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6"/>
  </p:notesMasterIdLst>
  <p:sldIdLst>
    <p:sldId id="256" r:id="rId2"/>
    <p:sldId id="257" r:id="rId3"/>
    <p:sldId id="323" r:id="rId4"/>
    <p:sldId id="258" r:id="rId5"/>
    <p:sldId id="440" r:id="rId6"/>
    <p:sldId id="441" r:id="rId7"/>
    <p:sldId id="442" r:id="rId8"/>
    <p:sldId id="443" r:id="rId9"/>
    <p:sldId id="444" r:id="rId10"/>
    <p:sldId id="445" r:id="rId11"/>
    <p:sldId id="446" r:id="rId12"/>
    <p:sldId id="451" r:id="rId13"/>
    <p:sldId id="447" r:id="rId14"/>
    <p:sldId id="259" r:id="rId15"/>
    <p:sldId id="260" r:id="rId16"/>
    <p:sldId id="261" r:id="rId17"/>
    <p:sldId id="262" r:id="rId18"/>
    <p:sldId id="263" r:id="rId19"/>
    <p:sldId id="269" r:id="rId20"/>
    <p:sldId id="270" r:id="rId21"/>
    <p:sldId id="271" r:id="rId22"/>
    <p:sldId id="272" r:id="rId23"/>
    <p:sldId id="273" r:id="rId24"/>
    <p:sldId id="274" r:id="rId25"/>
    <p:sldId id="320" r:id="rId26"/>
    <p:sldId id="433" r:id="rId27"/>
    <p:sldId id="434" r:id="rId28"/>
    <p:sldId id="435" r:id="rId29"/>
    <p:sldId id="436" r:id="rId30"/>
    <p:sldId id="437" r:id="rId31"/>
    <p:sldId id="275" r:id="rId32"/>
    <p:sldId id="321" r:id="rId33"/>
    <p:sldId id="438" r:id="rId34"/>
    <p:sldId id="439" r:id="rId35"/>
    <p:sldId id="276" r:id="rId36"/>
    <p:sldId id="423" r:id="rId37"/>
    <p:sldId id="419" r:id="rId38"/>
    <p:sldId id="424" r:id="rId39"/>
    <p:sldId id="425" r:id="rId40"/>
    <p:sldId id="426" r:id="rId41"/>
    <p:sldId id="427" r:id="rId42"/>
    <p:sldId id="428" r:id="rId43"/>
    <p:sldId id="429" r:id="rId44"/>
    <p:sldId id="432" r:id="rId45"/>
    <p:sldId id="277" r:id="rId46"/>
    <p:sldId id="448" r:id="rId47"/>
    <p:sldId id="278" r:id="rId48"/>
    <p:sldId id="279" r:id="rId49"/>
    <p:sldId id="280" r:id="rId50"/>
    <p:sldId id="281" r:id="rId51"/>
    <p:sldId id="337" r:id="rId52"/>
    <p:sldId id="282" r:id="rId53"/>
    <p:sldId id="283" r:id="rId54"/>
    <p:sldId id="284" r:id="rId55"/>
    <p:sldId id="285" r:id="rId56"/>
    <p:sldId id="286" r:id="rId57"/>
    <p:sldId id="449" r:id="rId58"/>
    <p:sldId id="450" r:id="rId59"/>
    <p:sldId id="287" r:id="rId60"/>
    <p:sldId id="289" r:id="rId61"/>
    <p:sldId id="324" r:id="rId62"/>
    <p:sldId id="291" r:id="rId63"/>
    <p:sldId id="292" r:id="rId64"/>
    <p:sldId id="322" r:id="rId65"/>
    <p:sldId id="293"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8" r:id="rId79"/>
    <p:sldId id="339" r:id="rId80"/>
    <p:sldId id="340" r:id="rId81"/>
    <p:sldId id="341" r:id="rId82"/>
    <p:sldId id="342" r:id="rId83"/>
    <p:sldId id="343" r:id="rId84"/>
    <p:sldId id="344" r:id="rId85"/>
    <p:sldId id="345" r:id="rId86"/>
    <p:sldId id="357" r:id="rId87"/>
    <p:sldId id="358" r:id="rId88"/>
    <p:sldId id="359" r:id="rId89"/>
    <p:sldId id="360" r:id="rId90"/>
    <p:sldId id="361" r:id="rId91"/>
    <p:sldId id="362" r:id="rId92"/>
    <p:sldId id="363" r:id="rId93"/>
    <p:sldId id="364" r:id="rId94"/>
    <p:sldId id="365" r:id="rId95"/>
    <p:sldId id="366" r:id="rId96"/>
    <p:sldId id="367" r:id="rId97"/>
    <p:sldId id="368" r:id="rId98"/>
    <p:sldId id="369" r:id="rId99"/>
    <p:sldId id="370" r:id="rId100"/>
    <p:sldId id="371" r:id="rId101"/>
    <p:sldId id="372" r:id="rId102"/>
    <p:sldId id="373" r:id="rId103"/>
    <p:sldId id="374" r:id="rId104"/>
    <p:sldId id="375" r:id="rId105"/>
    <p:sldId id="376" r:id="rId106"/>
    <p:sldId id="377" r:id="rId107"/>
    <p:sldId id="378" r:id="rId108"/>
    <p:sldId id="379" r:id="rId109"/>
    <p:sldId id="380" r:id="rId110"/>
    <p:sldId id="381" r:id="rId111"/>
    <p:sldId id="382" r:id="rId112"/>
    <p:sldId id="383" r:id="rId113"/>
    <p:sldId id="384" r:id="rId114"/>
    <p:sldId id="416" r:id="rId115"/>
  </p:sldIdLst>
  <p:sldSz cx="9144000" cy="6858000" type="screen4x3"/>
  <p:notesSz cx="6858000" cy="9144000"/>
  <p:defaultTextStyle>
    <a:defPPr>
      <a:defRPr lang="zh-CN"/>
    </a:defPPr>
    <a:lvl1pPr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1pPr>
    <a:lvl2pPr marL="4572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2pPr>
    <a:lvl3pPr marL="9144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3pPr>
    <a:lvl4pPr marL="13716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4pPr>
    <a:lvl5pPr marL="1828800" algn="l" rtl="0" fontAlgn="base">
      <a:spcBef>
        <a:spcPct val="0"/>
      </a:spcBef>
      <a:spcAft>
        <a:spcPct val="0"/>
      </a:spcAft>
      <a:defRPr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sz="2400" b="1" kern="1200">
        <a:solidFill>
          <a:srgbClr val="0033CC"/>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374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00FF"/>
    <a:srgbClr val="9900FF"/>
    <a:srgbClr val="CC3300"/>
    <a:srgbClr val="006600"/>
    <a:srgbClr val="008000"/>
    <a:srgbClr val="DDDDDD"/>
    <a:srgbClr val="006666"/>
    <a:srgbClr val="FF00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259" autoAdjust="0"/>
  </p:normalViewPr>
  <p:slideViewPr>
    <p:cSldViewPr>
      <p:cViewPr varScale="1">
        <p:scale>
          <a:sx n="81" d="100"/>
          <a:sy n="81" d="100"/>
        </p:scale>
        <p:origin x="1506" y="48"/>
      </p:cViewPr>
      <p:guideLst>
        <p:guide orient="horz" pos="3748"/>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A90965-C510-448A-863C-AEADC2513A03}" type="datetimeFigureOut">
              <a:rPr lang="zh-CN" altLang="en-US" smtClean="0"/>
              <a:t>2023/9/6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7CB747-1FC5-41D9-AFC1-379C2647F9C0}" type="slidenum">
              <a:rPr lang="zh-CN" altLang="en-US" smtClean="0"/>
              <a:t>‹#›</a:t>
            </a:fld>
            <a:endParaRPr lang="zh-CN" altLang="en-US"/>
          </a:p>
        </p:txBody>
      </p:sp>
    </p:spTree>
    <p:extLst>
      <p:ext uri="{BB962C8B-B14F-4D97-AF65-F5344CB8AC3E}">
        <p14:creationId xmlns:p14="http://schemas.microsoft.com/office/powerpoint/2010/main" val="44493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Alpha go</a:t>
            </a:r>
            <a:endParaRPr lang="zh-CN" altLang="en-US" dirty="0"/>
          </a:p>
        </p:txBody>
      </p:sp>
      <p:sp>
        <p:nvSpPr>
          <p:cNvPr id="4" name="灯片编号占位符 3"/>
          <p:cNvSpPr>
            <a:spLocks noGrp="1"/>
          </p:cNvSpPr>
          <p:nvPr>
            <p:ph type="sldNum" sz="quarter" idx="5"/>
          </p:nvPr>
        </p:nvSpPr>
        <p:spPr/>
        <p:txBody>
          <a:bodyPr/>
          <a:lstStyle/>
          <a:p>
            <a:fld id="{3F7CB747-1FC5-41D9-AFC1-379C2647F9C0}" type="slidenum">
              <a:rPr lang="zh-CN" altLang="en-US" smtClean="0"/>
              <a:t>6</a:t>
            </a:fld>
            <a:endParaRPr lang="zh-CN" altLang="en-US"/>
          </a:p>
        </p:txBody>
      </p:sp>
    </p:spTree>
    <p:extLst>
      <p:ext uri="{BB962C8B-B14F-4D97-AF65-F5344CB8AC3E}">
        <p14:creationId xmlns:p14="http://schemas.microsoft.com/office/powerpoint/2010/main" val="18123613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rgbClr val="336699"/>
                </a:solidFill>
                <a:latin typeface="Comic Sans MS" pitchFamily="66" charset="0"/>
                <a:ea typeface="宋体" pitchFamily="2" charset="-122"/>
              </a:defRPr>
            </a:lvl1pPr>
            <a:lvl2pPr marL="742950" indent="-285750">
              <a:defRPr kumimoji="1" sz="1400">
                <a:solidFill>
                  <a:srgbClr val="336699"/>
                </a:solidFill>
                <a:latin typeface="Comic Sans MS" pitchFamily="66" charset="0"/>
                <a:ea typeface="宋体" pitchFamily="2" charset="-122"/>
              </a:defRPr>
            </a:lvl2pPr>
            <a:lvl3pPr marL="1143000" indent="-228600">
              <a:defRPr kumimoji="1" sz="1400">
                <a:solidFill>
                  <a:srgbClr val="336699"/>
                </a:solidFill>
                <a:latin typeface="Comic Sans MS" pitchFamily="66" charset="0"/>
                <a:ea typeface="宋体" pitchFamily="2" charset="-122"/>
              </a:defRPr>
            </a:lvl3pPr>
            <a:lvl4pPr marL="1600200" indent="-228600">
              <a:defRPr kumimoji="1" sz="1400">
                <a:solidFill>
                  <a:srgbClr val="336699"/>
                </a:solidFill>
                <a:latin typeface="Comic Sans MS" pitchFamily="66" charset="0"/>
                <a:ea typeface="宋体" pitchFamily="2" charset="-122"/>
              </a:defRPr>
            </a:lvl4pPr>
            <a:lvl5pPr marL="2057400" indent="-228600">
              <a:defRPr kumimoji="1" sz="1400">
                <a:solidFill>
                  <a:srgbClr val="336699"/>
                </a:solidFill>
                <a:latin typeface="Comic Sans MS" pitchFamily="66" charset="0"/>
                <a:ea typeface="宋体" pitchFamily="2" charset="-122"/>
              </a:defRPr>
            </a:lvl5pPr>
            <a:lvl6pPr marL="25146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6pPr>
            <a:lvl7pPr marL="29718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7pPr>
            <a:lvl8pPr marL="34290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8pPr>
            <a:lvl9pPr marL="38862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9pPr>
          </a:lstStyle>
          <a:p>
            <a:fld id="{EBF65802-BC9D-459D-9C0D-7E87B3840E9C}" type="slidenum">
              <a:rPr lang="en-US" altLang="zh-CN" sz="1200">
                <a:solidFill>
                  <a:schemeClr val="tx1"/>
                </a:solidFill>
                <a:latin typeface="Times New Roman" charset="0"/>
              </a:rPr>
              <a:pPr/>
              <a:t>34</a:t>
            </a:fld>
            <a:endParaRPr lang="en-US" altLang="zh-CN" sz="1200">
              <a:solidFill>
                <a:schemeClr val="tx1"/>
              </a:solidFill>
              <a:latin typeface="Times New Roman" charset="0"/>
            </a:endParaRPr>
          </a:p>
        </p:txBody>
      </p:sp>
      <p:sp>
        <p:nvSpPr>
          <p:cNvPr id="109571" name="Rectangle 2"/>
          <p:cNvSpPr>
            <a:spLocks noGrp="1" noRot="1" noChangeAspect="1" noChangeArrowheads="1" noTextEdit="1"/>
          </p:cNvSpPr>
          <p:nvPr>
            <p:ph type="sldImg"/>
          </p:nvPr>
        </p:nvSpPr>
        <p:spPr>
          <a:solidFill>
            <a:srgbClr val="FFFFFF"/>
          </a:solidFill>
          <a:ln/>
        </p:spPr>
      </p:sp>
      <p:sp>
        <p:nvSpPr>
          <p:cNvPr id="10957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rgbClr val="336699"/>
                </a:solidFill>
                <a:latin typeface="Comic Sans MS" pitchFamily="66" charset="0"/>
                <a:ea typeface="宋体" pitchFamily="2" charset="-122"/>
              </a:defRPr>
            </a:lvl1pPr>
            <a:lvl2pPr marL="742950" indent="-285750">
              <a:defRPr kumimoji="1" sz="1400">
                <a:solidFill>
                  <a:srgbClr val="336699"/>
                </a:solidFill>
                <a:latin typeface="Comic Sans MS" pitchFamily="66" charset="0"/>
                <a:ea typeface="宋体" pitchFamily="2" charset="-122"/>
              </a:defRPr>
            </a:lvl2pPr>
            <a:lvl3pPr marL="1143000" indent="-228600">
              <a:defRPr kumimoji="1" sz="1400">
                <a:solidFill>
                  <a:srgbClr val="336699"/>
                </a:solidFill>
                <a:latin typeface="Comic Sans MS" pitchFamily="66" charset="0"/>
                <a:ea typeface="宋体" pitchFamily="2" charset="-122"/>
              </a:defRPr>
            </a:lvl3pPr>
            <a:lvl4pPr marL="1600200" indent="-228600">
              <a:defRPr kumimoji="1" sz="1400">
                <a:solidFill>
                  <a:srgbClr val="336699"/>
                </a:solidFill>
                <a:latin typeface="Comic Sans MS" pitchFamily="66" charset="0"/>
                <a:ea typeface="宋体" pitchFamily="2" charset="-122"/>
              </a:defRPr>
            </a:lvl4pPr>
            <a:lvl5pPr marL="2057400" indent="-228600">
              <a:defRPr kumimoji="1" sz="1400">
                <a:solidFill>
                  <a:srgbClr val="336699"/>
                </a:solidFill>
                <a:latin typeface="Comic Sans MS" pitchFamily="66" charset="0"/>
                <a:ea typeface="宋体" pitchFamily="2" charset="-122"/>
              </a:defRPr>
            </a:lvl5pPr>
            <a:lvl6pPr marL="25146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6pPr>
            <a:lvl7pPr marL="29718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7pPr>
            <a:lvl8pPr marL="34290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8pPr>
            <a:lvl9pPr marL="38862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9pPr>
          </a:lstStyle>
          <a:p>
            <a:fld id="{A9AA11D2-AF36-4CEA-992E-32E09A8B4A7D}" type="slidenum">
              <a:rPr lang="en-US" altLang="zh-CN" sz="1200">
                <a:solidFill>
                  <a:schemeClr val="tx1"/>
                </a:solidFill>
                <a:latin typeface="Times New Roman" charset="0"/>
              </a:rPr>
              <a:pPr/>
              <a:t>36</a:t>
            </a:fld>
            <a:endParaRPr lang="en-US" altLang="zh-CN" sz="1200">
              <a:solidFill>
                <a:schemeClr val="tx1"/>
              </a:solidFill>
              <a:latin typeface="Times New Roman" charset="0"/>
            </a:endParaRPr>
          </a:p>
        </p:txBody>
      </p:sp>
      <p:sp>
        <p:nvSpPr>
          <p:cNvPr id="110595" name="Rectangle 2"/>
          <p:cNvSpPr>
            <a:spLocks noGrp="1" noRot="1" noChangeAspect="1" noChangeArrowheads="1" noTextEdit="1"/>
          </p:cNvSpPr>
          <p:nvPr>
            <p:ph type="sldImg"/>
          </p:nvPr>
        </p:nvSpPr>
        <p:spPr>
          <a:solidFill>
            <a:srgbClr val="FFFFFF"/>
          </a:solidFill>
          <a:ln/>
        </p:spPr>
      </p:sp>
      <p:sp>
        <p:nvSpPr>
          <p:cNvPr id="11059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a:latin typeface="Times New Roman" charset="0"/>
              </a:rPr>
              <a:t>For polynomial equations on T(n), we always have </a:t>
            </a:r>
            <a:r>
              <a:rPr lang="en-US" altLang="zh-CN">
                <a:latin typeface="Times New Roman" charset="0"/>
                <a:sym typeface="Symbol" pitchFamily="18" charset="2"/>
              </a:rPr>
              <a:t>.  There is no uncertainty, since once we have the equation, we have a </a:t>
            </a:r>
            <a:r>
              <a:rPr lang="en-US" altLang="zh-CN">
                <a:latin typeface="Arial" charset="0"/>
                <a:sym typeface="Symbol" pitchFamily="18" charset="2"/>
              </a:rPr>
              <a:t>“</a:t>
            </a:r>
            <a:r>
              <a:rPr lang="en-US" altLang="zh-CN">
                <a:latin typeface="Times New Roman" charset="0"/>
                <a:sym typeface="Symbol" pitchFamily="18" charset="2"/>
              </a:rPr>
              <a:t>complete</a:t>
            </a:r>
            <a:r>
              <a:rPr lang="en-US" altLang="zh-CN">
                <a:latin typeface="Arial" charset="0"/>
                <a:sym typeface="Symbol" pitchFamily="18" charset="2"/>
              </a:rPr>
              <a:t>”</a:t>
            </a:r>
            <a:r>
              <a:rPr lang="en-US" altLang="zh-CN">
                <a:latin typeface="Times New Roman" charset="0"/>
                <a:sym typeface="Symbol" pitchFamily="18" charset="2"/>
              </a:rPr>
              <a:t> analysis.</a:t>
            </a:r>
          </a:p>
          <a:p>
            <a:pPr eaLnBrk="1" hangingPunct="1"/>
            <a:endParaRPr lang="en-US" altLang="zh-CN">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rgbClr val="336699"/>
                </a:solidFill>
                <a:latin typeface="Comic Sans MS" pitchFamily="66" charset="0"/>
                <a:ea typeface="宋体" pitchFamily="2" charset="-122"/>
              </a:defRPr>
            </a:lvl1pPr>
            <a:lvl2pPr marL="742950" indent="-285750">
              <a:defRPr kumimoji="1" sz="1400">
                <a:solidFill>
                  <a:srgbClr val="336699"/>
                </a:solidFill>
                <a:latin typeface="Comic Sans MS" pitchFamily="66" charset="0"/>
                <a:ea typeface="宋体" pitchFamily="2" charset="-122"/>
              </a:defRPr>
            </a:lvl2pPr>
            <a:lvl3pPr marL="1143000" indent="-228600">
              <a:defRPr kumimoji="1" sz="1400">
                <a:solidFill>
                  <a:srgbClr val="336699"/>
                </a:solidFill>
                <a:latin typeface="Comic Sans MS" pitchFamily="66" charset="0"/>
                <a:ea typeface="宋体" pitchFamily="2" charset="-122"/>
              </a:defRPr>
            </a:lvl3pPr>
            <a:lvl4pPr marL="1600200" indent="-228600">
              <a:defRPr kumimoji="1" sz="1400">
                <a:solidFill>
                  <a:srgbClr val="336699"/>
                </a:solidFill>
                <a:latin typeface="Comic Sans MS" pitchFamily="66" charset="0"/>
                <a:ea typeface="宋体" pitchFamily="2" charset="-122"/>
              </a:defRPr>
            </a:lvl4pPr>
            <a:lvl5pPr marL="2057400" indent="-228600">
              <a:defRPr kumimoji="1" sz="1400">
                <a:solidFill>
                  <a:srgbClr val="336699"/>
                </a:solidFill>
                <a:latin typeface="Comic Sans MS" pitchFamily="66" charset="0"/>
                <a:ea typeface="宋体" pitchFamily="2" charset="-122"/>
              </a:defRPr>
            </a:lvl5pPr>
            <a:lvl6pPr marL="25146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6pPr>
            <a:lvl7pPr marL="29718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7pPr>
            <a:lvl8pPr marL="34290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8pPr>
            <a:lvl9pPr marL="38862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9pPr>
          </a:lstStyle>
          <a:p>
            <a:fld id="{FAF722EA-8106-49B3-B609-CABDE7B9A0AF}" type="slidenum">
              <a:rPr lang="en-US" altLang="zh-CN" sz="1200">
                <a:solidFill>
                  <a:schemeClr val="tx1"/>
                </a:solidFill>
                <a:latin typeface="Times New Roman" charset="0"/>
              </a:rPr>
              <a:pPr/>
              <a:t>38</a:t>
            </a:fld>
            <a:endParaRPr lang="en-US" altLang="zh-CN" sz="1200">
              <a:solidFill>
                <a:schemeClr val="tx1"/>
              </a:solidFill>
              <a:latin typeface="Times New Roman" charset="0"/>
            </a:endParaRPr>
          </a:p>
        </p:txBody>
      </p:sp>
      <p:sp>
        <p:nvSpPr>
          <p:cNvPr id="111619" name="Rectangle 2"/>
          <p:cNvSpPr>
            <a:spLocks noGrp="1" noRot="1" noChangeAspect="1" noChangeArrowheads="1" noTextEdit="1"/>
          </p:cNvSpPr>
          <p:nvPr>
            <p:ph type="sldImg"/>
          </p:nvPr>
        </p:nvSpPr>
        <p:spPr>
          <a:solidFill>
            <a:srgbClr val="FFFFFF"/>
          </a:solidFill>
          <a:ln/>
        </p:spPr>
      </p:sp>
      <p:sp>
        <p:nvSpPr>
          <p:cNvPr id="11162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rgbClr val="336699"/>
                </a:solidFill>
                <a:latin typeface="Comic Sans MS" pitchFamily="66" charset="0"/>
                <a:ea typeface="宋体" pitchFamily="2" charset="-122"/>
              </a:defRPr>
            </a:lvl1pPr>
            <a:lvl2pPr marL="742950" indent="-285750">
              <a:defRPr kumimoji="1" sz="1400">
                <a:solidFill>
                  <a:srgbClr val="336699"/>
                </a:solidFill>
                <a:latin typeface="Comic Sans MS" pitchFamily="66" charset="0"/>
                <a:ea typeface="宋体" pitchFamily="2" charset="-122"/>
              </a:defRPr>
            </a:lvl2pPr>
            <a:lvl3pPr marL="1143000" indent="-228600">
              <a:defRPr kumimoji="1" sz="1400">
                <a:solidFill>
                  <a:srgbClr val="336699"/>
                </a:solidFill>
                <a:latin typeface="Comic Sans MS" pitchFamily="66" charset="0"/>
                <a:ea typeface="宋体" pitchFamily="2" charset="-122"/>
              </a:defRPr>
            </a:lvl3pPr>
            <a:lvl4pPr marL="1600200" indent="-228600">
              <a:defRPr kumimoji="1" sz="1400">
                <a:solidFill>
                  <a:srgbClr val="336699"/>
                </a:solidFill>
                <a:latin typeface="Comic Sans MS" pitchFamily="66" charset="0"/>
                <a:ea typeface="宋体" pitchFamily="2" charset="-122"/>
              </a:defRPr>
            </a:lvl4pPr>
            <a:lvl5pPr marL="2057400" indent="-228600">
              <a:defRPr kumimoji="1" sz="1400">
                <a:solidFill>
                  <a:srgbClr val="336699"/>
                </a:solidFill>
                <a:latin typeface="Comic Sans MS" pitchFamily="66" charset="0"/>
                <a:ea typeface="宋体" pitchFamily="2" charset="-122"/>
              </a:defRPr>
            </a:lvl5pPr>
            <a:lvl6pPr marL="25146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6pPr>
            <a:lvl7pPr marL="29718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7pPr>
            <a:lvl8pPr marL="34290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8pPr>
            <a:lvl9pPr marL="38862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9pPr>
          </a:lstStyle>
          <a:p>
            <a:fld id="{9238322F-6A73-4692-B5F2-46C65C2009B8}" type="slidenum">
              <a:rPr lang="en-US" altLang="zh-CN" sz="1200">
                <a:solidFill>
                  <a:schemeClr val="tx1"/>
                </a:solidFill>
                <a:latin typeface="Times New Roman" charset="0"/>
              </a:rPr>
              <a:pPr/>
              <a:t>39</a:t>
            </a:fld>
            <a:endParaRPr lang="en-US" altLang="zh-CN" sz="1200">
              <a:solidFill>
                <a:schemeClr val="tx1"/>
              </a:solidFill>
              <a:latin typeface="Times New Roman" charset="0"/>
            </a:endParaRPr>
          </a:p>
        </p:txBody>
      </p:sp>
      <p:sp>
        <p:nvSpPr>
          <p:cNvPr id="112643" name="Rectangle 2"/>
          <p:cNvSpPr>
            <a:spLocks noGrp="1" noRot="1" noChangeAspect="1" noChangeArrowheads="1" noTextEdit="1"/>
          </p:cNvSpPr>
          <p:nvPr>
            <p:ph type="sldImg"/>
          </p:nvPr>
        </p:nvSpPr>
        <p:spPr>
          <a:solidFill>
            <a:srgbClr val="FFFFFF"/>
          </a:solidFill>
          <a:ln/>
        </p:spPr>
      </p:sp>
      <p:sp>
        <p:nvSpPr>
          <p:cNvPr id="11264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a:latin typeface="Times New Roman" charset="0"/>
              </a:rPr>
              <a:t>2. Ignore constants.</a:t>
            </a:r>
          </a:p>
          <a:p>
            <a:pPr eaLnBrk="1" hangingPunct="1"/>
            <a:r>
              <a:rPr lang="en-US" altLang="zh-CN">
                <a:latin typeface="Times New Roman" charset="0"/>
              </a:rPr>
              <a:t>3. Drop low order terms.</a:t>
            </a:r>
          </a:p>
          <a:p>
            <a:pPr eaLnBrk="1" hangingPunct="1"/>
            <a:r>
              <a:rPr lang="en-US" altLang="zh-CN">
                <a:latin typeface="Times New Roman" charset="0"/>
              </a:rPr>
              <a:t>4. Useful for analyzing loops.</a:t>
            </a:r>
          </a:p>
          <a:p>
            <a:pPr eaLnBrk="1" hangingPunct="1"/>
            <a:endParaRPr lang="en-US" altLang="zh-CN">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rgbClr val="336699"/>
                </a:solidFill>
                <a:latin typeface="Comic Sans MS" pitchFamily="66" charset="0"/>
                <a:ea typeface="宋体" pitchFamily="2" charset="-122"/>
              </a:defRPr>
            </a:lvl1pPr>
            <a:lvl2pPr marL="742950" indent="-285750">
              <a:defRPr kumimoji="1" sz="1400">
                <a:solidFill>
                  <a:srgbClr val="336699"/>
                </a:solidFill>
                <a:latin typeface="Comic Sans MS" pitchFamily="66" charset="0"/>
                <a:ea typeface="宋体" pitchFamily="2" charset="-122"/>
              </a:defRPr>
            </a:lvl2pPr>
            <a:lvl3pPr marL="1143000" indent="-228600">
              <a:defRPr kumimoji="1" sz="1400">
                <a:solidFill>
                  <a:srgbClr val="336699"/>
                </a:solidFill>
                <a:latin typeface="Comic Sans MS" pitchFamily="66" charset="0"/>
                <a:ea typeface="宋体" pitchFamily="2" charset="-122"/>
              </a:defRPr>
            </a:lvl3pPr>
            <a:lvl4pPr marL="1600200" indent="-228600">
              <a:defRPr kumimoji="1" sz="1400">
                <a:solidFill>
                  <a:srgbClr val="336699"/>
                </a:solidFill>
                <a:latin typeface="Comic Sans MS" pitchFamily="66" charset="0"/>
                <a:ea typeface="宋体" pitchFamily="2" charset="-122"/>
              </a:defRPr>
            </a:lvl4pPr>
            <a:lvl5pPr marL="2057400" indent="-228600">
              <a:defRPr kumimoji="1" sz="1400">
                <a:solidFill>
                  <a:srgbClr val="336699"/>
                </a:solidFill>
                <a:latin typeface="Comic Sans MS" pitchFamily="66" charset="0"/>
                <a:ea typeface="宋体" pitchFamily="2" charset="-122"/>
              </a:defRPr>
            </a:lvl5pPr>
            <a:lvl6pPr marL="25146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6pPr>
            <a:lvl7pPr marL="29718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7pPr>
            <a:lvl8pPr marL="34290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8pPr>
            <a:lvl9pPr marL="38862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9pPr>
          </a:lstStyle>
          <a:p>
            <a:fld id="{6B26B716-F563-4957-91ED-171F4C350299}" type="slidenum">
              <a:rPr lang="en-US" altLang="zh-CN" sz="1200">
                <a:solidFill>
                  <a:schemeClr val="tx1"/>
                </a:solidFill>
                <a:latin typeface="Times New Roman" charset="0"/>
              </a:rPr>
              <a:pPr/>
              <a:t>40</a:t>
            </a:fld>
            <a:endParaRPr lang="en-US" altLang="zh-CN" sz="1200">
              <a:solidFill>
                <a:schemeClr val="tx1"/>
              </a:solidFill>
              <a:latin typeface="Times New Roman" charset="0"/>
            </a:endParaRPr>
          </a:p>
        </p:txBody>
      </p:sp>
      <p:sp>
        <p:nvSpPr>
          <p:cNvPr id="113667" name="Rectangle 2"/>
          <p:cNvSpPr>
            <a:spLocks noGrp="1" noRot="1" noChangeAspect="1" noChangeArrowheads="1" noTextEdit="1"/>
          </p:cNvSpPr>
          <p:nvPr>
            <p:ph type="sldImg"/>
          </p:nvPr>
        </p:nvSpPr>
        <p:spPr>
          <a:solidFill>
            <a:srgbClr val="FFFFFF"/>
          </a:solidFill>
          <a:ln/>
        </p:spPr>
      </p:sp>
      <p:sp>
        <p:nvSpPr>
          <p:cNvPr id="113668" name="Rectangle 3"/>
          <p:cNvSpPr>
            <a:spLocks noGrp="1" noChangeArrowheads="1"/>
          </p:cNvSpPr>
          <p:nvPr>
            <p:ph type="body" idx="1"/>
          </p:nvPr>
        </p:nvSpPr>
        <p:spPr>
          <a:solidFill>
            <a:srgbClr val="FFFFFF"/>
          </a:solidFill>
          <a:ln>
            <a:solidFill>
              <a:srgbClr val="000000"/>
            </a:solidFill>
          </a:ln>
        </p:spPr>
        <p:txBody>
          <a:bodyPr/>
          <a:lstStyle/>
          <a:p>
            <a:pPr marL="228600" indent="-228600" eaLnBrk="1" hangingPunct="1"/>
            <a:r>
              <a:rPr lang="en-US" altLang="zh-CN">
                <a:latin typeface="Times New Roman" charset="0"/>
              </a:rPr>
              <a:t>Asymptotic analysis is defined for equations.  We need to convert programs to equations to analyze them.</a:t>
            </a:r>
          </a:p>
          <a:p>
            <a:pPr marL="228600" indent="-228600" eaLnBrk="1" hangingPunct="1"/>
            <a:endParaRPr lang="en-US" altLang="zh-CN">
              <a:latin typeface="Times New Roman" charset="0"/>
            </a:endParaRPr>
          </a:p>
          <a:p>
            <a:pPr marL="228600" indent="-228600" eaLnBrk="1" hangingPunct="1">
              <a:buFontTx/>
              <a:buAutoNum type="arabicPeriod"/>
            </a:pPr>
            <a:r>
              <a:rPr lang="en-US" altLang="zh-CN">
                <a:latin typeface="Times New Roman" charset="0"/>
              </a:rPr>
              <a:t>The traditional notation is </a:t>
            </a:r>
            <a:r>
              <a:rPr lang="en-US" altLang="zh-CN">
                <a:latin typeface="Times New Roman" charset="0"/>
                <a:sym typeface="Symbol" pitchFamily="18" charset="2"/>
              </a:rPr>
              <a:t>(1), not (</a:t>
            </a:r>
            <a:r>
              <a:rPr lang="en-US" altLang="zh-CN" i="1">
                <a:latin typeface="Times New Roman" charset="0"/>
                <a:sym typeface="Symbol" pitchFamily="18" charset="2"/>
              </a:rPr>
              <a:t>c</a:t>
            </a:r>
            <a:r>
              <a:rPr lang="en-US" altLang="zh-CN">
                <a:latin typeface="Times New Roman" charset="0"/>
                <a:sym typeface="Symbol" pitchFamily="18" charset="2"/>
              </a:rPr>
              <a:t>).</a:t>
            </a:r>
          </a:p>
          <a:p>
            <a:pPr marL="228600" indent="-228600" eaLnBrk="1" hangingPunct="1">
              <a:buFontTx/>
              <a:buAutoNum type="arabicPeriod"/>
            </a:pPr>
            <a:r>
              <a:rPr lang="en-US" altLang="zh-CN">
                <a:latin typeface="Times New Roman" charset="0"/>
                <a:sym typeface="Symbol" pitchFamily="18" charset="2"/>
              </a:rPr>
              <a:t>(</a:t>
            </a:r>
            <a:r>
              <a:rPr lang="en-US" altLang="zh-CN" i="1">
                <a:latin typeface="Times New Roman" charset="0"/>
                <a:sym typeface="Symbol" pitchFamily="18" charset="2"/>
              </a:rPr>
              <a:t>n</a:t>
            </a:r>
            <a:r>
              <a:rPr lang="en-US" altLang="zh-CN">
                <a:latin typeface="Times New Roman" charset="0"/>
                <a:sym typeface="Symbol" pitchFamily="18" charset="2"/>
              </a:rPr>
              <a:t>) even though the value of sum is </a:t>
            </a:r>
            <a:r>
              <a:rPr lang="en-US" altLang="zh-CN" i="1">
                <a:latin typeface="Times New Roman" charset="0"/>
                <a:sym typeface="Symbol" pitchFamily="18" charset="2"/>
              </a:rPr>
              <a:t>n</a:t>
            </a:r>
            <a:r>
              <a:rPr lang="en-US" altLang="zh-CN" baseline="30000">
                <a:latin typeface="Times New Roman" charset="0"/>
                <a:sym typeface="Symbol" pitchFamily="18" charset="2"/>
              </a:rPr>
              <a:t>2</a:t>
            </a:r>
            <a:r>
              <a:rPr lang="en-US" altLang="zh-CN">
                <a:latin typeface="Times New Roman" charset="0"/>
                <a:sym typeface="Symbol" pitchFamily="18" charset="2"/>
              </a:rPr>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rgbClr val="336699"/>
                </a:solidFill>
                <a:latin typeface="Comic Sans MS" pitchFamily="66" charset="0"/>
                <a:ea typeface="宋体" pitchFamily="2" charset="-122"/>
              </a:defRPr>
            </a:lvl1pPr>
            <a:lvl2pPr marL="742950" indent="-285750">
              <a:defRPr kumimoji="1" sz="1400">
                <a:solidFill>
                  <a:srgbClr val="336699"/>
                </a:solidFill>
                <a:latin typeface="Comic Sans MS" pitchFamily="66" charset="0"/>
                <a:ea typeface="宋体" pitchFamily="2" charset="-122"/>
              </a:defRPr>
            </a:lvl2pPr>
            <a:lvl3pPr marL="1143000" indent="-228600">
              <a:defRPr kumimoji="1" sz="1400">
                <a:solidFill>
                  <a:srgbClr val="336699"/>
                </a:solidFill>
                <a:latin typeface="Comic Sans MS" pitchFamily="66" charset="0"/>
                <a:ea typeface="宋体" pitchFamily="2" charset="-122"/>
              </a:defRPr>
            </a:lvl3pPr>
            <a:lvl4pPr marL="1600200" indent="-228600">
              <a:defRPr kumimoji="1" sz="1400">
                <a:solidFill>
                  <a:srgbClr val="336699"/>
                </a:solidFill>
                <a:latin typeface="Comic Sans MS" pitchFamily="66" charset="0"/>
                <a:ea typeface="宋体" pitchFamily="2" charset="-122"/>
              </a:defRPr>
            </a:lvl4pPr>
            <a:lvl5pPr marL="2057400" indent="-228600">
              <a:defRPr kumimoji="1" sz="1400">
                <a:solidFill>
                  <a:srgbClr val="336699"/>
                </a:solidFill>
                <a:latin typeface="Comic Sans MS" pitchFamily="66" charset="0"/>
                <a:ea typeface="宋体" pitchFamily="2" charset="-122"/>
              </a:defRPr>
            </a:lvl5pPr>
            <a:lvl6pPr marL="25146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6pPr>
            <a:lvl7pPr marL="29718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7pPr>
            <a:lvl8pPr marL="34290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8pPr>
            <a:lvl9pPr marL="38862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9pPr>
          </a:lstStyle>
          <a:p>
            <a:fld id="{B061172B-C868-4EC2-A0AB-A87166EFA2FA}" type="slidenum">
              <a:rPr lang="en-US" altLang="zh-CN" sz="1200">
                <a:solidFill>
                  <a:schemeClr val="tx1"/>
                </a:solidFill>
                <a:latin typeface="Times New Roman" charset="0"/>
              </a:rPr>
              <a:pPr/>
              <a:t>41</a:t>
            </a:fld>
            <a:endParaRPr lang="en-US" altLang="zh-CN" sz="1200">
              <a:solidFill>
                <a:schemeClr val="tx1"/>
              </a:solidFill>
              <a:latin typeface="Times New Roman" charset="0"/>
            </a:endParaRPr>
          </a:p>
        </p:txBody>
      </p:sp>
      <p:sp>
        <p:nvSpPr>
          <p:cNvPr id="114691" name="Rectangle 2"/>
          <p:cNvSpPr>
            <a:spLocks noGrp="1" noRot="1" noChangeAspect="1" noChangeArrowheads="1" noTextEdit="1"/>
          </p:cNvSpPr>
          <p:nvPr>
            <p:ph type="sldImg"/>
          </p:nvPr>
        </p:nvSpPr>
        <p:spPr>
          <a:solidFill>
            <a:srgbClr val="FFFFFF"/>
          </a:solidFill>
          <a:ln/>
        </p:spPr>
      </p:sp>
      <p:sp>
        <p:nvSpPr>
          <p:cNvPr id="114692" name="Rectangle 3"/>
          <p:cNvSpPr>
            <a:spLocks noGrp="1" noChangeArrowheads="1"/>
          </p:cNvSpPr>
          <p:nvPr>
            <p:ph type="body" idx="1"/>
          </p:nvPr>
        </p:nvSpPr>
        <p:spPr>
          <a:solidFill>
            <a:srgbClr val="FFFFFF"/>
          </a:solidFill>
          <a:ln>
            <a:solidFill>
              <a:srgbClr val="000000"/>
            </a:solidFill>
          </a:ln>
        </p:spPr>
        <p:txBody>
          <a:bodyPr/>
          <a:lstStyle/>
          <a:p>
            <a:pPr marL="228600" indent="-228600" eaLnBrk="1" hangingPunct="1"/>
            <a:r>
              <a:rPr lang="en-US" altLang="zh-CN">
                <a:latin typeface="Times New Roman" charset="0"/>
                <a:sym typeface="Symbol" pitchFamily="18" charset="2"/>
              </a:rPr>
              <a:t>First statement is (1).  Double for loop is </a:t>
            </a:r>
            <a:r>
              <a:rPr lang="en-US" altLang="zh-CN" i="1">
                <a:latin typeface="Times New Roman" charset="0"/>
                <a:sym typeface="Symbol" pitchFamily="18" charset="2"/>
              </a:rPr>
              <a:t>i</a:t>
            </a:r>
            <a:r>
              <a:rPr lang="en-US" altLang="zh-CN">
                <a:latin typeface="Times New Roman" charset="0"/>
                <a:sym typeface="Symbol" pitchFamily="18" charset="2"/>
              </a:rPr>
              <a:t> = (</a:t>
            </a:r>
            <a:r>
              <a:rPr lang="en-US" altLang="zh-CN" i="1">
                <a:latin typeface="Times New Roman" charset="0"/>
                <a:sym typeface="Symbol" pitchFamily="18" charset="2"/>
              </a:rPr>
              <a:t>n</a:t>
            </a:r>
            <a:r>
              <a:rPr lang="en-US" altLang="zh-CN" baseline="30000">
                <a:latin typeface="Times New Roman" charset="0"/>
                <a:sym typeface="Symbol" pitchFamily="18" charset="2"/>
              </a:rPr>
              <a:t>2</a:t>
            </a:r>
            <a:r>
              <a:rPr lang="en-US" altLang="zh-CN">
                <a:latin typeface="Times New Roman" charset="0"/>
                <a:sym typeface="Symbol" pitchFamily="18" charset="2"/>
              </a:rPr>
              <a:t>).  Final for loop is (</a:t>
            </a:r>
            <a:r>
              <a:rPr lang="en-US" altLang="zh-CN" i="1">
                <a:latin typeface="Times New Roman" charset="0"/>
                <a:sym typeface="Symbol" pitchFamily="18" charset="2"/>
              </a:rPr>
              <a:t>n</a:t>
            </a:r>
            <a:r>
              <a:rPr lang="en-US" altLang="zh-CN">
                <a:latin typeface="Times New Roman" charset="0"/>
                <a:sym typeface="Symbol" pitchFamily="18" charset="2"/>
              </a:rPr>
              <a:t>).  Result: (</a:t>
            </a:r>
            <a:r>
              <a:rPr lang="en-US" altLang="zh-CN" i="1">
                <a:latin typeface="Times New Roman" charset="0"/>
                <a:sym typeface="Symbol" pitchFamily="18" charset="2"/>
              </a:rPr>
              <a:t>n</a:t>
            </a:r>
            <a:r>
              <a:rPr lang="en-US" altLang="zh-CN" baseline="30000">
                <a:latin typeface="Times New Roman" charset="0"/>
                <a:sym typeface="Symbol" pitchFamily="18" charset="2"/>
              </a:rPr>
              <a:t>2</a:t>
            </a:r>
            <a:r>
              <a:rPr lang="en-US" altLang="zh-CN">
                <a:latin typeface="Times New Roman" charset="0"/>
                <a:sym typeface="Symbol" pitchFamily="18" charset="2"/>
              </a:rPr>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rgbClr val="336699"/>
                </a:solidFill>
                <a:latin typeface="Comic Sans MS" pitchFamily="66" charset="0"/>
                <a:ea typeface="宋体" pitchFamily="2" charset="-122"/>
              </a:defRPr>
            </a:lvl1pPr>
            <a:lvl2pPr marL="742950" indent="-285750">
              <a:defRPr kumimoji="1" sz="1400">
                <a:solidFill>
                  <a:srgbClr val="336699"/>
                </a:solidFill>
                <a:latin typeface="Comic Sans MS" pitchFamily="66" charset="0"/>
                <a:ea typeface="宋体" pitchFamily="2" charset="-122"/>
              </a:defRPr>
            </a:lvl2pPr>
            <a:lvl3pPr marL="1143000" indent="-228600">
              <a:defRPr kumimoji="1" sz="1400">
                <a:solidFill>
                  <a:srgbClr val="336699"/>
                </a:solidFill>
                <a:latin typeface="Comic Sans MS" pitchFamily="66" charset="0"/>
                <a:ea typeface="宋体" pitchFamily="2" charset="-122"/>
              </a:defRPr>
            </a:lvl3pPr>
            <a:lvl4pPr marL="1600200" indent="-228600">
              <a:defRPr kumimoji="1" sz="1400">
                <a:solidFill>
                  <a:srgbClr val="336699"/>
                </a:solidFill>
                <a:latin typeface="Comic Sans MS" pitchFamily="66" charset="0"/>
                <a:ea typeface="宋体" pitchFamily="2" charset="-122"/>
              </a:defRPr>
            </a:lvl4pPr>
            <a:lvl5pPr marL="2057400" indent="-228600">
              <a:defRPr kumimoji="1" sz="1400">
                <a:solidFill>
                  <a:srgbClr val="336699"/>
                </a:solidFill>
                <a:latin typeface="Comic Sans MS" pitchFamily="66" charset="0"/>
                <a:ea typeface="宋体" pitchFamily="2" charset="-122"/>
              </a:defRPr>
            </a:lvl5pPr>
            <a:lvl6pPr marL="25146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6pPr>
            <a:lvl7pPr marL="29718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7pPr>
            <a:lvl8pPr marL="34290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8pPr>
            <a:lvl9pPr marL="38862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9pPr>
          </a:lstStyle>
          <a:p>
            <a:fld id="{A9921043-3FAD-4F46-9A2A-C015045C8D27}" type="slidenum">
              <a:rPr lang="en-US" altLang="zh-CN" sz="1200">
                <a:solidFill>
                  <a:schemeClr val="tx1"/>
                </a:solidFill>
                <a:latin typeface="Times New Roman" charset="0"/>
              </a:rPr>
              <a:pPr/>
              <a:t>42</a:t>
            </a:fld>
            <a:endParaRPr lang="en-US" altLang="zh-CN" sz="1200">
              <a:solidFill>
                <a:schemeClr val="tx1"/>
              </a:solidFill>
              <a:latin typeface="Times New Roman" charset="0"/>
            </a:endParaRPr>
          </a:p>
        </p:txBody>
      </p:sp>
      <p:sp>
        <p:nvSpPr>
          <p:cNvPr id="115715" name="Rectangle 2"/>
          <p:cNvSpPr>
            <a:spLocks noGrp="1" noRot="1" noChangeAspect="1" noChangeArrowheads="1" noTextEdit="1"/>
          </p:cNvSpPr>
          <p:nvPr>
            <p:ph type="sldImg"/>
          </p:nvPr>
        </p:nvSpPr>
        <p:spPr>
          <a:solidFill>
            <a:srgbClr val="FFFFFF"/>
          </a:solidFill>
          <a:ln/>
        </p:spPr>
      </p:sp>
      <p:sp>
        <p:nvSpPr>
          <p:cNvPr id="115716" name="Rectangle 3"/>
          <p:cNvSpPr>
            <a:spLocks noGrp="1" noChangeArrowheads="1"/>
          </p:cNvSpPr>
          <p:nvPr>
            <p:ph type="body" idx="1"/>
          </p:nvPr>
        </p:nvSpPr>
        <p:spPr>
          <a:solidFill>
            <a:srgbClr val="FFFFFF"/>
          </a:solidFill>
          <a:ln>
            <a:solidFill>
              <a:srgbClr val="000000"/>
            </a:solidFill>
          </a:ln>
        </p:spPr>
        <p:txBody>
          <a:bodyPr/>
          <a:lstStyle/>
          <a:p>
            <a:pPr marL="228600" indent="-228600" eaLnBrk="1" hangingPunct="1"/>
            <a:r>
              <a:rPr lang="en-US" altLang="zh-CN">
                <a:latin typeface="Times New Roman" charset="0"/>
                <a:sym typeface="Symbol" pitchFamily="18" charset="2"/>
              </a:rPr>
              <a:t>First loop, sum is </a:t>
            </a:r>
            <a:r>
              <a:rPr lang="en-US" altLang="zh-CN" i="1">
                <a:latin typeface="Times New Roman" charset="0"/>
                <a:sym typeface="Symbol" pitchFamily="18" charset="2"/>
              </a:rPr>
              <a:t>n</a:t>
            </a:r>
            <a:r>
              <a:rPr lang="en-US" altLang="zh-CN" baseline="30000">
                <a:latin typeface="Times New Roman" charset="0"/>
                <a:sym typeface="Symbol" pitchFamily="18" charset="2"/>
              </a:rPr>
              <a:t>2</a:t>
            </a:r>
            <a:r>
              <a:rPr lang="en-US" altLang="zh-CN">
                <a:latin typeface="Times New Roman" charset="0"/>
                <a:sym typeface="Symbol" pitchFamily="18" charset="2"/>
              </a:rPr>
              <a:t>.  Second loop, sum is (</a:t>
            </a:r>
            <a:r>
              <a:rPr lang="en-US" altLang="zh-CN" i="1">
                <a:latin typeface="Times New Roman" charset="0"/>
                <a:sym typeface="Symbol" pitchFamily="18" charset="2"/>
              </a:rPr>
              <a:t>n</a:t>
            </a:r>
            <a:r>
              <a:rPr lang="en-US" altLang="zh-CN">
                <a:latin typeface="Times New Roman" charset="0"/>
                <a:sym typeface="Symbol" pitchFamily="18" charset="2"/>
              </a:rPr>
              <a:t>+1)(</a:t>
            </a:r>
            <a:r>
              <a:rPr lang="en-US" altLang="zh-CN" i="1">
                <a:latin typeface="Times New Roman" charset="0"/>
                <a:sym typeface="Symbol" pitchFamily="18" charset="2"/>
              </a:rPr>
              <a:t>n</a:t>
            </a:r>
            <a:r>
              <a:rPr lang="en-US" altLang="zh-CN">
                <a:latin typeface="Times New Roman" charset="0"/>
                <a:sym typeface="Symbol" pitchFamily="18" charset="2"/>
              </a:rPr>
              <a:t>)/2.  Both are (</a:t>
            </a:r>
            <a:r>
              <a:rPr lang="en-US" altLang="zh-CN" i="1">
                <a:latin typeface="Times New Roman" charset="0"/>
                <a:sym typeface="Symbol" pitchFamily="18" charset="2"/>
              </a:rPr>
              <a:t>n</a:t>
            </a:r>
            <a:r>
              <a:rPr lang="en-US" altLang="zh-CN" baseline="30000">
                <a:latin typeface="Times New Roman" charset="0"/>
                <a:sym typeface="Symbol" pitchFamily="18" charset="2"/>
              </a:rPr>
              <a:t>2</a:t>
            </a:r>
            <a:r>
              <a:rPr lang="en-US" altLang="zh-CN">
                <a:latin typeface="Times New Roman" charset="0"/>
                <a:sym typeface="Symbol" pitchFamily="18" charset="2"/>
              </a:rPr>
              <a:t>).</a:t>
            </a:r>
          </a:p>
          <a:p>
            <a:pPr marL="228600" indent="-228600" eaLnBrk="1" hangingPunct="1"/>
            <a:endParaRPr lang="en-US" altLang="zh-CN">
              <a:latin typeface="Times New Roman" charset="0"/>
              <a:sym typeface="Symbol" pitchFamily="18" charset="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rgbClr val="336699"/>
                </a:solidFill>
                <a:latin typeface="Comic Sans MS" pitchFamily="66" charset="0"/>
                <a:ea typeface="宋体" pitchFamily="2" charset="-122"/>
              </a:defRPr>
            </a:lvl1pPr>
            <a:lvl2pPr marL="742950" indent="-285750">
              <a:defRPr kumimoji="1" sz="1400">
                <a:solidFill>
                  <a:srgbClr val="336699"/>
                </a:solidFill>
                <a:latin typeface="Comic Sans MS" pitchFamily="66" charset="0"/>
                <a:ea typeface="宋体" pitchFamily="2" charset="-122"/>
              </a:defRPr>
            </a:lvl2pPr>
            <a:lvl3pPr marL="1143000" indent="-228600">
              <a:defRPr kumimoji="1" sz="1400">
                <a:solidFill>
                  <a:srgbClr val="336699"/>
                </a:solidFill>
                <a:latin typeface="Comic Sans MS" pitchFamily="66" charset="0"/>
                <a:ea typeface="宋体" pitchFamily="2" charset="-122"/>
              </a:defRPr>
            </a:lvl3pPr>
            <a:lvl4pPr marL="1600200" indent="-228600">
              <a:defRPr kumimoji="1" sz="1400">
                <a:solidFill>
                  <a:srgbClr val="336699"/>
                </a:solidFill>
                <a:latin typeface="Comic Sans MS" pitchFamily="66" charset="0"/>
                <a:ea typeface="宋体" pitchFamily="2" charset="-122"/>
              </a:defRPr>
            </a:lvl4pPr>
            <a:lvl5pPr marL="2057400" indent="-228600">
              <a:defRPr kumimoji="1" sz="1400">
                <a:solidFill>
                  <a:srgbClr val="336699"/>
                </a:solidFill>
                <a:latin typeface="Comic Sans MS" pitchFamily="66" charset="0"/>
                <a:ea typeface="宋体" pitchFamily="2" charset="-122"/>
              </a:defRPr>
            </a:lvl5pPr>
            <a:lvl6pPr marL="25146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6pPr>
            <a:lvl7pPr marL="29718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7pPr>
            <a:lvl8pPr marL="34290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8pPr>
            <a:lvl9pPr marL="38862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9pPr>
          </a:lstStyle>
          <a:p>
            <a:fld id="{C402FF8A-914C-48F2-A9C6-244F8D0FB9E4}" type="slidenum">
              <a:rPr lang="en-US" altLang="zh-CN" sz="1200">
                <a:solidFill>
                  <a:schemeClr val="tx1"/>
                </a:solidFill>
                <a:latin typeface="Times New Roman" charset="0"/>
              </a:rPr>
              <a:pPr/>
              <a:t>43</a:t>
            </a:fld>
            <a:endParaRPr lang="en-US" altLang="zh-CN" sz="1200">
              <a:solidFill>
                <a:schemeClr val="tx1"/>
              </a:solidFill>
              <a:latin typeface="Times New Roman" charset="0"/>
            </a:endParaRPr>
          </a:p>
        </p:txBody>
      </p:sp>
      <p:sp>
        <p:nvSpPr>
          <p:cNvPr id="116739" name="Rectangle 2"/>
          <p:cNvSpPr>
            <a:spLocks noGrp="1" noRot="1" noChangeAspect="1" noChangeArrowheads="1" noTextEdit="1"/>
          </p:cNvSpPr>
          <p:nvPr>
            <p:ph type="sldImg"/>
          </p:nvPr>
        </p:nvSpPr>
        <p:spPr>
          <a:solidFill>
            <a:srgbClr val="FFFFFF"/>
          </a:solidFill>
          <a:ln/>
        </p:spPr>
      </p:sp>
      <p:sp>
        <p:nvSpPr>
          <p:cNvPr id="116740" name="Rectangle 3"/>
          <p:cNvSpPr>
            <a:spLocks noGrp="1" noChangeArrowheads="1"/>
          </p:cNvSpPr>
          <p:nvPr>
            <p:ph type="body" idx="1"/>
          </p:nvPr>
        </p:nvSpPr>
        <p:spPr>
          <a:solidFill>
            <a:srgbClr val="FFFFFF"/>
          </a:solidFill>
          <a:ln>
            <a:solidFill>
              <a:srgbClr val="000000"/>
            </a:solidFill>
          </a:ln>
        </p:spPr>
        <p:txBody>
          <a:bodyPr/>
          <a:lstStyle/>
          <a:p>
            <a:pPr marL="228600" indent="-228600" eaLnBrk="1" hangingPunct="1"/>
            <a:r>
              <a:rPr lang="en-US" altLang="zh-CN">
                <a:latin typeface="Times New Roman" charset="0"/>
                <a:sym typeface="Symbol" pitchFamily="18" charset="2"/>
              </a:rPr>
              <a:t>First loop is </a:t>
            </a:r>
            <a:r>
              <a:rPr lang="en-US" altLang="zh-CN" i="1">
                <a:latin typeface="Times New Roman" charset="0"/>
                <a:sym typeface="Symbol" pitchFamily="18" charset="2"/>
              </a:rPr>
              <a:t>n</a:t>
            </a:r>
            <a:r>
              <a:rPr lang="en-US" altLang="zh-CN">
                <a:latin typeface="Times New Roman" charset="0"/>
                <a:sym typeface="Symbol" pitchFamily="18" charset="2"/>
              </a:rPr>
              <a:t> for </a:t>
            </a:r>
            <a:r>
              <a:rPr lang="en-US" altLang="zh-CN" i="1">
                <a:latin typeface="Times New Roman" charset="0"/>
                <a:sym typeface="Symbol" pitchFamily="18" charset="2"/>
              </a:rPr>
              <a:t>k</a:t>
            </a:r>
            <a:r>
              <a:rPr lang="en-US" altLang="zh-CN">
                <a:latin typeface="Times New Roman" charset="0"/>
                <a:sym typeface="Symbol" pitchFamily="18" charset="2"/>
              </a:rPr>
              <a:t> = 1 to log </a:t>
            </a:r>
            <a:r>
              <a:rPr lang="en-US" altLang="zh-CN" i="1">
                <a:latin typeface="Times New Roman" charset="0"/>
                <a:sym typeface="Symbol" pitchFamily="18" charset="2"/>
              </a:rPr>
              <a:t>n</a:t>
            </a:r>
            <a:r>
              <a:rPr lang="en-US" altLang="zh-CN">
                <a:latin typeface="Times New Roman" charset="0"/>
                <a:sym typeface="Symbol" pitchFamily="18" charset="2"/>
              </a:rPr>
              <a:t>, or (</a:t>
            </a:r>
            <a:r>
              <a:rPr lang="en-US" altLang="zh-CN" i="1">
                <a:latin typeface="Times New Roman" charset="0"/>
                <a:sym typeface="Symbol" pitchFamily="18" charset="2"/>
              </a:rPr>
              <a:t>n</a:t>
            </a:r>
            <a:r>
              <a:rPr lang="en-US" altLang="zh-CN">
                <a:latin typeface="Times New Roman" charset="0"/>
                <a:sym typeface="Symbol" pitchFamily="18" charset="2"/>
              </a:rPr>
              <a:t> log </a:t>
            </a:r>
            <a:r>
              <a:rPr lang="en-US" altLang="zh-CN" i="1">
                <a:latin typeface="Times New Roman" charset="0"/>
                <a:sym typeface="Symbol" pitchFamily="18" charset="2"/>
              </a:rPr>
              <a:t>n</a:t>
            </a:r>
            <a:r>
              <a:rPr lang="en-US" altLang="zh-CN">
                <a:latin typeface="Times New Roman" charset="0"/>
                <a:sym typeface="Symbol" pitchFamily="18" charset="2"/>
              </a:rPr>
              <a:t>).</a:t>
            </a:r>
          </a:p>
          <a:p>
            <a:pPr marL="228600" indent="-228600" eaLnBrk="1" hangingPunct="1"/>
            <a:endParaRPr lang="en-US" altLang="zh-CN">
              <a:latin typeface="Times New Roman" charset="0"/>
              <a:sym typeface="Symbol" pitchFamily="18" charset="2"/>
            </a:endParaRPr>
          </a:p>
          <a:p>
            <a:pPr marL="228600" indent="-228600" eaLnBrk="1" hangingPunct="1"/>
            <a:r>
              <a:rPr lang="en-US" altLang="zh-CN">
                <a:latin typeface="Times New Roman" charset="0"/>
                <a:sym typeface="Symbol" pitchFamily="18" charset="2"/>
              </a:rPr>
              <a:t>Second loop is 2</a:t>
            </a:r>
            <a:r>
              <a:rPr lang="en-US" altLang="zh-CN" baseline="30000">
                <a:latin typeface="Times New Roman" charset="0"/>
                <a:sym typeface="Symbol" pitchFamily="18" charset="2"/>
              </a:rPr>
              <a:t>k</a:t>
            </a:r>
            <a:r>
              <a:rPr lang="en-US" altLang="zh-CN">
                <a:latin typeface="Times New Roman" charset="0"/>
                <a:sym typeface="Symbol" pitchFamily="18" charset="2"/>
              </a:rPr>
              <a:t> for </a:t>
            </a:r>
            <a:r>
              <a:rPr lang="en-US" altLang="zh-CN" i="1">
                <a:latin typeface="Times New Roman" charset="0"/>
                <a:sym typeface="Symbol" pitchFamily="18" charset="2"/>
              </a:rPr>
              <a:t>k</a:t>
            </a:r>
            <a:r>
              <a:rPr lang="en-US" altLang="zh-CN">
                <a:latin typeface="Times New Roman" charset="0"/>
                <a:sym typeface="Symbol" pitchFamily="18" charset="2"/>
              </a:rPr>
              <a:t> = 0 to log</a:t>
            </a:r>
            <a:r>
              <a:rPr lang="en-US" altLang="zh-CN" i="1">
                <a:latin typeface="Times New Roman" charset="0"/>
                <a:sym typeface="Symbol" pitchFamily="18" charset="2"/>
              </a:rPr>
              <a:t> n</a:t>
            </a:r>
            <a:r>
              <a:rPr lang="en-US" altLang="zh-CN">
                <a:latin typeface="Times New Roman" charset="0"/>
                <a:sym typeface="Symbol" pitchFamily="18" charset="2"/>
              </a:rPr>
              <a:t> - 1, or (</a:t>
            </a:r>
            <a:r>
              <a:rPr lang="en-US" altLang="zh-CN" i="1">
                <a:latin typeface="Times New Roman" charset="0"/>
                <a:sym typeface="Symbol" pitchFamily="18" charset="2"/>
              </a:rPr>
              <a:t>n</a:t>
            </a:r>
            <a:r>
              <a:rPr lang="en-US" altLang="zh-CN">
                <a:latin typeface="Times New Roman" charset="0"/>
                <a:sym typeface="Symbol" pitchFamily="18" charset="2"/>
              </a:rPr>
              <a:t>).</a:t>
            </a:r>
          </a:p>
          <a:p>
            <a:pPr marL="228600" indent="-228600" eaLnBrk="1" hangingPunct="1"/>
            <a:endParaRPr lang="en-US" altLang="zh-CN">
              <a:latin typeface="Times New Roman" charset="0"/>
              <a:sym typeface="Symbol" pitchFamily="18" charset="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rgbClr val="336699"/>
                </a:solidFill>
                <a:latin typeface="Comic Sans MS" pitchFamily="66" charset="0"/>
                <a:ea typeface="宋体" pitchFamily="2" charset="-122"/>
              </a:defRPr>
            </a:lvl1pPr>
            <a:lvl2pPr marL="742950" indent="-285750">
              <a:defRPr kumimoji="1" sz="1400">
                <a:solidFill>
                  <a:srgbClr val="336699"/>
                </a:solidFill>
                <a:latin typeface="Comic Sans MS" pitchFamily="66" charset="0"/>
                <a:ea typeface="宋体" pitchFamily="2" charset="-122"/>
              </a:defRPr>
            </a:lvl2pPr>
            <a:lvl3pPr marL="1143000" indent="-228600">
              <a:defRPr kumimoji="1" sz="1400">
                <a:solidFill>
                  <a:srgbClr val="336699"/>
                </a:solidFill>
                <a:latin typeface="Comic Sans MS" pitchFamily="66" charset="0"/>
                <a:ea typeface="宋体" pitchFamily="2" charset="-122"/>
              </a:defRPr>
            </a:lvl3pPr>
            <a:lvl4pPr marL="1600200" indent="-228600">
              <a:defRPr kumimoji="1" sz="1400">
                <a:solidFill>
                  <a:srgbClr val="336699"/>
                </a:solidFill>
                <a:latin typeface="Comic Sans MS" pitchFamily="66" charset="0"/>
                <a:ea typeface="宋体" pitchFamily="2" charset="-122"/>
              </a:defRPr>
            </a:lvl4pPr>
            <a:lvl5pPr marL="2057400" indent="-228600">
              <a:defRPr kumimoji="1" sz="1400">
                <a:solidFill>
                  <a:srgbClr val="336699"/>
                </a:solidFill>
                <a:latin typeface="Comic Sans MS" pitchFamily="66" charset="0"/>
                <a:ea typeface="宋体" pitchFamily="2" charset="-122"/>
              </a:defRPr>
            </a:lvl5pPr>
            <a:lvl6pPr marL="25146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6pPr>
            <a:lvl7pPr marL="29718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7pPr>
            <a:lvl8pPr marL="34290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8pPr>
            <a:lvl9pPr marL="38862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9pPr>
          </a:lstStyle>
          <a:p>
            <a:fld id="{4F484EF6-642A-4E38-8918-D0C4AD48F2A8}" type="slidenum">
              <a:rPr lang="en-US" altLang="zh-CN" sz="1200">
                <a:solidFill>
                  <a:schemeClr val="tx1"/>
                </a:solidFill>
                <a:latin typeface="Times New Roman" charset="0"/>
              </a:rPr>
              <a:pPr/>
              <a:t>44</a:t>
            </a:fld>
            <a:endParaRPr lang="en-US" altLang="zh-CN" sz="1200">
              <a:solidFill>
                <a:schemeClr val="tx1"/>
              </a:solidFill>
              <a:latin typeface="Times New Roman" charset="0"/>
            </a:endParaRPr>
          </a:p>
        </p:txBody>
      </p:sp>
      <p:sp>
        <p:nvSpPr>
          <p:cNvPr id="119811" name="Rectangle 2"/>
          <p:cNvSpPr>
            <a:spLocks noGrp="1" noRot="1" noChangeAspect="1" noChangeArrowheads="1" noTextEdit="1"/>
          </p:cNvSpPr>
          <p:nvPr>
            <p:ph type="sldImg"/>
          </p:nvPr>
        </p:nvSpPr>
        <p:spPr>
          <a:solidFill>
            <a:srgbClr val="FFFFFF"/>
          </a:solidFill>
          <a:ln/>
        </p:spPr>
      </p:sp>
      <p:sp>
        <p:nvSpPr>
          <p:cNvPr id="119812" name="Rectangle 3"/>
          <p:cNvSpPr>
            <a:spLocks noGrp="1" noChangeArrowheads="1"/>
          </p:cNvSpPr>
          <p:nvPr>
            <p:ph type="body" idx="1"/>
          </p:nvPr>
        </p:nvSpPr>
        <p:spPr>
          <a:solidFill>
            <a:srgbClr val="FFFFFF"/>
          </a:solidFill>
          <a:ln>
            <a:solidFill>
              <a:srgbClr val="000000"/>
            </a:solidFill>
          </a:ln>
        </p:spPr>
        <p:txBody>
          <a:bodyPr/>
          <a:lstStyle/>
          <a:p>
            <a:pPr marL="228600" indent="-228600" eaLnBrk="1" hangingPunct="1"/>
            <a:r>
              <a:rPr lang="en-US" altLang="zh-CN">
                <a:latin typeface="Courier New" pitchFamily="49" charset="0"/>
                <a:sym typeface="Symbol" pitchFamily="18" charset="2"/>
              </a:rPr>
              <a:t>if</a:t>
            </a:r>
            <a:r>
              <a:rPr lang="en-US" altLang="zh-CN">
                <a:latin typeface="Times New Roman" charset="0"/>
                <a:sym typeface="Symbol" pitchFamily="18" charset="2"/>
              </a:rPr>
              <a:t> statement: The probabilities for the then/else clauses being executed must be independent of </a:t>
            </a:r>
            <a:r>
              <a:rPr lang="en-US" altLang="zh-CN" i="1">
                <a:latin typeface="Times New Roman" charset="0"/>
                <a:sym typeface="Symbol" pitchFamily="18" charset="2"/>
              </a:rPr>
              <a:t>n</a:t>
            </a:r>
            <a:r>
              <a:rPr lang="en-US" altLang="zh-CN">
                <a:latin typeface="Times New Roman" charset="0"/>
                <a:sym typeface="Symbol" pitchFamily="18" charset="2"/>
              </a:rPr>
              <a:t>.</a:t>
            </a:r>
          </a:p>
          <a:p>
            <a:pPr marL="228600" indent="-228600" eaLnBrk="1" hangingPunct="1"/>
            <a:endParaRPr lang="en-US" altLang="zh-CN">
              <a:latin typeface="Times New Roman" charset="0"/>
              <a:sym typeface="Symbol" pitchFamily="18" charset="2"/>
            </a:endParaRPr>
          </a:p>
          <a:p>
            <a:pPr marL="228600" indent="-228600" eaLnBrk="1" hangingPunct="1"/>
            <a:r>
              <a:rPr lang="en-US" altLang="zh-CN">
                <a:latin typeface="Courier New" pitchFamily="49" charset="0"/>
                <a:sym typeface="Symbol" pitchFamily="18" charset="2"/>
              </a:rPr>
              <a:t>switch</a:t>
            </a:r>
            <a:r>
              <a:rPr lang="en-US" altLang="zh-CN">
                <a:latin typeface="Times New Roman" charset="0"/>
                <a:sym typeface="Symbol" pitchFamily="18" charset="2"/>
              </a:rPr>
              <a:t> statement: The probabilities of the various clauses being executed must be independent of </a:t>
            </a:r>
            <a:r>
              <a:rPr lang="en-US" altLang="zh-CN" i="1">
                <a:latin typeface="Times New Roman" charset="0"/>
                <a:sym typeface="Symbol" pitchFamily="18" charset="2"/>
              </a:rPr>
              <a:t>n</a:t>
            </a:r>
            <a:r>
              <a:rPr lang="en-US" altLang="zh-CN">
                <a:latin typeface="Times New Roman" charset="0"/>
                <a:sym typeface="Symbol" pitchFamily="18" charset="2"/>
              </a:rPr>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(n+1)³=n³+3n²+3n+1</a:t>
            </a:r>
          </a:p>
          <a:p>
            <a:r>
              <a:rPr lang="en-US" altLang="zh-CN" sz="1200" b="0" i="0" kern="1200" dirty="0">
                <a:solidFill>
                  <a:schemeClr val="tx1"/>
                </a:solidFill>
                <a:effectLst/>
                <a:latin typeface="+mn-lt"/>
                <a:ea typeface="+mn-ea"/>
                <a:cs typeface="+mn-cs"/>
              </a:rPr>
              <a:t>(n+1)³-n³=3n²+3n+1</a:t>
            </a:r>
          </a:p>
          <a:p>
            <a:r>
              <a:rPr lang="en-US" altLang="zh-CN" sz="1200" b="0" i="0" kern="1200" dirty="0">
                <a:solidFill>
                  <a:schemeClr val="tx1"/>
                </a:solidFill>
                <a:effectLst/>
                <a:latin typeface="+mn-lt"/>
                <a:ea typeface="+mn-ea"/>
                <a:cs typeface="+mn-cs"/>
              </a:rPr>
              <a:t>n³-(n-1)³=3(n-1)²+3(n-1)+1</a:t>
            </a:r>
          </a:p>
          <a:p>
            <a:r>
              <a:rPr lang="en-US" altLang="zh-CN" sz="1200" b="0" i="0" kern="1200" dirty="0">
                <a:solidFill>
                  <a:schemeClr val="tx1"/>
                </a:solidFill>
                <a:effectLst/>
                <a:latin typeface="+mn-lt"/>
                <a:ea typeface="+mn-ea"/>
                <a:cs typeface="+mn-cs"/>
              </a:rPr>
              <a:t>...</a:t>
            </a:r>
          </a:p>
          <a:p>
            <a:r>
              <a:rPr lang="en-US" altLang="zh-CN" sz="1200" b="0" i="0" kern="1200" dirty="0">
                <a:solidFill>
                  <a:schemeClr val="tx1"/>
                </a:solidFill>
                <a:effectLst/>
                <a:latin typeface="+mn-lt"/>
                <a:ea typeface="+mn-ea"/>
                <a:cs typeface="+mn-cs"/>
              </a:rPr>
              <a:t>3³-2³=3*2²+3*2+1</a:t>
            </a:r>
          </a:p>
          <a:p>
            <a:r>
              <a:rPr lang="en-US" altLang="zh-CN" sz="1200" b="0" i="0" kern="1200" dirty="0">
                <a:solidFill>
                  <a:schemeClr val="tx1"/>
                </a:solidFill>
                <a:effectLst/>
                <a:latin typeface="+mn-lt"/>
                <a:ea typeface="+mn-ea"/>
                <a:cs typeface="+mn-cs"/>
              </a:rPr>
              <a:t>2³-1³=3*1²+3*1+1</a:t>
            </a:r>
          </a:p>
          <a:p>
            <a:r>
              <a:rPr lang="zh-CN" altLang="en-US" sz="1200" b="0" i="0" kern="1200" dirty="0">
                <a:solidFill>
                  <a:schemeClr val="tx1"/>
                </a:solidFill>
                <a:effectLst/>
                <a:latin typeface="+mn-lt"/>
                <a:ea typeface="+mn-ea"/>
                <a:cs typeface="+mn-cs"/>
              </a:rPr>
              <a:t>两边分别相加得</a:t>
            </a:r>
          </a:p>
          <a:p>
            <a:r>
              <a:rPr lang="en-US" altLang="zh-CN" sz="1200" b="0" i="0" kern="1200" dirty="0">
                <a:solidFill>
                  <a:schemeClr val="tx1"/>
                </a:solidFill>
                <a:effectLst/>
                <a:latin typeface="+mn-lt"/>
                <a:ea typeface="+mn-ea"/>
                <a:cs typeface="+mn-cs"/>
              </a:rPr>
              <a:t>(n+1)³-1³=3*(1²+2²+...+n²)+3(1+2+...+n)+1*n</a:t>
            </a:r>
          </a:p>
          <a:p>
            <a:r>
              <a:rPr lang="en-US" altLang="zh-CN" sz="1200" b="0" i="0" kern="1200" dirty="0">
                <a:solidFill>
                  <a:schemeClr val="tx1"/>
                </a:solidFill>
                <a:effectLst/>
                <a:latin typeface="+mn-lt"/>
                <a:ea typeface="+mn-ea"/>
                <a:cs typeface="+mn-cs"/>
              </a:rPr>
              <a:t>(n+1)</a:t>
            </a:r>
            <a:r>
              <a:rPr lang="en-US" altLang="zh-CN" sz="1200" b="0" i="0" kern="1200" baseline="30000" dirty="0">
                <a:solidFill>
                  <a:schemeClr val="tx1"/>
                </a:solidFill>
                <a:effectLst/>
                <a:latin typeface="+mn-lt"/>
                <a:ea typeface="+mn-ea"/>
                <a:cs typeface="+mn-cs"/>
              </a:rPr>
              <a:t>3</a:t>
            </a:r>
            <a:r>
              <a:rPr lang="en-US" altLang="zh-CN" sz="1200" b="0" i="0" kern="1200" dirty="0">
                <a:solidFill>
                  <a:schemeClr val="tx1"/>
                </a:solidFill>
                <a:effectLst/>
                <a:latin typeface="+mn-lt"/>
                <a:ea typeface="+mn-ea"/>
                <a:cs typeface="+mn-cs"/>
              </a:rPr>
              <a:t>-1-n=3Sn</a:t>
            </a:r>
          </a:p>
          <a:p>
            <a:r>
              <a:rPr lang="en-US" altLang="zh-CN" sz="1200" b="0" i="0" kern="1200" dirty="0">
                <a:solidFill>
                  <a:schemeClr val="tx1"/>
                </a:solidFill>
                <a:effectLst/>
                <a:latin typeface="+mn-lt"/>
                <a:ea typeface="+mn-ea"/>
                <a:cs typeface="+mn-cs"/>
              </a:rPr>
              <a:t>(n³+3n²+3n)-3n(n+1)/2-n=3Sn</a:t>
            </a:r>
          </a:p>
          <a:p>
            <a:r>
              <a:rPr lang="en-US" altLang="zh-CN" sz="1200" b="0" i="0" kern="1200" dirty="0">
                <a:solidFill>
                  <a:schemeClr val="tx1"/>
                </a:solidFill>
                <a:effectLst/>
                <a:latin typeface="+mn-lt"/>
                <a:ea typeface="+mn-ea"/>
                <a:cs typeface="+mn-cs"/>
              </a:rPr>
              <a:t>3Sn=n(2n²+3n+1)/2=n(n+1)(2n+1)/2</a:t>
            </a:r>
          </a:p>
          <a:p>
            <a:r>
              <a:rPr lang="en-US" altLang="zh-CN" sz="1200" b="0" i="0" kern="1200" dirty="0" err="1">
                <a:solidFill>
                  <a:schemeClr val="tx1"/>
                </a:solidFill>
                <a:effectLst/>
                <a:latin typeface="+mn-lt"/>
                <a:ea typeface="+mn-ea"/>
                <a:cs typeface="+mn-cs"/>
              </a:rPr>
              <a:t>Sn</a:t>
            </a:r>
            <a:r>
              <a:rPr lang="en-US" altLang="zh-CN" sz="1200" b="0" i="0" kern="1200" dirty="0">
                <a:solidFill>
                  <a:schemeClr val="tx1"/>
                </a:solidFill>
                <a:effectLst/>
                <a:latin typeface="+mn-lt"/>
                <a:ea typeface="+mn-ea"/>
                <a:cs typeface="+mn-cs"/>
              </a:rPr>
              <a:t>=n(n+1)(2n+1)/6</a:t>
            </a:r>
          </a:p>
          <a:p>
            <a:endParaRPr lang="zh-CN" altLang="en-US" dirty="0"/>
          </a:p>
        </p:txBody>
      </p:sp>
      <p:sp>
        <p:nvSpPr>
          <p:cNvPr id="4" name="灯片编号占位符 3"/>
          <p:cNvSpPr>
            <a:spLocks noGrp="1"/>
          </p:cNvSpPr>
          <p:nvPr>
            <p:ph type="sldNum" sz="quarter" idx="10"/>
          </p:nvPr>
        </p:nvSpPr>
        <p:spPr/>
        <p:txBody>
          <a:bodyPr/>
          <a:lstStyle/>
          <a:p>
            <a:fld id="{3F7CB747-1FC5-41D9-AFC1-379C2647F9C0}" type="slidenum">
              <a:rPr lang="zh-CN" altLang="en-US" smtClean="0"/>
              <a:t>45</a:t>
            </a:fld>
            <a:endParaRPr lang="zh-CN" altLang="en-US"/>
          </a:p>
        </p:txBody>
      </p:sp>
    </p:spTree>
    <p:extLst>
      <p:ext uri="{BB962C8B-B14F-4D97-AF65-F5344CB8AC3E}">
        <p14:creationId xmlns:p14="http://schemas.microsoft.com/office/powerpoint/2010/main" val="842937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a:t>
            </a:r>
            <a:r>
              <a:rPr lang="zh-CN" altLang="en-US" dirty="0"/>
              <a:t>（</a:t>
            </a:r>
            <a:r>
              <a:rPr lang="en-US" altLang="zh-CN" dirty="0"/>
              <a:t>n</a:t>
            </a:r>
            <a:r>
              <a:rPr lang="zh-CN" altLang="en-US" dirty="0"/>
              <a:t>）代表平均执行时间</a:t>
            </a:r>
          </a:p>
        </p:txBody>
      </p:sp>
      <p:sp>
        <p:nvSpPr>
          <p:cNvPr id="4" name="灯片编号占位符 3"/>
          <p:cNvSpPr>
            <a:spLocks noGrp="1"/>
          </p:cNvSpPr>
          <p:nvPr>
            <p:ph type="sldNum" sz="quarter" idx="10"/>
          </p:nvPr>
        </p:nvSpPr>
        <p:spPr/>
        <p:txBody>
          <a:bodyPr/>
          <a:lstStyle/>
          <a:p>
            <a:fld id="{3F7CB747-1FC5-41D9-AFC1-379C2647F9C0}" type="slidenum">
              <a:rPr lang="zh-CN" altLang="en-US" smtClean="0"/>
              <a:t>52</a:t>
            </a:fld>
            <a:endParaRPr lang="zh-CN" altLang="en-US"/>
          </a:p>
        </p:txBody>
      </p:sp>
    </p:spTree>
    <p:extLst>
      <p:ext uri="{BB962C8B-B14F-4D97-AF65-F5344CB8AC3E}">
        <p14:creationId xmlns:p14="http://schemas.microsoft.com/office/powerpoint/2010/main" val="25707903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T(n/2^2)=2T(n/2^3)+</a:t>
            </a:r>
            <a:r>
              <a:rPr lang="en-US" altLang="zh-CN" dirty="0" err="1"/>
              <a:t>cn</a:t>
            </a:r>
            <a:r>
              <a:rPr lang="en-US" altLang="zh-CN" dirty="0"/>
              <a:t>/2^2</a:t>
            </a:r>
            <a:endParaRPr lang="zh-CN" altLang="en-US" dirty="0"/>
          </a:p>
        </p:txBody>
      </p:sp>
      <p:sp>
        <p:nvSpPr>
          <p:cNvPr id="4" name="灯片编号占位符 3"/>
          <p:cNvSpPr>
            <a:spLocks noGrp="1"/>
          </p:cNvSpPr>
          <p:nvPr>
            <p:ph type="sldNum" sz="quarter" idx="10"/>
          </p:nvPr>
        </p:nvSpPr>
        <p:spPr/>
        <p:txBody>
          <a:bodyPr/>
          <a:lstStyle/>
          <a:p>
            <a:fld id="{3F7CB747-1FC5-41D9-AFC1-379C2647F9C0}" type="slidenum">
              <a:rPr lang="zh-CN" altLang="en-US" smtClean="0"/>
              <a:t>59</a:t>
            </a:fld>
            <a:endParaRPr lang="zh-CN" altLang="en-US"/>
          </a:p>
        </p:txBody>
      </p:sp>
    </p:spTree>
    <p:extLst>
      <p:ext uri="{BB962C8B-B14F-4D97-AF65-F5344CB8AC3E}">
        <p14:creationId xmlns:p14="http://schemas.microsoft.com/office/powerpoint/2010/main" val="1913828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Good bye</a:t>
            </a:r>
            <a:endParaRPr lang="zh-CN" altLang="en-US" dirty="0"/>
          </a:p>
        </p:txBody>
      </p:sp>
      <p:sp>
        <p:nvSpPr>
          <p:cNvPr id="4" name="灯片编号占位符 3"/>
          <p:cNvSpPr>
            <a:spLocks noGrp="1"/>
          </p:cNvSpPr>
          <p:nvPr>
            <p:ph type="sldNum" sz="quarter" idx="10"/>
          </p:nvPr>
        </p:nvSpPr>
        <p:spPr/>
        <p:txBody>
          <a:bodyPr/>
          <a:lstStyle/>
          <a:p>
            <a:fld id="{3F7CB747-1FC5-41D9-AFC1-379C2647F9C0}" type="slidenum">
              <a:rPr lang="zh-CN" altLang="en-US" smtClean="0"/>
              <a:t>85</a:t>
            </a:fld>
            <a:endParaRPr lang="zh-CN" altLang="en-US"/>
          </a:p>
        </p:txBody>
      </p:sp>
    </p:spTree>
    <p:extLst>
      <p:ext uri="{BB962C8B-B14F-4D97-AF65-F5344CB8AC3E}">
        <p14:creationId xmlns:p14="http://schemas.microsoft.com/office/powerpoint/2010/main" val="10477372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3124</a:t>
            </a:r>
          </a:p>
          <a:p>
            <a:r>
              <a:rPr lang="en-US" altLang="zh-CN" dirty="0"/>
              <a:t>12</a:t>
            </a:r>
            <a:endParaRPr lang="zh-CN" altLang="en-US" dirty="0"/>
          </a:p>
        </p:txBody>
      </p:sp>
      <p:sp>
        <p:nvSpPr>
          <p:cNvPr id="4" name="灯片编号占位符 3"/>
          <p:cNvSpPr>
            <a:spLocks noGrp="1"/>
          </p:cNvSpPr>
          <p:nvPr>
            <p:ph type="sldNum" sz="quarter" idx="10"/>
          </p:nvPr>
        </p:nvSpPr>
        <p:spPr/>
        <p:txBody>
          <a:bodyPr/>
          <a:lstStyle/>
          <a:p>
            <a:fld id="{3F7CB747-1FC5-41D9-AFC1-379C2647F9C0}" type="slidenum">
              <a:rPr lang="zh-CN" altLang="en-US" smtClean="0"/>
              <a:t>89</a:t>
            </a:fld>
            <a:endParaRPr lang="zh-CN" altLang="en-US"/>
          </a:p>
        </p:txBody>
      </p:sp>
    </p:spTree>
    <p:extLst>
      <p:ext uri="{BB962C8B-B14F-4D97-AF65-F5344CB8AC3E}">
        <p14:creationId xmlns:p14="http://schemas.microsoft.com/office/powerpoint/2010/main" val="15779507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52413</a:t>
            </a:r>
          </a:p>
          <a:p>
            <a:r>
              <a:rPr lang="en-US" altLang="zh-CN" dirty="0"/>
              <a:t>241</a:t>
            </a:r>
          </a:p>
          <a:p>
            <a:r>
              <a:rPr lang="en-US" altLang="zh-CN" dirty="0"/>
              <a:t>24152413</a:t>
            </a:r>
            <a:endParaRPr lang="zh-CN" altLang="en-US" dirty="0"/>
          </a:p>
        </p:txBody>
      </p:sp>
      <p:sp>
        <p:nvSpPr>
          <p:cNvPr id="4" name="灯片编号占位符 3"/>
          <p:cNvSpPr>
            <a:spLocks noGrp="1"/>
          </p:cNvSpPr>
          <p:nvPr>
            <p:ph type="sldNum" sz="quarter" idx="10"/>
          </p:nvPr>
        </p:nvSpPr>
        <p:spPr/>
        <p:txBody>
          <a:bodyPr/>
          <a:lstStyle/>
          <a:p>
            <a:fld id="{3F7CB747-1FC5-41D9-AFC1-379C2647F9C0}" type="slidenum">
              <a:rPr lang="zh-CN" altLang="en-US" smtClean="0"/>
              <a:t>94</a:t>
            </a:fld>
            <a:endParaRPr lang="zh-CN" altLang="en-US"/>
          </a:p>
        </p:txBody>
      </p:sp>
    </p:spTree>
    <p:extLst>
      <p:ext uri="{BB962C8B-B14F-4D97-AF65-F5344CB8AC3E}">
        <p14:creationId xmlns:p14="http://schemas.microsoft.com/office/powerpoint/2010/main" val="40797246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插入后自动排序</a:t>
            </a:r>
          </a:p>
        </p:txBody>
      </p:sp>
      <p:sp>
        <p:nvSpPr>
          <p:cNvPr id="4" name="灯片编号占位符 3"/>
          <p:cNvSpPr>
            <a:spLocks noGrp="1"/>
          </p:cNvSpPr>
          <p:nvPr>
            <p:ph type="sldNum" sz="quarter" idx="10"/>
          </p:nvPr>
        </p:nvSpPr>
        <p:spPr/>
        <p:txBody>
          <a:bodyPr/>
          <a:lstStyle/>
          <a:p>
            <a:fld id="{3F7CB747-1FC5-41D9-AFC1-379C2647F9C0}" type="slidenum">
              <a:rPr lang="zh-CN" altLang="en-US" smtClean="0"/>
              <a:t>97</a:t>
            </a:fld>
            <a:endParaRPr lang="zh-CN" altLang="en-US"/>
          </a:p>
        </p:txBody>
      </p:sp>
    </p:spTree>
    <p:extLst>
      <p:ext uri="{BB962C8B-B14F-4D97-AF65-F5344CB8AC3E}">
        <p14:creationId xmlns:p14="http://schemas.microsoft.com/office/powerpoint/2010/main" val="17690423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3</a:t>
            </a:r>
          </a:p>
          <a:p>
            <a:r>
              <a:rPr lang="en-US" altLang="zh-CN" dirty="0"/>
              <a:t>321</a:t>
            </a:r>
            <a:endParaRPr lang="zh-CN" altLang="en-US" dirty="0"/>
          </a:p>
        </p:txBody>
      </p:sp>
      <p:sp>
        <p:nvSpPr>
          <p:cNvPr id="4" name="灯片编号占位符 3"/>
          <p:cNvSpPr>
            <a:spLocks noGrp="1"/>
          </p:cNvSpPr>
          <p:nvPr>
            <p:ph type="sldNum" sz="quarter" idx="10"/>
          </p:nvPr>
        </p:nvSpPr>
        <p:spPr/>
        <p:txBody>
          <a:bodyPr/>
          <a:lstStyle/>
          <a:p>
            <a:fld id="{3F7CB747-1FC5-41D9-AFC1-379C2647F9C0}" type="slidenum">
              <a:rPr lang="zh-CN" altLang="en-US" smtClean="0"/>
              <a:t>113</a:t>
            </a:fld>
            <a:endParaRPr lang="zh-CN" altLang="en-US"/>
          </a:p>
        </p:txBody>
      </p:sp>
    </p:spTree>
    <p:extLst>
      <p:ext uri="{BB962C8B-B14F-4D97-AF65-F5344CB8AC3E}">
        <p14:creationId xmlns:p14="http://schemas.microsoft.com/office/powerpoint/2010/main" val="3473350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7CB747-1FC5-41D9-AFC1-379C2647F9C0}" type="slidenum">
              <a:rPr lang="zh-CN" altLang="en-US" smtClean="0"/>
              <a:t>13</a:t>
            </a:fld>
            <a:endParaRPr lang="zh-CN" altLang="en-US"/>
          </a:p>
        </p:txBody>
      </p:sp>
    </p:spTree>
    <p:extLst>
      <p:ext uri="{BB962C8B-B14F-4D97-AF65-F5344CB8AC3E}">
        <p14:creationId xmlns:p14="http://schemas.microsoft.com/office/powerpoint/2010/main" val="1855786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rgbClr val="336699"/>
                </a:solidFill>
                <a:latin typeface="Comic Sans MS" pitchFamily="66" charset="0"/>
                <a:ea typeface="宋体" pitchFamily="2" charset="-122"/>
              </a:defRPr>
            </a:lvl1pPr>
            <a:lvl2pPr marL="742950" indent="-285750">
              <a:defRPr kumimoji="1" sz="1400">
                <a:solidFill>
                  <a:srgbClr val="336699"/>
                </a:solidFill>
                <a:latin typeface="Comic Sans MS" pitchFamily="66" charset="0"/>
                <a:ea typeface="宋体" pitchFamily="2" charset="-122"/>
              </a:defRPr>
            </a:lvl2pPr>
            <a:lvl3pPr marL="1143000" indent="-228600">
              <a:defRPr kumimoji="1" sz="1400">
                <a:solidFill>
                  <a:srgbClr val="336699"/>
                </a:solidFill>
                <a:latin typeface="Comic Sans MS" pitchFamily="66" charset="0"/>
                <a:ea typeface="宋体" pitchFamily="2" charset="-122"/>
              </a:defRPr>
            </a:lvl3pPr>
            <a:lvl4pPr marL="1600200" indent="-228600">
              <a:defRPr kumimoji="1" sz="1400">
                <a:solidFill>
                  <a:srgbClr val="336699"/>
                </a:solidFill>
                <a:latin typeface="Comic Sans MS" pitchFamily="66" charset="0"/>
                <a:ea typeface="宋体" pitchFamily="2" charset="-122"/>
              </a:defRPr>
            </a:lvl4pPr>
            <a:lvl5pPr marL="2057400" indent="-228600">
              <a:defRPr kumimoji="1" sz="1400">
                <a:solidFill>
                  <a:srgbClr val="336699"/>
                </a:solidFill>
                <a:latin typeface="Comic Sans MS" pitchFamily="66" charset="0"/>
                <a:ea typeface="宋体" pitchFamily="2" charset="-122"/>
              </a:defRPr>
            </a:lvl5pPr>
            <a:lvl6pPr marL="25146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6pPr>
            <a:lvl7pPr marL="29718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7pPr>
            <a:lvl8pPr marL="34290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8pPr>
            <a:lvl9pPr marL="38862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9pPr>
          </a:lstStyle>
          <a:p>
            <a:fld id="{598D7B20-ABA1-4148-A6E5-BDDA6B6C7852}" type="slidenum">
              <a:rPr lang="en-US" altLang="zh-CN" sz="1200">
                <a:solidFill>
                  <a:schemeClr val="tx1"/>
                </a:solidFill>
                <a:latin typeface="Times New Roman" charset="0"/>
              </a:rPr>
              <a:pPr/>
              <a:t>26</a:t>
            </a:fld>
            <a:endParaRPr lang="en-US" altLang="zh-CN" sz="1200">
              <a:solidFill>
                <a:schemeClr val="tx1"/>
              </a:solidFill>
              <a:latin typeface="Times New Roman" charset="0"/>
            </a:endParaRPr>
          </a:p>
        </p:txBody>
      </p:sp>
      <p:sp>
        <p:nvSpPr>
          <p:cNvPr id="98307" name="Rectangle 2"/>
          <p:cNvSpPr>
            <a:spLocks noGrp="1" noRot="1" noChangeAspect="1" noChangeArrowheads="1" noTextEdit="1"/>
          </p:cNvSpPr>
          <p:nvPr>
            <p:ph type="sldImg"/>
          </p:nvPr>
        </p:nvSpPr>
        <p:spPr>
          <a:solidFill>
            <a:srgbClr val="FFFFFF"/>
          </a:solidFill>
          <a:ln/>
        </p:spPr>
      </p:sp>
      <p:sp>
        <p:nvSpPr>
          <p:cNvPr id="9830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a:latin typeface="Times New Roman" charset="0"/>
              </a:rPr>
              <a:t>Must pick one of [best, average, worst] to complete the statement.  Big-oh notation applies to some set of bounds.</a:t>
            </a:r>
          </a:p>
          <a:p>
            <a:pPr eaLnBrk="1" hangingPunct="1"/>
            <a:endParaRPr lang="en-US" altLang="zh-CN">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rgbClr val="336699"/>
                </a:solidFill>
                <a:latin typeface="Comic Sans MS" pitchFamily="66" charset="0"/>
                <a:ea typeface="宋体" pitchFamily="2" charset="-122"/>
              </a:defRPr>
            </a:lvl1pPr>
            <a:lvl2pPr marL="742950" indent="-285750">
              <a:defRPr kumimoji="1" sz="1400">
                <a:solidFill>
                  <a:srgbClr val="336699"/>
                </a:solidFill>
                <a:latin typeface="Comic Sans MS" pitchFamily="66" charset="0"/>
                <a:ea typeface="宋体" pitchFamily="2" charset="-122"/>
              </a:defRPr>
            </a:lvl2pPr>
            <a:lvl3pPr marL="1143000" indent="-228600">
              <a:defRPr kumimoji="1" sz="1400">
                <a:solidFill>
                  <a:srgbClr val="336699"/>
                </a:solidFill>
                <a:latin typeface="Comic Sans MS" pitchFamily="66" charset="0"/>
                <a:ea typeface="宋体" pitchFamily="2" charset="-122"/>
              </a:defRPr>
            </a:lvl3pPr>
            <a:lvl4pPr marL="1600200" indent="-228600">
              <a:defRPr kumimoji="1" sz="1400">
                <a:solidFill>
                  <a:srgbClr val="336699"/>
                </a:solidFill>
                <a:latin typeface="Comic Sans MS" pitchFamily="66" charset="0"/>
                <a:ea typeface="宋体" pitchFamily="2" charset="-122"/>
              </a:defRPr>
            </a:lvl4pPr>
            <a:lvl5pPr marL="2057400" indent="-228600">
              <a:defRPr kumimoji="1" sz="1400">
                <a:solidFill>
                  <a:srgbClr val="336699"/>
                </a:solidFill>
                <a:latin typeface="Comic Sans MS" pitchFamily="66" charset="0"/>
                <a:ea typeface="宋体" pitchFamily="2" charset="-122"/>
              </a:defRPr>
            </a:lvl5pPr>
            <a:lvl6pPr marL="25146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6pPr>
            <a:lvl7pPr marL="29718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7pPr>
            <a:lvl8pPr marL="34290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8pPr>
            <a:lvl9pPr marL="38862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9pPr>
          </a:lstStyle>
          <a:p>
            <a:fld id="{85297443-068C-4C90-A2D2-56098ABA5EA5}" type="slidenum">
              <a:rPr lang="en-US" altLang="zh-CN" sz="1200">
                <a:solidFill>
                  <a:schemeClr val="tx1"/>
                </a:solidFill>
                <a:latin typeface="Times New Roman" charset="0"/>
              </a:rPr>
              <a:pPr/>
              <a:t>27</a:t>
            </a:fld>
            <a:endParaRPr lang="en-US" altLang="zh-CN" sz="1200">
              <a:solidFill>
                <a:schemeClr val="tx1"/>
              </a:solidFill>
              <a:latin typeface="Times New Roman" charset="0"/>
            </a:endParaRPr>
          </a:p>
        </p:txBody>
      </p:sp>
      <p:sp>
        <p:nvSpPr>
          <p:cNvPr id="99331" name="Rectangle 2"/>
          <p:cNvSpPr>
            <a:spLocks noGrp="1" noRot="1" noChangeAspect="1" noChangeArrowheads="1" noTextEdit="1"/>
          </p:cNvSpPr>
          <p:nvPr>
            <p:ph type="sldImg"/>
          </p:nvPr>
        </p:nvSpPr>
        <p:spPr>
          <a:solidFill>
            <a:srgbClr val="FFFFFF"/>
          </a:solidFill>
          <a:ln/>
        </p:spPr>
      </p:sp>
      <p:sp>
        <p:nvSpPr>
          <p:cNvPr id="9933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a:latin typeface="Times New Roman" charset="0"/>
              </a:rPr>
              <a:t>It provides more information in this example to say O(</a:t>
            </a:r>
            <a:r>
              <a:rPr lang="en-US" altLang="zh-CN" i="1">
                <a:latin typeface="Times New Roman" charset="0"/>
              </a:rPr>
              <a:t>n</a:t>
            </a:r>
            <a:r>
              <a:rPr lang="en-US" altLang="zh-CN" baseline="30000">
                <a:latin typeface="Times New Roman" charset="0"/>
              </a:rPr>
              <a:t>2</a:t>
            </a:r>
            <a:r>
              <a:rPr lang="en-US" altLang="zh-CN">
                <a:latin typeface="Times New Roman" charset="0"/>
              </a:rPr>
              <a:t>) than O(</a:t>
            </a:r>
            <a:r>
              <a:rPr lang="en-US" altLang="zh-CN" i="1">
                <a:latin typeface="Times New Roman" charset="0"/>
              </a:rPr>
              <a:t>n</a:t>
            </a:r>
            <a:r>
              <a:rPr lang="en-US" altLang="zh-CN" baseline="30000">
                <a:latin typeface="Times New Roman" charset="0"/>
              </a:rPr>
              <a:t>3</a:t>
            </a:r>
            <a:r>
              <a:rPr lang="en-US" altLang="zh-CN">
                <a:latin typeface="Times New Roman" charset="0"/>
              </a:rPr>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rgbClr val="336699"/>
                </a:solidFill>
                <a:latin typeface="Comic Sans MS" pitchFamily="66" charset="0"/>
                <a:ea typeface="宋体" pitchFamily="2" charset="-122"/>
              </a:defRPr>
            </a:lvl1pPr>
            <a:lvl2pPr marL="742950" indent="-285750">
              <a:defRPr kumimoji="1" sz="1400">
                <a:solidFill>
                  <a:srgbClr val="336699"/>
                </a:solidFill>
                <a:latin typeface="Comic Sans MS" pitchFamily="66" charset="0"/>
                <a:ea typeface="宋体" pitchFamily="2" charset="-122"/>
              </a:defRPr>
            </a:lvl2pPr>
            <a:lvl3pPr marL="1143000" indent="-228600">
              <a:defRPr kumimoji="1" sz="1400">
                <a:solidFill>
                  <a:srgbClr val="336699"/>
                </a:solidFill>
                <a:latin typeface="Comic Sans MS" pitchFamily="66" charset="0"/>
                <a:ea typeface="宋体" pitchFamily="2" charset="-122"/>
              </a:defRPr>
            </a:lvl3pPr>
            <a:lvl4pPr marL="1600200" indent="-228600">
              <a:defRPr kumimoji="1" sz="1400">
                <a:solidFill>
                  <a:srgbClr val="336699"/>
                </a:solidFill>
                <a:latin typeface="Comic Sans MS" pitchFamily="66" charset="0"/>
                <a:ea typeface="宋体" pitchFamily="2" charset="-122"/>
              </a:defRPr>
            </a:lvl4pPr>
            <a:lvl5pPr marL="2057400" indent="-228600">
              <a:defRPr kumimoji="1" sz="1400">
                <a:solidFill>
                  <a:srgbClr val="336699"/>
                </a:solidFill>
                <a:latin typeface="Comic Sans MS" pitchFamily="66" charset="0"/>
                <a:ea typeface="宋体" pitchFamily="2" charset="-122"/>
              </a:defRPr>
            </a:lvl5pPr>
            <a:lvl6pPr marL="25146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6pPr>
            <a:lvl7pPr marL="29718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7pPr>
            <a:lvl8pPr marL="34290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8pPr>
            <a:lvl9pPr marL="38862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9pPr>
          </a:lstStyle>
          <a:p>
            <a:fld id="{51320AB5-C286-4634-9510-442F982AAD46}" type="slidenum">
              <a:rPr lang="en-US" altLang="zh-CN" sz="1200">
                <a:solidFill>
                  <a:schemeClr val="tx1"/>
                </a:solidFill>
                <a:latin typeface="Times New Roman" charset="0"/>
              </a:rPr>
              <a:pPr/>
              <a:t>28</a:t>
            </a:fld>
            <a:endParaRPr lang="en-US" altLang="zh-CN" sz="1200">
              <a:solidFill>
                <a:schemeClr val="tx1"/>
              </a:solidFill>
              <a:latin typeface="Times New Roman" charset="0"/>
            </a:endParaRPr>
          </a:p>
        </p:txBody>
      </p:sp>
      <p:sp>
        <p:nvSpPr>
          <p:cNvPr id="100355" name="Rectangle 2"/>
          <p:cNvSpPr>
            <a:spLocks noGrp="1" noRot="1" noChangeAspect="1" noChangeArrowheads="1" noTextEdit="1"/>
          </p:cNvSpPr>
          <p:nvPr>
            <p:ph type="sldImg"/>
          </p:nvPr>
        </p:nvSpPr>
        <p:spPr>
          <a:solidFill>
            <a:srgbClr val="FFFFFF"/>
          </a:solidFill>
          <a:ln/>
        </p:spPr>
      </p:sp>
      <p:sp>
        <p:nvSpPr>
          <p:cNvPr id="100356"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a:latin typeface="Times New Roman" charset="0"/>
              </a:rPr>
              <a:t>We are doing average case.</a:t>
            </a:r>
          </a:p>
          <a:p>
            <a:pPr eaLnBrk="1" hangingPunct="1"/>
            <a:endParaRPr lang="en-US" altLang="zh-CN">
              <a:latin typeface="Times New Roman" charset="0"/>
            </a:endParaRPr>
          </a:p>
          <a:p>
            <a:pPr eaLnBrk="1" hangingPunct="1"/>
            <a:r>
              <a:rPr lang="en-US" altLang="zh-CN" i="1">
                <a:latin typeface="Times New Roman" charset="0"/>
              </a:rPr>
              <a:t>c</a:t>
            </a:r>
            <a:r>
              <a:rPr lang="en-US" altLang="zh-CN" baseline="-25000">
                <a:latin typeface="Times New Roman" charset="0"/>
              </a:rPr>
              <a:t>s</a:t>
            </a:r>
            <a:r>
              <a:rPr lang="en-US" altLang="zh-CN">
                <a:latin typeface="Times New Roman" charset="0"/>
              </a:rPr>
              <a:t> is a constant.  The actual value is irrelevant.</a:t>
            </a:r>
          </a:p>
          <a:p>
            <a:pPr eaLnBrk="1" hangingPunct="1"/>
            <a:endParaRPr lang="en-US" altLang="zh-CN">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rgbClr val="336699"/>
                </a:solidFill>
                <a:latin typeface="Comic Sans MS" pitchFamily="66" charset="0"/>
                <a:ea typeface="宋体" pitchFamily="2" charset="-122"/>
              </a:defRPr>
            </a:lvl1pPr>
            <a:lvl2pPr marL="742950" indent="-285750">
              <a:defRPr kumimoji="1" sz="1400">
                <a:solidFill>
                  <a:srgbClr val="336699"/>
                </a:solidFill>
                <a:latin typeface="Comic Sans MS" pitchFamily="66" charset="0"/>
                <a:ea typeface="宋体" pitchFamily="2" charset="-122"/>
              </a:defRPr>
            </a:lvl2pPr>
            <a:lvl3pPr marL="1143000" indent="-228600">
              <a:defRPr kumimoji="1" sz="1400">
                <a:solidFill>
                  <a:srgbClr val="336699"/>
                </a:solidFill>
                <a:latin typeface="Comic Sans MS" pitchFamily="66" charset="0"/>
                <a:ea typeface="宋体" pitchFamily="2" charset="-122"/>
              </a:defRPr>
            </a:lvl3pPr>
            <a:lvl4pPr marL="1600200" indent="-228600">
              <a:defRPr kumimoji="1" sz="1400">
                <a:solidFill>
                  <a:srgbClr val="336699"/>
                </a:solidFill>
                <a:latin typeface="Comic Sans MS" pitchFamily="66" charset="0"/>
                <a:ea typeface="宋体" pitchFamily="2" charset="-122"/>
              </a:defRPr>
            </a:lvl4pPr>
            <a:lvl5pPr marL="2057400" indent="-228600">
              <a:defRPr kumimoji="1" sz="1400">
                <a:solidFill>
                  <a:srgbClr val="336699"/>
                </a:solidFill>
                <a:latin typeface="Comic Sans MS" pitchFamily="66" charset="0"/>
                <a:ea typeface="宋体" pitchFamily="2" charset="-122"/>
              </a:defRPr>
            </a:lvl5pPr>
            <a:lvl6pPr marL="25146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6pPr>
            <a:lvl7pPr marL="29718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7pPr>
            <a:lvl8pPr marL="34290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8pPr>
            <a:lvl9pPr marL="38862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9pPr>
          </a:lstStyle>
          <a:p>
            <a:fld id="{F7405300-73AA-4BD7-B2C6-0B687E41F5B7}" type="slidenum">
              <a:rPr lang="en-US" altLang="zh-CN" sz="1200">
                <a:solidFill>
                  <a:schemeClr val="tx1"/>
                </a:solidFill>
                <a:latin typeface="Times New Roman" charset="0"/>
              </a:rPr>
              <a:pPr/>
              <a:t>29</a:t>
            </a:fld>
            <a:endParaRPr lang="en-US" altLang="zh-CN" sz="1200">
              <a:solidFill>
                <a:schemeClr val="tx1"/>
              </a:solidFill>
              <a:latin typeface="Times New Roman" charset="0"/>
            </a:endParaRPr>
          </a:p>
        </p:txBody>
      </p:sp>
      <p:sp>
        <p:nvSpPr>
          <p:cNvPr id="101379" name="Rectangle 2"/>
          <p:cNvSpPr>
            <a:spLocks noGrp="1" noRot="1" noChangeAspect="1" noChangeArrowheads="1" noTextEdit="1"/>
          </p:cNvSpPr>
          <p:nvPr>
            <p:ph type="sldImg"/>
          </p:nvPr>
        </p:nvSpPr>
        <p:spPr>
          <a:solidFill>
            <a:srgbClr val="FFFFFF"/>
          </a:solidFill>
          <a:ln/>
        </p:spPr>
      </p:sp>
      <p:sp>
        <p:nvSpPr>
          <p:cNvPr id="10138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rgbClr val="336699"/>
                </a:solidFill>
                <a:latin typeface="Comic Sans MS" pitchFamily="66" charset="0"/>
                <a:ea typeface="宋体" pitchFamily="2" charset="-122"/>
              </a:defRPr>
            </a:lvl1pPr>
            <a:lvl2pPr marL="742950" indent="-285750">
              <a:defRPr kumimoji="1" sz="1400">
                <a:solidFill>
                  <a:srgbClr val="336699"/>
                </a:solidFill>
                <a:latin typeface="Comic Sans MS" pitchFamily="66" charset="0"/>
                <a:ea typeface="宋体" pitchFamily="2" charset="-122"/>
              </a:defRPr>
            </a:lvl2pPr>
            <a:lvl3pPr marL="1143000" indent="-228600">
              <a:defRPr kumimoji="1" sz="1400">
                <a:solidFill>
                  <a:srgbClr val="336699"/>
                </a:solidFill>
                <a:latin typeface="Comic Sans MS" pitchFamily="66" charset="0"/>
                <a:ea typeface="宋体" pitchFamily="2" charset="-122"/>
              </a:defRPr>
            </a:lvl3pPr>
            <a:lvl4pPr marL="1600200" indent="-228600">
              <a:defRPr kumimoji="1" sz="1400">
                <a:solidFill>
                  <a:srgbClr val="336699"/>
                </a:solidFill>
                <a:latin typeface="Comic Sans MS" pitchFamily="66" charset="0"/>
                <a:ea typeface="宋体" pitchFamily="2" charset="-122"/>
              </a:defRPr>
            </a:lvl4pPr>
            <a:lvl5pPr marL="2057400" indent="-228600">
              <a:defRPr kumimoji="1" sz="1400">
                <a:solidFill>
                  <a:srgbClr val="336699"/>
                </a:solidFill>
                <a:latin typeface="Comic Sans MS" pitchFamily="66" charset="0"/>
                <a:ea typeface="宋体" pitchFamily="2" charset="-122"/>
              </a:defRPr>
            </a:lvl5pPr>
            <a:lvl6pPr marL="25146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6pPr>
            <a:lvl7pPr marL="29718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7pPr>
            <a:lvl8pPr marL="34290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8pPr>
            <a:lvl9pPr marL="38862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9pPr>
          </a:lstStyle>
          <a:p>
            <a:fld id="{5259B0C4-5072-422F-BF3D-A3E321869B7E}" type="slidenum">
              <a:rPr lang="en-US" altLang="zh-CN" sz="1200">
                <a:solidFill>
                  <a:schemeClr val="tx1"/>
                </a:solidFill>
                <a:latin typeface="Times New Roman" charset="0"/>
              </a:rPr>
              <a:pPr/>
              <a:t>30</a:t>
            </a:fld>
            <a:endParaRPr lang="en-US" altLang="zh-CN" sz="1200">
              <a:solidFill>
                <a:schemeClr val="tx1"/>
              </a:solidFill>
              <a:latin typeface="Times New Roman" charset="0"/>
            </a:endParaRPr>
          </a:p>
        </p:txBody>
      </p:sp>
      <p:sp>
        <p:nvSpPr>
          <p:cNvPr id="107523" name="Rectangle 2"/>
          <p:cNvSpPr>
            <a:spLocks noGrp="1" noRot="1" noChangeAspect="1" noChangeArrowheads="1" noTextEdit="1"/>
          </p:cNvSpPr>
          <p:nvPr>
            <p:ph type="sldImg"/>
          </p:nvPr>
        </p:nvSpPr>
        <p:spPr>
          <a:solidFill>
            <a:srgbClr val="FFFFFF"/>
          </a:solidFill>
          <a:ln/>
        </p:spPr>
      </p:sp>
      <p:sp>
        <p:nvSpPr>
          <p:cNvPr id="10752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altLang="zh-CN">
                <a:latin typeface="Times New Roman" charset="0"/>
              </a:rPr>
              <a:t>We are doing average case.</a:t>
            </a:r>
          </a:p>
          <a:p>
            <a:pPr eaLnBrk="1" hangingPunct="1"/>
            <a:endParaRPr lang="en-US" altLang="zh-CN">
              <a:latin typeface="Times New Roman" charset="0"/>
            </a:endParaRPr>
          </a:p>
          <a:p>
            <a:pPr eaLnBrk="1" hangingPunct="1"/>
            <a:r>
              <a:rPr lang="en-US" altLang="zh-CN" i="1">
                <a:latin typeface="Times New Roman" charset="0"/>
              </a:rPr>
              <a:t>c</a:t>
            </a:r>
            <a:r>
              <a:rPr lang="en-US" altLang="zh-CN" baseline="-25000">
                <a:latin typeface="Times New Roman" charset="0"/>
              </a:rPr>
              <a:t>s</a:t>
            </a:r>
            <a:r>
              <a:rPr lang="en-US" altLang="zh-CN">
                <a:latin typeface="Times New Roman" charset="0"/>
              </a:rPr>
              <a:t> is a constant.  The actual value is irrelevant.</a:t>
            </a:r>
          </a:p>
          <a:p>
            <a:pPr eaLnBrk="1" hangingPunct="1"/>
            <a:endParaRPr lang="en-US" altLang="zh-CN">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rgbClr val="336699"/>
                </a:solidFill>
                <a:latin typeface="Comic Sans MS" pitchFamily="66" charset="0"/>
                <a:ea typeface="宋体" pitchFamily="2" charset="-122"/>
              </a:defRPr>
            </a:lvl1pPr>
            <a:lvl2pPr marL="742950" indent="-285750">
              <a:defRPr kumimoji="1" sz="1400">
                <a:solidFill>
                  <a:srgbClr val="336699"/>
                </a:solidFill>
                <a:latin typeface="Comic Sans MS" pitchFamily="66" charset="0"/>
                <a:ea typeface="宋体" pitchFamily="2" charset="-122"/>
              </a:defRPr>
            </a:lvl2pPr>
            <a:lvl3pPr marL="1143000" indent="-228600">
              <a:defRPr kumimoji="1" sz="1400">
                <a:solidFill>
                  <a:srgbClr val="336699"/>
                </a:solidFill>
                <a:latin typeface="Comic Sans MS" pitchFamily="66" charset="0"/>
                <a:ea typeface="宋体" pitchFamily="2" charset="-122"/>
              </a:defRPr>
            </a:lvl3pPr>
            <a:lvl4pPr marL="1600200" indent="-228600">
              <a:defRPr kumimoji="1" sz="1400">
                <a:solidFill>
                  <a:srgbClr val="336699"/>
                </a:solidFill>
                <a:latin typeface="Comic Sans MS" pitchFamily="66" charset="0"/>
                <a:ea typeface="宋体" pitchFamily="2" charset="-122"/>
              </a:defRPr>
            </a:lvl4pPr>
            <a:lvl5pPr marL="2057400" indent="-228600">
              <a:defRPr kumimoji="1" sz="1400">
                <a:solidFill>
                  <a:srgbClr val="336699"/>
                </a:solidFill>
                <a:latin typeface="Comic Sans MS" pitchFamily="66" charset="0"/>
                <a:ea typeface="宋体" pitchFamily="2" charset="-122"/>
              </a:defRPr>
            </a:lvl5pPr>
            <a:lvl6pPr marL="25146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6pPr>
            <a:lvl7pPr marL="29718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7pPr>
            <a:lvl8pPr marL="34290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8pPr>
            <a:lvl9pPr marL="38862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9pPr>
          </a:lstStyle>
          <a:p>
            <a:fld id="{1758236F-4FB1-4243-8DE0-C2C2BF7CBB33}" type="slidenum">
              <a:rPr lang="en-US" altLang="zh-CN" sz="1200">
                <a:solidFill>
                  <a:schemeClr val="tx1"/>
                </a:solidFill>
                <a:latin typeface="Times New Roman" charset="0"/>
              </a:rPr>
              <a:pPr/>
              <a:t>33</a:t>
            </a:fld>
            <a:endParaRPr lang="en-US" altLang="zh-CN" sz="1200">
              <a:solidFill>
                <a:schemeClr val="tx1"/>
              </a:solidFill>
              <a:latin typeface="Times New Roman" charset="0"/>
            </a:endParaRPr>
          </a:p>
        </p:txBody>
      </p:sp>
      <p:sp>
        <p:nvSpPr>
          <p:cNvPr id="108547" name="Rectangle 2"/>
          <p:cNvSpPr>
            <a:spLocks noGrp="1" noRot="1" noChangeAspect="1" noChangeArrowheads="1" noTextEdit="1"/>
          </p:cNvSpPr>
          <p:nvPr>
            <p:ph type="sldImg"/>
          </p:nvPr>
        </p:nvSpPr>
        <p:spPr>
          <a:solidFill>
            <a:srgbClr val="FFFFFF"/>
          </a:solidFill>
          <a:ln/>
        </p:spPr>
      </p:sp>
      <p:sp>
        <p:nvSpPr>
          <p:cNvPr id="1085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标题 28"/>
          <p:cNvSpPr>
            <a:spLocks noGrp="1"/>
          </p:cNvSpPr>
          <p:nvPr>
            <p:ph type="ctrTitle"/>
          </p:nvPr>
        </p:nvSpPr>
        <p:spPr>
          <a:xfrm>
            <a:off x="381000" y="4853411"/>
            <a:ext cx="8458200" cy="1222375"/>
          </a:xfrm>
        </p:spPr>
        <p:txBody>
          <a:bodyPr anchor="t"/>
          <a:lstStyle/>
          <a:p>
            <a:r>
              <a:rPr kumimoji="0" lang="zh-CN" altLang="en-US"/>
              <a:t>单击此处编辑母版标题样式</a:t>
            </a:r>
            <a:endParaRPr kumimoji="0"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16" name="日期占位符 15"/>
          <p:cNvSpPr>
            <a:spLocks noGrp="1"/>
          </p:cNvSpPr>
          <p:nvPr>
            <p:ph type="dt" sz="half" idx="10"/>
          </p:nvPr>
        </p:nvSpPr>
        <p:spPr/>
        <p:txBody>
          <a:bodyPr/>
          <a:lstStyle/>
          <a:p>
            <a:endParaRPr lang="en-US" altLang="zh-CN"/>
          </a:p>
        </p:txBody>
      </p:sp>
      <p:sp>
        <p:nvSpPr>
          <p:cNvPr id="2" name="页脚占位符 1"/>
          <p:cNvSpPr>
            <a:spLocks noGrp="1"/>
          </p:cNvSpPr>
          <p:nvPr>
            <p:ph type="ftr" sz="quarter" idx="11"/>
          </p:nvPr>
        </p:nvSpPr>
        <p:spPr/>
        <p:txBody>
          <a:bodyPr/>
          <a:lstStyle/>
          <a:p>
            <a:endParaRPr lang="en-US" altLang="zh-CN"/>
          </a:p>
        </p:txBody>
      </p:sp>
      <p:sp>
        <p:nvSpPr>
          <p:cNvPr id="15" name="灯片编号占位符 14"/>
          <p:cNvSpPr>
            <a:spLocks noGrp="1"/>
          </p:cNvSpPr>
          <p:nvPr>
            <p:ph type="sldNum" sz="quarter" idx="12"/>
          </p:nvPr>
        </p:nvSpPr>
        <p:spPr>
          <a:xfrm>
            <a:off x="8229600" y="6473952"/>
            <a:ext cx="758952" cy="246888"/>
          </a:xfrm>
        </p:spPr>
        <p:txBody>
          <a:bodyPr/>
          <a:lstStyle/>
          <a:p>
            <a:fld id="{2D144C32-927F-4180-9294-88B94A00587D}" type="slidenum">
              <a:rPr lang="en-US" altLang="zh-CN"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EF4EEA2-76B7-4448-BD5F-8B64CC964607}"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549276"/>
            <a:ext cx="62484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2C416C84-7E79-45C1-9440-C3B753F5A6DD}"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kumimoji="0" lang="zh-CN" altLang="en-US"/>
              <a:t>单击此处编辑母版标题样式</a:t>
            </a:r>
            <a:endParaRPr kumimoji="0" lang="en-US"/>
          </a:p>
        </p:txBody>
      </p:sp>
      <p:sp>
        <p:nvSpPr>
          <p:cNvPr id="27" name="内容占位符 26"/>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5" name="日期占位符 24"/>
          <p:cNvSpPr>
            <a:spLocks noGrp="1"/>
          </p:cNvSpPr>
          <p:nvPr>
            <p:ph type="dt" sz="half" idx="10"/>
          </p:nvPr>
        </p:nvSpPr>
        <p:spPr/>
        <p:txBody>
          <a:bodyPr/>
          <a:lstStyle/>
          <a:p>
            <a:endParaRPr lang="en-US" altLang="zh-CN"/>
          </a:p>
        </p:txBody>
      </p:sp>
      <p:sp>
        <p:nvSpPr>
          <p:cNvPr id="19" name="页脚占位符 18"/>
          <p:cNvSpPr>
            <a:spLocks noGrp="1"/>
          </p:cNvSpPr>
          <p:nvPr>
            <p:ph type="ftr" sz="quarter" idx="11"/>
          </p:nvPr>
        </p:nvSpPr>
        <p:spPr>
          <a:xfrm>
            <a:off x="3581400" y="76200"/>
            <a:ext cx="2895600" cy="288925"/>
          </a:xfrm>
        </p:spPr>
        <p:txBody>
          <a:bodyPr/>
          <a:lstStyle/>
          <a:p>
            <a:endParaRPr lang="en-US" altLang="zh-CN"/>
          </a:p>
        </p:txBody>
      </p:sp>
      <p:sp>
        <p:nvSpPr>
          <p:cNvPr id="16" name="灯片编号占位符 15"/>
          <p:cNvSpPr>
            <a:spLocks noGrp="1"/>
          </p:cNvSpPr>
          <p:nvPr>
            <p:ph type="sldNum" sz="quarter" idx="12"/>
          </p:nvPr>
        </p:nvSpPr>
        <p:spPr>
          <a:xfrm>
            <a:off x="8229600" y="6473952"/>
            <a:ext cx="758952" cy="246888"/>
          </a:xfrm>
        </p:spPr>
        <p:txBody>
          <a:bodyPr/>
          <a:lstStyle/>
          <a:p>
            <a:fld id="{816E1AE2-1FF3-4140-B1E2-6A093B6A483C}"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19" name="日期占位符 18"/>
          <p:cNvSpPr>
            <a:spLocks noGrp="1"/>
          </p:cNvSpPr>
          <p:nvPr>
            <p:ph type="dt" sz="half" idx="10"/>
          </p:nvPr>
        </p:nvSpPr>
        <p:spPr/>
        <p:txBody>
          <a:bodyPr/>
          <a:lstStyle/>
          <a:p>
            <a:endParaRPr lang="en-US" altLang="zh-CN"/>
          </a:p>
        </p:txBody>
      </p:sp>
      <p:sp>
        <p:nvSpPr>
          <p:cNvPr id="11" name="页脚占位符 10"/>
          <p:cNvSpPr>
            <a:spLocks noGrp="1"/>
          </p:cNvSpPr>
          <p:nvPr>
            <p:ph type="ftr" sz="quarter" idx="11"/>
          </p:nvPr>
        </p:nvSpPr>
        <p:spPr/>
        <p:txBody>
          <a:bodyPr/>
          <a:lstStyle/>
          <a:p>
            <a:endParaRPr lang="en-US" altLang="zh-CN"/>
          </a:p>
        </p:txBody>
      </p:sp>
      <p:sp>
        <p:nvSpPr>
          <p:cNvPr id="16" name="灯片编号占位符 15"/>
          <p:cNvSpPr>
            <a:spLocks noGrp="1"/>
          </p:cNvSpPr>
          <p:nvPr>
            <p:ph type="sldNum" sz="quarter" idx="12"/>
          </p:nvPr>
        </p:nvSpPr>
        <p:spPr/>
        <p:txBody>
          <a:bodyPr/>
          <a:lstStyle/>
          <a:p>
            <a:fld id="{D4D8B537-0F04-4291-A2BF-9FB11C394A39}" type="slidenum">
              <a:rPr lang="en-US" altLang="zh-CN" smtClean="0"/>
              <a:pPr/>
              <a:t>‹#›</a:t>
            </a:fld>
            <a:endParaRPr lang="en-US" altLang="zh-CN"/>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kumimoji="0" lang="zh-CN" altLang="en-US"/>
              <a:t>单击此处编辑母版标题样式</a:t>
            </a:r>
            <a:endParaRPr kumimoji="0"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1" name="日期占位符 20"/>
          <p:cNvSpPr>
            <a:spLocks noGrp="1"/>
          </p:cNvSpPr>
          <p:nvPr>
            <p:ph type="dt" sz="half" idx="10"/>
          </p:nvPr>
        </p:nvSpPr>
        <p:spPr/>
        <p:txBody>
          <a:bodyPr/>
          <a:lstStyle/>
          <a:p>
            <a:endParaRPr lang="en-US" altLang="zh-CN"/>
          </a:p>
        </p:txBody>
      </p:sp>
      <p:sp>
        <p:nvSpPr>
          <p:cNvPr id="10" name="页脚占位符 9"/>
          <p:cNvSpPr>
            <a:spLocks noGrp="1"/>
          </p:cNvSpPr>
          <p:nvPr>
            <p:ph type="ftr" sz="quarter" idx="11"/>
          </p:nvPr>
        </p:nvSpPr>
        <p:spPr/>
        <p:txBody>
          <a:bodyPr/>
          <a:lstStyle/>
          <a:p>
            <a:endParaRPr lang="en-US" altLang="zh-CN"/>
          </a:p>
        </p:txBody>
      </p:sp>
      <p:sp>
        <p:nvSpPr>
          <p:cNvPr id="31" name="灯片编号占位符 30"/>
          <p:cNvSpPr>
            <a:spLocks noGrp="1"/>
          </p:cNvSpPr>
          <p:nvPr>
            <p:ph type="sldNum" sz="quarter" idx="12"/>
          </p:nvPr>
        </p:nvSpPr>
        <p:spPr/>
        <p:txBody>
          <a:bodyPr/>
          <a:lstStyle/>
          <a:p>
            <a:fld id="{C23C37BD-115D-4EA8-9FFF-E0D34C15907D}"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9" name="标题 28"/>
          <p:cNvSpPr>
            <a:spLocks noGrp="1"/>
          </p:cNvSpPr>
          <p:nvPr>
            <p:ph type="title"/>
          </p:nvPr>
        </p:nvSpPr>
        <p:spPr>
          <a:xfrm>
            <a:off x="304800" y="5410200"/>
            <a:ext cx="8610600" cy="882650"/>
          </a:xfrm>
        </p:spPr>
        <p:txBody>
          <a:bodyPr anchor="ctr"/>
          <a:lstStyle>
            <a:lvl1pPr>
              <a:defRPr/>
            </a:lvl1p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0" name="日期占位符 9"/>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a:xfrm>
            <a:off x="8229600" y="6477000"/>
            <a:ext cx="762000" cy="246888"/>
          </a:xfrm>
        </p:spPr>
        <p:txBody>
          <a:bodyPr/>
          <a:lstStyle/>
          <a:p>
            <a:fld id="{B4354116-C1ED-4704-8B7C-3CD8FCC6B710}" type="slidenum">
              <a:rPr lang="en-US" altLang="zh-CN" smtClean="0"/>
              <a:pPr/>
              <a:t>‹#›</a:t>
            </a:fld>
            <a:endParaRPr lang="en-US" altLang="zh-CN"/>
          </a:p>
        </p:txBody>
      </p:sp>
      <p:sp>
        <p:nvSpPr>
          <p:cNvPr id="11" name="直接连接符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kumimoji="0" lang="zh-CN" altLang="en-US"/>
              <a:t>单击此处编辑母版标题样式</a:t>
            </a:r>
            <a:endParaRPr kumimoji="0" lang="en-US"/>
          </a:p>
        </p:txBody>
      </p:sp>
      <p:sp>
        <p:nvSpPr>
          <p:cNvPr id="12" name="日期占位符 11"/>
          <p:cNvSpPr>
            <a:spLocks noGrp="1"/>
          </p:cNvSpPr>
          <p:nvPr>
            <p:ph type="dt" sz="half" idx="10"/>
          </p:nvPr>
        </p:nvSpPr>
        <p:spPr/>
        <p:txBody>
          <a:bodyPr/>
          <a:lstStyle/>
          <a:p>
            <a:endParaRPr lang="en-US" altLang="zh-CN"/>
          </a:p>
        </p:txBody>
      </p:sp>
      <p:sp>
        <p:nvSpPr>
          <p:cNvPr id="21" name="页脚占位符 20"/>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F7DFCAB6-6380-4650-BC87-7786769E4506}"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endParaRPr lang="en-US" altLang="zh-CN"/>
          </a:p>
        </p:txBody>
      </p:sp>
      <p:sp>
        <p:nvSpPr>
          <p:cNvPr id="24" name="页脚占位符 23"/>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A534E84C-3113-4352-BB42-D00F22998753}"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直接连接符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标题 11"/>
          <p:cNvSpPr>
            <a:spLocks noGrp="1"/>
          </p:cNvSpPr>
          <p:nvPr>
            <p:ph type="title"/>
          </p:nvPr>
        </p:nvSpPr>
        <p:spPr>
          <a:xfrm>
            <a:off x="457200" y="5486400"/>
            <a:ext cx="8458200" cy="520700"/>
          </a:xfrm>
        </p:spPr>
        <p:txBody>
          <a:bodyPr anchor="ctr"/>
          <a:lstStyle>
            <a:lvl1pPr algn="l">
              <a:buNone/>
              <a:defRPr sz="2000" b="1"/>
            </a:lvl1pPr>
          </a:lstStyle>
          <a:p>
            <a:r>
              <a:rPr kumimoji="0" lang="zh-CN" altLang="en-US"/>
              <a:t>单击此处编辑母版标题样式</a:t>
            </a:r>
            <a:endParaRPr kumimoji="0"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25" name="日期占位符 24"/>
          <p:cNvSpPr>
            <a:spLocks noGrp="1"/>
          </p:cNvSpPr>
          <p:nvPr>
            <p:ph type="dt" sz="half" idx="10"/>
          </p:nvPr>
        </p:nvSpPr>
        <p:spPr/>
        <p:txBody>
          <a:bodyPr/>
          <a:lstStyle/>
          <a:p>
            <a:endParaRPr lang="en-US" altLang="zh-CN"/>
          </a:p>
        </p:txBody>
      </p:sp>
      <p:sp>
        <p:nvSpPr>
          <p:cNvPr id="29" name="页脚占位符 28"/>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078189A0-D642-4B62-A433-D1A035BE63C7}"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zh-CN" altLang="en-US"/>
              <a:t>单击图标添加图片</a:t>
            </a:r>
            <a:endParaRPr kumimoji="0" lang="en-US"/>
          </a:p>
        </p:txBody>
      </p:sp>
      <p:sp>
        <p:nvSpPr>
          <p:cNvPr id="7" name="日期占位符 6"/>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31" name="灯片编号占位符 30"/>
          <p:cNvSpPr>
            <a:spLocks noGrp="1"/>
          </p:cNvSpPr>
          <p:nvPr>
            <p:ph type="sldNum" sz="quarter" idx="12"/>
          </p:nvPr>
        </p:nvSpPr>
        <p:spPr/>
        <p:txBody>
          <a:bodyPr/>
          <a:lstStyle/>
          <a:p>
            <a:fld id="{BA635B0F-B73A-4B5D-9B48-0F16FCCF7B54}" type="slidenum">
              <a:rPr lang="en-US" altLang="zh-CN" smtClean="0"/>
              <a:pPr/>
              <a:t>‹#›</a:t>
            </a:fld>
            <a:endParaRPr lang="en-US" altLang="zh-CN"/>
          </a:p>
        </p:txBody>
      </p:sp>
      <p:sp>
        <p:nvSpPr>
          <p:cNvPr id="17" name="标题 16"/>
          <p:cNvSpPr>
            <a:spLocks noGrp="1"/>
          </p:cNvSpPr>
          <p:nvPr>
            <p:ph type="title"/>
          </p:nvPr>
        </p:nvSpPr>
        <p:spPr>
          <a:xfrm>
            <a:off x="381000" y="4993760"/>
            <a:ext cx="5867400" cy="522288"/>
          </a:xfrm>
        </p:spPr>
        <p:txBody>
          <a:bodyPr anchor="ctr"/>
          <a:lstStyle>
            <a:lvl1pPr algn="l">
              <a:buNone/>
              <a:defRPr sz="2000" b="1"/>
            </a:lvl1pPr>
          </a:lstStyle>
          <a:p>
            <a:r>
              <a:rPr kumimoji="0" lang="zh-CN" altLang="en-US"/>
              <a:t>单击此处编辑母版标题样式</a:t>
            </a:r>
            <a:endParaRPr kumimoji="0"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文本占位符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endParaRPr lang="en-US" altLang="zh-CN"/>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ltLang="zh-CN"/>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DFBBFC48-F0C3-4F85-995B-BDC8CBEB075E}" type="slidenum">
              <a:rPr lang="en-US" altLang="zh-CN" smtClean="0"/>
              <a:pPr/>
              <a:t>‹#›</a:t>
            </a:fld>
            <a:endParaRPr lang="en-US" altLang="zh-CN"/>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kumimoji="0" lang="zh-CN" altLang="en-US"/>
              <a:t>单击此处编辑母版标题样式</a:t>
            </a:r>
            <a:endParaRPr kumimoji="0"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bin"/><Relationship Id="rId1" Type="http://schemas.openxmlformats.org/officeDocument/2006/relationships/slideLayout" Target="../slideLayouts/slideLayout7.xml"/><Relationship Id="rId5" Type="http://schemas.openxmlformats.org/officeDocument/2006/relationships/image" Target="../media/image21.wmf"/><Relationship Id="rId4" Type="http://schemas.openxmlformats.org/officeDocument/2006/relationships/oleObject" Target="../embeddings/oleObject2.bin"/></Relationships>
</file>

<file path=ppt/slides/_rels/slide48.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3.bin"/><Relationship Id="rId1" Type="http://schemas.openxmlformats.org/officeDocument/2006/relationships/slideLayout" Target="../slideLayouts/slideLayout7.xml"/><Relationship Id="rId5" Type="http://schemas.openxmlformats.org/officeDocument/2006/relationships/image" Target="../media/image23.wmf"/><Relationship Id="rId4" Type="http://schemas.openxmlformats.org/officeDocument/2006/relationships/oleObject" Target="../embeddings/oleObject4.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5.bin"/><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26.wmf"/><Relationship Id="rId5" Type="http://schemas.openxmlformats.org/officeDocument/2006/relationships/oleObject" Target="../embeddings/oleObject7.bin"/><Relationship Id="rId4" Type="http://schemas.openxmlformats.org/officeDocument/2006/relationships/image" Target="../media/image25.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7.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0.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Text Box 5"/>
          <p:cNvSpPr txBox="1">
            <a:spLocks noChangeArrowheads="1"/>
          </p:cNvSpPr>
          <p:nvPr/>
        </p:nvSpPr>
        <p:spPr bwMode="auto">
          <a:xfrm>
            <a:off x="1042988" y="1484313"/>
            <a:ext cx="7488237" cy="769441"/>
          </a:xfrm>
          <a:prstGeom prst="rect">
            <a:avLst/>
          </a:prstGeom>
          <a:noFill/>
          <a:ln w="9525">
            <a:noFill/>
            <a:miter lim="800000"/>
            <a:headEnd/>
            <a:tailEnd/>
          </a:ln>
          <a:effectLst/>
        </p:spPr>
        <p:txBody>
          <a:bodyPr>
            <a:spAutoFit/>
          </a:bodyPr>
          <a:lstStyle/>
          <a:p>
            <a:pPr algn="ctr">
              <a:spcBef>
                <a:spcPct val="50000"/>
              </a:spcBef>
            </a:pPr>
            <a:r>
              <a:rPr lang="zh-CN" altLang="en-US" sz="4400">
                <a:solidFill>
                  <a:srgbClr val="FF0000"/>
                </a:solidFill>
                <a:latin typeface="微软雅黑" pitchFamily="34" charset="-122"/>
                <a:ea typeface="微软雅黑" pitchFamily="34" charset="-122"/>
              </a:rPr>
              <a:t>算法设计与分析（第</a:t>
            </a:r>
            <a:r>
              <a:rPr lang="en-US" altLang="zh-CN" sz="4400">
                <a:solidFill>
                  <a:srgbClr val="FF0000"/>
                </a:solidFill>
                <a:latin typeface="微软雅黑" pitchFamily="34" charset="-122"/>
                <a:ea typeface="微软雅黑" pitchFamily="34" charset="-122"/>
              </a:rPr>
              <a:t>2</a:t>
            </a:r>
            <a:r>
              <a:rPr lang="zh-CN" altLang="en-US" sz="4400">
                <a:solidFill>
                  <a:srgbClr val="FF0000"/>
                </a:solidFill>
                <a:latin typeface="微软雅黑" pitchFamily="34" charset="-122"/>
                <a:ea typeface="微软雅黑" pitchFamily="34" charset="-122"/>
              </a:rPr>
              <a:t>版）</a:t>
            </a:r>
          </a:p>
        </p:txBody>
      </p:sp>
      <p:sp>
        <p:nvSpPr>
          <p:cNvPr id="2054" name="Text Box 6"/>
          <p:cNvSpPr txBox="1">
            <a:spLocks noChangeArrowheads="1"/>
          </p:cNvSpPr>
          <p:nvPr/>
        </p:nvSpPr>
        <p:spPr bwMode="auto">
          <a:xfrm>
            <a:off x="2771800" y="2708920"/>
            <a:ext cx="2808312" cy="523220"/>
          </a:xfrm>
          <a:prstGeom prst="rect">
            <a:avLst/>
          </a:prstGeom>
          <a:noFill/>
          <a:ln w="9525">
            <a:noFill/>
            <a:miter lim="800000"/>
            <a:headEnd/>
            <a:tailEnd/>
          </a:ln>
          <a:effectLst/>
        </p:spPr>
        <p:txBody>
          <a:bodyPr wrap="square">
            <a:spAutoFit/>
          </a:bodyPr>
          <a:lstStyle/>
          <a:p>
            <a:pPr algn="ctr">
              <a:spcBef>
                <a:spcPct val="50000"/>
              </a:spcBef>
            </a:pPr>
            <a:r>
              <a:rPr lang="zh-CN" altLang="en-US" sz="2800" dirty="0">
                <a:solidFill>
                  <a:srgbClr val="0000FF"/>
                </a:solidFill>
                <a:latin typeface="仿宋" pitchFamily="49" charset="-122"/>
                <a:ea typeface="仿宋" pitchFamily="49" charset="-122"/>
              </a:rPr>
              <a:t>李春葆等编著</a:t>
            </a:r>
          </a:p>
        </p:txBody>
      </p:sp>
      <p:sp>
        <p:nvSpPr>
          <p:cNvPr id="2055" name="Text Box 7"/>
          <p:cNvSpPr txBox="1">
            <a:spLocks noChangeArrowheads="1"/>
          </p:cNvSpPr>
          <p:nvPr/>
        </p:nvSpPr>
        <p:spPr bwMode="auto">
          <a:xfrm>
            <a:off x="2339975" y="3500438"/>
            <a:ext cx="4176713" cy="523220"/>
          </a:xfrm>
          <a:prstGeom prst="rect">
            <a:avLst/>
          </a:prstGeom>
          <a:noFill/>
          <a:ln w="9525">
            <a:noFill/>
            <a:miter lim="800000"/>
            <a:headEnd/>
            <a:tailEnd/>
          </a:ln>
          <a:effectLst/>
        </p:spPr>
        <p:txBody>
          <a:bodyPr>
            <a:spAutoFit/>
          </a:bodyPr>
          <a:lstStyle/>
          <a:p>
            <a:pPr algn="ctr">
              <a:spcBef>
                <a:spcPct val="50000"/>
              </a:spcBef>
            </a:pPr>
            <a:r>
              <a:rPr lang="zh-CN" altLang="en-US" sz="2800" dirty="0">
                <a:solidFill>
                  <a:srgbClr val="CC3300"/>
                </a:solidFill>
                <a:latin typeface="黑体" pitchFamily="49" charset="-122"/>
                <a:ea typeface="黑体" pitchFamily="49" charset="-122"/>
              </a:rPr>
              <a:t>清华大学出版社   </a:t>
            </a:r>
            <a:r>
              <a:rPr lang="en-US" altLang="zh-CN" sz="2800" dirty="0">
                <a:solidFill>
                  <a:srgbClr val="CC3300"/>
                </a:solidFill>
                <a:latin typeface="黑体" pitchFamily="49" charset="-122"/>
                <a:ea typeface="黑体" pitchFamily="49" charset="-122"/>
              </a:rPr>
              <a:t>2018</a:t>
            </a:r>
          </a:p>
        </p:txBody>
      </p:sp>
      <p:sp>
        <p:nvSpPr>
          <p:cNvPr id="5" name="Text Box 7"/>
          <p:cNvSpPr txBox="1">
            <a:spLocks noChangeArrowheads="1"/>
          </p:cNvSpPr>
          <p:nvPr/>
        </p:nvSpPr>
        <p:spPr bwMode="auto">
          <a:xfrm>
            <a:off x="2496838" y="4653136"/>
            <a:ext cx="4176713" cy="1169551"/>
          </a:xfrm>
          <a:prstGeom prst="rect">
            <a:avLst/>
          </a:prstGeom>
          <a:noFill/>
          <a:ln w="9525">
            <a:noFill/>
            <a:miter lim="800000"/>
            <a:headEnd/>
            <a:tailEnd/>
          </a:ln>
          <a:effectLst/>
        </p:spPr>
        <p:txBody>
          <a:bodyPr>
            <a:spAutoFit/>
          </a:bodyPr>
          <a:lstStyle/>
          <a:p>
            <a:pPr algn="ctr">
              <a:spcBef>
                <a:spcPct val="50000"/>
              </a:spcBef>
            </a:pPr>
            <a:r>
              <a:rPr lang="zh-CN" altLang="en-US" sz="2800" dirty="0">
                <a:solidFill>
                  <a:srgbClr val="0000FF"/>
                </a:solidFill>
                <a:latin typeface="仿宋" pitchFamily="49" charset="-122"/>
                <a:ea typeface="仿宋" pitchFamily="49" charset="-122"/>
              </a:rPr>
              <a:t>高翔</a:t>
            </a:r>
            <a:endParaRPr lang="en-US" altLang="zh-CN" sz="2800" dirty="0">
              <a:solidFill>
                <a:srgbClr val="0000FF"/>
              </a:solidFill>
              <a:latin typeface="仿宋" pitchFamily="49" charset="-122"/>
              <a:ea typeface="仿宋" pitchFamily="49" charset="-122"/>
            </a:endParaRPr>
          </a:p>
          <a:p>
            <a:pPr algn="ctr">
              <a:spcBef>
                <a:spcPct val="50000"/>
              </a:spcBef>
            </a:pPr>
            <a:r>
              <a:rPr lang="zh-CN" altLang="en-US" sz="2800" dirty="0">
                <a:solidFill>
                  <a:srgbClr val="0000FF"/>
                </a:solidFill>
                <a:latin typeface="仿宋" pitchFamily="49" charset="-122"/>
                <a:ea typeface="仿宋" pitchFamily="49" charset="-122"/>
              </a:rPr>
              <a:t> </a:t>
            </a:r>
            <a:r>
              <a:rPr lang="en-US" altLang="zh-CN" sz="2800" dirty="0">
                <a:solidFill>
                  <a:srgbClr val="0000FF"/>
                </a:solidFill>
                <a:latin typeface="仿宋" pitchFamily="49" charset="-122"/>
                <a:ea typeface="仿宋" pitchFamily="49" charset="-122"/>
              </a:rPr>
              <a:t>gaoxg@nwpu.edu.cn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n.sinaimg.cn/spider2021419/598/w895h503/20210419/1225-knvsnuh412486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402" y="1241425"/>
            <a:ext cx="4591526" cy="28321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683" y="4208146"/>
            <a:ext cx="4904899" cy="2192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基础扎实 / Strong Preparation"/>
          <p:cNvSpPr txBox="1"/>
          <p:nvPr/>
        </p:nvSpPr>
        <p:spPr>
          <a:xfrm>
            <a:off x="713899" y="664846"/>
            <a:ext cx="4244340" cy="528955"/>
          </a:xfrm>
          <a:prstGeom prst="rect">
            <a:avLst/>
          </a:prstGeom>
          <a:noFill/>
        </p:spPr>
        <p:txBody>
          <a:bodyPr wrap="square" lIns="68549" tIns="34274" rIns="68549" bIns="34274" rtlCol="0">
            <a:spAutoFit/>
          </a:bodyPr>
          <a:lstStyle/>
          <a:p>
            <a:pPr algn="just" defTabSz="950595">
              <a:buClr>
                <a:prstClr val="white"/>
              </a:buClr>
              <a:defRPr/>
            </a:pPr>
            <a:r>
              <a:rPr lang="zh-CN" altLang="en-US" sz="3000" b="1" kern="0" dirty="0">
                <a:solidFill>
                  <a:srgbClr val="002060"/>
                </a:solidFill>
                <a:latin typeface="Arial" panose="020B0604020202020204"/>
                <a:ea typeface="微软雅黑" panose="020B0503020204020204" charset="-122"/>
                <a:sym typeface="Arial" panose="020B0604020202020204" pitchFamily="34" charset="0"/>
              </a:rPr>
              <a:t>健壮性</a:t>
            </a:r>
            <a:endParaRPr lang="en-US" altLang="zh-CN" sz="1600" kern="0" dirty="0">
              <a:solidFill>
                <a:srgbClr val="002060"/>
              </a:solidFill>
              <a:latin typeface="Arial" panose="020B0604020202020204"/>
              <a:ea typeface="微软雅黑" panose="020B0503020204020204" charset="-122"/>
              <a:sym typeface="Arial" panose="020B0604020202020204" pitchFamily="34" charset="0"/>
            </a:endParaRPr>
          </a:p>
        </p:txBody>
      </p:sp>
      <p:sp>
        <p:nvSpPr>
          <p:cNvPr id="6" name="齿轮"/>
          <p:cNvSpPr>
            <a:spLocks noChangeAspect="1"/>
          </p:cNvSpPr>
          <p:nvPr/>
        </p:nvSpPr>
        <p:spPr bwMode="auto">
          <a:xfrm>
            <a:off x="328422" y="659077"/>
            <a:ext cx="403324" cy="466725"/>
          </a:xfrm>
          <a:custGeom>
            <a:avLst/>
            <a:gdLst>
              <a:gd name="T0" fmla="*/ 3717 w 3906"/>
              <a:gd name="T1" fmla="*/ 1560 h 3920"/>
              <a:gd name="T2" fmla="*/ 3475 w 3906"/>
              <a:gd name="T3" fmla="*/ 1560 h 3920"/>
              <a:gd name="T4" fmla="*/ 3313 w 3906"/>
              <a:gd name="T5" fmla="*/ 1170 h 3920"/>
              <a:gd name="T6" fmla="*/ 3491 w 3906"/>
              <a:gd name="T7" fmla="*/ 992 h 3920"/>
              <a:gd name="T8" fmla="*/ 3491 w 3906"/>
              <a:gd name="T9" fmla="*/ 709 h 3920"/>
              <a:gd name="T10" fmla="*/ 3215 w 3906"/>
              <a:gd name="T11" fmla="*/ 433 h 3920"/>
              <a:gd name="T12" fmla="*/ 3074 w 3906"/>
              <a:gd name="T13" fmla="*/ 374 h 3920"/>
              <a:gd name="T14" fmla="*/ 2932 w 3906"/>
              <a:gd name="T15" fmla="*/ 433 h 3920"/>
              <a:gd name="T16" fmla="*/ 2752 w 3906"/>
              <a:gd name="T17" fmla="*/ 609 h 3920"/>
              <a:gd name="T18" fmla="*/ 2346 w 3906"/>
              <a:gd name="T19" fmla="*/ 442 h 3920"/>
              <a:gd name="T20" fmla="*/ 2346 w 3906"/>
              <a:gd name="T21" fmla="*/ 200 h 3920"/>
              <a:gd name="T22" fmla="*/ 2153 w 3906"/>
              <a:gd name="T23" fmla="*/ 0 h 3920"/>
              <a:gd name="T24" fmla="*/ 1762 w 3906"/>
              <a:gd name="T25" fmla="*/ 0 h 3920"/>
              <a:gd name="T26" fmla="*/ 1560 w 3906"/>
              <a:gd name="T27" fmla="*/ 200 h 3920"/>
              <a:gd name="T28" fmla="*/ 1560 w 3906"/>
              <a:gd name="T29" fmla="*/ 442 h 3920"/>
              <a:gd name="T30" fmla="*/ 1174 w 3906"/>
              <a:gd name="T31" fmla="*/ 601 h 3920"/>
              <a:gd name="T32" fmla="*/ 1009 w 3906"/>
              <a:gd name="T33" fmla="*/ 435 h 3920"/>
              <a:gd name="T34" fmla="*/ 726 w 3906"/>
              <a:gd name="T35" fmla="*/ 435 h 3920"/>
              <a:gd name="T36" fmla="*/ 450 w 3906"/>
              <a:gd name="T37" fmla="*/ 711 h 3920"/>
              <a:gd name="T38" fmla="*/ 450 w 3906"/>
              <a:gd name="T39" fmla="*/ 994 h 3920"/>
              <a:gd name="T40" fmla="*/ 611 w 3906"/>
              <a:gd name="T41" fmla="*/ 1155 h 3920"/>
              <a:gd name="T42" fmla="*/ 441 w 3906"/>
              <a:gd name="T43" fmla="*/ 1560 h 3920"/>
              <a:gd name="T44" fmla="*/ 204 w 3906"/>
              <a:gd name="T45" fmla="*/ 1560 h 3920"/>
              <a:gd name="T46" fmla="*/ 0 w 3906"/>
              <a:gd name="T47" fmla="*/ 1761 h 3920"/>
              <a:gd name="T48" fmla="*/ 0 w 3906"/>
              <a:gd name="T49" fmla="*/ 2152 h 3920"/>
              <a:gd name="T50" fmla="*/ 204 w 3906"/>
              <a:gd name="T51" fmla="*/ 2347 h 3920"/>
              <a:gd name="T52" fmla="*/ 439 w 3906"/>
              <a:gd name="T53" fmla="*/ 2347 h 3920"/>
              <a:gd name="T54" fmla="*/ 608 w 3906"/>
              <a:gd name="T55" fmla="*/ 2754 h 3920"/>
              <a:gd name="T56" fmla="*/ 448 w 3906"/>
              <a:gd name="T57" fmla="*/ 2916 h 3920"/>
              <a:gd name="T58" fmla="*/ 448 w 3906"/>
              <a:gd name="T59" fmla="*/ 3199 h 3920"/>
              <a:gd name="T60" fmla="*/ 724 w 3906"/>
              <a:gd name="T61" fmla="*/ 3476 h 3920"/>
              <a:gd name="T62" fmla="*/ 866 w 3906"/>
              <a:gd name="T63" fmla="*/ 3535 h 3920"/>
              <a:gd name="T64" fmla="*/ 1007 w 3906"/>
              <a:gd name="T65" fmla="*/ 3476 h 3920"/>
              <a:gd name="T66" fmla="*/ 1167 w 3906"/>
              <a:gd name="T67" fmla="*/ 3315 h 3920"/>
              <a:gd name="T68" fmla="*/ 1560 w 3906"/>
              <a:gd name="T69" fmla="*/ 3478 h 3920"/>
              <a:gd name="T70" fmla="*/ 1560 w 3906"/>
              <a:gd name="T71" fmla="*/ 3713 h 3920"/>
              <a:gd name="T72" fmla="*/ 1762 w 3906"/>
              <a:gd name="T73" fmla="*/ 3920 h 3920"/>
              <a:gd name="T74" fmla="*/ 2153 w 3906"/>
              <a:gd name="T75" fmla="*/ 3920 h 3920"/>
              <a:gd name="T76" fmla="*/ 2346 w 3906"/>
              <a:gd name="T77" fmla="*/ 3713 h 3920"/>
              <a:gd name="T78" fmla="*/ 2346 w 3906"/>
              <a:gd name="T79" fmla="*/ 3478 h 3920"/>
              <a:gd name="T80" fmla="*/ 2758 w 3906"/>
              <a:gd name="T81" fmla="*/ 3306 h 3920"/>
              <a:gd name="T82" fmla="*/ 2932 w 3906"/>
              <a:gd name="T83" fmla="*/ 3478 h 3920"/>
              <a:gd name="T84" fmla="*/ 3075 w 3906"/>
              <a:gd name="T85" fmla="*/ 3537 h 3920"/>
              <a:gd name="T86" fmla="*/ 3217 w 3906"/>
              <a:gd name="T87" fmla="*/ 3478 h 3920"/>
              <a:gd name="T88" fmla="*/ 3493 w 3906"/>
              <a:gd name="T89" fmla="*/ 3202 h 3920"/>
              <a:gd name="T90" fmla="*/ 3493 w 3906"/>
              <a:gd name="T91" fmla="*/ 2919 h 3920"/>
              <a:gd name="T92" fmla="*/ 3317 w 3906"/>
              <a:gd name="T93" fmla="*/ 2740 h 3920"/>
              <a:gd name="T94" fmla="*/ 3477 w 3906"/>
              <a:gd name="T95" fmla="*/ 2347 h 3920"/>
              <a:gd name="T96" fmla="*/ 3717 w 3906"/>
              <a:gd name="T97" fmla="*/ 2347 h 3920"/>
              <a:gd name="T98" fmla="*/ 3906 w 3906"/>
              <a:gd name="T99" fmla="*/ 2152 h 3920"/>
              <a:gd name="T100" fmla="*/ 3906 w 3906"/>
              <a:gd name="T101" fmla="*/ 1761 h 3920"/>
              <a:gd name="T102" fmla="*/ 3717 w 3906"/>
              <a:gd name="T103" fmla="*/ 1560 h 3920"/>
              <a:gd name="T104" fmla="*/ 2540 w 3906"/>
              <a:gd name="T105" fmla="*/ 1960 h 3920"/>
              <a:gd name="T106" fmla="*/ 1958 w 3906"/>
              <a:gd name="T107" fmla="*/ 2542 h 3920"/>
              <a:gd name="T108" fmla="*/ 1376 w 3906"/>
              <a:gd name="T109" fmla="*/ 1960 h 3920"/>
              <a:gd name="T110" fmla="*/ 1958 w 3906"/>
              <a:gd name="T111" fmla="*/ 1378 h 3920"/>
              <a:gd name="T112" fmla="*/ 2540 w 3906"/>
              <a:gd name="T113" fmla="*/ 1960 h 3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06" h="3920">
                <a:moveTo>
                  <a:pt x="3717" y="1560"/>
                </a:moveTo>
                <a:lnTo>
                  <a:pt x="3475" y="1560"/>
                </a:lnTo>
                <a:cubicBezTo>
                  <a:pt x="3439" y="1427"/>
                  <a:pt x="3384" y="1291"/>
                  <a:pt x="3313" y="1170"/>
                </a:cubicBezTo>
                <a:lnTo>
                  <a:pt x="3491" y="992"/>
                </a:lnTo>
                <a:cubicBezTo>
                  <a:pt x="3570" y="914"/>
                  <a:pt x="3570" y="787"/>
                  <a:pt x="3491" y="709"/>
                </a:cubicBezTo>
                <a:lnTo>
                  <a:pt x="3215" y="433"/>
                </a:lnTo>
                <a:cubicBezTo>
                  <a:pt x="3177" y="395"/>
                  <a:pt x="3127" y="374"/>
                  <a:pt x="3074" y="374"/>
                </a:cubicBezTo>
                <a:cubicBezTo>
                  <a:pt x="3020" y="374"/>
                  <a:pt x="2970" y="395"/>
                  <a:pt x="2932" y="433"/>
                </a:cubicBezTo>
                <a:lnTo>
                  <a:pt x="2752" y="609"/>
                </a:lnTo>
                <a:cubicBezTo>
                  <a:pt x="2628" y="536"/>
                  <a:pt x="2493" y="479"/>
                  <a:pt x="2346" y="442"/>
                </a:cubicBezTo>
                <a:lnTo>
                  <a:pt x="2346" y="200"/>
                </a:lnTo>
                <a:cubicBezTo>
                  <a:pt x="2346" y="90"/>
                  <a:pt x="2264" y="0"/>
                  <a:pt x="2153" y="0"/>
                </a:cubicBezTo>
                <a:lnTo>
                  <a:pt x="1762" y="0"/>
                </a:lnTo>
                <a:cubicBezTo>
                  <a:pt x="1652" y="0"/>
                  <a:pt x="1560" y="90"/>
                  <a:pt x="1560" y="200"/>
                </a:cubicBezTo>
                <a:lnTo>
                  <a:pt x="1560" y="442"/>
                </a:lnTo>
                <a:cubicBezTo>
                  <a:pt x="1426" y="477"/>
                  <a:pt x="1294" y="531"/>
                  <a:pt x="1174" y="601"/>
                </a:cubicBezTo>
                <a:lnTo>
                  <a:pt x="1009" y="435"/>
                </a:lnTo>
                <a:cubicBezTo>
                  <a:pt x="930" y="357"/>
                  <a:pt x="804" y="357"/>
                  <a:pt x="726" y="435"/>
                </a:cubicBezTo>
                <a:lnTo>
                  <a:pt x="450" y="711"/>
                </a:lnTo>
                <a:cubicBezTo>
                  <a:pt x="372" y="789"/>
                  <a:pt x="372" y="916"/>
                  <a:pt x="450" y="994"/>
                </a:cubicBezTo>
                <a:lnTo>
                  <a:pt x="611" y="1155"/>
                </a:lnTo>
                <a:cubicBezTo>
                  <a:pt x="536" y="1280"/>
                  <a:pt x="478" y="1413"/>
                  <a:pt x="441" y="1560"/>
                </a:cubicBezTo>
                <a:lnTo>
                  <a:pt x="204" y="1560"/>
                </a:lnTo>
                <a:cubicBezTo>
                  <a:pt x="94" y="1560"/>
                  <a:pt x="0" y="1651"/>
                  <a:pt x="0" y="1761"/>
                </a:cubicBezTo>
                <a:lnTo>
                  <a:pt x="0" y="2152"/>
                </a:lnTo>
                <a:cubicBezTo>
                  <a:pt x="0" y="2263"/>
                  <a:pt x="94" y="2347"/>
                  <a:pt x="204" y="2347"/>
                </a:cubicBezTo>
                <a:lnTo>
                  <a:pt x="439" y="2347"/>
                </a:lnTo>
                <a:cubicBezTo>
                  <a:pt x="476" y="2493"/>
                  <a:pt x="534" y="2629"/>
                  <a:pt x="608" y="2754"/>
                </a:cubicBezTo>
                <a:lnTo>
                  <a:pt x="448" y="2916"/>
                </a:lnTo>
                <a:cubicBezTo>
                  <a:pt x="370" y="2994"/>
                  <a:pt x="370" y="3121"/>
                  <a:pt x="448" y="3199"/>
                </a:cubicBezTo>
                <a:lnTo>
                  <a:pt x="724" y="3476"/>
                </a:lnTo>
                <a:cubicBezTo>
                  <a:pt x="763" y="3515"/>
                  <a:pt x="815" y="3535"/>
                  <a:pt x="866" y="3535"/>
                </a:cubicBezTo>
                <a:cubicBezTo>
                  <a:pt x="917" y="3535"/>
                  <a:pt x="968" y="3515"/>
                  <a:pt x="1007" y="3476"/>
                </a:cubicBezTo>
                <a:lnTo>
                  <a:pt x="1167" y="3315"/>
                </a:lnTo>
                <a:cubicBezTo>
                  <a:pt x="1289" y="3386"/>
                  <a:pt x="1413" y="3441"/>
                  <a:pt x="1560" y="3478"/>
                </a:cubicBezTo>
                <a:lnTo>
                  <a:pt x="1560" y="3713"/>
                </a:lnTo>
                <a:cubicBezTo>
                  <a:pt x="1560" y="3824"/>
                  <a:pt x="1652" y="3920"/>
                  <a:pt x="1762" y="3920"/>
                </a:cubicBezTo>
                <a:lnTo>
                  <a:pt x="2153" y="3920"/>
                </a:lnTo>
                <a:cubicBezTo>
                  <a:pt x="2264" y="3920"/>
                  <a:pt x="2346" y="3824"/>
                  <a:pt x="2346" y="3713"/>
                </a:cubicBezTo>
                <a:lnTo>
                  <a:pt x="2346" y="3478"/>
                </a:lnTo>
                <a:cubicBezTo>
                  <a:pt x="2493" y="3440"/>
                  <a:pt x="2632" y="3381"/>
                  <a:pt x="2758" y="3306"/>
                </a:cubicBezTo>
                <a:lnTo>
                  <a:pt x="2932" y="3478"/>
                </a:lnTo>
                <a:cubicBezTo>
                  <a:pt x="2971" y="3518"/>
                  <a:pt x="3024" y="3537"/>
                  <a:pt x="3075" y="3537"/>
                </a:cubicBezTo>
                <a:cubicBezTo>
                  <a:pt x="3126" y="3537"/>
                  <a:pt x="3178" y="3518"/>
                  <a:pt x="3217" y="3478"/>
                </a:cubicBezTo>
                <a:lnTo>
                  <a:pt x="3493" y="3202"/>
                </a:lnTo>
                <a:cubicBezTo>
                  <a:pt x="3571" y="3124"/>
                  <a:pt x="3572" y="2997"/>
                  <a:pt x="3493" y="2919"/>
                </a:cubicBezTo>
                <a:lnTo>
                  <a:pt x="3317" y="2740"/>
                </a:lnTo>
                <a:cubicBezTo>
                  <a:pt x="3387" y="2619"/>
                  <a:pt x="3441" y="2493"/>
                  <a:pt x="3477" y="2347"/>
                </a:cubicBezTo>
                <a:lnTo>
                  <a:pt x="3717" y="2347"/>
                </a:lnTo>
                <a:cubicBezTo>
                  <a:pt x="3828" y="2347"/>
                  <a:pt x="3906" y="2263"/>
                  <a:pt x="3906" y="2152"/>
                </a:cubicBezTo>
                <a:lnTo>
                  <a:pt x="3906" y="1761"/>
                </a:lnTo>
                <a:cubicBezTo>
                  <a:pt x="3906" y="1651"/>
                  <a:pt x="3828" y="1560"/>
                  <a:pt x="3717" y="1560"/>
                </a:cubicBezTo>
                <a:close/>
                <a:moveTo>
                  <a:pt x="2540" y="1960"/>
                </a:moveTo>
                <a:cubicBezTo>
                  <a:pt x="2540" y="2281"/>
                  <a:pt x="2279" y="2542"/>
                  <a:pt x="1958" y="2542"/>
                </a:cubicBezTo>
                <a:cubicBezTo>
                  <a:pt x="1637" y="2542"/>
                  <a:pt x="1376" y="2281"/>
                  <a:pt x="1376" y="1960"/>
                </a:cubicBezTo>
                <a:cubicBezTo>
                  <a:pt x="1376" y="1639"/>
                  <a:pt x="1637" y="1378"/>
                  <a:pt x="1958" y="1378"/>
                </a:cubicBezTo>
                <a:cubicBezTo>
                  <a:pt x="2279" y="1378"/>
                  <a:pt x="2540" y="1639"/>
                  <a:pt x="2540" y="1960"/>
                </a:cubicBezTo>
                <a:close/>
              </a:path>
            </a:pathLst>
          </a:custGeom>
          <a:solidFill>
            <a:srgbClr val="0033CC"/>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contourW="12700">
              <a:contourClr>
                <a:srgbClr val="FFFFFF"/>
              </a:contourClr>
            </a:sp3d>
          </a:bodyPr>
          <a:lstStyle/>
          <a:p>
            <a:pPr algn="ctr" defTabSz="950595">
              <a:defRPr/>
            </a:pPr>
            <a:endParaRPr lang="zh-CN" altLang="en-US" sz="2200" kern="0">
              <a:solidFill>
                <a:srgbClr val="002060"/>
              </a:solidFill>
              <a:latin typeface="Arial" panose="020B0604020202020204"/>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277267742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643050"/>
            <a:ext cx="8286808" cy="2631490"/>
          </a:xfrm>
          <a:prstGeom prst="rect">
            <a:avLst/>
          </a:prstGeom>
          <a:noFill/>
        </p:spPr>
        <p:txBody>
          <a:bodyPr wrap="square" rtlCol="0">
            <a:spAutoFit/>
          </a:bodyPr>
          <a:lstStyle/>
          <a:p>
            <a:pPr>
              <a:lnSpc>
                <a:spcPct val="150000"/>
              </a:lnSpc>
            </a:pPr>
            <a:r>
              <a:rPr lang="en-US" altLang="zh-CN" sz="2200">
                <a:latin typeface="Consolas" pitchFamily="49" charset="0"/>
                <a:ea typeface="楷体" pitchFamily="49" charset="-122"/>
                <a:cs typeface="Consolas" pitchFamily="49" charset="0"/>
              </a:rPr>
              <a:t>    </a:t>
            </a:r>
            <a:r>
              <a:rPr lang="en-US" altLang="zh-CN" sz="2200">
                <a:solidFill>
                  <a:srgbClr val="0000FF"/>
                </a:solidFill>
                <a:latin typeface="Consolas" pitchFamily="49" charset="0"/>
                <a:ea typeface="楷体" pitchFamily="49" charset="-122"/>
                <a:cs typeface="Consolas" pitchFamily="49" charset="0"/>
              </a:rPr>
              <a:t>map/multimap</a:t>
            </a:r>
            <a:r>
              <a:rPr lang="zh-CN" altLang="zh-CN" sz="2200">
                <a:solidFill>
                  <a:srgbClr val="0000FF"/>
                </a:solidFill>
                <a:latin typeface="Consolas" pitchFamily="49" charset="0"/>
                <a:ea typeface="楷体" pitchFamily="49" charset="-122"/>
                <a:cs typeface="Consolas" pitchFamily="49" charset="0"/>
              </a:rPr>
              <a:t>利用</a:t>
            </a:r>
            <a:r>
              <a:rPr lang="en-US" altLang="zh-CN" sz="2200">
                <a:solidFill>
                  <a:srgbClr val="0000FF"/>
                </a:solidFill>
                <a:latin typeface="Consolas" pitchFamily="49" charset="0"/>
                <a:ea typeface="楷体" pitchFamily="49" charset="-122"/>
                <a:cs typeface="Consolas" pitchFamily="49" charset="0"/>
              </a:rPr>
              <a:t>pair</a:t>
            </a:r>
            <a:r>
              <a:rPr lang="zh-CN" altLang="zh-CN" sz="2200">
                <a:solidFill>
                  <a:srgbClr val="0000FF"/>
                </a:solidFill>
                <a:latin typeface="Consolas" pitchFamily="49" charset="0"/>
                <a:ea typeface="楷体" pitchFamily="49" charset="-122"/>
                <a:cs typeface="Consolas" pitchFamily="49" charset="0"/>
              </a:rPr>
              <a:t>的</a:t>
            </a:r>
            <a:r>
              <a:rPr lang="en-US" altLang="zh-CN" sz="2200">
                <a:solidFill>
                  <a:srgbClr val="0000FF"/>
                </a:solidFill>
                <a:latin typeface="Consolas" pitchFamily="49" charset="0"/>
                <a:ea typeface="楷体" pitchFamily="49" charset="-122"/>
                <a:cs typeface="Consolas" pitchFamily="49" charset="0"/>
              </a:rPr>
              <a:t>&lt;</a:t>
            </a:r>
            <a:r>
              <a:rPr lang="zh-CN" altLang="zh-CN" sz="2200">
                <a:solidFill>
                  <a:srgbClr val="0000FF"/>
                </a:solidFill>
                <a:latin typeface="Consolas" pitchFamily="49" charset="0"/>
                <a:ea typeface="楷体" pitchFamily="49" charset="-122"/>
                <a:cs typeface="Consolas" pitchFamily="49" charset="0"/>
              </a:rPr>
              <a:t>运算符将所有元素即</a:t>
            </a:r>
            <a:r>
              <a:rPr lang="en-US" altLang="zh-CN" sz="2200">
                <a:solidFill>
                  <a:srgbClr val="0000FF"/>
                </a:solidFill>
                <a:latin typeface="Consolas" pitchFamily="49" charset="0"/>
                <a:ea typeface="楷体" pitchFamily="49" charset="-122"/>
                <a:cs typeface="Consolas" pitchFamily="49" charset="0"/>
              </a:rPr>
              <a:t>key-value</a:t>
            </a:r>
            <a:r>
              <a:rPr lang="zh-CN" altLang="zh-CN" sz="2200">
                <a:solidFill>
                  <a:srgbClr val="0000FF"/>
                </a:solidFill>
                <a:latin typeface="Consolas" pitchFamily="49" charset="0"/>
                <a:ea typeface="楷体" pitchFamily="49" charset="-122"/>
                <a:cs typeface="Consolas" pitchFamily="49" charset="0"/>
              </a:rPr>
              <a:t>对按</a:t>
            </a:r>
            <a:r>
              <a:rPr lang="en-US" altLang="zh-CN" sz="2200">
                <a:solidFill>
                  <a:srgbClr val="0000FF"/>
                </a:solidFill>
                <a:latin typeface="Consolas" pitchFamily="49" charset="0"/>
                <a:ea typeface="楷体" pitchFamily="49" charset="-122"/>
                <a:cs typeface="Consolas" pitchFamily="49" charset="0"/>
              </a:rPr>
              <a:t>key</a:t>
            </a:r>
            <a:r>
              <a:rPr lang="zh-CN" altLang="zh-CN" sz="2200">
                <a:solidFill>
                  <a:srgbClr val="0000FF"/>
                </a:solidFill>
                <a:latin typeface="Consolas" pitchFamily="49" charset="0"/>
                <a:ea typeface="楷体" pitchFamily="49" charset="-122"/>
                <a:cs typeface="Consolas" pitchFamily="49" charset="0"/>
              </a:rPr>
              <a:t>的升序排列，以红黑树的形式存储，可以根据</a:t>
            </a:r>
            <a:r>
              <a:rPr lang="en-US" altLang="zh-CN" sz="2200">
                <a:solidFill>
                  <a:srgbClr val="0000FF"/>
                </a:solidFill>
                <a:latin typeface="Consolas" pitchFamily="49" charset="0"/>
                <a:ea typeface="楷体" pitchFamily="49" charset="-122"/>
                <a:cs typeface="Consolas" pitchFamily="49" charset="0"/>
              </a:rPr>
              <a:t>key</a:t>
            </a:r>
            <a:r>
              <a:rPr lang="zh-CN" altLang="zh-CN" sz="2200">
                <a:solidFill>
                  <a:srgbClr val="0000FF"/>
                </a:solidFill>
                <a:latin typeface="Consolas" pitchFamily="49" charset="0"/>
                <a:ea typeface="楷体" pitchFamily="49" charset="-122"/>
                <a:cs typeface="Consolas" pitchFamily="49" charset="0"/>
              </a:rPr>
              <a:t>快速地找到与之对应的</a:t>
            </a:r>
            <a:r>
              <a:rPr lang="en-US" altLang="zh-CN" sz="2200">
                <a:solidFill>
                  <a:srgbClr val="0000FF"/>
                </a:solidFill>
                <a:latin typeface="Consolas" pitchFamily="49" charset="0"/>
                <a:ea typeface="楷体" pitchFamily="49" charset="-122"/>
                <a:cs typeface="Consolas" pitchFamily="49" charset="0"/>
              </a:rPr>
              <a:t>value</a:t>
            </a:r>
            <a:r>
              <a:rPr lang="zh-CN" altLang="zh-CN" sz="2200">
                <a:solidFill>
                  <a:srgbClr val="0000FF"/>
                </a:solidFill>
                <a:latin typeface="Consolas" pitchFamily="49" charset="0"/>
                <a:ea typeface="楷体" pitchFamily="49" charset="-122"/>
                <a:cs typeface="Consolas" pitchFamily="49" charset="0"/>
              </a:rPr>
              <a:t>（查找时间为</a:t>
            </a:r>
            <a:r>
              <a:rPr lang="en-US" altLang="zh-CN" sz="2200">
                <a:solidFill>
                  <a:srgbClr val="0000FF"/>
                </a:solidFill>
                <a:latin typeface="Consolas" pitchFamily="49" charset="0"/>
                <a:ea typeface="楷体" pitchFamily="49" charset="-122"/>
                <a:cs typeface="Consolas" pitchFamily="49" charset="0"/>
              </a:rPr>
              <a:t>O(log</a:t>
            </a:r>
            <a:r>
              <a:rPr lang="en-US" altLang="zh-CN" sz="2200" baseline="-25000">
                <a:solidFill>
                  <a:srgbClr val="0000FF"/>
                </a:solidFill>
                <a:latin typeface="Consolas" pitchFamily="49" charset="0"/>
                <a:ea typeface="楷体" pitchFamily="49" charset="-122"/>
                <a:cs typeface="Consolas" pitchFamily="49" charset="0"/>
              </a:rPr>
              <a:t>2</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zh-CN" sz="2200">
                <a:solidFill>
                  <a:srgbClr val="0000FF"/>
                </a:solidFill>
                <a:latin typeface="Consolas" pitchFamily="49" charset="0"/>
                <a:ea typeface="楷体" pitchFamily="49" charset="-122"/>
                <a:cs typeface="Consolas" pitchFamily="49" charset="0"/>
              </a:rPr>
              <a:t>）。</a:t>
            </a:r>
            <a:endParaRPr lang="en-US" altLang="zh-CN" sz="2200">
              <a:solidFill>
                <a:srgbClr val="0000FF"/>
              </a:solidFill>
              <a:latin typeface="Consolas" pitchFamily="49" charset="0"/>
              <a:ea typeface="楷体" pitchFamily="49" charset="-122"/>
              <a:cs typeface="Consolas" pitchFamily="49" charset="0"/>
            </a:endParaRPr>
          </a:p>
          <a:p>
            <a:pPr>
              <a:lnSpc>
                <a:spcPct val="150000"/>
              </a:lnSpc>
            </a:pPr>
            <a:r>
              <a:rPr lang="en-US" altLang="zh-CN" sz="2200">
                <a:latin typeface="Consolas" pitchFamily="49" charset="0"/>
                <a:ea typeface="楷体" pitchFamily="49" charset="-122"/>
                <a:cs typeface="Consolas" pitchFamily="49" charset="0"/>
              </a:rPr>
              <a:t>    </a:t>
            </a:r>
            <a:r>
              <a:rPr lang="en-US" altLang="zh-CN" sz="2200">
                <a:solidFill>
                  <a:srgbClr val="9900FF"/>
                </a:solidFill>
                <a:latin typeface="Consolas" pitchFamily="49" charset="0"/>
                <a:ea typeface="楷体" pitchFamily="49" charset="-122"/>
                <a:cs typeface="Consolas" pitchFamily="49" charset="0"/>
              </a:rPr>
              <a:t>map</a:t>
            </a:r>
            <a:r>
              <a:rPr lang="zh-CN" altLang="zh-CN" sz="2200">
                <a:solidFill>
                  <a:srgbClr val="9900FF"/>
                </a:solidFill>
                <a:latin typeface="Consolas" pitchFamily="49" charset="0"/>
                <a:ea typeface="楷体" pitchFamily="49" charset="-122"/>
                <a:cs typeface="Consolas" pitchFamily="49" charset="0"/>
              </a:rPr>
              <a:t>中不允许关键字重复出现，支持</a:t>
            </a:r>
            <a:r>
              <a:rPr lang="en-US" altLang="zh-CN" sz="2200">
                <a:solidFill>
                  <a:srgbClr val="9900FF"/>
                </a:solidFill>
                <a:latin typeface="Consolas" pitchFamily="49" charset="0"/>
                <a:ea typeface="楷体" pitchFamily="49" charset="-122"/>
                <a:cs typeface="Consolas" pitchFamily="49" charset="0"/>
              </a:rPr>
              <a:t>[]</a:t>
            </a:r>
            <a:r>
              <a:rPr lang="zh-CN" altLang="zh-CN" sz="2200">
                <a:solidFill>
                  <a:srgbClr val="9900FF"/>
                </a:solidFill>
                <a:latin typeface="Consolas" pitchFamily="49" charset="0"/>
                <a:ea typeface="楷体" pitchFamily="49" charset="-122"/>
                <a:cs typeface="Consolas" pitchFamily="49" charset="0"/>
              </a:rPr>
              <a:t>运算符；而</a:t>
            </a:r>
            <a:r>
              <a:rPr lang="en-US" altLang="zh-CN" sz="2200">
                <a:solidFill>
                  <a:srgbClr val="9900FF"/>
                </a:solidFill>
                <a:latin typeface="Consolas" pitchFamily="49" charset="0"/>
                <a:ea typeface="楷体" pitchFamily="49" charset="-122"/>
                <a:cs typeface="Consolas" pitchFamily="49" charset="0"/>
              </a:rPr>
              <a:t>multimap</a:t>
            </a:r>
            <a:r>
              <a:rPr lang="zh-CN" altLang="zh-CN" sz="2200">
                <a:solidFill>
                  <a:srgbClr val="9900FF"/>
                </a:solidFill>
                <a:latin typeface="Consolas" pitchFamily="49" charset="0"/>
                <a:ea typeface="楷体" pitchFamily="49" charset="-122"/>
                <a:cs typeface="Consolas" pitchFamily="49" charset="0"/>
              </a:rPr>
              <a:t>中允许关键字重复出现，但不支持</a:t>
            </a:r>
            <a:r>
              <a:rPr lang="en-US" altLang="zh-CN" sz="2200">
                <a:solidFill>
                  <a:srgbClr val="9900FF"/>
                </a:solidFill>
                <a:latin typeface="Consolas" pitchFamily="49" charset="0"/>
                <a:ea typeface="楷体" pitchFamily="49" charset="-122"/>
                <a:cs typeface="Consolas" pitchFamily="49" charset="0"/>
              </a:rPr>
              <a:t>[]</a:t>
            </a:r>
            <a:r>
              <a:rPr lang="zh-CN" altLang="zh-CN" sz="2200">
                <a:solidFill>
                  <a:srgbClr val="9900FF"/>
                </a:solidFill>
                <a:latin typeface="Consolas" pitchFamily="49" charset="0"/>
                <a:ea typeface="楷体" pitchFamily="49" charset="-122"/>
                <a:cs typeface="Consolas" pitchFamily="49" charset="0"/>
              </a:rPr>
              <a:t>运算符。</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44926"/>
            <a:ext cx="6572296" cy="430887"/>
          </a:xfrm>
          <a:prstGeom prst="rect">
            <a:avLst/>
          </a:prstGeom>
          <a:noFill/>
        </p:spPr>
        <p:txBody>
          <a:bodyPr wrap="square" rtlCol="0">
            <a:spAutoFit/>
          </a:bodyPr>
          <a:lstStyle/>
          <a:p>
            <a:r>
              <a:rPr lang="en-US" altLang="zh-CN" sz="2200">
                <a:solidFill>
                  <a:srgbClr val="0000FF"/>
                </a:solidFill>
                <a:latin typeface="Consolas" pitchFamily="49" charset="0"/>
                <a:ea typeface="楷体" pitchFamily="49" charset="-122"/>
                <a:cs typeface="Consolas" pitchFamily="49" charset="0"/>
              </a:rPr>
              <a:t>map/multimap</a:t>
            </a:r>
            <a:r>
              <a:rPr lang="zh-CN" altLang="zh-CN" sz="2200">
                <a:solidFill>
                  <a:srgbClr val="0000FF"/>
                </a:solidFill>
                <a:latin typeface="Consolas" pitchFamily="49" charset="0"/>
                <a:ea typeface="楷体" pitchFamily="49" charset="-122"/>
                <a:cs typeface="Consolas" pitchFamily="49" charset="0"/>
              </a:rPr>
              <a:t>的主要成员函数如下：</a:t>
            </a:r>
          </a:p>
        </p:txBody>
      </p:sp>
      <p:sp>
        <p:nvSpPr>
          <p:cNvPr id="3" name="TextBox 2"/>
          <p:cNvSpPr txBox="1"/>
          <p:nvPr/>
        </p:nvSpPr>
        <p:spPr>
          <a:xfrm>
            <a:off x="571472" y="1116430"/>
            <a:ext cx="7715304" cy="383181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lnSpc>
                <a:spcPct val="150000"/>
              </a:lnSpc>
              <a:buFont typeface="Wingdings" pitchFamily="2" charset="2"/>
              <a:buChar char="l"/>
            </a:pPr>
            <a:r>
              <a:rPr lang="en-US" altLang="zh-CN" sz="1800" dirty="0">
                <a:solidFill>
                  <a:srgbClr val="C00000"/>
                </a:solidFill>
                <a:latin typeface="Consolas" pitchFamily="49" charset="0"/>
                <a:ea typeface="仿宋" pitchFamily="49" charset="-122"/>
                <a:cs typeface="Consolas" pitchFamily="49" charset="0"/>
              </a:rPr>
              <a:t>empty()</a:t>
            </a:r>
            <a:r>
              <a:rPr lang="zh-CN" altLang="zh-CN" sz="1800" dirty="0">
                <a:solidFill>
                  <a:srgbClr val="C00000"/>
                </a:solidFill>
                <a:latin typeface="Consolas" pitchFamily="49" charset="0"/>
                <a:ea typeface="仿宋" pitchFamily="49" charset="-122"/>
                <a:cs typeface="Consolas" pitchFamily="49" charset="0"/>
              </a:rPr>
              <a:t>：</a:t>
            </a:r>
            <a:r>
              <a:rPr lang="zh-CN" altLang="zh-CN" sz="1800" dirty="0">
                <a:latin typeface="Consolas" pitchFamily="49" charset="0"/>
                <a:ea typeface="仿宋" pitchFamily="49" charset="-122"/>
                <a:cs typeface="Consolas" pitchFamily="49" charset="0"/>
              </a:rPr>
              <a:t>判断容器是否为空。</a:t>
            </a:r>
          </a:p>
          <a:p>
            <a:pPr marL="342900" indent="-342900">
              <a:lnSpc>
                <a:spcPct val="150000"/>
              </a:lnSpc>
              <a:buFont typeface="Wingdings" pitchFamily="2" charset="2"/>
              <a:buChar char="l"/>
            </a:pPr>
            <a:r>
              <a:rPr lang="en-US" altLang="zh-CN" sz="1800" dirty="0">
                <a:solidFill>
                  <a:srgbClr val="C00000"/>
                </a:solidFill>
                <a:latin typeface="Consolas" pitchFamily="49" charset="0"/>
                <a:ea typeface="仿宋" pitchFamily="49" charset="-122"/>
                <a:cs typeface="Consolas" pitchFamily="49" charset="0"/>
              </a:rPr>
              <a:t>size()</a:t>
            </a:r>
            <a:r>
              <a:rPr lang="zh-CN" altLang="zh-CN" sz="1800" dirty="0">
                <a:solidFill>
                  <a:srgbClr val="C00000"/>
                </a:solidFill>
                <a:latin typeface="Consolas" pitchFamily="49" charset="0"/>
                <a:ea typeface="仿宋" pitchFamily="49" charset="-122"/>
                <a:cs typeface="Consolas" pitchFamily="49" charset="0"/>
              </a:rPr>
              <a:t>：</a:t>
            </a:r>
            <a:r>
              <a:rPr lang="zh-CN" altLang="zh-CN" sz="1800" dirty="0">
                <a:latin typeface="Consolas" pitchFamily="49" charset="0"/>
                <a:ea typeface="仿宋" pitchFamily="49" charset="-122"/>
                <a:cs typeface="Consolas" pitchFamily="49" charset="0"/>
              </a:rPr>
              <a:t>返回容器中实际元素个数。</a:t>
            </a:r>
          </a:p>
          <a:p>
            <a:pPr marL="342900" indent="-342900">
              <a:lnSpc>
                <a:spcPct val="150000"/>
              </a:lnSpc>
              <a:buFont typeface="Wingdings" pitchFamily="2" charset="2"/>
              <a:buChar char="l"/>
            </a:pPr>
            <a:r>
              <a:rPr lang="en-US" altLang="zh-CN" sz="1800" dirty="0">
                <a:solidFill>
                  <a:srgbClr val="C00000"/>
                </a:solidFill>
                <a:latin typeface="Consolas" pitchFamily="49" charset="0"/>
                <a:ea typeface="仿宋" pitchFamily="49" charset="-122"/>
                <a:cs typeface="Consolas" pitchFamily="49" charset="0"/>
              </a:rPr>
              <a:t>map[key]</a:t>
            </a:r>
            <a:r>
              <a:rPr lang="zh-CN" altLang="zh-CN" sz="1800" dirty="0">
                <a:solidFill>
                  <a:srgbClr val="C00000"/>
                </a:solidFill>
                <a:latin typeface="Consolas" pitchFamily="49" charset="0"/>
                <a:ea typeface="仿宋" pitchFamily="49" charset="-122"/>
                <a:cs typeface="Consolas" pitchFamily="49" charset="0"/>
              </a:rPr>
              <a:t>：</a:t>
            </a:r>
            <a:r>
              <a:rPr lang="zh-CN" altLang="zh-CN" sz="1800" dirty="0">
                <a:latin typeface="Consolas" pitchFamily="49" charset="0"/>
                <a:ea typeface="仿宋" pitchFamily="49" charset="-122"/>
                <a:cs typeface="Consolas" pitchFamily="49" charset="0"/>
              </a:rPr>
              <a:t>返回关键字为</a:t>
            </a:r>
            <a:r>
              <a:rPr lang="en-US" altLang="zh-CN" sz="1800" dirty="0">
                <a:latin typeface="Consolas" pitchFamily="49" charset="0"/>
                <a:ea typeface="仿宋" pitchFamily="49" charset="-122"/>
                <a:cs typeface="Consolas" pitchFamily="49" charset="0"/>
              </a:rPr>
              <a:t>key</a:t>
            </a:r>
            <a:r>
              <a:rPr lang="zh-CN" altLang="zh-CN" sz="1800" dirty="0">
                <a:latin typeface="Consolas" pitchFamily="49" charset="0"/>
                <a:ea typeface="仿宋" pitchFamily="49" charset="-122"/>
                <a:cs typeface="Consolas" pitchFamily="49" charset="0"/>
              </a:rPr>
              <a:t>的元素的引用，如果不存在这样的关键字，则以</a:t>
            </a:r>
            <a:r>
              <a:rPr lang="en-US" altLang="zh-CN" sz="1800" dirty="0">
                <a:latin typeface="Consolas" pitchFamily="49" charset="0"/>
                <a:ea typeface="仿宋" pitchFamily="49" charset="-122"/>
                <a:cs typeface="Consolas" pitchFamily="49" charset="0"/>
              </a:rPr>
              <a:t>key</a:t>
            </a:r>
            <a:r>
              <a:rPr lang="zh-CN" altLang="zh-CN" sz="1800" dirty="0">
                <a:latin typeface="Consolas" pitchFamily="49" charset="0"/>
                <a:ea typeface="仿宋" pitchFamily="49" charset="-122"/>
                <a:cs typeface="Consolas" pitchFamily="49" charset="0"/>
              </a:rPr>
              <a:t>作为关键字插入一个元素（不适合</a:t>
            </a:r>
            <a:r>
              <a:rPr lang="en-US" altLang="zh-CN" sz="1800" dirty="0" err="1">
                <a:latin typeface="Consolas" pitchFamily="49" charset="0"/>
                <a:ea typeface="仿宋" pitchFamily="49" charset="-122"/>
                <a:cs typeface="Consolas" pitchFamily="49" charset="0"/>
              </a:rPr>
              <a:t>multimap</a:t>
            </a:r>
            <a:r>
              <a:rPr lang="zh-CN" altLang="zh-CN" sz="1800" dirty="0">
                <a:latin typeface="Consolas" pitchFamily="49" charset="0"/>
                <a:ea typeface="仿宋" pitchFamily="49" charset="-122"/>
                <a:cs typeface="Consolas" pitchFamily="49" charset="0"/>
              </a:rPr>
              <a:t>）。</a:t>
            </a:r>
          </a:p>
          <a:p>
            <a:pPr marL="342900" indent="-342900">
              <a:lnSpc>
                <a:spcPct val="150000"/>
              </a:lnSpc>
              <a:buFont typeface="Wingdings" pitchFamily="2" charset="2"/>
              <a:buChar char="l"/>
            </a:pPr>
            <a:r>
              <a:rPr lang="en-US" altLang="zh-CN" sz="1800" dirty="0">
                <a:solidFill>
                  <a:srgbClr val="C00000"/>
                </a:solidFill>
                <a:latin typeface="Consolas" pitchFamily="49" charset="0"/>
                <a:ea typeface="仿宋" pitchFamily="49" charset="-122"/>
                <a:cs typeface="Consolas" pitchFamily="49" charset="0"/>
              </a:rPr>
              <a:t>insert(</a:t>
            </a:r>
            <a:r>
              <a:rPr lang="en-US" altLang="zh-CN" sz="1800" dirty="0" err="1">
                <a:solidFill>
                  <a:srgbClr val="C00000"/>
                </a:solidFill>
                <a:latin typeface="Consolas" pitchFamily="49" charset="0"/>
                <a:ea typeface="仿宋" pitchFamily="49" charset="-122"/>
                <a:cs typeface="Consolas" pitchFamily="49" charset="0"/>
              </a:rPr>
              <a:t>elem</a:t>
            </a:r>
            <a:r>
              <a:rPr lang="en-US" altLang="zh-CN" sz="1800" dirty="0">
                <a:solidFill>
                  <a:srgbClr val="C00000"/>
                </a:solidFill>
                <a:latin typeface="Consolas" pitchFamily="49" charset="0"/>
                <a:ea typeface="仿宋" pitchFamily="49" charset="-122"/>
                <a:cs typeface="Consolas" pitchFamily="49" charset="0"/>
              </a:rPr>
              <a:t>)</a:t>
            </a:r>
            <a:r>
              <a:rPr lang="zh-CN" altLang="zh-CN" sz="1800" dirty="0">
                <a:solidFill>
                  <a:srgbClr val="C00000"/>
                </a:solidFill>
                <a:latin typeface="Consolas" pitchFamily="49" charset="0"/>
                <a:ea typeface="仿宋" pitchFamily="49" charset="-122"/>
                <a:cs typeface="Consolas" pitchFamily="49" charset="0"/>
              </a:rPr>
              <a:t>：</a:t>
            </a:r>
            <a:r>
              <a:rPr lang="zh-CN" altLang="zh-CN" sz="1800" dirty="0">
                <a:latin typeface="Consolas" pitchFamily="49" charset="0"/>
                <a:ea typeface="仿宋" pitchFamily="49" charset="-122"/>
                <a:cs typeface="Consolas" pitchFamily="49" charset="0"/>
              </a:rPr>
              <a:t>插入一个元素</a:t>
            </a:r>
            <a:r>
              <a:rPr lang="en-US" altLang="zh-CN" sz="1800" dirty="0" err="1">
                <a:latin typeface="Consolas" pitchFamily="49" charset="0"/>
                <a:ea typeface="仿宋" pitchFamily="49" charset="-122"/>
                <a:cs typeface="Consolas" pitchFamily="49" charset="0"/>
              </a:rPr>
              <a:t>elem</a:t>
            </a:r>
            <a:r>
              <a:rPr lang="zh-CN" altLang="zh-CN" sz="1800" dirty="0">
                <a:latin typeface="Consolas" pitchFamily="49" charset="0"/>
                <a:ea typeface="仿宋" pitchFamily="49" charset="-122"/>
                <a:cs typeface="Consolas" pitchFamily="49" charset="0"/>
              </a:rPr>
              <a:t>并返回该元素的位置。</a:t>
            </a:r>
          </a:p>
          <a:p>
            <a:pPr marL="342900" indent="-342900">
              <a:lnSpc>
                <a:spcPct val="150000"/>
              </a:lnSpc>
              <a:buFont typeface="Wingdings" pitchFamily="2" charset="2"/>
              <a:buChar char="l"/>
            </a:pPr>
            <a:r>
              <a:rPr lang="en-US" altLang="zh-CN" sz="1800" dirty="0">
                <a:solidFill>
                  <a:srgbClr val="C00000"/>
                </a:solidFill>
                <a:latin typeface="Consolas" pitchFamily="49" charset="0"/>
                <a:ea typeface="仿宋" pitchFamily="49" charset="-122"/>
                <a:cs typeface="Consolas" pitchFamily="49" charset="0"/>
              </a:rPr>
              <a:t>clear()</a:t>
            </a:r>
            <a:r>
              <a:rPr lang="zh-CN" altLang="zh-CN" sz="1800" dirty="0">
                <a:solidFill>
                  <a:srgbClr val="C00000"/>
                </a:solidFill>
                <a:latin typeface="Consolas" pitchFamily="49" charset="0"/>
                <a:ea typeface="仿宋" pitchFamily="49" charset="-122"/>
                <a:cs typeface="Consolas" pitchFamily="49" charset="0"/>
              </a:rPr>
              <a:t>：</a:t>
            </a:r>
            <a:r>
              <a:rPr lang="zh-CN" altLang="zh-CN" sz="1800" dirty="0">
                <a:latin typeface="Consolas" pitchFamily="49" charset="0"/>
                <a:ea typeface="仿宋" pitchFamily="49" charset="-122"/>
                <a:cs typeface="Consolas" pitchFamily="49" charset="0"/>
              </a:rPr>
              <a:t>删除所有元素。</a:t>
            </a:r>
          </a:p>
          <a:p>
            <a:pPr marL="342900" indent="-342900">
              <a:lnSpc>
                <a:spcPct val="150000"/>
              </a:lnSpc>
              <a:buFont typeface="Wingdings" pitchFamily="2" charset="2"/>
              <a:buChar char="l"/>
            </a:pPr>
            <a:r>
              <a:rPr lang="en-US" altLang="zh-CN" sz="1800" dirty="0">
                <a:solidFill>
                  <a:srgbClr val="C00000"/>
                </a:solidFill>
                <a:latin typeface="Consolas" pitchFamily="49" charset="0"/>
                <a:ea typeface="仿宋" pitchFamily="49" charset="-122"/>
                <a:cs typeface="Consolas" pitchFamily="49" charset="0"/>
              </a:rPr>
              <a:t>find()</a:t>
            </a:r>
            <a:r>
              <a:rPr lang="zh-CN" altLang="zh-CN" sz="1800" dirty="0">
                <a:solidFill>
                  <a:srgbClr val="C00000"/>
                </a:solidFill>
                <a:latin typeface="Consolas" pitchFamily="49" charset="0"/>
                <a:ea typeface="仿宋" pitchFamily="49" charset="-122"/>
                <a:cs typeface="Consolas" pitchFamily="49" charset="0"/>
              </a:rPr>
              <a:t>：</a:t>
            </a:r>
            <a:r>
              <a:rPr lang="zh-CN" altLang="zh-CN" sz="1800" dirty="0">
                <a:latin typeface="Consolas" pitchFamily="49" charset="0"/>
                <a:ea typeface="仿宋" pitchFamily="49" charset="-122"/>
                <a:cs typeface="Consolas" pitchFamily="49" charset="0"/>
              </a:rPr>
              <a:t>在容器中查找元素。</a:t>
            </a:r>
          </a:p>
          <a:p>
            <a:pPr marL="342900" indent="-342900">
              <a:lnSpc>
                <a:spcPct val="150000"/>
              </a:lnSpc>
              <a:buFont typeface="Wingdings" pitchFamily="2" charset="2"/>
              <a:buChar char="l"/>
            </a:pPr>
            <a:r>
              <a:rPr lang="en-US" altLang="zh-CN" sz="1800" dirty="0">
                <a:solidFill>
                  <a:srgbClr val="C00000"/>
                </a:solidFill>
                <a:latin typeface="Consolas" pitchFamily="49" charset="0"/>
                <a:ea typeface="仿宋" pitchFamily="49" charset="-122"/>
                <a:cs typeface="Consolas" pitchFamily="49" charset="0"/>
              </a:rPr>
              <a:t>count()</a:t>
            </a:r>
            <a:r>
              <a:rPr lang="zh-CN" altLang="zh-CN" sz="1800" dirty="0">
                <a:solidFill>
                  <a:srgbClr val="C00000"/>
                </a:solidFill>
                <a:latin typeface="Consolas" pitchFamily="49" charset="0"/>
                <a:ea typeface="仿宋" pitchFamily="49" charset="-122"/>
                <a:cs typeface="Consolas" pitchFamily="49" charset="0"/>
              </a:rPr>
              <a:t>：</a:t>
            </a:r>
            <a:r>
              <a:rPr lang="zh-CN" altLang="zh-CN" sz="1800" dirty="0">
                <a:latin typeface="Consolas" pitchFamily="49" charset="0"/>
                <a:ea typeface="仿宋" pitchFamily="49" charset="-122"/>
                <a:cs typeface="Consolas" pitchFamily="49" charset="0"/>
              </a:rPr>
              <a:t>容器中指定关键字的元素个数（</a:t>
            </a:r>
            <a:r>
              <a:rPr lang="en-US" altLang="zh-CN" sz="1800" dirty="0">
                <a:latin typeface="Consolas" pitchFamily="49" charset="0"/>
                <a:ea typeface="仿宋" pitchFamily="49" charset="-122"/>
                <a:cs typeface="Consolas" pitchFamily="49" charset="0"/>
              </a:rPr>
              <a:t>map</a:t>
            </a:r>
            <a:r>
              <a:rPr lang="zh-CN" altLang="zh-CN" sz="1800" dirty="0">
                <a:latin typeface="Consolas" pitchFamily="49" charset="0"/>
                <a:ea typeface="仿宋" pitchFamily="49" charset="-122"/>
                <a:cs typeface="Consolas" pitchFamily="49" charset="0"/>
              </a:rPr>
              <a:t>中只有</a:t>
            </a:r>
            <a:r>
              <a:rPr lang="en-US" altLang="zh-CN" sz="1800" dirty="0">
                <a:latin typeface="Consolas" pitchFamily="49" charset="0"/>
                <a:ea typeface="仿宋" pitchFamily="49" charset="-122"/>
                <a:cs typeface="Consolas" pitchFamily="49" charset="0"/>
              </a:rPr>
              <a:t>1</a:t>
            </a:r>
            <a:r>
              <a:rPr lang="zh-CN" altLang="zh-CN" sz="1800" dirty="0">
                <a:latin typeface="Consolas" pitchFamily="49" charset="0"/>
                <a:ea typeface="仿宋" pitchFamily="49" charset="-122"/>
                <a:cs typeface="Consolas" pitchFamily="49" charset="0"/>
              </a:rPr>
              <a:t>或者</a:t>
            </a:r>
            <a:r>
              <a:rPr lang="en-US" altLang="zh-CN" sz="1800" dirty="0">
                <a:latin typeface="Consolas" pitchFamily="49" charset="0"/>
                <a:ea typeface="仿宋" pitchFamily="49" charset="-122"/>
                <a:cs typeface="Consolas" pitchFamily="49" charset="0"/>
              </a:rPr>
              <a:t>0</a:t>
            </a:r>
            <a:r>
              <a:rPr lang="zh-CN" altLang="zh-CN" sz="1800" dirty="0">
                <a:latin typeface="Consolas" pitchFamily="49" charset="0"/>
                <a:ea typeface="仿宋" pitchFamily="49" charset="-122"/>
                <a:cs typeface="Consolas" pitchFamily="49" charset="0"/>
              </a:rPr>
              <a:t>）。</a:t>
            </a:r>
            <a:endParaRPr lang="en-US" altLang="zh-CN" sz="1800" dirty="0">
              <a:latin typeface="Consolas" pitchFamily="49" charset="0"/>
              <a:ea typeface="仿宋" pitchFamily="49" charset="-122"/>
              <a:cs typeface="Consolas" pitchFamily="49" charset="0"/>
            </a:endParaRPr>
          </a:p>
          <a:p>
            <a:pPr marL="342900" indent="-342900">
              <a:lnSpc>
                <a:spcPct val="150000"/>
              </a:lnSpc>
              <a:buFont typeface="Wingdings" pitchFamily="2" charset="2"/>
              <a:buChar char="l"/>
            </a:pPr>
            <a:r>
              <a:rPr lang="zh-CN" altLang="zh-CN" sz="1800" dirty="0">
                <a:solidFill>
                  <a:srgbClr val="C00000"/>
                </a:solidFill>
                <a:latin typeface="Consolas" pitchFamily="49" charset="0"/>
                <a:ea typeface="仿宋" pitchFamily="49" charset="-122"/>
                <a:cs typeface="Consolas" pitchFamily="49" charset="0"/>
              </a:rPr>
              <a:t>迭代器</a:t>
            </a:r>
            <a:r>
              <a:rPr lang="zh-CN" altLang="en-US" sz="1800" dirty="0">
                <a:solidFill>
                  <a:srgbClr val="C00000"/>
                </a:solidFill>
                <a:latin typeface="Consolas" pitchFamily="49" charset="0"/>
                <a:ea typeface="仿宋" pitchFamily="49" charset="-122"/>
                <a:cs typeface="Consolas" pitchFamily="49" charset="0"/>
              </a:rPr>
              <a:t>函数：</a:t>
            </a:r>
            <a:r>
              <a:rPr lang="en-US" altLang="zh-CN" sz="1800" dirty="0">
                <a:latin typeface="Consolas" pitchFamily="49" charset="0"/>
                <a:ea typeface="仿宋" pitchFamily="49" charset="-122"/>
                <a:cs typeface="Consolas" pitchFamily="49" charset="0"/>
              </a:rPr>
              <a:t>begin()</a:t>
            </a:r>
            <a:r>
              <a:rPr lang="zh-CN" altLang="en-US" sz="1800" dirty="0">
                <a:latin typeface="Consolas" pitchFamily="49" charset="0"/>
                <a:ea typeface="仿宋" pitchFamily="49" charset="-122"/>
                <a:cs typeface="Consolas" pitchFamily="49" charset="0"/>
              </a:rPr>
              <a:t>、</a:t>
            </a:r>
            <a:r>
              <a:rPr lang="en-US" altLang="zh-CN" sz="1800" dirty="0">
                <a:latin typeface="Consolas" pitchFamily="49" charset="0"/>
                <a:ea typeface="仿宋" pitchFamily="49" charset="-122"/>
                <a:cs typeface="Consolas" pitchFamily="49" charset="0"/>
              </a:rPr>
              <a:t>end()</a:t>
            </a:r>
            <a:r>
              <a:rPr lang="zh-CN" altLang="en-US" sz="1800" dirty="0">
                <a:latin typeface="Consolas" pitchFamily="49" charset="0"/>
                <a:ea typeface="仿宋" pitchFamily="49" charset="-122"/>
                <a:cs typeface="Consolas" pitchFamily="49" charset="0"/>
              </a:rPr>
              <a:t>、</a:t>
            </a:r>
            <a:r>
              <a:rPr lang="en-US" altLang="zh-CN" sz="1800" dirty="0" err="1">
                <a:latin typeface="Consolas" pitchFamily="49" charset="0"/>
                <a:ea typeface="仿宋" pitchFamily="49" charset="-122"/>
                <a:cs typeface="Consolas" pitchFamily="49" charset="0"/>
              </a:rPr>
              <a:t>rbegin</a:t>
            </a:r>
            <a:r>
              <a:rPr lang="en-US" altLang="zh-CN" sz="1800" dirty="0">
                <a:latin typeface="Consolas" pitchFamily="49" charset="0"/>
                <a:ea typeface="仿宋" pitchFamily="49" charset="-122"/>
                <a:cs typeface="Consolas" pitchFamily="49" charset="0"/>
              </a:rPr>
              <a:t>()</a:t>
            </a:r>
            <a:r>
              <a:rPr lang="zh-CN" altLang="en-US" sz="1800" dirty="0">
                <a:latin typeface="Consolas" pitchFamily="49" charset="0"/>
                <a:ea typeface="仿宋" pitchFamily="49" charset="-122"/>
                <a:cs typeface="Consolas" pitchFamily="49" charset="0"/>
              </a:rPr>
              <a:t>、</a:t>
            </a:r>
            <a:r>
              <a:rPr lang="en-US" altLang="zh-CN" sz="1800" dirty="0">
                <a:latin typeface="Consolas" pitchFamily="49" charset="0"/>
                <a:ea typeface="仿宋" pitchFamily="49" charset="-122"/>
                <a:cs typeface="Consolas" pitchFamily="49" charset="0"/>
              </a:rPr>
              <a:t>rend()</a:t>
            </a:r>
            <a:r>
              <a:rPr lang="zh-CN" altLang="en-US" sz="1800" dirty="0">
                <a:latin typeface="Consolas" pitchFamily="49" charset="0"/>
                <a:ea typeface="仿宋" pitchFamily="49" charset="-122"/>
                <a:cs typeface="Consolas" pitchFamily="49" charset="0"/>
              </a:rPr>
              <a:t>。</a:t>
            </a:r>
            <a:endParaRPr lang="zh-CN" altLang="zh-CN" sz="1800" dirty="0">
              <a:latin typeface="Consolas" pitchFamily="49" charset="0"/>
              <a:ea typeface="仿宋" pitchFamily="49" charset="-122"/>
              <a:cs typeface="Consolas" pitchFamily="49"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1285860"/>
            <a:ext cx="8286808" cy="1107996"/>
          </a:xfrm>
          <a:prstGeom prst="rect">
            <a:avLst/>
          </a:prstGeom>
          <a:noFill/>
        </p:spPr>
        <p:txBody>
          <a:bodyPr wrap="square" rtlCol="0">
            <a:spAutoFit/>
          </a:bodyPr>
          <a:lstStyle/>
          <a:p>
            <a:pPr>
              <a:lnSpc>
                <a:spcPct val="1500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0000FF"/>
                </a:solidFill>
                <a:latin typeface="Consolas" pitchFamily="49" charset="0"/>
                <a:ea typeface="楷体" pitchFamily="49" charset="-122"/>
                <a:cs typeface="Consolas" pitchFamily="49" charset="0"/>
              </a:rPr>
              <a:t>在</a:t>
            </a:r>
            <a:r>
              <a:rPr lang="en-US" altLang="zh-CN" sz="2200">
                <a:solidFill>
                  <a:srgbClr val="0000FF"/>
                </a:solidFill>
                <a:latin typeface="Consolas" pitchFamily="49" charset="0"/>
                <a:ea typeface="楷体" pitchFamily="49" charset="-122"/>
                <a:cs typeface="Consolas" pitchFamily="49" charset="0"/>
              </a:rPr>
              <a:t>map</a:t>
            </a:r>
            <a:r>
              <a:rPr lang="zh-CN" altLang="zh-CN" sz="2200">
                <a:solidFill>
                  <a:srgbClr val="0000FF"/>
                </a:solidFill>
                <a:latin typeface="Consolas" pitchFamily="49" charset="0"/>
                <a:ea typeface="楷体" pitchFamily="49" charset="-122"/>
                <a:cs typeface="Consolas" pitchFamily="49" charset="0"/>
              </a:rPr>
              <a:t>中修改元素非常简单，这是因为</a:t>
            </a:r>
            <a:r>
              <a:rPr lang="en-US" altLang="zh-CN" sz="2200">
                <a:solidFill>
                  <a:srgbClr val="0000FF"/>
                </a:solidFill>
                <a:latin typeface="Consolas" pitchFamily="49" charset="0"/>
                <a:ea typeface="楷体" pitchFamily="49" charset="-122"/>
                <a:cs typeface="Consolas" pitchFamily="49" charset="0"/>
              </a:rPr>
              <a:t>map</a:t>
            </a:r>
            <a:r>
              <a:rPr lang="zh-CN" altLang="zh-CN" sz="2200">
                <a:solidFill>
                  <a:srgbClr val="0000FF"/>
                </a:solidFill>
                <a:latin typeface="Consolas" pitchFamily="49" charset="0"/>
                <a:ea typeface="楷体" pitchFamily="49" charset="-122"/>
                <a:cs typeface="Consolas" pitchFamily="49" charset="0"/>
              </a:rPr>
              <a:t>容器已经对</a:t>
            </a:r>
            <a:r>
              <a:rPr lang="en-US" altLang="zh-CN" sz="2200">
                <a:solidFill>
                  <a:srgbClr val="0000FF"/>
                </a:solidFill>
                <a:latin typeface="Consolas" pitchFamily="49" charset="0"/>
                <a:ea typeface="楷体" pitchFamily="49" charset="-122"/>
                <a:cs typeface="Consolas" pitchFamily="49" charset="0"/>
              </a:rPr>
              <a:t>[]</a:t>
            </a:r>
            <a:r>
              <a:rPr lang="zh-CN" altLang="zh-CN" sz="2200">
                <a:solidFill>
                  <a:srgbClr val="0000FF"/>
                </a:solidFill>
                <a:latin typeface="Consolas" pitchFamily="49" charset="0"/>
                <a:ea typeface="楷体" pitchFamily="49" charset="-122"/>
                <a:cs typeface="Consolas" pitchFamily="49" charset="0"/>
              </a:rPr>
              <a:t>运算符进行了重载。例如：</a:t>
            </a:r>
          </a:p>
        </p:txBody>
      </p:sp>
      <p:sp>
        <p:nvSpPr>
          <p:cNvPr id="3" name="TextBox 2"/>
          <p:cNvSpPr txBox="1"/>
          <p:nvPr/>
        </p:nvSpPr>
        <p:spPr>
          <a:xfrm>
            <a:off x="500034" y="2714620"/>
            <a:ext cx="8215370" cy="1338828"/>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altLang="zh-CN" sz="1800">
                <a:solidFill>
                  <a:srgbClr val="0000FF"/>
                </a:solidFill>
                <a:latin typeface="Consolas" pitchFamily="49" charset="0"/>
                <a:ea typeface="楷体" pitchFamily="49" charset="-122"/>
                <a:cs typeface="Consolas" pitchFamily="49" charset="0"/>
              </a:rPr>
              <a:t>map&lt;char,int&gt; mymap;	</a:t>
            </a:r>
          </a:p>
          <a:p>
            <a:pPr>
              <a:lnSpc>
                <a:spcPct val="150000"/>
              </a:lnSpc>
            </a:pPr>
            <a:r>
              <a:rPr lang="en-US" altLang="zh-CN" sz="1800">
                <a:solidFill>
                  <a:srgbClr val="0000FF"/>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定义</a:t>
            </a:r>
            <a:r>
              <a:rPr lang="en-US" altLang="zh-CN" sz="1800">
                <a:solidFill>
                  <a:srgbClr val="00B0F0"/>
                </a:solidFill>
                <a:latin typeface="Consolas" pitchFamily="49" charset="0"/>
                <a:ea typeface="楷体" pitchFamily="49" charset="-122"/>
                <a:cs typeface="Consolas" pitchFamily="49" charset="0"/>
              </a:rPr>
              <a:t>map</a:t>
            </a:r>
            <a:r>
              <a:rPr lang="zh-CN" altLang="zh-CN" sz="1800">
                <a:solidFill>
                  <a:srgbClr val="00B0F0"/>
                </a:solidFill>
                <a:latin typeface="Consolas" pitchFamily="49" charset="0"/>
                <a:ea typeface="楷体" pitchFamily="49" charset="-122"/>
                <a:cs typeface="Consolas" pitchFamily="49" charset="0"/>
              </a:rPr>
              <a:t>容器</a:t>
            </a:r>
            <a:r>
              <a:rPr lang="en-US" altLang="zh-CN" sz="1800">
                <a:solidFill>
                  <a:srgbClr val="00B0F0"/>
                </a:solidFill>
                <a:latin typeface="Consolas" pitchFamily="49" charset="0"/>
                <a:ea typeface="楷体" pitchFamily="49" charset="-122"/>
                <a:cs typeface="Consolas" pitchFamily="49" charset="0"/>
              </a:rPr>
              <a:t>mymap</a:t>
            </a:r>
            <a:r>
              <a:rPr lang="zh-CN" altLang="zh-CN" sz="1800">
                <a:solidFill>
                  <a:srgbClr val="00B0F0"/>
                </a:solidFill>
                <a:latin typeface="Consolas" pitchFamily="49" charset="0"/>
                <a:ea typeface="楷体" pitchFamily="49" charset="-122"/>
                <a:cs typeface="Consolas" pitchFamily="49" charset="0"/>
              </a:rPr>
              <a:t>，其元素类型为</a:t>
            </a:r>
            <a:r>
              <a:rPr lang="en-US" altLang="zh-CN" sz="1800">
                <a:solidFill>
                  <a:srgbClr val="00B0F0"/>
                </a:solidFill>
                <a:latin typeface="Consolas" pitchFamily="49" charset="0"/>
                <a:ea typeface="楷体" pitchFamily="49" charset="-122"/>
                <a:cs typeface="Consolas" pitchFamily="49" charset="0"/>
              </a:rPr>
              <a:t>pair&lt;char,int&gt;</a:t>
            </a:r>
            <a:endParaRPr lang="zh-CN" altLang="zh-CN" sz="1800">
              <a:solidFill>
                <a:srgbClr val="00B0F0"/>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mymap['a'] = 1;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或者</a:t>
            </a:r>
            <a:r>
              <a:rPr lang="en-US" altLang="zh-CN" sz="1800">
                <a:solidFill>
                  <a:srgbClr val="00B0F0"/>
                </a:solidFill>
                <a:latin typeface="Consolas" pitchFamily="49" charset="0"/>
                <a:ea typeface="楷体" pitchFamily="49" charset="-122"/>
                <a:cs typeface="Consolas" pitchFamily="49" charset="0"/>
              </a:rPr>
              <a:t>mymap.insert(pair&lt;char</a:t>
            </a:r>
            <a:r>
              <a:rPr lang="zh-CN" altLang="zh-CN" sz="1800">
                <a:solidFill>
                  <a:srgbClr val="00B0F0"/>
                </a:solidFill>
                <a:latin typeface="Consolas" pitchFamily="49" charset="0"/>
                <a:ea typeface="楷体" pitchFamily="49" charset="-122"/>
                <a:cs typeface="Consolas" pitchFamily="49" charset="0"/>
              </a:rPr>
              <a:t>，</a:t>
            </a:r>
            <a:r>
              <a:rPr lang="en-US" altLang="zh-CN" sz="1800">
                <a:solidFill>
                  <a:srgbClr val="00B0F0"/>
                </a:solidFill>
                <a:latin typeface="Consolas" pitchFamily="49" charset="0"/>
                <a:ea typeface="楷体" pitchFamily="49" charset="-122"/>
                <a:cs typeface="Consolas" pitchFamily="49" charset="0"/>
              </a:rPr>
              <a:t>int&gt;('a',1) );</a:t>
            </a:r>
            <a:endParaRPr lang="zh-CN" altLang="zh-CN" sz="1800">
              <a:solidFill>
                <a:srgbClr val="00B0F0"/>
              </a:solidFill>
              <a:latin typeface="Consolas" pitchFamily="49" charset="0"/>
              <a:ea typeface="楷体" pitchFamily="49" charset="-122"/>
              <a:cs typeface="Consolas" pitchFamily="49"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428736"/>
            <a:ext cx="8072494" cy="2554545"/>
          </a:xfrm>
          <a:prstGeom prst="rect">
            <a:avLst/>
          </a:prstGeom>
          <a:noFill/>
        </p:spPr>
        <p:txBody>
          <a:bodyPr wrap="square" rtlCol="0">
            <a:spAutoFit/>
          </a:bodyPr>
          <a:lstStyle/>
          <a:p>
            <a:pPr>
              <a:lnSpc>
                <a:spcPct val="200000"/>
              </a:lnSpc>
            </a:pPr>
            <a:r>
              <a:rPr lang="en-US" altLang="zh-CN" sz="2000">
                <a:solidFill>
                  <a:srgbClr val="0000FF"/>
                </a:solidFill>
                <a:ea typeface="楷体" pitchFamily="49" charset="-122"/>
                <a:cs typeface="Times New Roman" pitchFamily="18" charset="0"/>
              </a:rPr>
              <a:t>        </a:t>
            </a:r>
            <a:r>
              <a:rPr lang="zh-CN" altLang="zh-CN" sz="2000">
                <a:solidFill>
                  <a:srgbClr val="0000FF"/>
                </a:solidFill>
                <a:ea typeface="楷体" pitchFamily="49" charset="-122"/>
                <a:cs typeface="Times New Roman" pitchFamily="18" charset="0"/>
              </a:rPr>
              <a:t>获得</a:t>
            </a:r>
            <a:r>
              <a:rPr lang="en-US" altLang="zh-CN" sz="2000">
                <a:solidFill>
                  <a:srgbClr val="0000FF"/>
                </a:solidFill>
                <a:ea typeface="楷体" pitchFamily="49" charset="-122"/>
                <a:cs typeface="Times New Roman" pitchFamily="18" charset="0"/>
              </a:rPr>
              <a:t>map</a:t>
            </a:r>
            <a:r>
              <a:rPr lang="zh-CN" altLang="zh-CN" sz="2000">
                <a:solidFill>
                  <a:srgbClr val="0000FF"/>
                </a:solidFill>
                <a:ea typeface="楷体" pitchFamily="49" charset="-122"/>
                <a:cs typeface="Times New Roman" pitchFamily="18" charset="0"/>
              </a:rPr>
              <a:t>中一个值的最简单方法如下：</a:t>
            </a:r>
            <a:endParaRPr lang="en-US" altLang="zh-CN" sz="2000">
              <a:solidFill>
                <a:srgbClr val="0000FF"/>
              </a:solidFill>
              <a:ea typeface="楷体" pitchFamily="49" charset="-122"/>
              <a:cs typeface="Times New Roman" pitchFamily="18" charset="0"/>
            </a:endParaRPr>
          </a:p>
          <a:p>
            <a:pPr>
              <a:lnSpc>
                <a:spcPct val="200000"/>
              </a:lnSpc>
            </a:pPr>
            <a:r>
              <a:rPr lang="en-US" altLang="zh-CN" sz="2000">
                <a:latin typeface="Consolas" pitchFamily="49" charset="0"/>
                <a:ea typeface="楷体" pitchFamily="49" charset="-122"/>
                <a:cs typeface="Consolas" pitchFamily="49" charset="0"/>
              </a:rPr>
              <a:t>    </a:t>
            </a:r>
            <a:r>
              <a:rPr lang="en-US" altLang="zh-CN" sz="1800">
                <a:solidFill>
                  <a:srgbClr val="9900FF"/>
                </a:solidFill>
                <a:latin typeface="Consolas" pitchFamily="49" charset="0"/>
                <a:ea typeface="楷体" pitchFamily="49" charset="-122"/>
                <a:cs typeface="Consolas" pitchFamily="49" charset="0"/>
              </a:rPr>
              <a:t>int ans = mymap['a'];</a:t>
            </a:r>
            <a:endParaRPr lang="zh-CN" altLang="zh-CN" sz="1800">
              <a:solidFill>
                <a:srgbClr val="9900FF"/>
              </a:solidFill>
              <a:latin typeface="Consolas" pitchFamily="49" charset="0"/>
              <a:ea typeface="楷体" pitchFamily="49" charset="-122"/>
              <a:cs typeface="Consolas" pitchFamily="49" charset="0"/>
            </a:endParaRPr>
          </a:p>
          <a:p>
            <a:pPr>
              <a:lnSpc>
                <a:spcPct val="200000"/>
              </a:lnSpc>
            </a:pPr>
            <a:r>
              <a:rPr lang="zh-CN" altLang="zh-CN" sz="2000">
                <a:solidFill>
                  <a:srgbClr val="0000FF"/>
                </a:solidFill>
                <a:ea typeface="楷体" pitchFamily="49" charset="-122"/>
                <a:cs typeface="Times New Roman" pitchFamily="18" charset="0"/>
              </a:rPr>
              <a:t>只有当</a:t>
            </a:r>
            <a:r>
              <a:rPr lang="en-US" altLang="zh-CN" sz="2000">
                <a:solidFill>
                  <a:srgbClr val="0000FF"/>
                </a:solidFill>
                <a:ea typeface="楷体" pitchFamily="49" charset="-122"/>
                <a:cs typeface="Times New Roman" pitchFamily="18" charset="0"/>
              </a:rPr>
              <a:t>map</a:t>
            </a:r>
            <a:r>
              <a:rPr lang="zh-CN" altLang="zh-CN" sz="2000">
                <a:solidFill>
                  <a:srgbClr val="0000FF"/>
                </a:solidFill>
                <a:ea typeface="楷体" pitchFamily="49" charset="-122"/>
                <a:cs typeface="Times New Roman" pitchFamily="18" charset="0"/>
              </a:rPr>
              <a:t>中有这个关键字（</a:t>
            </a:r>
            <a:r>
              <a:rPr lang="en-US" altLang="zh-CN" sz="2000">
                <a:solidFill>
                  <a:srgbClr val="0000FF"/>
                </a:solidFill>
                <a:ea typeface="楷体" pitchFamily="49" charset="-122"/>
                <a:cs typeface="Times New Roman" pitchFamily="18" charset="0"/>
              </a:rPr>
              <a:t>'</a:t>
            </a:r>
            <a:r>
              <a:rPr lang="en-US" altLang="zh-CN" sz="2000" i="1">
                <a:solidFill>
                  <a:srgbClr val="0000FF"/>
                </a:solidFill>
                <a:ea typeface="楷体" pitchFamily="49" charset="-122"/>
                <a:cs typeface="Times New Roman" pitchFamily="18" charset="0"/>
              </a:rPr>
              <a:t>a</a:t>
            </a:r>
            <a:r>
              <a:rPr lang="en-US" altLang="zh-CN" sz="2000">
                <a:solidFill>
                  <a:srgbClr val="0000FF"/>
                </a:solidFill>
                <a:ea typeface="楷体" pitchFamily="49" charset="-122"/>
                <a:cs typeface="Times New Roman" pitchFamily="18" charset="0"/>
              </a:rPr>
              <a:t>'</a:t>
            </a:r>
            <a:r>
              <a:rPr lang="zh-CN" altLang="zh-CN" sz="2000">
                <a:solidFill>
                  <a:srgbClr val="0000FF"/>
                </a:solidFill>
                <a:ea typeface="楷体" pitchFamily="49" charset="-122"/>
                <a:cs typeface="Times New Roman" pitchFamily="18" charset="0"/>
              </a:rPr>
              <a:t>）时才会成功，否则会自动插入一个元素，值为初始化值。可以使用</a:t>
            </a:r>
            <a:r>
              <a:rPr lang="en-US" altLang="zh-CN" sz="2000">
                <a:solidFill>
                  <a:srgbClr val="0000FF"/>
                </a:solidFill>
                <a:ea typeface="楷体" pitchFamily="49" charset="-122"/>
                <a:cs typeface="Times New Roman" pitchFamily="18" charset="0"/>
              </a:rPr>
              <a:t>find() </a:t>
            </a:r>
            <a:r>
              <a:rPr lang="zh-CN" altLang="zh-CN" sz="2000">
                <a:solidFill>
                  <a:srgbClr val="0000FF"/>
                </a:solidFill>
                <a:ea typeface="楷体" pitchFamily="49" charset="-122"/>
                <a:cs typeface="Times New Roman" pitchFamily="18" charset="0"/>
              </a:rPr>
              <a:t>方法来发现一个关键字是否存在。</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171502"/>
            <a:ext cx="8001056" cy="4385816"/>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800">
                <a:solidFill>
                  <a:srgbClr val="0000FF"/>
                </a:solidFill>
                <a:latin typeface="Consolas" pitchFamily="49" charset="0"/>
                <a:ea typeface="仿宋" pitchFamily="49" charset="-122"/>
                <a:cs typeface="Consolas" pitchFamily="49" charset="0"/>
              </a:rPr>
              <a:t>#include &lt;map&gt;</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using namespace std;</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void main()</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C00000"/>
                </a:solidFill>
                <a:latin typeface="Consolas" pitchFamily="49" charset="0"/>
                <a:ea typeface="仿宋" pitchFamily="49" charset="-122"/>
                <a:cs typeface="Consolas" pitchFamily="49" charset="0"/>
              </a:rPr>
              <a:t> map&lt;char,int&gt; mymap;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定义</a:t>
            </a:r>
            <a:r>
              <a:rPr lang="en-US" altLang="zh-CN" sz="1800">
                <a:solidFill>
                  <a:srgbClr val="00B0F0"/>
                </a:solidFill>
                <a:latin typeface="Consolas" pitchFamily="49" charset="0"/>
                <a:ea typeface="仿宋" pitchFamily="49" charset="-122"/>
                <a:cs typeface="Consolas" pitchFamily="49" charset="0"/>
              </a:rPr>
              <a:t>map</a:t>
            </a:r>
            <a:r>
              <a:rPr lang="zh-CN" altLang="zh-CN" sz="1800">
                <a:solidFill>
                  <a:srgbClr val="00B0F0"/>
                </a:solidFill>
                <a:latin typeface="Consolas" pitchFamily="49" charset="0"/>
                <a:ea typeface="仿宋" pitchFamily="49" charset="-122"/>
                <a:cs typeface="Consolas" pitchFamily="49" charset="0"/>
              </a:rPr>
              <a:t>容器</a:t>
            </a:r>
            <a:r>
              <a:rPr lang="en-US" altLang="zh-CN" sz="1800">
                <a:solidFill>
                  <a:srgbClr val="00B0F0"/>
                </a:solidFill>
                <a:latin typeface="Consolas" pitchFamily="49" charset="0"/>
                <a:ea typeface="仿宋" pitchFamily="49" charset="-122"/>
                <a:cs typeface="Consolas" pitchFamily="49" charset="0"/>
              </a:rPr>
              <a:t>mymap</a:t>
            </a:r>
            <a:endParaRPr lang="zh-CN" altLang="zh-CN" sz="1800">
              <a:solidFill>
                <a:srgbClr val="00B0F0"/>
              </a:solidFill>
              <a:latin typeface="Consolas" pitchFamily="49" charset="0"/>
              <a:ea typeface="仿宋" pitchFamily="49" charset="-122"/>
              <a:cs typeface="Consolas" pitchFamily="49" charset="0"/>
            </a:endParaRPr>
          </a:p>
          <a:p>
            <a:pPr>
              <a:lnSpc>
                <a:spcPct val="150000"/>
              </a:lnSpc>
            </a:pPr>
            <a:r>
              <a:rPr lang="en-US" altLang="zh-CN" sz="1800">
                <a:solidFill>
                  <a:srgbClr val="008000"/>
                </a:solidFill>
                <a:latin typeface="Consolas" pitchFamily="49" charset="0"/>
                <a:ea typeface="仿宋" pitchFamily="49" charset="-122"/>
                <a:cs typeface="Consolas" pitchFamily="49" charset="0"/>
              </a:rPr>
              <a:t>    mymap.insert(pair&lt;char,int&gt;('a',1));</a:t>
            </a:r>
          </a:p>
          <a:p>
            <a:r>
              <a:rPr lang="en-US" altLang="zh-CN" sz="1800">
                <a:solidFill>
                  <a:srgbClr val="008000"/>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插入方式</a:t>
            </a:r>
            <a:r>
              <a:rPr lang="en-US" altLang="zh-CN" sz="1800">
                <a:solidFill>
                  <a:srgbClr val="00B0F0"/>
                </a:solidFill>
                <a:latin typeface="Consolas" pitchFamily="49" charset="0"/>
                <a:ea typeface="仿宋" pitchFamily="49" charset="-122"/>
                <a:cs typeface="Consolas" pitchFamily="49" charset="0"/>
              </a:rPr>
              <a:t>1</a:t>
            </a:r>
            <a:endParaRPr lang="zh-CN" altLang="zh-CN" sz="1800">
              <a:solidFill>
                <a:srgbClr val="00B0F0"/>
              </a:solidFill>
              <a:latin typeface="Consolas" pitchFamily="49" charset="0"/>
              <a:ea typeface="仿宋" pitchFamily="49" charset="-122"/>
              <a:cs typeface="Consolas" pitchFamily="49" charset="0"/>
            </a:endParaRPr>
          </a:p>
          <a:p>
            <a:r>
              <a:rPr lang="en-US" altLang="zh-CN" sz="1800">
                <a:solidFill>
                  <a:srgbClr val="9900FF"/>
                </a:solidFill>
                <a:latin typeface="Consolas" pitchFamily="49" charset="0"/>
                <a:ea typeface="仿宋" pitchFamily="49" charset="-122"/>
                <a:cs typeface="Consolas" pitchFamily="49" charset="0"/>
              </a:rPr>
              <a:t>    mymap.insert(map&lt;char,int&gt;::value_type('b',2));</a:t>
            </a:r>
          </a:p>
          <a:p>
            <a:r>
              <a:rPr lang="en-US" altLang="zh-CN" sz="1800">
                <a:solidFill>
                  <a:srgbClr val="9900FF"/>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插入方式</a:t>
            </a:r>
            <a:r>
              <a:rPr lang="en-US" altLang="zh-CN" sz="1800">
                <a:solidFill>
                  <a:srgbClr val="00B0F0"/>
                </a:solidFill>
                <a:latin typeface="Consolas" pitchFamily="49" charset="0"/>
                <a:ea typeface="仿宋" pitchFamily="49" charset="-122"/>
                <a:cs typeface="Consolas" pitchFamily="49" charset="0"/>
              </a:rPr>
              <a:t>2</a:t>
            </a:r>
            <a:endParaRPr lang="zh-CN" altLang="zh-CN" sz="1800">
              <a:solidFill>
                <a:srgbClr val="00B0F0"/>
              </a:solidFill>
              <a:latin typeface="Consolas" pitchFamily="49" charset="0"/>
              <a:ea typeface="仿宋" pitchFamily="49" charset="-122"/>
              <a:cs typeface="Consolas" pitchFamily="49" charset="0"/>
            </a:endParaRPr>
          </a:p>
          <a:p>
            <a:r>
              <a:rPr lang="en-US" altLang="zh-CN" sz="1800">
                <a:solidFill>
                  <a:srgbClr val="00B0F0"/>
                </a:solidFill>
                <a:latin typeface="Consolas" pitchFamily="49" charset="0"/>
                <a:ea typeface="仿宋" pitchFamily="49" charset="-122"/>
                <a:cs typeface="Consolas" pitchFamily="49" charset="0"/>
              </a:rPr>
              <a:t>    mymap['c']=3;										//</a:t>
            </a:r>
            <a:r>
              <a:rPr lang="zh-CN" altLang="zh-CN" sz="1800">
                <a:solidFill>
                  <a:srgbClr val="00B0F0"/>
                </a:solidFill>
                <a:latin typeface="Consolas" pitchFamily="49" charset="0"/>
                <a:ea typeface="仿宋" pitchFamily="49" charset="-122"/>
                <a:cs typeface="Consolas" pitchFamily="49" charset="0"/>
              </a:rPr>
              <a:t>插入方式</a:t>
            </a:r>
            <a:r>
              <a:rPr lang="en-US" altLang="zh-CN" sz="1800">
                <a:solidFill>
                  <a:srgbClr val="00B0F0"/>
                </a:solidFill>
                <a:latin typeface="Consolas" pitchFamily="49" charset="0"/>
                <a:ea typeface="仿宋" pitchFamily="49" charset="-122"/>
                <a:cs typeface="Consolas" pitchFamily="49" charset="0"/>
              </a:rPr>
              <a:t>3</a:t>
            </a:r>
            <a:endParaRPr lang="zh-CN" altLang="zh-CN" sz="1800">
              <a:solidFill>
                <a:srgbClr val="00B0F0"/>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map&lt;char,int&gt;::iterator it;</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for(it=mymap.begin();it!=mymap.end();it++)</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printf("[%c,%d] ",it-&gt;first,it-&gt;second);</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printf("\n");</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33CC"/>
                </a:solidFill>
                <a:latin typeface="Consolas" pitchFamily="49" charset="0"/>
                <a:ea typeface="仿宋" pitchFamily="49" charset="-122"/>
                <a:cs typeface="Consolas" pitchFamily="49" charset="0"/>
              </a:rPr>
              <a:t>}</a:t>
            </a:r>
            <a:endParaRPr lang="zh-CN" altLang="zh-CN" sz="1800">
              <a:solidFill>
                <a:srgbClr val="0033CC"/>
              </a:solidFill>
              <a:latin typeface="Consolas" pitchFamily="49" charset="0"/>
              <a:ea typeface="仿宋" pitchFamily="49" charset="-122"/>
              <a:cs typeface="Consolas" pitchFamily="49" charset="0"/>
            </a:endParaRPr>
          </a:p>
        </p:txBody>
      </p:sp>
      <p:sp>
        <p:nvSpPr>
          <p:cNvPr id="3" name="TextBox 2"/>
          <p:cNvSpPr txBox="1"/>
          <p:nvPr/>
        </p:nvSpPr>
        <p:spPr>
          <a:xfrm>
            <a:off x="2357422" y="6029286"/>
            <a:ext cx="2857520" cy="400110"/>
          </a:xfrm>
          <a:prstGeom prst="rect">
            <a:avLst/>
          </a:prstGeom>
          <a:noFill/>
        </p:spPr>
        <p:txBody>
          <a:bodyPr wrap="square" rtlCol="0">
            <a:spAutoFit/>
          </a:bodyPr>
          <a:lstStyle/>
          <a:p>
            <a:r>
              <a:rPr lang="en-US" altLang="zh-CN" sz="2000">
                <a:solidFill>
                  <a:srgbClr val="0000FF"/>
                </a:solidFill>
                <a:latin typeface="Consolas" pitchFamily="49" charset="0"/>
                <a:cs typeface="Consolas" pitchFamily="49" charset="0"/>
              </a:rPr>
              <a:t>[a,1] [b,2] [c,3]</a:t>
            </a:r>
            <a:endParaRPr lang="zh-CN" altLang="zh-CN" sz="2000">
              <a:solidFill>
                <a:srgbClr val="0000FF"/>
              </a:solidFill>
              <a:latin typeface="Consolas" pitchFamily="49" charset="0"/>
              <a:cs typeface="Consolas" pitchFamily="49" charset="0"/>
            </a:endParaRPr>
          </a:p>
        </p:txBody>
      </p:sp>
      <p:sp>
        <p:nvSpPr>
          <p:cNvPr id="4" name="下箭头 3"/>
          <p:cNvSpPr/>
          <p:nvPr/>
        </p:nvSpPr>
        <p:spPr>
          <a:xfrm>
            <a:off x="3500430" y="5600658"/>
            <a:ext cx="285752"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nvGrpSpPr>
          <p:cNvPr id="5" name="组合 4"/>
          <p:cNvGrpSpPr/>
          <p:nvPr/>
        </p:nvGrpSpPr>
        <p:grpSpPr>
          <a:xfrm>
            <a:off x="642910" y="82535"/>
            <a:ext cx="903272" cy="846135"/>
            <a:chOff x="1454150" y="-60341"/>
            <a:chExt cx="903272" cy="846135"/>
          </a:xfrm>
        </p:grpSpPr>
        <p:sp>
          <p:nvSpPr>
            <p:cNvPr id="6"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7"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500042"/>
            <a:ext cx="2571768"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a:solidFill>
                  <a:srgbClr val="FF0000"/>
                </a:solidFill>
                <a:latin typeface="Consolas" pitchFamily="49" charset="0"/>
                <a:ea typeface="华文中宋" pitchFamily="2" charset="-122"/>
                <a:cs typeface="Consolas" pitchFamily="49" charset="0"/>
              </a:rPr>
              <a:t>3. </a:t>
            </a:r>
            <a:r>
              <a:rPr lang="zh-CN" altLang="zh-CN">
                <a:solidFill>
                  <a:srgbClr val="FF0000"/>
                </a:solidFill>
                <a:latin typeface="Consolas" pitchFamily="49" charset="0"/>
                <a:ea typeface="华文中宋" pitchFamily="2" charset="-122"/>
                <a:cs typeface="Consolas" pitchFamily="49" charset="0"/>
              </a:rPr>
              <a:t>适配器容器</a:t>
            </a:r>
          </a:p>
        </p:txBody>
      </p:sp>
      <p:sp>
        <p:nvSpPr>
          <p:cNvPr id="3" name="TextBox 2"/>
          <p:cNvSpPr txBox="1"/>
          <p:nvPr/>
        </p:nvSpPr>
        <p:spPr>
          <a:xfrm>
            <a:off x="785786" y="1357298"/>
            <a:ext cx="8143932" cy="2031325"/>
          </a:xfrm>
          <a:prstGeom prst="rect">
            <a:avLst/>
          </a:prstGeom>
          <a:noFill/>
        </p:spPr>
        <p:txBody>
          <a:bodyPr wrap="square" rtlCol="0">
            <a:spAutoFit/>
          </a:bodyPr>
          <a:lstStyle/>
          <a:p>
            <a:pPr>
              <a:lnSpc>
                <a:spcPct val="150000"/>
              </a:lnSpc>
            </a:pPr>
            <a:r>
              <a:rPr lang="en-US" altLang="zh-CN" sz="22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1</a:t>
            </a:r>
            <a:r>
              <a:rPr lang="zh-CN" altLang="zh-CN" sz="22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r>
              <a:rPr lang="en-US" altLang="zh-CN" sz="22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stack</a:t>
            </a:r>
            <a:r>
              <a:rPr lang="zh-CN" altLang="zh-CN" sz="22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（栈容器）</a:t>
            </a:r>
          </a:p>
          <a:p>
            <a:pPr>
              <a:lnSpc>
                <a:spcPct val="150000"/>
              </a:lnSpc>
            </a:pPr>
            <a:r>
              <a:rPr lang="en-US" altLang="zh-CN" sz="22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它是一个栈类模板，和数据结构中的栈一样，具有后进先出的特点。栈容器默认的底层容器是</a:t>
            </a:r>
            <a:r>
              <a:rPr lang="en-US" altLang="zh-CN" sz="2000">
                <a:solidFill>
                  <a:srgbClr val="0000FF"/>
                </a:solidFill>
                <a:latin typeface="Consolas" pitchFamily="49" charset="0"/>
                <a:ea typeface="楷体" pitchFamily="49" charset="-122"/>
                <a:cs typeface="Consolas" pitchFamily="49" charset="0"/>
              </a:rPr>
              <a:t>deque</a:t>
            </a:r>
            <a:r>
              <a:rPr lang="zh-CN" altLang="zh-CN" sz="2000">
                <a:solidFill>
                  <a:srgbClr val="0000FF"/>
                </a:solidFill>
                <a:latin typeface="Consolas" pitchFamily="49" charset="0"/>
                <a:ea typeface="楷体" pitchFamily="49" charset="-122"/>
                <a:cs typeface="Consolas" pitchFamily="49" charset="0"/>
              </a:rPr>
              <a:t>。也可以指定其他底层容器</a:t>
            </a:r>
            <a:r>
              <a:rPr lang="zh-CN" altLang="en-US"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例如，以下语句指定</a:t>
            </a:r>
            <a:r>
              <a:rPr lang="en-US" altLang="zh-CN" sz="2000">
                <a:solidFill>
                  <a:srgbClr val="0000FF"/>
                </a:solidFill>
                <a:latin typeface="Consolas" pitchFamily="49" charset="0"/>
                <a:ea typeface="楷体" pitchFamily="49" charset="-122"/>
                <a:cs typeface="Consolas" pitchFamily="49" charset="0"/>
              </a:rPr>
              <a:t>myst</a:t>
            </a:r>
            <a:r>
              <a:rPr lang="zh-CN" altLang="zh-CN" sz="2000">
                <a:solidFill>
                  <a:srgbClr val="0000FF"/>
                </a:solidFill>
                <a:latin typeface="Consolas" pitchFamily="49" charset="0"/>
                <a:ea typeface="楷体" pitchFamily="49" charset="-122"/>
                <a:cs typeface="Consolas" pitchFamily="49" charset="0"/>
              </a:rPr>
              <a:t>栈的底层容器为</a:t>
            </a:r>
            <a:r>
              <a:rPr lang="en-US" altLang="zh-CN" sz="2000">
                <a:solidFill>
                  <a:srgbClr val="0000FF"/>
                </a:solidFill>
                <a:latin typeface="Consolas" pitchFamily="49" charset="0"/>
                <a:ea typeface="楷体" pitchFamily="49" charset="-122"/>
                <a:cs typeface="Consolas" pitchFamily="49" charset="0"/>
              </a:rPr>
              <a:t>vector</a:t>
            </a:r>
            <a:r>
              <a:rPr lang="zh-CN" altLang="zh-CN" sz="2000">
                <a:solidFill>
                  <a:srgbClr val="0000FF"/>
                </a:solidFill>
                <a:latin typeface="Consolas" pitchFamily="49" charset="0"/>
                <a:ea typeface="楷体" pitchFamily="49" charset="-122"/>
                <a:cs typeface="Consolas" pitchFamily="49" charset="0"/>
              </a:rPr>
              <a:t>：</a:t>
            </a:r>
          </a:p>
        </p:txBody>
      </p:sp>
      <p:sp>
        <p:nvSpPr>
          <p:cNvPr id="4" name="TextBox 3"/>
          <p:cNvSpPr txBox="1"/>
          <p:nvPr/>
        </p:nvSpPr>
        <p:spPr>
          <a:xfrm>
            <a:off x="1643042" y="3720116"/>
            <a:ext cx="6215106" cy="87472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en-US" altLang="zh-CN" sz="1800">
                <a:solidFill>
                  <a:srgbClr val="006600"/>
                </a:solidFill>
                <a:latin typeface="Consolas" pitchFamily="49" charset="0"/>
                <a:ea typeface="仿宋" pitchFamily="49" charset="-122"/>
                <a:cs typeface="Consolas" pitchFamily="49" charset="0"/>
              </a:rPr>
              <a:t>stack&lt;string,vector&lt;string&gt; &gt; myst;	</a:t>
            </a:r>
          </a:p>
          <a:p>
            <a:pPr>
              <a:lnSpc>
                <a:spcPct val="150000"/>
              </a:lnSpc>
            </a:pPr>
            <a:r>
              <a:rPr lang="en-US" altLang="zh-CN" sz="1800">
                <a:solidFill>
                  <a:srgbClr val="00B0F0"/>
                </a:solidFill>
                <a:latin typeface="Consolas" pitchFamily="49" charset="0"/>
                <a:ea typeface="仿宋" pitchFamily="49" charset="-122"/>
                <a:cs typeface="Consolas" pitchFamily="49" charset="0"/>
              </a:rPr>
              <a:t>                //</a:t>
            </a:r>
            <a:r>
              <a:rPr lang="zh-CN" altLang="zh-CN" sz="1800">
                <a:solidFill>
                  <a:srgbClr val="00B0F0"/>
                </a:solidFill>
                <a:latin typeface="Consolas" pitchFamily="49" charset="0"/>
                <a:ea typeface="仿宋" pitchFamily="49" charset="-122"/>
                <a:cs typeface="Consolas" pitchFamily="49" charset="0"/>
              </a:rPr>
              <a:t>第</a:t>
            </a:r>
            <a:r>
              <a:rPr lang="en-US" altLang="zh-CN" sz="1800">
                <a:solidFill>
                  <a:srgbClr val="00B0F0"/>
                </a:solidFill>
                <a:latin typeface="Consolas" pitchFamily="49" charset="0"/>
                <a:ea typeface="仿宋" pitchFamily="49" charset="-122"/>
                <a:cs typeface="Consolas" pitchFamily="49" charset="0"/>
              </a:rPr>
              <a:t>2</a:t>
            </a:r>
            <a:r>
              <a:rPr lang="zh-CN" altLang="zh-CN" sz="1800">
                <a:solidFill>
                  <a:srgbClr val="00B0F0"/>
                </a:solidFill>
                <a:latin typeface="Consolas" pitchFamily="49" charset="0"/>
                <a:ea typeface="仿宋" pitchFamily="49" charset="-122"/>
                <a:cs typeface="Consolas" pitchFamily="49" charset="0"/>
              </a:rPr>
              <a:t>个参数指定底层容器为</a:t>
            </a:r>
            <a:r>
              <a:rPr lang="en-US" altLang="zh-CN" sz="1800">
                <a:solidFill>
                  <a:srgbClr val="00B0F0"/>
                </a:solidFill>
                <a:latin typeface="Consolas" pitchFamily="49" charset="0"/>
                <a:ea typeface="仿宋" pitchFamily="49" charset="-122"/>
                <a:cs typeface="Consolas" pitchFamily="49" charset="0"/>
              </a:rPr>
              <a:t>vector</a:t>
            </a:r>
            <a:endParaRPr lang="zh-CN" altLang="zh-CN" sz="1800">
              <a:solidFill>
                <a:srgbClr val="00B0F0"/>
              </a:solidFill>
              <a:latin typeface="Consolas" pitchFamily="49" charset="0"/>
              <a:ea typeface="仿宋" pitchFamily="49" charset="-122"/>
              <a:cs typeface="Consolas" pitchFamily="49"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3627783"/>
            <a:ext cx="7143800" cy="1107996"/>
          </a:xfrm>
          <a:prstGeom prst="rect">
            <a:avLst/>
          </a:prstGeom>
          <a:noFill/>
        </p:spPr>
        <p:txBody>
          <a:bodyPr wrap="square" rtlCol="0">
            <a:spAutoFit/>
          </a:bodyPr>
          <a:lstStyle/>
          <a:p>
            <a:pPr>
              <a:lnSpc>
                <a:spcPct val="150000"/>
              </a:lnSpc>
            </a:pPr>
            <a:r>
              <a:rPr lang="zh-CN" altLang="en-US">
                <a:solidFill>
                  <a:srgbClr val="FF0000"/>
                </a:solidFill>
                <a:latin typeface="Consolas" pitchFamily="49" charset="0"/>
                <a:ea typeface="微软雅黑" pitchFamily="34" charset="-122"/>
                <a:cs typeface="Consolas" pitchFamily="49" charset="0"/>
              </a:rPr>
              <a:t>  </a:t>
            </a:r>
            <a:r>
              <a:rPr lang="zh-CN" altLang="en-US" sz="2200">
                <a:solidFill>
                  <a:srgbClr val="FF0000"/>
                </a:solidFill>
                <a:latin typeface="Consolas" pitchFamily="49" charset="0"/>
                <a:ea typeface="微软雅黑" pitchFamily="34" charset="-122"/>
                <a:cs typeface="Consolas" pitchFamily="49" charset="0"/>
              </a:rPr>
              <a:t>注意：</a:t>
            </a:r>
            <a:r>
              <a:rPr lang="en-US" altLang="zh-CN" sz="2000">
                <a:solidFill>
                  <a:srgbClr val="0000FF"/>
                </a:solidFill>
                <a:latin typeface="Consolas" pitchFamily="49" charset="0"/>
                <a:ea typeface="微软雅黑" pitchFamily="34" charset="-122"/>
                <a:cs typeface="Consolas" pitchFamily="49" charset="0"/>
              </a:rPr>
              <a:t>stack</a:t>
            </a:r>
            <a:r>
              <a:rPr lang="zh-CN" altLang="zh-CN" sz="2000">
                <a:solidFill>
                  <a:srgbClr val="0000FF"/>
                </a:solidFill>
                <a:latin typeface="Consolas" pitchFamily="49" charset="0"/>
                <a:ea typeface="微软雅黑" pitchFamily="34" charset="-122"/>
                <a:cs typeface="Consolas" pitchFamily="49" charset="0"/>
              </a:rPr>
              <a:t>容器没有</a:t>
            </a:r>
            <a:r>
              <a:rPr lang="en-US" altLang="zh-CN" sz="2000">
                <a:solidFill>
                  <a:srgbClr val="0000FF"/>
                </a:solidFill>
                <a:latin typeface="Consolas" pitchFamily="49" charset="0"/>
                <a:ea typeface="微软雅黑" pitchFamily="34" charset="-122"/>
                <a:cs typeface="Consolas" pitchFamily="49" charset="0"/>
              </a:rPr>
              <a:t>begin()/end()</a:t>
            </a:r>
            <a:r>
              <a:rPr lang="zh-CN" altLang="zh-CN" sz="2000">
                <a:solidFill>
                  <a:srgbClr val="0000FF"/>
                </a:solidFill>
                <a:latin typeface="Consolas" pitchFamily="49" charset="0"/>
                <a:ea typeface="微软雅黑" pitchFamily="34" charset="-122"/>
                <a:cs typeface="Consolas" pitchFamily="49" charset="0"/>
              </a:rPr>
              <a:t>和</a:t>
            </a:r>
            <a:r>
              <a:rPr lang="en-US" altLang="zh-CN" sz="2000">
                <a:solidFill>
                  <a:srgbClr val="0000FF"/>
                </a:solidFill>
                <a:latin typeface="Consolas" pitchFamily="49" charset="0"/>
                <a:ea typeface="微软雅黑" pitchFamily="34" charset="-122"/>
                <a:cs typeface="Consolas" pitchFamily="49" charset="0"/>
              </a:rPr>
              <a:t>rbegin()/rend()</a:t>
            </a:r>
            <a:r>
              <a:rPr lang="zh-CN" altLang="zh-CN" sz="2000">
                <a:solidFill>
                  <a:srgbClr val="0000FF"/>
                </a:solidFill>
                <a:latin typeface="Consolas" pitchFamily="49" charset="0"/>
                <a:ea typeface="微软雅黑" pitchFamily="34" charset="-122"/>
                <a:cs typeface="Consolas" pitchFamily="49" charset="0"/>
              </a:rPr>
              <a:t>这样的用于迭代器的成员函数。</a:t>
            </a:r>
            <a:endParaRPr lang="zh-CN" altLang="en-US" sz="2000">
              <a:solidFill>
                <a:srgbClr val="0000FF"/>
              </a:solidFill>
              <a:latin typeface="Consolas" pitchFamily="49" charset="0"/>
              <a:ea typeface="微软雅黑" pitchFamily="34" charset="-122"/>
              <a:cs typeface="Consolas" pitchFamily="49" charset="0"/>
            </a:endParaRPr>
          </a:p>
        </p:txBody>
      </p:sp>
      <p:sp>
        <p:nvSpPr>
          <p:cNvPr id="3" name="TextBox 2"/>
          <p:cNvSpPr txBox="1"/>
          <p:nvPr/>
        </p:nvSpPr>
        <p:spPr>
          <a:xfrm>
            <a:off x="785786" y="500042"/>
            <a:ext cx="6929486" cy="430887"/>
          </a:xfrm>
          <a:prstGeom prst="rect">
            <a:avLst/>
          </a:prstGeom>
          <a:noFill/>
        </p:spPr>
        <p:txBody>
          <a:bodyPr wrap="square" rtlCol="0">
            <a:spAutoFit/>
          </a:bodyPr>
          <a:lstStyle/>
          <a:p>
            <a:r>
              <a:rPr lang="en-US" altLang="zh-CN" sz="2200">
                <a:solidFill>
                  <a:srgbClr val="0000FF"/>
                </a:solidFill>
                <a:latin typeface="Consolas" pitchFamily="49" charset="0"/>
                <a:ea typeface="楷体" pitchFamily="49" charset="-122"/>
                <a:cs typeface="Consolas" pitchFamily="49" charset="0"/>
              </a:rPr>
              <a:t>stack</a:t>
            </a:r>
            <a:r>
              <a:rPr lang="zh-CN" altLang="zh-CN" sz="2200">
                <a:solidFill>
                  <a:srgbClr val="0000FF"/>
                </a:solidFill>
                <a:latin typeface="Consolas" pitchFamily="49" charset="0"/>
                <a:ea typeface="楷体" pitchFamily="49" charset="-122"/>
                <a:cs typeface="Consolas" pitchFamily="49" charset="0"/>
              </a:rPr>
              <a:t>容器主要的成员函数如下：</a:t>
            </a:r>
            <a:endParaRPr lang="zh-CN" altLang="en-US" sz="220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785786" y="1259175"/>
            <a:ext cx="5072098" cy="216982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nSpc>
                <a:spcPct val="150000"/>
              </a:lnSpc>
              <a:buFont typeface="Wingdings" pitchFamily="2" charset="2"/>
              <a:buChar char="n"/>
            </a:pPr>
            <a:r>
              <a:rPr lang="en-US" altLang="zh-CN" sz="1800">
                <a:solidFill>
                  <a:srgbClr val="C00000"/>
                </a:solidFill>
                <a:latin typeface="Consolas" pitchFamily="49" charset="0"/>
                <a:ea typeface="仿宋" pitchFamily="49" charset="-122"/>
                <a:cs typeface="Consolas" pitchFamily="49" charset="0"/>
              </a:rPr>
              <a:t>empty()</a:t>
            </a:r>
            <a:r>
              <a:rPr lang="zh-CN" altLang="zh-CN" sz="1800">
                <a:solidFill>
                  <a:srgbClr val="C00000"/>
                </a:solidFill>
                <a:latin typeface="Consolas" pitchFamily="49" charset="0"/>
                <a:ea typeface="仿宋" pitchFamily="49" charset="-122"/>
                <a:cs typeface="Consolas" pitchFamily="49" charset="0"/>
              </a:rPr>
              <a:t>：</a:t>
            </a:r>
            <a:r>
              <a:rPr lang="zh-CN" altLang="zh-CN" sz="1800">
                <a:latin typeface="Consolas" pitchFamily="49" charset="0"/>
                <a:ea typeface="仿宋" pitchFamily="49" charset="-122"/>
                <a:cs typeface="Consolas" pitchFamily="49" charset="0"/>
              </a:rPr>
              <a:t>判断栈容器是否为空。</a:t>
            </a:r>
          </a:p>
          <a:p>
            <a:pPr marL="342900" indent="-342900">
              <a:lnSpc>
                <a:spcPct val="150000"/>
              </a:lnSpc>
              <a:buFont typeface="Wingdings" pitchFamily="2" charset="2"/>
              <a:buChar char="n"/>
            </a:pPr>
            <a:r>
              <a:rPr lang="en-US" altLang="zh-CN" sz="1800">
                <a:solidFill>
                  <a:srgbClr val="C00000"/>
                </a:solidFill>
                <a:latin typeface="Consolas" pitchFamily="49" charset="0"/>
                <a:ea typeface="仿宋" pitchFamily="49" charset="-122"/>
                <a:cs typeface="Consolas" pitchFamily="49" charset="0"/>
              </a:rPr>
              <a:t>size()</a:t>
            </a:r>
            <a:r>
              <a:rPr lang="zh-CN" altLang="zh-CN" sz="1800">
                <a:solidFill>
                  <a:srgbClr val="C00000"/>
                </a:solidFill>
                <a:latin typeface="Consolas" pitchFamily="49" charset="0"/>
                <a:ea typeface="仿宋" pitchFamily="49" charset="-122"/>
                <a:cs typeface="Consolas" pitchFamily="49" charset="0"/>
              </a:rPr>
              <a:t>：</a:t>
            </a:r>
            <a:r>
              <a:rPr lang="zh-CN" altLang="zh-CN" sz="1800">
                <a:latin typeface="Consolas" pitchFamily="49" charset="0"/>
                <a:ea typeface="仿宋" pitchFamily="49" charset="-122"/>
                <a:cs typeface="Consolas" pitchFamily="49" charset="0"/>
              </a:rPr>
              <a:t>返回栈容器中实际元素个数。</a:t>
            </a:r>
          </a:p>
          <a:p>
            <a:pPr marL="342900" indent="-342900">
              <a:lnSpc>
                <a:spcPct val="150000"/>
              </a:lnSpc>
              <a:buFont typeface="Wingdings" pitchFamily="2" charset="2"/>
              <a:buChar char="n"/>
            </a:pPr>
            <a:r>
              <a:rPr lang="en-US" altLang="zh-CN" sz="1800">
                <a:solidFill>
                  <a:srgbClr val="C00000"/>
                </a:solidFill>
                <a:latin typeface="Consolas" pitchFamily="49" charset="0"/>
                <a:ea typeface="仿宋" pitchFamily="49" charset="-122"/>
                <a:cs typeface="Consolas" pitchFamily="49" charset="0"/>
              </a:rPr>
              <a:t>push(elem)</a:t>
            </a:r>
            <a:r>
              <a:rPr lang="zh-CN" altLang="zh-CN" sz="1800">
                <a:solidFill>
                  <a:srgbClr val="C00000"/>
                </a:solidFill>
                <a:latin typeface="Consolas" pitchFamily="49" charset="0"/>
                <a:ea typeface="仿宋" pitchFamily="49" charset="-122"/>
                <a:cs typeface="Consolas" pitchFamily="49" charset="0"/>
              </a:rPr>
              <a:t>：</a:t>
            </a:r>
            <a:r>
              <a:rPr lang="zh-CN" altLang="zh-CN" sz="1800">
                <a:latin typeface="Consolas" pitchFamily="49" charset="0"/>
                <a:ea typeface="仿宋" pitchFamily="49" charset="-122"/>
                <a:cs typeface="Consolas" pitchFamily="49" charset="0"/>
              </a:rPr>
              <a:t>元素</a:t>
            </a:r>
            <a:r>
              <a:rPr lang="en-US" altLang="zh-CN" sz="1800">
                <a:latin typeface="Consolas" pitchFamily="49" charset="0"/>
                <a:ea typeface="仿宋" pitchFamily="49" charset="-122"/>
                <a:cs typeface="Consolas" pitchFamily="49" charset="0"/>
              </a:rPr>
              <a:t>elem</a:t>
            </a:r>
            <a:r>
              <a:rPr lang="zh-CN" altLang="zh-CN" sz="1800">
                <a:latin typeface="Consolas" pitchFamily="49" charset="0"/>
                <a:ea typeface="仿宋" pitchFamily="49" charset="-122"/>
                <a:cs typeface="Consolas" pitchFamily="49" charset="0"/>
              </a:rPr>
              <a:t>进栈。</a:t>
            </a:r>
          </a:p>
          <a:p>
            <a:pPr marL="342900" indent="-342900">
              <a:lnSpc>
                <a:spcPct val="150000"/>
              </a:lnSpc>
              <a:buFont typeface="Wingdings" pitchFamily="2" charset="2"/>
              <a:buChar char="n"/>
            </a:pPr>
            <a:r>
              <a:rPr lang="en-US" altLang="zh-CN" sz="1800">
                <a:solidFill>
                  <a:srgbClr val="C00000"/>
                </a:solidFill>
                <a:latin typeface="Consolas" pitchFamily="49" charset="0"/>
                <a:ea typeface="仿宋" pitchFamily="49" charset="-122"/>
                <a:cs typeface="Consolas" pitchFamily="49" charset="0"/>
              </a:rPr>
              <a:t>top()</a:t>
            </a:r>
            <a:r>
              <a:rPr lang="zh-CN" altLang="zh-CN" sz="1800">
                <a:solidFill>
                  <a:srgbClr val="C00000"/>
                </a:solidFill>
                <a:latin typeface="Consolas" pitchFamily="49" charset="0"/>
                <a:ea typeface="仿宋" pitchFamily="49" charset="-122"/>
                <a:cs typeface="Consolas" pitchFamily="49" charset="0"/>
              </a:rPr>
              <a:t>：</a:t>
            </a:r>
            <a:r>
              <a:rPr lang="zh-CN" altLang="zh-CN" sz="1800">
                <a:latin typeface="Consolas" pitchFamily="49" charset="0"/>
                <a:ea typeface="仿宋" pitchFamily="49" charset="-122"/>
                <a:cs typeface="Consolas" pitchFamily="49" charset="0"/>
              </a:rPr>
              <a:t>返回栈顶元素。</a:t>
            </a:r>
          </a:p>
          <a:p>
            <a:pPr marL="342900" indent="-342900">
              <a:lnSpc>
                <a:spcPct val="150000"/>
              </a:lnSpc>
              <a:buFont typeface="Wingdings" pitchFamily="2" charset="2"/>
              <a:buChar char="n"/>
            </a:pPr>
            <a:r>
              <a:rPr lang="en-US" altLang="zh-CN" sz="1800">
                <a:solidFill>
                  <a:srgbClr val="C00000"/>
                </a:solidFill>
                <a:latin typeface="Consolas" pitchFamily="49" charset="0"/>
                <a:ea typeface="仿宋" pitchFamily="49" charset="-122"/>
                <a:cs typeface="Consolas" pitchFamily="49" charset="0"/>
              </a:rPr>
              <a:t>pop()</a:t>
            </a:r>
            <a:r>
              <a:rPr lang="zh-CN" altLang="zh-CN" sz="1800">
                <a:solidFill>
                  <a:srgbClr val="C00000"/>
                </a:solidFill>
                <a:latin typeface="Consolas" pitchFamily="49" charset="0"/>
                <a:ea typeface="仿宋" pitchFamily="49" charset="-122"/>
                <a:cs typeface="Consolas" pitchFamily="49" charset="0"/>
              </a:rPr>
              <a:t>：</a:t>
            </a:r>
            <a:r>
              <a:rPr lang="zh-CN" altLang="zh-CN" sz="1800">
                <a:latin typeface="Consolas" pitchFamily="49" charset="0"/>
                <a:ea typeface="仿宋" pitchFamily="49" charset="-122"/>
                <a:cs typeface="Consolas" pitchFamily="49" charset="0"/>
              </a:rPr>
              <a:t>元素出栈。</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500174"/>
            <a:ext cx="7643866" cy="43800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r>
              <a:rPr lang="en-US" altLang="zh-CN" sz="1800">
                <a:solidFill>
                  <a:srgbClr val="0000FF"/>
                </a:solidFill>
                <a:latin typeface="Consolas" pitchFamily="49" charset="0"/>
                <a:ea typeface="仿宋" pitchFamily="49" charset="-122"/>
                <a:cs typeface="Consolas" pitchFamily="49" charset="0"/>
              </a:rPr>
              <a:t>#include &lt;stack&gt;</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using namespace std;</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void main()</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C00000"/>
                </a:solidFill>
                <a:latin typeface="Consolas" pitchFamily="49" charset="0"/>
                <a:ea typeface="仿宋" pitchFamily="49" charset="-122"/>
                <a:cs typeface="Consolas" pitchFamily="49" charset="0"/>
              </a:rPr>
              <a:t>stack&lt;int&gt; st;</a:t>
            </a:r>
            <a:endParaRPr lang="zh-CN" altLang="zh-CN" sz="1800">
              <a:solidFill>
                <a:srgbClr val="C00000"/>
              </a:solidFill>
              <a:latin typeface="Consolas" pitchFamily="49" charset="0"/>
              <a:ea typeface="仿宋" pitchFamily="49" charset="-122"/>
              <a:cs typeface="Consolas" pitchFamily="49" charset="0"/>
            </a:endParaRPr>
          </a:p>
          <a:p>
            <a:pPr>
              <a:lnSpc>
                <a:spcPct val="150000"/>
              </a:lnSpc>
            </a:pPr>
            <a:r>
              <a:rPr lang="en-US" altLang="zh-CN" sz="1800">
                <a:solidFill>
                  <a:srgbClr val="0033CC"/>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st.push(1); st.push(2); st.push(3);</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printf("</a:t>
            </a:r>
            <a:r>
              <a:rPr lang="zh-CN" altLang="zh-CN" sz="1800">
                <a:solidFill>
                  <a:srgbClr val="0000FF"/>
                </a:solidFill>
                <a:latin typeface="Consolas" pitchFamily="49" charset="0"/>
                <a:ea typeface="仿宋" pitchFamily="49" charset="-122"/>
                <a:cs typeface="Consolas" pitchFamily="49" charset="0"/>
              </a:rPr>
              <a:t>栈顶元素</a:t>
            </a:r>
            <a:r>
              <a:rPr lang="en-US" altLang="zh-CN" sz="1800">
                <a:solidFill>
                  <a:srgbClr val="0000FF"/>
                </a:solidFill>
                <a:latin typeface="Consolas" pitchFamily="49" charset="0"/>
                <a:ea typeface="仿宋" pitchFamily="49" charset="-122"/>
                <a:cs typeface="Consolas" pitchFamily="49" charset="0"/>
              </a:rPr>
              <a:t>: %d\n",st.top());</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printf("</a:t>
            </a:r>
            <a:r>
              <a:rPr lang="zh-CN" altLang="zh-CN" sz="1800">
                <a:solidFill>
                  <a:srgbClr val="0000FF"/>
                </a:solidFill>
                <a:latin typeface="Consolas" pitchFamily="49" charset="0"/>
                <a:ea typeface="仿宋" pitchFamily="49" charset="-122"/>
                <a:cs typeface="Consolas" pitchFamily="49" charset="0"/>
              </a:rPr>
              <a:t>出栈顺序</a:t>
            </a: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while (!st.empty())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栈不空时出栈所有元素</a:t>
            </a:r>
          </a:p>
          <a:p>
            <a:r>
              <a:rPr lang="en-US" altLang="zh-CN" sz="1800">
                <a:solidFill>
                  <a:srgbClr val="0000FF"/>
                </a:solidFill>
                <a:latin typeface="Consolas" pitchFamily="49" charset="0"/>
                <a:ea typeface="仿宋" pitchFamily="49" charset="-122"/>
                <a:cs typeface="Consolas" pitchFamily="49" charset="0"/>
              </a:rPr>
              <a:t>   {	printf("%d ",st.top());</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st.pop() ;</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printf("\n");</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33CC"/>
                </a:solidFill>
                <a:latin typeface="Consolas" pitchFamily="49" charset="0"/>
                <a:ea typeface="仿宋" pitchFamily="49" charset="-122"/>
                <a:cs typeface="Consolas" pitchFamily="49" charset="0"/>
              </a:rPr>
              <a:t>}</a:t>
            </a:r>
            <a:endParaRPr lang="zh-CN" altLang="zh-CN" sz="1800">
              <a:solidFill>
                <a:srgbClr val="0033CC"/>
              </a:solidFill>
              <a:latin typeface="Consolas" pitchFamily="49" charset="0"/>
              <a:ea typeface="仿宋" pitchFamily="49" charset="-122"/>
              <a:cs typeface="Consolas" pitchFamily="49" charset="0"/>
            </a:endParaRPr>
          </a:p>
        </p:txBody>
      </p:sp>
      <p:grpSp>
        <p:nvGrpSpPr>
          <p:cNvPr id="3" name="组合 2"/>
          <p:cNvGrpSpPr/>
          <p:nvPr/>
        </p:nvGrpSpPr>
        <p:grpSpPr>
          <a:xfrm>
            <a:off x="668332" y="368287"/>
            <a:ext cx="903272" cy="846135"/>
            <a:chOff x="1454150" y="-60341"/>
            <a:chExt cx="903272" cy="846135"/>
          </a:xfrm>
        </p:grpSpPr>
        <p:sp>
          <p:nvSpPr>
            <p:cNvPr id="4"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5"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357298"/>
            <a:ext cx="7572428" cy="2085058"/>
          </a:xfrm>
          <a:prstGeom prst="rect">
            <a:avLst/>
          </a:prstGeom>
          <a:noFill/>
        </p:spPr>
        <p:txBody>
          <a:bodyPr wrap="square" rtlCol="0">
            <a:spAutoFit/>
          </a:bodyPr>
          <a:lstStyle/>
          <a:p>
            <a:pPr>
              <a:lnSpc>
                <a:spcPct val="150000"/>
              </a:lnSpc>
              <a:spcBef>
                <a:spcPts val="1200"/>
              </a:spcBef>
            </a:pPr>
            <a:r>
              <a:rPr lang="en-US" altLang="zh-CN" sz="2200">
                <a:solidFill>
                  <a:srgbClr val="FF0000"/>
                </a:solidFill>
                <a:latin typeface="微软雅黑" pitchFamily="34" charset="-122"/>
                <a:ea typeface="微软雅黑" pitchFamily="34" charset="-122"/>
                <a:cs typeface="Times New Roman" pitchFamily="18" charset="0"/>
              </a:rPr>
              <a:t>2</a:t>
            </a:r>
            <a:r>
              <a:rPr lang="zh-CN" altLang="zh-CN" sz="2200">
                <a:solidFill>
                  <a:srgbClr val="FF0000"/>
                </a:solidFill>
                <a:latin typeface="微软雅黑" pitchFamily="34" charset="-122"/>
                <a:ea typeface="微软雅黑" pitchFamily="34" charset="-122"/>
                <a:cs typeface="Times New Roman" pitchFamily="18" charset="0"/>
              </a:rPr>
              <a:t>）</a:t>
            </a:r>
            <a:r>
              <a:rPr lang="en-US" altLang="zh-CN" sz="2200">
                <a:solidFill>
                  <a:srgbClr val="FF0000"/>
                </a:solidFill>
                <a:latin typeface="微软雅黑" pitchFamily="34" charset="-122"/>
                <a:ea typeface="微软雅黑" pitchFamily="34" charset="-122"/>
                <a:cs typeface="Times New Roman" pitchFamily="18" charset="0"/>
              </a:rPr>
              <a:t>queue</a:t>
            </a:r>
            <a:r>
              <a:rPr lang="zh-CN" altLang="zh-CN" sz="2200">
                <a:solidFill>
                  <a:srgbClr val="FF0000"/>
                </a:solidFill>
                <a:latin typeface="微软雅黑" pitchFamily="34" charset="-122"/>
                <a:ea typeface="微软雅黑" pitchFamily="34" charset="-122"/>
                <a:cs typeface="Times New Roman" pitchFamily="18" charset="0"/>
              </a:rPr>
              <a:t>（队列容器）</a:t>
            </a:r>
          </a:p>
          <a:p>
            <a:pPr>
              <a:lnSpc>
                <a:spcPct val="150000"/>
              </a:lnSpc>
              <a:spcBef>
                <a:spcPts val="1200"/>
              </a:spcBef>
            </a:pPr>
            <a:r>
              <a:rPr lang="en-US" altLang="zh-CN" sz="2000">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它是一个队列类模板，和数据结构中的队列一样，具有先进先出的特点。不允许顺序遍历，没有</a:t>
            </a:r>
            <a:r>
              <a:rPr lang="en-US" altLang="zh-CN" sz="2000">
                <a:solidFill>
                  <a:srgbClr val="0000FF"/>
                </a:solidFill>
                <a:latin typeface="Consolas" pitchFamily="49" charset="0"/>
                <a:ea typeface="楷体" pitchFamily="49" charset="-122"/>
                <a:cs typeface="Consolas" pitchFamily="49" charset="0"/>
              </a:rPr>
              <a:t>begin()/end()</a:t>
            </a:r>
            <a:r>
              <a:rPr lang="zh-CN" altLang="zh-CN" sz="2000">
                <a:solidFill>
                  <a:srgbClr val="0000FF"/>
                </a:solidFill>
                <a:latin typeface="Consolas" pitchFamily="49" charset="0"/>
                <a:ea typeface="楷体" pitchFamily="49" charset="-122"/>
                <a:cs typeface="Consolas" pitchFamily="49" charset="0"/>
              </a:rPr>
              <a:t>和</a:t>
            </a:r>
            <a:r>
              <a:rPr lang="en-US" altLang="zh-CN" sz="2000">
                <a:solidFill>
                  <a:srgbClr val="0000FF"/>
                </a:solidFill>
                <a:latin typeface="Consolas" pitchFamily="49" charset="0"/>
                <a:ea typeface="楷体" pitchFamily="49" charset="-122"/>
                <a:cs typeface="Consolas" pitchFamily="49" charset="0"/>
              </a:rPr>
              <a:t>rbegin()/rend()</a:t>
            </a:r>
            <a:r>
              <a:rPr lang="zh-CN" altLang="zh-CN" sz="2000">
                <a:solidFill>
                  <a:srgbClr val="0000FF"/>
                </a:solidFill>
                <a:latin typeface="Consolas" pitchFamily="49" charset="0"/>
                <a:ea typeface="楷体" pitchFamily="49" charset="-122"/>
                <a:cs typeface="Consolas" pitchFamily="49" charset="0"/>
              </a:rPr>
              <a:t>这样的用于迭代器的成员函数。</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285860"/>
            <a:ext cx="6072230" cy="430887"/>
          </a:xfrm>
          <a:prstGeom prst="rect">
            <a:avLst/>
          </a:prstGeom>
          <a:noFill/>
        </p:spPr>
        <p:txBody>
          <a:bodyPr wrap="square" rtlCol="0">
            <a:spAutoFit/>
          </a:bodyPr>
          <a:lstStyle/>
          <a:p>
            <a:r>
              <a:rPr lang="zh-CN" altLang="zh-CN" sz="2200">
                <a:solidFill>
                  <a:srgbClr val="0000FF"/>
                </a:solidFill>
                <a:latin typeface="Consolas" pitchFamily="49" charset="0"/>
                <a:ea typeface="楷体" pitchFamily="49" charset="-122"/>
                <a:cs typeface="Consolas" pitchFamily="49" charset="0"/>
              </a:rPr>
              <a:t>主要的成员函数如下：</a:t>
            </a:r>
          </a:p>
        </p:txBody>
      </p:sp>
      <p:sp>
        <p:nvSpPr>
          <p:cNvPr id="3" name="TextBox 2"/>
          <p:cNvSpPr txBox="1"/>
          <p:nvPr/>
        </p:nvSpPr>
        <p:spPr>
          <a:xfrm>
            <a:off x="785786" y="1857364"/>
            <a:ext cx="7143800" cy="258532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lnSpc>
                <a:spcPct val="150000"/>
              </a:lnSpc>
              <a:buFont typeface="Wingdings" pitchFamily="2" charset="2"/>
              <a:buChar char="n"/>
            </a:pPr>
            <a:r>
              <a:rPr lang="en-US" altLang="zh-CN" sz="1800">
                <a:solidFill>
                  <a:srgbClr val="C00000"/>
                </a:solidFill>
                <a:latin typeface="Consolas" pitchFamily="49" charset="0"/>
                <a:ea typeface="仿宋" pitchFamily="49" charset="-122"/>
                <a:cs typeface="Consolas" pitchFamily="49" charset="0"/>
              </a:rPr>
              <a:t>empty()</a:t>
            </a:r>
            <a:r>
              <a:rPr lang="zh-CN" altLang="zh-CN" sz="1800">
                <a:solidFill>
                  <a:srgbClr val="C00000"/>
                </a:solidFill>
                <a:latin typeface="Consolas" pitchFamily="49" charset="0"/>
                <a:ea typeface="仿宋" pitchFamily="49" charset="-122"/>
                <a:cs typeface="Consolas" pitchFamily="49" charset="0"/>
              </a:rPr>
              <a:t>：</a:t>
            </a:r>
            <a:r>
              <a:rPr lang="zh-CN" altLang="zh-CN" sz="1800">
                <a:latin typeface="Consolas" pitchFamily="49" charset="0"/>
                <a:ea typeface="仿宋" pitchFamily="49" charset="-122"/>
                <a:cs typeface="Consolas" pitchFamily="49" charset="0"/>
              </a:rPr>
              <a:t>判断队列容器是否为空。</a:t>
            </a:r>
          </a:p>
          <a:p>
            <a:pPr marL="342900" indent="-342900">
              <a:lnSpc>
                <a:spcPct val="150000"/>
              </a:lnSpc>
              <a:buFont typeface="Wingdings" pitchFamily="2" charset="2"/>
              <a:buChar char="n"/>
            </a:pPr>
            <a:r>
              <a:rPr lang="en-US" altLang="zh-CN" sz="1800">
                <a:solidFill>
                  <a:srgbClr val="C00000"/>
                </a:solidFill>
                <a:latin typeface="Consolas" pitchFamily="49" charset="0"/>
                <a:ea typeface="仿宋" pitchFamily="49" charset="-122"/>
                <a:cs typeface="Consolas" pitchFamily="49" charset="0"/>
              </a:rPr>
              <a:t>size()</a:t>
            </a:r>
            <a:r>
              <a:rPr lang="zh-CN" altLang="zh-CN" sz="1800">
                <a:solidFill>
                  <a:srgbClr val="C00000"/>
                </a:solidFill>
                <a:latin typeface="Consolas" pitchFamily="49" charset="0"/>
                <a:ea typeface="仿宋" pitchFamily="49" charset="-122"/>
                <a:cs typeface="Consolas" pitchFamily="49" charset="0"/>
              </a:rPr>
              <a:t>：</a:t>
            </a:r>
            <a:r>
              <a:rPr lang="zh-CN" altLang="zh-CN" sz="1800">
                <a:latin typeface="Consolas" pitchFamily="49" charset="0"/>
                <a:ea typeface="仿宋" pitchFamily="49" charset="-122"/>
                <a:cs typeface="Consolas" pitchFamily="49" charset="0"/>
              </a:rPr>
              <a:t>返回队列容器中实际元素个数。</a:t>
            </a:r>
          </a:p>
          <a:p>
            <a:pPr marL="342900" indent="-342900">
              <a:lnSpc>
                <a:spcPct val="150000"/>
              </a:lnSpc>
              <a:buFont typeface="Wingdings" pitchFamily="2" charset="2"/>
              <a:buChar char="n"/>
            </a:pPr>
            <a:r>
              <a:rPr lang="en-US" altLang="zh-CN" sz="1800">
                <a:solidFill>
                  <a:srgbClr val="C00000"/>
                </a:solidFill>
                <a:latin typeface="Consolas" pitchFamily="49" charset="0"/>
                <a:ea typeface="仿宋" pitchFamily="49" charset="-122"/>
                <a:cs typeface="Consolas" pitchFamily="49" charset="0"/>
              </a:rPr>
              <a:t>front()</a:t>
            </a:r>
            <a:r>
              <a:rPr lang="zh-CN" altLang="zh-CN" sz="1800">
                <a:solidFill>
                  <a:srgbClr val="C00000"/>
                </a:solidFill>
                <a:latin typeface="Consolas" pitchFamily="49" charset="0"/>
                <a:ea typeface="仿宋" pitchFamily="49" charset="-122"/>
                <a:cs typeface="Consolas" pitchFamily="49" charset="0"/>
              </a:rPr>
              <a:t>：</a:t>
            </a:r>
            <a:r>
              <a:rPr lang="zh-CN" altLang="zh-CN" sz="1800">
                <a:latin typeface="Consolas" pitchFamily="49" charset="0"/>
                <a:ea typeface="仿宋" pitchFamily="49" charset="-122"/>
                <a:cs typeface="Consolas" pitchFamily="49" charset="0"/>
              </a:rPr>
              <a:t>返回队头元素。</a:t>
            </a:r>
          </a:p>
          <a:p>
            <a:pPr marL="342900" indent="-342900">
              <a:lnSpc>
                <a:spcPct val="150000"/>
              </a:lnSpc>
              <a:buFont typeface="Wingdings" pitchFamily="2" charset="2"/>
              <a:buChar char="n"/>
            </a:pPr>
            <a:r>
              <a:rPr lang="en-US" altLang="zh-CN" sz="1800">
                <a:solidFill>
                  <a:srgbClr val="C00000"/>
                </a:solidFill>
                <a:latin typeface="Consolas" pitchFamily="49" charset="0"/>
                <a:ea typeface="仿宋" pitchFamily="49" charset="-122"/>
                <a:cs typeface="Consolas" pitchFamily="49" charset="0"/>
              </a:rPr>
              <a:t>back()</a:t>
            </a:r>
            <a:r>
              <a:rPr lang="zh-CN" altLang="zh-CN" sz="1800">
                <a:solidFill>
                  <a:srgbClr val="C00000"/>
                </a:solidFill>
                <a:latin typeface="Consolas" pitchFamily="49" charset="0"/>
                <a:ea typeface="仿宋" pitchFamily="49" charset="-122"/>
                <a:cs typeface="Consolas" pitchFamily="49" charset="0"/>
              </a:rPr>
              <a:t>：</a:t>
            </a:r>
            <a:r>
              <a:rPr lang="zh-CN" altLang="zh-CN" sz="1800">
                <a:latin typeface="Consolas" pitchFamily="49" charset="0"/>
                <a:ea typeface="仿宋" pitchFamily="49" charset="-122"/>
                <a:cs typeface="Consolas" pitchFamily="49" charset="0"/>
              </a:rPr>
              <a:t>返回队尾元素。</a:t>
            </a:r>
          </a:p>
          <a:p>
            <a:pPr marL="342900" indent="-342900">
              <a:lnSpc>
                <a:spcPct val="150000"/>
              </a:lnSpc>
              <a:buFont typeface="Wingdings" pitchFamily="2" charset="2"/>
              <a:buChar char="n"/>
            </a:pPr>
            <a:r>
              <a:rPr lang="en-US" altLang="zh-CN" sz="1800">
                <a:solidFill>
                  <a:srgbClr val="C00000"/>
                </a:solidFill>
                <a:latin typeface="Consolas" pitchFamily="49" charset="0"/>
                <a:ea typeface="仿宋" pitchFamily="49" charset="-122"/>
                <a:cs typeface="Consolas" pitchFamily="49" charset="0"/>
              </a:rPr>
              <a:t>push(elem)</a:t>
            </a:r>
            <a:r>
              <a:rPr lang="zh-CN" altLang="zh-CN" sz="1800">
                <a:solidFill>
                  <a:srgbClr val="C00000"/>
                </a:solidFill>
                <a:latin typeface="Consolas" pitchFamily="49" charset="0"/>
                <a:ea typeface="仿宋" pitchFamily="49" charset="-122"/>
                <a:cs typeface="Consolas" pitchFamily="49" charset="0"/>
              </a:rPr>
              <a:t>：</a:t>
            </a:r>
            <a:r>
              <a:rPr lang="zh-CN" altLang="zh-CN" sz="1800">
                <a:latin typeface="Consolas" pitchFamily="49" charset="0"/>
                <a:ea typeface="仿宋" pitchFamily="49" charset="-122"/>
                <a:cs typeface="Consolas" pitchFamily="49" charset="0"/>
              </a:rPr>
              <a:t>元素</a:t>
            </a:r>
            <a:r>
              <a:rPr lang="en-US" altLang="zh-CN" sz="1800">
                <a:latin typeface="Consolas" pitchFamily="49" charset="0"/>
                <a:ea typeface="仿宋" pitchFamily="49" charset="-122"/>
                <a:cs typeface="Consolas" pitchFamily="49" charset="0"/>
              </a:rPr>
              <a:t>elem</a:t>
            </a:r>
            <a:r>
              <a:rPr lang="zh-CN" altLang="zh-CN" sz="1800">
                <a:latin typeface="Consolas" pitchFamily="49" charset="0"/>
                <a:ea typeface="仿宋" pitchFamily="49" charset="-122"/>
                <a:cs typeface="Consolas" pitchFamily="49" charset="0"/>
              </a:rPr>
              <a:t>进队。</a:t>
            </a:r>
          </a:p>
          <a:p>
            <a:pPr marL="342900" indent="-342900">
              <a:lnSpc>
                <a:spcPct val="150000"/>
              </a:lnSpc>
              <a:buFont typeface="Wingdings" pitchFamily="2" charset="2"/>
              <a:buChar char="n"/>
            </a:pPr>
            <a:r>
              <a:rPr lang="en-US" altLang="zh-CN" sz="1800">
                <a:solidFill>
                  <a:srgbClr val="C00000"/>
                </a:solidFill>
                <a:latin typeface="Consolas" pitchFamily="49" charset="0"/>
                <a:ea typeface="仿宋" pitchFamily="49" charset="-122"/>
                <a:cs typeface="Consolas" pitchFamily="49" charset="0"/>
              </a:rPr>
              <a:t>pop()</a:t>
            </a:r>
            <a:r>
              <a:rPr lang="zh-CN" altLang="zh-CN" sz="1800">
                <a:solidFill>
                  <a:srgbClr val="C00000"/>
                </a:solidFill>
                <a:latin typeface="Consolas" pitchFamily="49" charset="0"/>
                <a:ea typeface="仿宋" pitchFamily="49" charset="-122"/>
                <a:cs typeface="Consolas" pitchFamily="49" charset="0"/>
              </a:rPr>
              <a:t>：</a:t>
            </a:r>
            <a:r>
              <a:rPr lang="zh-CN" altLang="zh-CN" sz="1800">
                <a:latin typeface="Consolas" pitchFamily="49" charset="0"/>
                <a:ea typeface="仿宋" pitchFamily="49" charset="-122"/>
                <a:cs typeface="Consolas" pitchFamily="49" charset="0"/>
              </a:rPr>
              <a:t>元素出队。</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基础扎实 / Strong Preparation"/>
          <p:cNvSpPr txBox="1"/>
          <p:nvPr/>
        </p:nvSpPr>
        <p:spPr>
          <a:xfrm>
            <a:off x="702469" y="664846"/>
            <a:ext cx="4244340" cy="528955"/>
          </a:xfrm>
          <a:prstGeom prst="rect">
            <a:avLst/>
          </a:prstGeom>
          <a:noFill/>
        </p:spPr>
        <p:txBody>
          <a:bodyPr wrap="square" lIns="68549" tIns="34274" rIns="68549" bIns="34274" rtlCol="0">
            <a:spAutoFit/>
          </a:bodyPr>
          <a:lstStyle/>
          <a:p>
            <a:pPr algn="just" defTabSz="950595">
              <a:buClr>
                <a:prstClr val="white"/>
              </a:buClr>
              <a:defRPr/>
            </a:pPr>
            <a:r>
              <a:rPr lang="zh-CN" altLang="en-US" sz="3000" b="1" kern="0" dirty="0">
                <a:solidFill>
                  <a:srgbClr val="002060"/>
                </a:solidFill>
                <a:latin typeface="Arial" panose="020B0604020202020204"/>
                <a:ea typeface="微软雅黑" panose="020B0503020204020204" charset="-122"/>
                <a:sym typeface="Arial" panose="020B0604020202020204" pitchFamily="34" charset="0"/>
              </a:rPr>
              <a:t>健壮性</a:t>
            </a:r>
            <a:endParaRPr lang="en-US" altLang="zh-CN" sz="1600" kern="0" dirty="0">
              <a:solidFill>
                <a:srgbClr val="002060"/>
              </a:solidFill>
              <a:latin typeface="Arial" panose="020B0604020202020204"/>
              <a:ea typeface="微软雅黑" panose="020B0503020204020204" charset="-122"/>
              <a:sym typeface="Arial" panose="020B0604020202020204" pitchFamily="34" charset="0"/>
            </a:endParaRPr>
          </a:p>
        </p:txBody>
      </p:sp>
      <p:sp>
        <p:nvSpPr>
          <p:cNvPr id="5" name="齿轮"/>
          <p:cNvSpPr>
            <a:spLocks noChangeAspect="1"/>
          </p:cNvSpPr>
          <p:nvPr/>
        </p:nvSpPr>
        <p:spPr bwMode="auto">
          <a:xfrm>
            <a:off x="251521" y="726441"/>
            <a:ext cx="403324" cy="466725"/>
          </a:xfrm>
          <a:custGeom>
            <a:avLst/>
            <a:gdLst>
              <a:gd name="T0" fmla="*/ 3717 w 3906"/>
              <a:gd name="T1" fmla="*/ 1560 h 3920"/>
              <a:gd name="T2" fmla="*/ 3475 w 3906"/>
              <a:gd name="T3" fmla="*/ 1560 h 3920"/>
              <a:gd name="T4" fmla="*/ 3313 w 3906"/>
              <a:gd name="T5" fmla="*/ 1170 h 3920"/>
              <a:gd name="T6" fmla="*/ 3491 w 3906"/>
              <a:gd name="T7" fmla="*/ 992 h 3920"/>
              <a:gd name="T8" fmla="*/ 3491 w 3906"/>
              <a:gd name="T9" fmla="*/ 709 h 3920"/>
              <a:gd name="T10" fmla="*/ 3215 w 3906"/>
              <a:gd name="T11" fmla="*/ 433 h 3920"/>
              <a:gd name="T12" fmla="*/ 3074 w 3906"/>
              <a:gd name="T13" fmla="*/ 374 h 3920"/>
              <a:gd name="T14" fmla="*/ 2932 w 3906"/>
              <a:gd name="T15" fmla="*/ 433 h 3920"/>
              <a:gd name="T16" fmla="*/ 2752 w 3906"/>
              <a:gd name="T17" fmla="*/ 609 h 3920"/>
              <a:gd name="T18" fmla="*/ 2346 w 3906"/>
              <a:gd name="T19" fmla="*/ 442 h 3920"/>
              <a:gd name="T20" fmla="*/ 2346 w 3906"/>
              <a:gd name="T21" fmla="*/ 200 h 3920"/>
              <a:gd name="T22" fmla="*/ 2153 w 3906"/>
              <a:gd name="T23" fmla="*/ 0 h 3920"/>
              <a:gd name="T24" fmla="*/ 1762 w 3906"/>
              <a:gd name="T25" fmla="*/ 0 h 3920"/>
              <a:gd name="T26" fmla="*/ 1560 w 3906"/>
              <a:gd name="T27" fmla="*/ 200 h 3920"/>
              <a:gd name="T28" fmla="*/ 1560 w 3906"/>
              <a:gd name="T29" fmla="*/ 442 h 3920"/>
              <a:gd name="T30" fmla="*/ 1174 w 3906"/>
              <a:gd name="T31" fmla="*/ 601 h 3920"/>
              <a:gd name="T32" fmla="*/ 1009 w 3906"/>
              <a:gd name="T33" fmla="*/ 435 h 3920"/>
              <a:gd name="T34" fmla="*/ 726 w 3906"/>
              <a:gd name="T35" fmla="*/ 435 h 3920"/>
              <a:gd name="T36" fmla="*/ 450 w 3906"/>
              <a:gd name="T37" fmla="*/ 711 h 3920"/>
              <a:gd name="T38" fmla="*/ 450 w 3906"/>
              <a:gd name="T39" fmla="*/ 994 h 3920"/>
              <a:gd name="T40" fmla="*/ 611 w 3906"/>
              <a:gd name="T41" fmla="*/ 1155 h 3920"/>
              <a:gd name="T42" fmla="*/ 441 w 3906"/>
              <a:gd name="T43" fmla="*/ 1560 h 3920"/>
              <a:gd name="T44" fmla="*/ 204 w 3906"/>
              <a:gd name="T45" fmla="*/ 1560 h 3920"/>
              <a:gd name="T46" fmla="*/ 0 w 3906"/>
              <a:gd name="T47" fmla="*/ 1761 h 3920"/>
              <a:gd name="T48" fmla="*/ 0 w 3906"/>
              <a:gd name="T49" fmla="*/ 2152 h 3920"/>
              <a:gd name="T50" fmla="*/ 204 w 3906"/>
              <a:gd name="T51" fmla="*/ 2347 h 3920"/>
              <a:gd name="T52" fmla="*/ 439 w 3906"/>
              <a:gd name="T53" fmla="*/ 2347 h 3920"/>
              <a:gd name="T54" fmla="*/ 608 w 3906"/>
              <a:gd name="T55" fmla="*/ 2754 h 3920"/>
              <a:gd name="T56" fmla="*/ 448 w 3906"/>
              <a:gd name="T57" fmla="*/ 2916 h 3920"/>
              <a:gd name="T58" fmla="*/ 448 w 3906"/>
              <a:gd name="T59" fmla="*/ 3199 h 3920"/>
              <a:gd name="T60" fmla="*/ 724 w 3906"/>
              <a:gd name="T61" fmla="*/ 3476 h 3920"/>
              <a:gd name="T62" fmla="*/ 866 w 3906"/>
              <a:gd name="T63" fmla="*/ 3535 h 3920"/>
              <a:gd name="T64" fmla="*/ 1007 w 3906"/>
              <a:gd name="T65" fmla="*/ 3476 h 3920"/>
              <a:gd name="T66" fmla="*/ 1167 w 3906"/>
              <a:gd name="T67" fmla="*/ 3315 h 3920"/>
              <a:gd name="T68" fmla="*/ 1560 w 3906"/>
              <a:gd name="T69" fmla="*/ 3478 h 3920"/>
              <a:gd name="T70" fmla="*/ 1560 w 3906"/>
              <a:gd name="T71" fmla="*/ 3713 h 3920"/>
              <a:gd name="T72" fmla="*/ 1762 w 3906"/>
              <a:gd name="T73" fmla="*/ 3920 h 3920"/>
              <a:gd name="T74" fmla="*/ 2153 w 3906"/>
              <a:gd name="T75" fmla="*/ 3920 h 3920"/>
              <a:gd name="T76" fmla="*/ 2346 w 3906"/>
              <a:gd name="T77" fmla="*/ 3713 h 3920"/>
              <a:gd name="T78" fmla="*/ 2346 w 3906"/>
              <a:gd name="T79" fmla="*/ 3478 h 3920"/>
              <a:gd name="T80" fmla="*/ 2758 w 3906"/>
              <a:gd name="T81" fmla="*/ 3306 h 3920"/>
              <a:gd name="T82" fmla="*/ 2932 w 3906"/>
              <a:gd name="T83" fmla="*/ 3478 h 3920"/>
              <a:gd name="T84" fmla="*/ 3075 w 3906"/>
              <a:gd name="T85" fmla="*/ 3537 h 3920"/>
              <a:gd name="T86" fmla="*/ 3217 w 3906"/>
              <a:gd name="T87" fmla="*/ 3478 h 3920"/>
              <a:gd name="T88" fmla="*/ 3493 w 3906"/>
              <a:gd name="T89" fmla="*/ 3202 h 3920"/>
              <a:gd name="T90" fmla="*/ 3493 w 3906"/>
              <a:gd name="T91" fmla="*/ 2919 h 3920"/>
              <a:gd name="T92" fmla="*/ 3317 w 3906"/>
              <a:gd name="T93" fmla="*/ 2740 h 3920"/>
              <a:gd name="T94" fmla="*/ 3477 w 3906"/>
              <a:gd name="T95" fmla="*/ 2347 h 3920"/>
              <a:gd name="T96" fmla="*/ 3717 w 3906"/>
              <a:gd name="T97" fmla="*/ 2347 h 3920"/>
              <a:gd name="T98" fmla="*/ 3906 w 3906"/>
              <a:gd name="T99" fmla="*/ 2152 h 3920"/>
              <a:gd name="T100" fmla="*/ 3906 w 3906"/>
              <a:gd name="T101" fmla="*/ 1761 h 3920"/>
              <a:gd name="T102" fmla="*/ 3717 w 3906"/>
              <a:gd name="T103" fmla="*/ 1560 h 3920"/>
              <a:gd name="T104" fmla="*/ 2540 w 3906"/>
              <a:gd name="T105" fmla="*/ 1960 h 3920"/>
              <a:gd name="T106" fmla="*/ 1958 w 3906"/>
              <a:gd name="T107" fmla="*/ 2542 h 3920"/>
              <a:gd name="T108" fmla="*/ 1376 w 3906"/>
              <a:gd name="T109" fmla="*/ 1960 h 3920"/>
              <a:gd name="T110" fmla="*/ 1958 w 3906"/>
              <a:gd name="T111" fmla="*/ 1378 h 3920"/>
              <a:gd name="T112" fmla="*/ 2540 w 3906"/>
              <a:gd name="T113" fmla="*/ 1960 h 3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06" h="3920">
                <a:moveTo>
                  <a:pt x="3717" y="1560"/>
                </a:moveTo>
                <a:lnTo>
                  <a:pt x="3475" y="1560"/>
                </a:lnTo>
                <a:cubicBezTo>
                  <a:pt x="3439" y="1427"/>
                  <a:pt x="3384" y="1291"/>
                  <a:pt x="3313" y="1170"/>
                </a:cubicBezTo>
                <a:lnTo>
                  <a:pt x="3491" y="992"/>
                </a:lnTo>
                <a:cubicBezTo>
                  <a:pt x="3570" y="914"/>
                  <a:pt x="3570" y="787"/>
                  <a:pt x="3491" y="709"/>
                </a:cubicBezTo>
                <a:lnTo>
                  <a:pt x="3215" y="433"/>
                </a:lnTo>
                <a:cubicBezTo>
                  <a:pt x="3177" y="395"/>
                  <a:pt x="3127" y="374"/>
                  <a:pt x="3074" y="374"/>
                </a:cubicBezTo>
                <a:cubicBezTo>
                  <a:pt x="3020" y="374"/>
                  <a:pt x="2970" y="395"/>
                  <a:pt x="2932" y="433"/>
                </a:cubicBezTo>
                <a:lnTo>
                  <a:pt x="2752" y="609"/>
                </a:lnTo>
                <a:cubicBezTo>
                  <a:pt x="2628" y="536"/>
                  <a:pt x="2493" y="479"/>
                  <a:pt x="2346" y="442"/>
                </a:cubicBezTo>
                <a:lnTo>
                  <a:pt x="2346" y="200"/>
                </a:lnTo>
                <a:cubicBezTo>
                  <a:pt x="2346" y="90"/>
                  <a:pt x="2264" y="0"/>
                  <a:pt x="2153" y="0"/>
                </a:cubicBezTo>
                <a:lnTo>
                  <a:pt x="1762" y="0"/>
                </a:lnTo>
                <a:cubicBezTo>
                  <a:pt x="1652" y="0"/>
                  <a:pt x="1560" y="90"/>
                  <a:pt x="1560" y="200"/>
                </a:cubicBezTo>
                <a:lnTo>
                  <a:pt x="1560" y="442"/>
                </a:lnTo>
                <a:cubicBezTo>
                  <a:pt x="1426" y="477"/>
                  <a:pt x="1294" y="531"/>
                  <a:pt x="1174" y="601"/>
                </a:cubicBezTo>
                <a:lnTo>
                  <a:pt x="1009" y="435"/>
                </a:lnTo>
                <a:cubicBezTo>
                  <a:pt x="930" y="357"/>
                  <a:pt x="804" y="357"/>
                  <a:pt x="726" y="435"/>
                </a:cubicBezTo>
                <a:lnTo>
                  <a:pt x="450" y="711"/>
                </a:lnTo>
                <a:cubicBezTo>
                  <a:pt x="372" y="789"/>
                  <a:pt x="372" y="916"/>
                  <a:pt x="450" y="994"/>
                </a:cubicBezTo>
                <a:lnTo>
                  <a:pt x="611" y="1155"/>
                </a:lnTo>
                <a:cubicBezTo>
                  <a:pt x="536" y="1280"/>
                  <a:pt x="478" y="1413"/>
                  <a:pt x="441" y="1560"/>
                </a:cubicBezTo>
                <a:lnTo>
                  <a:pt x="204" y="1560"/>
                </a:lnTo>
                <a:cubicBezTo>
                  <a:pt x="94" y="1560"/>
                  <a:pt x="0" y="1651"/>
                  <a:pt x="0" y="1761"/>
                </a:cubicBezTo>
                <a:lnTo>
                  <a:pt x="0" y="2152"/>
                </a:lnTo>
                <a:cubicBezTo>
                  <a:pt x="0" y="2263"/>
                  <a:pt x="94" y="2347"/>
                  <a:pt x="204" y="2347"/>
                </a:cubicBezTo>
                <a:lnTo>
                  <a:pt x="439" y="2347"/>
                </a:lnTo>
                <a:cubicBezTo>
                  <a:pt x="476" y="2493"/>
                  <a:pt x="534" y="2629"/>
                  <a:pt x="608" y="2754"/>
                </a:cubicBezTo>
                <a:lnTo>
                  <a:pt x="448" y="2916"/>
                </a:lnTo>
                <a:cubicBezTo>
                  <a:pt x="370" y="2994"/>
                  <a:pt x="370" y="3121"/>
                  <a:pt x="448" y="3199"/>
                </a:cubicBezTo>
                <a:lnTo>
                  <a:pt x="724" y="3476"/>
                </a:lnTo>
                <a:cubicBezTo>
                  <a:pt x="763" y="3515"/>
                  <a:pt x="815" y="3535"/>
                  <a:pt x="866" y="3535"/>
                </a:cubicBezTo>
                <a:cubicBezTo>
                  <a:pt x="917" y="3535"/>
                  <a:pt x="968" y="3515"/>
                  <a:pt x="1007" y="3476"/>
                </a:cubicBezTo>
                <a:lnTo>
                  <a:pt x="1167" y="3315"/>
                </a:lnTo>
                <a:cubicBezTo>
                  <a:pt x="1289" y="3386"/>
                  <a:pt x="1413" y="3441"/>
                  <a:pt x="1560" y="3478"/>
                </a:cubicBezTo>
                <a:lnTo>
                  <a:pt x="1560" y="3713"/>
                </a:lnTo>
                <a:cubicBezTo>
                  <a:pt x="1560" y="3824"/>
                  <a:pt x="1652" y="3920"/>
                  <a:pt x="1762" y="3920"/>
                </a:cubicBezTo>
                <a:lnTo>
                  <a:pt x="2153" y="3920"/>
                </a:lnTo>
                <a:cubicBezTo>
                  <a:pt x="2264" y="3920"/>
                  <a:pt x="2346" y="3824"/>
                  <a:pt x="2346" y="3713"/>
                </a:cubicBezTo>
                <a:lnTo>
                  <a:pt x="2346" y="3478"/>
                </a:lnTo>
                <a:cubicBezTo>
                  <a:pt x="2493" y="3440"/>
                  <a:pt x="2632" y="3381"/>
                  <a:pt x="2758" y="3306"/>
                </a:cubicBezTo>
                <a:lnTo>
                  <a:pt x="2932" y="3478"/>
                </a:lnTo>
                <a:cubicBezTo>
                  <a:pt x="2971" y="3518"/>
                  <a:pt x="3024" y="3537"/>
                  <a:pt x="3075" y="3537"/>
                </a:cubicBezTo>
                <a:cubicBezTo>
                  <a:pt x="3126" y="3537"/>
                  <a:pt x="3178" y="3518"/>
                  <a:pt x="3217" y="3478"/>
                </a:cubicBezTo>
                <a:lnTo>
                  <a:pt x="3493" y="3202"/>
                </a:lnTo>
                <a:cubicBezTo>
                  <a:pt x="3571" y="3124"/>
                  <a:pt x="3572" y="2997"/>
                  <a:pt x="3493" y="2919"/>
                </a:cubicBezTo>
                <a:lnTo>
                  <a:pt x="3317" y="2740"/>
                </a:lnTo>
                <a:cubicBezTo>
                  <a:pt x="3387" y="2619"/>
                  <a:pt x="3441" y="2493"/>
                  <a:pt x="3477" y="2347"/>
                </a:cubicBezTo>
                <a:lnTo>
                  <a:pt x="3717" y="2347"/>
                </a:lnTo>
                <a:cubicBezTo>
                  <a:pt x="3828" y="2347"/>
                  <a:pt x="3906" y="2263"/>
                  <a:pt x="3906" y="2152"/>
                </a:cubicBezTo>
                <a:lnTo>
                  <a:pt x="3906" y="1761"/>
                </a:lnTo>
                <a:cubicBezTo>
                  <a:pt x="3906" y="1651"/>
                  <a:pt x="3828" y="1560"/>
                  <a:pt x="3717" y="1560"/>
                </a:cubicBezTo>
                <a:close/>
                <a:moveTo>
                  <a:pt x="2540" y="1960"/>
                </a:moveTo>
                <a:cubicBezTo>
                  <a:pt x="2540" y="2281"/>
                  <a:pt x="2279" y="2542"/>
                  <a:pt x="1958" y="2542"/>
                </a:cubicBezTo>
                <a:cubicBezTo>
                  <a:pt x="1637" y="2542"/>
                  <a:pt x="1376" y="2281"/>
                  <a:pt x="1376" y="1960"/>
                </a:cubicBezTo>
                <a:cubicBezTo>
                  <a:pt x="1376" y="1639"/>
                  <a:pt x="1637" y="1378"/>
                  <a:pt x="1958" y="1378"/>
                </a:cubicBezTo>
                <a:cubicBezTo>
                  <a:pt x="2279" y="1378"/>
                  <a:pt x="2540" y="1639"/>
                  <a:pt x="2540" y="1960"/>
                </a:cubicBezTo>
                <a:close/>
              </a:path>
            </a:pathLst>
          </a:custGeom>
          <a:solidFill>
            <a:srgbClr val="0033CC"/>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contourW="12700">
              <a:contourClr>
                <a:srgbClr val="FFFFFF"/>
              </a:contourClr>
            </a:sp3d>
          </a:bodyPr>
          <a:lstStyle/>
          <a:p>
            <a:pPr algn="ctr" defTabSz="950595">
              <a:defRPr/>
            </a:pPr>
            <a:endParaRPr lang="zh-CN" altLang="en-US" sz="2200" kern="0">
              <a:solidFill>
                <a:srgbClr val="002060"/>
              </a:solidFill>
              <a:latin typeface="Arial" panose="020B0604020202020204"/>
              <a:ea typeface="微软雅黑" panose="020B0503020204020204" charset="-122"/>
              <a:sym typeface="Arial" panose="020B0604020202020204" pitchFamily="34" charset="0"/>
            </a:endParaRPr>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464" y="1356995"/>
            <a:ext cx="5616768" cy="486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739996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214422"/>
            <a:ext cx="7572428" cy="4656999"/>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a:solidFill>
                  <a:srgbClr val="0000FF"/>
                </a:solidFill>
                <a:latin typeface="Consolas" pitchFamily="49" charset="0"/>
                <a:ea typeface="仿宋" pitchFamily="49" charset="-122"/>
                <a:cs typeface="Consolas" pitchFamily="49" charset="0"/>
              </a:rPr>
              <a:t>#include &lt;queue&gt;</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using namespace std;</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void main()</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9900FF"/>
                </a:solidFill>
                <a:latin typeface="Consolas" pitchFamily="49" charset="0"/>
                <a:ea typeface="仿宋" pitchFamily="49" charset="-122"/>
                <a:cs typeface="Consolas" pitchFamily="49" charset="0"/>
              </a:rPr>
              <a:t>queue&lt;int&gt; qu;</a:t>
            </a:r>
            <a:endParaRPr lang="zh-CN" altLang="zh-CN" sz="1800">
              <a:solidFill>
                <a:srgbClr val="99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qu.push(1); qu.push(2); qu.push(3);</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printf("</a:t>
            </a:r>
            <a:r>
              <a:rPr lang="zh-CN" altLang="zh-CN" sz="1800">
                <a:solidFill>
                  <a:srgbClr val="0000FF"/>
                </a:solidFill>
                <a:latin typeface="Consolas" pitchFamily="49" charset="0"/>
                <a:ea typeface="仿宋" pitchFamily="49" charset="-122"/>
                <a:cs typeface="Consolas" pitchFamily="49" charset="0"/>
              </a:rPr>
              <a:t>队头元素</a:t>
            </a:r>
            <a:r>
              <a:rPr lang="en-US" altLang="zh-CN" sz="1800">
                <a:solidFill>
                  <a:srgbClr val="0000FF"/>
                </a:solidFill>
                <a:latin typeface="Consolas" pitchFamily="49" charset="0"/>
                <a:ea typeface="仿宋" pitchFamily="49" charset="-122"/>
                <a:cs typeface="Consolas" pitchFamily="49" charset="0"/>
              </a:rPr>
              <a:t>: %d\n",qu.front());</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printf("</a:t>
            </a:r>
            <a:r>
              <a:rPr lang="zh-CN" altLang="zh-CN" sz="1800">
                <a:solidFill>
                  <a:srgbClr val="0000FF"/>
                </a:solidFill>
                <a:latin typeface="Consolas" pitchFamily="49" charset="0"/>
                <a:ea typeface="仿宋" pitchFamily="49" charset="-122"/>
                <a:cs typeface="Consolas" pitchFamily="49" charset="0"/>
              </a:rPr>
              <a:t>队尾元素</a:t>
            </a:r>
            <a:r>
              <a:rPr lang="en-US" altLang="zh-CN" sz="1800">
                <a:solidFill>
                  <a:srgbClr val="0000FF"/>
                </a:solidFill>
                <a:latin typeface="Consolas" pitchFamily="49" charset="0"/>
                <a:ea typeface="仿宋" pitchFamily="49" charset="-122"/>
                <a:cs typeface="Consolas" pitchFamily="49" charset="0"/>
              </a:rPr>
              <a:t>: %d\n",qu.back());</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printf("</a:t>
            </a:r>
            <a:r>
              <a:rPr lang="zh-CN" altLang="zh-CN" sz="1800">
                <a:solidFill>
                  <a:srgbClr val="0000FF"/>
                </a:solidFill>
                <a:latin typeface="Consolas" pitchFamily="49" charset="0"/>
                <a:ea typeface="仿宋" pitchFamily="49" charset="-122"/>
                <a:cs typeface="Consolas" pitchFamily="49" charset="0"/>
              </a:rPr>
              <a:t>出队顺序</a:t>
            </a: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while (!qu.empty())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出队所有元素</a:t>
            </a:r>
          </a:p>
          <a:p>
            <a:r>
              <a:rPr lang="en-US" altLang="zh-CN" sz="1800">
                <a:solidFill>
                  <a:srgbClr val="0000FF"/>
                </a:solidFill>
                <a:latin typeface="Consolas" pitchFamily="49" charset="0"/>
                <a:ea typeface="仿宋" pitchFamily="49" charset="-122"/>
                <a:cs typeface="Consolas" pitchFamily="49" charset="0"/>
              </a:rPr>
              <a:t>   {	printf("%d ",qu.front());</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qu.pop();</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printf("\n");</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grpSp>
        <p:nvGrpSpPr>
          <p:cNvPr id="3" name="组合 2"/>
          <p:cNvGrpSpPr/>
          <p:nvPr/>
        </p:nvGrpSpPr>
        <p:grpSpPr>
          <a:xfrm>
            <a:off x="642910" y="82535"/>
            <a:ext cx="903272" cy="846135"/>
            <a:chOff x="1454150" y="-60341"/>
            <a:chExt cx="903272" cy="846135"/>
          </a:xfrm>
        </p:grpSpPr>
        <p:sp>
          <p:nvSpPr>
            <p:cNvPr id="4"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5"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285860"/>
            <a:ext cx="7572428" cy="2746778"/>
          </a:xfrm>
          <a:prstGeom prst="rect">
            <a:avLst/>
          </a:prstGeom>
          <a:noFill/>
        </p:spPr>
        <p:txBody>
          <a:bodyPr wrap="square" rtlCol="0">
            <a:spAutoFit/>
          </a:bodyPr>
          <a:lstStyle/>
          <a:p>
            <a:pPr>
              <a:lnSpc>
                <a:spcPct val="150000"/>
              </a:lnSpc>
              <a:spcBef>
                <a:spcPts val="1200"/>
              </a:spcBef>
            </a:pPr>
            <a:r>
              <a:rPr lang="en-US" altLang="zh-CN" sz="2200">
                <a:solidFill>
                  <a:srgbClr val="FF0000"/>
                </a:solidFill>
                <a:latin typeface="Consolas" pitchFamily="49" charset="0"/>
                <a:ea typeface="楷体" pitchFamily="49" charset="-122"/>
                <a:cs typeface="Consolas" pitchFamily="49" charset="0"/>
              </a:rPr>
              <a:t>3</a:t>
            </a:r>
            <a:r>
              <a:rPr lang="zh-CN" altLang="zh-CN" sz="2200">
                <a:solidFill>
                  <a:srgbClr val="FF0000"/>
                </a:solidFill>
                <a:latin typeface="Consolas" pitchFamily="49" charset="0"/>
                <a:ea typeface="楷体" pitchFamily="49" charset="-122"/>
                <a:cs typeface="Consolas" pitchFamily="49" charset="0"/>
              </a:rPr>
              <a:t>）</a:t>
            </a:r>
            <a:r>
              <a:rPr lang="en-US" altLang="zh-CN" sz="2200">
                <a:solidFill>
                  <a:srgbClr val="FF0000"/>
                </a:solidFill>
                <a:latin typeface="Consolas" pitchFamily="49" charset="0"/>
                <a:ea typeface="楷体" pitchFamily="49" charset="-122"/>
                <a:cs typeface="Consolas" pitchFamily="49" charset="0"/>
              </a:rPr>
              <a:t>priority_queue</a:t>
            </a:r>
            <a:r>
              <a:rPr lang="zh-CN" altLang="zh-CN" sz="2200">
                <a:solidFill>
                  <a:srgbClr val="FF0000"/>
                </a:solidFill>
                <a:latin typeface="Consolas" pitchFamily="49" charset="0"/>
                <a:ea typeface="楷体" pitchFamily="49" charset="-122"/>
                <a:cs typeface="Consolas" pitchFamily="49" charset="0"/>
              </a:rPr>
              <a:t>（优先队列容器）</a:t>
            </a:r>
          </a:p>
          <a:p>
            <a:pPr>
              <a:lnSpc>
                <a:spcPct val="150000"/>
              </a:lnSpc>
              <a:spcBef>
                <a:spcPts val="1200"/>
              </a:spcBef>
            </a:pPr>
            <a:r>
              <a:rPr lang="en-US" altLang="zh-CN" sz="2200">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它是一个优先队列类模板。优先队列是一种具有受限访问操作的存储结构，元素可以以任意顺序进入优先队列。</a:t>
            </a:r>
            <a:endParaRPr lang="en-US" altLang="zh-CN" sz="2000">
              <a:solidFill>
                <a:srgbClr val="0000FF"/>
              </a:solidFill>
              <a:latin typeface="Consolas" pitchFamily="49" charset="0"/>
              <a:ea typeface="楷体" pitchFamily="49" charset="-122"/>
              <a:cs typeface="Consolas" pitchFamily="49" charset="0"/>
            </a:endParaRPr>
          </a:p>
          <a:p>
            <a:pPr>
              <a:lnSpc>
                <a:spcPct val="150000"/>
              </a:lnSpc>
              <a:spcBef>
                <a:spcPts val="120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一旦元素在优先队列容器中，出队操作将出队列</a:t>
            </a:r>
            <a:r>
              <a:rPr lang="zh-CN" altLang="zh-CN" sz="2000">
                <a:solidFill>
                  <a:srgbClr val="9900FF"/>
                </a:solidFill>
                <a:latin typeface="Consolas" pitchFamily="49" charset="0"/>
                <a:ea typeface="楷体" pitchFamily="49" charset="-122"/>
                <a:cs typeface="Consolas" pitchFamily="49" charset="0"/>
              </a:rPr>
              <a:t>最高优先级</a:t>
            </a:r>
            <a:r>
              <a:rPr lang="zh-CN" altLang="zh-CN" sz="2000">
                <a:solidFill>
                  <a:srgbClr val="0000FF"/>
                </a:solidFill>
                <a:latin typeface="Consolas" pitchFamily="49" charset="0"/>
                <a:ea typeface="楷体" pitchFamily="49" charset="-122"/>
                <a:cs typeface="Consolas" pitchFamily="49" charset="0"/>
              </a:rPr>
              <a:t>元素。</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357298"/>
            <a:ext cx="6643734" cy="430887"/>
          </a:xfrm>
          <a:prstGeom prst="rect">
            <a:avLst/>
          </a:prstGeom>
          <a:noFill/>
        </p:spPr>
        <p:txBody>
          <a:bodyPr wrap="square" rtlCol="0">
            <a:spAutoFit/>
          </a:bodyPr>
          <a:lstStyle/>
          <a:p>
            <a:r>
              <a:rPr lang="zh-CN" altLang="zh-CN" sz="2200">
                <a:solidFill>
                  <a:srgbClr val="0000FF"/>
                </a:solidFill>
                <a:latin typeface="Consolas" pitchFamily="49" charset="0"/>
                <a:ea typeface="楷体" pitchFamily="49" charset="-122"/>
                <a:cs typeface="Consolas" pitchFamily="49" charset="0"/>
              </a:rPr>
              <a:t>主要的成员函数如下：</a:t>
            </a:r>
          </a:p>
        </p:txBody>
      </p:sp>
      <p:sp>
        <p:nvSpPr>
          <p:cNvPr id="3" name="TextBox 2"/>
          <p:cNvSpPr txBox="1"/>
          <p:nvPr/>
        </p:nvSpPr>
        <p:spPr>
          <a:xfrm>
            <a:off x="857224" y="1928802"/>
            <a:ext cx="6786610" cy="2368304"/>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pPr marL="457200" indent="-457200">
              <a:lnSpc>
                <a:spcPct val="150000"/>
              </a:lnSpc>
              <a:buFont typeface="Wingdings" pitchFamily="2" charset="2"/>
              <a:buChar char="n"/>
            </a:pPr>
            <a:r>
              <a:rPr lang="en-US" altLang="zh-CN" sz="1800">
                <a:solidFill>
                  <a:srgbClr val="C00000"/>
                </a:solidFill>
                <a:latin typeface="Consolas" pitchFamily="49" charset="0"/>
                <a:ea typeface="仿宋" pitchFamily="49" charset="-122"/>
                <a:cs typeface="Consolas" pitchFamily="49" charset="0"/>
              </a:rPr>
              <a:t>empty()</a:t>
            </a:r>
            <a:r>
              <a:rPr lang="zh-CN" altLang="zh-CN" sz="1800">
                <a:solidFill>
                  <a:srgbClr val="C00000"/>
                </a:solidFill>
                <a:latin typeface="Consolas" pitchFamily="49" charset="0"/>
                <a:ea typeface="仿宋" pitchFamily="49" charset="-122"/>
                <a:cs typeface="Consolas" pitchFamily="49" charset="0"/>
              </a:rPr>
              <a:t>：</a:t>
            </a:r>
            <a:r>
              <a:rPr lang="zh-CN" altLang="zh-CN" sz="1800">
                <a:latin typeface="Consolas" pitchFamily="49" charset="0"/>
                <a:ea typeface="仿宋" pitchFamily="49" charset="-122"/>
                <a:cs typeface="Consolas" pitchFamily="49" charset="0"/>
              </a:rPr>
              <a:t>判断优先队列容器是否为空。</a:t>
            </a:r>
          </a:p>
          <a:p>
            <a:pPr marL="457200" indent="-457200">
              <a:lnSpc>
                <a:spcPct val="150000"/>
              </a:lnSpc>
              <a:buFont typeface="Wingdings" pitchFamily="2" charset="2"/>
              <a:buChar char="n"/>
            </a:pPr>
            <a:r>
              <a:rPr lang="en-US" altLang="zh-CN" sz="1800">
                <a:solidFill>
                  <a:srgbClr val="C00000"/>
                </a:solidFill>
                <a:latin typeface="Consolas" pitchFamily="49" charset="0"/>
                <a:ea typeface="仿宋" pitchFamily="49" charset="-122"/>
                <a:cs typeface="Consolas" pitchFamily="49" charset="0"/>
              </a:rPr>
              <a:t>size()</a:t>
            </a:r>
            <a:r>
              <a:rPr lang="zh-CN" altLang="zh-CN" sz="1800">
                <a:solidFill>
                  <a:srgbClr val="C00000"/>
                </a:solidFill>
                <a:latin typeface="Consolas" pitchFamily="49" charset="0"/>
                <a:ea typeface="仿宋" pitchFamily="49" charset="-122"/>
                <a:cs typeface="Consolas" pitchFamily="49" charset="0"/>
              </a:rPr>
              <a:t>：</a:t>
            </a:r>
            <a:r>
              <a:rPr lang="zh-CN" altLang="zh-CN" sz="1800">
                <a:latin typeface="Consolas" pitchFamily="49" charset="0"/>
                <a:ea typeface="仿宋" pitchFamily="49" charset="-122"/>
                <a:cs typeface="Consolas" pitchFamily="49" charset="0"/>
              </a:rPr>
              <a:t>返回优先队列容器中实际元素个数。</a:t>
            </a:r>
          </a:p>
          <a:p>
            <a:pPr marL="457200" indent="-457200">
              <a:lnSpc>
                <a:spcPct val="150000"/>
              </a:lnSpc>
              <a:buFont typeface="Wingdings" pitchFamily="2" charset="2"/>
              <a:buChar char="n"/>
            </a:pPr>
            <a:r>
              <a:rPr lang="en-US" altLang="zh-CN" sz="1800">
                <a:solidFill>
                  <a:srgbClr val="C00000"/>
                </a:solidFill>
                <a:latin typeface="Consolas" pitchFamily="49" charset="0"/>
                <a:ea typeface="仿宋" pitchFamily="49" charset="-122"/>
                <a:cs typeface="Consolas" pitchFamily="49" charset="0"/>
              </a:rPr>
              <a:t>push(elem)</a:t>
            </a:r>
            <a:r>
              <a:rPr lang="zh-CN" altLang="zh-CN" sz="1800">
                <a:solidFill>
                  <a:srgbClr val="C00000"/>
                </a:solidFill>
                <a:latin typeface="Consolas" pitchFamily="49" charset="0"/>
                <a:ea typeface="仿宋" pitchFamily="49" charset="-122"/>
                <a:cs typeface="Consolas" pitchFamily="49" charset="0"/>
              </a:rPr>
              <a:t>：</a:t>
            </a:r>
            <a:r>
              <a:rPr lang="zh-CN" altLang="zh-CN" sz="1800">
                <a:latin typeface="Consolas" pitchFamily="49" charset="0"/>
                <a:ea typeface="仿宋" pitchFamily="49" charset="-122"/>
                <a:cs typeface="Consolas" pitchFamily="49" charset="0"/>
              </a:rPr>
              <a:t>元素</a:t>
            </a:r>
            <a:r>
              <a:rPr lang="en-US" altLang="zh-CN" sz="1800">
                <a:latin typeface="Consolas" pitchFamily="49" charset="0"/>
                <a:ea typeface="仿宋" pitchFamily="49" charset="-122"/>
                <a:cs typeface="Consolas" pitchFamily="49" charset="0"/>
              </a:rPr>
              <a:t>elem</a:t>
            </a:r>
            <a:r>
              <a:rPr lang="zh-CN" altLang="zh-CN" sz="1800">
                <a:latin typeface="Consolas" pitchFamily="49" charset="0"/>
                <a:ea typeface="仿宋" pitchFamily="49" charset="-122"/>
                <a:cs typeface="Consolas" pitchFamily="49" charset="0"/>
              </a:rPr>
              <a:t>进队。</a:t>
            </a:r>
          </a:p>
          <a:p>
            <a:pPr marL="457200" indent="-457200">
              <a:lnSpc>
                <a:spcPct val="150000"/>
              </a:lnSpc>
              <a:buFont typeface="Wingdings" pitchFamily="2" charset="2"/>
              <a:buChar char="n"/>
            </a:pPr>
            <a:r>
              <a:rPr lang="en-US" altLang="zh-CN" sz="1800">
                <a:solidFill>
                  <a:srgbClr val="C00000"/>
                </a:solidFill>
                <a:latin typeface="Consolas" pitchFamily="49" charset="0"/>
                <a:ea typeface="仿宋" pitchFamily="49" charset="-122"/>
                <a:cs typeface="Consolas" pitchFamily="49" charset="0"/>
              </a:rPr>
              <a:t>top()</a:t>
            </a:r>
            <a:r>
              <a:rPr lang="zh-CN" altLang="zh-CN" sz="1800">
                <a:solidFill>
                  <a:srgbClr val="C00000"/>
                </a:solidFill>
                <a:latin typeface="Consolas" pitchFamily="49" charset="0"/>
                <a:ea typeface="仿宋" pitchFamily="49" charset="-122"/>
                <a:cs typeface="Consolas" pitchFamily="49" charset="0"/>
              </a:rPr>
              <a:t>：</a:t>
            </a:r>
            <a:r>
              <a:rPr lang="zh-CN" altLang="zh-CN" sz="1800">
                <a:latin typeface="Consolas" pitchFamily="49" charset="0"/>
                <a:ea typeface="仿宋" pitchFamily="49" charset="-122"/>
                <a:cs typeface="Consolas" pitchFamily="49" charset="0"/>
              </a:rPr>
              <a:t>获取队头元素。</a:t>
            </a:r>
          </a:p>
          <a:p>
            <a:pPr marL="457200" indent="-457200">
              <a:lnSpc>
                <a:spcPct val="150000"/>
              </a:lnSpc>
              <a:buFont typeface="Wingdings" pitchFamily="2" charset="2"/>
              <a:buChar char="n"/>
            </a:pPr>
            <a:r>
              <a:rPr lang="en-US" altLang="zh-CN" sz="1800">
                <a:solidFill>
                  <a:srgbClr val="C00000"/>
                </a:solidFill>
                <a:latin typeface="Consolas" pitchFamily="49" charset="0"/>
                <a:ea typeface="仿宋" pitchFamily="49" charset="-122"/>
                <a:cs typeface="Consolas" pitchFamily="49" charset="0"/>
              </a:rPr>
              <a:t>pop()</a:t>
            </a:r>
            <a:r>
              <a:rPr lang="zh-CN" altLang="zh-CN" sz="1800">
                <a:solidFill>
                  <a:srgbClr val="C00000"/>
                </a:solidFill>
                <a:latin typeface="Consolas" pitchFamily="49" charset="0"/>
                <a:ea typeface="仿宋" pitchFamily="49" charset="-122"/>
                <a:cs typeface="Consolas" pitchFamily="49" charset="0"/>
              </a:rPr>
              <a:t>：</a:t>
            </a:r>
            <a:r>
              <a:rPr lang="zh-CN" altLang="zh-CN" sz="1800">
                <a:latin typeface="Consolas" pitchFamily="49" charset="0"/>
                <a:ea typeface="仿宋" pitchFamily="49" charset="-122"/>
                <a:cs typeface="Consolas" pitchFamily="49" charset="0"/>
              </a:rPr>
              <a:t>元素出队。</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357298"/>
            <a:ext cx="7358114" cy="43800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a:solidFill>
                  <a:srgbClr val="0000FF"/>
                </a:solidFill>
                <a:latin typeface="Consolas" pitchFamily="49" charset="0"/>
                <a:ea typeface="仿宋" pitchFamily="49" charset="-122"/>
                <a:cs typeface="Consolas" pitchFamily="49" charset="0"/>
              </a:rPr>
              <a:t>#include &lt;queue&gt;</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using namespace std;</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void main()</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priority_queue&lt;int&gt; qu;</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qu.push(3); qu.push(1); qu.push(2);</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printf("</a:t>
            </a:r>
            <a:r>
              <a:rPr lang="zh-CN" altLang="zh-CN" sz="1800">
                <a:solidFill>
                  <a:srgbClr val="0000FF"/>
                </a:solidFill>
                <a:latin typeface="Consolas" pitchFamily="49" charset="0"/>
                <a:ea typeface="仿宋" pitchFamily="49" charset="-122"/>
                <a:cs typeface="Consolas" pitchFamily="49" charset="0"/>
              </a:rPr>
              <a:t>队头元素</a:t>
            </a:r>
            <a:r>
              <a:rPr lang="en-US" altLang="zh-CN" sz="1800">
                <a:solidFill>
                  <a:srgbClr val="0000FF"/>
                </a:solidFill>
                <a:latin typeface="Consolas" pitchFamily="49" charset="0"/>
                <a:ea typeface="仿宋" pitchFamily="49" charset="-122"/>
                <a:cs typeface="Consolas" pitchFamily="49" charset="0"/>
              </a:rPr>
              <a:t>: %d\n",qu.top());</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printf("</a:t>
            </a:r>
            <a:r>
              <a:rPr lang="zh-CN" altLang="zh-CN" sz="1800">
                <a:solidFill>
                  <a:srgbClr val="0000FF"/>
                </a:solidFill>
                <a:latin typeface="Consolas" pitchFamily="49" charset="0"/>
                <a:ea typeface="仿宋" pitchFamily="49" charset="-122"/>
                <a:cs typeface="Consolas" pitchFamily="49" charset="0"/>
              </a:rPr>
              <a:t>出队顺序</a:t>
            </a: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while (!qu.empty())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出队所有元素</a:t>
            </a:r>
          </a:p>
          <a:p>
            <a:r>
              <a:rPr lang="en-US" altLang="zh-CN" sz="1800">
                <a:solidFill>
                  <a:srgbClr val="0000FF"/>
                </a:solidFill>
                <a:latin typeface="Consolas" pitchFamily="49" charset="0"/>
                <a:ea typeface="仿宋" pitchFamily="49" charset="-122"/>
                <a:cs typeface="Consolas" pitchFamily="49" charset="0"/>
              </a:rPr>
              <a:t>    {	printf("%d ",qu.top());</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qu.pop();</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printf("\n");</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grpSp>
        <p:nvGrpSpPr>
          <p:cNvPr id="3" name="组合 2"/>
          <p:cNvGrpSpPr/>
          <p:nvPr/>
        </p:nvGrpSpPr>
        <p:grpSpPr>
          <a:xfrm>
            <a:off x="739770" y="225411"/>
            <a:ext cx="903272" cy="846135"/>
            <a:chOff x="1454150" y="-60341"/>
            <a:chExt cx="903272" cy="846135"/>
          </a:xfrm>
        </p:grpSpPr>
        <p:sp>
          <p:nvSpPr>
            <p:cNvPr id="4"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5"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descr="单个小人68"/>
          <p:cNvSpPr>
            <a:spLocks noGrp="1" noChangeAspect="1" noChangeArrowheads="1"/>
          </p:cNvSpPr>
          <p:nvPr isPhoto="1"/>
        </p:nvSpPr>
        <p:spPr bwMode="auto">
          <a:xfrm>
            <a:off x="2357422" y="1500174"/>
            <a:ext cx="4286280" cy="4286280"/>
          </a:xfrm>
          <a:prstGeom prst="rect">
            <a:avLst/>
          </a:prstGeom>
          <a:blipFill dpi="0" rotWithShape="1">
            <a:blip r:embed="rId2" cstate="print"/>
            <a:srcRect/>
            <a:stretch>
              <a:fillRect/>
            </a:stretch>
          </a:blipFill>
          <a:ln w="9525">
            <a:solidFill>
              <a:schemeClr val="tx1"/>
            </a:solidFill>
            <a:miter lim="800000"/>
            <a:headEnd/>
            <a:tailEnd/>
          </a:ln>
        </p:spPr>
        <p:txBody>
          <a:bodyPr/>
          <a:lstStyle/>
          <a:p>
            <a:endParaRPr lang="zh-CN" altLang="en-US">
              <a:latin typeface="Calibri"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基础扎实 / Strong Preparation"/>
          <p:cNvSpPr txBox="1"/>
          <p:nvPr/>
        </p:nvSpPr>
        <p:spPr>
          <a:xfrm>
            <a:off x="694849" y="769621"/>
            <a:ext cx="4244340" cy="528955"/>
          </a:xfrm>
          <a:prstGeom prst="rect">
            <a:avLst/>
          </a:prstGeom>
          <a:noFill/>
        </p:spPr>
        <p:txBody>
          <a:bodyPr wrap="square" lIns="68549" tIns="34274" rIns="68549" bIns="34274" rtlCol="0">
            <a:spAutoFit/>
          </a:bodyPr>
          <a:lstStyle/>
          <a:p>
            <a:pPr algn="just" defTabSz="950595">
              <a:buClr>
                <a:prstClr val="white"/>
              </a:buClr>
              <a:defRPr/>
            </a:pPr>
            <a:r>
              <a:rPr lang="zh-CN" altLang="en-US" sz="3000" b="1" kern="0" dirty="0">
                <a:solidFill>
                  <a:srgbClr val="002060"/>
                </a:solidFill>
                <a:latin typeface="Arial" panose="020B0604020202020204"/>
                <a:ea typeface="微软雅黑" panose="020B0503020204020204" charset="-122"/>
                <a:sym typeface="Arial" panose="020B0604020202020204" pitchFamily="34" charset="0"/>
              </a:rPr>
              <a:t>健壮性</a:t>
            </a:r>
            <a:endParaRPr lang="en-US" altLang="zh-CN" sz="1600" kern="0" dirty="0">
              <a:solidFill>
                <a:srgbClr val="002060"/>
              </a:solidFill>
              <a:latin typeface="Arial" panose="020B0604020202020204"/>
              <a:ea typeface="微软雅黑" panose="020B0503020204020204" charset="-122"/>
              <a:sym typeface="Arial" panose="020B0604020202020204" pitchFamily="34" charset="0"/>
            </a:endParaRPr>
          </a:p>
        </p:txBody>
      </p:sp>
      <p:sp>
        <p:nvSpPr>
          <p:cNvPr id="7" name="齿轮"/>
          <p:cNvSpPr>
            <a:spLocks noChangeAspect="1"/>
          </p:cNvSpPr>
          <p:nvPr/>
        </p:nvSpPr>
        <p:spPr bwMode="auto">
          <a:xfrm>
            <a:off x="251521" y="782118"/>
            <a:ext cx="403324" cy="466725"/>
          </a:xfrm>
          <a:custGeom>
            <a:avLst/>
            <a:gdLst>
              <a:gd name="T0" fmla="*/ 3717 w 3906"/>
              <a:gd name="T1" fmla="*/ 1560 h 3920"/>
              <a:gd name="T2" fmla="*/ 3475 w 3906"/>
              <a:gd name="T3" fmla="*/ 1560 h 3920"/>
              <a:gd name="T4" fmla="*/ 3313 w 3906"/>
              <a:gd name="T5" fmla="*/ 1170 h 3920"/>
              <a:gd name="T6" fmla="*/ 3491 w 3906"/>
              <a:gd name="T7" fmla="*/ 992 h 3920"/>
              <a:gd name="T8" fmla="*/ 3491 w 3906"/>
              <a:gd name="T9" fmla="*/ 709 h 3920"/>
              <a:gd name="T10" fmla="*/ 3215 w 3906"/>
              <a:gd name="T11" fmla="*/ 433 h 3920"/>
              <a:gd name="T12" fmla="*/ 3074 w 3906"/>
              <a:gd name="T13" fmla="*/ 374 h 3920"/>
              <a:gd name="T14" fmla="*/ 2932 w 3906"/>
              <a:gd name="T15" fmla="*/ 433 h 3920"/>
              <a:gd name="T16" fmla="*/ 2752 w 3906"/>
              <a:gd name="T17" fmla="*/ 609 h 3920"/>
              <a:gd name="T18" fmla="*/ 2346 w 3906"/>
              <a:gd name="T19" fmla="*/ 442 h 3920"/>
              <a:gd name="T20" fmla="*/ 2346 w 3906"/>
              <a:gd name="T21" fmla="*/ 200 h 3920"/>
              <a:gd name="T22" fmla="*/ 2153 w 3906"/>
              <a:gd name="T23" fmla="*/ 0 h 3920"/>
              <a:gd name="T24" fmla="*/ 1762 w 3906"/>
              <a:gd name="T25" fmla="*/ 0 h 3920"/>
              <a:gd name="T26" fmla="*/ 1560 w 3906"/>
              <a:gd name="T27" fmla="*/ 200 h 3920"/>
              <a:gd name="T28" fmla="*/ 1560 w 3906"/>
              <a:gd name="T29" fmla="*/ 442 h 3920"/>
              <a:gd name="T30" fmla="*/ 1174 w 3906"/>
              <a:gd name="T31" fmla="*/ 601 h 3920"/>
              <a:gd name="T32" fmla="*/ 1009 w 3906"/>
              <a:gd name="T33" fmla="*/ 435 h 3920"/>
              <a:gd name="T34" fmla="*/ 726 w 3906"/>
              <a:gd name="T35" fmla="*/ 435 h 3920"/>
              <a:gd name="T36" fmla="*/ 450 w 3906"/>
              <a:gd name="T37" fmla="*/ 711 h 3920"/>
              <a:gd name="T38" fmla="*/ 450 w 3906"/>
              <a:gd name="T39" fmla="*/ 994 h 3920"/>
              <a:gd name="T40" fmla="*/ 611 w 3906"/>
              <a:gd name="T41" fmla="*/ 1155 h 3920"/>
              <a:gd name="T42" fmla="*/ 441 w 3906"/>
              <a:gd name="T43" fmla="*/ 1560 h 3920"/>
              <a:gd name="T44" fmla="*/ 204 w 3906"/>
              <a:gd name="T45" fmla="*/ 1560 h 3920"/>
              <a:gd name="T46" fmla="*/ 0 w 3906"/>
              <a:gd name="T47" fmla="*/ 1761 h 3920"/>
              <a:gd name="T48" fmla="*/ 0 w 3906"/>
              <a:gd name="T49" fmla="*/ 2152 h 3920"/>
              <a:gd name="T50" fmla="*/ 204 w 3906"/>
              <a:gd name="T51" fmla="*/ 2347 h 3920"/>
              <a:gd name="T52" fmla="*/ 439 w 3906"/>
              <a:gd name="T53" fmla="*/ 2347 h 3920"/>
              <a:gd name="T54" fmla="*/ 608 w 3906"/>
              <a:gd name="T55" fmla="*/ 2754 h 3920"/>
              <a:gd name="T56" fmla="*/ 448 w 3906"/>
              <a:gd name="T57" fmla="*/ 2916 h 3920"/>
              <a:gd name="T58" fmla="*/ 448 w 3906"/>
              <a:gd name="T59" fmla="*/ 3199 h 3920"/>
              <a:gd name="T60" fmla="*/ 724 w 3906"/>
              <a:gd name="T61" fmla="*/ 3476 h 3920"/>
              <a:gd name="T62" fmla="*/ 866 w 3906"/>
              <a:gd name="T63" fmla="*/ 3535 h 3920"/>
              <a:gd name="T64" fmla="*/ 1007 w 3906"/>
              <a:gd name="T65" fmla="*/ 3476 h 3920"/>
              <a:gd name="T66" fmla="*/ 1167 w 3906"/>
              <a:gd name="T67" fmla="*/ 3315 h 3920"/>
              <a:gd name="T68" fmla="*/ 1560 w 3906"/>
              <a:gd name="T69" fmla="*/ 3478 h 3920"/>
              <a:gd name="T70" fmla="*/ 1560 w 3906"/>
              <a:gd name="T71" fmla="*/ 3713 h 3920"/>
              <a:gd name="T72" fmla="*/ 1762 w 3906"/>
              <a:gd name="T73" fmla="*/ 3920 h 3920"/>
              <a:gd name="T74" fmla="*/ 2153 w 3906"/>
              <a:gd name="T75" fmla="*/ 3920 h 3920"/>
              <a:gd name="T76" fmla="*/ 2346 w 3906"/>
              <a:gd name="T77" fmla="*/ 3713 h 3920"/>
              <a:gd name="T78" fmla="*/ 2346 w 3906"/>
              <a:gd name="T79" fmla="*/ 3478 h 3920"/>
              <a:gd name="T80" fmla="*/ 2758 w 3906"/>
              <a:gd name="T81" fmla="*/ 3306 h 3920"/>
              <a:gd name="T82" fmla="*/ 2932 w 3906"/>
              <a:gd name="T83" fmla="*/ 3478 h 3920"/>
              <a:gd name="T84" fmla="*/ 3075 w 3906"/>
              <a:gd name="T85" fmla="*/ 3537 h 3920"/>
              <a:gd name="T86" fmla="*/ 3217 w 3906"/>
              <a:gd name="T87" fmla="*/ 3478 h 3920"/>
              <a:gd name="T88" fmla="*/ 3493 w 3906"/>
              <a:gd name="T89" fmla="*/ 3202 h 3920"/>
              <a:gd name="T90" fmla="*/ 3493 w 3906"/>
              <a:gd name="T91" fmla="*/ 2919 h 3920"/>
              <a:gd name="T92" fmla="*/ 3317 w 3906"/>
              <a:gd name="T93" fmla="*/ 2740 h 3920"/>
              <a:gd name="T94" fmla="*/ 3477 w 3906"/>
              <a:gd name="T95" fmla="*/ 2347 h 3920"/>
              <a:gd name="T96" fmla="*/ 3717 w 3906"/>
              <a:gd name="T97" fmla="*/ 2347 h 3920"/>
              <a:gd name="T98" fmla="*/ 3906 w 3906"/>
              <a:gd name="T99" fmla="*/ 2152 h 3920"/>
              <a:gd name="T100" fmla="*/ 3906 w 3906"/>
              <a:gd name="T101" fmla="*/ 1761 h 3920"/>
              <a:gd name="T102" fmla="*/ 3717 w 3906"/>
              <a:gd name="T103" fmla="*/ 1560 h 3920"/>
              <a:gd name="T104" fmla="*/ 2540 w 3906"/>
              <a:gd name="T105" fmla="*/ 1960 h 3920"/>
              <a:gd name="T106" fmla="*/ 1958 w 3906"/>
              <a:gd name="T107" fmla="*/ 2542 h 3920"/>
              <a:gd name="T108" fmla="*/ 1376 w 3906"/>
              <a:gd name="T109" fmla="*/ 1960 h 3920"/>
              <a:gd name="T110" fmla="*/ 1958 w 3906"/>
              <a:gd name="T111" fmla="*/ 1378 h 3920"/>
              <a:gd name="T112" fmla="*/ 2540 w 3906"/>
              <a:gd name="T113" fmla="*/ 1960 h 3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06" h="3920">
                <a:moveTo>
                  <a:pt x="3717" y="1560"/>
                </a:moveTo>
                <a:lnTo>
                  <a:pt x="3475" y="1560"/>
                </a:lnTo>
                <a:cubicBezTo>
                  <a:pt x="3439" y="1427"/>
                  <a:pt x="3384" y="1291"/>
                  <a:pt x="3313" y="1170"/>
                </a:cubicBezTo>
                <a:lnTo>
                  <a:pt x="3491" y="992"/>
                </a:lnTo>
                <a:cubicBezTo>
                  <a:pt x="3570" y="914"/>
                  <a:pt x="3570" y="787"/>
                  <a:pt x="3491" y="709"/>
                </a:cubicBezTo>
                <a:lnTo>
                  <a:pt x="3215" y="433"/>
                </a:lnTo>
                <a:cubicBezTo>
                  <a:pt x="3177" y="395"/>
                  <a:pt x="3127" y="374"/>
                  <a:pt x="3074" y="374"/>
                </a:cubicBezTo>
                <a:cubicBezTo>
                  <a:pt x="3020" y="374"/>
                  <a:pt x="2970" y="395"/>
                  <a:pt x="2932" y="433"/>
                </a:cubicBezTo>
                <a:lnTo>
                  <a:pt x="2752" y="609"/>
                </a:lnTo>
                <a:cubicBezTo>
                  <a:pt x="2628" y="536"/>
                  <a:pt x="2493" y="479"/>
                  <a:pt x="2346" y="442"/>
                </a:cubicBezTo>
                <a:lnTo>
                  <a:pt x="2346" y="200"/>
                </a:lnTo>
                <a:cubicBezTo>
                  <a:pt x="2346" y="90"/>
                  <a:pt x="2264" y="0"/>
                  <a:pt x="2153" y="0"/>
                </a:cubicBezTo>
                <a:lnTo>
                  <a:pt x="1762" y="0"/>
                </a:lnTo>
                <a:cubicBezTo>
                  <a:pt x="1652" y="0"/>
                  <a:pt x="1560" y="90"/>
                  <a:pt x="1560" y="200"/>
                </a:cubicBezTo>
                <a:lnTo>
                  <a:pt x="1560" y="442"/>
                </a:lnTo>
                <a:cubicBezTo>
                  <a:pt x="1426" y="477"/>
                  <a:pt x="1294" y="531"/>
                  <a:pt x="1174" y="601"/>
                </a:cubicBezTo>
                <a:lnTo>
                  <a:pt x="1009" y="435"/>
                </a:lnTo>
                <a:cubicBezTo>
                  <a:pt x="930" y="357"/>
                  <a:pt x="804" y="357"/>
                  <a:pt x="726" y="435"/>
                </a:cubicBezTo>
                <a:lnTo>
                  <a:pt x="450" y="711"/>
                </a:lnTo>
                <a:cubicBezTo>
                  <a:pt x="372" y="789"/>
                  <a:pt x="372" y="916"/>
                  <a:pt x="450" y="994"/>
                </a:cubicBezTo>
                <a:lnTo>
                  <a:pt x="611" y="1155"/>
                </a:lnTo>
                <a:cubicBezTo>
                  <a:pt x="536" y="1280"/>
                  <a:pt x="478" y="1413"/>
                  <a:pt x="441" y="1560"/>
                </a:cubicBezTo>
                <a:lnTo>
                  <a:pt x="204" y="1560"/>
                </a:lnTo>
                <a:cubicBezTo>
                  <a:pt x="94" y="1560"/>
                  <a:pt x="0" y="1651"/>
                  <a:pt x="0" y="1761"/>
                </a:cubicBezTo>
                <a:lnTo>
                  <a:pt x="0" y="2152"/>
                </a:lnTo>
                <a:cubicBezTo>
                  <a:pt x="0" y="2263"/>
                  <a:pt x="94" y="2347"/>
                  <a:pt x="204" y="2347"/>
                </a:cubicBezTo>
                <a:lnTo>
                  <a:pt x="439" y="2347"/>
                </a:lnTo>
                <a:cubicBezTo>
                  <a:pt x="476" y="2493"/>
                  <a:pt x="534" y="2629"/>
                  <a:pt x="608" y="2754"/>
                </a:cubicBezTo>
                <a:lnTo>
                  <a:pt x="448" y="2916"/>
                </a:lnTo>
                <a:cubicBezTo>
                  <a:pt x="370" y="2994"/>
                  <a:pt x="370" y="3121"/>
                  <a:pt x="448" y="3199"/>
                </a:cubicBezTo>
                <a:lnTo>
                  <a:pt x="724" y="3476"/>
                </a:lnTo>
                <a:cubicBezTo>
                  <a:pt x="763" y="3515"/>
                  <a:pt x="815" y="3535"/>
                  <a:pt x="866" y="3535"/>
                </a:cubicBezTo>
                <a:cubicBezTo>
                  <a:pt x="917" y="3535"/>
                  <a:pt x="968" y="3515"/>
                  <a:pt x="1007" y="3476"/>
                </a:cubicBezTo>
                <a:lnTo>
                  <a:pt x="1167" y="3315"/>
                </a:lnTo>
                <a:cubicBezTo>
                  <a:pt x="1289" y="3386"/>
                  <a:pt x="1413" y="3441"/>
                  <a:pt x="1560" y="3478"/>
                </a:cubicBezTo>
                <a:lnTo>
                  <a:pt x="1560" y="3713"/>
                </a:lnTo>
                <a:cubicBezTo>
                  <a:pt x="1560" y="3824"/>
                  <a:pt x="1652" y="3920"/>
                  <a:pt x="1762" y="3920"/>
                </a:cubicBezTo>
                <a:lnTo>
                  <a:pt x="2153" y="3920"/>
                </a:lnTo>
                <a:cubicBezTo>
                  <a:pt x="2264" y="3920"/>
                  <a:pt x="2346" y="3824"/>
                  <a:pt x="2346" y="3713"/>
                </a:cubicBezTo>
                <a:lnTo>
                  <a:pt x="2346" y="3478"/>
                </a:lnTo>
                <a:cubicBezTo>
                  <a:pt x="2493" y="3440"/>
                  <a:pt x="2632" y="3381"/>
                  <a:pt x="2758" y="3306"/>
                </a:cubicBezTo>
                <a:lnTo>
                  <a:pt x="2932" y="3478"/>
                </a:lnTo>
                <a:cubicBezTo>
                  <a:pt x="2971" y="3518"/>
                  <a:pt x="3024" y="3537"/>
                  <a:pt x="3075" y="3537"/>
                </a:cubicBezTo>
                <a:cubicBezTo>
                  <a:pt x="3126" y="3537"/>
                  <a:pt x="3178" y="3518"/>
                  <a:pt x="3217" y="3478"/>
                </a:cubicBezTo>
                <a:lnTo>
                  <a:pt x="3493" y="3202"/>
                </a:lnTo>
                <a:cubicBezTo>
                  <a:pt x="3571" y="3124"/>
                  <a:pt x="3572" y="2997"/>
                  <a:pt x="3493" y="2919"/>
                </a:cubicBezTo>
                <a:lnTo>
                  <a:pt x="3317" y="2740"/>
                </a:lnTo>
                <a:cubicBezTo>
                  <a:pt x="3387" y="2619"/>
                  <a:pt x="3441" y="2493"/>
                  <a:pt x="3477" y="2347"/>
                </a:cubicBezTo>
                <a:lnTo>
                  <a:pt x="3717" y="2347"/>
                </a:lnTo>
                <a:cubicBezTo>
                  <a:pt x="3828" y="2347"/>
                  <a:pt x="3906" y="2263"/>
                  <a:pt x="3906" y="2152"/>
                </a:cubicBezTo>
                <a:lnTo>
                  <a:pt x="3906" y="1761"/>
                </a:lnTo>
                <a:cubicBezTo>
                  <a:pt x="3906" y="1651"/>
                  <a:pt x="3828" y="1560"/>
                  <a:pt x="3717" y="1560"/>
                </a:cubicBezTo>
                <a:close/>
                <a:moveTo>
                  <a:pt x="2540" y="1960"/>
                </a:moveTo>
                <a:cubicBezTo>
                  <a:pt x="2540" y="2281"/>
                  <a:pt x="2279" y="2542"/>
                  <a:pt x="1958" y="2542"/>
                </a:cubicBezTo>
                <a:cubicBezTo>
                  <a:pt x="1637" y="2542"/>
                  <a:pt x="1376" y="2281"/>
                  <a:pt x="1376" y="1960"/>
                </a:cubicBezTo>
                <a:cubicBezTo>
                  <a:pt x="1376" y="1639"/>
                  <a:pt x="1637" y="1378"/>
                  <a:pt x="1958" y="1378"/>
                </a:cubicBezTo>
                <a:cubicBezTo>
                  <a:pt x="2279" y="1378"/>
                  <a:pt x="2540" y="1639"/>
                  <a:pt x="2540" y="1960"/>
                </a:cubicBezTo>
                <a:close/>
              </a:path>
            </a:pathLst>
          </a:custGeom>
          <a:solidFill>
            <a:srgbClr val="0033CC"/>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contourW="12700">
              <a:contourClr>
                <a:srgbClr val="FFFFFF"/>
              </a:contourClr>
            </a:sp3d>
          </a:bodyPr>
          <a:lstStyle/>
          <a:p>
            <a:pPr algn="ctr" defTabSz="950595">
              <a:defRPr/>
            </a:pPr>
            <a:endParaRPr lang="zh-CN" altLang="en-US" sz="2200" kern="0">
              <a:solidFill>
                <a:srgbClr val="002060"/>
              </a:solidFill>
              <a:latin typeface="Arial" panose="020B0604020202020204"/>
              <a:ea typeface="微软雅黑" panose="020B0503020204020204" charset="-122"/>
              <a:sym typeface="Arial" panose="020B0604020202020204" pitchFamily="34" charset="0"/>
            </a:endParaRPr>
          </a:p>
        </p:txBody>
      </p:sp>
      <p:pic>
        <p:nvPicPr>
          <p:cNvPr id="4" name="图片 3">
            <a:extLst>
              <a:ext uri="{FF2B5EF4-FFF2-40B4-BE49-F238E27FC236}">
                <a16:creationId xmlns:a16="http://schemas.microsoft.com/office/drawing/2014/main" id="{757717B1-8612-0149-FE10-A30966A78E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1720" y="1087868"/>
            <a:ext cx="2664296" cy="5755623"/>
          </a:xfrm>
          <a:prstGeom prst="rect">
            <a:avLst/>
          </a:prstGeom>
        </p:spPr>
      </p:pic>
      <p:pic>
        <p:nvPicPr>
          <p:cNvPr id="6" name="图片 5">
            <a:extLst>
              <a:ext uri="{FF2B5EF4-FFF2-40B4-BE49-F238E27FC236}">
                <a16:creationId xmlns:a16="http://schemas.microsoft.com/office/drawing/2014/main" id="{B9F5F42F-8B90-2A2D-D516-4616E41ECC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4088" y="1087868"/>
            <a:ext cx="2671012" cy="5770132"/>
          </a:xfrm>
          <a:prstGeom prst="rect">
            <a:avLst/>
          </a:prstGeom>
        </p:spPr>
      </p:pic>
    </p:spTree>
    <p:extLst>
      <p:ext uri="{BB962C8B-B14F-4D97-AF65-F5344CB8AC3E}">
        <p14:creationId xmlns:p14="http://schemas.microsoft.com/office/powerpoint/2010/main" val="3567960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4062" y="702869"/>
            <a:ext cx="6147460" cy="619189"/>
          </a:xfrm>
        </p:spPr>
        <p:txBody>
          <a:bodyPr>
            <a:normAutofit fontScale="90000"/>
          </a:bodyPr>
          <a:lstStyle/>
          <a:p>
            <a:r>
              <a:rPr lang="zh-CN" altLang="en-US" b="1" dirty="0">
                <a:solidFill>
                  <a:srgbClr val="002060"/>
                </a:solidFill>
                <a:latin typeface="微软雅黑" panose="020B0503020204020204" charset="-122"/>
                <a:ea typeface="微软雅黑" panose="020B0503020204020204" charset="-122"/>
              </a:rPr>
              <a:t>高效率与低存储量需求</a:t>
            </a:r>
            <a:endParaRPr lang="zh-CN" altLang="en-US" dirty="0">
              <a:solidFill>
                <a:srgbClr val="002060"/>
              </a:solidFill>
            </a:endParaRPr>
          </a:p>
        </p:txBody>
      </p:sp>
      <p:sp>
        <p:nvSpPr>
          <p:cNvPr id="7" name="Line 3"/>
          <p:cNvSpPr>
            <a:spLocks noChangeShapeType="1"/>
          </p:cNvSpPr>
          <p:nvPr/>
        </p:nvSpPr>
        <p:spPr bwMode="auto">
          <a:xfrm flipH="1">
            <a:off x="2247264" y="2727325"/>
            <a:ext cx="335000" cy="5334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4"/>
          <p:cNvSpPr>
            <a:spLocks noChangeShapeType="1"/>
          </p:cNvSpPr>
          <p:nvPr/>
        </p:nvSpPr>
        <p:spPr bwMode="auto">
          <a:xfrm>
            <a:off x="1675764" y="3641725"/>
            <a:ext cx="251250" cy="533400"/>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5"/>
          <p:cNvSpPr>
            <a:spLocks noChangeShapeType="1"/>
          </p:cNvSpPr>
          <p:nvPr/>
        </p:nvSpPr>
        <p:spPr bwMode="auto">
          <a:xfrm flipH="1">
            <a:off x="1275714" y="3641725"/>
            <a:ext cx="335000" cy="6096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6"/>
          <p:cNvSpPr>
            <a:spLocks noChangeShapeType="1"/>
          </p:cNvSpPr>
          <p:nvPr/>
        </p:nvSpPr>
        <p:spPr bwMode="auto">
          <a:xfrm flipH="1">
            <a:off x="875664" y="2727325"/>
            <a:ext cx="335000" cy="5334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7"/>
          <p:cNvSpPr>
            <a:spLocks noChangeShapeType="1"/>
          </p:cNvSpPr>
          <p:nvPr/>
        </p:nvSpPr>
        <p:spPr bwMode="auto">
          <a:xfrm>
            <a:off x="1275714" y="2727325"/>
            <a:ext cx="335000" cy="533400"/>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Oval 8"/>
          <p:cNvSpPr>
            <a:spLocks noChangeArrowheads="1"/>
          </p:cNvSpPr>
          <p:nvPr/>
        </p:nvSpPr>
        <p:spPr bwMode="auto">
          <a:xfrm>
            <a:off x="1675764" y="1508125"/>
            <a:ext cx="586250" cy="533400"/>
          </a:xfrm>
          <a:prstGeom prst="ellipse">
            <a:avLst/>
          </a:prstGeom>
          <a:solidFill>
            <a:srgbClr val="CCFFFF"/>
          </a:solidFill>
          <a:ln w="28575">
            <a:solidFill>
              <a:schemeClr val="tx1"/>
            </a:solidFill>
            <a:round/>
          </a:ln>
        </p:spPr>
        <p:txBody>
          <a:bodyPr wrap="none" anchor="ctr"/>
          <a:lstStyle/>
          <a:p>
            <a:r>
              <a:rPr kumimoji="1" lang="en-US" altLang="zh-CN" sz="2800" b="1">
                <a:solidFill>
                  <a:srgbClr val="0000CC"/>
                </a:solidFill>
                <a:latin typeface="Times New Roman" panose="02020603050405020304" pitchFamily="18" charset="0"/>
              </a:rPr>
              <a:t>35</a:t>
            </a:r>
            <a:endParaRPr kumimoji="1" lang="en-US" altLang="zh-CN" sz="2400" b="1">
              <a:latin typeface="Times New Roman" panose="02020603050405020304" pitchFamily="18" charset="0"/>
            </a:endParaRPr>
          </a:p>
        </p:txBody>
      </p:sp>
      <p:sp>
        <p:nvSpPr>
          <p:cNvPr id="13" name="Oval 9"/>
          <p:cNvSpPr>
            <a:spLocks noChangeArrowheads="1"/>
          </p:cNvSpPr>
          <p:nvPr/>
        </p:nvSpPr>
        <p:spPr bwMode="auto">
          <a:xfrm>
            <a:off x="989964" y="2270125"/>
            <a:ext cx="586250" cy="533400"/>
          </a:xfrm>
          <a:prstGeom prst="ellipse">
            <a:avLst/>
          </a:prstGeom>
          <a:solidFill>
            <a:srgbClr val="CCFFFF"/>
          </a:solidFill>
          <a:ln w="28575">
            <a:solidFill>
              <a:schemeClr val="tx1"/>
            </a:solidFill>
            <a:round/>
          </a:ln>
        </p:spPr>
        <p:txBody>
          <a:bodyPr wrap="none" anchor="ctr"/>
          <a:lstStyle/>
          <a:p>
            <a:r>
              <a:rPr kumimoji="1" lang="en-US" altLang="zh-CN" sz="2800" b="1">
                <a:solidFill>
                  <a:srgbClr val="0000CC"/>
                </a:solidFill>
                <a:latin typeface="Times New Roman" panose="02020603050405020304" pitchFamily="18" charset="0"/>
              </a:rPr>
              <a:t>15</a:t>
            </a:r>
            <a:endParaRPr kumimoji="1" lang="en-US" altLang="zh-CN" sz="2400" b="1">
              <a:latin typeface="Times New Roman" panose="02020603050405020304" pitchFamily="18" charset="0"/>
            </a:endParaRPr>
          </a:p>
        </p:txBody>
      </p:sp>
      <p:sp>
        <p:nvSpPr>
          <p:cNvPr id="14" name="Oval 10"/>
          <p:cNvSpPr>
            <a:spLocks noChangeArrowheads="1"/>
          </p:cNvSpPr>
          <p:nvPr/>
        </p:nvSpPr>
        <p:spPr bwMode="auto">
          <a:xfrm>
            <a:off x="2361564" y="2270125"/>
            <a:ext cx="586250" cy="533400"/>
          </a:xfrm>
          <a:prstGeom prst="ellipse">
            <a:avLst/>
          </a:prstGeom>
          <a:solidFill>
            <a:srgbClr val="CCFFFF"/>
          </a:solidFill>
          <a:ln w="28575">
            <a:solidFill>
              <a:schemeClr val="tx1"/>
            </a:solidFill>
            <a:round/>
          </a:ln>
        </p:spPr>
        <p:txBody>
          <a:bodyPr wrap="none" anchor="ctr"/>
          <a:lstStyle/>
          <a:p>
            <a:r>
              <a:rPr kumimoji="1" lang="en-US" altLang="zh-CN" sz="2800" b="1">
                <a:solidFill>
                  <a:srgbClr val="0000CC"/>
                </a:solidFill>
                <a:latin typeface="Times New Roman" panose="02020603050405020304" pitchFamily="18" charset="0"/>
              </a:rPr>
              <a:t>45</a:t>
            </a:r>
            <a:endParaRPr kumimoji="1" lang="en-US" altLang="zh-CN" sz="2400" b="1">
              <a:latin typeface="Times New Roman" panose="02020603050405020304" pitchFamily="18" charset="0"/>
            </a:endParaRPr>
          </a:p>
        </p:txBody>
      </p:sp>
      <p:sp>
        <p:nvSpPr>
          <p:cNvPr id="15" name="Oval 11"/>
          <p:cNvSpPr>
            <a:spLocks noChangeArrowheads="1"/>
          </p:cNvSpPr>
          <p:nvPr/>
        </p:nvSpPr>
        <p:spPr bwMode="auto">
          <a:xfrm>
            <a:off x="2761614" y="3184525"/>
            <a:ext cx="586250" cy="533400"/>
          </a:xfrm>
          <a:prstGeom prst="ellipse">
            <a:avLst/>
          </a:prstGeom>
          <a:solidFill>
            <a:srgbClr val="CCFFFF"/>
          </a:solidFill>
          <a:ln w="28575">
            <a:solidFill>
              <a:schemeClr val="tx1"/>
            </a:solidFill>
            <a:round/>
          </a:ln>
        </p:spPr>
        <p:txBody>
          <a:bodyPr wrap="none" anchor="ctr"/>
          <a:lstStyle/>
          <a:p>
            <a:r>
              <a:rPr kumimoji="1" lang="en-US" altLang="zh-CN" sz="2800" b="1">
                <a:solidFill>
                  <a:srgbClr val="0000CC"/>
                </a:solidFill>
                <a:latin typeface="Times New Roman" panose="02020603050405020304" pitchFamily="18" charset="0"/>
              </a:rPr>
              <a:t>50</a:t>
            </a:r>
            <a:endParaRPr kumimoji="1" lang="en-US" altLang="zh-CN" sz="2800" b="1">
              <a:latin typeface="Times New Roman" panose="02020603050405020304" pitchFamily="18" charset="0"/>
            </a:endParaRPr>
          </a:p>
        </p:txBody>
      </p:sp>
      <p:sp>
        <p:nvSpPr>
          <p:cNvPr id="16" name="Oval 12"/>
          <p:cNvSpPr>
            <a:spLocks noChangeArrowheads="1"/>
          </p:cNvSpPr>
          <p:nvPr/>
        </p:nvSpPr>
        <p:spPr bwMode="auto">
          <a:xfrm>
            <a:off x="1961514" y="3184525"/>
            <a:ext cx="586250" cy="533400"/>
          </a:xfrm>
          <a:prstGeom prst="ellipse">
            <a:avLst/>
          </a:prstGeom>
          <a:solidFill>
            <a:srgbClr val="CCFFFF"/>
          </a:solidFill>
          <a:ln w="28575">
            <a:solidFill>
              <a:schemeClr val="tx1"/>
            </a:solidFill>
            <a:round/>
          </a:ln>
        </p:spPr>
        <p:txBody>
          <a:bodyPr wrap="none" anchor="ctr"/>
          <a:lstStyle/>
          <a:p>
            <a:r>
              <a:rPr kumimoji="1" lang="en-US" altLang="zh-CN" sz="2800" b="1">
                <a:solidFill>
                  <a:srgbClr val="0000CC"/>
                </a:solidFill>
                <a:latin typeface="Times New Roman" panose="02020603050405020304" pitchFamily="18" charset="0"/>
              </a:rPr>
              <a:t>40</a:t>
            </a:r>
            <a:endParaRPr kumimoji="1" lang="en-US" altLang="zh-CN" sz="2400" b="1">
              <a:latin typeface="Times New Roman" panose="02020603050405020304" pitchFamily="18" charset="0"/>
            </a:endParaRPr>
          </a:p>
        </p:txBody>
      </p:sp>
      <p:sp>
        <p:nvSpPr>
          <p:cNvPr id="17" name="Oval 13"/>
          <p:cNvSpPr>
            <a:spLocks noChangeArrowheads="1"/>
          </p:cNvSpPr>
          <p:nvPr/>
        </p:nvSpPr>
        <p:spPr bwMode="auto">
          <a:xfrm>
            <a:off x="1390014" y="3184525"/>
            <a:ext cx="586250" cy="533400"/>
          </a:xfrm>
          <a:prstGeom prst="ellipse">
            <a:avLst/>
          </a:prstGeom>
          <a:solidFill>
            <a:srgbClr val="CCFFFF"/>
          </a:solidFill>
          <a:ln w="28575">
            <a:solidFill>
              <a:schemeClr val="tx1"/>
            </a:solidFill>
            <a:round/>
          </a:ln>
        </p:spPr>
        <p:txBody>
          <a:bodyPr wrap="none" anchor="ctr"/>
          <a:lstStyle/>
          <a:p>
            <a:r>
              <a:rPr kumimoji="1" lang="en-US" altLang="zh-CN" sz="2800" b="1">
                <a:solidFill>
                  <a:srgbClr val="0000CC"/>
                </a:solidFill>
                <a:latin typeface="Times New Roman" panose="02020603050405020304" pitchFamily="18" charset="0"/>
              </a:rPr>
              <a:t>25</a:t>
            </a:r>
            <a:endParaRPr kumimoji="1" lang="en-US" altLang="zh-CN" sz="2400" b="1">
              <a:latin typeface="Times New Roman" panose="02020603050405020304" pitchFamily="18" charset="0"/>
            </a:endParaRPr>
          </a:p>
        </p:txBody>
      </p:sp>
      <p:sp>
        <p:nvSpPr>
          <p:cNvPr id="18" name="Oval 14"/>
          <p:cNvSpPr>
            <a:spLocks noChangeArrowheads="1"/>
          </p:cNvSpPr>
          <p:nvPr/>
        </p:nvSpPr>
        <p:spPr bwMode="auto">
          <a:xfrm>
            <a:off x="589914" y="3184525"/>
            <a:ext cx="586250" cy="533400"/>
          </a:xfrm>
          <a:prstGeom prst="ellipse">
            <a:avLst/>
          </a:prstGeom>
          <a:solidFill>
            <a:srgbClr val="CCFFFF"/>
          </a:solidFill>
          <a:ln w="28575">
            <a:solidFill>
              <a:schemeClr val="tx1"/>
            </a:solidFill>
            <a:round/>
          </a:ln>
        </p:spPr>
        <p:txBody>
          <a:bodyPr wrap="none" anchor="ctr"/>
          <a:lstStyle/>
          <a:p>
            <a:r>
              <a:rPr kumimoji="1" lang="en-US" altLang="zh-CN" sz="2800" b="1">
                <a:solidFill>
                  <a:srgbClr val="0000CC"/>
                </a:solidFill>
                <a:latin typeface="Times New Roman" panose="02020603050405020304" pitchFamily="18" charset="0"/>
              </a:rPr>
              <a:t>10</a:t>
            </a:r>
            <a:endParaRPr kumimoji="1" lang="en-US" altLang="zh-CN" sz="2400" b="1">
              <a:latin typeface="Times New Roman" panose="02020603050405020304" pitchFamily="18" charset="0"/>
            </a:endParaRPr>
          </a:p>
        </p:txBody>
      </p:sp>
      <p:sp>
        <p:nvSpPr>
          <p:cNvPr id="19" name="Oval 15"/>
          <p:cNvSpPr>
            <a:spLocks noChangeArrowheads="1"/>
          </p:cNvSpPr>
          <p:nvPr/>
        </p:nvSpPr>
        <p:spPr bwMode="auto">
          <a:xfrm>
            <a:off x="989964" y="4175125"/>
            <a:ext cx="586250" cy="533400"/>
          </a:xfrm>
          <a:prstGeom prst="ellipse">
            <a:avLst/>
          </a:prstGeom>
          <a:solidFill>
            <a:srgbClr val="CCFFFF"/>
          </a:solidFill>
          <a:ln w="28575">
            <a:solidFill>
              <a:schemeClr val="tx1"/>
            </a:solidFill>
            <a:round/>
          </a:ln>
        </p:spPr>
        <p:txBody>
          <a:bodyPr wrap="none" anchor="ctr"/>
          <a:lstStyle/>
          <a:p>
            <a:r>
              <a:rPr kumimoji="1" lang="en-US" altLang="zh-CN" sz="2800" b="1">
                <a:solidFill>
                  <a:srgbClr val="0000CC"/>
                </a:solidFill>
                <a:latin typeface="Times New Roman" panose="02020603050405020304" pitchFamily="18" charset="0"/>
              </a:rPr>
              <a:t>20</a:t>
            </a:r>
            <a:endParaRPr kumimoji="1" lang="en-US" altLang="zh-CN" sz="2400" b="1">
              <a:latin typeface="Times New Roman" panose="02020603050405020304" pitchFamily="18" charset="0"/>
            </a:endParaRPr>
          </a:p>
        </p:txBody>
      </p:sp>
      <p:sp>
        <p:nvSpPr>
          <p:cNvPr id="20" name="Oval 16"/>
          <p:cNvSpPr>
            <a:spLocks noChangeArrowheads="1"/>
          </p:cNvSpPr>
          <p:nvPr/>
        </p:nvSpPr>
        <p:spPr bwMode="auto">
          <a:xfrm>
            <a:off x="1732914" y="4175125"/>
            <a:ext cx="586250" cy="533400"/>
          </a:xfrm>
          <a:prstGeom prst="ellipse">
            <a:avLst/>
          </a:prstGeom>
          <a:solidFill>
            <a:srgbClr val="CCFFFF"/>
          </a:solidFill>
          <a:ln w="28575">
            <a:solidFill>
              <a:schemeClr val="tx1"/>
            </a:solidFill>
            <a:round/>
          </a:ln>
        </p:spPr>
        <p:txBody>
          <a:bodyPr wrap="none" anchor="ctr"/>
          <a:lstStyle/>
          <a:p>
            <a:r>
              <a:rPr kumimoji="1" lang="en-US" altLang="zh-CN" sz="2800" b="1">
                <a:solidFill>
                  <a:srgbClr val="0000CC"/>
                </a:solidFill>
                <a:latin typeface="Times New Roman" panose="02020603050405020304" pitchFamily="18" charset="0"/>
              </a:rPr>
              <a:t>30</a:t>
            </a:r>
            <a:endParaRPr kumimoji="1" lang="en-US" altLang="zh-CN" sz="2400" b="1">
              <a:latin typeface="Times New Roman" panose="02020603050405020304" pitchFamily="18" charset="0"/>
            </a:endParaRPr>
          </a:p>
        </p:txBody>
      </p:sp>
      <p:sp>
        <p:nvSpPr>
          <p:cNvPr id="21" name="Line 17"/>
          <p:cNvSpPr>
            <a:spLocks noChangeShapeType="1"/>
          </p:cNvSpPr>
          <p:nvPr/>
        </p:nvSpPr>
        <p:spPr bwMode="auto">
          <a:xfrm flipH="1">
            <a:off x="1332864" y="1965325"/>
            <a:ext cx="586250" cy="381000"/>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18"/>
          <p:cNvSpPr>
            <a:spLocks noChangeShapeType="1"/>
          </p:cNvSpPr>
          <p:nvPr/>
        </p:nvSpPr>
        <p:spPr bwMode="auto">
          <a:xfrm>
            <a:off x="2018664" y="1965325"/>
            <a:ext cx="586250" cy="3810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19"/>
          <p:cNvSpPr>
            <a:spLocks noChangeShapeType="1"/>
          </p:cNvSpPr>
          <p:nvPr/>
        </p:nvSpPr>
        <p:spPr bwMode="auto">
          <a:xfrm>
            <a:off x="2642552" y="2770188"/>
            <a:ext cx="335000" cy="45720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5" name="表格 24"/>
          <p:cNvGraphicFramePr>
            <a:graphicFrameLocks noGrp="1"/>
          </p:cNvGraphicFramePr>
          <p:nvPr>
            <p:extLst>
              <p:ext uri="{D42A27DB-BD31-4B8C-83A1-F6EECF244321}">
                <p14:modId xmlns:p14="http://schemas.microsoft.com/office/powerpoint/2010/main" val="4183936637"/>
              </p:ext>
            </p:extLst>
          </p:nvPr>
        </p:nvGraphicFramePr>
        <p:xfrm>
          <a:off x="513687" y="5235925"/>
          <a:ext cx="6909444" cy="457200"/>
        </p:xfrm>
        <a:graphic>
          <a:graphicData uri="http://schemas.openxmlformats.org/drawingml/2006/table">
            <a:tbl>
              <a:tblPr firstRow="1" bandRow="1">
                <a:tableStyleId>{5C22544A-7EE6-4342-B048-85BDC9FD1C3A}</a:tableStyleId>
              </a:tblPr>
              <a:tblGrid>
                <a:gridCol w="767716">
                  <a:extLst>
                    <a:ext uri="{9D8B030D-6E8A-4147-A177-3AD203B41FA5}">
                      <a16:colId xmlns:a16="http://schemas.microsoft.com/office/drawing/2014/main" val="20000"/>
                    </a:ext>
                  </a:extLst>
                </a:gridCol>
                <a:gridCol w="767716">
                  <a:extLst>
                    <a:ext uri="{9D8B030D-6E8A-4147-A177-3AD203B41FA5}">
                      <a16:colId xmlns:a16="http://schemas.microsoft.com/office/drawing/2014/main" val="20001"/>
                    </a:ext>
                  </a:extLst>
                </a:gridCol>
                <a:gridCol w="767716">
                  <a:extLst>
                    <a:ext uri="{9D8B030D-6E8A-4147-A177-3AD203B41FA5}">
                      <a16:colId xmlns:a16="http://schemas.microsoft.com/office/drawing/2014/main" val="20002"/>
                    </a:ext>
                  </a:extLst>
                </a:gridCol>
                <a:gridCol w="767716">
                  <a:extLst>
                    <a:ext uri="{9D8B030D-6E8A-4147-A177-3AD203B41FA5}">
                      <a16:colId xmlns:a16="http://schemas.microsoft.com/office/drawing/2014/main" val="20003"/>
                    </a:ext>
                  </a:extLst>
                </a:gridCol>
                <a:gridCol w="767716">
                  <a:extLst>
                    <a:ext uri="{9D8B030D-6E8A-4147-A177-3AD203B41FA5}">
                      <a16:colId xmlns:a16="http://schemas.microsoft.com/office/drawing/2014/main" val="20004"/>
                    </a:ext>
                  </a:extLst>
                </a:gridCol>
                <a:gridCol w="767716">
                  <a:extLst>
                    <a:ext uri="{9D8B030D-6E8A-4147-A177-3AD203B41FA5}">
                      <a16:colId xmlns:a16="http://schemas.microsoft.com/office/drawing/2014/main" val="20005"/>
                    </a:ext>
                  </a:extLst>
                </a:gridCol>
                <a:gridCol w="767716">
                  <a:extLst>
                    <a:ext uri="{9D8B030D-6E8A-4147-A177-3AD203B41FA5}">
                      <a16:colId xmlns:a16="http://schemas.microsoft.com/office/drawing/2014/main" val="20006"/>
                    </a:ext>
                  </a:extLst>
                </a:gridCol>
                <a:gridCol w="767716">
                  <a:extLst>
                    <a:ext uri="{9D8B030D-6E8A-4147-A177-3AD203B41FA5}">
                      <a16:colId xmlns:a16="http://schemas.microsoft.com/office/drawing/2014/main" val="20007"/>
                    </a:ext>
                  </a:extLst>
                </a:gridCol>
                <a:gridCol w="767716">
                  <a:extLst>
                    <a:ext uri="{9D8B030D-6E8A-4147-A177-3AD203B41FA5}">
                      <a16:colId xmlns:a16="http://schemas.microsoft.com/office/drawing/2014/main" val="20008"/>
                    </a:ext>
                  </a:extLst>
                </a:gridCol>
              </a:tblGrid>
              <a:tr h="370840">
                <a:tc>
                  <a:txBody>
                    <a:bodyPr/>
                    <a:lstStyle/>
                    <a:p>
                      <a:r>
                        <a:rPr lang="en-US" altLang="zh-CN" sz="2400" baseline="0" dirty="0"/>
                        <a:t>35</a:t>
                      </a:r>
                      <a:endParaRPr lang="zh-CN" altLang="en-US" sz="2400" baseline="0" dirty="0"/>
                    </a:p>
                  </a:txBody>
                  <a:tcPr marL="68580" marR="68580"/>
                </a:tc>
                <a:tc>
                  <a:txBody>
                    <a:bodyPr/>
                    <a:lstStyle/>
                    <a:p>
                      <a:r>
                        <a:rPr lang="en-US" altLang="zh-CN" sz="2400" baseline="0" dirty="0"/>
                        <a:t>45</a:t>
                      </a:r>
                      <a:endParaRPr lang="zh-CN" altLang="en-US" sz="2400" baseline="0" dirty="0"/>
                    </a:p>
                  </a:txBody>
                  <a:tcPr marL="68580" marR="68580"/>
                </a:tc>
                <a:tc>
                  <a:txBody>
                    <a:bodyPr/>
                    <a:lstStyle/>
                    <a:p>
                      <a:r>
                        <a:rPr lang="en-US" altLang="zh-CN" sz="2400" baseline="0" dirty="0"/>
                        <a:t>15</a:t>
                      </a:r>
                      <a:endParaRPr lang="zh-CN" altLang="en-US" sz="2400" baseline="0" dirty="0"/>
                    </a:p>
                  </a:txBody>
                  <a:tcPr marL="68580" marR="68580"/>
                </a:tc>
                <a:tc>
                  <a:txBody>
                    <a:bodyPr/>
                    <a:lstStyle/>
                    <a:p>
                      <a:r>
                        <a:rPr lang="en-US" altLang="zh-CN" sz="2400" baseline="0" dirty="0"/>
                        <a:t>10</a:t>
                      </a:r>
                      <a:endParaRPr lang="zh-CN" altLang="en-US" sz="2400" baseline="0" dirty="0"/>
                    </a:p>
                  </a:txBody>
                  <a:tcPr marL="68580" marR="68580"/>
                </a:tc>
                <a:tc>
                  <a:txBody>
                    <a:bodyPr/>
                    <a:lstStyle/>
                    <a:p>
                      <a:r>
                        <a:rPr lang="en-US" altLang="zh-CN" sz="2400" baseline="0" dirty="0"/>
                        <a:t>25</a:t>
                      </a:r>
                      <a:endParaRPr lang="zh-CN" altLang="en-US" sz="2400" baseline="0" dirty="0"/>
                    </a:p>
                  </a:txBody>
                  <a:tcPr marL="68580" marR="68580"/>
                </a:tc>
                <a:tc>
                  <a:txBody>
                    <a:bodyPr/>
                    <a:lstStyle/>
                    <a:p>
                      <a:r>
                        <a:rPr lang="en-US" altLang="zh-CN" sz="2400" baseline="0" dirty="0"/>
                        <a:t>40</a:t>
                      </a:r>
                      <a:endParaRPr lang="zh-CN" altLang="en-US" sz="2400" baseline="0" dirty="0"/>
                    </a:p>
                  </a:txBody>
                  <a:tcPr marL="68580" marR="68580"/>
                </a:tc>
                <a:tc>
                  <a:txBody>
                    <a:bodyPr/>
                    <a:lstStyle/>
                    <a:p>
                      <a:r>
                        <a:rPr lang="en-US" altLang="zh-CN" sz="2400" baseline="0" dirty="0"/>
                        <a:t>50</a:t>
                      </a:r>
                      <a:endParaRPr lang="zh-CN" altLang="en-US" sz="2400" baseline="0" dirty="0"/>
                    </a:p>
                  </a:txBody>
                  <a:tcPr marL="68580" marR="68580"/>
                </a:tc>
                <a:tc>
                  <a:txBody>
                    <a:bodyPr/>
                    <a:lstStyle/>
                    <a:p>
                      <a:r>
                        <a:rPr lang="en-US" altLang="zh-CN" sz="2400" baseline="0" dirty="0"/>
                        <a:t>20</a:t>
                      </a:r>
                      <a:endParaRPr lang="zh-CN" altLang="en-US" sz="2400" baseline="0" dirty="0"/>
                    </a:p>
                  </a:txBody>
                  <a:tcPr marL="68580" marR="68580"/>
                </a:tc>
                <a:tc>
                  <a:txBody>
                    <a:bodyPr/>
                    <a:lstStyle/>
                    <a:p>
                      <a:r>
                        <a:rPr lang="en-US" altLang="zh-CN" sz="2400" baseline="0" dirty="0"/>
                        <a:t>30</a:t>
                      </a:r>
                      <a:endParaRPr lang="zh-CN" altLang="en-US" sz="2400" baseline="0" dirty="0"/>
                    </a:p>
                  </a:txBody>
                  <a:tcPr marL="68580" marR="68580"/>
                </a:tc>
                <a:extLst>
                  <a:ext uri="{0D108BD9-81ED-4DB2-BD59-A6C34878D82A}">
                    <a16:rowId xmlns:a16="http://schemas.microsoft.com/office/drawing/2014/main" val="10000"/>
                  </a:ext>
                </a:extLst>
              </a:tr>
            </a:tbl>
          </a:graphicData>
        </a:graphic>
      </p:graphicFrame>
      <p:sp>
        <p:nvSpPr>
          <p:cNvPr id="24" name="齿轮"/>
          <p:cNvSpPr>
            <a:spLocks noChangeAspect="1"/>
          </p:cNvSpPr>
          <p:nvPr/>
        </p:nvSpPr>
        <p:spPr bwMode="auto">
          <a:xfrm>
            <a:off x="251521" y="726441"/>
            <a:ext cx="403324" cy="466725"/>
          </a:xfrm>
          <a:custGeom>
            <a:avLst/>
            <a:gdLst>
              <a:gd name="T0" fmla="*/ 3717 w 3906"/>
              <a:gd name="T1" fmla="*/ 1560 h 3920"/>
              <a:gd name="T2" fmla="*/ 3475 w 3906"/>
              <a:gd name="T3" fmla="*/ 1560 h 3920"/>
              <a:gd name="T4" fmla="*/ 3313 w 3906"/>
              <a:gd name="T5" fmla="*/ 1170 h 3920"/>
              <a:gd name="T6" fmla="*/ 3491 w 3906"/>
              <a:gd name="T7" fmla="*/ 992 h 3920"/>
              <a:gd name="T8" fmla="*/ 3491 w 3906"/>
              <a:gd name="T9" fmla="*/ 709 h 3920"/>
              <a:gd name="T10" fmla="*/ 3215 w 3906"/>
              <a:gd name="T11" fmla="*/ 433 h 3920"/>
              <a:gd name="T12" fmla="*/ 3074 w 3906"/>
              <a:gd name="T13" fmla="*/ 374 h 3920"/>
              <a:gd name="T14" fmla="*/ 2932 w 3906"/>
              <a:gd name="T15" fmla="*/ 433 h 3920"/>
              <a:gd name="T16" fmla="*/ 2752 w 3906"/>
              <a:gd name="T17" fmla="*/ 609 h 3920"/>
              <a:gd name="T18" fmla="*/ 2346 w 3906"/>
              <a:gd name="T19" fmla="*/ 442 h 3920"/>
              <a:gd name="T20" fmla="*/ 2346 w 3906"/>
              <a:gd name="T21" fmla="*/ 200 h 3920"/>
              <a:gd name="T22" fmla="*/ 2153 w 3906"/>
              <a:gd name="T23" fmla="*/ 0 h 3920"/>
              <a:gd name="T24" fmla="*/ 1762 w 3906"/>
              <a:gd name="T25" fmla="*/ 0 h 3920"/>
              <a:gd name="T26" fmla="*/ 1560 w 3906"/>
              <a:gd name="T27" fmla="*/ 200 h 3920"/>
              <a:gd name="T28" fmla="*/ 1560 w 3906"/>
              <a:gd name="T29" fmla="*/ 442 h 3920"/>
              <a:gd name="T30" fmla="*/ 1174 w 3906"/>
              <a:gd name="T31" fmla="*/ 601 h 3920"/>
              <a:gd name="T32" fmla="*/ 1009 w 3906"/>
              <a:gd name="T33" fmla="*/ 435 h 3920"/>
              <a:gd name="T34" fmla="*/ 726 w 3906"/>
              <a:gd name="T35" fmla="*/ 435 h 3920"/>
              <a:gd name="T36" fmla="*/ 450 w 3906"/>
              <a:gd name="T37" fmla="*/ 711 h 3920"/>
              <a:gd name="T38" fmla="*/ 450 w 3906"/>
              <a:gd name="T39" fmla="*/ 994 h 3920"/>
              <a:gd name="T40" fmla="*/ 611 w 3906"/>
              <a:gd name="T41" fmla="*/ 1155 h 3920"/>
              <a:gd name="T42" fmla="*/ 441 w 3906"/>
              <a:gd name="T43" fmla="*/ 1560 h 3920"/>
              <a:gd name="T44" fmla="*/ 204 w 3906"/>
              <a:gd name="T45" fmla="*/ 1560 h 3920"/>
              <a:gd name="T46" fmla="*/ 0 w 3906"/>
              <a:gd name="T47" fmla="*/ 1761 h 3920"/>
              <a:gd name="T48" fmla="*/ 0 w 3906"/>
              <a:gd name="T49" fmla="*/ 2152 h 3920"/>
              <a:gd name="T50" fmla="*/ 204 w 3906"/>
              <a:gd name="T51" fmla="*/ 2347 h 3920"/>
              <a:gd name="T52" fmla="*/ 439 w 3906"/>
              <a:gd name="T53" fmla="*/ 2347 h 3920"/>
              <a:gd name="T54" fmla="*/ 608 w 3906"/>
              <a:gd name="T55" fmla="*/ 2754 h 3920"/>
              <a:gd name="T56" fmla="*/ 448 w 3906"/>
              <a:gd name="T57" fmla="*/ 2916 h 3920"/>
              <a:gd name="T58" fmla="*/ 448 w 3906"/>
              <a:gd name="T59" fmla="*/ 3199 h 3920"/>
              <a:gd name="T60" fmla="*/ 724 w 3906"/>
              <a:gd name="T61" fmla="*/ 3476 h 3920"/>
              <a:gd name="T62" fmla="*/ 866 w 3906"/>
              <a:gd name="T63" fmla="*/ 3535 h 3920"/>
              <a:gd name="T64" fmla="*/ 1007 w 3906"/>
              <a:gd name="T65" fmla="*/ 3476 h 3920"/>
              <a:gd name="T66" fmla="*/ 1167 w 3906"/>
              <a:gd name="T67" fmla="*/ 3315 h 3920"/>
              <a:gd name="T68" fmla="*/ 1560 w 3906"/>
              <a:gd name="T69" fmla="*/ 3478 h 3920"/>
              <a:gd name="T70" fmla="*/ 1560 w 3906"/>
              <a:gd name="T71" fmla="*/ 3713 h 3920"/>
              <a:gd name="T72" fmla="*/ 1762 w 3906"/>
              <a:gd name="T73" fmla="*/ 3920 h 3920"/>
              <a:gd name="T74" fmla="*/ 2153 w 3906"/>
              <a:gd name="T75" fmla="*/ 3920 h 3920"/>
              <a:gd name="T76" fmla="*/ 2346 w 3906"/>
              <a:gd name="T77" fmla="*/ 3713 h 3920"/>
              <a:gd name="T78" fmla="*/ 2346 w 3906"/>
              <a:gd name="T79" fmla="*/ 3478 h 3920"/>
              <a:gd name="T80" fmla="*/ 2758 w 3906"/>
              <a:gd name="T81" fmla="*/ 3306 h 3920"/>
              <a:gd name="T82" fmla="*/ 2932 w 3906"/>
              <a:gd name="T83" fmla="*/ 3478 h 3920"/>
              <a:gd name="T84" fmla="*/ 3075 w 3906"/>
              <a:gd name="T85" fmla="*/ 3537 h 3920"/>
              <a:gd name="T86" fmla="*/ 3217 w 3906"/>
              <a:gd name="T87" fmla="*/ 3478 h 3920"/>
              <a:gd name="T88" fmla="*/ 3493 w 3906"/>
              <a:gd name="T89" fmla="*/ 3202 h 3920"/>
              <a:gd name="T90" fmla="*/ 3493 w 3906"/>
              <a:gd name="T91" fmla="*/ 2919 h 3920"/>
              <a:gd name="T92" fmla="*/ 3317 w 3906"/>
              <a:gd name="T93" fmla="*/ 2740 h 3920"/>
              <a:gd name="T94" fmla="*/ 3477 w 3906"/>
              <a:gd name="T95" fmla="*/ 2347 h 3920"/>
              <a:gd name="T96" fmla="*/ 3717 w 3906"/>
              <a:gd name="T97" fmla="*/ 2347 h 3920"/>
              <a:gd name="T98" fmla="*/ 3906 w 3906"/>
              <a:gd name="T99" fmla="*/ 2152 h 3920"/>
              <a:gd name="T100" fmla="*/ 3906 w 3906"/>
              <a:gd name="T101" fmla="*/ 1761 h 3920"/>
              <a:gd name="T102" fmla="*/ 3717 w 3906"/>
              <a:gd name="T103" fmla="*/ 1560 h 3920"/>
              <a:gd name="T104" fmla="*/ 2540 w 3906"/>
              <a:gd name="T105" fmla="*/ 1960 h 3920"/>
              <a:gd name="T106" fmla="*/ 1958 w 3906"/>
              <a:gd name="T107" fmla="*/ 2542 h 3920"/>
              <a:gd name="T108" fmla="*/ 1376 w 3906"/>
              <a:gd name="T109" fmla="*/ 1960 h 3920"/>
              <a:gd name="T110" fmla="*/ 1958 w 3906"/>
              <a:gd name="T111" fmla="*/ 1378 h 3920"/>
              <a:gd name="T112" fmla="*/ 2540 w 3906"/>
              <a:gd name="T113" fmla="*/ 1960 h 3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06" h="3920">
                <a:moveTo>
                  <a:pt x="3717" y="1560"/>
                </a:moveTo>
                <a:lnTo>
                  <a:pt x="3475" y="1560"/>
                </a:lnTo>
                <a:cubicBezTo>
                  <a:pt x="3439" y="1427"/>
                  <a:pt x="3384" y="1291"/>
                  <a:pt x="3313" y="1170"/>
                </a:cubicBezTo>
                <a:lnTo>
                  <a:pt x="3491" y="992"/>
                </a:lnTo>
                <a:cubicBezTo>
                  <a:pt x="3570" y="914"/>
                  <a:pt x="3570" y="787"/>
                  <a:pt x="3491" y="709"/>
                </a:cubicBezTo>
                <a:lnTo>
                  <a:pt x="3215" y="433"/>
                </a:lnTo>
                <a:cubicBezTo>
                  <a:pt x="3177" y="395"/>
                  <a:pt x="3127" y="374"/>
                  <a:pt x="3074" y="374"/>
                </a:cubicBezTo>
                <a:cubicBezTo>
                  <a:pt x="3020" y="374"/>
                  <a:pt x="2970" y="395"/>
                  <a:pt x="2932" y="433"/>
                </a:cubicBezTo>
                <a:lnTo>
                  <a:pt x="2752" y="609"/>
                </a:lnTo>
                <a:cubicBezTo>
                  <a:pt x="2628" y="536"/>
                  <a:pt x="2493" y="479"/>
                  <a:pt x="2346" y="442"/>
                </a:cubicBezTo>
                <a:lnTo>
                  <a:pt x="2346" y="200"/>
                </a:lnTo>
                <a:cubicBezTo>
                  <a:pt x="2346" y="90"/>
                  <a:pt x="2264" y="0"/>
                  <a:pt x="2153" y="0"/>
                </a:cubicBezTo>
                <a:lnTo>
                  <a:pt x="1762" y="0"/>
                </a:lnTo>
                <a:cubicBezTo>
                  <a:pt x="1652" y="0"/>
                  <a:pt x="1560" y="90"/>
                  <a:pt x="1560" y="200"/>
                </a:cubicBezTo>
                <a:lnTo>
                  <a:pt x="1560" y="442"/>
                </a:lnTo>
                <a:cubicBezTo>
                  <a:pt x="1426" y="477"/>
                  <a:pt x="1294" y="531"/>
                  <a:pt x="1174" y="601"/>
                </a:cubicBezTo>
                <a:lnTo>
                  <a:pt x="1009" y="435"/>
                </a:lnTo>
                <a:cubicBezTo>
                  <a:pt x="930" y="357"/>
                  <a:pt x="804" y="357"/>
                  <a:pt x="726" y="435"/>
                </a:cubicBezTo>
                <a:lnTo>
                  <a:pt x="450" y="711"/>
                </a:lnTo>
                <a:cubicBezTo>
                  <a:pt x="372" y="789"/>
                  <a:pt x="372" y="916"/>
                  <a:pt x="450" y="994"/>
                </a:cubicBezTo>
                <a:lnTo>
                  <a:pt x="611" y="1155"/>
                </a:lnTo>
                <a:cubicBezTo>
                  <a:pt x="536" y="1280"/>
                  <a:pt x="478" y="1413"/>
                  <a:pt x="441" y="1560"/>
                </a:cubicBezTo>
                <a:lnTo>
                  <a:pt x="204" y="1560"/>
                </a:lnTo>
                <a:cubicBezTo>
                  <a:pt x="94" y="1560"/>
                  <a:pt x="0" y="1651"/>
                  <a:pt x="0" y="1761"/>
                </a:cubicBezTo>
                <a:lnTo>
                  <a:pt x="0" y="2152"/>
                </a:lnTo>
                <a:cubicBezTo>
                  <a:pt x="0" y="2263"/>
                  <a:pt x="94" y="2347"/>
                  <a:pt x="204" y="2347"/>
                </a:cubicBezTo>
                <a:lnTo>
                  <a:pt x="439" y="2347"/>
                </a:lnTo>
                <a:cubicBezTo>
                  <a:pt x="476" y="2493"/>
                  <a:pt x="534" y="2629"/>
                  <a:pt x="608" y="2754"/>
                </a:cubicBezTo>
                <a:lnTo>
                  <a:pt x="448" y="2916"/>
                </a:lnTo>
                <a:cubicBezTo>
                  <a:pt x="370" y="2994"/>
                  <a:pt x="370" y="3121"/>
                  <a:pt x="448" y="3199"/>
                </a:cubicBezTo>
                <a:lnTo>
                  <a:pt x="724" y="3476"/>
                </a:lnTo>
                <a:cubicBezTo>
                  <a:pt x="763" y="3515"/>
                  <a:pt x="815" y="3535"/>
                  <a:pt x="866" y="3535"/>
                </a:cubicBezTo>
                <a:cubicBezTo>
                  <a:pt x="917" y="3535"/>
                  <a:pt x="968" y="3515"/>
                  <a:pt x="1007" y="3476"/>
                </a:cubicBezTo>
                <a:lnTo>
                  <a:pt x="1167" y="3315"/>
                </a:lnTo>
                <a:cubicBezTo>
                  <a:pt x="1289" y="3386"/>
                  <a:pt x="1413" y="3441"/>
                  <a:pt x="1560" y="3478"/>
                </a:cubicBezTo>
                <a:lnTo>
                  <a:pt x="1560" y="3713"/>
                </a:lnTo>
                <a:cubicBezTo>
                  <a:pt x="1560" y="3824"/>
                  <a:pt x="1652" y="3920"/>
                  <a:pt x="1762" y="3920"/>
                </a:cubicBezTo>
                <a:lnTo>
                  <a:pt x="2153" y="3920"/>
                </a:lnTo>
                <a:cubicBezTo>
                  <a:pt x="2264" y="3920"/>
                  <a:pt x="2346" y="3824"/>
                  <a:pt x="2346" y="3713"/>
                </a:cubicBezTo>
                <a:lnTo>
                  <a:pt x="2346" y="3478"/>
                </a:lnTo>
                <a:cubicBezTo>
                  <a:pt x="2493" y="3440"/>
                  <a:pt x="2632" y="3381"/>
                  <a:pt x="2758" y="3306"/>
                </a:cubicBezTo>
                <a:lnTo>
                  <a:pt x="2932" y="3478"/>
                </a:lnTo>
                <a:cubicBezTo>
                  <a:pt x="2971" y="3518"/>
                  <a:pt x="3024" y="3537"/>
                  <a:pt x="3075" y="3537"/>
                </a:cubicBezTo>
                <a:cubicBezTo>
                  <a:pt x="3126" y="3537"/>
                  <a:pt x="3178" y="3518"/>
                  <a:pt x="3217" y="3478"/>
                </a:cubicBezTo>
                <a:lnTo>
                  <a:pt x="3493" y="3202"/>
                </a:lnTo>
                <a:cubicBezTo>
                  <a:pt x="3571" y="3124"/>
                  <a:pt x="3572" y="2997"/>
                  <a:pt x="3493" y="2919"/>
                </a:cubicBezTo>
                <a:lnTo>
                  <a:pt x="3317" y="2740"/>
                </a:lnTo>
                <a:cubicBezTo>
                  <a:pt x="3387" y="2619"/>
                  <a:pt x="3441" y="2493"/>
                  <a:pt x="3477" y="2347"/>
                </a:cubicBezTo>
                <a:lnTo>
                  <a:pt x="3717" y="2347"/>
                </a:lnTo>
                <a:cubicBezTo>
                  <a:pt x="3828" y="2347"/>
                  <a:pt x="3906" y="2263"/>
                  <a:pt x="3906" y="2152"/>
                </a:cubicBezTo>
                <a:lnTo>
                  <a:pt x="3906" y="1761"/>
                </a:lnTo>
                <a:cubicBezTo>
                  <a:pt x="3906" y="1651"/>
                  <a:pt x="3828" y="1560"/>
                  <a:pt x="3717" y="1560"/>
                </a:cubicBezTo>
                <a:close/>
                <a:moveTo>
                  <a:pt x="2540" y="1960"/>
                </a:moveTo>
                <a:cubicBezTo>
                  <a:pt x="2540" y="2281"/>
                  <a:pt x="2279" y="2542"/>
                  <a:pt x="1958" y="2542"/>
                </a:cubicBezTo>
                <a:cubicBezTo>
                  <a:pt x="1637" y="2542"/>
                  <a:pt x="1376" y="2281"/>
                  <a:pt x="1376" y="1960"/>
                </a:cubicBezTo>
                <a:cubicBezTo>
                  <a:pt x="1376" y="1639"/>
                  <a:pt x="1637" y="1378"/>
                  <a:pt x="1958" y="1378"/>
                </a:cubicBezTo>
                <a:cubicBezTo>
                  <a:pt x="2279" y="1378"/>
                  <a:pt x="2540" y="1639"/>
                  <a:pt x="2540" y="1960"/>
                </a:cubicBezTo>
                <a:close/>
              </a:path>
            </a:pathLst>
          </a:custGeom>
          <a:solidFill>
            <a:srgbClr val="0033CC"/>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contourW="12700">
              <a:contourClr>
                <a:srgbClr val="FFFFFF"/>
              </a:contourClr>
            </a:sp3d>
          </a:bodyPr>
          <a:lstStyle/>
          <a:p>
            <a:pPr algn="ctr" defTabSz="950595">
              <a:defRPr/>
            </a:pPr>
            <a:endParaRPr lang="zh-CN" altLang="en-US" sz="2200" kern="0">
              <a:solidFill>
                <a:srgbClr val="002060"/>
              </a:solidFill>
              <a:latin typeface="Arial" panose="020B0604020202020204"/>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3539540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2"/>
          <p:cNvSpPr txBox="1">
            <a:spLocks noChangeArrowheads="1"/>
          </p:cNvSpPr>
          <p:nvPr/>
        </p:nvSpPr>
        <p:spPr bwMode="auto">
          <a:xfrm>
            <a:off x="395288" y="1196752"/>
            <a:ext cx="8353425" cy="1107996"/>
          </a:xfrm>
          <a:prstGeom prst="rect">
            <a:avLst/>
          </a:prstGeom>
          <a:noFill/>
          <a:ln w="9525">
            <a:noFill/>
            <a:miter lim="800000"/>
            <a:headEnd/>
            <a:tailEnd/>
          </a:ln>
          <a:effectLst/>
        </p:spPr>
        <p:txBody>
          <a:bodyPr>
            <a:spAutoFit/>
          </a:bodyPr>
          <a:lstStyle/>
          <a:p>
            <a:pPr>
              <a:spcBef>
                <a:spcPts val="0"/>
              </a:spcBef>
            </a:pPr>
            <a:r>
              <a:rPr lang="zh-CN" altLang="en-US" sz="2200">
                <a:latin typeface="Consolas" pitchFamily="49" charset="0"/>
                <a:ea typeface="楷体" pitchFamily="49" charset="-122"/>
                <a:cs typeface="Consolas" pitchFamily="49" charset="0"/>
              </a:rPr>
              <a:t>　　</a:t>
            </a: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1.1】</a:t>
            </a:r>
            <a:r>
              <a:rPr lang="zh-CN" altLang="en-US" sz="2200">
                <a:solidFill>
                  <a:srgbClr val="0000FF"/>
                </a:solidFill>
                <a:latin typeface="Consolas" pitchFamily="49" charset="0"/>
                <a:ea typeface="楷体" pitchFamily="49" charset="-122"/>
                <a:cs typeface="Consolas" pitchFamily="49" charset="0"/>
              </a:rPr>
              <a:t>以下算法用于在带头结点的单链表</a:t>
            </a:r>
            <a:r>
              <a:rPr lang="en-US" altLang="zh-CN" sz="2200" i="1">
                <a:solidFill>
                  <a:srgbClr val="0000FF"/>
                </a:solidFill>
                <a:latin typeface="Consolas" pitchFamily="49" charset="0"/>
                <a:ea typeface="楷体" pitchFamily="49" charset="-122"/>
                <a:cs typeface="Consolas" pitchFamily="49" charset="0"/>
              </a:rPr>
              <a:t>h</a:t>
            </a:r>
            <a:r>
              <a:rPr lang="zh-CN" altLang="en-US" sz="2200">
                <a:solidFill>
                  <a:srgbClr val="0000FF"/>
                </a:solidFill>
                <a:latin typeface="Consolas" pitchFamily="49" charset="0"/>
                <a:ea typeface="楷体" pitchFamily="49" charset="-122"/>
                <a:cs typeface="Consolas" pitchFamily="49" charset="0"/>
              </a:rPr>
              <a:t>中查找第一个值为</a:t>
            </a:r>
            <a:r>
              <a:rPr lang="en-US" altLang="zh-CN" sz="2200" i="1">
                <a:solidFill>
                  <a:srgbClr val="0000FF"/>
                </a:solidFill>
                <a:latin typeface="Consolas" pitchFamily="49" charset="0"/>
                <a:ea typeface="楷体" pitchFamily="49" charset="-122"/>
                <a:cs typeface="Consolas" pitchFamily="49" charset="0"/>
              </a:rPr>
              <a:t>x</a:t>
            </a:r>
            <a:r>
              <a:rPr lang="zh-CN" altLang="en-US" sz="2200">
                <a:solidFill>
                  <a:srgbClr val="0000FF"/>
                </a:solidFill>
                <a:latin typeface="Consolas" pitchFamily="49" charset="0"/>
                <a:ea typeface="楷体" pitchFamily="49" charset="-122"/>
                <a:cs typeface="Consolas" pitchFamily="49" charset="0"/>
              </a:rPr>
              <a:t>的结点，找到后返回其逻辑序号（从</a:t>
            </a:r>
            <a:r>
              <a:rPr lang="en-US" altLang="zh-CN" sz="2200">
                <a:solidFill>
                  <a:srgbClr val="0000FF"/>
                </a:solidFill>
                <a:latin typeface="Consolas" pitchFamily="49" charset="0"/>
                <a:ea typeface="楷体" pitchFamily="49" charset="-122"/>
                <a:cs typeface="Consolas" pitchFamily="49" charset="0"/>
              </a:rPr>
              <a:t>1</a:t>
            </a:r>
            <a:r>
              <a:rPr lang="zh-CN" altLang="en-US" sz="2200">
                <a:solidFill>
                  <a:srgbClr val="0000FF"/>
                </a:solidFill>
                <a:latin typeface="Consolas" pitchFamily="49" charset="0"/>
                <a:ea typeface="楷体" pitchFamily="49" charset="-122"/>
                <a:cs typeface="Consolas" pitchFamily="49" charset="0"/>
              </a:rPr>
              <a:t>计起），否则返回</a:t>
            </a:r>
            <a:r>
              <a:rPr lang="en-US" altLang="zh-CN" sz="2200">
                <a:solidFill>
                  <a:srgbClr val="0000FF"/>
                </a:solidFill>
                <a:latin typeface="Consolas" pitchFamily="49" charset="0"/>
                <a:ea typeface="楷体" pitchFamily="49" charset="-122"/>
                <a:cs typeface="Consolas" pitchFamily="49" charset="0"/>
              </a:rPr>
              <a:t>0</a:t>
            </a:r>
            <a:r>
              <a:rPr lang="zh-CN" altLang="en-US" sz="2200">
                <a:solidFill>
                  <a:srgbClr val="0000FF"/>
                </a:solidFill>
                <a:latin typeface="Consolas" pitchFamily="49" charset="0"/>
                <a:ea typeface="楷体" pitchFamily="49" charset="-122"/>
                <a:cs typeface="Consolas" pitchFamily="49" charset="0"/>
              </a:rPr>
              <a:t>。分析该算法存在的问题。</a:t>
            </a:r>
          </a:p>
        </p:txBody>
      </p:sp>
      <p:sp>
        <p:nvSpPr>
          <p:cNvPr id="4" name="TextBox 3"/>
          <p:cNvSpPr txBox="1"/>
          <p:nvPr/>
        </p:nvSpPr>
        <p:spPr>
          <a:xfrm>
            <a:off x="1259632" y="2564904"/>
            <a:ext cx="4680520" cy="3024336"/>
          </a:xfrm>
          <a:prstGeom prst="rect">
            <a:avLst/>
          </a:prstGeom>
          <a:solidFill>
            <a:schemeClr val="bg1">
              <a:lumMod val="95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252000" tIns="216000" rtlCol="0">
            <a:noAutofit/>
          </a:bodyPr>
          <a:lstStyle/>
          <a:p>
            <a:r>
              <a:rPr lang="en-US" altLang="zh-CN" sz="1800" err="1">
                <a:solidFill>
                  <a:srgbClr val="9900FF"/>
                </a:solidFill>
                <a:latin typeface="Consolas" pitchFamily="49" charset="0"/>
                <a:ea typeface="楷体" pitchFamily="49" charset="-122"/>
                <a:cs typeface="Consolas" pitchFamily="49" charset="0"/>
              </a:rPr>
              <a:t>int</a:t>
            </a:r>
            <a:r>
              <a:rPr lang="en-US" altLang="zh-CN" sz="1800">
                <a:solidFill>
                  <a:srgbClr val="9900FF"/>
                </a:solidFill>
                <a:latin typeface="Consolas" pitchFamily="49" charset="0"/>
                <a:ea typeface="楷体" pitchFamily="49" charset="-122"/>
                <a:cs typeface="Consolas" pitchFamily="49" charset="0"/>
              </a:rPr>
              <a:t> </a:t>
            </a:r>
            <a:r>
              <a:rPr lang="en-US" altLang="zh-CN" sz="1800" err="1">
                <a:solidFill>
                  <a:srgbClr val="9900FF"/>
                </a:solidFill>
                <a:latin typeface="Consolas" pitchFamily="49" charset="0"/>
                <a:ea typeface="楷体" pitchFamily="49" charset="-122"/>
                <a:cs typeface="Consolas" pitchFamily="49" charset="0"/>
              </a:rPr>
              <a:t>findx</a:t>
            </a:r>
            <a:r>
              <a:rPr lang="en-US" altLang="zh-CN" sz="1800">
                <a:solidFill>
                  <a:srgbClr val="9900FF"/>
                </a:solidFill>
                <a:latin typeface="Consolas" pitchFamily="49" charset="0"/>
                <a:ea typeface="楷体" pitchFamily="49" charset="-122"/>
                <a:cs typeface="Consolas" pitchFamily="49" charset="0"/>
              </a:rPr>
              <a:t>(</a:t>
            </a:r>
            <a:r>
              <a:rPr lang="en-US" altLang="zh-CN" sz="1800" err="1">
                <a:solidFill>
                  <a:srgbClr val="9900FF"/>
                </a:solidFill>
                <a:latin typeface="Consolas" pitchFamily="49" charset="0"/>
                <a:ea typeface="楷体" pitchFamily="49" charset="-122"/>
                <a:cs typeface="Consolas" pitchFamily="49" charset="0"/>
              </a:rPr>
              <a:t>LNode</a:t>
            </a:r>
            <a:r>
              <a:rPr lang="en-US" altLang="zh-CN" sz="1800">
                <a:solidFill>
                  <a:srgbClr val="9900FF"/>
                </a:solidFill>
                <a:latin typeface="Consolas" pitchFamily="49" charset="0"/>
                <a:ea typeface="楷体" pitchFamily="49" charset="-122"/>
                <a:cs typeface="Consolas" pitchFamily="49" charset="0"/>
              </a:rPr>
              <a:t> *</a:t>
            </a:r>
            <a:r>
              <a:rPr lang="en-US" altLang="zh-CN" sz="1800" err="1">
                <a:solidFill>
                  <a:srgbClr val="9900FF"/>
                </a:solidFill>
                <a:latin typeface="Consolas" pitchFamily="49" charset="0"/>
                <a:ea typeface="楷体" pitchFamily="49" charset="-122"/>
                <a:cs typeface="Consolas" pitchFamily="49" charset="0"/>
              </a:rPr>
              <a:t>h;int</a:t>
            </a:r>
            <a:r>
              <a:rPr lang="en-US" altLang="zh-CN" sz="1800">
                <a:solidFill>
                  <a:srgbClr val="9900FF"/>
                </a:solidFill>
                <a:latin typeface="Consolas" pitchFamily="49" charset="0"/>
                <a:ea typeface="楷体" pitchFamily="49" charset="-122"/>
                <a:cs typeface="Consolas" pitchFamily="49" charset="0"/>
              </a:rPr>
              <a:t> x)</a:t>
            </a:r>
          </a:p>
          <a:p>
            <a:r>
              <a:rPr lang="en-US" altLang="zh-CN" sz="1800">
                <a:solidFill>
                  <a:srgbClr val="0000FF"/>
                </a:solidFill>
                <a:latin typeface="Consolas" pitchFamily="49" charset="0"/>
                <a:ea typeface="楷体" pitchFamily="49" charset="-122"/>
                <a:cs typeface="Consolas" pitchFamily="49" charset="0"/>
              </a:rPr>
              <a:t>{   </a:t>
            </a:r>
            <a:r>
              <a:rPr lang="en-US" altLang="zh-CN" sz="1800" err="1">
                <a:solidFill>
                  <a:srgbClr val="0000FF"/>
                </a:solidFill>
                <a:latin typeface="Consolas" pitchFamily="49" charset="0"/>
                <a:ea typeface="楷体" pitchFamily="49" charset="-122"/>
                <a:cs typeface="Consolas" pitchFamily="49" charset="0"/>
              </a:rPr>
              <a:t>LNode</a:t>
            </a:r>
            <a:r>
              <a:rPr lang="en-US" altLang="zh-CN" sz="1800">
                <a:solidFill>
                  <a:srgbClr val="0000FF"/>
                </a:solidFill>
                <a:latin typeface="Consolas" pitchFamily="49" charset="0"/>
                <a:ea typeface="楷体" pitchFamily="49" charset="-122"/>
                <a:cs typeface="Consolas" pitchFamily="49" charset="0"/>
              </a:rPr>
              <a:t> *p=h-&gt;next;</a:t>
            </a:r>
          </a:p>
          <a:p>
            <a:r>
              <a:rPr lang="zh-CN" altLang="en-US" sz="1800">
                <a:solidFill>
                  <a:srgbClr val="0000FF"/>
                </a:solidFill>
                <a:latin typeface="Consolas" pitchFamily="49" charset="0"/>
                <a:ea typeface="楷体" pitchFamily="49" charset="-122"/>
                <a:cs typeface="Consolas" pitchFamily="49" charset="0"/>
              </a:rPr>
              <a:t>　　</a:t>
            </a:r>
            <a:r>
              <a:rPr lang="en-US" altLang="zh-CN" sz="1800" err="1">
                <a:solidFill>
                  <a:srgbClr val="0000FF"/>
                </a:solidFill>
                <a:latin typeface="Consolas" pitchFamily="49" charset="0"/>
                <a:ea typeface="楷体" pitchFamily="49" charset="-122"/>
                <a:cs typeface="Consolas" pitchFamily="49" charset="0"/>
              </a:rPr>
              <a:t>int</a:t>
            </a:r>
            <a:r>
              <a:rPr lang="en-US" altLang="zh-CN" sz="1800">
                <a:solidFill>
                  <a:srgbClr val="0000FF"/>
                </a:solidFill>
                <a:latin typeface="Consolas" pitchFamily="49" charset="0"/>
                <a:ea typeface="楷体" pitchFamily="49" charset="-122"/>
                <a:cs typeface="Consolas" pitchFamily="49" charset="0"/>
              </a:rPr>
              <a:t> </a:t>
            </a:r>
            <a:r>
              <a:rPr lang="en-US" altLang="zh-CN" sz="1800" err="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=0;</a:t>
            </a:r>
          </a:p>
          <a:p>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while (p-&gt;data!=x)</a:t>
            </a:r>
          </a:p>
          <a:p>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	</a:t>
            </a:r>
            <a:r>
              <a:rPr lang="en-US" altLang="zh-CN" sz="1800" err="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a:t>
            </a:r>
          </a:p>
          <a:p>
            <a:r>
              <a:rPr lang="en-US" altLang="zh-CN" sz="1800">
                <a:solidFill>
                  <a:srgbClr val="0000FF"/>
                </a:solidFill>
                <a:latin typeface="Consolas" pitchFamily="49" charset="0"/>
                <a:ea typeface="楷体" pitchFamily="49" charset="-122"/>
                <a:cs typeface="Consolas" pitchFamily="49" charset="0"/>
              </a:rPr>
              <a:t>	p=</a:t>
            </a:r>
            <a:r>
              <a:rPr lang="en-US" altLang="zh-CN" sz="1800" err="1">
                <a:solidFill>
                  <a:srgbClr val="0000FF"/>
                </a:solidFill>
                <a:latin typeface="Consolas" pitchFamily="49" charset="0"/>
                <a:ea typeface="楷体" pitchFamily="49" charset="-122"/>
                <a:cs typeface="Consolas" pitchFamily="49" charset="0"/>
              </a:rPr>
              <a:t>p</a:t>
            </a:r>
            <a:r>
              <a:rPr lang="en-US" altLang="zh-CN" sz="1800">
                <a:solidFill>
                  <a:srgbClr val="0000FF"/>
                </a:solidFill>
                <a:latin typeface="Consolas" pitchFamily="49" charset="0"/>
                <a:ea typeface="楷体" pitchFamily="49" charset="-122"/>
                <a:cs typeface="Consolas" pitchFamily="49" charset="0"/>
              </a:rPr>
              <a:t>-&gt;next;</a:t>
            </a:r>
          </a:p>
          <a:p>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p>
          <a:p>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return </a:t>
            </a:r>
            <a:r>
              <a:rPr lang="en-US" altLang="zh-CN" sz="1800" err="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a:t>
            </a:r>
          </a:p>
          <a:p>
            <a:r>
              <a:rPr lang="en-US" altLang="zh-CN" sz="180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Text Box 2"/>
          <p:cNvSpPr txBox="1">
            <a:spLocks noChangeArrowheads="1"/>
          </p:cNvSpPr>
          <p:nvPr/>
        </p:nvSpPr>
        <p:spPr bwMode="auto">
          <a:xfrm>
            <a:off x="681040" y="214290"/>
            <a:ext cx="1747820" cy="430887"/>
          </a:xfrm>
          <a:prstGeom prst="rect">
            <a:avLst/>
          </a:prstGeom>
          <a:solidFill>
            <a:schemeClr val="accent4">
              <a:lumMod val="20000"/>
              <a:lumOff val="80000"/>
            </a:schemeClr>
          </a:solidFill>
          <a:ln w="9525">
            <a:noFill/>
            <a:miter lim="800000"/>
            <a:headEnd/>
            <a:tailEnd/>
          </a:ln>
          <a:effectLst/>
        </p:spPr>
        <p:txBody>
          <a:bodyPr wrap="square">
            <a:spAutoFit/>
          </a:bodyPr>
          <a:lstStyle/>
          <a:p>
            <a:pPr>
              <a:spcBef>
                <a:spcPts val="0"/>
              </a:spcBef>
            </a:pPr>
            <a:r>
              <a:rPr lang="zh-CN" altLang="en-US" sz="2200">
                <a:solidFill>
                  <a:srgbClr val="FF0000"/>
                </a:solidFill>
                <a:latin typeface="微软雅黑" pitchFamily="34" charset="-122"/>
                <a:ea typeface="微软雅黑" pitchFamily="34" charset="-122"/>
                <a:cs typeface="Consolas" pitchFamily="49" charset="0"/>
              </a:rPr>
              <a:t>解：</a:t>
            </a:r>
            <a:r>
              <a:rPr lang="zh-CN" altLang="en-US" sz="2200">
                <a:solidFill>
                  <a:srgbClr val="0000FF"/>
                </a:solidFill>
                <a:latin typeface="微软雅黑" pitchFamily="34" charset="-122"/>
                <a:ea typeface="微软雅黑" pitchFamily="34" charset="-122"/>
                <a:cs typeface="Consolas" pitchFamily="49" charset="0"/>
              </a:rPr>
              <a:t>问题：</a:t>
            </a:r>
            <a:endParaRPr lang="en-US" altLang="zh-CN" sz="2200">
              <a:solidFill>
                <a:srgbClr val="0000FF"/>
              </a:solidFill>
              <a:latin typeface="微软雅黑" pitchFamily="34" charset="-122"/>
              <a:ea typeface="微软雅黑" pitchFamily="34" charset="-122"/>
              <a:cs typeface="Consolas" pitchFamily="49" charset="0"/>
            </a:endParaRPr>
          </a:p>
        </p:txBody>
      </p:sp>
      <p:sp>
        <p:nvSpPr>
          <p:cNvPr id="205827" name="Text Box 3"/>
          <p:cNvSpPr txBox="1">
            <a:spLocks noChangeArrowheads="1"/>
          </p:cNvSpPr>
          <p:nvPr/>
        </p:nvSpPr>
        <p:spPr bwMode="auto">
          <a:xfrm>
            <a:off x="4357686" y="2958738"/>
            <a:ext cx="4530730" cy="3542096"/>
          </a:xfrm>
          <a:prstGeom prst="rect">
            <a:avLst/>
          </a:prstGeom>
          <a:solidFill>
            <a:schemeClr val="accent6">
              <a:lumMod val="20000"/>
              <a:lumOff val="80000"/>
            </a:schemeClr>
          </a:solid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lIns="144000" tIns="108000" rIns="144000" bIns="108000">
            <a:spAutoFit/>
          </a:bodyPr>
          <a:lstStyle/>
          <a:p>
            <a:r>
              <a:rPr lang="en-US" altLang="zh-CN" sz="1800" err="1">
                <a:solidFill>
                  <a:srgbClr val="9900FF"/>
                </a:solidFill>
                <a:latin typeface="Consolas" pitchFamily="49" charset="0"/>
                <a:ea typeface="楷体" pitchFamily="49" charset="-122"/>
                <a:cs typeface="Consolas" pitchFamily="49" charset="0"/>
              </a:rPr>
              <a:t>int</a:t>
            </a:r>
            <a:r>
              <a:rPr lang="en-US" altLang="zh-CN" sz="1800">
                <a:solidFill>
                  <a:srgbClr val="9900FF"/>
                </a:solidFill>
                <a:latin typeface="Consolas" pitchFamily="49" charset="0"/>
                <a:ea typeface="楷体" pitchFamily="49" charset="-122"/>
                <a:cs typeface="Consolas" pitchFamily="49" charset="0"/>
              </a:rPr>
              <a:t> </a:t>
            </a:r>
            <a:r>
              <a:rPr lang="en-US" altLang="zh-CN" sz="1800" err="1">
                <a:solidFill>
                  <a:srgbClr val="9900FF"/>
                </a:solidFill>
                <a:latin typeface="Consolas" pitchFamily="49" charset="0"/>
                <a:ea typeface="楷体" pitchFamily="49" charset="-122"/>
                <a:cs typeface="Consolas" pitchFamily="49" charset="0"/>
              </a:rPr>
              <a:t>findx</a:t>
            </a:r>
            <a:r>
              <a:rPr lang="en-US" altLang="zh-CN" sz="1800">
                <a:solidFill>
                  <a:srgbClr val="9900FF"/>
                </a:solidFill>
                <a:latin typeface="Consolas" pitchFamily="49" charset="0"/>
                <a:ea typeface="楷体" pitchFamily="49" charset="-122"/>
                <a:cs typeface="Consolas" pitchFamily="49" charset="0"/>
              </a:rPr>
              <a:t>(</a:t>
            </a:r>
            <a:r>
              <a:rPr lang="en-US" altLang="zh-CN" sz="1800" err="1">
                <a:solidFill>
                  <a:srgbClr val="9900FF"/>
                </a:solidFill>
                <a:latin typeface="Consolas" pitchFamily="49" charset="0"/>
                <a:ea typeface="楷体" pitchFamily="49" charset="-122"/>
                <a:cs typeface="Consolas" pitchFamily="49" charset="0"/>
              </a:rPr>
              <a:t>LNode</a:t>
            </a:r>
            <a:r>
              <a:rPr lang="en-US" altLang="zh-CN" sz="1800">
                <a:solidFill>
                  <a:srgbClr val="9900FF"/>
                </a:solidFill>
                <a:latin typeface="Consolas" pitchFamily="49" charset="0"/>
                <a:ea typeface="楷体" pitchFamily="49" charset="-122"/>
                <a:cs typeface="Consolas" pitchFamily="49" charset="0"/>
              </a:rPr>
              <a:t> *</a:t>
            </a:r>
            <a:r>
              <a:rPr lang="en-US" altLang="zh-CN" sz="1800" err="1">
                <a:solidFill>
                  <a:srgbClr val="9900FF"/>
                </a:solidFill>
                <a:latin typeface="Consolas" pitchFamily="49" charset="0"/>
                <a:ea typeface="楷体" pitchFamily="49" charset="-122"/>
                <a:cs typeface="Consolas" pitchFamily="49" charset="0"/>
              </a:rPr>
              <a:t>h;int</a:t>
            </a:r>
            <a:r>
              <a:rPr lang="en-US" altLang="zh-CN" sz="1800">
                <a:solidFill>
                  <a:srgbClr val="9900FF"/>
                </a:solidFill>
                <a:latin typeface="Consolas" pitchFamily="49" charset="0"/>
                <a:ea typeface="楷体" pitchFamily="49" charset="-122"/>
                <a:cs typeface="Consolas" pitchFamily="49" charset="0"/>
              </a:rPr>
              <a:t> x)</a:t>
            </a:r>
          </a:p>
          <a:p>
            <a:r>
              <a:rPr lang="en-US" altLang="zh-CN" sz="1800">
                <a:solidFill>
                  <a:srgbClr val="0000FF"/>
                </a:solidFill>
                <a:latin typeface="Consolas" pitchFamily="49" charset="0"/>
                <a:ea typeface="楷体" pitchFamily="49" charset="-122"/>
                <a:cs typeface="Consolas" pitchFamily="49" charset="0"/>
              </a:rPr>
              <a:t>{   </a:t>
            </a:r>
            <a:r>
              <a:rPr lang="en-US" altLang="zh-CN" sz="1800" err="1">
                <a:solidFill>
                  <a:srgbClr val="0000FF"/>
                </a:solidFill>
                <a:latin typeface="Consolas" pitchFamily="49" charset="0"/>
                <a:ea typeface="楷体" pitchFamily="49" charset="-122"/>
                <a:cs typeface="Consolas" pitchFamily="49" charset="0"/>
              </a:rPr>
              <a:t>LNode</a:t>
            </a:r>
            <a:r>
              <a:rPr lang="en-US" altLang="zh-CN" sz="1800">
                <a:solidFill>
                  <a:srgbClr val="0000FF"/>
                </a:solidFill>
                <a:latin typeface="Consolas" pitchFamily="49" charset="0"/>
                <a:ea typeface="楷体" pitchFamily="49" charset="-122"/>
                <a:cs typeface="Consolas" pitchFamily="49" charset="0"/>
              </a:rPr>
              <a:t> *p=h-&gt;next;	</a:t>
            </a:r>
            <a:endParaRPr lang="zh-CN" altLang="en-US" sz="1800">
              <a:solidFill>
                <a:srgbClr val="00B0F0"/>
              </a:solidFill>
              <a:latin typeface="Consolas" pitchFamily="49" charset="0"/>
              <a:ea typeface="楷体" pitchFamily="49" charset="-122"/>
              <a:cs typeface="Consolas" pitchFamily="49" charset="0"/>
            </a:endParaRPr>
          </a:p>
          <a:p>
            <a:r>
              <a:rPr lang="zh-CN" altLang="en-US" sz="1800">
                <a:solidFill>
                  <a:srgbClr val="0000FF"/>
                </a:solidFill>
                <a:latin typeface="Consolas" pitchFamily="49" charset="0"/>
                <a:ea typeface="楷体" pitchFamily="49" charset="-122"/>
                <a:cs typeface="Consolas" pitchFamily="49" charset="0"/>
              </a:rPr>
              <a:t>　　</a:t>
            </a:r>
            <a:r>
              <a:rPr lang="en-US" altLang="zh-CN" sz="1800" err="1">
                <a:solidFill>
                  <a:srgbClr val="0000FF"/>
                </a:solidFill>
                <a:latin typeface="Consolas" pitchFamily="49" charset="0"/>
                <a:ea typeface="楷体" pitchFamily="49" charset="-122"/>
                <a:cs typeface="Consolas" pitchFamily="49" charset="0"/>
              </a:rPr>
              <a:t>int</a:t>
            </a:r>
            <a:r>
              <a:rPr lang="en-US" altLang="zh-CN" sz="1800">
                <a:solidFill>
                  <a:srgbClr val="0000FF"/>
                </a:solidFill>
                <a:latin typeface="Consolas" pitchFamily="49" charset="0"/>
                <a:ea typeface="楷体" pitchFamily="49" charset="-122"/>
                <a:cs typeface="Consolas" pitchFamily="49" charset="0"/>
              </a:rPr>
              <a:t> </a:t>
            </a:r>
            <a:r>
              <a:rPr lang="en-US" altLang="zh-CN" sz="1800" err="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=1;</a:t>
            </a:r>
          </a:p>
          <a:p>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while (p!=NULL &amp;&amp; p-&gt;data!=x)</a:t>
            </a:r>
          </a:p>
          <a:p>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	</a:t>
            </a:r>
            <a:r>
              <a:rPr lang="en-US" altLang="zh-CN" sz="1800" err="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a:t>
            </a:r>
          </a:p>
          <a:p>
            <a:r>
              <a:rPr lang="en-US" altLang="zh-CN" sz="1800">
                <a:solidFill>
                  <a:srgbClr val="0000FF"/>
                </a:solidFill>
                <a:latin typeface="Consolas" pitchFamily="49" charset="0"/>
                <a:ea typeface="楷体" pitchFamily="49" charset="-122"/>
                <a:cs typeface="Consolas" pitchFamily="49" charset="0"/>
              </a:rPr>
              <a:t>	p=p-&gt;next;</a:t>
            </a:r>
          </a:p>
          <a:p>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p>
          <a:p>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if (p==NULL)</a:t>
            </a:r>
            <a:endParaRPr lang="en-US"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return 0;</a:t>
            </a:r>
          </a:p>
          <a:p>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else</a:t>
            </a:r>
            <a:endParaRPr lang="en-US" altLang="zh-CN" sz="1800">
              <a:solidFill>
                <a:srgbClr val="00B0F0"/>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return </a:t>
            </a:r>
            <a:r>
              <a:rPr lang="en-US" altLang="zh-CN" sz="1800" err="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a:t>
            </a:r>
          </a:p>
          <a:p>
            <a:r>
              <a:rPr lang="en-US" altLang="zh-CN" sz="1800">
                <a:solidFill>
                  <a:srgbClr val="0000FF"/>
                </a:solidFill>
                <a:latin typeface="Consolas" pitchFamily="49" charset="0"/>
                <a:ea typeface="楷体" pitchFamily="49" charset="-122"/>
                <a:cs typeface="Consolas" pitchFamily="49" charset="0"/>
              </a:rPr>
              <a:t>}</a:t>
            </a:r>
          </a:p>
        </p:txBody>
      </p:sp>
      <p:sp>
        <p:nvSpPr>
          <p:cNvPr id="4" name="TextBox 3"/>
          <p:cNvSpPr txBox="1"/>
          <p:nvPr/>
        </p:nvSpPr>
        <p:spPr>
          <a:xfrm>
            <a:off x="1071538" y="857232"/>
            <a:ext cx="7572428" cy="132343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457200" indent="-457200">
              <a:buBlip>
                <a:blip r:embed="rId2"/>
              </a:buBlip>
            </a:pPr>
            <a:r>
              <a:rPr lang="zh-CN" altLang="en-US" sz="2000">
                <a:solidFill>
                  <a:srgbClr val="0000FF"/>
                </a:solidFill>
                <a:latin typeface="Consolas" pitchFamily="49" charset="0"/>
                <a:ea typeface="仿宋" pitchFamily="49" charset="-122"/>
                <a:cs typeface="Consolas" pitchFamily="49" charset="0"/>
              </a:rPr>
              <a:t>当单链表中首结点值为</a:t>
            </a:r>
            <a:r>
              <a:rPr lang="en-US" altLang="zh-CN" sz="2000" i="1">
                <a:solidFill>
                  <a:srgbClr val="0000FF"/>
                </a:solidFill>
                <a:latin typeface="Consolas" pitchFamily="49" charset="0"/>
                <a:ea typeface="仿宋" pitchFamily="49" charset="-122"/>
                <a:cs typeface="Consolas" pitchFamily="49" charset="0"/>
              </a:rPr>
              <a:t>x</a:t>
            </a:r>
            <a:r>
              <a:rPr lang="zh-CN" altLang="en-US" sz="2000">
                <a:solidFill>
                  <a:srgbClr val="0000FF"/>
                </a:solidFill>
                <a:latin typeface="Consolas" pitchFamily="49" charset="0"/>
                <a:ea typeface="仿宋" pitchFamily="49" charset="-122"/>
                <a:cs typeface="Consolas" pitchFamily="49" charset="0"/>
              </a:rPr>
              <a:t>时，该算法返回</a:t>
            </a:r>
            <a:r>
              <a:rPr lang="en-US" altLang="zh-CN" sz="2000">
                <a:solidFill>
                  <a:srgbClr val="0000FF"/>
                </a:solidFill>
                <a:latin typeface="Consolas" pitchFamily="49" charset="0"/>
                <a:ea typeface="仿宋" pitchFamily="49" charset="-122"/>
                <a:cs typeface="Consolas" pitchFamily="49" charset="0"/>
              </a:rPr>
              <a:t>0</a:t>
            </a:r>
            <a:r>
              <a:rPr lang="zh-CN" altLang="en-US" sz="2000">
                <a:solidFill>
                  <a:srgbClr val="0000FF"/>
                </a:solidFill>
                <a:latin typeface="Consolas" pitchFamily="49" charset="0"/>
                <a:ea typeface="仿宋" pitchFamily="49" charset="-122"/>
                <a:cs typeface="Consolas" pitchFamily="49" charset="0"/>
              </a:rPr>
              <a:t>，此时应该返回逻辑序号</a:t>
            </a:r>
            <a:r>
              <a:rPr lang="en-US" altLang="zh-CN" sz="2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457200" indent="-457200">
              <a:buBlip>
                <a:blip r:embed="rId2"/>
              </a:buBlip>
            </a:pPr>
            <a:r>
              <a:rPr lang="zh-CN" altLang="en-US" sz="2000">
                <a:solidFill>
                  <a:srgbClr val="0000FF"/>
                </a:solidFill>
                <a:latin typeface="Consolas" pitchFamily="49" charset="0"/>
                <a:ea typeface="仿宋" pitchFamily="49" charset="-122"/>
                <a:cs typeface="Consolas" pitchFamily="49" charset="0"/>
              </a:rPr>
              <a:t>当单链表中不存在值为</a:t>
            </a:r>
            <a:r>
              <a:rPr lang="en-US" altLang="zh-CN" sz="2000" i="1">
                <a:solidFill>
                  <a:srgbClr val="0000FF"/>
                </a:solidFill>
                <a:latin typeface="Consolas" pitchFamily="49" charset="0"/>
                <a:ea typeface="仿宋" pitchFamily="49" charset="-122"/>
                <a:cs typeface="Consolas" pitchFamily="49" charset="0"/>
              </a:rPr>
              <a:t>x</a:t>
            </a:r>
            <a:r>
              <a:rPr lang="zh-CN" altLang="en-US" sz="2000">
                <a:solidFill>
                  <a:srgbClr val="0000FF"/>
                </a:solidFill>
                <a:latin typeface="Consolas" pitchFamily="49" charset="0"/>
                <a:ea typeface="仿宋" pitchFamily="49" charset="-122"/>
                <a:cs typeface="Consolas" pitchFamily="49" charset="0"/>
              </a:rPr>
              <a:t>的结点时，该算法执行出错，因为</a:t>
            </a:r>
            <a:r>
              <a:rPr lang="en-US" altLang="zh-CN" sz="2000">
                <a:solidFill>
                  <a:srgbClr val="0000FF"/>
                </a:solidFill>
                <a:latin typeface="Consolas" pitchFamily="49" charset="0"/>
                <a:ea typeface="仿宋" pitchFamily="49" charset="-122"/>
                <a:cs typeface="Consolas" pitchFamily="49" charset="0"/>
              </a:rPr>
              <a:t>p</a:t>
            </a:r>
            <a:r>
              <a:rPr lang="zh-CN" altLang="en-US" sz="2000">
                <a:solidFill>
                  <a:srgbClr val="0000FF"/>
                </a:solidFill>
                <a:latin typeface="Consolas" pitchFamily="49" charset="0"/>
                <a:ea typeface="仿宋" pitchFamily="49" charset="-122"/>
                <a:cs typeface="Consolas" pitchFamily="49" charset="0"/>
              </a:rPr>
              <a:t>为</a:t>
            </a:r>
            <a:r>
              <a:rPr lang="en-US" altLang="zh-CN" sz="2000">
                <a:solidFill>
                  <a:srgbClr val="0000FF"/>
                </a:solidFill>
                <a:latin typeface="Consolas" pitchFamily="49" charset="0"/>
                <a:ea typeface="仿宋" pitchFamily="49" charset="-122"/>
                <a:cs typeface="Consolas" pitchFamily="49" charset="0"/>
              </a:rPr>
              <a:t>NULL</a:t>
            </a:r>
            <a:r>
              <a:rPr lang="zh-CN" altLang="en-US" sz="2000">
                <a:solidFill>
                  <a:srgbClr val="0000FF"/>
                </a:solidFill>
                <a:latin typeface="Consolas" pitchFamily="49" charset="0"/>
                <a:ea typeface="仿宋" pitchFamily="49" charset="-122"/>
                <a:cs typeface="Consolas" pitchFamily="49" charset="0"/>
              </a:rPr>
              <a:t>时仍执行</a:t>
            </a:r>
            <a:r>
              <a:rPr lang="en-US" altLang="zh-CN" sz="2000">
                <a:solidFill>
                  <a:srgbClr val="0000FF"/>
                </a:solidFill>
                <a:latin typeface="Consolas" pitchFamily="49" charset="0"/>
                <a:ea typeface="仿宋" pitchFamily="49" charset="-122"/>
                <a:cs typeface="Consolas" pitchFamily="49" charset="0"/>
              </a:rPr>
              <a:t>p=p-&gt;next</a:t>
            </a:r>
            <a:r>
              <a:rPr lang="zh-CN" altLang="en-US" sz="2000">
                <a:solidFill>
                  <a:srgbClr val="0000FF"/>
                </a:solidFill>
                <a:latin typeface="Consolas" pitchFamily="49" charset="0"/>
                <a:ea typeface="仿宋" pitchFamily="49" charset="-122"/>
                <a:cs typeface="Consolas" pitchFamily="49" charset="0"/>
              </a:rPr>
              <a:t>。</a:t>
            </a:r>
            <a:endParaRPr lang="zh-CN" altLang="en-US" sz="2000">
              <a:latin typeface="Consolas" pitchFamily="49" charset="0"/>
              <a:ea typeface="仿宋" pitchFamily="49" charset="-122"/>
              <a:cs typeface="Consolas" pitchFamily="49" charset="0"/>
            </a:endParaRPr>
          </a:p>
        </p:txBody>
      </p:sp>
      <p:sp>
        <p:nvSpPr>
          <p:cNvPr id="5" name="TextBox 4"/>
          <p:cNvSpPr txBox="1"/>
          <p:nvPr/>
        </p:nvSpPr>
        <p:spPr>
          <a:xfrm>
            <a:off x="1071538" y="2357430"/>
            <a:ext cx="5715040" cy="400110"/>
          </a:xfrm>
          <a:prstGeom prst="rect">
            <a:avLst/>
          </a:prstGeom>
          <a:noFill/>
        </p:spPr>
        <p:txBody>
          <a:bodyPr wrap="square" rtlCol="0">
            <a:spAutoFit/>
          </a:bodyPr>
          <a:lstStyle/>
          <a:p>
            <a:r>
              <a:rPr lang="zh-CN" altLang="en-US" sz="2000">
                <a:solidFill>
                  <a:srgbClr val="0000FF"/>
                </a:solidFill>
                <a:latin typeface="Consolas" pitchFamily="49" charset="0"/>
                <a:ea typeface="楷体" pitchFamily="49" charset="-122"/>
                <a:cs typeface="Consolas" pitchFamily="49" charset="0"/>
              </a:rPr>
              <a:t>所以该算法不满足</a:t>
            </a:r>
            <a:r>
              <a:rPr lang="zh-CN" altLang="en-US" sz="2000">
                <a:solidFill>
                  <a:srgbClr val="006600"/>
                </a:solidFill>
                <a:latin typeface="Consolas" pitchFamily="49" charset="0"/>
                <a:ea typeface="楷体" pitchFamily="49" charset="-122"/>
                <a:cs typeface="Consolas" pitchFamily="49" charset="0"/>
              </a:rPr>
              <a:t>正确性和健壮性</a:t>
            </a:r>
            <a:r>
              <a:rPr lang="zh-CN" altLang="en-US" sz="2000">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应改为：</a:t>
            </a:r>
            <a:endParaRPr lang="zh-CN" altLang="en-US" sz="2000">
              <a:ea typeface="楷体" pitchFamily="49" charset="-122"/>
              <a:cs typeface="Times New Roman" pitchFamily="18" charset="0"/>
            </a:endParaRPr>
          </a:p>
        </p:txBody>
      </p:sp>
      <p:sp>
        <p:nvSpPr>
          <p:cNvPr id="6" name="TextBox 5"/>
          <p:cNvSpPr txBox="1"/>
          <p:nvPr/>
        </p:nvSpPr>
        <p:spPr>
          <a:xfrm>
            <a:off x="142844" y="2928934"/>
            <a:ext cx="3669558" cy="3024336"/>
          </a:xfrm>
          <a:prstGeom prst="rect">
            <a:avLst/>
          </a:prstGeom>
          <a:blipFill>
            <a:blip r:embed="rId3"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252000" tIns="216000" rtlCol="0">
            <a:noAutofit/>
          </a:bodyPr>
          <a:lstStyle/>
          <a:p>
            <a:r>
              <a:rPr lang="en-US" altLang="zh-CN" sz="1800" err="1">
                <a:solidFill>
                  <a:srgbClr val="9900FF"/>
                </a:solidFill>
                <a:latin typeface="Consolas" pitchFamily="49" charset="0"/>
                <a:ea typeface="楷体" pitchFamily="49" charset="-122"/>
                <a:cs typeface="Consolas" pitchFamily="49" charset="0"/>
              </a:rPr>
              <a:t>int</a:t>
            </a:r>
            <a:r>
              <a:rPr lang="en-US" altLang="zh-CN" sz="1800">
                <a:solidFill>
                  <a:srgbClr val="9900FF"/>
                </a:solidFill>
                <a:latin typeface="Consolas" pitchFamily="49" charset="0"/>
                <a:ea typeface="楷体" pitchFamily="49" charset="-122"/>
                <a:cs typeface="Consolas" pitchFamily="49" charset="0"/>
              </a:rPr>
              <a:t> </a:t>
            </a:r>
            <a:r>
              <a:rPr lang="en-US" altLang="zh-CN" sz="1800" err="1">
                <a:solidFill>
                  <a:srgbClr val="9900FF"/>
                </a:solidFill>
                <a:latin typeface="Consolas" pitchFamily="49" charset="0"/>
                <a:ea typeface="楷体" pitchFamily="49" charset="-122"/>
                <a:cs typeface="Consolas" pitchFamily="49" charset="0"/>
              </a:rPr>
              <a:t>findx</a:t>
            </a:r>
            <a:r>
              <a:rPr lang="en-US" altLang="zh-CN" sz="1800">
                <a:solidFill>
                  <a:srgbClr val="9900FF"/>
                </a:solidFill>
                <a:latin typeface="Consolas" pitchFamily="49" charset="0"/>
                <a:ea typeface="楷体" pitchFamily="49" charset="-122"/>
                <a:cs typeface="Consolas" pitchFamily="49" charset="0"/>
              </a:rPr>
              <a:t>(</a:t>
            </a:r>
            <a:r>
              <a:rPr lang="en-US" altLang="zh-CN" sz="1800" err="1">
                <a:solidFill>
                  <a:srgbClr val="9900FF"/>
                </a:solidFill>
                <a:latin typeface="Consolas" pitchFamily="49" charset="0"/>
                <a:ea typeface="楷体" pitchFamily="49" charset="-122"/>
                <a:cs typeface="Consolas" pitchFamily="49" charset="0"/>
              </a:rPr>
              <a:t>LNode</a:t>
            </a:r>
            <a:r>
              <a:rPr lang="en-US" altLang="zh-CN" sz="1800">
                <a:solidFill>
                  <a:srgbClr val="9900FF"/>
                </a:solidFill>
                <a:latin typeface="Consolas" pitchFamily="49" charset="0"/>
                <a:ea typeface="楷体" pitchFamily="49" charset="-122"/>
                <a:cs typeface="Consolas" pitchFamily="49" charset="0"/>
              </a:rPr>
              <a:t> *</a:t>
            </a:r>
            <a:r>
              <a:rPr lang="en-US" altLang="zh-CN" sz="1800" err="1">
                <a:solidFill>
                  <a:srgbClr val="9900FF"/>
                </a:solidFill>
                <a:latin typeface="Consolas" pitchFamily="49" charset="0"/>
                <a:ea typeface="楷体" pitchFamily="49" charset="-122"/>
                <a:cs typeface="Consolas" pitchFamily="49" charset="0"/>
              </a:rPr>
              <a:t>h;int</a:t>
            </a:r>
            <a:r>
              <a:rPr lang="en-US" altLang="zh-CN" sz="1800">
                <a:solidFill>
                  <a:srgbClr val="9900FF"/>
                </a:solidFill>
                <a:latin typeface="Consolas" pitchFamily="49" charset="0"/>
                <a:ea typeface="楷体" pitchFamily="49" charset="-122"/>
                <a:cs typeface="Consolas" pitchFamily="49" charset="0"/>
              </a:rPr>
              <a:t> x)</a:t>
            </a:r>
          </a:p>
          <a:p>
            <a:r>
              <a:rPr lang="en-US" altLang="zh-CN" sz="1800">
                <a:solidFill>
                  <a:srgbClr val="0000FF"/>
                </a:solidFill>
                <a:latin typeface="Consolas" pitchFamily="49" charset="0"/>
                <a:ea typeface="楷体" pitchFamily="49" charset="-122"/>
                <a:cs typeface="Consolas" pitchFamily="49" charset="0"/>
              </a:rPr>
              <a:t>{   </a:t>
            </a:r>
            <a:r>
              <a:rPr lang="en-US" altLang="zh-CN" sz="1800" err="1">
                <a:solidFill>
                  <a:srgbClr val="0000FF"/>
                </a:solidFill>
                <a:latin typeface="Consolas" pitchFamily="49" charset="0"/>
                <a:ea typeface="楷体" pitchFamily="49" charset="-122"/>
                <a:cs typeface="Consolas" pitchFamily="49" charset="0"/>
              </a:rPr>
              <a:t>LNode</a:t>
            </a:r>
            <a:r>
              <a:rPr lang="en-US" altLang="zh-CN" sz="1800">
                <a:solidFill>
                  <a:srgbClr val="0000FF"/>
                </a:solidFill>
                <a:latin typeface="Consolas" pitchFamily="49" charset="0"/>
                <a:ea typeface="楷体" pitchFamily="49" charset="-122"/>
                <a:cs typeface="Consolas" pitchFamily="49" charset="0"/>
              </a:rPr>
              <a:t> *p=h-&gt;next;</a:t>
            </a:r>
          </a:p>
          <a:p>
            <a:r>
              <a:rPr lang="zh-CN" altLang="en-US" sz="1800">
                <a:solidFill>
                  <a:srgbClr val="0000FF"/>
                </a:solidFill>
                <a:latin typeface="Consolas" pitchFamily="49" charset="0"/>
                <a:ea typeface="楷体" pitchFamily="49" charset="-122"/>
                <a:cs typeface="Consolas" pitchFamily="49" charset="0"/>
              </a:rPr>
              <a:t>　　</a:t>
            </a:r>
            <a:r>
              <a:rPr lang="en-US" altLang="zh-CN" sz="1800" err="1">
                <a:solidFill>
                  <a:srgbClr val="0000FF"/>
                </a:solidFill>
                <a:latin typeface="Consolas" pitchFamily="49" charset="0"/>
                <a:ea typeface="楷体" pitchFamily="49" charset="-122"/>
                <a:cs typeface="Consolas" pitchFamily="49" charset="0"/>
              </a:rPr>
              <a:t>int</a:t>
            </a:r>
            <a:r>
              <a:rPr lang="en-US" altLang="zh-CN" sz="1800">
                <a:solidFill>
                  <a:srgbClr val="0000FF"/>
                </a:solidFill>
                <a:latin typeface="Consolas" pitchFamily="49" charset="0"/>
                <a:ea typeface="楷体" pitchFamily="49" charset="-122"/>
                <a:cs typeface="Consolas" pitchFamily="49" charset="0"/>
              </a:rPr>
              <a:t> </a:t>
            </a:r>
            <a:r>
              <a:rPr lang="en-US" altLang="zh-CN" sz="1800" err="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=0;</a:t>
            </a:r>
          </a:p>
          <a:p>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while (p-&gt;data!=x)</a:t>
            </a:r>
          </a:p>
          <a:p>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	</a:t>
            </a:r>
            <a:r>
              <a:rPr lang="en-US" altLang="zh-CN" sz="1800" err="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a:t>
            </a:r>
          </a:p>
          <a:p>
            <a:r>
              <a:rPr lang="en-US" altLang="zh-CN" sz="1800">
                <a:solidFill>
                  <a:srgbClr val="0000FF"/>
                </a:solidFill>
                <a:latin typeface="Consolas" pitchFamily="49" charset="0"/>
                <a:ea typeface="楷体" pitchFamily="49" charset="-122"/>
                <a:cs typeface="Consolas" pitchFamily="49" charset="0"/>
              </a:rPr>
              <a:t>	p=</a:t>
            </a:r>
            <a:r>
              <a:rPr lang="en-US" altLang="zh-CN" sz="1800" err="1">
                <a:solidFill>
                  <a:srgbClr val="0000FF"/>
                </a:solidFill>
                <a:latin typeface="Consolas" pitchFamily="49" charset="0"/>
                <a:ea typeface="楷体" pitchFamily="49" charset="-122"/>
                <a:cs typeface="Consolas" pitchFamily="49" charset="0"/>
              </a:rPr>
              <a:t>p</a:t>
            </a:r>
            <a:r>
              <a:rPr lang="en-US" altLang="zh-CN" sz="1800">
                <a:solidFill>
                  <a:srgbClr val="0000FF"/>
                </a:solidFill>
                <a:latin typeface="Consolas" pitchFamily="49" charset="0"/>
                <a:ea typeface="楷体" pitchFamily="49" charset="-122"/>
                <a:cs typeface="Consolas" pitchFamily="49" charset="0"/>
              </a:rPr>
              <a:t>-&gt;next;</a:t>
            </a:r>
          </a:p>
          <a:p>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a:t>
            </a:r>
          </a:p>
          <a:p>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return </a:t>
            </a:r>
            <a:r>
              <a:rPr lang="en-US" altLang="zh-CN" sz="1800" err="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a:t>
            </a:r>
          </a:p>
          <a:p>
            <a:r>
              <a:rPr lang="en-US" altLang="zh-CN" sz="1800">
                <a:solidFill>
                  <a:srgbClr val="0000FF"/>
                </a:solidFill>
                <a:latin typeface="Consolas" pitchFamily="49" charset="0"/>
                <a:ea typeface="楷体" pitchFamily="49" charset="-122"/>
                <a:cs typeface="Consolas" pitchFamily="49" charset="0"/>
              </a:rPr>
              <a:t>}</a:t>
            </a:r>
          </a:p>
        </p:txBody>
      </p:sp>
      <p:sp>
        <p:nvSpPr>
          <p:cNvPr id="7" name="右箭头 6"/>
          <p:cNvSpPr/>
          <p:nvPr/>
        </p:nvSpPr>
        <p:spPr>
          <a:xfrm>
            <a:off x="3929058" y="4500570"/>
            <a:ext cx="357190" cy="35719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8" name="直角双向箭头 7"/>
          <p:cNvSpPr/>
          <p:nvPr/>
        </p:nvSpPr>
        <p:spPr>
          <a:xfrm rot="10800000">
            <a:off x="428596" y="2000240"/>
            <a:ext cx="571504" cy="857256"/>
          </a:xfrm>
          <a:prstGeom prst="lef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ext Box 2"/>
          <p:cNvSpPr txBox="1">
            <a:spLocks noChangeArrowheads="1"/>
          </p:cNvSpPr>
          <p:nvPr/>
        </p:nvSpPr>
        <p:spPr bwMode="auto">
          <a:xfrm>
            <a:off x="756345" y="1637999"/>
            <a:ext cx="4247703" cy="430887"/>
          </a:xfrm>
          <a:prstGeom prst="rect">
            <a:avLst/>
          </a:prstGeom>
          <a:noFill/>
          <a:ln w="9525">
            <a:noFill/>
            <a:miter lim="800000"/>
            <a:headEnd/>
            <a:tailEnd/>
          </a:ln>
          <a:effectLst/>
        </p:spPr>
        <p:txBody>
          <a:bodyPr wrap="square">
            <a:spAutoFit/>
          </a:bodyPr>
          <a:lstStyle/>
          <a:p>
            <a:pPr>
              <a:spcBef>
                <a:spcPct val="50000"/>
              </a:spcBef>
            </a:pPr>
            <a:r>
              <a:rPr lang="zh-CN" altLang="en-US" sz="2200">
                <a:solidFill>
                  <a:srgbClr val="0000FF"/>
                </a:solidFill>
                <a:latin typeface="Consolas" pitchFamily="49" charset="0"/>
                <a:ea typeface="楷体" pitchFamily="49" charset="-122"/>
                <a:cs typeface="Consolas" pitchFamily="49" charset="0"/>
              </a:rPr>
              <a:t>算法具有以下</a:t>
            </a:r>
            <a:r>
              <a:rPr lang="en-US" altLang="zh-CN" sz="2200">
                <a:solidFill>
                  <a:srgbClr val="0000FF"/>
                </a:solidFill>
                <a:latin typeface="Consolas" pitchFamily="49" charset="0"/>
                <a:ea typeface="楷体" pitchFamily="49" charset="-122"/>
                <a:cs typeface="Consolas" pitchFamily="49" charset="0"/>
              </a:rPr>
              <a:t>5</a:t>
            </a:r>
            <a:r>
              <a:rPr lang="zh-CN" altLang="en-US" sz="2200">
                <a:solidFill>
                  <a:srgbClr val="0000FF"/>
                </a:solidFill>
                <a:latin typeface="Consolas" pitchFamily="49" charset="0"/>
                <a:ea typeface="楷体" pitchFamily="49" charset="-122"/>
                <a:cs typeface="Consolas" pitchFamily="49" charset="0"/>
              </a:rPr>
              <a:t>个重要特征：</a:t>
            </a:r>
          </a:p>
        </p:txBody>
      </p:sp>
      <p:sp>
        <p:nvSpPr>
          <p:cNvPr id="204803" name="Text Box 3"/>
          <p:cNvSpPr txBox="1">
            <a:spLocks noChangeArrowheads="1"/>
          </p:cNvSpPr>
          <p:nvPr/>
        </p:nvSpPr>
        <p:spPr bwMode="auto">
          <a:xfrm>
            <a:off x="1071538" y="2214554"/>
            <a:ext cx="2817804" cy="2346283"/>
          </a:xfrm>
          <a:prstGeom prst="rect">
            <a:avLst/>
          </a:prstGeom>
          <a:noFill/>
          <a:ln w="9525">
            <a:noFill/>
            <a:miter lim="800000"/>
            <a:headEnd/>
            <a:tailEnd/>
          </a:ln>
          <a:effectLst/>
        </p:spPr>
        <p:txBody>
          <a:bodyPr wrap="square">
            <a:spAutoFit/>
          </a:bodyPr>
          <a:lstStyle/>
          <a:p>
            <a:pPr marL="342900" indent="-342900">
              <a:lnSpc>
                <a:spcPct val="150000"/>
              </a:lnSpc>
              <a:buFontTx/>
              <a:buBlip>
                <a:blip r:embed="rId2"/>
              </a:buBlip>
            </a:pPr>
            <a:r>
              <a:rPr lang="zh-CN" altLang="en-US" sz="2000">
                <a:solidFill>
                  <a:srgbClr val="9900FF"/>
                </a:solidFill>
                <a:latin typeface="微软雅黑" pitchFamily="34" charset="-122"/>
                <a:ea typeface="微软雅黑" pitchFamily="34" charset="-122"/>
                <a:cs typeface="Times New Roman" pitchFamily="18" charset="0"/>
              </a:rPr>
              <a:t>有限性</a:t>
            </a:r>
          </a:p>
          <a:p>
            <a:pPr marL="342900" indent="-342900">
              <a:lnSpc>
                <a:spcPct val="150000"/>
              </a:lnSpc>
              <a:buFontTx/>
              <a:buBlip>
                <a:blip r:embed="rId2"/>
              </a:buBlip>
            </a:pPr>
            <a:r>
              <a:rPr lang="zh-CN" altLang="en-US" sz="2000">
                <a:solidFill>
                  <a:srgbClr val="9900FF"/>
                </a:solidFill>
                <a:latin typeface="微软雅黑" pitchFamily="34" charset="-122"/>
                <a:ea typeface="微软雅黑" pitchFamily="34" charset="-122"/>
                <a:cs typeface="Times New Roman" pitchFamily="18" charset="0"/>
              </a:rPr>
              <a:t>确定性</a:t>
            </a:r>
          </a:p>
          <a:p>
            <a:pPr marL="342900" indent="-342900">
              <a:lnSpc>
                <a:spcPct val="150000"/>
              </a:lnSpc>
              <a:buFontTx/>
              <a:buBlip>
                <a:blip r:embed="rId2"/>
              </a:buBlip>
            </a:pPr>
            <a:r>
              <a:rPr lang="zh-CN" altLang="en-US" sz="2000">
                <a:solidFill>
                  <a:srgbClr val="9900FF"/>
                </a:solidFill>
                <a:latin typeface="微软雅黑" pitchFamily="34" charset="-122"/>
                <a:ea typeface="微软雅黑" pitchFamily="34" charset="-122"/>
                <a:cs typeface="Times New Roman" pitchFamily="18" charset="0"/>
              </a:rPr>
              <a:t>可行性</a:t>
            </a:r>
          </a:p>
          <a:p>
            <a:pPr marL="342900" indent="-342900">
              <a:lnSpc>
                <a:spcPct val="150000"/>
              </a:lnSpc>
              <a:buFontTx/>
              <a:buBlip>
                <a:blip r:embed="rId2"/>
              </a:buBlip>
            </a:pPr>
            <a:r>
              <a:rPr lang="zh-CN" altLang="en-US" sz="2000">
                <a:solidFill>
                  <a:srgbClr val="9900FF"/>
                </a:solidFill>
                <a:latin typeface="微软雅黑" pitchFamily="34" charset="-122"/>
                <a:ea typeface="微软雅黑" pitchFamily="34" charset="-122"/>
                <a:cs typeface="Times New Roman" pitchFamily="18" charset="0"/>
              </a:rPr>
              <a:t>输入性</a:t>
            </a:r>
          </a:p>
          <a:p>
            <a:pPr marL="342900" indent="-342900">
              <a:lnSpc>
                <a:spcPct val="150000"/>
              </a:lnSpc>
              <a:buFontTx/>
              <a:buBlip>
                <a:blip r:embed="rId2"/>
              </a:buBlip>
            </a:pPr>
            <a:r>
              <a:rPr lang="zh-CN" altLang="en-US" sz="2000">
                <a:solidFill>
                  <a:srgbClr val="9900FF"/>
                </a:solidFill>
                <a:latin typeface="微软雅黑" pitchFamily="34" charset="-122"/>
                <a:ea typeface="微软雅黑" pitchFamily="34" charset="-122"/>
                <a:cs typeface="Times New Roman" pitchFamily="18" charset="0"/>
              </a:rPr>
              <a:t>输出性</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Text Box 2"/>
          <p:cNvSpPr txBox="1">
            <a:spLocks noChangeArrowheads="1"/>
          </p:cNvSpPr>
          <p:nvPr/>
        </p:nvSpPr>
        <p:spPr bwMode="auto">
          <a:xfrm>
            <a:off x="355571" y="404813"/>
            <a:ext cx="4144991" cy="430887"/>
          </a:xfrm>
          <a:prstGeom prst="rect">
            <a:avLst/>
          </a:prstGeom>
          <a:noFill/>
          <a:ln w="9525">
            <a:noFill/>
            <a:miter lim="800000"/>
            <a:headEnd/>
            <a:tailEnd/>
          </a:ln>
          <a:effectLst/>
        </p:spPr>
        <p:txBody>
          <a:bodyPr wrap="square">
            <a:spAutoFit/>
          </a:bodyPr>
          <a:lstStyle/>
          <a:p>
            <a:pPr>
              <a:spcBef>
                <a:spcPct val="50000"/>
              </a:spcBef>
            </a:pP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1.2】</a:t>
            </a:r>
            <a:r>
              <a:rPr lang="zh-CN" altLang="en-US" sz="2200">
                <a:solidFill>
                  <a:srgbClr val="0000FF"/>
                </a:solidFill>
                <a:latin typeface="Consolas" pitchFamily="49" charset="0"/>
                <a:ea typeface="楷体" pitchFamily="49" charset="-122"/>
                <a:cs typeface="Consolas" pitchFamily="49" charset="0"/>
              </a:rPr>
              <a:t>有下列两段描述：</a:t>
            </a:r>
          </a:p>
        </p:txBody>
      </p:sp>
      <p:sp>
        <p:nvSpPr>
          <p:cNvPr id="203779" name="Text Box 3"/>
          <p:cNvSpPr txBox="1">
            <a:spLocks noChangeArrowheads="1"/>
          </p:cNvSpPr>
          <p:nvPr/>
        </p:nvSpPr>
        <p:spPr bwMode="auto">
          <a:xfrm>
            <a:off x="428596" y="1196975"/>
            <a:ext cx="6983412" cy="430887"/>
          </a:xfrm>
          <a:prstGeom prst="rect">
            <a:avLst/>
          </a:prstGeom>
          <a:noFill/>
          <a:ln w="9525">
            <a:noFill/>
            <a:miter lim="800000"/>
            <a:headEnd/>
            <a:tailEnd/>
          </a:ln>
          <a:effectLst/>
        </p:spPr>
        <p:txBody>
          <a:bodyPr>
            <a:spAutoFit/>
          </a:bodyPr>
          <a:lstStyle/>
          <a:p>
            <a:pPr>
              <a:spcBef>
                <a:spcPct val="50000"/>
              </a:spcBef>
            </a:pPr>
            <a:r>
              <a:rPr lang="zh-CN" altLang="en-US" sz="2200">
                <a:solidFill>
                  <a:srgbClr val="0000FF"/>
                </a:solidFill>
                <a:latin typeface="Consolas" pitchFamily="49" charset="0"/>
                <a:ea typeface="楷体" pitchFamily="49" charset="-122"/>
                <a:cs typeface="Consolas" pitchFamily="49" charset="0"/>
              </a:rPr>
              <a:t>描述</a:t>
            </a:r>
            <a:r>
              <a:rPr lang="en-US" altLang="zh-CN" sz="2200">
                <a:solidFill>
                  <a:srgbClr val="0000FF"/>
                </a:solidFill>
                <a:latin typeface="Consolas" pitchFamily="49" charset="0"/>
                <a:ea typeface="楷体" pitchFamily="49" charset="-122"/>
                <a:cs typeface="Consolas" pitchFamily="49" charset="0"/>
              </a:rPr>
              <a:t>1</a:t>
            </a:r>
            <a:r>
              <a:rPr lang="zh-CN" altLang="en-US" sz="2200">
                <a:solidFill>
                  <a:srgbClr val="0000FF"/>
                </a:solidFill>
                <a:latin typeface="Consolas" pitchFamily="49" charset="0"/>
                <a:ea typeface="楷体" pitchFamily="49" charset="-122"/>
                <a:cs typeface="Consolas" pitchFamily="49" charset="0"/>
              </a:rPr>
              <a:t>：			  描述</a:t>
            </a:r>
            <a:r>
              <a:rPr lang="en-US" altLang="zh-CN" sz="2200">
                <a:solidFill>
                  <a:srgbClr val="0000FF"/>
                </a:solidFill>
                <a:latin typeface="Consolas" pitchFamily="49" charset="0"/>
                <a:ea typeface="楷体" pitchFamily="49" charset="-122"/>
                <a:cs typeface="Consolas" pitchFamily="49" charset="0"/>
              </a:rPr>
              <a:t>2</a:t>
            </a:r>
            <a:r>
              <a:rPr lang="zh-CN" altLang="en-US" sz="2200">
                <a:solidFill>
                  <a:srgbClr val="0000FF"/>
                </a:solidFill>
                <a:latin typeface="Consolas" pitchFamily="49" charset="0"/>
                <a:ea typeface="楷体" pitchFamily="49" charset="-122"/>
                <a:cs typeface="Consolas" pitchFamily="49" charset="0"/>
              </a:rPr>
              <a:t>：</a:t>
            </a:r>
          </a:p>
        </p:txBody>
      </p:sp>
      <p:sp>
        <p:nvSpPr>
          <p:cNvPr id="203781" name="Text Box 5"/>
          <p:cNvSpPr txBox="1">
            <a:spLocks noChangeArrowheads="1"/>
          </p:cNvSpPr>
          <p:nvPr/>
        </p:nvSpPr>
        <p:spPr bwMode="auto">
          <a:xfrm>
            <a:off x="428596" y="1773238"/>
            <a:ext cx="2879725" cy="3060802"/>
          </a:xfrm>
          <a:prstGeom prst="rect">
            <a:avLst/>
          </a:prstGeom>
          <a:solidFill>
            <a:schemeClr val="accent6">
              <a:lumMod val="20000"/>
              <a:lumOff val="80000"/>
            </a:schemeClr>
          </a:solidFill>
          <a:ln w="28575">
            <a:solidFill>
              <a:schemeClr val="bg1"/>
            </a:solidFill>
            <a:miter lim="800000"/>
            <a:headEnd/>
            <a:tailEnd/>
          </a:ln>
          <a:effectLst>
            <a:outerShdw blurRad="50800" dist="38100" dir="2700000" algn="tl" rotWithShape="0">
              <a:prstClr val="black">
                <a:alpha val="40000"/>
              </a:prstClr>
            </a:outerShdw>
          </a:effectLst>
        </p:spPr>
        <p:txBody>
          <a:bodyPr lIns="144000" tIns="144000" bIns="144000">
            <a:spAutoFit/>
          </a:bodyPr>
          <a:lstStyle/>
          <a:p>
            <a:pPr>
              <a:spcBef>
                <a:spcPct val="50000"/>
              </a:spcBef>
            </a:pPr>
            <a:r>
              <a:rPr lang="en-US" altLang="zh-CN" sz="1800">
                <a:solidFill>
                  <a:srgbClr val="0000FF"/>
                </a:solidFill>
                <a:latin typeface="Consolas" pitchFamily="49" charset="0"/>
                <a:ea typeface="楷体" pitchFamily="49" charset="-122"/>
                <a:cs typeface="Consolas" pitchFamily="49" charset="0"/>
              </a:rPr>
              <a:t>void </a:t>
            </a:r>
            <a:r>
              <a:rPr lang="en-US" altLang="zh-CN" sz="1800" err="1">
                <a:solidFill>
                  <a:srgbClr val="0000FF"/>
                </a:solidFill>
                <a:latin typeface="Consolas" pitchFamily="49" charset="0"/>
                <a:ea typeface="楷体" pitchFamily="49" charset="-122"/>
                <a:cs typeface="Consolas" pitchFamily="49" charset="0"/>
              </a:rPr>
              <a:t>exam1</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en-US" altLang="zh-CN" sz="1800">
                <a:solidFill>
                  <a:srgbClr val="0000FF"/>
                </a:solidFill>
                <a:latin typeface="Consolas" pitchFamily="49" charset="0"/>
                <a:ea typeface="楷体" pitchFamily="49" charset="-122"/>
                <a:cs typeface="Consolas" pitchFamily="49" charset="0"/>
              </a:rPr>
              <a:t>{  int n; </a:t>
            </a:r>
          </a:p>
          <a:p>
            <a:pPr>
              <a:spcBef>
                <a:spcPct val="50000"/>
              </a:spcBef>
            </a:pPr>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n=2; </a:t>
            </a:r>
          </a:p>
          <a:p>
            <a:pPr>
              <a:spcBef>
                <a:spcPct val="50000"/>
              </a:spcBef>
            </a:pPr>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while (</a:t>
            </a:r>
            <a:r>
              <a:rPr lang="en-US" altLang="zh-CN" sz="1800" err="1">
                <a:solidFill>
                  <a:srgbClr val="0000FF"/>
                </a:solidFill>
                <a:latin typeface="Consolas" pitchFamily="49" charset="0"/>
                <a:ea typeface="楷体" pitchFamily="49" charset="-122"/>
                <a:cs typeface="Consolas" pitchFamily="49" charset="0"/>
              </a:rPr>
              <a:t>n%2</a:t>
            </a:r>
            <a:r>
              <a:rPr lang="en-US" altLang="zh-CN" sz="1800">
                <a:solidFill>
                  <a:srgbClr val="0000FF"/>
                </a:solidFill>
                <a:latin typeface="Consolas" pitchFamily="49" charset="0"/>
                <a:ea typeface="楷体" pitchFamily="49" charset="-122"/>
                <a:cs typeface="Consolas" pitchFamily="49" charset="0"/>
              </a:rPr>
              <a:t>==0) </a:t>
            </a:r>
          </a:p>
          <a:p>
            <a:pPr>
              <a:spcBef>
                <a:spcPct val="50000"/>
              </a:spcBef>
            </a:pPr>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n=</a:t>
            </a:r>
            <a:r>
              <a:rPr lang="en-US" altLang="zh-CN" sz="1800" err="1">
                <a:solidFill>
                  <a:srgbClr val="0000FF"/>
                </a:solidFill>
                <a:latin typeface="Consolas" pitchFamily="49" charset="0"/>
                <a:ea typeface="楷体" pitchFamily="49" charset="-122"/>
                <a:cs typeface="Consolas" pitchFamily="49" charset="0"/>
              </a:rPr>
              <a:t>n+2</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printf("%d\</a:t>
            </a:r>
            <a:r>
              <a:rPr lang="en-US" altLang="zh-CN" sz="1800" err="1">
                <a:solidFill>
                  <a:srgbClr val="0000FF"/>
                </a:solidFill>
                <a:latin typeface="Consolas" pitchFamily="49" charset="0"/>
                <a:ea typeface="楷体" pitchFamily="49" charset="-122"/>
                <a:cs typeface="Consolas" pitchFamily="49" charset="0"/>
              </a:rPr>
              <a:t>n",n</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en-US" altLang="zh-CN" sz="1800">
                <a:solidFill>
                  <a:srgbClr val="0000FF"/>
                </a:solidFill>
                <a:latin typeface="Consolas" pitchFamily="49" charset="0"/>
                <a:ea typeface="楷体" pitchFamily="49" charset="-122"/>
                <a:cs typeface="Consolas" pitchFamily="49" charset="0"/>
              </a:rPr>
              <a:t>}</a:t>
            </a:r>
          </a:p>
        </p:txBody>
      </p:sp>
      <p:sp>
        <p:nvSpPr>
          <p:cNvPr id="203782" name="Text Box 6"/>
          <p:cNvSpPr txBox="1">
            <a:spLocks noChangeArrowheads="1"/>
          </p:cNvSpPr>
          <p:nvPr/>
        </p:nvSpPr>
        <p:spPr bwMode="auto">
          <a:xfrm>
            <a:off x="4460846" y="1918280"/>
            <a:ext cx="3455987" cy="2645303"/>
          </a:xfrm>
          <a:prstGeom prst="rect">
            <a:avLst/>
          </a:prstGeom>
          <a:solidFill>
            <a:schemeClr val="accent6">
              <a:lumMod val="20000"/>
              <a:lumOff val="80000"/>
            </a:schemeClr>
          </a:solidFill>
          <a:ln w="28575">
            <a:solidFill>
              <a:schemeClr val="bg1"/>
            </a:solidFill>
            <a:miter lim="800000"/>
            <a:headEnd/>
            <a:tailEnd/>
          </a:ln>
          <a:effectLst>
            <a:outerShdw blurRad="50800" dist="38100" dir="2700000" algn="tl" rotWithShape="0">
              <a:prstClr val="black">
                <a:alpha val="40000"/>
              </a:prstClr>
            </a:outerShdw>
          </a:effectLst>
        </p:spPr>
        <p:txBody>
          <a:bodyPr lIns="180000" tIns="144000" bIns="144000">
            <a:spAutoFit/>
          </a:bodyPr>
          <a:lstStyle/>
          <a:p>
            <a:pPr>
              <a:spcBef>
                <a:spcPct val="50000"/>
              </a:spcBef>
            </a:pPr>
            <a:r>
              <a:rPr lang="en-US" altLang="zh-CN" sz="1800">
                <a:solidFill>
                  <a:srgbClr val="0000FF"/>
                </a:solidFill>
                <a:latin typeface="Consolas" pitchFamily="49" charset="0"/>
                <a:ea typeface="楷体" pitchFamily="49" charset="-122"/>
                <a:cs typeface="Consolas" pitchFamily="49" charset="0"/>
              </a:rPr>
              <a:t>void </a:t>
            </a:r>
            <a:r>
              <a:rPr lang="en-US" altLang="zh-CN" sz="1800" err="1">
                <a:solidFill>
                  <a:srgbClr val="0000FF"/>
                </a:solidFill>
                <a:latin typeface="Consolas" pitchFamily="49" charset="0"/>
                <a:ea typeface="楷体" pitchFamily="49" charset="-122"/>
                <a:cs typeface="Consolas" pitchFamily="49" charset="0"/>
              </a:rPr>
              <a:t>exam2</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en-US" altLang="zh-CN" sz="1800">
                <a:solidFill>
                  <a:srgbClr val="0000FF"/>
                </a:solidFill>
                <a:latin typeface="Consolas" pitchFamily="49" charset="0"/>
                <a:ea typeface="楷体" pitchFamily="49" charset="-122"/>
                <a:cs typeface="Consolas" pitchFamily="49" charset="0"/>
              </a:rPr>
              <a:t>{  int </a:t>
            </a:r>
            <a:r>
              <a:rPr lang="en-US" altLang="zh-CN" sz="1800" err="1">
                <a:solidFill>
                  <a:srgbClr val="0000FF"/>
                </a:solidFill>
                <a:latin typeface="Consolas" pitchFamily="49" charset="0"/>
                <a:ea typeface="楷体" pitchFamily="49" charset="-122"/>
                <a:cs typeface="Consolas" pitchFamily="49" charset="0"/>
              </a:rPr>
              <a:t>x,y</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y=0; </a:t>
            </a:r>
          </a:p>
          <a:p>
            <a:pPr>
              <a:spcBef>
                <a:spcPct val="50000"/>
              </a:spcBef>
            </a:pPr>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x=5/y; </a:t>
            </a:r>
          </a:p>
          <a:p>
            <a:pPr>
              <a:spcBef>
                <a:spcPct val="50000"/>
              </a:spcBef>
            </a:pPr>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printf("%</a:t>
            </a:r>
            <a:r>
              <a:rPr lang="en-US" altLang="zh-CN" sz="1800" err="1">
                <a:solidFill>
                  <a:srgbClr val="0000FF"/>
                </a:solidFill>
                <a:latin typeface="Consolas" pitchFamily="49" charset="0"/>
                <a:ea typeface="楷体" pitchFamily="49" charset="-122"/>
                <a:cs typeface="Consolas" pitchFamily="49" charset="0"/>
              </a:rPr>
              <a:t>d,%d</a:t>
            </a:r>
            <a:r>
              <a:rPr lang="en-US" altLang="zh-CN" sz="1800">
                <a:solidFill>
                  <a:srgbClr val="0000FF"/>
                </a:solidFill>
                <a:latin typeface="Consolas" pitchFamily="49" charset="0"/>
                <a:ea typeface="楷体" pitchFamily="49" charset="-122"/>
                <a:cs typeface="Consolas" pitchFamily="49" charset="0"/>
              </a:rPr>
              <a:t>\</a:t>
            </a:r>
            <a:r>
              <a:rPr lang="en-US" altLang="zh-CN" sz="1800" err="1">
                <a:solidFill>
                  <a:srgbClr val="0000FF"/>
                </a:solidFill>
                <a:latin typeface="Consolas" pitchFamily="49" charset="0"/>
                <a:ea typeface="楷体" pitchFamily="49" charset="-122"/>
                <a:cs typeface="Consolas" pitchFamily="49" charset="0"/>
              </a:rPr>
              <a:t>n",x,y</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en-US" altLang="zh-CN" sz="1800">
                <a:solidFill>
                  <a:srgbClr val="0000FF"/>
                </a:solidFill>
                <a:latin typeface="Consolas" pitchFamily="49" charset="0"/>
                <a:ea typeface="楷体" pitchFamily="49" charset="-122"/>
                <a:cs typeface="Consolas" pitchFamily="49" charset="0"/>
              </a:rPr>
              <a:t>}</a:t>
            </a:r>
          </a:p>
        </p:txBody>
      </p:sp>
      <p:sp>
        <p:nvSpPr>
          <p:cNvPr id="203783" name="Text Box 7"/>
          <p:cNvSpPr txBox="1">
            <a:spLocks noChangeArrowheads="1"/>
          </p:cNvSpPr>
          <p:nvPr/>
        </p:nvSpPr>
        <p:spPr bwMode="auto">
          <a:xfrm>
            <a:off x="395536" y="5013176"/>
            <a:ext cx="8280400" cy="400110"/>
          </a:xfrm>
          <a:prstGeom prst="rect">
            <a:avLst/>
          </a:prstGeom>
          <a:noFill/>
          <a:ln w="9525">
            <a:noFill/>
            <a:miter lim="800000"/>
            <a:headEnd/>
            <a:tailEnd/>
          </a:ln>
          <a:effectLst/>
        </p:spPr>
        <p:txBody>
          <a:bodyPr>
            <a:spAutoFit/>
          </a:bodyPr>
          <a:lstStyle/>
          <a:p>
            <a:pPr>
              <a:spcBef>
                <a:spcPct val="50000"/>
              </a:spcBef>
            </a:pPr>
            <a:r>
              <a:rPr lang="zh-CN" altLang="en-US" sz="2000">
                <a:solidFill>
                  <a:srgbClr val="0000FF"/>
                </a:solidFill>
                <a:ea typeface="楷体" pitchFamily="49" charset="-122"/>
                <a:cs typeface="Times New Roman" pitchFamily="18" charset="0"/>
              </a:rPr>
              <a:t>这两段描述均不能满足算法的特征，试问它们违反了算法的哪些特征？</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ext Box 2"/>
          <p:cNvSpPr txBox="1">
            <a:spLocks noChangeArrowheads="1"/>
          </p:cNvSpPr>
          <p:nvPr/>
        </p:nvSpPr>
        <p:spPr bwMode="auto">
          <a:xfrm>
            <a:off x="467544" y="1484784"/>
            <a:ext cx="8280400" cy="972574"/>
          </a:xfrm>
          <a:prstGeom prst="rect">
            <a:avLst/>
          </a:prstGeom>
          <a:noFill/>
          <a:ln w="9525">
            <a:noFill/>
            <a:miter lim="800000"/>
            <a:headEnd/>
            <a:tailEnd/>
          </a:ln>
          <a:effectLst/>
        </p:spPr>
        <p:txBody>
          <a:bodyPr>
            <a:spAutoFit/>
          </a:bodyPr>
          <a:lstStyle/>
          <a:p>
            <a:pPr>
              <a:lnSpc>
                <a:spcPct val="130000"/>
              </a:lnSpc>
              <a:spcBef>
                <a:spcPct val="50000"/>
              </a:spcBef>
            </a:pPr>
            <a:r>
              <a:rPr lang="zh-CN" altLang="en-US" sz="2200">
                <a:solidFill>
                  <a:srgbClr val="FF0000"/>
                </a:solidFill>
                <a:latin typeface="Consolas" pitchFamily="49" charset="0"/>
                <a:ea typeface="楷体" pitchFamily="49" charset="-122"/>
                <a:cs typeface="Consolas" pitchFamily="49" charset="0"/>
              </a:rPr>
              <a:t>　　</a:t>
            </a:r>
            <a:r>
              <a:rPr lang="zh-CN" altLang="en-US" sz="2200">
                <a:solidFill>
                  <a:srgbClr val="FF0000"/>
                </a:solidFill>
                <a:latin typeface="微软雅黑" pitchFamily="34" charset="-122"/>
                <a:ea typeface="微软雅黑" pitchFamily="34" charset="-122"/>
                <a:cs typeface="Consolas" pitchFamily="49" charset="0"/>
              </a:rPr>
              <a:t>解</a:t>
            </a:r>
            <a:r>
              <a:rPr lang="zh-CN" altLang="en-US" sz="2200">
                <a:solidFill>
                  <a:srgbClr val="0000FF"/>
                </a:solidFill>
                <a:latin typeface="微软雅黑" pitchFamily="34" charset="-122"/>
                <a:ea typeface="微软雅黑" pitchFamily="34"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a:t>
            </a:r>
            <a:r>
              <a:rPr lang="en-US" altLang="zh-CN" sz="2200">
                <a:solidFill>
                  <a:srgbClr val="0000FF"/>
                </a:solidFill>
                <a:latin typeface="Consolas" pitchFamily="49" charset="0"/>
                <a:ea typeface="楷体" pitchFamily="49" charset="-122"/>
                <a:cs typeface="Consolas" pitchFamily="49" charset="0"/>
              </a:rPr>
              <a:t>1</a:t>
            </a:r>
            <a:r>
              <a:rPr lang="zh-CN" altLang="en-US" sz="2200">
                <a:solidFill>
                  <a:srgbClr val="0000FF"/>
                </a:solidFill>
                <a:latin typeface="Consolas" pitchFamily="49" charset="0"/>
                <a:ea typeface="楷体" pitchFamily="49" charset="-122"/>
                <a:cs typeface="Consolas" pitchFamily="49" charset="0"/>
              </a:rPr>
              <a:t>）是一个死循环，违反了算法的有限性特征。（</a:t>
            </a:r>
            <a:r>
              <a:rPr lang="en-US" altLang="zh-CN" sz="2200">
                <a:solidFill>
                  <a:srgbClr val="0000FF"/>
                </a:solidFill>
                <a:latin typeface="Consolas" pitchFamily="49" charset="0"/>
                <a:ea typeface="楷体" pitchFamily="49" charset="-122"/>
                <a:cs typeface="Consolas" pitchFamily="49" charset="0"/>
              </a:rPr>
              <a:t>2</a:t>
            </a:r>
            <a:r>
              <a:rPr lang="zh-CN" altLang="en-US" sz="2200">
                <a:solidFill>
                  <a:srgbClr val="0000FF"/>
                </a:solidFill>
                <a:latin typeface="Consolas" pitchFamily="49" charset="0"/>
                <a:ea typeface="楷体" pitchFamily="49" charset="-122"/>
                <a:cs typeface="Consolas" pitchFamily="49" charset="0"/>
              </a:rPr>
              <a:t>）出现除零错误，违反了算法的可行性特征。</a:t>
            </a:r>
          </a:p>
        </p:txBody>
      </p:sp>
      <p:sp>
        <p:nvSpPr>
          <p:cNvPr id="3" name="Text Box 5"/>
          <p:cNvSpPr txBox="1">
            <a:spLocks noChangeArrowheads="1"/>
          </p:cNvSpPr>
          <p:nvPr/>
        </p:nvSpPr>
        <p:spPr bwMode="auto">
          <a:xfrm>
            <a:off x="727101" y="2781256"/>
            <a:ext cx="2879725" cy="3060802"/>
          </a:xfrm>
          <a:prstGeom prst="rect">
            <a:avLst/>
          </a:prstGeom>
          <a:solidFill>
            <a:schemeClr val="accent6">
              <a:lumMod val="20000"/>
              <a:lumOff val="80000"/>
            </a:schemeClr>
          </a:solidFill>
          <a:ln w="28575">
            <a:solidFill>
              <a:schemeClr val="bg1"/>
            </a:solidFill>
            <a:miter lim="800000"/>
            <a:headEnd/>
            <a:tailEnd/>
          </a:ln>
          <a:effectLst>
            <a:outerShdw blurRad="50800" dist="38100" dir="2700000" algn="tl" rotWithShape="0">
              <a:prstClr val="black">
                <a:alpha val="40000"/>
              </a:prstClr>
            </a:outerShdw>
          </a:effectLst>
        </p:spPr>
        <p:txBody>
          <a:bodyPr lIns="144000" tIns="144000" bIns="144000">
            <a:spAutoFit/>
          </a:bodyPr>
          <a:lstStyle/>
          <a:p>
            <a:pPr>
              <a:spcBef>
                <a:spcPct val="50000"/>
              </a:spcBef>
            </a:pPr>
            <a:r>
              <a:rPr lang="en-US" altLang="zh-CN" sz="1800">
                <a:solidFill>
                  <a:srgbClr val="0000FF"/>
                </a:solidFill>
                <a:latin typeface="Consolas" pitchFamily="49" charset="0"/>
                <a:ea typeface="楷体" pitchFamily="49" charset="-122"/>
                <a:cs typeface="Consolas" pitchFamily="49" charset="0"/>
              </a:rPr>
              <a:t>void </a:t>
            </a:r>
            <a:r>
              <a:rPr lang="en-US" altLang="zh-CN" sz="1800" err="1">
                <a:solidFill>
                  <a:srgbClr val="0000FF"/>
                </a:solidFill>
                <a:latin typeface="Consolas" pitchFamily="49" charset="0"/>
                <a:ea typeface="楷体" pitchFamily="49" charset="-122"/>
                <a:cs typeface="Consolas" pitchFamily="49" charset="0"/>
              </a:rPr>
              <a:t>exam1</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en-US" altLang="zh-CN" sz="1800">
                <a:solidFill>
                  <a:srgbClr val="0000FF"/>
                </a:solidFill>
                <a:latin typeface="Consolas" pitchFamily="49" charset="0"/>
                <a:ea typeface="楷体" pitchFamily="49" charset="-122"/>
                <a:cs typeface="Consolas" pitchFamily="49" charset="0"/>
              </a:rPr>
              <a:t>{  int n; </a:t>
            </a:r>
          </a:p>
          <a:p>
            <a:pPr>
              <a:spcBef>
                <a:spcPct val="50000"/>
              </a:spcBef>
            </a:pPr>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n=2; </a:t>
            </a:r>
          </a:p>
          <a:p>
            <a:pPr>
              <a:spcBef>
                <a:spcPct val="50000"/>
              </a:spcBef>
            </a:pPr>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while (</a:t>
            </a:r>
            <a:r>
              <a:rPr lang="en-US" altLang="zh-CN" sz="1800" err="1">
                <a:solidFill>
                  <a:srgbClr val="0000FF"/>
                </a:solidFill>
                <a:latin typeface="Consolas" pitchFamily="49" charset="0"/>
                <a:ea typeface="楷体" pitchFamily="49" charset="-122"/>
                <a:cs typeface="Consolas" pitchFamily="49" charset="0"/>
              </a:rPr>
              <a:t>n%2</a:t>
            </a:r>
            <a:r>
              <a:rPr lang="en-US" altLang="zh-CN" sz="1800">
                <a:solidFill>
                  <a:srgbClr val="0000FF"/>
                </a:solidFill>
                <a:latin typeface="Consolas" pitchFamily="49" charset="0"/>
                <a:ea typeface="楷体" pitchFamily="49" charset="-122"/>
                <a:cs typeface="Consolas" pitchFamily="49" charset="0"/>
              </a:rPr>
              <a:t>==0) </a:t>
            </a:r>
          </a:p>
          <a:p>
            <a:pPr>
              <a:spcBef>
                <a:spcPct val="50000"/>
              </a:spcBef>
            </a:pPr>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n=</a:t>
            </a:r>
            <a:r>
              <a:rPr lang="en-US" altLang="zh-CN" sz="1800" err="1">
                <a:solidFill>
                  <a:srgbClr val="0000FF"/>
                </a:solidFill>
                <a:latin typeface="Consolas" pitchFamily="49" charset="0"/>
                <a:ea typeface="楷体" pitchFamily="49" charset="-122"/>
                <a:cs typeface="Consolas" pitchFamily="49" charset="0"/>
              </a:rPr>
              <a:t>n+2</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printf("%d\</a:t>
            </a:r>
            <a:r>
              <a:rPr lang="en-US" altLang="zh-CN" sz="1800" err="1">
                <a:solidFill>
                  <a:srgbClr val="0000FF"/>
                </a:solidFill>
                <a:latin typeface="Consolas" pitchFamily="49" charset="0"/>
                <a:ea typeface="楷体" pitchFamily="49" charset="-122"/>
                <a:cs typeface="Consolas" pitchFamily="49" charset="0"/>
              </a:rPr>
              <a:t>n",n</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en-US" altLang="zh-CN" sz="1800">
                <a:solidFill>
                  <a:srgbClr val="0000FF"/>
                </a:solidFill>
                <a:latin typeface="Consolas" pitchFamily="49" charset="0"/>
                <a:ea typeface="楷体" pitchFamily="49" charset="-122"/>
                <a:cs typeface="Consolas" pitchFamily="49" charset="0"/>
              </a:rPr>
              <a:t>}</a:t>
            </a:r>
          </a:p>
        </p:txBody>
      </p:sp>
      <p:sp>
        <p:nvSpPr>
          <p:cNvPr id="4" name="Text Box 6"/>
          <p:cNvSpPr txBox="1">
            <a:spLocks noChangeArrowheads="1"/>
          </p:cNvSpPr>
          <p:nvPr/>
        </p:nvSpPr>
        <p:spPr bwMode="auto">
          <a:xfrm>
            <a:off x="4759351" y="2926298"/>
            <a:ext cx="3455987" cy="2645303"/>
          </a:xfrm>
          <a:prstGeom prst="rect">
            <a:avLst/>
          </a:prstGeom>
          <a:solidFill>
            <a:schemeClr val="accent6">
              <a:lumMod val="20000"/>
              <a:lumOff val="80000"/>
            </a:schemeClr>
          </a:solidFill>
          <a:ln w="28575">
            <a:solidFill>
              <a:schemeClr val="bg1"/>
            </a:solidFill>
            <a:miter lim="800000"/>
            <a:headEnd/>
            <a:tailEnd/>
          </a:ln>
          <a:effectLst>
            <a:outerShdw blurRad="50800" dist="38100" dir="2700000" algn="tl" rotWithShape="0">
              <a:prstClr val="black">
                <a:alpha val="40000"/>
              </a:prstClr>
            </a:outerShdw>
          </a:effectLst>
        </p:spPr>
        <p:txBody>
          <a:bodyPr lIns="144000" tIns="144000" bIns="144000">
            <a:spAutoFit/>
          </a:bodyPr>
          <a:lstStyle/>
          <a:p>
            <a:pPr>
              <a:spcBef>
                <a:spcPct val="50000"/>
              </a:spcBef>
            </a:pPr>
            <a:r>
              <a:rPr lang="en-US" altLang="zh-CN" sz="1800">
                <a:solidFill>
                  <a:srgbClr val="0000FF"/>
                </a:solidFill>
                <a:latin typeface="Consolas" pitchFamily="49" charset="0"/>
                <a:ea typeface="楷体" pitchFamily="49" charset="-122"/>
                <a:cs typeface="Consolas" pitchFamily="49" charset="0"/>
              </a:rPr>
              <a:t>void </a:t>
            </a:r>
            <a:r>
              <a:rPr lang="en-US" altLang="zh-CN" sz="1800" err="1">
                <a:solidFill>
                  <a:srgbClr val="0000FF"/>
                </a:solidFill>
                <a:latin typeface="Consolas" pitchFamily="49" charset="0"/>
                <a:ea typeface="楷体" pitchFamily="49" charset="-122"/>
                <a:cs typeface="Consolas" pitchFamily="49" charset="0"/>
              </a:rPr>
              <a:t>exam2</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en-US" altLang="zh-CN" sz="1800">
                <a:solidFill>
                  <a:srgbClr val="0000FF"/>
                </a:solidFill>
                <a:latin typeface="Consolas" pitchFamily="49" charset="0"/>
                <a:ea typeface="楷体" pitchFamily="49" charset="-122"/>
                <a:cs typeface="Consolas" pitchFamily="49" charset="0"/>
              </a:rPr>
              <a:t>{  int </a:t>
            </a:r>
            <a:r>
              <a:rPr lang="en-US" altLang="zh-CN" sz="1800" err="1">
                <a:solidFill>
                  <a:srgbClr val="0000FF"/>
                </a:solidFill>
                <a:latin typeface="Consolas" pitchFamily="49" charset="0"/>
                <a:ea typeface="楷体" pitchFamily="49" charset="-122"/>
                <a:cs typeface="Consolas" pitchFamily="49" charset="0"/>
              </a:rPr>
              <a:t>x,y</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y=0; </a:t>
            </a:r>
          </a:p>
          <a:p>
            <a:pPr>
              <a:spcBef>
                <a:spcPct val="50000"/>
              </a:spcBef>
            </a:pPr>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x=5/y; </a:t>
            </a:r>
          </a:p>
          <a:p>
            <a:pPr>
              <a:spcBef>
                <a:spcPct val="50000"/>
              </a:spcBef>
            </a:pPr>
            <a:r>
              <a:rPr lang="zh-CN" altLang="en-US"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printf("%</a:t>
            </a:r>
            <a:r>
              <a:rPr lang="en-US" altLang="zh-CN" sz="1800" err="1">
                <a:solidFill>
                  <a:srgbClr val="0000FF"/>
                </a:solidFill>
                <a:latin typeface="Consolas" pitchFamily="49" charset="0"/>
                <a:ea typeface="楷体" pitchFamily="49" charset="-122"/>
                <a:cs typeface="Consolas" pitchFamily="49" charset="0"/>
              </a:rPr>
              <a:t>d,%d</a:t>
            </a:r>
            <a:r>
              <a:rPr lang="en-US" altLang="zh-CN" sz="1800">
                <a:solidFill>
                  <a:srgbClr val="0000FF"/>
                </a:solidFill>
                <a:latin typeface="Consolas" pitchFamily="49" charset="0"/>
                <a:ea typeface="楷体" pitchFamily="49" charset="-122"/>
                <a:cs typeface="Consolas" pitchFamily="49" charset="0"/>
              </a:rPr>
              <a:t>\</a:t>
            </a:r>
            <a:r>
              <a:rPr lang="en-US" altLang="zh-CN" sz="1800" err="1">
                <a:solidFill>
                  <a:srgbClr val="0000FF"/>
                </a:solidFill>
                <a:latin typeface="Consolas" pitchFamily="49" charset="0"/>
                <a:ea typeface="楷体" pitchFamily="49" charset="-122"/>
                <a:cs typeface="Consolas" pitchFamily="49" charset="0"/>
              </a:rPr>
              <a:t>n",x,y</a:t>
            </a:r>
            <a:r>
              <a:rPr lang="en-US" altLang="zh-CN" sz="1800">
                <a:solidFill>
                  <a:srgbClr val="0000FF"/>
                </a:solidFill>
                <a:latin typeface="Consolas" pitchFamily="49" charset="0"/>
                <a:ea typeface="楷体" pitchFamily="49" charset="-122"/>
                <a:cs typeface="Consolas" pitchFamily="49" charset="0"/>
              </a:rPr>
              <a:t>); </a:t>
            </a:r>
          </a:p>
          <a:p>
            <a:pPr>
              <a:spcBef>
                <a:spcPct val="50000"/>
              </a:spcBef>
            </a:pPr>
            <a:r>
              <a:rPr lang="en-US" altLang="zh-CN" sz="180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2"/>
          <p:cNvSpPr txBox="1">
            <a:spLocks noChangeArrowheads="1"/>
          </p:cNvSpPr>
          <p:nvPr/>
        </p:nvSpPr>
        <p:spPr bwMode="auto">
          <a:xfrm>
            <a:off x="395288" y="404813"/>
            <a:ext cx="4033836"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1.1.3 </a:t>
            </a:r>
            <a:r>
              <a:rPr lang="zh-CN" altLang="en-US" sz="2800">
                <a:solidFill>
                  <a:srgbClr val="FF0000"/>
                </a:solidFill>
                <a:latin typeface="Consolas" pitchFamily="49" charset="0"/>
                <a:ea typeface="微软雅黑" pitchFamily="34" charset="-122"/>
                <a:cs typeface="Consolas" pitchFamily="49" charset="0"/>
              </a:rPr>
              <a:t>算法和数据结构</a:t>
            </a:r>
          </a:p>
        </p:txBody>
      </p:sp>
      <p:sp>
        <p:nvSpPr>
          <p:cNvPr id="196611" name="Text Box 3"/>
          <p:cNvSpPr txBox="1">
            <a:spLocks noChangeArrowheads="1"/>
          </p:cNvSpPr>
          <p:nvPr/>
        </p:nvSpPr>
        <p:spPr bwMode="auto">
          <a:xfrm>
            <a:off x="571472" y="1285860"/>
            <a:ext cx="5473700" cy="430887"/>
          </a:xfrm>
          <a:prstGeom prst="rect">
            <a:avLst/>
          </a:prstGeom>
          <a:noFill/>
          <a:ln w="9525">
            <a:noFill/>
            <a:miter lim="800000"/>
            <a:headEnd/>
            <a:tailEnd/>
          </a:ln>
          <a:effectLst/>
        </p:spPr>
        <p:txBody>
          <a:bodyPr>
            <a:spAutoFit/>
          </a:bodyPr>
          <a:lstStyle/>
          <a:p>
            <a:pPr>
              <a:spcBef>
                <a:spcPct val="50000"/>
              </a:spcBef>
            </a:pPr>
            <a:r>
              <a:rPr lang="zh-CN" altLang="en-US" sz="2200">
                <a:solidFill>
                  <a:srgbClr val="0000FF"/>
                </a:solidFill>
                <a:ea typeface="楷体" pitchFamily="49" charset="-122"/>
                <a:cs typeface="Times New Roman" pitchFamily="18" charset="0"/>
              </a:rPr>
              <a:t>算法与数据结构既有联系又有区别。</a:t>
            </a:r>
          </a:p>
        </p:txBody>
      </p:sp>
      <p:sp>
        <p:nvSpPr>
          <p:cNvPr id="196612" name="Text Box 4"/>
          <p:cNvSpPr txBox="1">
            <a:spLocks noChangeArrowheads="1"/>
          </p:cNvSpPr>
          <p:nvPr/>
        </p:nvSpPr>
        <p:spPr bwMode="auto">
          <a:xfrm>
            <a:off x="611188" y="1948374"/>
            <a:ext cx="8351837" cy="1976760"/>
          </a:xfrm>
          <a:prstGeom prst="rect">
            <a:avLst/>
          </a:prstGeom>
          <a:noFill/>
          <a:ln w="9525">
            <a:noFill/>
            <a:miter lim="800000"/>
            <a:headEnd/>
            <a:tailEnd/>
          </a:ln>
          <a:effectLst/>
        </p:spPr>
        <p:txBody>
          <a:bodyPr>
            <a:spAutoFit/>
          </a:bodyPr>
          <a:lstStyle/>
          <a:p>
            <a:pPr>
              <a:lnSpc>
                <a:spcPts val="3000"/>
              </a:lnSpc>
            </a:pPr>
            <a:r>
              <a:rPr lang="zh-CN" altLang="en-US" sz="2200">
                <a:solidFill>
                  <a:srgbClr val="FF0000"/>
                </a:solidFill>
                <a:latin typeface="黑体" pitchFamily="49" charset="-122"/>
                <a:ea typeface="黑体" pitchFamily="49" charset="-122"/>
                <a:cs typeface="Times New Roman" pitchFamily="18" charset="0"/>
              </a:rPr>
              <a:t>联系：</a:t>
            </a:r>
            <a:r>
              <a:rPr lang="zh-CN" altLang="en-US" sz="2000">
                <a:solidFill>
                  <a:srgbClr val="0000FF"/>
                </a:solidFill>
                <a:latin typeface="仿宋" pitchFamily="49" charset="-122"/>
                <a:ea typeface="仿宋" pitchFamily="49" charset="-122"/>
                <a:cs typeface="Times New Roman" pitchFamily="18" charset="0"/>
              </a:rPr>
              <a:t>数据结构是算法设计的基础。算法的操作对象是数据结构，在设计算法时，通常要构建适合这种算法的数据结构。数据结构设计主要是选择数据的存储方式，如确定求解问题中的数据采用数组存储还是采用链表存储等。算法设计就是在选定的存储结构上设计一个满足要求的好算法。</a:t>
            </a:r>
          </a:p>
        </p:txBody>
      </p:sp>
      <p:sp>
        <p:nvSpPr>
          <p:cNvPr id="196613" name="Text Box 5"/>
          <p:cNvSpPr txBox="1">
            <a:spLocks noChangeArrowheads="1"/>
          </p:cNvSpPr>
          <p:nvPr/>
        </p:nvSpPr>
        <p:spPr bwMode="auto">
          <a:xfrm>
            <a:off x="611188" y="4111331"/>
            <a:ext cx="8247092" cy="1193596"/>
          </a:xfrm>
          <a:prstGeom prst="rect">
            <a:avLst/>
          </a:prstGeom>
          <a:noFill/>
          <a:ln w="9525">
            <a:noFill/>
            <a:miter lim="800000"/>
            <a:headEnd/>
            <a:tailEnd/>
          </a:ln>
          <a:effectLst/>
        </p:spPr>
        <p:txBody>
          <a:bodyPr wrap="square">
            <a:spAutoFit/>
          </a:bodyPr>
          <a:lstStyle/>
          <a:p>
            <a:pPr>
              <a:lnSpc>
                <a:spcPts val="3000"/>
              </a:lnSpc>
              <a:spcBef>
                <a:spcPts val="0"/>
              </a:spcBef>
            </a:pPr>
            <a:r>
              <a:rPr lang="zh-CN" altLang="en-US" sz="2200">
                <a:solidFill>
                  <a:srgbClr val="FF0000"/>
                </a:solidFill>
                <a:latin typeface="黑体" pitchFamily="49" charset="-122"/>
                <a:ea typeface="黑体" pitchFamily="49" charset="-122"/>
                <a:cs typeface="Times New Roman" pitchFamily="18" charset="0"/>
              </a:rPr>
              <a:t>区别：</a:t>
            </a:r>
            <a:r>
              <a:rPr lang="zh-CN" altLang="en-US" sz="2000">
                <a:solidFill>
                  <a:srgbClr val="0000FF"/>
                </a:solidFill>
                <a:latin typeface="仿宋" pitchFamily="49" charset="-122"/>
                <a:ea typeface="仿宋" pitchFamily="49" charset="-122"/>
                <a:cs typeface="Times New Roman" pitchFamily="18" charset="0"/>
              </a:rPr>
              <a:t>数据结构关注的是数据的逻辑结构、存储结构以及基本操作，而算法更多的是关注如何在数据结构的基础上解决实际问题。算法是编程思想，数据结构则是这些思想的逻辑基础。</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descr="信纸"/>
          <p:cNvSpPr txBox="1">
            <a:spLocks noChangeArrowheads="1"/>
          </p:cNvSpPr>
          <p:nvPr/>
        </p:nvSpPr>
        <p:spPr bwMode="auto">
          <a:xfrm>
            <a:off x="2843262" y="260648"/>
            <a:ext cx="3384922" cy="701675"/>
          </a:xfrm>
          <a:prstGeom prst="rect">
            <a:avLst/>
          </a:prstGeom>
          <a:blipFill dpi="0" rotWithShape="1">
            <a:blip r:embed="rId2" cstate="print"/>
            <a:srcRect/>
            <a:tile tx="0" ty="0" sx="100000" sy="100000" flip="none" algn="tl"/>
          </a:blipFill>
          <a:ln w="9525">
            <a:noFill/>
            <a:miter lim="800000"/>
            <a:headEnd/>
            <a:tailEnd/>
          </a:ln>
          <a:effectLst/>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spcBef>
                <a:spcPct val="50000"/>
              </a:spcBef>
            </a:pPr>
            <a:r>
              <a:rPr lang="zh-CN" altLang="en-US" sz="4000">
                <a:ln w="11430"/>
                <a:solidFill>
                  <a:srgbClr val="FF0000"/>
                </a:solidFill>
                <a:effectLst>
                  <a:outerShdw blurRad="50800" dist="39000" dir="5460000" algn="tl">
                    <a:srgbClr val="000000">
                      <a:alpha val="38000"/>
                    </a:srgbClr>
                  </a:outerShdw>
                </a:effectLst>
                <a:ea typeface="隶书" pitchFamily="49" charset="-122"/>
              </a:rPr>
              <a:t>第</a:t>
            </a:r>
            <a:r>
              <a:rPr lang="en-US" altLang="zh-CN" sz="4000">
                <a:ln w="11430"/>
                <a:solidFill>
                  <a:srgbClr val="FF0000"/>
                </a:solidFill>
                <a:effectLst>
                  <a:outerShdw blurRad="50800" dist="39000" dir="5460000" algn="tl">
                    <a:srgbClr val="000000">
                      <a:alpha val="38000"/>
                    </a:srgbClr>
                  </a:outerShdw>
                </a:effectLst>
                <a:ea typeface="隶书" pitchFamily="49" charset="-122"/>
              </a:rPr>
              <a:t>1</a:t>
            </a:r>
            <a:r>
              <a:rPr lang="zh-CN" altLang="en-US" sz="4000">
                <a:ln w="11430"/>
                <a:solidFill>
                  <a:srgbClr val="FF0000"/>
                </a:solidFill>
                <a:effectLst>
                  <a:outerShdw blurRad="50800" dist="39000" dir="5460000" algn="tl">
                    <a:srgbClr val="000000">
                      <a:alpha val="38000"/>
                    </a:srgbClr>
                  </a:outerShdw>
                </a:effectLst>
                <a:ea typeface="隶书" pitchFamily="49" charset="-122"/>
              </a:rPr>
              <a:t>章 概述 </a:t>
            </a:r>
          </a:p>
        </p:txBody>
      </p:sp>
      <p:sp>
        <p:nvSpPr>
          <p:cNvPr id="3075" name="Text Box 3"/>
          <p:cNvSpPr txBox="1">
            <a:spLocks noChangeArrowheads="1"/>
          </p:cNvSpPr>
          <p:nvPr/>
        </p:nvSpPr>
        <p:spPr bwMode="auto">
          <a:xfrm>
            <a:off x="2267744" y="1772816"/>
            <a:ext cx="4680520" cy="579438"/>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1.1  </a:t>
            </a:r>
            <a:r>
              <a:rPr lang="zh-CN" altLang="en-US" sz="3200" spc="5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算法的概念 </a:t>
            </a:r>
          </a:p>
        </p:txBody>
      </p:sp>
      <p:sp>
        <p:nvSpPr>
          <p:cNvPr id="12" name="Text Box 3"/>
          <p:cNvSpPr txBox="1">
            <a:spLocks noChangeArrowheads="1"/>
          </p:cNvSpPr>
          <p:nvPr/>
        </p:nvSpPr>
        <p:spPr bwMode="auto">
          <a:xfrm>
            <a:off x="2267744" y="2852936"/>
            <a:ext cx="4680520" cy="584775"/>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1.2  </a:t>
            </a:r>
            <a:r>
              <a:rPr lang="zh-CN" altLang="en-US" sz="3200" spc="5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算法分析 </a:t>
            </a:r>
          </a:p>
        </p:txBody>
      </p:sp>
      <p:sp>
        <p:nvSpPr>
          <p:cNvPr id="13" name="Text Box 3"/>
          <p:cNvSpPr txBox="1">
            <a:spLocks noChangeArrowheads="1"/>
          </p:cNvSpPr>
          <p:nvPr/>
        </p:nvSpPr>
        <p:spPr bwMode="auto">
          <a:xfrm>
            <a:off x="2267744" y="3933056"/>
            <a:ext cx="4680520" cy="584775"/>
          </a:xfrm>
          <a:prstGeom prst="rect">
            <a:avLst/>
          </a:prstGeom>
          <a:solidFill>
            <a:srgbClr val="00B0F0"/>
          </a:solid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1.3 </a:t>
            </a:r>
            <a:r>
              <a:rPr lang="zh-CN" altLang="zh-CN" sz="3200">
                <a:solidFill>
                  <a:srgbClr val="006600"/>
                </a:solidFill>
                <a:latin typeface="Consolas" pitchFamily="49" charset="0"/>
                <a:ea typeface="叶根友毛笔行书2.0版" pitchFamily="2" charset="-122"/>
                <a:cs typeface="Consolas" pitchFamily="49" charset="0"/>
              </a:rPr>
              <a:t>算法设计工具―</a:t>
            </a:r>
            <a:r>
              <a:rPr lang="pt-BR" altLang="zh-CN" sz="3200">
                <a:solidFill>
                  <a:srgbClr val="006600"/>
                </a:solidFill>
                <a:latin typeface="Consolas" pitchFamily="49" charset="0"/>
                <a:ea typeface="叶根友毛笔行书2.0版" pitchFamily="2" charset="-122"/>
                <a:cs typeface="Consolas" pitchFamily="49" charset="0"/>
              </a:rPr>
              <a:t>STL</a:t>
            </a:r>
            <a:r>
              <a:rPr lang="zh-CN" altLang="en-US" sz="3200" spc="5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ext Box 2"/>
          <p:cNvSpPr txBox="1">
            <a:spLocks noChangeArrowheads="1"/>
          </p:cNvSpPr>
          <p:nvPr/>
        </p:nvSpPr>
        <p:spPr bwMode="auto">
          <a:xfrm>
            <a:off x="214282" y="357166"/>
            <a:ext cx="4824412" cy="51911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1.1.4 </a:t>
            </a:r>
            <a:r>
              <a:rPr lang="zh-CN" altLang="en-US" sz="2800">
                <a:solidFill>
                  <a:srgbClr val="FF0000"/>
                </a:solidFill>
                <a:latin typeface="Consolas" pitchFamily="49" charset="0"/>
                <a:ea typeface="微软雅黑" pitchFamily="34" charset="-122"/>
                <a:cs typeface="Consolas" pitchFamily="49" charset="0"/>
              </a:rPr>
              <a:t>算法设计的基本步骤</a:t>
            </a:r>
          </a:p>
        </p:txBody>
      </p:sp>
      <p:sp>
        <p:nvSpPr>
          <p:cNvPr id="195588" name="Rectangle 4"/>
          <p:cNvSpPr>
            <a:spLocks noChangeArrowheads="1"/>
          </p:cNvSpPr>
          <p:nvPr/>
        </p:nvSpPr>
        <p:spPr bwMode="auto">
          <a:xfrm>
            <a:off x="0" y="26241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9558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圆角矩形 5"/>
          <p:cNvSpPr/>
          <p:nvPr/>
        </p:nvSpPr>
        <p:spPr>
          <a:xfrm>
            <a:off x="1428728" y="1379854"/>
            <a:ext cx="2143140" cy="500066"/>
          </a:xfrm>
          <a:prstGeom prst="round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a:solidFill>
                  <a:srgbClr val="0000FF"/>
                </a:solidFill>
                <a:latin typeface="仿宋" pitchFamily="49" charset="-122"/>
                <a:ea typeface="仿宋" pitchFamily="49" charset="-122"/>
              </a:rPr>
              <a:t>分析求解问题</a:t>
            </a:r>
          </a:p>
        </p:txBody>
      </p:sp>
      <p:sp>
        <p:nvSpPr>
          <p:cNvPr id="7" name="圆角矩形 6"/>
          <p:cNvSpPr/>
          <p:nvPr/>
        </p:nvSpPr>
        <p:spPr>
          <a:xfrm>
            <a:off x="1428728" y="2237110"/>
            <a:ext cx="2143140" cy="785818"/>
          </a:xfrm>
          <a:prstGeom prst="round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a:solidFill>
                  <a:srgbClr val="0000FF"/>
                </a:solidFill>
                <a:latin typeface="仿宋" pitchFamily="49" charset="-122"/>
                <a:ea typeface="仿宋" pitchFamily="49" charset="-122"/>
              </a:rPr>
              <a:t>选择数据结构和算法设计策略</a:t>
            </a:r>
          </a:p>
        </p:txBody>
      </p:sp>
      <p:sp>
        <p:nvSpPr>
          <p:cNvPr id="8" name="圆角矩形 7"/>
          <p:cNvSpPr/>
          <p:nvPr/>
        </p:nvSpPr>
        <p:spPr>
          <a:xfrm>
            <a:off x="1428728" y="3368840"/>
            <a:ext cx="2143140" cy="500066"/>
          </a:xfrm>
          <a:prstGeom prst="round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a:solidFill>
                  <a:srgbClr val="0000FF"/>
                </a:solidFill>
                <a:latin typeface="仿宋" pitchFamily="49" charset="-122"/>
                <a:ea typeface="仿宋" pitchFamily="49" charset="-122"/>
              </a:rPr>
              <a:t>描述算法</a:t>
            </a:r>
          </a:p>
        </p:txBody>
      </p:sp>
      <p:sp>
        <p:nvSpPr>
          <p:cNvPr id="9" name="圆角矩形 8"/>
          <p:cNvSpPr/>
          <p:nvPr/>
        </p:nvSpPr>
        <p:spPr>
          <a:xfrm>
            <a:off x="1428728" y="4226096"/>
            <a:ext cx="2143140" cy="500066"/>
          </a:xfrm>
          <a:prstGeom prst="round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a:solidFill>
                  <a:srgbClr val="0000FF"/>
                </a:solidFill>
                <a:latin typeface="仿宋" pitchFamily="49" charset="-122"/>
                <a:ea typeface="仿宋" pitchFamily="49" charset="-122"/>
              </a:rPr>
              <a:t>证明算法正确性</a:t>
            </a:r>
          </a:p>
        </p:txBody>
      </p:sp>
      <p:sp>
        <p:nvSpPr>
          <p:cNvPr id="10" name="圆角矩形 9"/>
          <p:cNvSpPr/>
          <p:nvPr/>
        </p:nvSpPr>
        <p:spPr>
          <a:xfrm>
            <a:off x="1428728" y="5072074"/>
            <a:ext cx="2143140" cy="500066"/>
          </a:xfrm>
          <a:prstGeom prst="round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sz="2000">
                <a:solidFill>
                  <a:srgbClr val="0000FF"/>
                </a:solidFill>
                <a:latin typeface="仿宋" pitchFamily="49" charset="-122"/>
                <a:ea typeface="仿宋" pitchFamily="49" charset="-122"/>
              </a:rPr>
              <a:t>算法分析</a:t>
            </a:r>
          </a:p>
        </p:txBody>
      </p:sp>
      <p:cxnSp>
        <p:nvCxnSpPr>
          <p:cNvPr id="12" name="直接箭头连接符 11"/>
          <p:cNvCxnSpPr/>
          <p:nvPr/>
        </p:nvCxnSpPr>
        <p:spPr>
          <a:xfrm rot="5400000">
            <a:off x="2321703" y="2058515"/>
            <a:ext cx="3571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p:nvPr/>
        </p:nvCxnSpPr>
        <p:spPr>
          <a:xfrm rot="5400000">
            <a:off x="2321703" y="3200729"/>
            <a:ext cx="3571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p:nvPr/>
        </p:nvCxnSpPr>
        <p:spPr>
          <a:xfrm rot="5400000">
            <a:off x="2321703" y="4046707"/>
            <a:ext cx="3571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直接箭头连接符 14"/>
          <p:cNvCxnSpPr/>
          <p:nvPr/>
        </p:nvCxnSpPr>
        <p:spPr>
          <a:xfrm rot="5400000">
            <a:off x="2321703" y="4903963"/>
            <a:ext cx="35719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Text Box 3"/>
          <p:cNvSpPr txBox="1">
            <a:spLocks noChangeArrowheads="1"/>
          </p:cNvSpPr>
          <p:nvPr/>
        </p:nvSpPr>
        <p:spPr bwMode="auto">
          <a:xfrm>
            <a:off x="539750" y="1412875"/>
            <a:ext cx="7777163" cy="1551579"/>
          </a:xfrm>
          <a:prstGeom prst="rect">
            <a:avLst/>
          </a:prstGeom>
          <a:noFill/>
          <a:ln w="9525">
            <a:noFill/>
            <a:miter lim="800000"/>
            <a:headEnd/>
            <a:tailEnd/>
          </a:ln>
          <a:effectLst/>
        </p:spPr>
        <p:txBody>
          <a:bodyPr>
            <a:spAutoFit/>
          </a:bodyPr>
          <a:lstStyle/>
          <a:p>
            <a:pPr>
              <a:lnSpc>
                <a:spcPct val="150000"/>
              </a:lnSpc>
              <a:spcBef>
                <a:spcPts val="0"/>
              </a:spcBef>
            </a:pPr>
            <a:r>
              <a:rPr lang="zh-CN" altLang="en-US" sz="2200">
                <a:ea typeface="楷体" pitchFamily="49" charset="-122"/>
                <a:cs typeface="Times New Roman" pitchFamily="18" charset="0"/>
              </a:rPr>
              <a:t>　　</a:t>
            </a:r>
            <a:r>
              <a:rPr lang="zh-CN" altLang="en-US" sz="2200">
                <a:solidFill>
                  <a:srgbClr val="0000FF"/>
                </a:solidFill>
                <a:ea typeface="楷体" pitchFamily="49" charset="-122"/>
                <a:cs typeface="Times New Roman" pitchFamily="18" charset="0"/>
              </a:rPr>
              <a:t>算法分析是分析算法占用计算机资源的情况。</a:t>
            </a:r>
          </a:p>
          <a:p>
            <a:pPr>
              <a:lnSpc>
                <a:spcPct val="150000"/>
              </a:lnSpc>
              <a:spcBef>
                <a:spcPts val="0"/>
              </a:spcBef>
            </a:pPr>
            <a:r>
              <a:rPr lang="zh-CN" altLang="en-US" sz="2200">
                <a:solidFill>
                  <a:srgbClr val="0000FF"/>
                </a:solidFill>
                <a:ea typeface="楷体" pitchFamily="49" charset="-122"/>
                <a:cs typeface="Times New Roman" pitchFamily="18" charset="0"/>
              </a:rPr>
              <a:t>　　所以算法分析的两个主要方面是分析算法的</a:t>
            </a:r>
            <a:r>
              <a:rPr lang="zh-CN" altLang="en-US" sz="2200">
                <a:solidFill>
                  <a:srgbClr val="9900FF"/>
                </a:solidFill>
                <a:ea typeface="楷体" pitchFamily="49" charset="-122"/>
                <a:cs typeface="Times New Roman" pitchFamily="18" charset="0"/>
              </a:rPr>
              <a:t>时间复杂度</a:t>
            </a:r>
            <a:r>
              <a:rPr lang="zh-CN" altLang="en-US" sz="2200">
                <a:solidFill>
                  <a:srgbClr val="0000FF"/>
                </a:solidFill>
                <a:ea typeface="楷体" pitchFamily="49" charset="-122"/>
                <a:cs typeface="Times New Roman" pitchFamily="18" charset="0"/>
              </a:rPr>
              <a:t>和</a:t>
            </a:r>
            <a:r>
              <a:rPr lang="zh-CN" altLang="en-US" sz="2200">
                <a:solidFill>
                  <a:srgbClr val="9900FF"/>
                </a:solidFill>
                <a:ea typeface="楷体" pitchFamily="49" charset="-122"/>
                <a:cs typeface="Times New Roman" pitchFamily="18" charset="0"/>
              </a:rPr>
              <a:t>空间复杂度</a:t>
            </a:r>
            <a:r>
              <a:rPr lang="zh-CN" altLang="en-US" sz="2200">
                <a:ea typeface="楷体" pitchFamily="49" charset="-122"/>
                <a:cs typeface="Times New Roman" pitchFamily="18" charset="0"/>
              </a:rPr>
              <a:t>。</a:t>
            </a:r>
          </a:p>
        </p:txBody>
      </p:sp>
      <p:sp>
        <p:nvSpPr>
          <p:cNvPr id="5" name="Text Box 3"/>
          <p:cNvSpPr txBox="1">
            <a:spLocks noChangeArrowheads="1"/>
          </p:cNvSpPr>
          <p:nvPr/>
        </p:nvSpPr>
        <p:spPr bwMode="auto">
          <a:xfrm>
            <a:off x="2643174" y="415333"/>
            <a:ext cx="3161512" cy="584775"/>
          </a:xfrm>
          <a:prstGeom prst="rect">
            <a:avLst/>
          </a:prstGeom>
          <a:no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1.2 </a:t>
            </a:r>
            <a:r>
              <a:rPr lang="zh-CN" altLang="en-US" sz="3200" spc="5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算法分析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ext Box 2"/>
          <p:cNvSpPr txBox="1">
            <a:spLocks noChangeArrowheads="1"/>
          </p:cNvSpPr>
          <p:nvPr/>
        </p:nvSpPr>
        <p:spPr bwMode="auto">
          <a:xfrm>
            <a:off x="428596" y="285728"/>
            <a:ext cx="4746629" cy="51911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1.2.1 </a:t>
            </a:r>
            <a:r>
              <a:rPr lang="zh-CN" altLang="en-US" sz="2800">
                <a:solidFill>
                  <a:srgbClr val="FF0000"/>
                </a:solidFill>
                <a:latin typeface="Consolas" pitchFamily="49" charset="0"/>
                <a:ea typeface="微软雅黑" pitchFamily="34" charset="-122"/>
                <a:cs typeface="Consolas" pitchFamily="49" charset="0"/>
              </a:rPr>
              <a:t>算法时间复杂度分析</a:t>
            </a:r>
          </a:p>
        </p:txBody>
      </p:sp>
      <p:sp>
        <p:nvSpPr>
          <p:cNvPr id="193539" name="Text Box 3"/>
          <p:cNvSpPr txBox="1">
            <a:spLocks noChangeArrowheads="1"/>
          </p:cNvSpPr>
          <p:nvPr/>
        </p:nvSpPr>
        <p:spPr bwMode="auto">
          <a:xfrm>
            <a:off x="571472" y="1214422"/>
            <a:ext cx="3786214" cy="457200"/>
          </a:xfrm>
          <a:prstGeom prst="rect">
            <a:avLst/>
          </a:prstGeom>
          <a:solidFill>
            <a:srgbClr val="9900FF"/>
          </a:solidFill>
          <a:ln w="9525">
            <a:noFill/>
            <a:miter lim="800000"/>
            <a:headEnd/>
            <a:tailEnd/>
          </a:ln>
          <a:effectLst/>
        </p:spPr>
        <p:txBody>
          <a:bodyPr wrap="square">
            <a:spAutoFit/>
          </a:bodyPr>
          <a:lstStyle/>
          <a:p>
            <a:pPr algn="ctr">
              <a:spcBef>
                <a:spcPct val="50000"/>
              </a:spcBef>
            </a:pPr>
            <a:r>
              <a:rPr lang="en-US" altLang="zh-CN">
                <a:solidFill>
                  <a:schemeClr val="bg1"/>
                </a:solidFill>
                <a:latin typeface="Consolas" pitchFamily="49" charset="0"/>
                <a:ea typeface="华文中宋" pitchFamily="2" charset="-122"/>
                <a:cs typeface="Consolas" pitchFamily="49" charset="0"/>
              </a:rPr>
              <a:t>1. </a:t>
            </a:r>
            <a:r>
              <a:rPr lang="zh-CN" altLang="en-US">
                <a:solidFill>
                  <a:schemeClr val="bg1"/>
                </a:solidFill>
                <a:latin typeface="Consolas" pitchFamily="49" charset="0"/>
                <a:ea typeface="华文中宋" pitchFamily="2" charset="-122"/>
                <a:cs typeface="Consolas" pitchFamily="49" charset="0"/>
              </a:rPr>
              <a:t>时间复杂度分析概述</a:t>
            </a:r>
          </a:p>
        </p:txBody>
      </p:sp>
      <p:sp>
        <p:nvSpPr>
          <p:cNvPr id="193540" name="Text Box 4"/>
          <p:cNvSpPr txBox="1">
            <a:spLocks noChangeArrowheads="1"/>
          </p:cNvSpPr>
          <p:nvPr/>
        </p:nvSpPr>
        <p:spPr bwMode="auto">
          <a:xfrm>
            <a:off x="357158" y="1844675"/>
            <a:ext cx="8536017" cy="957250"/>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000">
                <a:solidFill>
                  <a:srgbClr val="0000FF"/>
                </a:solidFill>
                <a:ea typeface="楷体" pitchFamily="49" charset="-122"/>
                <a:cs typeface="Times New Roman" pitchFamily="18" charset="0"/>
              </a:rPr>
              <a:t>　　一个算法是由控制结构（顺序、分支和循环</a:t>
            </a:r>
            <a:r>
              <a:rPr lang="en-US" altLang="zh-CN" sz="2000">
                <a:solidFill>
                  <a:srgbClr val="0000FF"/>
                </a:solidFill>
                <a:ea typeface="楷体" pitchFamily="49" charset="-122"/>
                <a:cs typeface="Times New Roman" pitchFamily="18" charset="0"/>
              </a:rPr>
              <a:t>3</a:t>
            </a:r>
            <a:r>
              <a:rPr lang="zh-CN" altLang="en-US" sz="2000">
                <a:solidFill>
                  <a:srgbClr val="0000FF"/>
                </a:solidFill>
                <a:ea typeface="楷体" pitchFamily="49" charset="-122"/>
                <a:cs typeface="Times New Roman" pitchFamily="18" charset="0"/>
              </a:rPr>
              <a:t>种）和原操作（指固有数据类型的操作）构成的，算法的运行时间取决于两者的综合效果。 </a:t>
            </a:r>
          </a:p>
        </p:txBody>
      </p:sp>
      <p:sp>
        <p:nvSpPr>
          <p:cNvPr id="193542" name="Rectangle 6"/>
          <p:cNvSpPr>
            <a:spLocks noChangeArrowheads="1"/>
          </p:cNvSpPr>
          <p:nvPr/>
        </p:nvSpPr>
        <p:spPr bwMode="auto">
          <a:xfrm>
            <a:off x="0" y="2524125"/>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93543"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354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Box 8"/>
          <p:cNvSpPr txBox="1"/>
          <p:nvPr/>
        </p:nvSpPr>
        <p:spPr>
          <a:xfrm>
            <a:off x="642910" y="3143248"/>
            <a:ext cx="6786610" cy="3272004"/>
          </a:xfrm>
          <a:prstGeom prst="rect">
            <a:avLst/>
          </a:prstGeom>
          <a:solidFill>
            <a:schemeClr val="accent4">
              <a:lumMod val="40000"/>
              <a:lumOff val="60000"/>
            </a:schemeClr>
          </a:solidFill>
        </p:spPr>
        <p:style>
          <a:lnRef idx="1">
            <a:schemeClr val="accent1"/>
          </a:lnRef>
          <a:fillRef idx="2">
            <a:schemeClr val="accent1"/>
          </a:fillRef>
          <a:effectRef idx="1">
            <a:schemeClr val="accent1"/>
          </a:effectRef>
          <a:fontRef idx="minor">
            <a:schemeClr val="dk1"/>
          </a:fontRef>
        </p:style>
        <p:txBody>
          <a:bodyPr wrap="square" lIns="180000" tIns="180000" bIns="180000" rtlCol="0">
            <a:spAutoFit/>
          </a:bodyPr>
          <a:lstStyle/>
          <a:p>
            <a:r>
              <a:rPr lang="en-US" altLang="zh-CN" sz="1800">
                <a:solidFill>
                  <a:srgbClr val="0000FF"/>
                </a:solidFill>
                <a:latin typeface="Consolas" pitchFamily="49" charset="0"/>
                <a:ea typeface="楷体" pitchFamily="49" charset="-122"/>
                <a:cs typeface="Consolas" pitchFamily="49" charset="0"/>
              </a:rPr>
              <a:t>bool Solve(double a[][MAX],int m,int n,double &amp;s)</a:t>
            </a:r>
          </a:p>
          <a:p>
            <a:r>
              <a:rPr lang="en-US" altLang="zh-CN" sz="1800">
                <a:solidFill>
                  <a:srgbClr val="0000FF"/>
                </a:solidFill>
                <a:latin typeface="Consolas" pitchFamily="49" charset="0"/>
                <a:ea typeface="楷体" pitchFamily="49" charset="-122"/>
                <a:cs typeface="Consolas" pitchFamily="49" charset="0"/>
              </a:rPr>
              <a:t>{</a:t>
            </a:r>
          </a:p>
          <a:p>
            <a:r>
              <a:rPr lang="en-US" altLang="zh-CN" sz="1800">
                <a:solidFill>
                  <a:srgbClr val="0000FF"/>
                </a:solidFill>
                <a:latin typeface="Consolas" pitchFamily="49" charset="0"/>
                <a:ea typeface="楷体" pitchFamily="49" charset="-122"/>
                <a:cs typeface="Consolas" pitchFamily="49" charset="0"/>
              </a:rPr>
              <a:t>   int i; s=0;</a:t>
            </a:r>
          </a:p>
          <a:p>
            <a:pPr>
              <a:lnSpc>
                <a:spcPct val="200000"/>
              </a:lnSpc>
            </a:pPr>
            <a:r>
              <a:rPr lang="en-US" altLang="zh-CN" sz="1800">
                <a:solidFill>
                  <a:srgbClr val="0000FF"/>
                </a:solidFill>
                <a:latin typeface="Consolas" pitchFamily="49" charset="0"/>
                <a:ea typeface="楷体" pitchFamily="49" charset="-122"/>
                <a:cs typeface="Consolas" pitchFamily="49" charset="0"/>
              </a:rPr>
              <a:t>   if (m!=n) return false;</a:t>
            </a:r>
          </a:p>
          <a:p>
            <a:pPr>
              <a:lnSpc>
                <a:spcPct val="150000"/>
              </a:lnSpc>
            </a:pPr>
            <a:r>
              <a:rPr lang="en-US" altLang="zh-CN" sz="1800">
                <a:solidFill>
                  <a:srgbClr val="0000FF"/>
                </a:solidFill>
                <a:latin typeface="Consolas" pitchFamily="49" charset="0"/>
                <a:ea typeface="楷体" pitchFamily="49" charset="-122"/>
                <a:cs typeface="Consolas" pitchFamily="49" charset="0"/>
              </a:rPr>
              <a:t>   for (i=0;i&lt;m;i++)</a:t>
            </a:r>
          </a:p>
          <a:p>
            <a:r>
              <a:rPr lang="en-US" altLang="zh-CN" sz="1800">
                <a:solidFill>
                  <a:srgbClr val="0000FF"/>
                </a:solidFill>
                <a:latin typeface="Consolas" pitchFamily="49" charset="0"/>
                <a:ea typeface="楷体" pitchFamily="49" charset="-122"/>
                <a:cs typeface="Consolas" pitchFamily="49" charset="0"/>
              </a:rPr>
              <a:t>     s+=a[i][i];</a:t>
            </a:r>
          </a:p>
          <a:p>
            <a:pPr>
              <a:lnSpc>
                <a:spcPct val="200000"/>
              </a:lnSpc>
            </a:pPr>
            <a:r>
              <a:rPr lang="en-US" altLang="zh-CN" sz="1800">
                <a:solidFill>
                  <a:srgbClr val="0000FF"/>
                </a:solidFill>
                <a:latin typeface="Consolas" pitchFamily="49" charset="0"/>
                <a:ea typeface="楷体" pitchFamily="49" charset="-122"/>
                <a:cs typeface="Consolas" pitchFamily="49" charset="0"/>
              </a:rPr>
              <a:t>   return true;</a:t>
            </a:r>
          </a:p>
          <a:p>
            <a:r>
              <a:rPr lang="en-US" altLang="zh-CN" sz="1800">
                <a:solidFill>
                  <a:srgbClr val="0000FF"/>
                </a:solidFill>
                <a:latin typeface="Consolas" pitchFamily="49" charset="0"/>
                <a:ea typeface="楷体" pitchFamily="49" charset="-122"/>
                <a:cs typeface="Consolas" pitchFamily="49" charset="0"/>
              </a:rPr>
              <a:t>}</a:t>
            </a:r>
            <a:endParaRPr lang="zh-CN" altLang="en-US" sz="1800">
              <a:solidFill>
                <a:srgbClr val="0000FF"/>
              </a:solidFill>
              <a:latin typeface="Consolas" pitchFamily="49" charset="0"/>
              <a:ea typeface="楷体" pitchFamily="49" charset="-122"/>
              <a:cs typeface="Consolas" pitchFamily="49" charset="0"/>
            </a:endParaRPr>
          </a:p>
        </p:txBody>
      </p:sp>
      <p:grpSp>
        <p:nvGrpSpPr>
          <p:cNvPr id="26" name="组合 25"/>
          <p:cNvGrpSpPr/>
          <p:nvPr/>
        </p:nvGrpSpPr>
        <p:grpSpPr>
          <a:xfrm>
            <a:off x="1058475" y="3786190"/>
            <a:ext cx="7871243" cy="428628"/>
            <a:chOff x="1058475" y="3786190"/>
            <a:chExt cx="7871243" cy="428628"/>
          </a:xfrm>
        </p:grpSpPr>
        <p:sp>
          <p:nvSpPr>
            <p:cNvPr id="10" name="TextBox 9"/>
            <p:cNvSpPr txBox="1"/>
            <p:nvPr/>
          </p:nvSpPr>
          <p:spPr>
            <a:xfrm>
              <a:off x="7572396" y="3825379"/>
              <a:ext cx="1357322" cy="338554"/>
            </a:xfrm>
            <a:prstGeom prst="rect">
              <a:avLst/>
            </a:prstGeom>
            <a:noFill/>
          </p:spPr>
          <p:txBody>
            <a:bodyPr wrap="square" rtlCol="0">
              <a:spAutoFit/>
            </a:bodyPr>
            <a:lstStyle/>
            <a:p>
              <a:r>
                <a:rPr lang="zh-CN" altLang="en-US" sz="1600" spc="300">
                  <a:solidFill>
                    <a:srgbClr val="0000FF"/>
                  </a:solidFill>
                  <a:latin typeface="微软雅黑" pitchFamily="34" charset="-122"/>
                  <a:ea typeface="微软雅黑" pitchFamily="34" charset="-122"/>
                  <a:cs typeface="Times New Roman" pitchFamily="18" charset="0"/>
                </a:rPr>
                <a:t>顺序结构</a:t>
              </a:r>
            </a:p>
          </p:txBody>
        </p:sp>
        <p:sp>
          <p:nvSpPr>
            <p:cNvPr id="14" name="圆角矩形 13"/>
            <p:cNvSpPr/>
            <p:nvPr/>
          </p:nvSpPr>
          <p:spPr>
            <a:xfrm>
              <a:off x="1058475" y="3786190"/>
              <a:ext cx="3214710" cy="428628"/>
            </a:xfrm>
            <a:prstGeom prst="roundRect">
              <a:avLst/>
            </a:prstGeom>
            <a:solidFill>
              <a:schemeClr val="accent1">
                <a:alpha val="0"/>
              </a:schemeClr>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a:stCxn id="14" idx="3"/>
              <a:endCxn id="10" idx="1"/>
            </p:cNvCxnSpPr>
            <p:nvPr/>
          </p:nvCxnSpPr>
          <p:spPr>
            <a:xfrm flipV="1">
              <a:off x="4273185" y="3994656"/>
              <a:ext cx="3299211" cy="5848"/>
            </a:xfrm>
            <a:prstGeom prst="line">
              <a:avLst/>
            </a:prstGeom>
          </p:spPr>
          <p:style>
            <a:lnRef idx="2">
              <a:schemeClr val="accent3"/>
            </a:lnRef>
            <a:fillRef idx="0">
              <a:schemeClr val="accent3"/>
            </a:fillRef>
            <a:effectRef idx="1">
              <a:schemeClr val="accent3"/>
            </a:effectRef>
            <a:fontRef idx="minor">
              <a:schemeClr val="tx1"/>
            </a:fontRef>
          </p:style>
        </p:cxnSp>
      </p:grpSp>
      <p:grpSp>
        <p:nvGrpSpPr>
          <p:cNvPr id="27" name="组合 26"/>
          <p:cNvGrpSpPr/>
          <p:nvPr/>
        </p:nvGrpSpPr>
        <p:grpSpPr>
          <a:xfrm>
            <a:off x="1058475" y="4286256"/>
            <a:ext cx="7871243" cy="428628"/>
            <a:chOff x="1058475" y="4286256"/>
            <a:chExt cx="7871243" cy="428628"/>
          </a:xfrm>
        </p:grpSpPr>
        <p:sp>
          <p:nvSpPr>
            <p:cNvPr id="11" name="TextBox 10"/>
            <p:cNvSpPr txBox="1"/>
            <p:nvPr/>
          </p:nvSpPr>
          <p:spPr>
            <a:xfrm>
              <a:off x="7572396" y="4325445"/>
              <a:ext cx="1357322" cy="338554"/>
            </a:xfrm>
            <a:prstGeom prst="rect">
              <a:avLst/>
            </a:prstGeom>
            <a:noFill/>
          </p:spPr>
          <p:txBody>
            <a:bodyPr wrap="square" rtlCol="0">
              <a:spAutoFit/>
            </a:bodyPr>
            <a:lstStyle/>
            <a:p>
              <a:r>
                <a:rPr lang="zh-CN" altLang="en-US" sz="1600" spc="300">
                  <a:solidFill>
                    <a:srgbClr val="0000FF"/>
                  </a:solidFill>
                  <a:latin typeface="微软雅黑" pitchFamily="34" charset="-122"/>
                  <a:ea typeface="微软雅黑" pitchFamily="34" charset="-122"/>
                  <a:cs typeface="Times New Roman" pitchFamily="18" charset="0"/>
                </a:rPr>
                <a:t>分支结构</a:t>
              </a:r>
            </a:p>
          </p:txBody>
        </p:sp>
        <p:sp>
          <p:nvSpPr>
            <p:cNvPr id="15" name="圆角矩形 14"/>
            <p:cNvSpPr/>
            <p:nvPr/>
          </p:nvSpPr>
          <p:spPr>
            <a:xfrm>
              <a:off x="1058475" y="4286256"/>
              <a:ext cx="3214710" cy="428628"/>
            </a:xfrm>
            <a:prstGeom prst="roundRect">
              <a:avLst/>
            </a:prstGeom>
            <a:solidFill>
              <a:schemeClr val="accent1">
                <a:alpha val="0"/>
              </a:schemeClr>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stCxn id="15" idx="3"/>
              <a:endCxn id="11" idx="1"/>
            </p:cNvCxnSpPr>
            <p:nvPr/>
          </p:nvCxnSpPr>
          <p:spPr>
            <a:xfrm flipV="1">
              <a:off x="4273185" y="4494722"/>
              <a:ext cx="3299211" cy="5848"/>
            </a:xfrm>
            <a:prstGeom prst="line">
              <a:avLst/>
            </a:prstGeom>
          </p:spPr>
          <p:style>
            <a:lnRef idx="2">
              <a:schemeClr val="accent4"/>
            </a:lnRef>
            <a:fillRef idx="0">
              <a:schemeClr val="accent4"/>
            </a:fillRef>
            <a:effectRef idx="1">
              <a:schemeClr val="accent4"/>
            </a:effectRef>
            <a:fontRef idx="minor">
              <a:schemeClr val="tx1"/>
            </a:fontRef>
          </p:style>
        </p:cxnSp>
      </p:grpSp>
      <p:grpSp>
        <p:nvGrpSpPr>
          <p:cNvPr id="28" name="组合 27"/>
          <p:cNvGrpSpPr/>
          <p:nvPr/>
        </p:nvGrpSpPr>
        <p:grpSpPr>
          <a:xfrm>
            <a:off x="1058475" y="4786322"/>
            <a:ext cx="7871243" cy="642942"/>
            <a:chOff x="1058475" y="4786322"/>
            <a:chExt cx="7871243" cy="642942"/>
          </a:xfrm>
        </p:grpSpPr>
        <p:sp>
          <p:nvSpPr>
            <p:cNvPr id="12" name="TextBox 11"/>
            <p:cNvSpPr txBox="1"/>
            <p:nvPr/>
          </p:nvSpPr>
          <p:spPr>
            <a:xfrm>
              <a:off x="7572396" y="4910012"/>
              <a:ext cx="1357322" cy="338554"/>
            </a:xfrm>
            <a:prstGeom prst="rect">
              <a:avLst/>
            </a:prstGeom>
            <a:noFill/>
          </p:spPr>
          <p:txBody>
            <a:bodyPr wrap="square" rtlCol="0">
              <a:spAutoFit/>
            </a:bodyPr>
            <a:lstStyle/>
            <a:p>
              <a:r>
                <a:rPr lang="zh-CN" altLang="en-US" sz="1600" spc="300">
                  <a:solidFill>
                    <a:srgbClr val="0000FF"/>
                  </a:solidFill>
                  <a:latin typeface="微软雅黑" pitchFamily="34" charset="-122"/>
                  <a:ea typeface="微软雅黑" pitchFamily="34" charset="-122"/>
                  <a:cs typeface="Times New Roman" pitchFamily="18" charset="0"/>
                </a:rPr>
                <a:t>循环结构</a:t>
              </a:r>
            </a:p>
          </p:txBody>
        </p:sp>
        <p:sp>
          <p:nvSpPr>
            <p:cNvPr id="16" name="圆角矩形 15"/>
            <p:cNvSpPr/>
            <p:nvPr/>
          </p:nvSpPr>
          <p:spPr>
            <a:xfrm>
              <a:off x="1058475" y="4786322"/>
              <a:ext cx="3214710" cy="642942"/>
            </a:xfrm>
            <a:prstGeom prst="roundRect">
              <a:avLst/>
            </a:prstGeom>
            <a:solidFill>
              <a:schemeClr val="accent1">
                <a:alpha val="0"/>
              </a:schemeClr>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a:stCxn id="16" idx="3"/>
              <a:endCxn id="12" idx="1"/>
            </p:cNvCxnSpPr>
            <p:nvPr/>
          </p:nvCxnSpPr>
          <p:spPr>
            <a:xfrm flipV="1">
              <a:off x="4273185" y="5079289"/>
              <a:ext cx="3299211" cy="28504"/>
            </a:xfrm>
            <a:prstGeom prst="line">
              <a:avLst/>
            </a:prstGeom>
          </p:spPr>
          <p:style>
            <a:lnRef idx="2">
              <a:schemeClr val="accent3"/>
            </a:lnRef>
            <a:fillRef idx="0">
              <a:schemeClr val="accent3"/>
            </a:fillRef>
            <a:effectRef idx="1">
              <a:schemeClr val="accent3"/>
            </a:effectRef>
            <a:fontRef idx="minor">
              <a:schemeClr val="tx1"/>
            </a:fontRef>
          </p:style>
        </p:cxnSp>
      </p:grpSp>
      <p:grpSp>
        <p:nvGrpSpPr>
          <p:cNvPr id="29" name="组合 28"/>
          <p:cNvGrpSpPr/>
          <p:nvPr/>
        </p:nvGrpSpPr>
        <p:grpSpPr>
          <a:xfrm>
            <a:off x="1058475" y="5487639"/>
            <a:ext cx="7871243" cy="428628"/>
            <a:chOff x="1058475" y="5487639"/>
            <a:chExt cx="7871243" cy="428628"/>
          </a:xfrm>
        </p:grpSpPr>
        <p:sp>
          <p:nvSpPr>
            <p:cNvPr id="13" name="TextBox 12"/>
            <p:cNvSpPr txBox="1"/>
            <p:nvPr/>
          </p:nvSpPr>
          <p:spPr>
            <a:xfrm>
              <a:off x="7572396" y="5507642"/>
              <a:ext cx="1357322" cy="338554"/>
            </a:xfrm>
            <a:prstGeom prst="rect">
              <a:avLst/>
            </a:prstGeom>
            <a:noFill/>
          </p:spPr>
          <p:txBody>
            <a:bodyPr wrap="square" rtlCol="0">
              <a:spAutoFit/>
            </a:bodyPr>
            <a:lstStyle/>
            <a:p>
              <a:r>
                <a:rPr lang="zh-CN" altLang="en-US" sz="1600" spc="300">
                  <a:solidFill>
                    <a:srgbClr val="0000FF"/>
                  </a:solidFill>
                  <a:latin typeface="微软雅黑" pitchFamily="34" charset="-122"/>
                  <a:ea typeface="微软雅黑" pitchFamily="34" charset="-122"/>
                  <a:cs typeface="Times New Roman" pitchFamily="18" charset="0"/>
                </a:rPr>
                <a:t>顺序结构</a:t>
              </a:r>
            </a:p>
          </p:txBody>
        </p:sp>
        <p:sp>
          <p:nvSpPr>
            <p:cNvPr id="17" name="圆角矩形 16"/>
            <p:cNvSpPr/>
            <p:nvPr/>
          </p:nvSpPr>
          <p:spPr>
            <a:xfrm>
              <a:off x="1058475" y="5487639"/>
              <a:ext cx="3214710" cy="428628"/>
            </a:xfrm>
            <a:prstGeom prst="roundRect">
              <a:avLst/>
            </a:prstGeom>
            <a:solidFill>
              <a:schemeClr val="accent1">
                <a:alpha val="0"/>
              </a:schemeClr>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stCxn id="17" idx="3"/>
              <a:endCxn id="13" idx="1"/>
            </p:cNvCxnSpPr>
            <p:nvPr/>
          </p:nvCxnSpPr>
          <p:spPr>
            <a:xfrm flipV="1">
              <a:off x="4273185" y="5676919"/>
              <a:ext cx="3299211" cy="25034"/>
            </a:xfrm>
            <a:prstGeom prst="line">
              <a:avLst/>
            </a:prstGeom>
          </p:spPr>
          <p:style>
            <a:lnRef idx="2">
              <a:schemeClr val="accent3"/>
            </a:lnRef>
            <a:fillRef idx="0">
              <a:schemeClr val="accent3"/>
            </a:fillRef>
            <a:effectRef idx="1">
              <a:schemeClr val="accent3"/>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Text Box 2"/>
          <p:cNvSpPr txBox="1">
            <a:spLocks noChangeArrowheads="1"/>
          </p:cNvSpPr>
          <p:nvPr/>
        </p:nvSpPr>
        <p:spPr bwMode="auto">
          <a:xfrm>
            <a:off x="285720" y="500042"/>
            <a:ext cx="8496300" cy="769441"/>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spAutoFit/>
          </a:bodyPr>
          <a:lstStyle/>
          <a:p>
            <a:pPr>
              <a:spcBef>
                <a:spcPct val="50000"/>
              </a:spcBef>
            </a:pPr>
            <a:r>
              <a:rPr lang="zh-CN" altLang="en-US" sz="2200">
                <a:solidFill>
                  <a:srgbClr val="0000FF"/>
                </a:solidFill>
                <a:latin typeface="Consolas" pitchFamily="49" charset="0"/>
                <a:ea typeface="楷体" pitchFamily="49" charset="-122"/>
                <a:cs typeface="Consolas" pitchFamily="49" charset="0"/>
              </a:rPr>
              <a:t>　　设</a:t>
            </a:r>
            <a:r>
              <a:rPr lang="en-US" altLang="zh-CN" sz="2200" i="1">
                <a:solidFill>
                  <a:srgbClr val="0000FF"/>
                </a:solidFill>
                <a:latin typeface="Consolas" pitchFamily="49" charset="0"/>
                <a:ea typeface="楷体" pitchFamily="49" charset="-122"/>
                <a:cs typeface="Consolas" pitchFamily="49" charset="0"/>
              </a:rPr>
              <a:t>n</a:t>
            </a:r>
            <a:r>
              <a:rPr lang="zh-CN" altLang="en-US" sz="2200">
                <a:solidFill>
                  <a:srgbClr val="0000FF"/>
                </a:solidFill>
                <a:latin typeface="Consolas" pitchFamily="49" charset="0"/>
                <a:ea typeface="楷体" pitchFamily="49" charset="-122"/>
                <a:cs typeface="Consolas" pitchFamily="49" charset="0"/>
              </a:rPr>
              <a:t>为算法中的问题规模，通常用大</a:t>
            </a:r>
            <a:r>
              <a:rPr lang="en-US" altLang="zh-CN" sz="2200">
                <a:solidFill>
                  <a:srgbClr val="0000FF"/>
                </a:solidFill>
                <a:latin typeface="Consolas" pitchFamily="49" charset="0"/>
                <a:ea typeface="楷体" pitchFamily="49" charset="-122"/>
                <a:cs typeface="Consolas" pitchFamily="49" charset="0"/>
              </a:rPr>
              <a:t>O</a:t>
            </a:r>
            <a:r>
              <a:rPr lang="zh-CN" altLang="en-US" sz="2200">
                <a:solidFill>
                  <a:srgbClr val="0000FF"/>
                </a:solidFill>
                <a:latin typeface="Consolas" pitchFamily="49" charset="0"/>
                <a:ea typeface="楷体" pitchFamily="49" charset="-122"/>
                <a:cs typeface="Consolas" pitchFamily="49" charset="0"/>
              </a:rPr>
              <a:t>、大</a:t>
            </a:r>
            <a:r>
              <a:rPr lang="zh-CN" altLang="en-US" sz="2200">
                <a:solidFill>
                  <a:srgbClr val="0000FF"/>
                </a:solidFill>
                <a:latin typeface="Consolas" pitchFamily="49" charset="0"/>
                <a:ea typeface="楷体" pitchFamily="49" charset="-122"/>
                <a:cs typeface="Consolas" pitchFamily="49" charset="0"/>
                <a:sym typeface="Symbol" pitchFamily="18" charset="2"/>
              </a:rPr>
              <a:t></a:t>
            </a:r>
            <a:r>
              <a:rPr lang="zh-CN" altLang="en-US" sz="2200">
                <a:solidFill>
                  <a:srgbClr val="0000FF"/>
                </a:solidFill>
                <a:latin typeface="Consolas" pitchFamily="49" charset="0"/>
                <a:ea typeface="楷体" pitchFamily="49" charset="-122"/>
                <a:cs typeface="Consolas" pitchFamily="49" charset="0"/>
              </a:rPr>
              <a:t>和</a:t>
            </a:r>
            <a:r>
              <a:rPr lang="zh-CN" altLang="en-US" sz="2200">
                <a:solidFill>
                  <a:srgbClr val="0000FF"/>
                </a:solidFill>
                <a:latin typeface="Consolas" pitchFamily="49" charset="0"/>
                <a:ea typeface="楷体" pitchFamily="49" charset="-122"/>
                <a:cs typeface="Consolas" pitchFamily="49" charset="0"/>
                <a:sym typeface="Symbol" pitchFamily="18" charset="2"/>
              </a:rPr>
              <a:t></a:t>
            </a:r>
            <a:r>
              <a:rPr lang="zh-CN" altLang="en-US" sz="2200">
                <a:solidFill>
                  <a:srgbClr val="0000FF"/>
                </a:solidFill>
                <a:latin typeface="Consolas" pitchFamily="49" charset="0"/>
                <a:ea typeface="楷体" pitchFamily="49" charset="-122"/>
                <a:cs typeface="Consolas" pitchFamily="49" charset="0"/>
              </a:rPr>
              <a:t>等三种渐进符号表示算法的执行时间与</a:t>
            </a:r>
            <a:r>
              <a:rPr lang="en-US" altLang="zh-CN" sz="2200" i="1">
                <a:solidFill>
                  <a:srgbClr val="0000FF"/>
                </a:solidFill>
                <a:latin typeface="Consolas" pitchFamily="49" charset="0"/>
                <a:ea typeface="楷体" pitchFamily="49" charset="-122"/>
                <a:cs typeface="Consolas" pitchFamily="49" charset="0"/>
              </a:rPr>
              <a:t>n</a:t>
            </a:r>
            <a:r>
              <a:rPr lang="zh-CN" altLang="en-US" sz="2200">
                <a:solidFill>
                  <a:srgbClr val="0000FF"/>
                </a:solidFill>
                <a:latin typeface="Consolas" pitchFamily="49" charset="0"/>
                <a:ea typeface="楷体" pitchFamily="49" charset="-122"/>
                <a:cs typeface="Consolas" pitchFamily="49" charset="0"/>
              </a:rPr>
              <a:t>之间的一种增长关系。 </a:t>
            </a:r>
          </a:p>
        </p:txBody>
      </p:sp>
      <p:sp>
        <p:nvSpPr>
          <p:cNvPr id="192515" name="Text Box 3"/>
          <p:cNvSpPr txBox="1">
            <a:spLocks noChangeArrowheads="1"/>
          </p:cNvSpPr>
          <p:nvPr/>
        </p:nvSpPr>
        <p:spPr bwMode="auto">
          <a:xfrm>
            <a:off x="642910" y="1685916"/>
            <a:ext cx="5286412" cy="430887"/>
          </a:xfrm>
          <a:prstGeom prst="rect">
            <a:avLst/>
          </a:prstGeom>
          <a:noFill/>
          <a:ln w="9525">
            <a:noFill/>
            <a:miter lim="800000"/>
            <a:headEnd/>
            <a:tailEnd/>
          </a:ln>
          <a:effectLst/>
        </p:spPr>
        <p:txBody>
          <a:bodyPr wrap="square">
            <a:spAutoFit/>
          </a:bodyPr>
          <a:lstStyle/>
          <a:p>
            <a:pPr>
              <a:spcBef>
                <a:spcPct val="50000"/>
              </a:spcBef>
            </a:pPr>
            <a:r>
              <a:rPr lang="zh-CN" altLang="en-US" sz="2200">
                <a:solidFill>
                  <a:srgbClr val="0000FF"/>
                </a:solidFill>
                <a:latin typeface="华文中宋" pitchFamily="2" charset="-122"/>
                <a:ea typeface="华文中宋" pitchFamily="2" charset="-122"/>
                <a:cs typeface="Consolas" pitchFamily="49" charset="0"/>
              </a:rPr>
              <a:t>分析算法时间复杂度的一般步骤：</a:t>
            </a:r>
          </a:p>
        </p:txBody>
      </p:sp>
      <p:sp>
        <p:nvSpPr>
          <p:cNvPr id="192516" name="AutoShape 4"/>
          <p:cNvSpPr>
            <a:spLocks noChangeArrowheads="1"/>
          </p:cNvSpPr>
          <p:nvPr/>
        </p:nvSpPr>
        <p:spPr bwMode="auto">
          <a:xfrm>
            <a:off x="3706813" y="2285992"/>
            <a:ext cx="1225550" cy="593678"/>
          </a:xfrm>
          <a:prstGeom prst="foldedCorner">
            <a:avLst>
              <a:gd name="adj" fmla="val 12500"/>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lnSpc>
                <a:spcPts val="2800"/>
              </a:lnSpc>
            </a:pPr>
            <a:r>
              <a:rPr lang="zh-CN" altLang="en-US" sz="2000">
                <a:solidFill>
                  <a:srgbClr val="9900FF"/>
                </a:solidFill>
                <a:latin typeface="Consolas" pitchFamily="49" charset="0"/>
                <a:ea typeface="楷体" pitchFamily="49" charset="-122"/>
                <a:cs typeface="Consolas" pitchFamily="49" charset="0"/>
              </a:rPr>
              <a:t>算法</a:t>
            </a:r>
          </a:p>
        </p:txBody>
      </p:sp>
      <p:sp>
        <p:nvSpPr>
          <p:cNvPr id="192517" name="Text Box 5"/>
          <p:cNvSpPr txBox="1">
            <a:spLocks noChangeArrowheads="1"/>
          </p:cNvSpPr>
          <p:nvPr/>
        </p:nvSpPr>
        <p:spPr bwMode="auto">
          <a:xfrm>
            <a:off x="1979613" y="3570241"/>
            <a:ext cx="4751387" cy="70788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zh-CN" altLang="en-US" sz="2000">
                <a:solidFill>
                  <a:srgbClr val="0000FF"/>
                </a:solidFill>
                <a:latin typeface="Consolas" pitchFamily="49" charset="0"/>
                <a:ea typeface="仿宋" pitchFamily="49" charset="-122"/>
                <a:cs typeface="Consolas" pitchFamily="49" charset="0"/>
              </a:rPr>
              <a:t>分析问题规模</a:t>
            </a:r>
            <a:r>
              <a:rPr lang="en-US" altLang="zh-CN" sz="2000" i="1">
                <a:solidFill>
                  <a:srgbClr val="0000FF"/>
                </a:solidFill>
                <a:latin typeface="Consolas" pitchFamily="49" charset="0"/>
                <a:ea typeface="仿宋" pitchFamily="49" charset="-122"/>
                <a:cs typeface="Consolas" pitchFamily="49" charset="0"/>
              </a:rPr>
              <a:t>n</a:t>
            </a:r>
            <a:r>
              <a:rPr lang="zh-CN" altLang="en-US" sz="2000">
                <a:solidFill>
                  <a:srgbClr val="0000FF"/>
                </a:solidFill>
                <a:latin typeface="Consolas" pitchFamily="49" charset="0"/>
                <a:ea typeface="仿宋" pitchFamily="49" charset="-122"/>
                <a:cs typeface="Consolas" pitchFamily="49" charset="0"/>
              </a:rPr>
              <a:t>，找出基本语句，求出其运行次数</a:t>
            </a:r>
            <a:r>
              <a:rPr lang="en-US" altLang="zh-CN" sz="2000" i="1">
                <a:solidFill>
                  <a:srgbClr val="0000FF"/>
                </a:solidFill>
                <a:latin typeface="Consolas" pitchFamily="49" charset="0"/>
                <a:ea typeface="仿宋" pitchFamily="49" charset="-122"/>
                <a:cs typeface="Consolas" pitchFamily="49" charset="0"/>
              </a:rPr>
              <a:t>f</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p>
        </p:txBody>
      </p:sp>
      <p:sp>
        <p:nvSpPr>
          <p:cNvPr id="192518" name="Text Box 6"/>
          <p:cNvSpPr txBox="1">
            <a:spLocks noChangeArrowheads="1"/>
          </p:cNvSpPr>
          <p:nvPr/>
        </p:nvSpPr>
        <p:spPr bwMode="auto">
          <a:xfrm>
            <a:off x="2843213" y="4957716"/>
            <a:ext cx="3313112" cy="40011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a:spcBef>
                <a:spcPct val="50000"/>
              </a:spcBef>
            </a:pPr>
            <a:r>
              <a:rPr lang="zh-CN" altLang="en-US" sz="2000">
                <a:solidFill>
                  <a:srgbClr val="0000FF"/>
                </a:solidFill>
                <a:latin typeface="Consolas" pitchFamily="49" charset="0"/>
                <a:ea typeface="仿宋" pitchFamily="49" charset="-122"/>
                <a:cs typeface="Consolas" pitchFamily="49" charset="0"/>
              </a:rPr>
              <a:t>用</a:t>
            </a:r>
            <a:r>
              <a:rPr lang="en-US" altLang="zh-CN" sz="2000">
                <a:solidFill>
                  <a:srgbClr val="0000FF"/>
                </a:solidFill>
                <a:latin typeface="Consolas" pitchFamily="49" charset="0"/>
                <a:ea typeface="仿宋" pitchFamily="49" charset="-122"/>
                <a:cs typeface="Consolas" pitchFamily="49" charset="0"/>
              </a:rPr>
              <a:t>O</a:t>
            </a:r>
            <a:r>
              <a:rPr lang="zh-CN" altLang="en-US"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sym typeface="Symbol" pitchFamily="18" charset="2"/>
              </a:rPr>
              <a:t>或</a:t>
            </a:r>
            <a:r>
              <a:rPr lang="zh-CN" altLang="en-US" sz="2000">
                <a:solidFill>
                  <a:srgbClr val="0000FF"/>
                </a:solidFill>
                <a:latin typeface="Consolas" pitchFamily="49" charset="0"/>
                <a:ea typeface="仿宋" pitchFamily="49" charset="-122"/>
                <a:cs typeface="Consolas" pitchFamily="49" charset="0"/>
              </a:rPr>
              <a:t> 表示其阶</a:t>
            </a:r>
          </a:p>
        </p:txBody>
      </p:sp>
      <p:sp>
        <p:nvSpPr>
          <p:cNvPr id="192519" name="AutoShape 7"/>
          <p:cNvSpPr>
            <a:spLocks noChangeArrowheads="1"/>
          </p:cNvSpPr>
          <p:nvPr/>
        </p:nvSpPr>
        <p:spPr bwMode="auto">
          <a:xfrm>
            <a:off x="4140200" y="3095570"/>
            <a:ext cx="360363" cy="288925"/>
          </a:xfrm>
          <a:prstGeom prst="downArrow">
            <a:avLst>
              <a:gd name="adj1" fmla="val 50000"/>
              <a:gd name="adj2" fmla="val 25000"/>
            </a:avLst>
          </a:prstGeom>
          <a:solidFill>
            <a:srgbClr val="FF0000"/>
          </a:solidFill>
          <a:ln>
            <a:headEnd/>
            <a:tailEnd/>
          </a:ln>
        </p:spPr>
        <p:style>
          <a:lnRef idx="1">
            <a:schemeClr val="accent3"/>
          </a:lnRef>
          <a:fillRef idx="2">
            <a:schemeClr val="accent3"/>
          </a:fillRef>
          <a:effectRef idx="1">
            <a:schemeClr val="accent3"/>
          </a:effectRef>
          <a:fontRef idx="minor">
            <a:schemeClr val="dk1"/>
          </a:fontRef>
        </p:style>
        <p:txBody>
          <a:bodyPr vert="eaVert" wrap="none" anchor="ctr"/>
          <a:lstStyle/>
          <a:p>
            <a:endParaRPr lang="zh-CN" altLang="en-US">
              <a:latin typeface="Consolas" pitchFamily="49" charset="0"/>
              <a:cs typeface="Consolas" pitchFamily="49" charset="0"/>
            </a:endParaRPr>
          </a:p>
        </p:txBody>
      </p:sp>
      <p:sp>
        <p:nvSpPr>
          <p:cNvPr id="192520" name="AutoShape 8"/>
          <p:cNvSpPr>
            <a:spLocks noChangeArrowheads="1"/>
          </p:cNvSpPr>
          <p:nvPr/>
        </p:nvSpPr>
        <p:spPr bwMode="auto">
          <a:xfrm>
            <a:off x="4140200" y="4535432"/>
            <a:ext cx="360363" cy="288925"/>
          </a:xfrm>
          <a:prstGeom prst="downArrow">
            <a:avLst>
              <a:gd name="adj1" fmla="val 50000"/>
              <a:gd name="adj2" fmla="val 25000"/>
            </a:avLst>
          </a:prstGeom>
          <a:solidFill>
            <a:srgbClr val="FF0000"/>
          </a:solidFill>
          <a:ln>
            <a:headEnd/>
            <a:tailEnd/>
          </a:ln>
        </p:spPr>
        <p:style>
          <a:lnRef idx="1">
            <a:schemeClr val="accent3"/>
          </a:lnRef>
          <a:fillRef idx="2">
            <a:schemeClr val="accent3"/>
          </a:fillRef>
          <a:effectRef idx="1">
            <a:schemeClr val="accent3"/>
          </a:effectRef>
          <a:fontRef idx="minor">
            <a:schemeClr val="dk1"/>
          </a:fontRef>
        </p:style>
        <p:txBody>
          <a:bodyPr vert="eaVert" wrap="none" anchor="ctr"/>
          <a:lstStyle/>
          <a:p>
            <a:endParaRPr lang="zh-CN" altLang="en-US">
              <a:latin typeface="Consolas" pitchFamily="49" charset="0"/>
              <a:cs typeface="Consolas"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ext Box 2"/>
          <p:cNvSpPr txBox="1">
            <a:spLocks noChangeArrowheads="1"/>
          </p:cNvSpPr>
          <p:nvPr/>
        </p:nvSpPr>
        <p:spPr bwMode="auto">
          <a:xfrm>
            <a:off x="250825" y="476250"/>
            <a:ext cx="3960813" cy="461665"/>
          </a:xfrm>
          <a:prstGeom prst="rect">
            <a:avLst/>
          </a:prstGeom>
          <a:solidFill>
            <a:srgbClr val="9900FF"/>
          </a:solidFill>
          <a:ln w="9525">
            <a:noFill/>
            <a:miter lim="800000"/>
            <a:headEnd/>
            <a:tailEnd/>
          </a:ln>
          <a:effectLst/>
        </p:spPr>
        <p:txBody>
          <a:bodyPr>
            <a:spAutoFit/>
          </a:bodyPr>
          <a:lstStyle/>
          <a:p>
            <a:pPr algn="just">
              <a:spcBef>
                <a:spcPct val="50000"/>
              </a:spcBef>
            </a:pPr>
            <a:r>
              <a:rPr lang="en-US" altLang="zh-CN">
                <a:solidFill>
                  <a:schemeClr val="bg1"/>
                </a:solidFill>
                <a:latin typeface="Consolas" pitchFamily="49" charset="0"/>
                <a:ea typeface="华文中宋" pitchFamily="2" charset="-122"/>
                <a:cs typeface="Consolas" pitchFamily="49" charset="0"/>
              </a:rPr>
              <a:t>2. </a:t>
            </a:r>
            <a:r>
              <a:rPr lang="zh-CN" altLang="en-US">
                <a:solidFill>
                  <a:schemeClr val="bg1"/>
                </a:solidFill>
                <a:latin typeface="Consolas" pitchFamily="49" charset="0"/>
                <a:ea typeface="华文中宋" pitchFamily="2" charset="-122"/>
                <a:cs typeface="Consolas" pitchFamily="49" charset="0"/>
              </a:rPr>
              <a:t>渐进符号（</a:t>
            </a:r>
            <a:r>
              <a:rPr lang="en-US" altLang="zh-CN">
                <a:solidFill>
                  <a:schemeClr val="bg1"/>
                </a:solidFill>
                <a:latin typeface="Consolas" pitchFamily="49" charset="0"/>
                <a:ea typeface="华文中宋" pitchFamily="2" charset="-122"/>
                <a:cs typeface="Consolas" pitchFamily="49" charset="0"/>
              </a:rPr>
              <a:t>O</a:t>
            </a:r>
            <a:r>
              <a:rPr lang="zh-CN" altLang="en-US">
                <a:solidFill>
                  <a:schemeClr val="bg1"/>
                </a:solidFill>
                <a:latin typeface="Consolas" pitchFamily="49" charset="0"/>
                <a:ea typeface="华文中宋" pitchFamily="2" charset="-122"/>
                <a:cs typeface="Consolas" pitchFamily="49" charset="0"/>
              </a:rPr>
              <a:t>、</a:t>
            </a:r>
            <a:r>
              <a:rPr lang="zh-CN" altLang="en-US">
                <a:solidFill>
                  <a:schemeClr val="bg1"/>
                </a:solidFill>
                <a:latin typeface="Consolas" pitchFamily="49" charset="0"/>
                <a:ea typeface="华文中宋" pitchFamily="2" charset="-122"/>
                <a:cs typeface="Consolas" pitchFamily="49" charset="0"/>
                <a:sym typeface="Symbol" pitchFamily="18" charset="2"/>
              </a:rPr>
              <a:t></a:t>
            </a:r>
            <a:r>
              <a:rPr lang="zh-CN" altLang="en-US">
                <a:solidFill>
                  <a:schemeClr val="bg1"/>
                </a:solidFill>
                <a:latin typeface="Consolas" pitchFamily="49" charset="0"/>
                <a:ea typeface="华文中宋" pitchFamily="2" charset="-122"/>
                <a:cs typeface="Consolas" pitchFamily="49" charset="0"/>
              </a:rPr>
              <a:t>和</a:t>
            </a:r>
            <a:r>
              <a:rPr lang="zh-CN" altLang="en-US">
                <a:solidFill>
                  <a:schemeClr val="bg1"/>
                </a:solidFill>
                <a:latin typeface="Consolas" pitchFamily="49" charset="0"/>
                <a:ea typeface="华文中宋" pitchFamily="2" charset="-122"/>
                <a:cs typeface="Consolas" pitchFamily="49" charset="0"/>
                <a:sym typeface="Symbol" pitchFamily="18" charset="2"/>
              </a:rPr>
              <a:t></a:t>
            </a:r>
            <a:r>
              <a:rPr lang="zh-CN" altLang="en-US">
                <a:solidFill>
                  <a:schemeClr val="bg1"/>
                </a:solidFill>
                <a:latin typeface="Consolas" pitchFamily="49" charset="0"/>
                <a:ea typeface="华文中宋" pitchFamily="2" charset="-122"/>
                <a:cs typeface="Consolas" pitchFamily="49" charset="0"/>
              </a:rPr>
              <a:t>）</a:t>
            </a:r>
          </a:p>
        </p:txBody>
      </p:sp>
      <p:sp>
        <p:nvSpPr>
          <p:cNvPr id="191491" name="Text Box 3"/>
          <p:cNvSpPr txBox="1">
            <a:spLocks noChangeArrowheads="1"/>
          </p:cNvSpPr>
          <p:nvPr/>
        </p:nvSpPr>
        <p:spPr bwMode="auto">
          <a:xfrm>
            <a:off x="431831" y="1313107"/>
            <a:ext cx="8497887" cy="161582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nSpc>
                <a:spcPct val="150000"/>
              </a:lnSpc>
              <a:spcBef>
                <a:spcPct val="50000"/>
              </a:spcBef>
            </a:pPr>
            <a:r>
              <a:rPr lang="zh-CN" altLang="en-US" sz="2200">
                <a:latin typeface="Consolas" pitchFamily="49" charset="0"/>
                <a:ea typeface="楷体" pitchFamily="49" charset="-122"/>
                <a:cs typeface="Consolas" pitchFamily="49" charset="0"/>
              </a:rPr>
              <a:t>　　</a:t>
            </a:r>
            <a:r>
              <a:rPr lang="zh-CN" altLang="en-US" sz="2200">
                <a:solidFill>
                  <a:srgbClr val="FF0000"/>
                </a:solidFill>
                <a:latin typeface="Consolas" pitchFamily="49" charset="0"/>
                <a:ea typeface="黑体" pitchFamily="49" charset="-122"/>
                <a:cs typeface="Consolas" pitchFamily="49" charset="0"/>
              </a:rPr>
              <a:t>定义</a:t>
            </a:r>
            <a:r>
              <a:rPr lang="en-US" altLang="zh-CN" sz="2200">
                <a:solidFill>
                  <a:srgbClr val="FF0000"/>
                </a:solidFill>
                <a:latin typeface="Consolas" pitchFamily="49" charset="0"/>
                <a:ea typeface="黑体" pitchFamily="49" charset="-122"/>
                <a:cs typeface="Consolas" pitchFamily="49" charset="0"/>
              </a:rPr>
              <a:t>1</a:t>
            </a:r>
            <a:r>
              <a:rPr lang="zh-CN" altLang="en-US" sz="2200">
                <a:solidFill>
                  <a:srgbClr val="FF0000"/>
                </a:solidFill>
                <a:latin typeface="Consolas" pitchFamily="49" charset="0"/>
                <a:ea typeface="黑体" pitchFamily="49" charset="-122"/>
                <a:cs typeface="Consolas" pitchFamily="49" charset="0"/>
              </a:rPr>
              <a:t>（大</a:t>
            </a:r>
            <a:r>
              <a:rPr lang="en-US" altLang="zh-CN" sz="2200">
                <a:solidFill>
                  <a:srgbClr val="FF0000"/>
                </a:solidFill>
                <a:latin typeface="Consolas" pitchFamily="49" charset="0"/>
                <a:ea typeface="黑体" pitchFamily="49" charset="-122"/>
                <a:cs typeface="Consolas" pitchFamily="49" charset="0"/>
              </a:rPr>
              <a:t>O</a:t>
            </a:r>
            <a:r>
              <a:rPr lang="zh-CN" altLang="en-US" sz="2200">
                <a:solidFill>
                  <a:srgbClr val="FF0000"/>
                </a:solidFill>
                <a:latin typeface="Consolas" pitchFamily="49" charset="0"/>
                <a:ea typeface="黑体" pitchFamily="49" charset="-122"/>
                <a:cs typeface="Consolas" pitchFamily="49" charset="0"/>
              </a:rPr>
              <a:t>符号）</a:t>
            </a:r>
            <a:r>
              <a:rPr lang="zh-CN" altLang="en-US" sz="2200">
                <a:solidFill>
                  <a:srgbClr val="FF0000"/>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f</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)=O(</a:t>
            </a:r>
            <a:r>
              <a:rPr lang="en-US" altLang="zh-CN" sz="2200" i="1">
                <a:solidFill>
                  <a:srgbClr val="0000FF"/>
                </a:solidFill>
                <a:latin typeface="Consolas" pitchFamily="49" charset="0"/>
                <a:ea typeface="楷体" pitchFamily="49" charset="-122"/>
                <a:cs typeface="Consolas" pitchFamily="49" charset="0"/>
              </a:rPr>
              <a:t>g</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（读作“</a:t>
            </a:r>
            <a:r>
              <a:rPr lang="en-US" altLang="zh-CN" sz="2200" i="1">
                <a:solidFill>
                  <a:srgbClr val="0000FF"/>
                </a:solidFill>
                <a:latin typeface="Consolas" pitchFamily="49" charset="0"/>
                <a:ea typeface="楷体" pitchFamily="49" charset="-122"/>
                <a:cs typeface="Consolas" pitchFamily="49" charset="0"/>
              </a:rPr>
              <a:t>f</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是</a:t>
            </a:r>
            <a:r>
              <a:rPr lang="en-US" altLang="zh-CN" sz="2200" i="1">
                <a:solidFill>
                  <a:srgbClr val="0000FF"/>
                </a:solidFill>
                <a:latin typeface="Consolas" pitchFamily="49" charset="0"/>
                <a:ea typeface="楷体" pitchFamily="49" charset="-122"/>
                <a:cs typeface="Consolas" pitchFamily="49" charset="0"/>
              </a:rPr>
              <a:t>g</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的大</a:t>
            </a:r>
            <a:r>
              <a:rPr lang="en-US" altLang="zh-CN" sz="2200">
                <a:solidFill>
                  <a:srgbClr val="0000FF"/>
                </a:solidFill>
                <a:latin typeface="Consolas" pitchFamily="49" charset="0"/>
                <a:ea typeface="楷体" pitchFamily="49" charset="-122"/>
                <a:cs typeface="Consolas" pitchFamily="49" charset="0"/>
              </a:rPr>
              <a:t>O”</a:t>
            </a:r>
            <a:r>
              <a:rPr lang="zh-CN" altLang="en-US" sz="2200">
                <a:solidFill>
                  <a:srgbClr val="0000FF"/>
                </a:solidFill>
                <a:latin typeface="Consolas" pitchFamily="49" charset="0"/>
                <a:ea typeface="楷体" pitchFamily="49" charset="-122"/>
                <a:cs typeface="Consolas" pitchFamily="49" charset="0"/>
              </a:rPr>
              <a:t>）当且仅当存在正常量</a:t>
            </a:r>
            <a:r>
              <a:rPr lang="en-US" altLang="zh-CN" sz="2200">
                <a:solidFill>
                  <a:srgbClr val="0000FF"/>
                </a:solidFill>
                <a:latin typeface="Consolas" pitchFamily="49" charset="0"/>
                <a:ea typeface="楷体" pitchFamily="49" charset="-122"/>
                <a:cs typeface="Consolas" pitchFamily="49" charset="0"/>
              </a:rPr>
              <a:t>c</a:t>
            </a:r>
            <a:r>
              <a:rPr lang="zh-CN" altLang="en-US" sz="2200">
                <a:solidFill>
                  <a:srgbClr val="0000FF"/>
                </a:solidFill>
                <a:latin typeface="Consolas" pitchFamily="49" charset="0"/>
                <a:ea typeface="楷体" pitchFamily="49" charset="-122"/>
                <a:cs typeface="Consolas" pitchFamily="49" charset="0"/>
              </a:rPr>
              <a:t>和</a:t>
            </a:r>
            <a:r>
              <a:rPr lang="en-US" altLang="zh-CN" sz="2200" i="1" err="1">
                <a:solidFill>
                  <a:srgbClr val="0000FF"/>
                </a:solidFill>
                <a:latin typeface="Consolas" pitchFamily="49" charset="0"/>
                <a:ea typeface="楷体" pitchFamily="49" charset="-122"/>
                <a:cs typeface="Consolas" pitchFamily="49" charset="0"/>
              </a:rPr>
              <a:t>n</a:t>
            </a:r>
            <a:r>
              <a:rPr lang="en-US" altLang="zh-CN" sz="2200" baseline="-25000" err="1">
                <a:solidFill>
                  <a:srgbClr val="0000FF"/>
                </a:solidFill>
                <a:latin typeface="Consolas" pitchFamily="49" charset="0"/>
                <a:ea typeface="楷体" pitchFamily="49" charset="-122"/>
                <a:cs typeface="Consolas" pitchFamily="49" charset="0"/>
              </a:rPr>
              <a:t>0</a:t>
            </a:r>
            <a:r>
              <a:rPr lang="zh-CN" altLang="en-US" sz="2200">
                <a:solidFill>
                  <a:srgbClr val="0000FF"/>
                </a:solidFill>
                <a:latin typeface="Consolas" pitchFamily="49" charset="0"/>
                <a:ea typeface="楷体" pitchFamily="49" charset="-122"/>
                <a:cs typeface="Consolas" pitchFamily="49" charset="0"/>
              </a:rPr>
              <a:t>，使当</a:t>
            </a:r>
            <a:r>
              <a:rPr lang="en-US" altLang="zh-CN" sz="2200" i="1" err="1">
                <a:solidFill>
                  <a:srgbClr val="0000FF"/>
                </a:solidFill>
                <a:latin typeface="Consolas" pitchFamily="49" charset="0"/>
                <a:ea typeface="楷体" pitchFamily="49" charset="-122"/>
                <a:cs typeface="Consolas" pitchFamily="49" charset="0"/>
              </a:rPr>
              <a:t>n</a:t>
            </a:r>
            <a:r>
              <a:rPr lang="en-US" altLang="zh-CN" sz="2200" err="1">
                <a:solidFill>
                  <a:srgbClr val="0000FF"/>
                </a:solidFill>
                <a:latin typeface="Consolas" pitchFamily="49" charset="0"/>
                <a:ea typeface="宋体" pitchFamily="2" charset="-122"/>
                <a:cs typeface="Consolas" pitchFamily="49" charset="0"/>
              </a:rPr>
              <a:t>≥</a:t>
            </a:r>
            <a:r>
              <a:rPr lang="en-US" altLang="zh-CN" sz="2200" i="1" err="1">
                <a:solidFill>
                  <a:srgbClr val="0000FF"/>
                </a:solidFill>
                <a:latin typeface="Consolas" pitchFamily="49" charset="0"/>
                <a:ea typeface="楷体" pitchFamily="49" charset="-122"/>
                <a:cs typeface="Consolas" pitchFamily="49" charset="0"/>
              </a:rPr>
              <a:t>n</a:t>
            </a:r>
            <a:r>
              <a:rPr lang="en-US" altLang="zh-CN" sz="2200" baseline="-25000" err="1">
                <a:solidFill>
                  <a:srgbClr val="0000FF"/>
                </a:solidFill>
                <a:latin typeface="Consolas" pitchFamily="49" charset="0"/>
                <a:ea typeface="楷体" pitchFamily="49" charset="-122"/>
                <a:cs typeface="Consolas" pitchFamily="49" charset="0"/>
              </a:rPr>
              <a:t>0</a:t>
            </a:r>
            <a:r>
              <a:rPr lang="zh-CN" altLang="en-US" sz="2200">
                <a:solidFill>
                  <a:srgbClr val="0000FF"/>
                </a:solidFill>
                <a:latin typeface="Consolas" pitchFamily="49" charset="0"/>
                <a:ea typeface="楷体" pitchFamily="49" charset="-122"/>
                <a:cs typeface="Consolas" pitchFamily="49" charset="0"/>
              </a:rPr>
              <a:t>时，</a:t>
            </a:r>
            <a:r>
              <a:rPr lang="en-US" altLang="zh-CN" sz="2200" i="1">
                <a:solidFill>
                  <a:srgbClr val="0000FF"/>
                </a:solidFill>
                <a:latin typeface="Consolas" pitchFamily="49" charset="0"/>
                <a:ea typeface="楷体" pitchFamily="49" charset="-122"/>
                <a:cs typeface="Consolas" pitchFamily="49" charset="0"/>
              </a:rPr>
              <a:t>f</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en-US" altLang="zh-CN" sz="2200">
                <a:solidFill>
                  <a:srgbClr val="0000FF"/>
                </a:solidFill>
                <a:latin typeface="Consolas" pitchFamily="49" charset="0"/>
                <a:ea typeface="宋体" pitchFamily="2" charset="-122"/>
                <a:cs typeface="Consolas" pitchFamily="49" charset="0"/>
              </a:rPr>
              <a:t>≤</a:t>
            </a:r>
            <a:r>
              <a:rPr lang="en-US" altLang="zh-CN" sz="2200">
                <a:solidFill>
                  <a:srgbClr val="0000FF"/>
                </a:solidFill>
                <a:latin typeface="Consolas" pitchFamily="49" charset="0"/>
                <a:ea typeface="楷体" pitchFamily="49" charset="-122"/>
                <a:cs typeface="Consolas" pitchFamily="49" charset="0"/>
              </a:rPr>
              <a:t>c</a:t>
            </a:r>
            <a:r>
              <a:rPr lang="en-US" altLang="zh-CN" sz="2200" i="1">
                <a:solidFill>
                  <a:srgbClr val="0000FF"/>
                </a:solidFill>
                <a:latin typeface="Consolas" pitchFamily="49" charset="0"/>
                <a:ea typeface="楷体" pitchFamily="49" charset="-122"/>
                <a:cs typeface="Consolas" pitchFamily="49" charset="0"/>
              </a:rPr>
              <a:t>g</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，即</a:t>
            </a:r>
            <a:r>
              <a:rPr lang="en-US" altLang="zh-CN" sz="2200" i="1">
                <a:solidFill>
                  <a:srgbClr val="0000FF"/>
                </a:solidFill>
                <a:latin typeface="Consolas" pitchFamily="49" charset="0"/>
                <a:ea typeface="楷体" pitchFamily="49" charset="-122"/>
                <a:cs typeface="Consolas" pitchFamily="49" charset="0"/>
              </a:rPr>
              <a:t>g</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为</a:t>
            </a:r>
            <a:r>
              <a:rPr lang="en-US" altLang="zh-CN" sz="2200" i="1">
                <a:solidFill>
                  <a:srgbClr val="0000FF"/>
                </a:solidFill>
                <a:latin typeface="Consolas" pitchFamily="49" charset="0"/>
                <a:ea typeface="楷体" pitchFamily="49" charset="-122"/>
                <a:cs typeface="Consolas" pitchFamily="49" charset="0"/>
              </a:rPr>
              <a:t>f</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的</a:t>
            </a:r>
            <a:r>
              <a:rPr lang="zh-CN" altLang="en-US" sz="2200">
                <a:solidFill>
                  <a:srgbClr val="9900FF"/>
                </a:solidFill>
                <a:latin typeface="微软雅黑" pitchFamily="34" charset="-122"/>
                <a:ea typeface="微软雅黑" pitchFamily="34" charset="-122"/>
                <a:cs typeface="Consolas" pitchFamily="49" charset="0"/>
              </a:rPr>
              <a:t>上界</a:t>
            </a:r>
            <a:r>
              <a:rPr lang="zh-CN" altLang="en-US" sz="2200">
                <a:latin typeface="Consolas" pitchFamily="49" charset="0"/>
                <a:ea typeface="楷体" pitchFamily="49" charset="-122"/>
                <a:cs typeface="Consolas" pitchFamily="49" charset="0"/>
              </a:rPr>
              <a:t>。</a:t>
            </a:r>
          </a:p>
        </p:txBody>
      </p:sp>
      <p:sp>
        <p:nvSpPr>
          <p:cNvPr id="191492" name="Text Box 4"/>
          <p:cNvSpPr txBox="1">
            <a:spLocks noChangeArrowheads="1"/>
          </p:cNvSpPr>
          <p:nvPr/>
        </p:nvSpPr>
        <p:spPr bwMode="auto">
          <a:xfrm>
            <a:off x="357159" y="3214686"/>
            <a:ext cx="7572428" cy="1107996"/>
          </a:xfrm>
          <a:prstGeom prst="rect">
            <a:avLst/>
          </a:prstGeom>
          <a:noFill/>
          <a:ln w="9525">
            <a:noFill/>
            <a:miter lim="800000"/>
            <a:headEnd/>
            <a:tailEnd/>
          </a:ln>
          <a:effectLst/>
        </p:spPr>
        <p:txBody>
          <a:bodyPr wrap="square">
            <a:spAutoFit/>
          </a:bodyPr>
          <a:lstStyle/>
          <a:p>
            <a:pPr>
              <a:lnSpc>
                <a:spcPct val="150000"/>
              </a:lnSpc>
            </a:pPr>
            <a:r>
              <a:rPr lang="zh-CN" altLang="en-US" sz="2200">
                <a:solidFill>
                  <a:srgbClr val="0000FF"/>
                </a:solidFill>
                <a:latin typeface="Consolas" pitchFamily="49" charset="0"/>
                <a:ea typeface="楷体" pitchFamily="49" charset="-122"/>
                <a:cs typeface="Consolas" pitchFamily="49" charset="0"/>
              </a:rPr>
              <a:t>　如</a:t>
            </a:r>
            <a:r>
              <a:rPr lang="en-US" altLang="zh-CN" sz="2200" err="1">
                <a:solidFill>
                  <a:srgbClr val="0000FF"/>
                </a:solidFill>
                <a:latin typeface="Consolas" pitchFamily="49" charset="0"/>
                <a:ea typeface="楷体" pitchFamily="49" charset="-122"/>
                <a:cs typeface="Consolas" pitchFamily="49" charset="0"/>
              </a:rPr>
              <a:t>3</a:t>
            </a:r>
            <a:r>
              <a:rPr lang="en-US" altLang="zh-CN" sz="2200" i="1" err="1">
                <a:solidFill>
                  <a:srgbClr val="0000FF"/>
                </a:solidFill>
                <a:latin typeface="Consolas" pitchFamily="49" charset="0"/>
                <a:ea typeface="楷体" pitchFamily="49" charset="-122"/>
                <a:cs typeface="Consolas" pitchFamily="49" charset="0"/>
              </a:rPr>
              <a:t>n</a:t>
            </a:r>
            <a:r>
              <a:rPr lang="en-US" altLang="zh-CN" sz="2200" err="1">
                <a:solidFill>
                  <a:srgbClr val="0000FF"/>
                </a:solidFill>
                <a:latin typeface="Consolas" pitchFamily="49" charset="0"/>
                <a:ea typeface="楷体" pitchFamily="49" charset="-122"/>
                <a:cs typeface="Consolas" pitchFamily="49" charset="0"/>
              </a:rPr>
              <a:t>+2</a:t>
            </a:r>
            <a:r>
              <a:rPr lang="en-US" altLang="zh-CN" sz="2200">
                <a:solidFill>
                  <a:srgbClr val="0000FF"/>
                </a:solidFill>
                <a:latin typeface="Consolas" pitchFamily="49" charset="0"/>
                <a:ea typeface="楷体" pitchFamily="49" charset="-122"/>
                <a:cs typeface="Consolas" pitchFamily="49" charset="0"/>
              </a:rPr>
              <a:t>=O(</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，因为当</a:t>
            </a:r>
            <a:r>
              <a:rPr lang="en-US" altLang="zh-CN" sz="2200" i="1" err="1">
                <a:solidFill>
                  <a:srgbClr val="0000FF"/>
                </a:solidFill>
                <a:latin typeface="Consolas" pitchFamily="49" charset="0"/>
                <a:ea typeface="楷体" pitchFamily="49" charset="-122"/>
                <a:cs typeface="Consolas" pitchFamily="49" charset="0"/>
              </a:rPr>
              <a:t>n</a:t>
            </a:r>
            <a:r>
              <a:rPr lang="en-US" altLang="zh-CN" sz="2200" err="1">
                <a:solidFill>
                  <a:srgbClr val="0000FF"/>
                </a:solidFill>
                <a:latin typeface="Consolas" pitchFamily="49" charset="0"/>
                <a:ea typeface="宋体" pitchFamily="2" charset="-122"/>
                <a:cs typeface="Consolas" pitchFamily="49" charset="0"/>
              </a:rPr>
              <a:t>≥</a:t>
            </a:r>
            <a:r>
              <a:rPr lang="en-US" altLang="zh-CN" sz="2200" err="1">
                <a:solidFill>
                  <a:srgbClr val="0000FF"/>
                </a:solidFill>
                <a:latin typeface="Consolas" pitchFamily="49" charset="0"/>
                <a:ea typeface="楷体" pitchFamily="49" charset="-122"/>
                <a:cs typeface="Consolas" pitchFamily="49" charset="0"/>
              </a:rPr>
              <a:t>2</a:t>
            </a:r>
            <a:r>
              <a:rPr lang="zh-CN" altLang="en-US" sz="2200">
                <a:solidFill>
                  <a:srgbClr val="0000FF"/>
                </a:solidFill>
                <a:latin typeface="Consolas" pitchFamily="49" charset="0"/>
                <a:ea typeface="楷体" pitchFamily="49" charset="-122"/>
                <a:cs typeface="Consolas" pitchFamily="49" charset="0"/>
              </a:rPr>
              <a:t>时，</a:t>
            </a:r>
            <a:r>
              <a:rPr lang="en-US" altLang="zh-CN" sz="2200" err="1">
                <a:solidFill>
                  <a:srgbClr val="0000FF"/>
                </a:solidFill>
                <a:latin typeface="Consolas" pitchFamily="49" charset="0"/>
                <a:ea typeface="楷体" pitchFamily="49" charset="-122"/>
                <a:cs typeface="Consolas" pitchFamily="49" charset="0"/>
              </a:rPr>
              <a:t>3</a:t>
            </a:r>
            <a:r>
              <a:rPr lang="en-US" altLang="zh-CN" sz="2200" i="1" err="1">
                <a:solidFill>
                  <a:srgbClr val="0000FF"/>
                </a:solidFill>
                <a:latin typeface="Consolas" pitchFamily="49" charset="0"/>
                <a:ea typeface="楷体" pitchFamily="49" charset="-122"/>
                <a:cs typeface="Consolas" pitchFamily="49" charset="0"/>
              </a:rPr>
              <a:t>n</a:t>
            </a:r>
            <a:r>
              <a:rPr lang="en-US" altLang="zh-CN" sz="2200" err="1">
                <a:solidFill>
                  <a:srgbClr val="0000FF"/>
                </a:solidFill>
                <a:latin typeface="Consolas" pitchFamily="49" charset="0"/>
                <a:ea typeface="楷体" pitchFamily="49" charset="-122"/>
                <a:cs typeface="Consolas" pitchFamily="49" charset="0"/>
              </a:rPr>
              <a:t>+2</a:t>
            </a:r>
            <a:r>
              <a:rPr lang="en-US" altLang="zh-CN" sz="2200" err="1">
                <a:solidFill>
                  <a:srgbClr val="0000FF"/>
                </a:solidFill>
                <a:latin typeface="Consolas" pitchFamily="49" charset="0"/>
                <a:ea typeface="宋体" pitchFamily="2" charset="-122"/>
                <a:cs typeface="Consolas" pitchFamily="49" charset="0"/>
              </a:rPr>
              <a:t>≤</a:t>
            </a:r>
            <a:r>
              <a:rPr lang="en-US" altLang="zh-CN" sz="2200" err="1">
                <a:solidFill>
                  <a:srgbClr val="0000FF"/>
                </a:solidFill>
                <a:latin typeface="Consolas" pitchFamily="49" charset="0"/>
                <a:ea typeface="楷体" pitchFamily="49" charset="-122"/>
                <a:cs typeface="Consolas" pitchFamily="49" charset="0"/>
              </a:rPr>
              <a:t>4</a:t>
            </a:r>
            <a:r>
              <a:rPr lang="en-US" altLang="zh-CN" sz="2200" i="1" err="1">
                <a:solidFill>
                  <a:srgbClr val="0000FF"/>
                </a:solidFill>
                <a:latin typeface="Consolas" pitchFamily="49" charset="0"/>
                <a:ea typeface="楷体" pitchFamily="49" charset="-122"/>
                <a:cs typeface="Consolas" pitchFamily="49" charset="0"/>
              </a:rPr>
              <a:t>n</a:t>
            </a:r>
            <a:r>
              <a:rPr lang="zh-CN" altLang="en-US" sz="2200">
                <a:solidFill>
                  <a:srgbClr val="0000FF"/>
                </a:solidFill>
                <a:latin typeface="Consolas" pitchFamily="49" charset="0"/>
                <a:ea typeface="楷体" pitchFamily="49" charset="-122"/>
                <a:cs typeface="Consolas" pitchFamily="49" charset="0"/>
              </a:rPr>
              <a:t>。</a:t>
            </a:r>
          </a:p>
          <a:p>
            <a:pPr>
              <a:lnSpc>
                <a:spcPct val="150000"/>
              </a:lnSpc>
            </a:pPr>
            <a:r>
              <a:rPr lang="zh-CN" altLang="en-US" sz="2200">
                <a:solidFill>
                  <a:srgbClr val="0000FF"/>
                </a:solidFill>
                <a:latin typeface="Consolas" pitchFamily="49" charset="0"/>
                <a:ea typeface="楷体" pitchFamily="49" charset="-122"/>
                <a:cs typeface="Consolas" pitchFamily="49" charset="0"/>
              </a:rPr>
              <a:t>　</a:t>
            </a:r>
            <a:r>
              <a:rPr lang="en-US" altLang="zh-CN" sz="2200" err="1">
                <a:solidFill>
                  <a:srgbClr val="0000FF"/>
                </a:solidFill>
                <a:latin typeface="Consolas" pitchFamily="49" charset="0"/>
                <a:ea typeface="楷体" pitchFamily="49" charset="-122"/>
                <a:cs typeface="Consolas" pitchFamily="49" charset="0"/>
              </a:rPr>
              <a:t>10</a:t>
            </a:r>
            <a:r>
              <a:rPr lang="en-US" altLang="zh-CN" sz="2200" i="1" err="1">
                <a:solidFill>
                  <a:srgbClr val="0000FF"/>
                </a:solidFill>
                <a:latin typeface="Consolas" pitchFamily="49" charset="0"/>
                <a:ea typeface="楷体" pitchFamily="49" charset="-122"/>
                <a:cs typeface="Consolas" pitchFamily="49" charset="0"/>
              </a:rPr>
              <a:t>n</a:t>
            </a:r>
            <a:r>
              <a:rPr lang="en-US" altLang="zh-CN" sz="2200" baseline="30000" err="1">
                <a:solidFill>
                  <a:srgbClr val="0000FF"/>
                </a:solidFill>
                <a:latin typeface="Consolas" pitchFamily="49" charset="0"/>
                <a:ea typeface="楷体" pitchFamily="49" charset="-122"/>
                <a:cs typeface="Consolas" pitchFamily="49" charset="0"/>
              </a:rPr>
              <a:t>2</a:t>
            </a:r>
            <a:r>
              <a:rPr lang="en-US" altLang="zh-CN" sz="2200" err="1">
                <a:solidFill>
                  <a:srgbClr val="0000FF"/>
                </a:solidFill>
                <a:latin typeface="Consolas" pitchFamily="49" charset="0"/>
                <a:ea typeface="楷体" pitchFamily="49" charset="-122"/>
                <a:cs typeface="Consolas" pitchFamily="49" charset="0"/>
              </a:rPr>
              <a:t>+4</a:t>
            </a:r>
            <a:r>
              <a:rPr lang="en-US" altLang="zh-CN" sz="2200" i="1" err="1">
                <a:solidFill>
                  <a:srgbClr val="0000FF"/>
                </a:solidFill>
                <a:latin typeface="Consolas" pitchFamily="49" charset="0"/>
                <a:ea typeface="楷体" pitchFamily="49" charset="-122"/>
                <a:cs typeface="Consolas" pitchFamily="49" charset="0"/>
              </a:rPr>
              <a:t>n</a:t>
            </a:r>
            <a:r>
              <a:rPr lang="en-US" altLang="zh-CN" sz="2200" err="1">
                <a:solidFill>
                  <a:srgbClr val="0000FF"/>
                </a:solidFill>
                <a:latin typeface="Consolas" pitchFamily="49" charset="0"/>
                <a:ea typeface="楷体" pitchFamily="49" charset="-122"/>
                <a:cs typeface="Consolas" pitchFamily="49" charset="0"/>
              </a:rPr>
              <a:t>+2</a:t>
            </a:r>
            <a:r>
              <a:rPr lang="en-US" altLang="zh-CN" sz="2200">
                <a:solidFill>
                  <a:srgbClr val="0000FF"/>
                </a:solidFill>
                <a:latin typeface="Consolas" pitchFamily="49" charset="0"/>
                <a:ea typeface="楷体" pitchFamily="49" charset="-122"/>
                <a:cs typeface="Consolas" pitchFamily="49" charset="0"/>
              </a:rPr>
              <a:t>=O(</a:t>
            </a:r>
            <a:r>
              <a:rPr lang="en-US" altLang="zh-CN" sz="2200" i="1" err="1">
                <a:solidFill>
                  <a:srgbClr val="0000FF"/>
                </a:solidFill>
                <a:latin typeface="Consolas" pitchFamily="49" charset="0"/>
                <a:ea typeface="楷体" pitchFamily="49" charset="-122"/>
                <a:cs typeface="Consolas" pitchFamily="49" charset="0"/>
              </a:rPr>
              <a:t>n</a:t>
            </a:r>
            <a:r>
              <a:rPr lang="en-US" altLang="zh-CN" sz="2200" baseline="30000" err="1">
                <a:solidFill>
                  <a:srgbClr val="0000FF"/>
                </a:solidFill>
                <a:latin typeface="Consolas" pitchFamily="49" charset="0"/>
                <a:ea typeface="楷体" pitchFamily="49" charset="-122"/>
                <a:cs typeface="Consolas" pitchFamily="49" charset="0"/>
              </a:rPr>
              <a:t>4</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，因为当</a:t>
            </a:r>
            <a:r>
              <a:rPr lang="en-US" altLang="zh-CN" sz="2200" i="1" err="1">
                <a:solidFill>
                  <a:srgbClr val="0000FF"/>
                </a:solidFill>
                <a:latin typeface="Consolas" pitchFamily="49" charset="0"/>
                <a:ea typeface="楷体" pitchFamily="49" charset="-122"/>
                <a:cs typeface="Consolas" pitchFamily="49" charset="0"/>
              </a:rPr>
              <a:t>n</a:t>
            </a:r>
            <a:r>
              <a:rPr lang="en-US" altLang="zh-CN" sz="2200" err="1">
                <a:solidFill>
                  <a:srgbClr val="0000FF"/>
                </a:solidFill>
                <a:latin typeface="Consolas" pitchFamily="49" charset="0"/>
                <a:ea typeface="宋体" pitchFamily="2" charset="-122"/>
                <a:cs typeface="Consolas" pitchFamily="49" charset="0"/>
              </a:rPr>
              <a:t>≥</a:t>
            </a:r>
            <a:r>
              <a:rPr lang="en-US" altLang="zh-CN" sz="2200" err="1">
                <a:solidFill>
                  <a:srgbClr val="0000FF"/>
                </a:solidFill>
                <a:latin typeface="Consolas" pitchFamily="49" charset="0"/>
                <a:ea typeface="楷体" pitchFamily="49" charset="-122"/>
                <a:cs typeface="Consolas" pitchFamily="49" charset="0"/>
              </a:rPr>
              <a:t>2</a:t>
            </a:r>
            <a:r>
              <a:rPr lang="zh-CN" altLang="en-US" sz="2200">
                <a:solidFill>
                  <a:srgbClr val="0000FF"/>
                </a:solidFill>
                <a:latin typeface="Consolas" pitchFamily="49" charset="0"/>
                <a:ea typeface="楷体" pitchFamily="49" charset="-122"/>
                <a:cs typeface="Consolas" pitchFamily="49" charset="0"/>
              </a:rPr>
              <a:t>时，</a:t>
            </a:r>
            <a:r>
              <a:rPr lang="en-US" altLang="zh-CN" sz="2200" err="1">
                <a:solidFill>
                  <a:srgbClr val="0000FF"/>
                </a:solidFill>
                <a:latin typeface="Consolas" pitchFamily="49" charset="0"/>
                <a:ea typeface="楷体" pitchFamily="49" charset="-122"/>
                <a:cs typeface="Consolas" pitchFamily="49" charset="0"/>
              </a:rPr>
              <a:t>10</a:t>
            </a:r>
            <a:r>
              <a:rPr lang="en-US" altLang="zh-CN" sz="2200" i="1" err="1">
                <a:solidFill>
                  <a:srgbClr val="0000FF"/>
                </a:solidFill>
                <a:latin typeface="Consolas" pitchFamily="49" charset="0"/>
                <a:ea typeface="楷体" pitchFamily="49" charset="-122"/>
                <a:cs typeface="Consolas" pitchFamily="49" charset="0"/>
              </a:rPr>
              <a:t>n</a:t>
            </a:r>
            <a:r>
              <a:rPr lang="en-US" altLang="zh-CN" sz="2200" baseline="30000" err="1">
                <a:solidFill>
                  <a:srgbClr val="0000FF"/>
                </a:solidFill>
                <a:latin typeface="Consolas" pitchFamily="49" charset="0"/>
                <a:ea typeface="楷体" pitchFamily="49" charset="-122"/>
                <a:cs typeface="Consolas" pitchFamily="49" charset="0"/>
              </a:rPr>
              <a:t>2</a:t>
            </a:r>
            <a:r>
              <a:rPr lang="en-US" altLang="zh-CN" sz="2200" err="1">
                <a:solidFill>
                  <a:srgbClr val="0000FF"/>
                </a:solidFill>
                <a:latin typeface="Consolas" pitchFamily="49" charset="0"/>
                <a:ea typeface="楷体" pitchFamily="49" charset="-122"/>
                <a:cs typeface="Consolas" pitchFamily="49" charset="0"/>
              </a:rPr>
              <a:t>+4</a:t>
            </a:r>
            <a:r>
              <a:rPr lang="en-US" altLang="zh-CN" sz="2200" i="1" err="1">
                <a:solidFill>
                  <a:srgbClr val="0000FF"/>
                </a:solidFill>
                <a:latin typeface="Consolas" pitchFamily="49" charset="0"/>
                <a:ea typeface="楷体" pitchFamily="49" charset="-122"/>
                <a:cs typeface="Consolas" pitchFamily="49" charset="0"/>
              </a:rPr>
              <a:t>n</a:t>
            </a:r>
            <a:r>
              <a:rPr lang="en-US" altLang="zh-CN" sz="2200" err="1">
                <a:solidFill>
                  <a:srgbClr val="0000FF"/>
                </a:solidFill>
                <a:latin typeface="Consolas" pitchFamily="49" charset="0"/>
                <a:ea typeface="楷体" pitchFamily="49" charset="-122"/>
                <a:cs typeface="Consolas" pitchFamily="49" charset="0"/>
              </a:rPr>
              <a:t>+2</a:t>
            </a:r>
            <a:r>
              <a:rPr lang="en-US" altLang="zh-CN" sz="2200" err="1">
                <a:solidFill>
                  <a:srgbClr val="0000FF"/>
                </a:solidFill>
                <a:latin typeface="Consolas" pitchFamily="49" charset="0"/>
                <a:ea typeface="宋体" pitchFamily="2" charset="-122"/>
                <a:cs typeface="Consolas" pitchFamily="49" charset="0"/>
              </a:rPr>
              <a:t>≤</a:t>
            </a:r>
            <a:r>
              <a:rPr lang="en-US" altLang="zh-CN" sz="2200" err="1">
                <a:solidFill>
                  <a:srgbClr val="0000FF"/>
                </a:solidFill>
                <a:latin typeface="Consolas" pitchFamily="49" charset="0"/>
                <a:ea typeface="楷体" pitchFamily="49" charset="-122"/>
                <a:cs typeface="Consolas" pitchFamily="49" charset="0"/>
              </a:rPr>
              <a:t>10</a:t>
            </a:r>
            <a:r>
              <a:rPr lang="en-US" altLang="zh-CN" sz="2200" i="1" err="1">
                <a:solidFill>
                  <a:srgbClr val="0000FF"/>
                </a:solidFill>
                <a:latin typeface="Consolas" pitchFamily="49" charset="0"/>
                <a:ea typeface="楷体" pitchFamily="49" charset="-122"/>
                <a:cs typeface="Consolas" pitchFamily="49" charset="0"/>
              </a:rPr>
              <a:t>n</a:t>
            </a:r>
            <a:r>
              <a:rPr lang="en-US" altLang="zh-CN" sz="2200" baseline="30000" err="1">
                <a:solidFill>
                  <a:srgbClr val="0000FF"/>
                </a:solidFill>
                <a:latin typeface="Consolas" pitchFamily="49" charset="0"/>
                <a:ea typeface="楷体" pitchFamily="49" charset="-122"/>
                <a:cs typeface="Consolas" pitchFamily="49" charset="0"/>
              </a:rPr>
              <a:t>4</a:t>
            </a:r>
            <a:r>
              <a:rPr lang="zh-CN" altLang="en-US" sz="2200">
                <a:solidFill>
                  <a:srgbClr val="0000FF"/>
                </a:solidFill>
                <a:latin typeface="Consolas" pitchFamily="49" charset="0"/>
                <a:ea typeface="楷体" pitchFamily="49" charset="-122"/>
                <a:cs typeface="Consolas" pitchFamily="49" charset="0"/>
              </a:rPr>
              <a:t>。</a:t>
            </a:r>
            <a:endParaRPr lang="en-US" altLang="zh-CN" sz="22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1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288955" y="1003099"/>
            <a:ext cx="8569325" cy="3410164"/>
          </a:xfrm>
          <a:prstGeom prst="rect">
            <a:avLst/>
          </a:prstGeom>
          <a:noFill/>
          <a:ln w="9525">
            <a:noFill/>
            <a:miter lim="800000"/>
            <a:headEnd/>
            <a:tailEnd/>
          </a:ln>
          <a:effectLst/>
        </p:spPr>
        <p:txBody>
          <a:bodyPr>
            <a:spAutoFit/>
          </a:bodyPr>
          <a:lstStyle/>
          <a:p>
            <a:pPr>
              <a:lnSpc>
                <a:spcPct val="140000"/>
              </a:lnSpc>
            </a:pPr>
            <a:r>
              <a:rPr lang="zh-CN" altLang="en-US" sz="2200">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大</a:t>
            </a:r>
            <a:r>
              <a:rPr lang="en-US" sz="2200">
                <a:solidFill>
                  <a:srgbClr val="0000FF"/>
                </a:solidFill>
                <a:latin typeface="Consolas" pitchFamily="49" charset="0"/>
                <a:ea typeface="楷体" pitchFamily="49" charset="-122"/>
                <a:cs typeface="Consolas" pitchFamily="49" charset="0"/>
              </a:rPr>
              <a:t>O</a:t>
            </a:r>
            <a:r>
              <a:rPr lang="zh-CN" altLang="en-US" sz="2200">
                <a:solidFill>
                  <a:srgbClr val="0000FF"/>
                </a:solidFill>
                <a:latin typeface="Consolas" pitchFamily="49" charset="0"/>
                <a:ea typeface="楷体" pitchFamily="49" charset="-122"/>
                <a:cs typeface="Consolas" pitchFamily="49" charset="0"/>
              </a:rPr>
              <a:t>符号用来描述</a:t>
            </a:r>
            <a:r>
              <a:rPr lang="zh-CN" altLang="en-US" sz="2200">
                <a:solidFill>
                  <a:srgbClr val="9900FF"/>
                </a:solidFill>
                <a:latin typeface="Consolas" pitchFamily="49" charset="0"/>
                <a:ea typeface="楷体" pitchFamily="49" charset="-122"/>
                <a:cs typeface="Consolas" pitchFamily="49" charset="0"/>
              </a:rPr>
              <a:t>增长率的上界</a:t>
            </a:r>
            <a:r>
              <a:rPr lang="zh-CN" altLang="en-US" sz="2200">
                <a:solidFill>
                  <a:srgbClr val="0000FF"/>
                </a:solidFill>
                <a:latin typeface="Consolas" pitchFamily="49" charset="0"/>
                <a:ea typeface="楷体" pitchFamily="49" charset="-122"/>
                <a:cs typeface="Consolas" pitchFamily="49" charset="0"/>
              </a:rPr>
              <a:t>，表示</a:t>
            </a:r>
            <a:r>
              <a:rPr lang="en-US" sz="2200" i="1">
                <a:solidFill>
                  <a:srgbClr val="0000FF"/>
                </a:solidFill>
                <a:latin typeface="Consolas" pitchFamily="49" charset="0"/>
                <a:ea typeface="楷体" pitchFamily="49" charset="-122"/>
                <a:cs typeface="Consolas" pitchFamily="49" charset="0"/>
              </a:rPr>
              <a:t>f</a:t>
            </a:r>
            <a:r>
              <a:rPr lang="en-US" sz="2200">
                <a:solidFill>
                  <a:srgbClr val="0000FF"/>
                </a:solidFill>
                <a:latin typeface="Consolas" pitchFamily="49" charset="0"/>
                <a:ea typeface="楷体" pitchFamily="49" charset="-122"/>
                <a:cs typeface="Consolas" pitchFamily="49" charset="0"/>
              </a:rPr>
              <a:t>(</a:t>
            </a:r>
            <a:r>
              <a:rPr lang="en-US" sz="2200" i="1">
                <a:solidFill>
                  <a:srgbClr val="0000FF"/>
                </a:solidFill>
                <a:latin typeface="Consolas" pitchFamily="49" charset="0"/>
                <a:ea typeface="楷体" pitchFamily="49" charset="-122"/>
                <a:cs typeface="Consolas" pitchFamily="49" charset="0"/>
              </a:rPr>
              <a:t>n</a:t>
            </a:r>
            <a:r>
              <a:rPr lang="en-US"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的增长最多像</a:t>
            </a:r>
            <a:r>
              <a:rPr lang="en-US" sz="2200" i="1">
                <a:solidFill>
                  <a:srgbClr val="0000FF"/>
                </a:solidFill>
                <a:latin typeface="Consolas" pitchFamily="49" charset="0"/>
                <a:ea typeface="楷体" pitchFamily="49" charset="-122"/>
                <a:cs typeface="Consolas" pitchFamily="49" charset="0"/>
              </a:rPr>
              <a:t>g</a:t>
            </a:r>
            <a:r>
              <a:rPr lang="en-US" sz="2200">
                <a:solidFill>
                  <a:srgbClr val="0000FF"/>
                </a:solidFill>
                <a:latin typeface="Consolas" pitchFamily="49" charset="0"/>
                <a:ea typeface="楷体" pitchFamily="49" charset="-122"/>
                <a:cs typeface="Consolas" pitchFamily="49" charset="0"/>
              </a:rPr>
              <a:t>(</a:t>
            </a:r>
            <a:r>
              <a:rPr lang="en-US" sz="2200" i="1">
                <a:solidFill>
                  <a:srgbClr val="0000FF"/>
                </a:solidFill>
                <a:latin typeface="Consolas" pitchFamily="49" charset="0"/>
                <a:ea typeface="楷体" pitchFamily="49" charset="-122"/>
                <a:cs typeface="Consolas" pitchFamily="49" charset="0"/>
              </a:rPr>
              <a:t>n</a:t>
            </a:r>
            <a:r>
              <a:rPr lang="en-US" sz="2200">
                <a:solidFill>
                  <a:srgbClr val="0000FF"/>
                </a:solidFill>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增长的那样快，也就是说，当输入规模为</a:t>
            </a:r>
            <a:r>
              <a:rPr lang="en-US" sz="2200" i="1">
                <a:solidFill>
                  <a:srgbClr val="0000FF"/>
                </a:solidFill>
                <a:latin typeface="Consolas" pitchFamily="49" charset="0"/>
                <a:ea typeface="楷体" pitchFamily="49" charset="-122"/>
                <a:cs typeface="Consolas" pitchFamily="49" charset="0"/>
              </a:rPr>
              <a:t>n</a:t>
            </a:r>
            <a:r>
              <a:rPr lang="zh-CN" altLang="en-US" sz="2200">
                <a:solidFill>
                  <a:srgbClr val="0000FF"/>
                </a:solidFill>
                <a:latin typeface="Consolas" pitchFamily="49" charset="0"/>
                <a:ea typeface="楷体" pitchFamily="49" charset="-122"/>
                <a:cs typeface="Consolas" pitchFamily="49" charset="0"/>
              </a:rPr>
              <a:t>时，算法消耗时间的最大值。</a:t>
            </a:r>
            <a:r>
              <a:rPr lang="zh-CN" altLang="en-US" sz="2200">
                <a:solidFill>
                  <a:srgbClr val="9900FF"/>
                </a:solidFill>
                <a:latin typeface="Consolas" pitchFamily="49" charset="0"/>
                <a:ea typeface="楷体" pitchFamily="49" charset="-122"/>
                <a:cs typeface="Consolas" pitchFamily="49" charset="0"/>
              </a:rPr>
              <a:t>这个上界的阶越低，结果就越有价值</a:t>
            </a:r>
            <a:r>
              <a:rPr lang="zh-CN" altLang="en-US" sz="2200">
                <a:solidFill>
                  <a:srgbClr val="0000FF"/>
                </a:solidFill>
                <a:latin typeface="Consolas" pitchFamily="49" charset="0"/>
                <a:ea typeface="楷体" pitchFamily="49" charset="-122"/>
                <a:cs typeface="Consolas" pitchFamily="49" charset="0"/>
              </a:rPr>
              <a:t>，所以，对于</a:t>
            </a:r>
            <a:r>
              <a:rPr lang="en-US" sz="2200" err="1">
                <a:solidFill>
                  <a:srgbClr val="0000FF"/>
                </a:solidFill>
                <a:latin typeface="Consolas" pitchFamily="49" charset="0"/>
                <a:ea typeface="楷体" pitchFamily="49" charset="-122"/>
                <a:cs typeface="Consolas" pitchFamily="49" charset="0"/>
              </a:rPr>
              <a:t>10</a:t>
            </a:r>
            <a:r>
              <a:rPr lang="en-US" sz="2200" i="1" err="1">
                <a:solidFill>
                  <a:srgbClr val="0000FF"/>
                </a:solidFill>
                <a:latin typeface="Consolas" pitchFamily="49" charset="0"/>
                <a:ea typeface="楷体" pitchFamily="49" charset="-122"/>
                <a:cs typeface="Consolas" pitchFamily="49" charset="0"/>
              </a:rPr>
              <a:t>n</a:t>
            </a:r>
            <a:r>
              <a:rPr lang="en-US" sz="2200" baseline="30000" err="1">
                <a:solidFill>
                  <a:srgbClr val="0000FF"/>
                </a:solidFill>
                <a:latin typeface="Consolas" pitchFamily="49" charset="0"/>
                <a:ea typeface="楷体" pitchFamily="49" charset="-122"/>
                <a:cs typeface="Consolas" pitchFamily="49" charset="0"/>
              </a:rPr>
              <a:t>2</a:t>
            </a:r>
            <a:r>
              <a:rPr lang="en-US" sz="2200" err="1">
                <a:solidFill>
                  <a:srgbClr val="0000FF"/>
                </a:solidFill>
                <a:latin typeface="Consolas" pitchFamily="49" charset="0"/>
                <a:ea typeface="楷体" pitchFamily="49" charset="-122"/>
                <a:cs typeface="Consolas" pitchFamily="49" charset="0"/>
              </a:rPr>
              <a:t>+4</a:t>
            </a:r>
            <a:r>
              <a:rPr lang="en-US" sz="2200" i="1" err="1">
                <a:solidFill>
                  <a:srgbClr val="0000FF"/>
                </a:solidFill>
                <a:latin typeface="Consolas" pitchFamily="49" charset="0"/>
                <a:ea typeface="楷体" pitchFamily="49" charset="-122"/>
                <a:cs typeface="Consolas" pitchFamily="49" charset="0"/>
              </a:rPr>
              <a:t>n</a:t>
            </a:r>
            <a:r>
              <a:rPr lang="en-US" sz="2200" err="1">
                <a:solidFill>
                  <a:srgbClr val="0000FF"/>
                </a:solidFill>
                <a:latin typeface="Consolas" pitchFamily="49" charset="0"/>
                <a:ea typeface="楷体" pitchFamily="49" charset="-122"/>
                <a:cs typeface="Consolas" pitchFamily="49" charset="0"/>
              </a:rPr>
              <a:t>+2</a:t>
            </a:r>
            <a:r>
              <a:rPr lang="zh-CN" altLang="en-US" sz="2200">
                <a:solidFill>
                  <a:srgbClr val="0000FF"/>
                </a:solidFill>
                <a:latin typeface="Consolas" pitchFamily="49" charset="0"/>
                <a:ea typeface="楷体" pitchFamily="49" charset="-122"/>
                <a:cs typeface="Consolas" pitchFamily="49" charset="0"/>
              </a:rPr>
              <a:t>，</a:t>
            </a:r>
            <a:r>
              <a:rPr lang="en-US" sz="2200">
                <a:solidFill>
                  <a:srgbClr val="0000FF"/>
                </a:solidFill>
                <a:latin typeface="Consolas" pitchFamily="49" charset="0"/>
                <a:ea typeface="楷体" pitchFamily="49" charset="-122"/>
                <a:cs typeface="Consolas" pitchFamily="49" charset="0"/>
              </a:rPr>
              <a:t>O(</a:t>
            </a:r>
            <a:r>
              <a:rPr lang="en-US" sz="2200" i="1" err="1">
                <a:solidFill>
                  <a:srgbClr val="0000FF"/>
                </a:solidFill>
                <a:latin typeface="Consolas" pitchFamily="49" charset="0"/>
                <a:ea typeface="楷体" pitchFamily="49" charset="-122"/>
                <a:cs typeface="Consolas" pitchFamily="49" charset="0"/>
              </a:rPr>
              <a:t>n</a:t>
            </a:r>
            <a:r>
              <a:rPr lang="en-US" sz="2200" baseline="30000" err="1">
                <a:solidFill>
                  <a:srgbClr val="0000FF"/>
                </a:solidFill>
                <a:latin typeface="Consolas" pitchFamily="49" charset="0"/>
                <a:ea typeface="楷体" pitchFamily="49" charset="-122"/>
                <a:cs typeface="Consolas" pitchFamily="49" charset="0"/>
              </a:rPr>
              <a:t>2</a:t>
            </a:r>
            <a:r>
              <a:rPr lang="en-US"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比</a:t>
            </a:r>
            <a:r>
              <a:rPr lang="en-US" sz="2200">
                <a:solidFill>
                  <a:srgbClr val="0000FF"/>
                </a:solidFill>
                <a:latin typeface="Consolas" pitchFamily="49" charset="0"/>
                <a:ea typeface="楷体" pitchFamily="49" charset="-122"/>
                <a:cs typeface="Consolas" pitchFamily="49" charset="0"/>
              </a:rPr>
              <a:t>O(</a:t>
            </a:r>
            <a:r>
              <a:rPr lang="en-US" sz="2200" i="1" err="1">
                <a:solidFill>
                  <a:srgbClr val="0000FF"/>
                </a:solidFill>
                <a:latin typeface="Consolas" pitchFamily="49" charset="0"/>
                <a:ea typeface="楷体" pitchFamily="49" charset="-122"/>
                <a:cs typeface="Consolas" pitchFamily="49" charset="0"/>
              </a:rPr>
              <a:t>n</a:t>
            </a:r>
            <a:r>
              <a:rPr lang="en-US" sz="2200" baseline="30000" err="1">
                <a:solidFill>
                  <a:srgbClr val="0000FF"/>
                </a:solidFill>
                <a:latin typeface="Consolas" pitchFamily="49" charset="0"/>
                <a:ea typeface="楷体" pitchFamily="49" charset="-122"/>
                <a:cs typeface="Consolas" pitchFamily="49" charset="0"/>
              </a:rPr>
              <a:t>4</a:t>
            </a:r>
            <a:r>
              <a:rPr lang="en-US" sz="2200">
                <a:solidFill>
                  <a:srgbClr val="0000FF"/>
                </a:solidFill>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有价值。</a:t>
            </a:r>
            <a:endParaRPr lang="en-US" altLang="zh-CN" sz="2200">
              <a:solidFill>
                <a:srgbClr val="0000FF"/>
              </a:solidFill>
              <a:latin typeface="Consolas" pitchFamily="49" charset="0"/>
              <a:ea typeface="楷体" pitchFamily="49" charset="-122"/>
              <a:cs typeface="Consolas" pitchFamily="49" charset="0"/>
            </a:endParaRPr>
          </a:p>
          <a:p>
            <a:pPr>
              <a:lnSpc>
                <a:spcPct val="140000"/>
              </a:lnSpc>
            </a:pPr>
            <a:r>
              <a:rPr lang="en-US" altLang="zh-CN" sz="2200">
                <a:solidFill>
                  <a:srgbClr val="0000FF"/>
                </a:solidFill>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一个算法的时间用大</a:t>
            </a:r>
            <a:r>
              <a:rPr lang="en-US" sz="2200">
                <a:solidFill>
                  <a:srgbClr val="0000FF"/>
                </a:solidFill>
                <a:latin typeface="Consolas" pitchFamily="49" charset="0"/>
                <a:ea typeface="楷体" pitchFamily="49" charset="-122"/>
                <a:cs typeface="Consolas" pitchFamily="49" charset="0"/>
              </a:rPr>
              <a:t>O</a:t>
            </a:r>
            <a:r>
              <a:rPr lang="zh-CN" altLang="en-US" sz="2200">
                <a:solidFill>
                  <a:srgbClr val="0000FF"/>
                </a:solidFill>
                <a:latin typeface="Consolas" pitchFamily="49" charset="0"/>
                <a:ea typeface="楷体" pitchFamily="49" charset="-122"/>
                <a:cs typeface="Consolas" pitchFamily="49" charset="0"/>
              </a:rPr>
              <a:t>符号表示时，总是采用最有价值的</a:t>
            </a:r>
            <a:r>
              <a:rPr lang="en-US" sz="2200" i="1">
                <a:solidFill>
                  <a:srgbClr val="0000FF"/>
                </a:solidFill>
                <a:latin typeface="Consolas" pitchFamily="49" charset="0"/>
                <a:ea typeface="楷体" pitchFamily="49" charset="-122"/>
                <a:cs typeface="Consolas" pitchFamily="49" charset="0"/>
              </a:rPr>
              <a:t>g</a:t>
            </a:r>
            <a:r>
              <a:rPr lang="en-US" sz="2200">
                <a:solidFill>
                  <a:srgbClr val="0000FF"/>
                </a:solidFill>
                <a:latin typeface="Consolas" pitchFamily="49" charset="0"/>
                <a:ea typeface="楷体" pitchFamily="49" charset="-122"/>
                <a:cs typeface="Consolas" pitchFamily="49" charset="0"/>
              </a:rPr>
              <a:t>(</a:t>
            </a:r>
            <a:r>
              <a:rPr lang="en-US" sz="2200" i="1">
                <a:solidFill>
                  <a:srgbClr val="0000FF"/>
                </a:solidFill>
                <a:latin typeface="Consolas" pitchFamily="49" charset="0"/>
                <a:ea typeface="楷体" pitchFamily="49" charset="-122"/>
                <a:cs typeface="Consolas" pitchFamily="49" charset="0"/>
              </a:rPr>
              <a:t>n</a:t>
            </a:r>
            <a:r>
              <a:rPr lang="en-US"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表示，称之为</a:t>
            </a:r>
            <a:r>
              <a:rPr lang="zh-CN" altLang="en-US" sz="2200">
                <a:solidFill>
                  <a:srgbClr val="9900FF"/>
                </a:solidFill>
                <a:latin typeface="Consolas" pitchFamily="49" charset="0"/>
                <a:ea typeface="楷体" pitchFamily="49" charset="-122"/>
                <a:cs typeface="Consolas" pitchFamily="49" charset="0"/>
              </a:rPr>
              <a:t>“</a:t>
            </a:r>
            <a:r>
              <a:rPr lang="zh-CN" altLang="en-US" sz="2200">
                <a:solidFill>
                  <a:srgbClr val="9900FF"/>
                </a:solidFill>
                <a:latin typeface="微软雅黑" pitchFamily="34" charset="-122"/>
                <a:ea typeface="微软雅黑" pitchFamily="34" charset="-122"/>
                <a:cs typeface="Consolas" pitchFamily="49" charset="0"/>
              </a:rPr>
              <a:t>紧凑上界</a:t>
            </a:r>
            <a:r>
              <a:rPr lang="zh-CN" altLang="en-US" sz="2200">
                <a:solidFill>
                  <a:srgbClr val="9900FF"/>
                </a:solidFill>
                <a:latin typeface="Consolas" pitchFamily="49" charset="0"/>
                <a:ea typeface="楷体" pitchFamily="49" charset="-122"/>
                <a:cs typeface="Consolas" pitchFamily="49" charset="0"/>
              </a:rPr>
              <a:t>”或“</a:t>
            </a:r>
            <a:r>
              <a:rPr lang="zh-CN" altLang="en-US" sz="2200">
                <a:solidFill>
                  <a:srgbClr val="9900FF"/>
                </a:solidFill>
                <a:latin typeface="微软雅黑" pitchFamily="34" charset="-122"/>
                <a:ea typeface="微软雅黑" pitchFamily="34" charset="-122"/>
                <a:cs typeface="Consolas" pitchFamily="49" charset="0"/>
              </a:rPr>
              <a:t>紧确上界</a:t>
            </a:r>
            <a:r>
              <a:rPr lang="zh-CN" altLang="en-US" sz="2200">
                <a:solidFill>
                  <a:srgbClr val="9900FF"/>
                </a:solidFill>
                <a:latin typeface="Consolas" pitchFamily="49" charset="0"/>
                <a:ea typeface="楷体" pitchFamily="49" charset="-122"/>
                <a:cs typeface="Consolas" pitchFamily="49" charset="0"/>
              </a:rPr>
              <a:t>”</a:t>
            </a:r>
            <a:r>
              <a:rPr lang="zh-CN" altLang="en-US" sz="2200">
                <a:latin typeface="Consolas" pitchFamily="49" charset="0"/>
                <a:ea typeface="楷体" pitchFamily="49" charset="-122"/>
                <a:cs typeface="Consolas" pitchFamily="49" charset="0"/>
              </a:rPr>
              <a:t>。</a:t>
            </a:r>
            <a:endParaRPr lang="en-US" altLang="zh-CN" sz="2200">
              <a:latin typeface="Consolas" pitchFamily="49" charset="0"/>
              <a:ea typeface="楷体" pitchFamily="49" charset="-122"/>
              <a:cs typeface="Consolas" pitchFamily="49" charset="0"/>
            </a:endParaRPr>
          </a:p>
          <a:p>
            <a:pPr>
              <a:lnSpc>
                <a:spcPct val="140000"/>
              </a:lnSpc>
            </a:pPr>
            <a:r>
              <a:rPr lang="zh-CN" altLang="en-US" sz="2200">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一般地</a:t>
            </a:r>
            <a:r>
              <a:rPr lang="zh-CN" altLang="pt-BR" sz="2200">
                <a:solidFill>
                  <a:srgbClr val="0000FF"/>
                </a:solidFill>
                <a:latin typeface="Consolas" pitchFamily="49" charset="0"/>
                <a:ea typeface="楷体" pitchFamily="49" charset="-122"/>
                <a:cs typeface="Consolas" pitchFamily="49" charset="0"/>
              </a:rPr>
              <a:t>，如果</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a</a:t>
            </a:r>
            <a:r>
              <a:rPr lang="pt-BR" altLang="zh-CN" sz="2200" i="1" baseline="-25000">
                <a:solidFill>
                  <a:srgbClr val="0000FF"/>
                </a:solidFill>
                <a:latin typeface="Consolas" pitchFamily="49" charset="0"/>
                <a:ea typeface="楷体" pitchFamily="49" charset="-122"/>
                <a:cs typeface="Consolas" pitchFamily="49" charset="0"/>
              </a:rPr>
              <a:t>m</a:t>
            </a:r>
            <a:r>
              <a:rPr lang="pt-BR" altLang="zh-CN" sz="2200" i="1">
                <a:solidFill>
                  <a:srgbClr val="0000FF"/>
                </a:solidFill>
                <a:latin typeface="Consolas" pitchFamily="49" charset="0"/>
                <a:ea typeface="楷体" pitchFamily="49" charset="-122"/>
                <a:cs typeface="Consolas" pitchFamily="49" charset="0"/>
              </a:rPr>
              <a:t>n</a:t>
            </a:r>
            <a:r>
              <a:rPr lang="pt-BR" altLang="zh-CN" sz="2200" i="1" baseline="30000">
                <a:solidFill>
                  <a:srgbClr val="0000FF"/>
                </a:solidFill>
                <a:latin typeface="Consolas" pitchFamily="49" charset="0"/>
                <a:ea typeface="楷体" pitchFamily="49" charset="-122"/>
                <a:cs typeface="Consolas" pitchFamily="49" charset="0"/>
              </a:rPr>
              <a:t>m</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a</a:t>
            </a:r>
            <a:r>
              <a:rPr lang="pt-BR" altLang="zh-CN" sz="2200" i="1" baseline="-25000">
                <a:solidFill>
                  <a:srgbClr val="0000FF"/>
                </a:solidFill>
                <a:latin typeface="Consolas" pitchFamily="49" charset="0"/>
                <a:ea typeface="楷体" pitchFamily="49" charset="-122"/>
                <a:cs typeface="Consolas" pitchFamily="49" charset="0"/>
              </a:rPr>
              <a:t>m</a:t>
            </a:r>
            <a:r>
              <a:rPr lang="pt-BR" altLang="zh-CN" sz="2200" baseline="-25000">
                <a:solidFill>
                  <a:srgbClr val="0000FF"/>
                </a:solidFill>
                <a:latin typeface="Consolas" pitchFamily="49" charset="0"/>
                <a:ea typeface="楷体" pitchFamily="49" charset="-122"/>
                <a:cs typeface="Consolas" pitchFamily="49" charset="0"/>
              </a:rPr>
              <a:t>-1</a:t>
            </a:r>
            <a:r>
              <a:rPr lang="pt-BR" altLang="zh-CN" sz="2200" i="1">
                <a:solidFill>
                  <a:srgbClr val="0000FF"/>
                </a:solidFill>
                <a:latin typeface="Consolas" pitchFamily="49" charset="0"/>
                <a:ea typeface="楷体" pitchFamily="49" charset="-122"/>
                <a:cs typeface="Consolas" pitchFamily="49" charset="0"/>
              </a:rPr>
              <a:t>n</a:t>
            </a:r>
            <a:r>
              <a:rPr lang="pt-BR" altLang="zh-CN" sz="2200" i="1" baseline="30000">
                <a:solidFill>
                  <a:srgbClr val="0000FF"/>
                </a:solidFill>
                <a:latin typeface="Consolas" pitchFamily="49" charset="0"/>
                <a:ea typeface="楷体" pitchFamily="49" charset="-122"/>
                <a:cs typeface="Consolas" pitchFamily="49" charset="0"/>
              </a:rPr>
              <a:t>m</a:t>
            </a:r>
            <a:r>
              <a:rPr lang="pt-BR" altLang="zh-CN" sz="2200" baseline="30000">
                <a:solidFill>
                  <a:srgbClr val="0000FF"/>
                </a:solidFill>
                <a:latin typeface="Consolas" pitchFamily="49" charset="0"/>
                <a:ea typeface="楷体" pitchFamily="49" charset="-122"/>
                <a:cs typeface="Consolas" pitchFamily="49" charset="0"/>
              </a:rPr>
              <a:t>-1</a:t>
            </a:r>
            <a:r>
              <a:rPr lang="pt-BR" altLang="zh-CN" sz="2200">
                <a:solidFill>
                  <a:srgbClr val="0000FF"/>
                </a:solidFill>
                <a:latin typeface="Consolas" pitchFamily="49" charset="0"/>
                <a:ea typeface="楷体" pitchFamily="49" charset="-122"/>
                <a:cs typeface="Consolas" pitchFamily="49" charset="0"/>
              </a:rPr>
              <a:t>+</a:t>
            </a:r>
            <a:r>
              <a:rPr lang="pt-BR" altLang="zh-CN" sz="2200">
                <a:solidFill>
                  <a:srgbClr val="0000FF"/>
                </a:solidFill>
                <a:latin typeface="Consolas" pitchFamily="49" charset="0"/>
                <a:ea typeface="宋体" pitchFamily="2" charset="-122"/>
                <a:cs typeface="Consolas" pitchFamily="49" charset="0"/>
              </a:rPr>
              <a:t>…</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a</a:t>
            </a:r>
            <a:r>
              <a:rPr lang="pt-BR" altLang="zh-CN" sz="2200" baseline="-25000">
                <a:solidFill>
                  <a:srgbClr val="0000FF"/>
                </a:solidFill>
                <a:latin typeface="Consolas" pitchFamily="49" charset="0"/>
                <a:ea typeface="楷体" pitchFamily="49" charset="-122"/>
                <a:cs typeface="Consolas" pitchFamily="49" charset="0"/>
              </a:rPr>
              <a:t>1</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a</a:t>
            </a:r>
            <a:r>
              <a:rPr lang="pt-BR" altLang="zh-CN" sz="2200" baseline="-25000">
                <a:solidFill>
                  <a:srgbClr val="0000FF"/>
                </a:solidFill>
                <a:latin typeface="Consolas" pitchFamily="49" charset="0"/>
                <a:ea typeface="楷体" pitchFamily="49" charset="-122"/>
                <a:cs typeface="Consolas" pitchFamily="49" charset="0"/>
              </a:rPr>
              <a:t>0</a:t>
            </a:r>
            <a:r>
              <a:rPr lang="zh-CN" altLang="pt-BR" sz="2200">
                <a:solidFill>
                  <a:srgbClr val="0000FF"/>
                </a:solidFill>
                <a:latin typeface="Consolas" pitchFamily="49" charset="0"/>
                <a:ea typeface="楷体" pitchFamily="49" charset="-122"/>
                <a:cs typeface="Consolas" pitchFamily="49" charset="0"/>
              </a:rPr>
              <a:t>，有</a:t>
            </a:r>
            <a:r>
              <a:rPr lang="pt-BR" altLang="zh-CN" sz="2200" i="1">
                <a:solidFill>
                  <a:srgbClr val="9900FF"/>
                </a:solidFill>
                <a:latin typeface="Consolas" pitchFamily="49" charset="0"/>
                <a:ea typeface="楷体" pitchFamily="49" charset="-122"/>
                <a:cs typeface="Consolas" pitchFamily="49" charset="0"/>
              </a:rPr>
              <a:t>f</a:t>
            </a:r>
            <a:r>
              <a:rPr lang="pt-BR" altLang="zh-CN" sz="2200">
                <a:solidFill>
                  <a:srgbClr val="9900FF"/>
                </a:solidFill>
                <a:latin typeface="Consolas" pitchFamily="49" charset="0"/>
                <a:ea typeface="楷体" pitchFamily="49" charset="-122"/>
                <a:cs typeface="Consolas" pitchFamily="49" charset="0"/>
              </a:rPr>
              <a:t>(</a:t>
            </a:r>
            <a:r>
              <a:rPr lang="pt-BR" altLang="zh-CN" sz="2200" i="1">
                <a:solidFill>
                  <a:srgbClr val="9900FF"/>
                </a:solidFill>
                <a:latin typeface="Consolas" pitchFamily="49" charset="0"/>
                <a:ea typeface="楷体" pitchFamily="49" charset="-122"/>
                <a:cs typeface="Consolas" pitchFamily="49" charset="0"/>
              </a:rPr>
              <a:t>n</a:t>
            </a:r>
            <a:r>
              <a:rPr lang="pt-BR" altLang="zh-CN" sz="2200">
                <a:solidFill>
                  <a:srgbClr val="9900FF"/>
                </a:solidFill>
                <a:latin typeface="Consolas" pitchFamily="49" charset="0"/>
                <a:ea typeface="楷体" pitchFamily="49" charset="-122"/>
                <a:cs typeface="Consolas" pitchFamily="49" charset="0"/>
              </a:rPr>
              <a:t>)=O(</a:t>
            </a:r>
            <a:r>
              <a:rPr lang="pt-BR" altLang="zh-CN" sz="2200" i="1">
                <a:solidFill>
                  <a:srgbClr val="9900FF"/>
                </a:solidFill>
                <a:latin typeface="Consolas" pitchFamily="49" charset="0"/>
                <a:ea typeface="楷体" pitchFamily="49" charset="-122"/>
                <a:cs typeface="Consolas" pitchFamily="49" charset="0"/>
              </a:rPr>
              <a:t>n</a:t>
            </a:r>
            <a:r>
              <a:rPr lang="pt-BR" altLang="zh-CN" sz="2200" i="1" baseline="30000">
                <a:solidFill>
                  <a:srgbClr val="9900FF"/>
                </a:solidFill>
                <a:latin typeface="Consolas" pitchFamily="49" charset="0"/>
                <a:ea typeface="楷体" pitchFamily="49" charset="-122"/>
                <a:cs typeface="Consolas" pitchFamily="49" charset="0"/>
              </a:rPr>
              <a:t>m</a:t>
            </a:r>
            <a:r>
              <a:rPr lang="pt-BR" altLang="zh-CN" sz="2200">
                <a:solidFill>
                  <a:srgbClr val="9900FF"/>
                </a:solidFill>
                <a:latin typeface="Consolas" pitchFamily="49" charset="0"/>
                <a:ea typeface="楷体" pitchFamily="49" charset="-122"/>
                <a:cs typeface="Consolas" pitchFamily="49" charset="0"/>
              </a:rPr>
              <a:t>)</a:t>
            </a:r>
            <a:r>
              <a:rPr lang="zh-CN" altLang="pt-BR" sz="2200">
                <a:latin typeface="Consolas" pitchFamily="49" charset="0"/>
                <a:ea typeface="楷体" pitchFamily="49" charset="-122"/>
                <a:cs typeface="Consolas" pitchFamily="49" charset="0"/>
              </a:rPr>
              <a:t>。</a:t>
            </a:r>
            <a:endParaRPr lang="zh-CN" altLang="en-US" sz="2200">
              <a:latin typeface="Consolas" pitchFamily="49" charset="0"/>
              <a:ea typeface="楷体" pitchFamily="49" charset="-122"/>
              <a:cs typeface="Consolas"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endParaRPr lang="en-US" altLang="zh-CN"/>
          </a:p>
          <a:p>
            <a:pPr>
              <a:defRPr/>
            </a:pPr>
            <a:r>
              <a:rPr lang="en-US" altLang="zh-CN"/>
              <a:t>Prof. Q. Wang</a:t>
            </a:r>
          </a:p>
        </p:txBody>
      </p:sp>
      <p:sp>
        <p:nvSpPr>
          <p:cNvPr id="5120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rgbClr val="336699"/>
                </a:solidFill>
                <a:latin typeface="Comic Sans MS" pitchFamily="66" charset="0"/>
                <a:ea typeface="宋体" pitchFamily="2" charset="-122"/>
              </a:defRPr>
            </a:lvl1pPr>
            <a:lvl2pPr marL="742950" indent="-285750">
              <a:defRPr kumimoji="1" sz="1400">
                <a:solidFill>
                  <a:srgbClr val="336699"/>
                </a:solidFill>
                <a:latin typeface="Comic Sans MS" pitchFamily="66" charset="0"/>
                <a:ea typeface="宋体" pitchFamily="2" charset="-122"/>
              </a:defRPr>
            </a:lvl2pPr>
            <a:lvl3pPr marL="1143000" indent="-228600">
              <a:defRPr kumimoji="1" sz="1400">
                <a:solidFill>
                  <a:srgbClr val="336699"/>
                </a:solidFill>
                <a:latin typeface="Comic Sans MS" pitchFamily="66" charset="0"/>
                <a:ea typeface="宋体" pitchFamily="2" charset="-122"/>
              </a:defRPr>
            </a:lvl3pPr>
            <a:lvl4pPr marL="1600200" indent="-228600">
              <a:defRPr kumimoji="1" sz="1400">
                <a:solidFill>
                  <a:srgbClr val="336699"/>
                </a:solidFill>
                <a:latin typeface="Comic Sans MS" pitchFamily="66" charset="0"/>
                <a:ea typeface="宋体" pitchFamily="2" charset="-122"/>
              </a:defRPr>
            </a:lvl4pPr>
            <a:lvl5pPr marL="2057400" indent="-228600">
              <a:defRPr kumimoji="1" sz="1400">
                <a:solidFill>
                  <a:srgbClr val="336699"/>
                </a:solidFill>
                <a:latin typeface="Comic Sans MS" pitchFamily="66" charset="0"/>
                <a:ea typeface="宋体" pitchFamily="2" charset="-122"/>
              </a:defRPr>
            </a:lvl5pPr>
            <a:lvl6pPr marL="25146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6pPr>
            <a:lvl7pPr marL="29718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7pPr>
            <a:lvl8pPr marL="34290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8pPr>
            <a:lvl9pPr marL="38862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9pPr>
          </a:lstStyle>
          <a:p>
            <a:endParaRPr lang="en-US" altLang="zh-CN">
              <a:solidFill>
                <a:schemeClr val="tx1"/>
              </a:solidFill>
              <a:latin typeface="Arial" charset="0"/>
            </a:endParaRPr>
          </a:p>
          <a:p>
            <a:fld id="{5FC3105D-A5DF-4BDB-B0BA-169CC3013B7A}" type="slidenum">
              <a:rPr lang="en-US" altLang="zh-CN">
                <a:solidFill>
                  <a:schemeClr val="tx1"/>
                </a:solidFill>
                <a:latin typeface="Arial" charset="0"/>
              </a:rPr>
              <a:pPr/>
              <a:t>26</a:t>
            </a:fld>
            <a:endParaRPr lang="en-US" altLang="zh-CN">
              <a:solidFill>
                <a:schemeClr val="tx1"/>
              </a:solidFill>
              <a:latin typeface="Arial" charset="0"/>
            </a:endParaRPr>
          </a:p>
        </p:txBody>
      </p:sp>
      <p:sp>
        <p:nvSpPr>
          <p:cNvPr id="51204" name="Rectangle 2"/>
          <p:cNvSpPr>
            <a:spLocks noGrp="1" noChangeArrowheads="1"/>
          </p:cNvSpPr>
          <p:nvPr>
            <p:ph type="title"/>
          </p:nvPr>
        </p:nvSpPr>
        <p:spPr>
          <a:xfrm>
            <a:off x="455613" y="365125"/>
            <a:ext cx="8226425" cy="914400"/>
          </a:xfrm>
        </p:spPr>
        <p:txBody>
          <a:bodyPr/>
          <a:lstStyle/>
          <a:p>
            <a:pPr eaLnBrk="1" hangingPunct="1"/>
            <a:r>
              <a:rPr lang="en-US" altLang="zh-CN">
                <a:latin typeface="Arial Unicode MS" pitchFamily="34" charset="-122"/>
                <a:ea typeface="Arial Unicode MS" pitchFamily="34" charset="-122"/>
                <a:cs typeface="Arial Unicode MS" pitchFamily="34" charset="-122"/>
              </a:rPr>
              <a:t>Asymptotic Analysis: </a:t>
            </a:r>
            <a:r>
              <a:rPr lang="en-US" altLang="zh-CN" u="sng">
                <a:latin typeface="Arial Unicode MS" pitchFamily="34" charset="-122"/>
                <a:ea typeface="Arial Unicode MS" pitchFamily="34" charset="-122"/>
                <a:cs typeface="Arial Unicode MS" pitchFamily="34" charset="-122"/>
              </a:rPr>
              <a:t>Big-oh</a:t>
            </a:r>
          </a:p>
        </p:txBody>
      </p:sp>
      <p:sp>
        <p:nvSpPr>
          <p:cNvPr id="49155" name="Rectangle 3"/>
          <p:cNvSpPr>
            <a:spLocks noGrp="1" noChangeArrowheads="1"/>
          </p:cNvSpPr>
          <p:nvPr>
            <p:ph type="body" idx="1"/>
          </p:nvPr>
        </p:nvSpPr>
        <p:spPr>
          <a:xfrm>
            <a:off x="395288" y="1341438"/>
            <a:ext cx="8226425" cy="4570412"/>
          </a:xfrm>
        </p:spPr>
        <p:txBody>
          <a:bodyPr>
            <a:normAutofit lnSpcReduction="10000"/>
          </a:bodyPr>
          <a:lstStyle/>
          <a:p>
            <a:pPr marL="609600" indent="-609600" eaLnBrk="1" hangingPunct="1">
              <a:lnSpc>
                <a:spcPct val="90000"/>
              </a:lnSpc>
              <a:buClr>
                <a:schemeClr val="tx1"/>
              </a:buClr>
            </a:pPr>
            <a:r>
              <a:rPr lang="en-US" altLang="zh-CN">
                <a:solidFill>
                  <a:srgbClr val="CC0000"/>
                </a:solidFill>
                <a:latin typeface="Arial Unicode MS" pitchFamily="34" charset="-122"/>
                <a:ea typeface="Arial Unicode MS" pitchFamily="34" charset="-122"/>
                <a:cs typeface="Arial Unicode MS" pitchFamily="34" charset="-122"/>
              </a:rPr>
              <a:t>Definition: </a:t>
            </a:r>
          </a:p>
          <a:p>
            <a:pPr marL="609600" indent="-609600" eaLnBrk="1" hangingPunct="1">
              <a:lnSpc>
                <a:spcPct val="90000"/>
              </a:lnSpc>
              <a:buClr>
                <a:schemeClr val="tx1"/>
              </a:buClr>
              <a:buFontTx/>
              <a:buNone/>
            </a:pPr>
            <a:r>
              <a:rPr lang="en-US" altLang="zh-CN">
                <a:latin typeface="Arial Unicode MS" pitchFamily="34" charset="-122"/>
                <a:ea typeface="Arial Unicode MS" pitchFamily="34" charset="-122"/>
                <a:cs typeface="Arial Unicode MS" pitchFamily="34" charset="-122"/>
              </a:rPr>
              <a:t>     For </a:t>
            </a:r>
            <a:r>
              <a:rPr lang="en-US" altLang="zh-CN" b="1">
                <a:latin typeface="Arial Unicode MS" pitchFamily="34" charset="-122"/>
                <a:ea typeface="Arial Unicode MS" pitchFamily="34" charset="-122"/>
                <a:cs typeface="Arial Unicode MS" pitchFamily="34" charset="-122"/>
              </a:rPr>
              <a:t>T</a:t>
            </a:r>
            <a:r>
              <a:rPr lang="en-US" altLang="zh-CN">
                <a:latin typeface="Arial Unicode MS" pitchFamily="34" charset="-122"/>
                <a:ea typeface="Arial Unicode MS" pitchFamily="34" charset="-122"/>
                <a:cs typeface="Arial Unicode MS" pitchFamily="34" charset="-122"/>
              </a:rPr>
              <a:t>(</a:t>
            </a:r>
            <a:r>
              <a:rPr lang="en-US" altLang="zh-CN" i="1">
                <a:latin typeface="Arial Unicode MS" pitchFamily="34" charset="-122"/>
                <a:ea typeface="Arial Unicode MS" pitchFamily="34" charset="-122"/>
                <a:cs typeface="Arial Unicode MS" pitchFamily="34" charset="-122"/>
              </a:rPr>
              <a:t>n</a:t>
            </a:r>
            <a:r>
              <a:rPr lang="en-US" altLang="zh-CN">
                <a:latin typeface="Arial Unicode MS" pitchFamily="34" charset="-122"/>
                <a:ea typeface="Arial Unicode MS" pitchFamily="34" charset="-122"/>
                <a:cs typeface="Arial Unicode MS" pitchFamily="34" charset="-122"/>
              </a:rPr>
              <a:t>) a non-negatively valued function, </a:t>
            </a:r>
            <a:r>
              <a:rPr lang="en-US" altLang="zh-CN" b="1">
                <a:latin typeface="Arial Unicode MS" pitchFamily="34" charset="-122"/>
                <a:ea typeface="Arial Unicode MS" pitchFamily="34" charset="-122"/>
                <a:cs typeface="Arial Unicode MS" pitchFamily="34" charset="-122"/>
              </a:rPr>
              <a:t>T</a:t>
            </a:r>
            <a:r>
              <a:rPr lang="en-US" altLang="zh-CN">
                <a:latin typeface="Arial Unicode MS" pitchFamily="34" charset="-122"/>
                <a:ea typeface="Arial Unicode MS" pitchFamily="34" charset="-122"/>
                <a:cs typeface="Arial Unicode MS" pitchFamily="34" charset="-122"/>
              </a:rPr>
              <a:t>(</a:t>
            </a:r>
            <a:r>
              <a:rPr lang="en-US" altLang="zh-CN" i="1">
                <a:latin typeface="Arial Unicode MS" pitchFamily="34" charset="-122"/>
                <a:ea typeface="Arial Unicode MS" pitchFamily="34" charset="-122"/>
                <a:cs typeface="Arial Unicode MS" pitchFamily="34" charset="-122"/>
              </a:rPr>
              <a:t>n</a:t>
            </a:r>
            <a:r>
              <a:rPr lang="en-US" altLang="zh-CN">
                <a:latin typeface="Arial Unicode MS" pitchFamily="34" charset="-122"/>
                <a:ea typeface="Arial Unicode MS" pitchFamily="34" charset="-122"/>
                <a:cs typeface="Arial Unicode MS" pitchFamily="34" charset="-122"/>
              </a:rPr>
              <a:t>) is in the set O(</a:t>
            </a:r>
            <a:r>
              <a:rPr lang="en-US" altLang="zh-CN" i="1">
                <a:latin typeface="Arial Unicode MS" pitchFamily="34" charset="-122"/>
                <a:ea typeface="Arial Unicode MS" pitchFamily="34" charset="-122"/>
                <a:cs typeface="Arial Unicode MS" pitchFamily="34" charset="-122"/>
              </a:rPr>
              <a:t>f</a:t>
            </a:r>
            <a:r>
              <a:rPr lang="en-US" altLang="zh-CN">
                <a:latin typeface="Arial Unicode MS" pitchFamily="34" charset="-122"/>
                <a:ea typeface="Arial Unicode MS" pitchFamily="34" charset="-122"/>
                <a:cs typeface="Arial Unicode MS" pitchFamily="34" charset="-122"/>
              </a:rPr>
              <a:t>(</a:t>
            </a:r>
            <a:r>
              <a:rPr lang="en-US" altLang="zh-CN" i="1">
                <a:latin typeface="Arial Unicode MS" pitchFamily="34" charset="-122"/>
                <a:ea typeface="Arial Unicode MS" pitchFamily="34" charset="-122"/>
                <a:cs typeface="Arial Unicode MS" pitchFamily="34" charset="-122"/>
              </a:rPr>
              <a:t>n</a:t>
            </a:r>
            <a:r>
              <a:rPr lang="en-US" altLang="zh-CN">
                <a:latin typeface="Arial Unicode MS" pitchFamily="34" charset="-122"/>
                <a:ea typeface="Arial Unicode MS" pitchFamily="34" charset="-122"/>
                <a:cs typeface="Arial Unicode MS" pitchFamily="34" charset="-122"/>
              </a:rPr>
              <a:t>)) if there exist two positive constants </a:t>
            </a:r>
            <a:r>
              <a:rPr lang="en-US" altLang="zh-CN" i="1">
                <a:latin typeface="Arial Unicode MS" pitchFamily="34" charset="-122"/>
                <a:ea typeface="Arial Unicode MS" pitchFamily="34" charset="-122"/>
                <a:cs typeface="Arial Unicode MS" pitchFamily="34" charset="-122"/>
              </a:rPr>
              <a:t>c</a:t>
            </a:r>
            <a:r>
              <a:rPr lang="en-US" altLang="zh-CN">
                <a:latin typeface="Arial Unicode MS" pitchFamily="34" charset="-122"/>
                <a:ea typeface="Arial Unicode MS" pitchFamily="34" charset="-122"/>
                <a:cs typeface="Arial Unicode MS" pitchFamily="34" charset="-122"/>
              </a:rPr>
              <a:t> and </a:t>
            </a:r>
            <a:r>
              <a:rPr lang="en-US" altLang="zh-CN" i="1">
                <a:latin typeface="Arial Unicode MS" pitchFamily="34" charset="-122"/>
                <a:ea typeface="Arial Unicode MS" pitchFamily="34" charset="-122"/>
                <a:cs typeface="Arial Unicode MS" pitchFamily="34" charset="-122"/>
              </a:rPr>
              <a:t>n</a:t>
            </a:r>
            <a:r>
              <a:rPr lang="en-US" altLang="zh-CN" baseline="-25000">
                <a:latin typeface="Arial Unicode MS" pitchFamily="34" charset="-122"/>
                <a:ea typeface="Arial Unicode MS" pitchFamily="34" charset="-122"/>
                <a:cs typeface="Arial Unicode MS" pitchFamily="34" charset="-122"/>
              </a:rPr>
              <a:t>0</a:t>
            </a:r>
            <a:r>
              <a:rPr lang="en-US" altLang="zh-CN">
                <a:latin typeface="Arial Unicode MS" pitchFamily="34" charset="-122"/>
                <a:ea typeface="Arial Unicode MS" pitchFamily="34" charset="-122"/>
                <a:cs typeface="Arial Unicode MS" pitchFamily="34" charset="-122"/>
              </a:rPr>
              <a:t> such that </a:t>
            </a:r>
            <a:r>
              <a:rPr lang="en-US" altLang="zh-CN" b="1">
                <a:latin typeface="Arial Unicode MS" pitchFamily="34" charset="-122"/>
                <a:ea typeface="Arial Unicode MS" pitchFamily="34" charset="-122"/>
                <a:cs typeface="Arial Unicode MS" pitchFamily="34" charset="-122"/>
              </a:rPr>
              <a:t>T</a:t>
            </a:r>
            <a:r>
              <a:rPr lang="en-US" altLang="zh-CN">
                <a:latin typeface="Arial Unicode MS" pitchFamily="34" charset="-122"/>
                <a:ea typeface="Arial Unicode MS" pitchFamily="34" charset="-122"/>
                <a:cs typeface="Arial Unicode MS" pitchFamily="34" charset="-122"/>
              </a:rPr>
              <a:t>(</a:t>
            </a:r>
            <a:r>
              <a:rPr lang="en-US" altLang="zh-CN" i="1">
                <a:latin typeface="Arial Unicode MS" pitchFamily="34" charset="-122"/>
                <a:ea typeface="Arial Unicode MS" pitchFamily="34" charset="-122"/>
                <a:cs typeface="Arial Unicode MS" pitchFamily="34" charset="-122"/>
              </a:rPr>
              <a:t>n</a:t>
            </a:r>
            <a:r>
              <a:rPr lang="en-US" altLang="zh-CN">
                <a:latin typeface="Arial Unicode MS" pitchFamily="34" charset="-122"/>
                <a:ea typeface="Arial Unicode MS" pitchFamily="34" charset="-122"/>
                <a:cs typeface="Arial Unicode MS" pitchFamily="34" charset="-122"/>
              </a:rPr>
              <a:t>) &lt;= </a:t>
            </a:r>
            <a:r>
              <a:rPr lang="en-US" altLang="zh-CN" i="1">
                <a:latin typeface="Arial Unicode MS" pitchFamily="34" charset="-122"/>
                <a:ea typeface="Arial Unicode MS" pitchFamily="34" charset="-122"/>
                <a:cs typeface="Arial Unicode MS" pitchFamily="34" charset="-122"/>
              </a:rPr>
              <a:t>cf</a:t>
            </a:r>
            <a:r>
              <a:rPr lang="en-US" altLang="zh-CN">
                <a:latin typeface="Arial Unicode MS" pitchFamily="34" charset="-122"/>
                <a:ea typeface="Arial Unicode MS" pitchFamily="34" charset="-122"/>
                <a:cs typeface="Arial Unicode MS" pitchFamily="34" charset="-122"/>
              </a:rPr>
              <a:t>(</a:t>
            </a:r>
            <a:r>
              <a:rPr lang="en-US" altLang="zh-CN" i="1">
                <a:latin typeface="Arial Unicode MS" pitchFamily="34" charset="-122"/>
                <a:ea typeface="Arial Unicode MS" pitchFamily="34" charset="-122"/>
                <a:cs typeface="Arial Unicode MS" pitchFamily="34" charset="-122"/>
              </a:rPr>
              <a:t>n</a:t>
            </a:r>
            <a:r>
              <a:rPr lang="en-US" altLang="zh-CN">
                <a:latin typeface="Arial Unicode MS" pitchFamily="34" charset="-122"/>
                <a:ea typeface="Arial Unicode MS" pitchFamily="34" charset="-122"/>
                <a:cs typeface="Arial Unicode MS" pitchFamily="34" charset="-122"/>
              </a:rPr>
              <a:t>) for all </a:t>
            </a:r>
            <a:r>
              <a:rPr lang="en-US" altLang="zh-CN" i="1">
                <a:latin typeface="Arial Unicode MS" pitchFamily="34" charset="-122"/>
                <a:ea typeface="Arial Unicode MS" pitchFamily="34" charset="-122"/>
                <a:cs typeface="Arial Unicode MS" pitchFamily="34" charset="-122"/>
              </a:rPr>
              <a:t>n</a:t>
            </a:r>
            <a:r>
              <a:rPr lang="en-US" altLang="zh-CN">
                <a:latin typeface="Arial Unicode MS" pitchFamily="34" charset="-122"/>
                <a:ea typeface="Arial Unicode MS" pitchFamily="34" charset="-122"/>
                <a:cs typeface="Arial Unicode MS" pitchFamily="34" charset="-122"/>
              </a:rPr>
              <a:t> &gt; </a:t>
            </a:r>
            <a:r>
              <a:rPr lang="en-US" altLang="zh-CN" i="1">
                <a:latin typeface="Arial Unicode MS" pitchFamily="34" charset="-122"/>
                <a:ea typeface="Arial Unicode MS" pitchFamily="34" charset="-122"/>
                <a:cs typeface="Arial Unicode MS" pitchFamily="34" charset="-122"/>
              </a:rPr>
              <a:t>n</a:t>
            </a:r>
            <a:r>
              <a:rPr lang="en-US" altLang="zh-CN" baseline="-25000">
                <a:latin typeface="Arial Unicode MS" pitchFamily="34" charset="-122"/>
                <a:ea typeface="Arial Unicode MS" pitchFamily="34" charset="-122"/>
                <a:cs typeface="Arial Unicode MS" pitchFamily="34" charset="-122"/>
              </a:rPr>
              <a:t>0</a:t>
            </a:r>
            <a:r>
              <a:rPr lang="en-US" altLang="zh-CN">
                <a:latin typeface="Arial Unicode MS" pitchFamily="34" charset="-122"/>
                <a:ea typeface="Arial Unicode MS" pitchFamily="34" charset="-122"/>
                <a:cs typeface="Arial Unicode MS" pitchFamily="34" charset="-122"/>
              </a:rPr>
              <a:t>.</a:t>
            </a:r>
          </a:p>
          <a:p>
            <a:pPr marL="609600" indent="-609600" eaLnBrk="1" hangingPunct="1">
              <a:lnSpc>
                <a:spcPct val="30000"/>
              </a:lnSpc>
              <a:buClr>
                <a:schemeClr val="tx1"/>
              </a:buClr>
              <a:buFontTx/>
              <a:buNone/>
            </a:pPr>
            <a:endParaRPr lang="en-US" altLang="zh-CN">
              <a:latin typeface="Arial Unicode MS" pitchFamily="34" charset="-122"/>
              <a:ea typeface="Arial Unicode MS" pitchFamily="34" charset="-122"/>
              <a:cs typeface="Arial Unicode MS" pitchFamily="34" charset="-122"/>
            </a:endParaRPr>
          </a:p>
          <a:p>
            <a:pPr marL="609600" indent="-609600" eaLnBrk="1" hangingPunct="1">
              <a:lnSpc>
                <a:spcPct val="90000"/>
              </a:lnSpc>
              <a:buClr>
                <a:schemeClr val="tx1"/>
              </a:buClr>
              <a:buFontTx/>
              <a:buNone/>
            </a:pPr>
            <a:r>
              <a:rPr lang="en-US" altLang="zh-CN" sz="2800" i="1" u="sng">
                <a:latin typeface="Arial Unicode MS" pitchFamily="34" charset="-122"/>
                <a:ea typeface="Arial Unicode MS" pitchFamily="34" charset="-122"/>
                <a:cs typeface="Arial Unicode MS" pitchFamily="34" charset="-122"/>
              </a:rPr>
              <a:t>Usage</a:t>
            </a:r>
            <a:r>
              <a:rPr lang="en-US" altLang="zh-CN" sz="2800">
                <a:latin typeface="Arial Unicode MS" pitchFamily="34" charset="-122"/>
                <a:ea typeface="Arial Unicode MS" pitchFamily="34" charset="-122"/>
                <a:cs typeface="Arial Unicode MS" pitchFamily="34" charset="-122"/>
              </a:rPr>
              <a:t>: The algorithm is in O(</a:t>
            </a:r>
            <a:r>
              <a:rPr lang="en-US" altLang="zh-CN" sz="2800" i="1">
                <a:latin typeface="Arial Unicode MS" pitchFamily="34" charset="-122"/>
                <a:ea typeface="Arial Unicode MS" pitchFamily="34" charset="-122"/>
                <a:cs typeface="Arial Unicode MS" pitchFamily="34" charset="-122"/>
              </a:rPr>
              <a:t>n</a:t>
            </a:r>
            <a:r>
              <a:rPr lang="en-US" altLang="zh-CN" sz="2800" baseline="30000">
                <a:latin typeface="Arial Unicode MS" pitchFamily="34" charset="-122"/>
                <a:ea typeface="Arial Unicode MS" pitchFamily="34" charset="-122"/>
                <a:cs typeface="Arial Unicode MS" pitchFamily="34" charset="-122"/>
              </a:rPr>
              <a:t>2</a:t>
            </a:r>
            <a:r>
              <a:rPr lang="en-US" altLang="zh-CN" sz="2800">
                <a:latin typeface="Arial Unicode MS" pitchFamily="34" charset="-122"/>
                <a:ea typeface="Arial Unicode MS" pitchFamily="34" charset="-122"/>
                <a:cs typeface="Arial Unicode MS" pitchFamily="34" charset="-122"/>
              </a:rPr>
              <a:t>) in [best, average, worst] case.</a:t>
            </a:r>
          </a:p>
          <a:p>
            <a:pPr marL="609600" indent="-609600" eaLnBrk="1" hangingPunct="1">
              <a:lnSpc>
                <a:spcPct val="20000"/>
              </a:lnSpc>
              <a:buClr>
                <a:schemeClr val="tx1"/>
              </a:buClr>
              <a:buFontTx/>
              <a:buNone/>
            </a:pPr>
            <a:endParaRPr lang="en-US" altLang="zh-CN" sz="2800">
              <a:latin typeface="Arial Unicode MS" pitchFamily="34" charset="-122"/>
              <a:ea typeface="Arial Unicode MS" pitchFamily="34" charset="-122"/>
              <a:cs typeface="Arial Unicode MS" pitchFamily="34" charset="-122"/>
            </a:endParaRPr>
          </a:p>
          <a:p>
            <a:pPr marL="609600" indent="-609600" eaLnBrk="1" hangingPunct="1">
              <a:lnSpc>
                <a:spcPct val="90000"/>
              </a:lnSpc>
              <a:buClr>
                <a:schemeClr val="tx1"/>
              </a:buClr>
              <a:buFontTx/>
              <a:buNone/>
            </a:pPr>
            <a:r>
              <a:rPr lang="en-US" altLang="zh-CN" sz="2800" i="1" u="sng">
                <a:latin typeface="Arial Unicode MS" pitchFamily="34" charset="-122"/>
                <a:ea typeface="Arial Unicode MS" pitchFamily="34" charset="-122"/>
                <a:cs typeface="Arial Unicode MS" pitchFamily="34" charset="-122"/>
              </a:rPr>
              <a:t>Meaning</a:t>
            </a:r>
            <a:r>
              <a:rPr lang="en-US" altLang="zh-CN" sz="2800">
                <a:latin typeface="Arial Unicode MS" pitchFamily="34" charset="-122"/>
                <a:ea typeface="Arial Unicode MS" pitchFamily="34" charset="-122"/>
                <a:cs typeface="Arial Unicode MS" pitchFamily="34" charset="-122"/>
              </a:rPr>
              <a:t>: For all data sets big enough (i.e., </a:t>
            </a:r>
            <a:r>
              <a:rPr lang="en-US" altLang="zh-CN" sz="2800" i="1">
                <a:latin typeface="Arial Unicode MS" pitchFamily="34" charset="-122"/>
                <a:ea typeface="Arial Unicode MS" pitchFamily="34" charset="-122"/>
                <a:cs typeface="Arial Unicode MS" pitchFamily="34" charset="-122"/>
              </a:rPr>
              <a:t>n</a:t>
            </a:r>
            <a:r>
              <a:rPr lang="en-US" altLang="zh-CN" sz="2800">
                <a:latin typeface="Arial Unicode MS" pitchFamily="34" charset="-122"/>
                <a:ea typeface="Arial Unicode MS" pitchFamily="34" charset="-122"/>
                <a:cs typeface="Arial Unicode MS" pitchFamily="34" charset="-122"/>
              </a:rPr>
              <a:t>&gt;</a:t>
            </a:r>
            <a:r>
              <a:rPr lang="en-US" altLang="zh-CN" sz="2800" i="1">
                <a:latin typeface="Arial Unicode MS" pitchFamily="34" charset="-122"/>
                <a:ea typeface="Arial Unicode MS" pitchFamily="34" charset="-122"/>
                <a:cs typeface="Arial Unicode MS" pitchFamily="34" charset="-122"/>
              </a:rPr>
              <a:t>n</a:t>
            </a:r>
            <a:r>
              <a:rPr lang="en-US" altLang="zh-CN" sz="2800" baseline="-25000">
                <a:latin typeface="Arial Unicode MS" pitchFamily="34" charset="-122"/>
                <a:ea typeface="Arial Unicode MS" pitchFamily="34" charset="-122"/>
                <a:cs typeface="Arial Unicode MS" pitchFamily="34" charset="-122"/>
              </a:rPr>
              <a:t>0</a:t>
            </a:r>
            <a:r>
              <a:rPr lang="en-US" altLang="zh-CN" sz="2800">
                <a:latin typeface="Arial Unicode MS" pitchFamily="34" charset="-122"/>
                <a:ea typeface="Arial Unicode MS" pitchFamily="34" charset="-122"/>
                <a:cs typeface="Arial Unicode MS" pitchFamily="34" charset="-122"/>
              </a:rPr>
              <a:t>), the algorithm always executes in less than </a:t>
            </a:r>
            <a:r>
              <a:rPr lang="en-US" altLang="zh-CN" sz="2800" i="1">
                <a:latin typeface="Arial Unicode MS" pitchFamily="34" charset="-122"/>
                <a:ea typeface="Arial Unicode MS" pitchFamily="34" charset="-122"/>
                <a:cs typeface="Arial Unicode MS" pitchFamily="34" charset="-122"/>
              </a:rPr>
              <a:t>cf</a:t>
            </a:r>
            <a:r>
              <a:rPr lang="en-US" altLang="zh-CN" sz="2800">
                <a:latin typeface="Arial Unicode MS" pitchFamily="34" charset="-122"/>
                <a:ea typeface="Arial Unicode MS" pitchFamily="34" charset="-122"/>
                <a:cs typeface="Arial Unicode MS" pitchFamily="34" charset="-122"/>
              </a:rPr>
              <a:t>(</a:t>
            </a:r>
            <a:r>
              <a:rPr lang="en-US" altLang="zh-CN" sz="2800" i="1">
                <a:latin typeface="Arial Unicode MS" pitchFamily="34" charset="-122"/>
                <a:ea typeface="Arial Unicode MS" pitchFamily="34" charset="-122"/>
                <a:cs typeface="Arial Unicode MS" pitchFamily="34" charset="-122"/>
              </a:rPr>
              <a:t>n</a:t>
            </a:r>
            <a:r>
              <a:rPr lang="en-US" altLang="zh-CN" sz="2800">
                <a:latin typeface="Arial Unicode MS" pitchFamily="34" charset="-122"/>
                <a:ea typeface="Arial Unicode MS" pitchFamily="34" charset="-122"/>
                <a:cs typeface="Arial Unicode MS" pitchFamily="34" charset="-122"/>
              </a:rPr>
              <a:t>) steps in [best, average, worst] case.</a:t>
            </a:r>
          </a:p>
        </p:txBody>
      </p:sp>
    </p:spTree>
    <p:extLst>
      <p:ext uri="{BB962C8B-B14F-4D97-AF65-F5344CB8AC3E}">
        <p14:creationId xmlns:p14="http://schemas.microsoft.com/office/powerpoint/2010/main" val="3736808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9155">
                                            <p:txEl>
                                              <p:pRg st="3" end="3"/>
                                            </p:txEl>
                                          </p:spTgt>
                                        </p:tgtEl>
                                        <p:attrNameLst>
                                          <p:attrName>style.visibility</p:attrName>
                                        </p:attrNameLst>
                                      </p:cBhvr>
                                      <p:to>
                                        <p:strVal val="visible"/>
                                      </p:to>
                                    </p:set>
                                    <p:anim calcmode="lin" valueType="num">
                                      <p:cBhvr additive="base">
                                        <p:cTn id="7" dur="500" fill="hold"/>
                                        <p:tgtEl>
                                          <p:spTgt spid="4915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9155">
                                            <p:txEl>
                                              <p:pRg st="5" end="5"/>
                                            </p:txEl>
                                          </p:spTgt>
                                        </p:tgtEl>
                                        <p:attrNameLst>
                                          <p:attrName>style.visibility</p:attrName>
                                        </p:attrNameLst>
                                      </p:cBhvr>
                                      <p:to>
                                        <p:strVal val="visible"/>
                                      </p:to>
                                    </p:set>
                                    <p:anim calcmode="lin" valueType="num">
                                      <p:cBhvr additive="base">
                                        <p:cTn id="11" dur="500" fill="hold"/>
                                        <p:tgtEl>
                                          <p:spTgt spid="49155">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915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endParaRPr lang="en-US" altLang="zh-CN"/>
          </a:p>
          <a:p>
            <a:pPr>
              <a:defRPr/>
            </a:pPr>
            <a:r>
              <a:rPr lang="en-US" altLang="zh-CN"/>
              <a:t>Prof. Q. Wang</a:t>
            </a:r>
          </a:p>
        </p:txBody>
      </p:sp>
      <p:sp>
        <p:nvSpPr>
          <p:cNvPr id="522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rgbClr val="336699"/>
                </a:solidFill>
                <a:latin typeface="Comic Sans MS" pitchFamily="66" charset="0"/>
                <a:ea typeface="宋体" pitchFamily="2" charset="-122"/>
              </a:defRPr>
            </a:lvl1pPr>
            <a:lvl2pPr marL="742950" indent="-285750">
              <a:defRPr kumimoji="1" sz="1400">
                <a:solidFill>
                  <a:srgbClr val="336699"/>
                </a:solidFill>
                <a:latin typeface="Comic Sans MS" pitchFamily="66" charset="0"/>
                <a:ea typeface="宋体" pitchFamily="2" charset="-122"/>
              </a:defRPr>
            </a:lvl2pPr>
            <a:lvl3pPr marL="1143000" indent="-228600">
              <a:defRPr kumimoji="1" sz="1400">
                <a:solidFill>
                  <a:srgbClr val="336699"/>
                </a:solidFill>
                <a:latin typeface="Comic Sans MS" pitchFamily="66" charset="0"/>
                <a:ea typeface="宋体" pitchFamily="2" charset="-122"/>
              </a:defRPr>
            </a:lvl3pPr>
            <a:lvl4pPr marL="1600200" indent="-228600">
              <a:defRPr kumimoji="1" sz="1400">
                <a:solidFill>
                  <a:srgbClr val="336699"/>
                </a:solidFill>
                <a:latin typeface="Comic Sans MS" pitchFamily="66" charset="0"/>
                <a:ea typeface="宋体" pitchFamily="2" charset="-122"/>
              </a:defRPr>
            </a:lvl4pPr>
            <a:lvl5pPr marL="2057400" indent="-228600">
              <a:defRPr kumimoji="1" sz="1400">
                <a:solidFill>
                  <a:srgbClr val="336699"/>
                </a:solidFill>
                <a:latin typeface="Comic Sans MS" pitchFamily="66" charset="0"/>
                <a:ea typeface="宋体" pitchFamily="2" charset="-122"/>
              </a:defRPr>
            </a:lvl5pPr>
            <a:lvl6pPr marL="25146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6pPr>
            <a:lvl7pPr marL="29718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7pPr>
            <a:lvl8pPr marL="34290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8pPr>
            <a:lvl9pPr marL="38862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9pPr>
          </a:lstStyle>
          <a:p>
            <a:endParaRPr lang="en-US" altLang="zh-CN">
              <a:solidFill>
                <a:schemeClr val="tx1"/>
              </a:solidFill>
              <a:latin typeface="Arial" charset="0"/>
            </a:endParaRPr>
          </a:p>
          <a:p>
            <a:fld id="{D5FE939B-E767-44D9-A332-01CDAE67E730}" type="slidenum">
              <a:rPr lang="en-US" altLang="zh-CN">
                <a:solidFill>
                  <a:schemeClr val="tx1"/>
                </a:solidFill>
                <a:latin typeface="Arial" charset="0"/>
              </a:rPr>
              <a:pPr/>
              <a:t>27</a:t>
            </a:fld>
            <a:endParaRPr lang="en-US" altLang="zh-CN">
              <a:solidFill>
                <a:schemeClr val="tx1"/>
              </a:solidFill>
              <a:latin typeface="Arial" charset="0"/>
            </a:endParaRPr>
          </a:p>
        </p:txBody>
      </p:sp>
      <p:sp>
        <p:nvSpPr>
          <p:cNvPr id="52228" name="Rectangle 2"/>
          <p:cNvSpPr>
            <a:spLocks noGrp="1" noChangeArrowheads="1"/>
          </p:cNvSpPr>
          <p:nvPr>
            <p:ph type="title"/>
          </p:nvPr>
        </p:nvSpPr>
        <p:spPr>
          <a:xfrm>
            <a:off x="455613" y="365125"/>
            <a:ext cx="8226425" cy="914400"/>
          </a:xfrm>
        </p:spPr>
        <p:txBody>
          <a:bodyPr/>
          <a:lstStyle/>
          <a:p>
            <a:pPr eaLnBrk="1" hangingPunct="1"/>
            <a:r>
              <a:rPr lang="en-US" altLang="zh-CN">
                <a:latin typeface="Arial Unicode MS" pitchFamily="34" charset="-122"/>
                <a:ea typeface="Arial Unicode MS" pitchFamily="34" charset="-122"/>
                <a:cs typeface="Arial Unicode MS" pitchFamily="34" charset="-122"/>
              </a:rPr>
              <a:t>Big-oh Notation (cont)</a:t>
            </a:r>
          </a:p>
        </p:txBody>
      </p:sp>
      <p:sp>
        <p:nvSpPr>
          <p:cNvPr id="52229" name="Rectangle 3"/>
          <p:cNvSpPr>
            <a:spLocks noGrp="1" noChangeArrowheads="1"/>
          </p:cNvSpPr>
          <p:nvPr>
            <p:ph type="body" idx="1"/>
          </p:nvPr>
        </p:nvSpPr>
        <p:spPr>
          <a:xfrm>
            <a:off x="455613" y="1598613"/>
            <a:ext cx="8226425" cy="4570412"/>
          </a:xfrm>
        </p:spPr>
        <p:txBody>
          <a:bodyPr/>
          <a:lstStyle/>
          <a:p>
            <a:pPr marL="609600" indent="-609600" eaLnBrk="1" hangingPunct="1">
              <a:lnSpc>
                <a:spcPct val="90000"/>
              </a:lnSpc>
              <a:buClr>
                <a:schemeClr val="tx1"/>
              </a:buClr>
              <a:buFontTx/>
              <a:buNone/>
            </a:pPr>
            <a:r>
              <a:rPr lang="en-US" altLang="zh-CN">
                <a:latin typeface="Arial Unicode MS" pitchFamily="34" charset="-122"/>
                <a:ea typeface="Arial Unicode MS" pitchFamily="34" charset="-122"/>
                <a:cs typeface="Arial Unicode MS" pitchFamily="34" charset="-122"/>
              </a:rPr>
              <a:t>Big-oh notation indicates an </a:t>
            </a:r>
            <a:r>
              <a:rPr lang="en-US" altLang="zh-CN" u="sng">
                <a:solidFill>
                  <a:srgbClr val="CC0000"/>
                </a:solidFill>
                <a:latin typeface="Arial Unicode MS" pitchFamily="34" charset="-122"/>
                <a:ea typeface="Arial Unicode MS" pitchFamily="34" charset="-122"/>
                <a:cs typeface="Arial Unicode MS" pitchFamily="34" charset="-122"/>
              </a:rPr>
              <a:t>upper bound</a:t>
            </a:r>
            <a:r>
              <a:rPr lang="en-US" altLang="zh-CN">
                <a:latin typeface="Arial Unicode MS" pitchFamily="34" charset="-122"/>
                <a:ea typeface="Arial Unicode MS" pitchFamily="34" charset="-122"/>
                <a:cs typeface="Arial Unicode MS" pitchFamily="34" charset="-122"/>
              </a:rPr>
              <a:t>.</a:t>
            </a:r>
          </a:p>
          <a:p>
            <a:pPr marL="609600" indent="-609600" eaLnBrk="1" hangingPunct="1">
              <a:lnSpc>
                <a:spcPct val="90000"/>
              </a:lnSpc>
              <a:buClr>
                <a:schemeClr val="tx1"/>
              </a:buClr>
              <a:buFontTx/>
              <a:buNone/>
            </a:pPr>
            <a:endParaRPr lang="en-US" altLang="zh-CN">
              <a:latin typeface="Arial Unicode MS" pitchFamily="34" charset="-122"/>
              <a:ea typeface="Arial Unicode MS" pitchFamily="34" charset="-122"/>
              <a:cs typeface="Arial Unicode MS" pitchFamily="34" charset="-122"/>
            </a:endParaRPr>
          </a:p>
          <a:p>
            <a:pPr marL="609600" indent="-609600" eaLnBrk="1" hangingPunct="1">
              <a:lnSpc>
                <a:spcPct val="90000"/>
              </a:lnSpc>
              <a:buClr>
                <a:schemeClr val="tx1"/>
              </a:buClr>
              <a:buFontTx/>
              <a:buNone/>
            </a:pPr>
            <a:r>
              <a:rPr lang="en-US" altLang="zh-CN">
                <a:latin typeface="Arial Unicode MS" pitchFamily="34" charset="-122"/>
                <a:ea typeface="Arial Unicode MS" pitchFamily="34" charset="-122"/>
                <a:cs typeface="Arial Unicode MS" pitchFamily="34" charset="-122"/>
              </a:rPr>
              <a:t>Example: If </a:t>
            </a:r>
            <a:r>
              <a:rPr lang="en-US" altLang="zh-CN" b="1">
                <a:latin typeface="Arial Unicode MS" pitchFamily="34" charset="-122"/>
                <a:ea typeface="Arial Unicode MS" pitchFamily="34" charset="-122"/>
                <a:cs typeface="Arial Unicode MS" pitchFamily="34" charset="-122"/>
              </a:rPr>
              <a:t>T</a:t>
            </a:r>
            <a:r>
              <a:rPr lang="en-US" altLang="zh-CN">
                <a:latin typeface="Arial Unicode MS" pitchFamily="34" charset="-122"/>
                <a:ea typeface="Arial Unicode MS" pitchFamily="34" charset="-122"/>
                <a:cs typeface="Arial Unicode MS" pitchFamily="34" charset="-122"/>
              </a:rPr>
              <a:t>(</a:t>
            </a:r>
            <a:r>
              <a:rPr lang="en-US" altLang="zh-CN" i="1">
                <a:latin typeface="Arial Unicode MS" pitchFamily="34" charset="-122"/>
                <a:ea typeface="Arial Unicode MS" pitchFamily="34" charset="-122"/>
                <a:cs typeface="Arial Unicode MS" pitchFamily="34" charset="-122"/>
              </a:rPr>
              <a:t>n</a:t>
            </a:r>
            <a:r>
              <a:rPr lang="en-US" altLang="zh-CN">
                <a:latin typeface="Arial Unicode MS" pitchFamily="34" charset="-122"/>
                <a:ea typeface="Arial Unicode MS" pitchFamily="34" charset="-122"/>
                <a:cs typeface="Arial Unicode MS" pitchFamily="34" charset="-122"/>
              </a:rPr>
              <a:t>) = 3</a:t>
            </a:r>
            <a:r>
              <a:rPr lang="en-US" altLang="zh-CN" i="1">
                <a:latin typeface="Arial Unicode MS" pitchFamily="34" charset="-122"/>
                <a:ea typeface="Arial Unicode MS" pitchFamily="34" charset="-122"/>
                <a:cs typeface="Arial Unicode MS" pitchFamily="34" charset="-122"/>
              </a:rPr>
              <a:t>n</a:t>
            </a:r>
            <a:r>
              <a:rPr lang="en-US" altLang="zh-CN" baseline="30000">
                <a:latin typeface="Arial Unicode MS" pitchFamily="34" charset="-122"/>
                <a:ea typeface="Arial Unicode MS" pitchFamily="34" charset="-122"/>
                <a:cs typeface="Arial Unicode MS" pitchFamily="34" charset="-122"/>
              </a:rPr>
              <a:t>2</a:t>
            </a:r>
            <a:r>
              <a:rPr lang="en-US" altLang="zh-CN">
                <a:latin typeface="Arial Unicode MS" pitchFamily="34" charset="-122"/>
                <a:ea typeface="Arial Unicode MS" pitchFamily="34" charset="-122"/>
                <a:cs typeface="Arial Unicode MS" pitchFamily="34" charset="-122"/>
              </a:rPr>
              <a:t> then </a:t>
            </a:r>
            <a:r>
              <a:rPr lang="en-US" altLang="zh-CN" b="1">
                <a:latin typeface="Arial Unicode MS" pitchFamily="34" charset="-122"/>
                <a:ea typeface="Arial Unicode MS" pitchFamily="34" charset="-122"/>
                <a:cs typeface="Arial Unicode MS" pitchFamily="34" charset="-122"/>
              </a:rPr>
              <a:t>T</a:t>
            </a:r>
            <a:r>
              <a:rPr lang="en-US" altLang="zh-CN">
                <a:latin typeface="Arial Unicode MS" pitchFamily="34" charset="-122"/>
                <a:ea typeface="Arial Unicode MS" pitchFamily="34" charset="-122"/>
                <a:cs typeface="Arial Unicode MS" pitchFamily="34" charset="-122"/>
              </a:rPr>
              <a:t>(</a:t>
            </a:r>
            <a:r>
              <a:rPr lang="en-US" altLang="zh-CN" i="1">
                <a:latin typeface="Arial Unicode MS" pitchFamily="34" charset="-122"/>
                <a:ea typeface="Arial Unicode MS" pitchFamily="34" charset="-122"/>
                <a:cs typeface="Arial Unicode MS" pitchFamily="34" charset="-122"/>
              </a:rPr>
              <a:t>n</a:t>
            </a:r>
            <a:r>
              <a:rPr lang="en-US" altLang="zh-CN">
                <a:latin typeface="Arial Unicode MS" pitchFamily="34" charset="-122"/>
                <a:ea typeface="Arial Unicode MS" pitchFamily="34" charset="-122"/>
                <a:cs typeface="Arial Unicode MS" pitchFamily="34" charset="-122"/>
              </a:rPr>
              <a:t>) is in O(</a:t>
            </a:r>
            <a:r>
              <a:rPr lang="en-US" altLang="zh-CN" i="1">
                <a:latin typeface="Arial Unicode MS" pitchFamily="34" charset="-122"/>
                <a:ea typeface="Arial Unicode MS" pitchFamily="34" charset="-122"/>
                <a:cs typeface="Arial Unicode MS" pitchFamily="34" charset="-122"/>
              </a:rPr>
              <a:t>n</a:t>
            </a:r>
            <a:r>
              <a:rPr lang="en-US" altLang="zh-CN" baseline="30000">
                <a:latin typeface="Arial Unicode MS" pitchFamily="34" charset="-122"/>
                <a:ea typeface="Arial Unicode MS" pitchFamily="34" charset="-122"/>
                <a:cs typeface="Arial Unicode MS" pitchFamily="34" charset="-122"/>
              </a:rPr>
              <a:t>2</a:t>
            </a:r>
            <a:r>
              <a:rPr lang="en-US" altLang="zh-CN">
                <a:latin typeface="Arial Unicode MS" pitchFamily="34" charset="-122"/>
                <a:ea typeface="Arial Unicode MS" pitchFamily="34" charset="-122"/>
                <a:cs typeface="Arial Unicode MS" pitchFamily="34" charset="-122"/>
              </a:rPr>
              <a:t>).</a:t>
            </a:r>
          </a:p>
          <a:p>
            <a:pPr marL="609600" indent="-609600" eaLnBrk="1" hangingPunct="1">
              <a:lnSpc>
                <a:spcPct val="90000"/>
              </a:lnSpc>
              <a:buClr>
                <a:schemeClr val="tx1"/>
              </a:buClr>
              <a:buFontTx/>
              <a:buNone/>
            </a:pPr>
            <a:endParaRPr lang="en-US" altLang="zh-CN">
              <a:latin typeface="Arial Unicode MS" pitchFamily="34" charset="-122"/>
              <a:ea typeface="Arial Unicode MS" pitchFamily="34" charset="-122"/>
              <a:cs typeface="Arial Unicode MS" pitchFamily="34" charset="-122"/>
            </a:endParaRPr>
          </a:p>
          <a:p>
            <a:pPr marL="609600" indent="-609600" eaLnBrk="1" hangingPunct="1">
              <a:lnSpc>
                <a:spcPct val="90000"/>
              </a:lnSpc>
              <a:buClr>
                <a:schemeClr val="tx1"/>
              </a:buClr>
              <a:buFontTx/>
              <a:buNone/>
            </a:pPr>
            <a:r>
              <a:rPr lang="en-US" altLang="zh-CN">
                <a:latin typeface="Arial Unicode MS" pitchFamily="34" charset="-122"/>
                <a:ea typeface="Arial Unicode MS" pitchFamily="34" charset="-122"/>
                <a:cs typeface="Arial Unicode MS" pitchFamily="34" charset="-122"/>
              </a:rPr>
              <a:t>Wish tightest upper bound:</a:t>
            </a:r>
          </a:p>
          <a:p>
            <a:pPr marL="609600" indent="-609600" eaLnBrk="1" hangingPunct="1">
              <a:lnSpc>
                <a:spcPct val="90000"/>
              </a:lnSpc>
              <a:buClr>
                <a:schemeClr val="tx1"/>
              </a:buClr>
              <a:buFontTx/>
              <a:buNone/>
            </a:pPr>
            <a:r>
              <a:rPr lang="en-US" altLang="zh-CN">
                <a:latin typeface="Arial Unicode MS" pitchFamily="34" charset="-122"/>
                <a:ea typeface="Arial Unicode MS" pitchFamily="34" charset="-122"/>
                <a:cs typeface="Arial Unicode MS" pitchFamily="34" charset="-122"/>
              </a:rPr>
              <a:t>For example, while </a:t>
            </a:r>
            <a:r>
              <a:rPr lang="en-US" altLang="zh-CN" b="1">
                <a:latin typeface="Arial Unicode MS" pitchFamily="34" charset="-122"/>
                <a:ea typeface="Arial Unicode MS" pitchFamily="34" charset="-122"/>
                <a:cs typeface="Arial Unicode MS" pitchFamily="34" charset="-122"/>
              </a:rPr>
              <a:t>T</a:t>
            </a:r>
            <a:r>
              <a:rPr lang="en-US" altLang="zh-CN">
                <a:latin typeface="Arial Unicode MS" pitchFamily="34" charset="-122"/>
                <a:ea typeface="Arial Unicode MS" pitchFamily="34" charset="-122"/>
                <a:cs typeface="Arial Unicode MS" pitchFamily="34" charset="-122"/>
              </a:rPr>
              <a:t>(</a:t>
            </a:r>
            <a:r>
              <a:rPr lang="en-US" altLang="zh-CN" i="1">
                <a:latin typeface="Arial Unicode MS" pitchFamily="34" charset="-122"/>
                <a:ea typeface="Arial Unicode MS" pitchFamily="34" charset="-122"/>
                <a:cs typeface="Arial Unicode MS" pitchFamily="34" charset="-122"/>
              </a:rPr>
              <a:t>n</a:t>
            </a:r>
            <a:r>
              <a:rPr lang="en-US" altLang="zh-CN">
                <a:latin typeface="Arial Unicode MS" pitchFamily="34" charset="-122"/>
                <a:ea typeface="Arial Unicode MS" pitchFamily="34" charset="-122"/>
                <a:cs typeface="Arial Unicode MS" pitchFamily="34" charset="-122"/>
              </a:rPr>
              <a:t>) = 3</a:t>
            </a:r>
            <a:r>
              <a:rPr lang="en-US" altLang="zh-CN" i="1">
                <a:latin typeface="Arial Unicode MS" pitchFamily="34" charset="-122"/>
                <a:ea typeface="Arial Unicode MS" pitchFamily="34" charset="-122"/>
                <a:cs typeface="Arial Unicode MS" pitchFamily="34" charset="-122"/>
              </a:rPr>
              <a:t>n</a:t>
            </a:r>
            <a:r>
              <a:rPr lang="en-US" altLang="zh-CN" baseline="30000">
                <a:latin typeface="Arial Unicode MS" pitchFamily="34" charset="-122"/>
                <a:ea typeface="Arial Unicode MS" pitchFamily="34" charset="-122"/>
                <a:cs typeface="Arial Unicode MS" pitchFamily="34" charset="-122"/>
              </a:rPr>
              <a:t>2</a:t>
            </a:r>
            <a:r>
              <a:rPr lang="en-US" altLang="zh-CN">
                <a:latin typeface="Arial Unicode MS" pitchFamily="34" charset="-122"/>
                <a:ea typeface="Arial Unicode MS" pitchFamily="34" charset="-122"/>
                <a:cs typeface="Arial Unicode MS" pitchFamily="34" charset="-122"/>
              </a:rPr>
              <a:t> is in O(</a:t>
            </a:r>
            <a:r>
              <a:rPr lang="en-US" altLang="zh-CN" i="1">
                <a:latin typeface="Arial Unicode MS" pitchFamily="34" charset="-122"/>
                <a:ea typeface="Arial Unicode MS" pitchFamily="34" charset="-122"/>
                <a:cs typeface="Arial Unicode MS" pitchFamily="34" charset="-122"/>
              </a:rPr>
              <a:t>n</a:t>
            </a:r>
            <a:r>
              <a:rPr lang="en-US" altLang="zh-CN" baseline="30000">
                <a:latin typeface="Arial Unicode MS" pitchFamily="34" charset="-122"/>
                <a:ea typeface="Arial Unicode MS" pitchFamily="34" charset="-122"/>
                <a:cs typeface="Arial Unicode MS" pitchFamily="34" charset="-122"/>
              </a:rPr>
              <a:t>3</a:t>
            </a:r>
            <a:r>
              <a:rPr lang="en-US" altLang="zh-CN">
                <a:latin typeface="Arial Unicode MS" pitchFamily="34" charset="-122"/>
                <a:ea typeface="Arial Unicode MS" pitchFamily="34" charset="-122"/>
                <a:cs typeface="Arial Unicode MS" pitchFamily="34" charset="-122"/>
              </a:rPr>
              <a:t>), we prefer O(</a:t>
            </a:r>
            <a:r>
              <a:rPr lang="en-US" altLang="zh-CN" i="1">
                <a:latin typeface="Arial Unicode MS" pitchFamily="34" charset="-122"/>
                <a:ea typeface="Arial Unicode MS" pitchFamily="34" charset="-122"/>
                <a:cs typeface="Arial Unicode MS" pitchFamily="34" charset="-122"/>
              </a:rPr>
              <a:t>n</a:t>
            </a:r>
            <a:r>
              <a:rPr lang="en-US" altLang="zh-CN" baseline="30000">
                <a:latin typeface="Arial Unicode MS" pitchFamily="34" charset="-122"/>
                <a:ea typeface="Arial Unicode MS" pitchFamily="34" charset="-122"/>
                <a:cs typeface="Arial Unicode MS" pitchFamily="34" charset="-122"/>
              </a:rPr>
              <a:t>2</a:t>
            </a:r>
            <a:r>
              <a:rPr lang="en-US" altLang="zh-CN">
                <a:latin typeface="Arial Unicode MS" pitchFamily="34" charset="-122"/>
                <a:ea typeface="Arial Unicode MS" pitchFamily="34" charset="-122"/>
                <a:cs typeface="Arial Unicode MS" pitchFamily="34" charset="-122"/>
              </a:rPr>
              <a:t>).</a:t>
            </a:r>
            <a:endParaRPr lang="en-US" altLang="zh-CN" sz="280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13909366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endParaRPr lang="en-US" altLang="zh-CN"/>
          </a:p>
          <a:p>
            <a:pPr>
              <a:defRPr/>
            </a:pPr>
            <a:r>
              <a:rPr lang="en-US" altLang="zh-CN"/>
              <a:t>Prof. Q. Wang</a:t>
            </a:r>
          </a:p>
        </p:txBody>
      </p:sp>
      <p:sp>
        <p:nvSpPr>
          <p:cNvPr id="5325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rgbClr val="336699"/>
                </a:solidFill>
                <a:latin typeface="Comic Sans MS" pitchFamily="66" charset="0"/>
                <a:ea typeface="宋体" pitchFamily="2" charset="-122"/>
              </a:defRPr>
            </a:lvl1pPr>
            <a:lvl2pPr marL="742950" indent="-285750">
              <a:defRPr kumimoji="1" sz="1400">
                <a:solidFill>
                  <a:srgbClr val="336699"/>
                </a:solidFill>
                <a:latin typeface="Comic Sans MS" pitchFamily="66" charset="0"/>
                <a:ea typeface="宋体" pitchFamily="2" charset="-122"/>
              </a:defRPr>
            </a:lvl2pPr>
            <a:lvl3pPr marL="1143000" indent="-228600">
              <a:defRPr kumimoji="1" sz="1400">
                <a:solidFill>
                  <a:srgbClr val="336699"/>
                </a:solidFill>
                <a:latin typeface="Comic Sans MS" pitchFamily="66" charset="0"/>
                <a:ea typeface="宋体" pitchFamily="2" charset="-122"/>
              </a:defRPr>
            </a:lvl3pPr>
            <a:lvl4pPr marL="1600200" indent="-228600">
              <a:defRPr kumimoji="1" sz="1400">
                <a:solidFill>
                  <a:srgbClr val="336699"/>
                </a:solidFill>
                <a:latin typeface="Comic Sans MS" pitchFamily="66" charset="0"/>
                <a:ea typeface="宋体" pitchFamily="2" charset="-122"/>
              </a:defRPr>
            </a:lvl4pPr>
            <a:lvl5pPr marL="2057400" indent="-228600">
              <a:defRPr kumimoji="1" sz="1400">
                <a:solidFill>
                  <a:srgbClr val="336699"/>
                </a:solidFill>
                <a:latin typeface="Comic Sans MS" pitchFamily="66" charset="0"/>
                <a:ea typeface="宋体" pitchFamily="2" charset="-122"/>
              </a:defRPr>
            </a:lvl5pPr>
            <a:lvl6pPr marL="25146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6pPr>
            <a:lvl7pPr marL="29718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7pPr>
            <a:lvl8pPr marL="34290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8pPr>
            <a:lvl9pPr marL="38862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9pPr>
          </a:lstStyle>
          <a:p>
            <a:endParaRPr lang="en-US" altLang="zh-CN">
              <a:solidFill>
                <a:schemeClr val="tx1"/>
              </a:solidFill>
              <a:latin typeface="Arial" charset="0"/>
            </a:endParaRPr>
          </a:p>
          <a:p>
            <a:fld id="{24A68F32-1AFD-492E-9EBF-68AE76D20764}" type="slidenum">
              <a:rPr lang="en-US" altLang="zh-CN">
                <a:solidFill>
                  <a:schemeClr val="tx1"/>
                </a:solidFill>
                <a:latin typeface="Arial" charset="0"/>
              </a:rPr>
              <a:pPr/>
              <a:t>28</a:t>
            </a:fld>
            <a:endParaRPr lang="en-US" altLang="zh-CN">
              <a:solidFill>
                <a:schemeClr val="tx1"/>
              </a:solidFill>
              <a:latin typeface="Arial" charset="0"/>
            </a:endParaRPr>
          </a:p>
        </p:txBody>
      </p:sp>
      <p:sp>
        <p:nvSpPr>
          <p:cNvPr id="53252" name="Rectangle 2"/>
          <p:cNvSpPr>
            <a:spLocks noGrp="1" noChangeArrowheads="1"/>
          </p:cNvSpPr>
          <p:nvPr>
            <p:ph type="title"/>
          </p:nvPr>
        </p:nvSpPr>
        <p:spPr>
          <a:xfrm>
            <a:off x="455613" y="365125"/>
            <a:ext cx="8226425" cy="914400"/>
          </a:xfrm>
        </p:spPr>
        <p:txBody>
          <a:bodyPr/>
          <a:lstStyle/>
          <a:p>
            <a:pPr eaLnBrk="1" hangingPunct="1"/>
            <a:r>
              <a:rPr lang="en-US" altLang="zh-CN">
                <a:latin typeface="Arial Unicode MS" pitchFamily="34" charset="-122"/>
                <a:ea typeface="Arial Unicode MS" pitchFamily="34" charset="-122"/>
                <a:cs typeface="Arial Unicode MS" pitchFamily="34" charset="-122"/>
              </a:rPr>
              <a:t>Big-Oh Examples</a:t>
            </a:r>
          </a:p>
        </p:txBody>
      </p:sp>
      <p:sp>
        <p:nvSpPr>
          <p:cNvPr id="53253" name="Rectangle 3"/>
          <p:cNvSpPr>
            <a:spLocks noGrp="1" noChangeArrowheads="1"/>
          </p:cNvSpPr>
          <p:nvPr>
            <p:ph type="body" idx="1"/>
          </p:nvPr>
        </p:nvSpPr>
        <p:spPr>
          <a:xfrm>
            <a:off x="455613" y="1598613"/>
            <a:ext cx="8226425" cy="4570412"/>
          </a:xfrm>
        </p:spPr>
        <p:txBody>
          <a:bodyPr/>
          <a:lstStyle/>
          <a:p>
            <a:pPr marL="609600" indent="-609600" eaLnBrk="1" hangingPunct="1">
              <a:lnSpc>
                <a:spcPct val="90000"/>
              </a:lnSpc>
              <a:buClr>
                <a:schemeClr val="tx1"/>
              </a:buClr>
              <a:buFontTx/>
              <a:buNone/>
            </a:pPr>
            <a:r>
              <a:rPr lang="en-US" altLang="zh-CN">
                <a:solidFill>
                  <a:schemeClr val="hlink"/>
                </a:solidFill>
                <a:latin typeface="Arial Unicode MS" pitchFamily="34" charset="-122"/>
                <a:ea typeface="Arial Unicode MS" pitchFamily="34" charset="-122"/>
                <a:cs typeface="Arial Unicode MS" pitchFamily="34" charset="-122"/>
              </a:rPr>
              <a:t>Example 1:</a:t>
            </a:r>
            <a:r>
              <a:rPr lang="en-US" altLang="zh-CN">
                <a:latin typeface="Arial Unicode MS" pitchFamily="34" charset="-122"/>
                <a:ea typeface="Arial Unicode MS" pitchFamily="34" charset="-122"/>
                <a:cs typeface="Arial Unicode MS" pitchFamily="34" charset="-122"/>
              </a:rPr>
              <a:t> Finding value </a:t>
            </a:r>
            <a:r>
              <a:rPr lang="en-US" altLang="zh-CN" i="1">
                <a:latin typeface="Arial Unicode MS" pitchFamily="34" charset="-122"/>
                <a:ea typeface="Arial Unicode MS" pitchFamily="34" charset="-122"/>
                <a:cs typeface="Arial Unicode MS" pitchFamily="34" charset="-122"/>
              </a:rPr>
              <a:t>X</a:t>
            </a:r>
            <a:r>
              <a:rPr lang="en-US" altLang="zh-CN">
                <a:latin typeface="Arial Unicode MS" pitchFamily="34" charset="-122"/>
                <a:ea typeface="Arial Unicode MS" pitchFamily="34" charset="-122"/>
                <a:cs typeface="Arial Unicode MS" pitchFamily="34" charset="-122"/>
              </a:rPr>
              <a:t> in an array (average cost).</a:t>
            </a:r>
          </a:p>
          <a:p>
            <a:pPr marL="609600" indent="-609600" eaLnBrk="1" hangingPunct="1">
              <a:lnSpc>
                <a:spcPct val="90000"/>
              </a:lnSpc>
              <a:buClr>
                <a:schemeClr val="tx1"/>
              </a:buClr>
              <a:buFontTx/>
              <a:buNone/>
            </a:pPr>
            <a:endParaRPr lang="en-US" altLang="zh-CN">
              <a:latin typeface="Arial Unicode MS" pitchFamily="34" charset="-122"/>
              <a:ea typeface="Arial Unicode MS" pitchFamily="34" charset="-122"/>
              <a:cs typeface="Arial Unicode MS" pitchFamily="34" charset="-122"/>
            </a:endParaRPr>
          </a:p>
          <a:p>
            <a:pPr marL="609600" indent="-609600" eaLnBrk="1" hangingPunct="1">
              <a:lnSpc>
                <a:spcPct val="90000"/>
              </a:lnSpc>
              <a:buClr>
                <a:schemeClr val="tx1"/>
              </a:buClr>
              <a:buFontTx/>
              <a:buNone/>
            </a:pPr>
            <a:r>
              <a:rPr lang="en-US" altLang="zh-CN" b="1">
                <a:latin typeface="Arial Unicode MS" pitchFamily="34" charset="-122"/>
                <a:ea typeface="Arial Unicode MS" pitchFamily="34" charset="-122"/>
                <a:cs typeface="Arial Unicode MS" pitchFamily="34" charset="-122"/>
              </a:rPr>
              <a:t>T</a:t>
            </a:r>
            <a:r>
              <a:rPr lang="en-US" altLang="zh-CN">
                <a:latin typeface="Arial Unicode MS" pitchFamily="34" charset="-122"/>
                <a:ea typeface="Arial Unicode MS" pitchFamily="34" charset="-122"/>
                <a:cs typeface="Arial Unicode MS" pitchFamily="34" charset="-122"/>
              </a:rPr>
              <a:t>(</a:t>
            </a:r>
            <a:r>
              <a:rPr lang="en-US" altLang="zh-CN" i="1">
                <a:latin typeface="Arial Unicode MS" pitchFamily="34" charset="-122"/>
                <a:ea typeface="Arial Unicode MS" pitchFamily="34" charset="-122"/>
                <a:cs typeface="Arial Unicode MS" pitchFamily="34" charset="-122"/>
              </a:rPr>
              <a:t>n</a:t>
            </a:r>
            <a:r>
              <a:rPr lang="en-US" altLang="zh-CN">
                <a:latin typeface="Arial Unicode MS" pitchFamily="34" charset="-122"/>
                <a:ea typeface="Arial Unicode MS" pitchFamily="34" charset="-122"/>
                <a:cs typeface="Arial Unicode MS" pitchFamily="34" charset="-122"/>
              </a:rPr>
              <a:t>) = </a:t>
            </a:r>
            <a:r>
              <a:rPr lang="en-US" altLang="zh-CN" i="1">
                <a:latin typeface="Arial Unicode MS" pitchFamily="34" charset="-122"/>
                <a:ea typeface="Arial Unicode MS" pitchFamily="34" charset="-122"/>
                <a:cs typeface="Arial Unicode MS" pitchFamily="34" charset="-122"/>
              </a:rPr>
              <a:t>c</a:t>
            </a:r>
            <a:r>
              <a:rPr lang="en-US" altLang="zh-CN" i="1" baseline="-25000">
                <a:latin typeface="Arial Unicode MS" pitchFamily="34" charset="-122"/>
                <a:ea typeface="Arial Unicode MS" pitchFamily="34" charset="-122"/>
                <a:cs typeface="Arial Unicode MS" pitchFamily="34" charset="-122"/>
              </a:rPr>
              <a:t>s</a:t>
            </a:r>
            <a:r>
              <a:rPr lang="en-US" altLang="zh-CN" i="1">
                <a:latin typeface="Arial Unicode MS" pitchFamily="34" charset="-122"/>
                <a:ea typeface="Arial Unicode MS" pitchFamily="34" charset="-122"/>
                <a:cs typeface="Arial Unicode MS" pitchFamily="34" charset="-122"/>
              </a:rPr>
              <a:t>n</a:t>
            </a:r>
            <a:r>
              <a:rPr lang="en-US" altLang="zh-CN">
                <a:latin typeface="Arial Unicode MS" pitchFamily="34" charset="-122"/>
                <a:ea typeface="Arial Unicode MS" pitchFamily="34" charset="-122"/>
                <a:cs typeface="Arial Unicode MS" pitchFamily="34" charset="-122"/>
              </a:rPr>
              <a:t>/2.</a:t>
            </a:r>
          </a:p>
          <a:p>
            <a:pPr marL="609600" indent="-609600" eaLnBrk="1" hangingPunct="1">
              <a:lnSpc>
                <a:spcPct val="90000"/>
              </a:lnSpc>
              <a:buClr>
                <a:schemeClr val="tx1"/>
              </a:buClr>
              <a:buFontTx/>
              <a:buNone/>
            </a:pPr>
            <a:r>
              <a:rPr lang="en-US" altLang="zh-CN">
                <a:latin typeface="Arial Unicode MS" pitchFamily="34" charset="-122"/>
                <a:ea typeface="Arial Unicode MS" pitchFamily="34" charset="-122"/>
                <a:cs typeface="Arial Unicode MS" pitchFamily="34" charset="-122"/>
              </a:rPr>
              <a:t>For all values of </a:t>
            </a:r>
            <a:r>
              <a:rPr lang="en-US" altLang="zh-CN" i="1">
                <a:latin typeface="Arial Unicode MS" pitchFamily="34" charset="-122"/>
                <a:ea typeface="Arial Unicode MS" pitchFamily="34" charset="-122"/>
                <a:cs typeface="Arial Unicode MS" pitchFamily="34" charset="-122"/>
              </a:rPr>
              <a:t>n</a:t>
            </a:r>
            <a:r>
              <a:rPr lang="en-US" altLang="zh-CN">
                <a:latin typeface="Arial Unicode MS" pitchFamily="34" charset="-122"/>
                <a:ea typeface="Arial Unicode MS" pitchFamily="34" charset="-122"/>
                <a:cs typeface="Arial Unicode MS" pitchFamily="34" charset="-122"/>
              </a:rPr>
              <a:t> &gt; 1, </a:t>
            </a:r>
            <a:r>
              <a:rPr lang="en-US" altLang="zh-CN" i="1">
                <a:latin typeface="Arial Unicode MS" pitchFamily="34" charset="-122"/>
                <a:ea typeface="Arial Unicode MS" pitchFamily="34" charset="-122"/>
                <a:cs typeface="Arial Unicode MS" pitchFamily="34" charset="-122"/>
              </a:rPr>
              <a:t>c</a:t>
            </a:r>
            <a:r>
              <a:rPr lang="en-US" altLang="zh-CN" i="1" baseline="-25000">
                <a:latin typeface="Arial Unicode MS" pitchFamily="34" charset="-122"/>
                <a:ea typeface="Arial Unicode MS" pitchFamily="34" charset="-122"/>
                <a:cs typeface="Arial Unicode MS" pitchFamily="34" charset="-122"/>
              </a:rPr>
              <a:t>s</a:t>
            </a:r>
            <a:r>
              <a:rPr lang="en-US" altLang="zh-CN" i="1">
                <a:latin typeface="Arial Unicode MS" pitchFamily="34" charset="-122"/>
                <a:ea typeface="Arial Unicode MS" pitchFamily="34" charset="-122"/>
                <a:cs typeface="Arial Unicode MS" pitchFamily="34" charset="-122"/>
              </a:rPr>
              <a:t>n</a:t>
            </a:r>
            <a:r>
              <a:rPr lang="en-US" altLang="zh-CN">
                <a:latin typeface="Arial Unicode MS" pitchFamily="34" charset="-122"/>
                <a:ea typeface="Arial Unicode MS" pitchFamily="34" charset="-122"/>
                <a:cs typeface="Arial Unicode MS" pitchFamily="34" charset="-122"/>
              </a:rPr>
              <a:t>/2 &lt;= </a:t>
            </a:r>
            <a:r>
              <a:rPr lang="en-US" altLang="zh-CN" i="1">
                <a:latin typeface="Arial Unicode MS" pitchFamily="34" charset="-122"/>
                <a:ea typeface="Arial Unicode MS" pitchFamily="34" charset="-122"/>
                <a:cs typeface="Arial Unicode MS" pitchFamily="34" charset="-122"/>
              </a:rPr>
              <a:t>c</a:t>
            </a:r>
            <a:r>
              <a:rPr lang="en-US" altLang="zh-CN" i="1" baseline="-25000">
                <a:latin typeface="Arial Unicode MS" pitchFamily="34" charset="-122"/>
                <a:ea typeface="Arial Unicode MS" pitchFamily="34" charset="-122"/>
                <a:cs typeface="Arial Unicode MS" pitchFamily="34" charset="-122"/>
              </a:rPr>
              <a:t>s</a:t>
            </a:r>
            <a:r>
              <a:rPr lang="en-US" altLang="zh-CN" i="1">
                <a:latin typeface="Arial Unicode MS" pitchFamily="34" charset="-122"/>
                <a:ea typeface="Arial Unicode MS" pitchFamily="34" charset="-122"/>
                <a:cs typeface="Arial Unicode MS" pitchFamily="34" charset="-122"/>
              </a:rPr>
              <a:t>n</a:t>
            </a:r>
            <a:r>
              <a:rPr lang="en-US" altLang="zh-CN">
                <a:latin typeface="Arial Unicode MS" pitchFamily="34" charset="-122"/>
                <a:ea typeface="Arial Unicode MS" pitchFamily="34" charset="-122"/>
                <a:cs typeface="Arial Unicode MS" pitchFamily="34" charset="-122"/>
              </a:rPr>
              <a:t>.</a:t>
            </a:r>
          </a:p>
          <a:p>
            <a:pPr marL="609600" indent="-609600" eaLnBrk="1" hangingPunct="1">
              <a:lnSpc>
                <a:spcPct val="90000"/>
              </a:lnSpc>
              <a:buClr>
                <a:schemeClr val="tx1"/>
              </a:buClr>
              <a:buFontTx/>
              <a:buNone/>
            </a:pPr>
            <a:r>
              <a:rPr lang="en-US" altLang="zh-CN">
                <a:latin typeface="Arial Unicode MS" pitchFamily="34" charset="-122"/>
                <a:ea typeface="Arial Unicode MS" pitchFamily="34" charset="-122"/>
                <a:cs typeface="Arial Unicode MS" pitchFamily="34" charset="-122"/>
              </a:rPr>
              <a:t>Therefore, by the definition, </a:t>
            </a:r>
            <a:r>
              <a:rPr lang="en-US" altLang="zh-CN" b="1">
                <a:latin typeface="Arial Unicode MS" pitchFamily="34" charset="-122"/>
                <a:ea typeface="Arial Unicode MS" pitchFamily="34" charset="-122"/>
                <a:cs typeface="Arial Unicode MS" pitchFamily="34" charset="-122"/>
              </a:rPr>
              <a:t>T</a:t>
            </a:r>
            <a:r>
              <a:rPr lang="en-US" altLang="zh-CN">
                <a:latin typeface="Arial Unicode MS" pitchFamily="34" charset="-122"/>
                <a:ea typeface="Arial Unicode MS" pitchFamily="34" charset="-122"/>
                <a:cs typeface="Arial Unicode MS" pitchFamily="34" charset="-122"/>
              </a:rPr>
              <a:t>(</a:t>
            </a:r>
            <a:r>
              <a:rPr lang="en-US" altLang="zh-CN" i="1">
                <a:latin typeface="Arial Unicode MS" pitchFamily="34" charset="-122"/>
                <a:ea typeface="Arial Unicode MS" pitchFamily="34" charset="-122"/>
                <a:cs typeface="Arial Unicode MS" pitchFamily="34" charset="-122"/>
              </a:rPr>
              <a:t>n</a:t>
            </a:r>
            <a:r>
              <a:rPr lang="en-US" altLang="zh-CN">
                <a:latin typeface="Arial Unicode MS" pitchFamily="34" charset="-122"/>
                <a:ea typeface="Arial Unicode MS" pitchFamily="34" charset="-122"/>
                <a:cs typeface="Arial Unicode MS" pitchFamily="34" charset="-122"/>
              </a:rPr>
              <a:t>) is in O(</a:t>
            </a:r>
            <a:r>
              <a:rPr lang="en-US" altLang="zh-CN" i="1">
                <a:latin typeface="Arial Unicode MS" pitchFamily="34" charset="-122"/>
                <a:ea typeface="Arial Unicode MS" pitchFamily="34" charset="-122"/>
                <a:cs typeface="Arial Unicode MS" pitchFamily="34" charset="-122"/>
              </a:rPr>
              <a:t>n</a:t>
            </a:r>
            <a:r>
              <a:rPr lang="en-US" altLang="zh-CN">
                <a:latin typeface="Arial Unicode MS" pitchFamily="34" charset="-122"/>
                <a:ea typeface="Arial Unicode MS" pitchFamily="34" charset="-122"/>
                <a:cs typeface="Arial Unicode MS" pitchFamily="34" charset="-122"/>
              </a:rPr>
              <a:t>) for </a:t>
            </a:r>
            <a:r>
              <a:rPr lang="en-US" altLang="zh-CN" i="1">
                <a:latin typeface="Arial Unicode MS" pitchFamily="34" charset="-122"/>
                <a:ea typeface="Arial Unicode MS" pitchFamily="34" charset="-122"/>
                <a:cs typeface="Arial Unicode MS" pitchFamily="34" charset="-122"/>
              </a:rPr>
              <a:t>n</a:t>
            </a:r>
            <a:r>
              <a:rPr lang="en-US" altLang="zh-CN" baseline="-25000">
                <a:latin typeface="Arial Unicode MS" pitchFamily="34" charset="-122"/>
                <a:ea typeface="Arial Unicode MS" pitchFamily="34" charset="-122"/>
                <a:cs typeface="Arial Unicode MS" pitchFamily="34" charset="-122"/>
              </a:rPr>
              <a:t>0</a:t>
            </a:r>
            <a:r>
              <a:rPr lang="en-US" altLang="zh-CN">
                <a:latin typeface="Arial Unicode MS" pitchFamily="34" charset="-122"/>
                <a:ea typeface="Arial Unicode MS" pitchFamily="34" charset="-122"/>
                <a:cs typeface="Arial Unicode MS" pitchFamily="34" charset="-122"/>
              </a:rPr>
              <a:t> = 1 and </a:t>
            </a:r>
            <a:r>
              <a:rPr lang="en-US" altLang="zh-CN" i="1">
                <a:latin typeface="Arial Unicode MS" pitchFamily="34" charset="-122"/>
                <a:ea typeface="Arial Unicode MS" pitchFamily="34" charset="-122"/>
                <a:cs typeface="Arial Unicode MS" pitchFamily="34" charset="-122"/>
              </a:rPr>
              <a:t>c</a:t>
            </a:r>
            <a:r>
              <a:rPr lang="en-US" altLang="zh-CN">
                <a:latin typeface="Arial Unicode MS" pitchFamily="34" charset="-122"/>
                <a:ea typeface="Arial Unicode MS" pitchFamily="34" charset="-122"/>
                <a:cs typeface="Arial Unicode MS" pitchFamily="34" charset="-122"/>
              </a:rPr>
              <a:t> = </a:t>
            </a:r>
            <a:r>
              <a:rPr lang="en-US" altLang="zh-CN" i="1">
                <a:latin typeface="Arial Unicode MS" pitchFamily="34" charset="-122"/>
                <a:ea typeface="Arial Unicode MS" pitchFamily="34" charset="-122"/>
                <a:cs typeface="Arial Unicode MS" pitchFamily="34" charset="-122"/>
              </a:rPr>
              <a:t>c</a:t>
            </a:r>
            <a:r>
              <a:rPr lang="en-US" altLang="zh-CN" i="1" baseline="-25000">
                <a:latin typeface="Arial Unicode MS" pitchFamily="34" charset="-122"/>
                <a:ea typeface="Arial Unicode MS" pitchFamily="34" charset="-122"/>
                <a:cs typeface="Arial Unicode MS" pitchFamily="34" charset="-122"/>
              </a:rPr>
              <a:t>s</a:t>
            </a:r>
            <a:r>
              <a:rPr lang="en-US" altLang="zh-CN">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29754609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endParaRPr lang="en-US" altLang="zh-CN"/>
          </a:p>
          <a:p>
            <a:pPr>
              <a:defRPr/>
            </a:pPr>
            <a:r>
              <a:rPr lang="en-US" altLang="zh-CN"/>
              <a:t>Prof. Q. Wang</a:t>
            </a:r>
          </a:p>
        </p:txBody>
      </p:sp>
      <p:sp>
        <p:nvSpPr>
          <p:cNvPr id="5427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rgbClr val="336699"/>
                </a:solidFill>
                <a:latin typeface="Comic Sans MS" pitchFamily="66" charset="0"/>
                <a:ea typeface="宋体" pitchFamily="2" charset="-122"/>
              </a:defRPr>
            </a:lvl1pPr>
            <a:lvl2pPr marL="742950" indent="-285750">
              <a:defRPr kumimoji="1" sz="1400">
                <a:solidFill>
                  <a:srgbClr val="336699"/>
                </a:solidFill>
                <a:latin typeface="Comic Sans MS" pitchFamily="66" charset="0"/>
                <a:ea typeface="宋体" pitchFamily="2" charset="-122"/>
              </a:defRPr>
            </a:lvl2pPr>
            <a:lvl3pPr marL="1143000" indent="-228600">
              <a:defRPr kumimoji="1" sz="1400">
                <a:solidFill>
                  <a:srgbClr val="336699"/>
                </a:solidFill>
                <a:latin typeface="Comic Sans MS" pitchFamily="66" charset="0"/>
                <a:ea typeface="宋体" pitchFamily="2" charset="-122"/>
              </a:defRPr>
            </a:lvl3pPr>
            <a:lvl4pPr marL="1600200" indent="-228600">
              <a:defRPr kumimoji="1" sz="1400">
                <a:solidFill>
                  <a:srgbClr val="336699"/>
                </a:solidFill>
                <a:latin typeface="Comic Sans MS" pitchFamily="66" charset="0"/>
                <a:ea typeface="宋体" pitchFamily="2" charset="-122"/>
              </a:defRPr>
            </a:lvl4pPr>
            <a:lvl5pPr marL="2057400" indent="-228600">
              <a:defRPr kumimoji="1" sz="1400">
                <a:solidFill>
                  <a:srgbClr val="336699"/>
                </a:solidFill>
                <a:latin typeface="Comic Sans MS" pitchFamily="66" charset="0"/>
                <a:ea typeface="宋体" pitchFamily="2" charset="-122"/>
              </a:defRPr>
            </a:lvl5pPr>
            <a:lvl6pPr marL="25146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6pPr>
            <a:lvl7pPr marL="29718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7pPr>
            <a:lvl8pPr marL="34290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8pPr>
            <a:lvl9pPr marL="38862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9pPr>
          </a:lstStyle>
          <a:p>
            <a:endParaRPr lang="en-US" altLang="zh-CN">
              <a:solidFill>
                <a:schemeClr val="tx1"/>
              </a:solidFill>
              <a:latin typeface="Arial" charset="0"/>
            </a:endParaRPr>
          </a:p>
          <a:p>
            <a:fld id="{D83B41D5-2B34-4D93-9196-8360067341D5}" type="slidenum">
              <a:rPr lang="en-US" altLang="zh-CN">
                <a:solidFill>
                  <a:schemeClr val="tx1"/>
                </a:solidFill>
                <a:latin typeface="Arial" charset="0"/>
              </a:rPr>
              <a:pPr/>
              <a:t>29</a:t>
            </a:fld>
            <a:endParaRPr lang="en-US" altLang="zh-CN">
              <a:solidFill>
                <a:schemeClr val="tx1"/>
              </a:solidFill>
              <a:latin typeface="Arial" charset="0"/>
            </a:endParaRPr>
          </a:p>
        </p:txBody>
      </p:sp>
      <p:sp>
        <p:nvSpPr>
          <p:cNvPr id="54276" name="Rectangle 2"/>
          <p:cNvSpPr>
            <a:spLocks noGrp="1" noChangeArrowheads="1"/>
          </p:cNvSpPr>
          <p:nvPr>
            <p:ph type="title"/>
          </p:nvPr>
        </p:nvSpPr>
        <p:spPr>
          <a:xfrm>
            <a:off x="455613" y="365125"/>
            <a:ext cx="8226425" cy="914400"/>
          </a:xfrm>
        </p:spPr>
        <p:txBody>
          <a:bodyPr/>
          <a:lstStyle/>
          <a:p>
            <a:pPr eaLnBrk="1" hangingPunct="1"/>
            <a:r>
              <a:rPr lang="en-US" altLang="zh-CN">
                <a:latin typeface="Arial Unicode MS" pitchFamily="34" charset="-122"/>
                <a:ea typeface="Arial Unicode MS" pitchFamily="34" charset="-122"/>
                <a:cs typeface="Arial Unicode MS" pitchFamily="34" charset="-122"/>
              </a:rPr>
              <a:t>Big-Oh Examples</a:t>
            </a:r>
          </a:p>
        </p:txBody>
      </p:sp>
      <p:sp>
        <p:nvSpPr>
          <p:cNvPr id="54277" name="Rectangle 3"/>
          <p:cNvSpPr>
            <a:spLocks noGrp="1" noChangeArrowheads="1"/>
          </p:cNvSpPr>
          <p:nvPr>
            <p:ph type="body" idx="1"/>
          </p:nvPr>
        </p:nvSpPr>
        <p:spPr>
          <a:xfrm>
            <a:off x="455613" y="1598613"/>
            <a:ext cx="8226425" cy="4570412"/>
          </a:xfrm>
        </p:spPr>
        <p:txBody>
          <a:bodyPr/>
          <a:lstStyle/>
          <a:p>
            <a:pPr marL="609600" indent="-609600" eaLnBrk="1" hangingPunct="1">
              <a:lnSpc>
                <a:spcPct val="90000"/>
              </a:lnSpc>
              <a:buClr>
                <a:schemeClr val="tx1"/>
              </a:buClr>
              <a:buFontTx/>
              <a:buNone/>
            </a:pPr>
            <a:r>
              <a:rPr lang="en-US" altLang="zh-CN">
                <a:solidFill>
                  <a:schemeClr val="hlink"/>
                </a:solidFill>
                <a:latin typeface="Arial Unicode MS" pitchFamily="34" charset="-122"/>
                <a:ea typeface="Arial Unicode MS" pitchFamily="34" charset="-122"/>
                <a:cs typeface="Arial Unicode MS" pitchFamily="34" charset="-122"/>
              </a:rPr>
              <a:t>Example 2:</a:t>
            </a:r>
            <a:r>
              <a:rPr lang="en-US" altLang="zh-CN">
                <a:latin typeface="Arial Unicode MS" pitchFamily="34" charset="-122"/>
                <a:ea typeface="Arial Unicode MS" pitchFamily="34" charset="-122"/>
                <a:cs typeface="Arial Unicode MS" pitchFamily="34" charset="-122"/>
              </a:rPr>
              <a:t> </a:t>
            </a:r>
            <a:r>
              <a:rPr lang="en-US" altLang="zh-CN" b="1">
                <a:solidFill>
                  <a:srgbClr val="CC0000"/>
                </a:solidFill>
                <a:latin typeface="Arial Unicode MS" pitchFamily="34" charset="-122"/>
                <a:ea typeface="Arial Unicode MS" pitchFamily="34" charset="-122"/>
                <a:cs typeface="Arial Unicode MS" pitchFamily="34" charset="-122"/>
              </a:rPr>
              <a:t>T</a:t>
            </a:r>
            <a:r>
              <a:rPr lang="en-US" altLang="zh-CN">
                <a:solidFill>
                  <a:srgbClr val="CC0000"/>
                </a:solidFill>
                <a:latin typeface="Arial Unicode MS" pitchFamily="34" charset="-122"/>
                <a:ea typeface="Arial Unicode MS" pitchFamily="34" charset="-122"/>
                <a:cs typeface="Arial Unicode MS" pitchFamily="34" charset="-122"/>
              </a:rPr>
              <a:t>(</a:t>
            </a:r>
            <a:r>
              <a:rPr lang="en-US" altLang="zh-CN" i="1">
                <a:solidFill>
                  <a:srgbClr val="CC0000"/>
                </a:solidFill>
                <a:latin typeface="Arial Unicode MS" pitchFamily="34" charset="-122"/>
                <a:ea typeface="Arial Unicode MS" pitchFamily="34" charset="-122"/>
                <a:cs typeface="Arial Unicode MS" pitchFamily="34" charset="-122"/>
              </a:rPr>
              <a:t>n</a:t>
            </a:r>
            <a:r>
              <a:rPr lang="en-US" altLang="zh-CN">
                <a:solidFill>
                  <a:srgbClr val="CC0000"/>
                </a:solidFill>
                <a:latin typeface="Arial Unicode MS" pitchFamily="34" charset="-122"/>
                <a:ea typeface="Arial Unicode MS" pitchFamily="34" charset="-122"/>
                <a:cs typeface="Arial Unicode MS" pitchFamily="34" charset="-122"/>
              </a:rPr>
              <a:t>) = </a:t>
            </a:r>
            <a:r>
              <a:rPr lang="en-US" altLang="zh-CN" i="1">
                <a:solidFill>
                  <a:srgbClr val="CC0000"/>
                </a:solidFill>
                <a:latin typeface="Arial Unicode MS" pitchFamily="34" charset="-122"/>
                <a:ea typeface="Arial Unicode MS" pitchFamily="34" charset="-122"/>
                <a:cs typeface="Arial Unicode MS" pitchFamily="34" charset="-122"/>
              </a:rPr>
              <a:t>c</a:t>
            </a:r>
            <a:r>
              <a:rPr lang="en-US" altLang="zh-CN" baseline="-25000">
                <a:solidFill>
                  <a:srgbClr val="CC0000"/>
                </a:solidFill>
                <a:latin typeface="Arial Unicode MS" pitchFamily="34" charset="-122"/>
                <a:ea typeface="Arial Unicode MS" pitchFamily="34" charset="-122"/>
                <a:cs typeface="Arial Unicode MS" pitchFamily="34" charset="-122"/>
              </a:rPr>
              <a:t>1</a:t>
            </a:r>
            <a:r>
              <a:rPr lang="en-US" altLang="zh-CN" i="1">
                <a:solidFill>
                  <a:srgbClr val="CC0000"/>
                </a:solidFill>
                <a:latin typeface="Arial Unicode MS" pitchFamily="34" charset="-122"/>
                <a:ea typeface="Arial Unicode MS" pitchFamily="34" charset="-122"/>
                <a:cs typeface="Arial Unicode MS" pitchFamily="34" charset="-122"/>
              </a:rPr>
              <a:t>n</a:t>
            </a:r>
            <a:r>
              <a:rPr lang="en-US" altLang="zh-CN" baseline="30000">
                <a:solidFill>
                  <a:srgbClr val="CC0000"/>
                </a:solidFill>
                <a:latin typeface="Arial Unicode MS" pitchFamily="34" charset="-122"/>
                <a:ea typeface="Arial Unicode MS" pitchFamily="34" charset="-122"/>
                <a:cs typeface="Arial Unicode MS" pitchFamily="34" charset="-122"/>
              </a:rPr>
              <a:t>2</a:t>
            </a:r>
            <a:r>
              <a:rPr lang="en-US" altLang="zh-CN">
                <a:solidFill>
                  <a:srgbClr val="CC0000"/>
                </a:solidFill>
                <a:latin typeface="Arial Unicode MS" pitchFamily="34" charset="-122"/>
                <a:ea typeface="Arial Unicode MS" pitchFamily="34" charset="-122"/>
                <a:cs typeface="Arial Unicode MS" pitchFamily="34" charset="-122"/>
              </a:rPr>
              <a:t> + </a:t>
            </a:r>
            <a:r>
              <a:rPr lang="en-US" altLang="zh-CN" i="1">
                <a:solidFill>
                  <a:srgbClr val="CC0000"/>
                </a:solidFill>
                <a:latin typeface="Arial Unicode MS" pitchFamily="34" charset="-122"/>
                <a:ea typeface="Arial Unicode MS" pitchFamily="34" charset="-122"/>
                <a:cs typeface="Arial Unicode MS" pitchFamily="34" charset="-122"/>
              </a:rPr>
              <a:t>c</a:t>
            </a:r>
            <a:r>
              <a:rPr lang="en-US" altLang="zh-CN" baseline="-25000">
                <a:solidFill>
                  <a:srgbClr val="CC0000"/>
                </a:solidFill>
                <a:latin typeface="Arial Unicode MS" pitchFamily="34" charset="-122"/>
                <a:ea typeface="Arial Unicode MS" pitchFamily="34" charset="-122"/>
                <a:cs typeface="Arial Unicode MS" pitchFamily="34" charset="-122"/>
              </a:rPr>
              <a:t>2</a:t>
            </a:r>
            <a:r>
              <a:rPr lang="en-US" altLang="zh-CN" i="1">
                <a:solidFill>
                  <a:srgbClr val="CC0000"/>
                </a:solidFill>
                <a:latin typeface="Arial Unicode MS" pitchFamily="34" charset="-122"/>
                <a:ea typeface="Arial Unicode MS" pitchFamily="34" charset="-122"/>
                <a:cs typeface="Arial Unicode MS" pitchFamily="34" charset="-122"/>
              </a:rPr>
              <a:t>n</a:t>
            </a:r>
            <a:r>
              <a:rPr lang="en-US" altLang="zh-CN">
                <a:latin typeface="Arial Unicode MS" pitchFamily="34" charset="-122"/>
                <a:ea typeface="Arial Unicode MS" pitchFamily="34" charset="-122"/>
                <a:cs typeface="Arial Unicode MS" pitchFamily="34" charset="-122"/>
              </a:rPr>
              <a:t> in average case.</a:t>
            </a:r>
          </a:p>
          <a:p>
            <a:pPr marL="609600" indent="-609600" eaLnBrk="1" hangingPunct="1">
              <a:lnSpc>
                <a:spcPct val="10000"/>
              </a:lnSpc>
              <a:buClr>
                <a:schemeClr val="tx1"/>
              </a:buClr>
              <a:buFontTx/>
              <a:buNone/>
            </a:pPr>
            <a:endParaRPr lang="en-US" altLang="zh-CN">
              <a:latin typeface="Arial Unicode MS" pitchFamily="34" charset="-122"/>
              <a:ea typeface="Arial Unicode MS" pitchFamily="34" charset="-122"/>
              <a:cs typeface="Arial Unicode MS" pitchFamily="34" charset="-122"/>
            </a:endParaRPr>
          </a:p>
          <a:p>
            <a:pPr marL="609600" indent="-609600" eaLnBrk="1" hangingPunct="1">
              <a:lnSpc>
                <a:spcPct val="90000"/>
              </a:lnSpc>
              <a:buClr>
                <a:schemeClr val="tx1"/>
              </a:buClr>
              <a:buFontTx/>
              <a:buNone/>
            </a:pPr>
            <a:r>
              <a:rPr lang="en-US" altLang="zh-CN" i="1">
                <a:latin typeface="Arial Unicode MS" pitchFamily="34" charset="-122"/>
                <a:ea typeface="Arial Unicode MS" pitchFamily="34" charset="-122"/>
                <a:cs typeface="Arial Unicode MS" pitchFamily="34" charset="-122"/>
              </a:rPr>
              <a:t>c</a:t>
            </a:r>
            <a:r>
              <a:rPr lang="en-US" altLang="zh-CN" baseline="-25000">
                <a:latin typeface="Arial Unicode MS" pitchFamily="34" charset="-122"/>
                <a:ea typeface="Arial Unicode MS" pitchFamily="34" charset="-122"/>
                <a:cs typeface="Arial Unicode MS" pitchFamily="34" charset="-122"/>
              </a:rPr>
              <a:t>1</a:t>
            </a:r>
            <a:r>
              <a:rPr lang="en-US" altLang="zh-CN" i="1">
                <a:latin typeface="Arial Unicode MS" pitchFamily="34" charset="-122"/>
                <a:ea typeface="Arial Unicode MS" pitchFamily="34" charset="-122"/>
                <a:cs typeface="Arial Unicode MS" pitchFamily="34" charset="-122"/>
              </a:rPr>
              <a:t>n</a:t>
            </a:r>
            <a:r>
              <a:rPr lang="en-US" altLang="zh-CN" baseline="30000">
                <a:latin typeface="Arial Unicode MS" pitchFamily="34" charset="-122"/>
                <a:ea typeface="Arial Unicode MS" pitchFamily="34" charset="-122"/>
                <a:cs typeface="Arial Unicode MS" pitchFamily="34" charset="-122"/>
              </a:rPr>
              <a:t>2</a:t>
            </a:r>
            <a:r>
              <a:rPr lang="en-US" altLang="zh-CN">
                <a:latin typeface="Arial Unicode MS" pitchFamily="34" charset="-122"/>
                <a:ea typeface="Arial Unicode MS" pitchFamily="34" charset="-122"/>
                <a:cs typeface="Arial Unicode MS" pitchFamily="34" charset="-122"/>
              </a:rPr>
              <a:t> + </a:t>
            </a:r>
            <a:r>
              <a:rPr lang="en-US" altLang="zh-CN" i="1">
                <a:latin typeface="Arial Unicode MS" pitchFamily="34" charset="-122"/>
                <a:ea typeface="Arial Unicode MS" pitchFamily="34" charset="-122"/>
                <a:cs typeface="Arial Unicode MS" pitchFamily="34" charset="-122"/>
              </a:rPr>
              <a:t>c</a:t>
            </a:r>
            <a:r>
              <a:rPr lang="en-US" altLang="zh-CN" baseline="-25000">
                <a:latin typeface="Arial Unicode MS" pitchFamily="34" charset="-122"/>
                <a:ea typeface="Arial Unicode MS" pitchFamily="34" charset="-122"/>
                <a:cs typeface="Arial Unicode MS" pitchFamily="34" charset="-122"/>
              </a:rPr>
              <a:t>2</a:t>
            </a:r>
            <a:r>
              <a:rPr lang="en-US" altLang="zh-CN" i="1">
                <a:latin typeface="Arial Unicode MS" pitchFamily="34" charset="-122"/>
                <a:ea typeface="Arial Unicode MS" pitchFamily="34" charset="-122"/>
                <a:cs typeface="Arial Unicode MS" pitchFamily="34" charset="-122"/>
              </a:rPr>
              <a:t>n</a:t>
            </a:r>
            <a:r>
              <a:rPr lang="en-US" altLang="zh-CN">
                <a:latin typeface="Arial Unicode MS" pitchFamily="34" charset="-122"/>
                <a:ea typeface="Arial Unicode MS" pitchFamily="34" charset="-122"/>
                <a:cs typeface="Arial Unicode MS" pitchFamily="34" charset="-122"/>
              </a:rPr>
              <a:t> &lt;= </a:t>
            </a:r>
            <a:r>
              <a:rPr lang="en-US" altLang="zh-CN" i="1">
                <a:latin typeface="Arial Unicode MS" pitchFamily="34" charset="-122"/>
                <a:ea typeface="Arial Unicode MS" pitchFamily="34" charset="-122"/>
                <a:cs typeface="Arial Unicode MS" pitchFamily="34" charset="-122"/>
              </a:rPr>
              <a:t>c</a:t>
            </a:r>
            <a:r>
              <a:rPr lang="en-US" altLang="zh-CN" baseline="-25000">
                <a:latin typeface="Arial Unicode MS" pitchFamily="34" charset="-122"/>
                <a:ea typeface="Arial Unicode MS" pitchFamily="34" charset="-122"/>
                <a:cs typeface="Arial Unicode MS" pitchFamily="34" charset="-122"/>
              </a:rPr>
              <a:t>1</a:t>
            </a:r>
            <a:r>
              <a:rPr lang="en-US" altLang="zh-CN" i="1">
                <a:latin typeface="Arial Unicode MS" pitchFamily="34" charset="-122"/>
                <a:ea typeface="Arial Unicode MS" pitchFamily="34" charset="-122"/>
                <a:cs typeface="Arial Unicode MS" pitchFamily="34" charset="-122"/>
              </a:rPr>
              <a:t>n</a:t>
            </a:r>
            <a:r>
              <a:rPr lang="en-US" altLang="zh-CN" baseline="30000">
                <a:latin typeface="Arial Unicode MS" pitchFamily="34" charset="-122"/>
                <a:ea typeface="Arial Unicode MS" pitchFamily="34" charset="-122"/>
                <a:cs typeface="Arial Unicode MS" pitchFamily="34" charset="-122"/>
              </a:rPr>
              <a:t>2</a:t>
            </a:r>
            <a:r>
              <a:rPr lang="en-US" altLang="zh-CN">
                <a:latin typeface="Arial Unicode MS" pitchFamily="34" charset="-122"/>
                <a:ea typeface="Arial Unicode MS" pitchFamily="34" charset="-122"/>
                <a:cs typeface="Arial Unicode MS" pitchFamily="34" charset="-122"/>
              </a:rPr>
              <a:t> + </a:t>
            </a:r>
            <a:r>
              <a:rPr lang="en-US" altLang="zh-CN" i="1">
                <a:latin typeface="Arial Unicode MS" pitchFamily="34" charset="-122"/>
                <a:ea typeface="Arial Unicode MS" pitchFamily="34" charset="-122"/>
                <a:cs typeface="Arial Unicode MS" pitchFamily="34" charset="-122"/>
              </a:rPr>
              <a:t>c</a:t>
            </a:r>
            <a:r>
              <a:rPr lang="en-US" altLang="zh-CN" baseline="-25000">
                <a:latin typeface="Arial Unicode MS" pitchFamily="34" charset="-122"/>
                <a:ea typeface="Arial Unicode MS" pitchFamily="34" charset="-122"/>
                <a:cs typeface="Arial Unicode MS" pitchFamily="34" charset="-122"/>
              </a:rPr>
              <a:t>2</a:t>
            </a:r>
            <a:r>
              <a:rPr lang="en-US" altLang="zh-CN" i="1">
                <a:latin typeface="Arial Unicode MS" pitchFamily="34" charset="-122"/>
                <a:ea typeface="Arial Unicode MS" pitchFamily="34" charset="-122"/>
                <a:cs typeface="Arial Unicode MS" pitchFamily="34" charset="-122"/>
              </a:rPr>
              <a:t>n</a:t>
            </a:r>
            <a:r>
              <a:rPr lang="en-US" altLang="zh-CN" baseline="30000">
                <a:latin typeface="Arial Unicode MS" pitchFamily="34" charset="-122"/>
                <a:ea typeface="Arial Unicode MS" pitchFamily="34" charset="-122"/>
                <a:cs typeface="Arial Unicode MS" pitchFamily="34" charset="-122"/>
              </a:rPr>
              <a:t>2</a:t>
            </a:r>
            <a:r>
              <a:rPr lang="en-US" altLang="zh-CN">
                <a:latin typeface="Arial Unicode MS" pitchFamily="34" charset="-122"/>
                <a:ea typeface="Arial Unicode MS" pitchFamily="34" charset="-122"/>
                <a:cs typeface="Arial Unicode MS" pitchFamily="34" charset="-122"/>
              </a:rPr>
              <a:t> &lt;= (</a:t>
            </a:r>
            <a:r>
              <a:rPr lang="en-US" altLang="zh-CN" i="1">
                <a:latin typeface="Arial Unicode MS" pitchFamily="34" charset="-122"/>
                <a:ea typeface="Arial Unicode MS" pitchFamily="34" charset="-122"/>
                <a:cs typeface="Arial Unicode MS" pitchFamily="34" charset="-122"/>
              </a:rPr>
              <a:t>c</a:t>
            </a:r>
            <a:r>
              <a:rPr lang="en-US" altLang="zh-CN" baseline="-25000">
                <a:latin typeface="Arial Unicode MS" pitchFamily="34" charset="-122"/>
                <a:ea typeface="Arial Unicode MS" pitchFamily="34" charset="-122"/>
                <a:cs typeface="Arial Unicode MS" pitchFamily="34" charset="-122"/>
              </a:rPr>
              <a:t>1</a:t>
            </a:r>
            <a:r>
              <a:rPr lang="en-US" altLang="zh-CN">
                <a:latin typeface="Arial Unicode MS" pitchFamily="34" charset="-122"/>
                <a:ea typeface="Arial Unicode MS" pitchFamily="34" charset="-122"/>
                <a:cs typeface="Arial Unicode MS" pitchFamily="34" charset="-122"/>
              </a:rPr>
              <a:t> + </a:t>
            </a:r>
            <a:r>
              <a:rPr lang="en-US" altLang="zh-CN" i="1">
                <a:latin typeface="Arial Unicode MS" pitchFamily="34" charset="-122"/>
                <a:ea typeface="Arial Unicode MS" pitchFamily="34" charset="-122"/>
                <a:cs typeface="Arial Unicode MS" pitchFamily="34" charset="-122"/>
              </a:rPr>
              <a:t>c</a:t>
            </a:r>
            <a:r>
              <a:rPr lang="en-US" altLang="zh-CN" baseline="-25000">
                <a:latin typeface="Arial Unicode MS" pitchFamily="34" charset="-122"/>
                <a:ea typeface="Arial Unicode MS" pitchFamily="34" charset="-122"/>
                <a:cs typeface="Arial Unicode MS" pitchFamily="34" charset="-122"/>
              </a:rPr>
              <a:t>2</a:t>
            </a:r>
            <a:r>
              <a:rPr lang="en-US" altLang="zh-CN">
                <a:latin typeface="Arial Unicode MS" pitchFamily="34" charset="-122"/>
                <a:ea typeface="Arial Unicode MS" pitchFamily="34" charset="-122"/>
                <a:cs typeface="Arial Unicode MS" pitchFamily="34" charset="-122"/>
              </a:rPr>
              <a:t>)</a:t>
            </a:r>
            <a:r>
              <a:rPr lang="en-US" altLang="zh-CN" i="1">
                <a:latin typeface="Arial Unicode MS" pitchFamily="34" charset="-122"/>
                <a:ea typeface="Arial Unicode MS" pitchFamily="34" charset="-122"/>
                <a:cs typeface="Arial Unicode MS" pitchFamily="34" charset="-122"/>
              </a:rPr>
              <a:t>n</a:t>
            </a:r>
            <a:r>
              <a:rPr lang="en-US" altLang="zh-CN" baseline="30000">
                <a:latin typeface="Arial Unicode MS" pitchFamily="34" charset="-122"/>
                <a:ea typeface="Arial Unicode MS" pitchFamily="34" charset="-122"/>
                <a:cs typeface="Arial Unicode MS" pitchFamily="34" charset="-122"/>
              </a:rPr>
              <a:t>2</a:t>
            </a:r>
            <a:r>
              <a:rPr lang="en-US" altLang="zh-CN">
                <a:latin typeface="Arial Unicode MS" pitchFamily="34" charset="-122"/>
                <a:ea typeface="Arial Unicode MS" pitchFamily="34" charset="-122"/>
                <a:cs typeface="Arial Unicode MS" pitchFamily="34" charset="-122"/>
              </a:rPr>
              <a:t> for all </a:t>
            </a:r>
            <a:r>
              <a:rPr lang="en-US" altLang="zh-CN" i="1">
                <a:latin typeface="Arial Unicode MS" pitchFamily="34" charset="-122"/>
                <a:ea typeface="Arial Unicode MS" pitchFamily="34" charset="-122"/>
                <a:cs typeface="Arial Unicode MS" pitchFamily="34" charset="-122"/>
              </a:rPr>
              <a:t>n</a:t>
            </a:r>
            <a:r>
              <a:rPr lang="en-US" altLang="zh-CN">
                <a:latin typeface="Arial Unicode MS" pitchFamily="34" charset="-122"/>
                <a:ea typeface="Arial Unicode MS" pitchFamily="34" charset="-122"/>
                <a:cs typeface="Arial Unicode MS" pitchFamily="34" charset="-122"/>
              </a:rPr>
              <a:t> &gt; 1.</a:t>
            </a:r>
          </a:p>
          <a:p>
            <a:pPr marL="609600" indent="-609600" eaLnBrk="1" hangingPunct="1">
              <a:lnSpc>
                <a:spcPct val="10000"/>
              </a:lnSpc>
              <a:buClr>
                <a:schemeClr val="tx1"/>
              </a:buClr>
              <a:buFontTx/>
              <a:buNone/>
            </a:pPr>
            <a:endParaRPr lang="en-US" altLang="zh-CN">
              <a:latin typeface="Arial Unicode MS" pitchFamily="34" charset="-122"/>
              <a:ea typeface="Arial Unicode MS" pitchFamily="34" charset="-122"/>
              <a:cs typeface="Arial Unicode MS" pitchFamily="34" charset="-122"/>
            </a:endParaRPr>
          </a:p>
          <a:p>
            <a:pPr marL="609600" indent="-609600" eaLnBrk="1" hangingPunct="1">
              <a:lnSpc>
                <a:spcPct val="90000"/>
              </a:lnSpc>
              <a:buClr>
                <a:schemeClr val="tx1"/>
              </a:buClr>
              <a:buFontTx/>
              <a:buNone/>
            </a:pPr>
            <a:r>
              <a:rPr lang="en-US" altLang="zh-CN" b="1">
                <a:latin typeface="Arial Unicode MS" pitchFamily="34" charset="-122"/>
                <a:ea typeface="Arial Unicode MS" pitchFamily="34" charset="-122"/>
                <a:cs typeface="Arial Unicode MS" pitchFamily="34" charset="-122"/>
              </a:rPr>
              <a:t>T</a:t>
            </a:r>
            <a:r>
              <a:rPr lang="en-US" altLang="zh-CN">
                <a:latin typeface="Arial Unicode MS" pitchFamily="34" charset="-122"/>
                <a:ea typeface="Arial Unicode MS" pitchFamily="34" charset="-122"/>
                <a:cs typeface="Arial Unicode MS" pitchFamily="34" charset="-122"/>
              </a:rPr>
              <a:t>(</a:t>
            </a:r>
            <a:r>
              <a:rPr lang="en-US" altLang="zh-CN" i="1">
                <a:latin typeface="Arial Unicode MS" pitchFamily="34" charset="-122"/>
                <a:ea typeface="Arial Unicode MS" pitchFamily="34" charset="-122"/>
                <a:cs typeface="Arial Unicode MS" pitchFamily="34" charset="-122"/>
              </a:rPr>
              <a:t>n</a:t>
            </a:r>
            <a:r>
              <a:rPr lang="en-US" altLang="zh-CN">
                <a:latin typeface="Arial Unicode MS" pitchFamily="34" charset="-122"/>
                <a:ea typeface="Arial Unicode MS" pitchFamily="34" charset="-122"/>
                <a:cs typeface="Arial Unicode MS" pitchFamily="34" charset="-122"/>
              </a:rPr>
              <a:t>) &lt;= </a:t>
            </a:r>
            <a:r>
              <a:rPr lang="en-US" altLang="zh-CN" i="1">
                <a:latin typeface="Arial Unicode MS" pitchFamily="34" charset="-122"/>
                <a:ea typeface="Arial Unicode MS" pitchFamily="34" charset="-122"/>
                <a:cs typeface="Arial Unicode MS" pitchFamily="34" charset="-122"/>
              </a:rPr>
              <a:t>cn</a:t>
            </a:r>
            <a:r>
              <a:rPr lang="en-US" altLang="zh-CN" baseline="30000">
                <a:latin typeface="Arial Unicode MS" pitchFamily="34" charset="-122"/>
                <a:ea typeface="Arial Unicode MS" pitchFamily="34" charset="-122"/>
                <a:cs typeface="Arial Unicode MS" pitchFamily="34" charset="-122"/>
              </a:rPr>
              <a:t>2</a:t>
            </a:r>
            <a:r>
              <a:rPr lang="en-US" altLang="zh-CN">
                <a:latin typeface="Arial Unicode MS" pitchFamily="34" charset="-122"/>
                <a:ea typeface="Arial Unicode MS" pitchFamily="34" charset="-122"/>
                <a:cs typeface="Arial Unicode MS" pitchFamily="34" charset="-122"/>
              </a:rPr>
              <a:t> for </a:t>
            </a:r>
            <a:r>
              <a:rPr lang="en-US" altLang="zh-CN" i="1">
                <a:latin typeface="Arial Unicode MS" pitchFamily="34" charset="-122"/>
                <a:ea typeface="Arial Unicode MS" pitchFamily="34" charset="-122"/>
                <a:cs typeface="Arial Unicode MS" pitchFamily="34" charset="-122"/>
              </a:rPr>
              <a:t>c</a:t>
            </a:r>
            <a:r>
              <a:rPr lang="en-US" altLang="zh-CN">
                <a:latin typeface="Arial Unicode MS" pitchFamily="34" charset="-122"/>
                <a:ea typeface="Arial Unicode MS" pitchFamily="34" charset="-122"/>
                <a:cs typeface="Arial Unicode MS" pitchFamily="34" charset="-122"/>
              </a:rPr>
              <a:t> = </a:t>
            </a:r>
            <a:r>
              <a:rPr lang="en-US" altLang="zh-CN" i="1">
                <a:latin typeface="Arial Unicode MS" pitchFamily="34" charset="-122"/>
                <a:ea typeface="Arial Unicode MS" pitchFamily="34" charset="-122"/>
                <a:cs typeface="Arial Unicode MS" pitchFamily="34" charset="-122"/>
              </a:rPr>
              <a:t>c</a:t>
            </a:r>
            <a:r>
              <a:rPr lang="en-US" altLang="zh-CN" baseline="-25000">
                <a:latin typeface="Arial Unicode MS" pitchFamily="34" charset="-122"/>
                <a:ea typeface="Arial Unicode MS" pitchFamily="34" charset="-122"/>
                <a:cs typeface="Arial Unicode MS" pitchFamily="34" charset="-122"/>
              </a:rPr>
              <a:t>1</a:t>
            </a:r>
            <a:r>
              <a:rPr lang="en-US" altLang="zh-CN">
                <a:latin typeface="Arial Unicode MS" pitchFamily="34" charset="-122"/>
                <a:ea typeface="Arial Unicode MS" pitchFamily="34" charset="-122"/>
                <a:cs typeface="Arial Unicode MS" pitchFamily="34" charset="-122"/>
              </a:rPr>
              <a:t> + </a:t>
            </a:r>
            <a:r>
              <a:rPr lang="en-US" altLang="zh-CN" i="1">
                <a:latin typeface="Arial Unicode MS" pitchFamily="34" charset="-122"/>
                <a:ea typeface="Arial Unicode MS" pitchFamily="34" charset="-122"/>
                <a:cs typeface="Arial Unicode MS" pitchFamily="34" charset="-122"/>
              </a:rPr>
              <a:t>c</a:t>
            </a:r>
            <a:r>
              <a:rPr lang="en-US" altLang="zh-CN" baseline="-25000">
                <a:latin typeface="Arial Unicode MS" pitchFamily="34" charset="-122"/>
                <a:ea typeface="Arial Unicode MS" pitchFamily="34" charset="-122"/>
                <a:cs typeface="Arial Unicode MS" pitchFamily="34" charset="-122"/>
              </a:rPr>
              <a:t>2</a:t>
            </a:r>
            <a:r>
              <a:rPr lang="en-US" altLang="zh-CN">
                <a:latin typeface="Arial Unicode MS" pitchFamily="34" charset="-122"/>
                <a:ea typeface="Arial Unicode MS" pitchFamily="34" charset="-122"/>
                <a:cs typeface="Arial Unicode MS" pitchFamily="34" charset="-122"/>
              </a:rPr>
              <a:t> and </a:t>
            </a:r>
            <a:r>
              <a:rPr lang="en-US" altLang="zh-CN" i="1">
                <a:latin typeface="Arial Unicode MS" pitchFamily="34" charset="-122"/>
                <a:ea typeface="Arial Unicode MS" pitchFamily="34" charset="-122"/>
                <a:cs typeface="Arial Unicode MS" pitchFamily="34" charset="-122"/>
              </a:rPr>
              <a:t>n</a:t>
            </a:r>
            <a:r>
              <a:rPr lang="en-US" altLang="zh-CN" baseline="-25000">
                <a:latin typeface="Arial Unicode MS" pitchFamily="34" charset="-122"/>
                <a:ea typeface="Arial Unicode MS" pitchFamily="34" charset="-122"/>
                <a:cs typeface="Arial Unicode MS" pitchFamily="34" charset="-122"/>
              </a:rPr>
              <a:t>0</a:t>
            </a:r>
            <a:r>
              <a:rPr lang="en-US" altLang="zh-CN">
                <a:latin typeface="Arial Unicode MS" pitchFamily="34" charset="-122"/>
                <a:ea typeface="Arial Unicode MS" pitchFamily="34" charset="-122"/>
                <a:cs typeface="Arial Unicode MS" pitchFamily="34" charset="-122"/>
              </a:rPr>
              <a:t> = 1.</a:t>
            </a:r>
          </a:p>
          <a:p>
            <a:pPr marL="609600" indent="-609600" eaLnBrk="1" hangingPunct="1">
              <a:lnSpc>
                <a:spcPct val="20000"/>
              </a:lnSpc>
              <a:buClr>
                <a:schemeClr val="tx1"/>
              </a:buClr>
              <a:buFontTx/>
              <a:buNone/>
            </a:pPr>
            <a:endParaRPr lang="en-US" altLang="zh-CN">
              <a:latin typeface="Arial Unicode MS" pitchFamily="34" charset="-122"/>
              <a:ea typeface="Arial Unicode MS" pitchFamily="34" charset="-122"/>
              <a:cs typeface="Arial Unicode MS" pitchFamily="34" charset="-122"/>
            </a:endParaRPr>
          </a:p>
          <a:p>
            <a:pPr marL="609600" indent="-609600" eaLnBrk="1" hangingPunct="1">
              <a:lnSpc>
                <a:spcPct val="90000"/>
              </a:lnSpc>
              <a:buClr>
                <a:schemeClr val="tx1"/>
              </a:buClr>
              <a:buFontTx/>
              <a:buNone/>
            </a:pPr>
            <a:r>
              <a:rPr lang="en-US" altLang="zh-CN">
                <a:latin typeface="Arial Unicode MS" pitchFamily="34" charset="-122"/>
                <a:ea typeface="Arial Unicode MS" pitchFamily="34" charset="-122"/>
                <a:cs typeface="Arial Unicode MS" pitchFamily="34" charset="-122"/>
              </a:rPr>
              <a:t>Therefore, </a:t>
            </a:r>
            <a:r>
              <a:rPr lang="en-US" altLang="zh-CN" b="1">
                <a:latin typeface="Arial Unicode MS" pitchFamily="34" charset="-122"/>
                <a:ea typeface="Arial Unicode MS" pitchFamily="34" charset="-122"/>
                <a:cs typeface="Arial Unicode MS" pitchFamily="34" charset="-122"/>
              </a:rPr>
              <a:t>T</a:t>
            </a:r>
            <a:r>
              <a:rPr lang="en-US" altLang="zh-CN">
                <a:latin typeface="Arial Unicode MS" pitchFamily="34" charset="-122"/>
                <a:ea typeface="Arial Unicode MS" pitchFamily="34" charset="-122"/>
                <a:cs typeface="Arial Unicode MS" pitchFamily="34" charset="-122"/>
              </a:rPr>
              <a:t>(</a:t>
            </a:r>
            <a:r>
              <a:rPr lang="en-US" altLang="zh-CN" i="1">
                <a:latin typeface="Arial Unicode MS" pitchFamily="34" charset="-122"/>
                <a:ea typeface="Arial Unicode MS" pitchFamily="34" charset="-122"/>
                <a:cs typeface="Arial Unicode MS" pitchFamily="34" charset="-122"/>
              </a:rPr>
              <a:t>n</a:t>
            </a:r>
            <a:r>
              <a:rPr lang="en-US" altLang="zh-CN">
                <a:latin typeface="Arial Unicode MS" pitchFamily="34" charset="-122"/>
                <a:ea typeface="Arial Unicode MS" pitchFamily="34" charset="-122"/>
                <a:cs typeface="Arial Unicode MS" pitchFamily="34" charset="-122"/>
              </a:rPr>
              <a:t>) is in O(</a:t>
            </a:r>
            <a:r>
              <a:rPr lang="en-US" altLang="zh-CN" i="1">
                <a:latin typeface="Arial Unicode MS" pitchFamily="34" charset="-122"/>
                <a:ea typeface="Arial Unicode MS" pitchFamily="34" charset="-122"/>
                <a:cs typeface="Arial Unicode MS" pitchFamily="34" charset="-122"/>
              </a:rPr>
              <a:t>n</a:t>
            </a:r>
            <a:r>
              <a:rPr lang="en-US" altLang="zh-CN" baseline="30000">
                <a:latin typeface="Arial Unicode MS" pitchFamily="34" charset="-122"/>
                <a:ea typeface="Arial Unicode MS" pitchFamily="34" charset="-122"/>
                <a:cs typeface="Arial Unicode MS" pitchFamily="34" charset="-122"/>
              </a:rPr>
              <a:t>2</a:t>
            </a:r>
            <a:r>
              <a:rPr lang="en-US" altLang="zh-CN">
                <a:latin typeface="Arial Unicode MS" pitchFamily="34" charset="-122"/>
                <a:ea typeface="Arial Unicode MS" pitchFamily="34" charset="-122"/>
                <a:cs typeface="Arial Unicode MS" pitchFamily="34" charset="-122"/>
              </a:rPr>
              <a:t>) by the definition.</a:t>
            </a:r>
          </a:p>
          <a:p>
            <a:pPr marL="609600" indent="-609600" eaLnBrk="1" hangingPunct="1">
              <a:lnSpc>
                <a:spcPct val="70000"/>
              </a:lnSpc>
              <a:buClr>
                <a:schemeClr val="tx1"/>
              </a:buClr>
              <a:buFontTx/>
              <a:buNone/>
            </a:pPr>
            <a:endParaRPr lang="en-US" altLang="zh-CN">
              <a:latin typeface="Arial Unicode MS" pitchFamily="34" charset="-122"/>
              <a:ea typeface="Arial Unicode MS" pitchFamily="34" charset="-122"/>
              <a:cs typeface="Arial Unicode MS" pitchFamily="34" charset="-122"/>
            </a:endParaRPr>
          </a:p>
          <a:p>
            <a:pPr marL="609600" indent="-609600" eaLnBrk="1" hangingPunct="1">
              <a:lnSpc>
                <a:spcPct val="90000"/>
              </a:lnSpc>
              <a:buClr>
                <a:schemeClr val="tx1"/>
              </a:buClr>
              <a:buFontTx/>
              <a:buNone/>
            </a:pPr>
            <a:r>
              <a:rPr lang="en-US" altLang="zh-CN">
                <a:solidFill>
                  <a:schemeClr val="hlink"/>
                </a:solidFill>
                <a:latin typeface="Arial Unicode MS" pitchFamily="34" charset="-122"/>
                <a:ea typeface="Arial Unicode MS" pitchFamily="34" charset="-122"/>
                <a:cs typeface="Arial Unicode MS" pitchFamily="34" charset="-122"/>
              </a:rPr>
              <a:t>Example 3:</a:t>
            </a:r>
            <a:r>
              <a:rPr lang="en-US" altLang="zh-CN">
                <a:latin typeface="Arial Unicode MS" pitchFamily="34" charset="-122"/>
                <a:ea typeface="Arial Unicode MS" pitchFamily="34" charset="-122"/>
                <a:cs typeface="Arial Unicode MS" pitchFamily="34" charset="-122"/>
              </a:rPr>
              <a:t> </a:t>
            </a:r>
            <a:r>
              <a:rPr lang="en-US" altLang="zh-CN" b="1">
                <a:latin typeface="Arial Unicode MS" pitchFamily="34" charset="-122"/>
                <a:ea typeface="Arial Unicode MS" pitchFamily="34" charset="-122"/>
                <a:cs typeface="Arial Unicode MS" pitchFamily="34" charset="-122"/>
              </a:rPr>
              <a:t>T</a:t>
            </a:r>
            <a:r>
              <a:rPr lang="en-US" altLang="zh-CN">
                <a:latin typeface="Arial Unicode MS" pitchFamily="34" charset="-122"/>
                <a:ea typeface="Arial Unicode MS" pitchFamily="34" charset="-122"/>
                <a:cs typeface="Arial Unicode MS" pitchFamily="34" charset="-122"/>
              </a:rPr>
              <a:t>(</a:t>
            </a:r>
            <a:r>
              <a:rPr lang="en-US" altLang="zh-CN" i="1">
                <a:latin typeface="Arial Unicode MS" pitchFamily="34" charset="-122"/>
                <a:ea typeface="Arial Unicode MS" pitchFamily="34" charset="-122"/>
                <a:cs typeface="Arial Unicode MS" pitchFamily="34" charset="-122"/>
              </a:rPr>
              <a:t>n</a:t>
            </a:r>
            <a:r>
              <a:rPr lang="en-US" altLang="zh-CN">
                <a:latin typeface="Arial Unicode MS" pitchFamily="34" charset="-122"/>
                <a:ea typeface="Arial Unicode MS" pitchFamily="34" charset="-122"/>
                <a:cs typeface="Arial Unicode MS" pitchFamily="34" charset="-122"/>
              </a:rPr>
              <a:t>) = </a:t>
            </a:r>
            <a:r>
              <a:rPr lang="en-US" altLang="zh-CN" i="1">
                <a:latin typeface="Arial Unicode MS" pitchFamily="34" charset="-122"/>
                <a:ea typeface="Arial Unicode MS" pitchFamily="34" charset="-122"/>
                <a:cs typeface="Arial Unicode MS" pitchFamily="34" charset="-122"/>
              </a:rPr>
              <a:t>c</a:t>
            </a:r>
            <a:r>
              <a:rPr lang="en-US" altLang="zh-CN">
                <a:latin typeface="Arial Unicode MS" pitchFamily="34" charset="-122"/>
                <a:ea typeface="Arial Unicode MS" pitchFamily="34" charset="-122"/>
                <a:cs typeface="Arial Unicode MS" pitchFamily="34" charset="-122"/>
              </a:rPr>
              <a:t>.  We say this is in O(1).</a:t>
            </a:r>
            <a:endParaRPr lang="en-US" altLang="zh-CN" sz="2800">
              <a:latin typeface="Arial Unicode MS" pitchFamily="34" charset="-122"/>
              <a:ea typeface="Arial Unicode MS" pitchFamily="34" charset="-122"/>
              <a:cs typeface="Arial Unicode MS" pitchFamily="34" charset="-122"/>
            </a:endParaRPr>
          </a:p>
        </p:txBody>
      </p:sp>
    </p:spTree>
    <p:extLst>
      <p:ext uri="{BB962C8B-B14F-4D97-AF65-F5344CB8AC3E}">
        <p14:creationId xmlns:p14="http://schemas.microsoft.com/office/powerpoint/2010/main" val="2176436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p:cNvSpPr txBox="1">
            <a:spLocks noChangeArrowheads="1"/>
          </p:cNvSpPr>
          <p:nvPr/>
        </p:nvSpPr>
        <p:spPr bwMode="auto">
          <a:xfrm>
            <a:off x="822330" y="2168459"/>
            <a:ext cx="8064500" cy="769441"/>
          </a:xfrm>
          <a:prstGeom prst="rect">
            <a:avLst/>
          </a:prstGeom>
          <a:noFill/>
          <a:ln w="9525">
            <a:noFill/>
            <a:miter lim="800000"/>
            <a:headEnd/>
            <a:tailEnd/>
          </a:ln>
          <a:effectLst/>
        </p:spPr>
        <p:txBody>
          <a:bodyPr>
            <a:spAutoFit/>
          </a:bodyPr>
          <a:lstStyle/>
          <a:p>
            <a:pPr>
              <a:spcBef>
                <a:spcPct val="50000"/>
              </a:spcBef>
            </a:pPr>
            <a:r>
              <a:rPr lang="zh-CN" altLang="en-US" sz="2200">
                <a:solidFill>
                  <a:srgbClr val="0000FF"/>
                </a:solidFill>
                <a:latin typeface="楷体" pitchFamily="49" charset="-122"/>
                <a:ea typeface="楷体" pitchFamily="49" charset="-122"/>
              </a:rPr>
              <a:t>　　算法是求解问题的一系列计算步骤，用来将输入数据转换成输出结果 ：</a:t>
            </a:r>
          </a:p>
        </p:txBody>
      </p:sp>
      <p:sp>
        <p:nvSpPr>
          <p:cNvPr id="3078" name="Rectangle 6"/>
          <p:cNvSpPr>
            <a:spLocks noChangeArrowheads="1"/>
          </p:cNvSpPr>
          <p:nvPr/>
        </p:nvSpPr>
        <p:spPr bwMode="auto">
          <a:xfrm>
            <a:off x="3557593" y="3246819"/>
            <a:ext cx="1584325" cy="792162"/>
          </a:xfrm>
          <a:prstGeom prst="rect">
            <a:avLst/>
          </a:prstGeom>
          <a:solidFill>
            <a:schemeClr val="folHlink"/>
          </a:solidFill>
          <a:ln w="9525">
            <a:noFill/>
            <a:miter lim="800000"/>
            <a:headEnd/>
            <a:tailEnd/>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none" anchor="ctr"/>
          <a:lstStyle/>
          <a:p>
            <a:pPr algn="ctr"/>
            <a:r>
              <a:rPr lang="zh-CN" altLang="en-US">
                <a:latin typeface="楷体" pitchFamily="49" charset="-122"/>
                <a:ea typeface="楷体" pitchFamily="49" charset="-122"/>
              </a:rPr>
              <a:t>算法</a:t>
            </a:r>
          </a:p>
        </p:txBody>
      </p:sp>
      <p:sp>
        <p:nvSpPr>
          <p:cNvPr id="3079" name="AutoShape 7"/>
          <p:cNvSpPr>
            <a:spLocks noChangeArrowheads="1"/>
          </p:cNvSpPr>
          <p:nvPr/>
        </p:nvSpPr>
        <p:spPr bwMode="auto">
          <a:xfrm>
            <a:off x="2693993" y="3535744"/>
            <a:ext cx="719137" cy="287337"/>
          </a:xfrm>
          <a:prstGeom prst="rightArrow">
            <a:avLst>
              <a:gd name="adj1" fmla="val 50000"/>
              <a:gd name="adj2" fmla="val 62569"/>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3080" name="Text Box 8"/>
          <p:cNvSpPr txBox="1">
            <a:spLocks noChangeArrowheads="1"/>
          </p:cNvSpPr>
          <p:nvPr/>
        </p:nvSpPr>
        <p:spPr bwMode="auto">
          <a:xfrm>
            <a:off x="1830393" y="3413512"/>
            <a:ext cx="719137" cy="396875"/>
          </a:xfrm>
          <a:prstGeom prst="rect">
            <a:avLst/>
          </a:prstGeom>
          <a:noFill/>
          <a:ln w="9525">
            <a:noFill/>
            <a:miter lim="800000"/>
            <a:headEnd/>
            <a:tailEnd/>
          </a:ln>
          <a:effectLst/>
        </p:spPr>
        <p:txBody>
          <a:bodyPr>
            <a:spAutoFit/>
          </a:bodyPr>
          <a:lstStyle/>
          <a:p>
            <a:pPr>
              <a:spcBef>
                <a:spcPct val="50000"/>
              </a:spcBef>
            </a:pPr>
            <a:r>
              <a:rPr lang="zh-CN" altLang="en-US" sz="2000">
                <a:solidFill>
                  <a:srgbClr val="0000FF"/>
                </a:solidFill>
                <a:latin typeface="楷体" pitchFamily="49" charset="-122"/>
                <a:ea typeface="楷体" pitchFamily="49" charset="-122"/>
              </a:rPr>
              <a:t>输入</a:t>
            </a:r>
          </a:p>
        </p:txBody>
      </p:sp>
      <p:sp>
        <p:nvSpPr>
          <p:cNvPr id="3081" name="AutoShape 9"/>
          <p:cNvSpPr>
            <a:spLocks noChangeArrowheads="1"/>
          </p:cNvSpPr>
          <p:nvPr/>
        </p:nvSpPr>
        <p:spPr bwMode="auto">
          <a:xfrm>
            <a:off x="5357818" y="3535744"/>
            <a:ext cx="719137" cy="287337"/>
          </a:xfrm>
          <a:prstGeom prst="rightArrow">
            <a:avLst>
              <a:gd name="adj1" fmla="val 50000"/>
              <a:gd name="adj2" fmla="val 62569"/>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en-US"/>
          </a:p>
        </p:txBody>
      </p:sp>
      <p:sp>
        <p:nvSpPr>
          <p:cNvPr id="3082" name="Text Box 10"/>
          <p:cNvSpPr txBox="1">
            <a:spLocks noChangeArrowheads="1"/>
          </p:cNvSpPr>
          <p:nvPr/>
        </p:nvSpPr>
        <p:spPr bwMode="auto">
          <a:xfrm>
            <a:off x="6300788" y="3462719"/>
            <a:ext cx="719137" cy="396875"/>
          </a:xfrm>
          <a:prstGeom prst="rect">
            <a:avLst/>
          </a:prstGeom>
          <a:noFill/>
          <a:ln w="9525">
            <a:noFill/>
            <a:miter lim="800000"/>
            <a:headEnd/>
            <a:tailEnd/>
          </a:ln>
          <a:effectLst/>
        </p:spPr>
        <p:txBody>
          <a:bodyPr>
            <a:spAutoFit/>
          </a:bodyPr>
          <a:lstStyle/>
          <a:p>
            <a:pPr>
              <a:spcBef>
                <a:spcPct val="50000"/>
              </a:spcBef>
            </a:pPr>
            <a:r>
              <a:rPr lang="zh-CN" altLang="en-US" sz="2000">
                <a:solidFill>
                  <a:srgbClr val="0000FF"/>
                </a:solidFill>
                <a:latin typeface="楷体" pitchFamily="49" charset="-122"/>
                <a:ea typeface="楷体" pitchFamily="49" charset="-122"/>
              </a:rPr>
              <a:t>输出</a:t>
            </a:r>
          </a:p>
        </p:txBody>
      </p:sp>
      <p:sp>
        <p:nvSpPr>
          <p:cNvPr id="3084" name="Text Box 12"/>
          <p:cNvSpPr txBox="1">
            <a:spLocks noChangeArrowheads="1"/>
          </p:cNvSpPr>
          <p:nvPr/>
        </p:nvSpPr>
        <p:spPr bwMode="auto">
          <a:xfrm>
            <a:off x="900113" y="4542219"/>
            <a:ext cx="7559675" cy="769441"/>
          </a:xfrm>
          <a:prstGeom prst="rect">
            <a:avLst/>
          </a:prstGeom>
          <a:noFill/>
          <a:ln w="9525">
            <a:noFill/>
            <a:miter lim="800000"/>
            <a:headEnd/>
            <a:tailEnd/>
          </a:ln>
          <a:effectLst/>
        </p:spPr>
        <p:txBody>
          <a:bodyPr>
            <a:spAutoFit/>
          </a:bodyPr>
          <a:lstStyle/>
          <a:p>
            <a:pPr>
              <a:spcBef>
                <a:spcPct val="50000"/>
              </a:spcBef>
            </a:pPr>
            <a:r>
              <a:rPr lang="zh-CN" altLang="en-US" sz="2200">
                <a:solidFill>
                  <a:srgbClr val="0000FF"/>
                </a:solidFill>
                <a:latin typeface="楷体" pitchFamily="49" charset="-122"/>
                <a:ea typeface="楷体" pitchFamily="49" charset="-122"/>
              </a:rPr>
              <a:t>　　如果一个算法对其每一个输入实例，都能输出正确的结果并停止，则称它是正确的。 </a:t>
            </a:r>
          </a:p>
        </p:txBody>
      </p:sp>
      <p:sp>
        <p:nvSpPr>
          <p:cNvPr id="3085" name="Text Box 13"/>
          <p:cNvSpPr txBox="1">
            <a:spLocks noChangeArrowheads="1"/>
          </p:cNvSpPr>
          <p:nvPr/>
        </p:nvSpPr>
        <p:spPr bwMode="auto">
          <a:xfrm>
            <a:off x="714348" y="1428736"/>
            <a:ext cx="3458664" cy="51911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1.1.1 </a:t>
            </a:r>
            <a:r>
              <a:rPr lang="zh-CN" altLang="en-US" sz="2800">
                <a:solidFill>
                  <a:srgbClr val="FF0000"/>
                </a:solidFill>
                <a:latin typeface="Consolas" pitchFamily="49" charset="0"/>
                <a:ea typeface="微软雅黑" pitchFamily="34" charset="-122"/>
                <a:cs typeface="Consolas" pitchFamily="49" charset="0"/>
              </a:rPr>
              <a:t>什么是算法</a:t>
            </a:r>
          </a:p>
        </p:txBody>
      </p:sp>
      <p:sp>
        <p:nvSpPr>
          <p:cNvPr id="11" name="Text Box 3"/>
          <p:cNvSpPr txBox="1">
            <a:spLocks noChangeArrowheads="1"/>
          </p:cNvSpPr>
          <p:nvPr/>
        </p:nvSpPr>
        <p:spPr bwMode="auto">
          <a:xfrm>
            <a:off x="2500298" y="357166"/>
            <a:ext cx="3929090" cy="584775"/>
          </a:xfrm>
          <a:prstGeom prst="rect">
            <a:avLst/>
          </a:prstGeom>
          <a:no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1.1 </a:t>
            </a:r>
            <a:r>
              <a:rPr lang="zh-CN" altLang="en-US" sz="3200" spc="5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算法的概念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endParaRPr lang="en-US" altLang="zh-CN"/>
          </a:p>
          <a:p>
            <a:pPr>
              <a:defRPr/>
            </a:pPr>
            <a:r>
              <a:rPr lang="en-US" altLang="zh-CN"/>
              <a:t>Prof. Q. Wang</a:t>
            </a:r>
          </a:p>
        </p:txBody>
      </p:sp>
      <p:sp>
        <p:nvSpPr>
          <p:cNvPr id="6041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rgbClr val="336699"/>
                </a:solidFill>
                <a:latin typeface="Comic Sans MS" pitchFamily="66" charset="0"/>
                <a:ea typeface="宋体" pitchFamily="2" charset="-122"/>
              </a:defRPr>
            </a:lvl1pPr>
            <a:lvl2pPr marL="742950" indent="-285750">
              <a:defRPr kumimoji="1" sz="1400">
                <a:solidFill>
                  <a:srgbClr val="336699"/>
                </a:solidFill>
                <a:latin typeface="Comic Sans MS" pitchFamily="66" charset="0"/>
                <a:ea typeface="宋体" pitchFamily="2" charset="-122"/>
              </a:defRPr>
            </a:lvl2pPr>
            <a:lvl3pPr marL="1143000" indent="-228600">
              <a:defRPr kumimoji="1" sz="1400">
                <a:solidFill>
                  <a:srgbClr val="336699"/>
                </a:solidFill>
                <a:latin typeface="Comic Sans MS" pitchFamily="66" charset="0"/>
                <a:ea typeface="宋体" pitchFamily="2" charset="-122"/>
              </a:defRPr>
            </a:lvl3pPr>
            <a:lvl4pPr marL="1600200" indent="-228600">
              <a:defRPr kumimoji="1" sz="1400">
                <a:solidFill>
                  <a:srgbClr val="336699"/>
                </a:solidFill>
                <a:latin typeface="Comic Sans MS" pitchFamily="66" charset="0"/>
                <a:ea typeface="宋体" pitchFamily="2" charset="-122"/>
              </a:defRPr>
            </a:lvl4pPr>
            <a:lvl5pPr marL="2057400" indent="-228600">
              <a:defRPr kumimoji="1" sz="1400">
                <a:solidFill>
                  <a:srgbClr val="336699"/>
                </a:solidFill>
                <a:latin typeface="Comic Sans MS" pitchFamily="66" charset="0"/>
                <a:ea typeface="宋体" pitchFamily="2" charset="-122"/>
              </a:defRPr>
            </a:lvl5pPr>
            <a:lvl6pPr marL="25146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6pPr>
            <a:lvl7pPr marL="29718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7pPr>
            <a:lvl8pPr marL="34290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8pPr>
            <a:lvl9pPr marL="38862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9pPr>
          </a:lstStyle>
          <a:p>
            <a:endParaRPr lang="en-US" altLang="zh-CN">
              <a:solidFill>
                <a:schemeClr val="tx1"/>
              </a:solidFill>
              <a:latin typeface="Arial" charset="0"/>
            </a:endParaRPr>
          </a:p>
          <a:p>
            <a:fld id="{E35969F0-0795-441E-9528-CB21CA1C8864}" type="slidenum">
              <a:rPr lang="en-US" altLang="zh-CN">
                <a:solidFill>
                  <a:schemeClr val="tx1"/>
                </a:solidFill>
                <a:latin typeface="Arial" charset="0"/>
              </a:rPr>
              <a:pPr/>
              <a:t>30</a:t>
            </a:fld>
            <a:endParaRPr lang="en-US" altLang="zh-CN">
              <a:solidFill>
                <a:schemeClr val="tx1"/>
              </a:solidFill>
              <a:latin typeface="Arial" charset="0"/>
            </a:endParaRPr>
          </a:p>
        </p:txBody>
      </p:sp>
      <p:sp>
        <p:nvSpPr>
          <p:cNvPr id="60420" name="Rectangle 2"/>
          <p:cNvSpPr>
            <a:spLocks noGrp="1" noChangeArrowheads="1"/>
          </p:cNvSpPr>
          <p:nvPr>
            <p:ph type="title"/>
          </p:nvPr>
        </p:nvSpPr>
        <p:spPr>
          <a:xfrm>
            <a:off x="455613" y="365125"/>
            <a:ext cx="8226425" cy="914400"/>
          </a:xfrm>
        </p:spPr>
        <p:txBody>
          <a:bodyPr/>
          <a:lstStyle/>
          <a:p>
            <a:pPr eaLnBrk="1" hangingPunct="1"/>
            <a:r>
              <a:rPr lang="en-US" altLang="zh-CN">
                <a:latin typeface="Helvetica" pitchFamily="34" charset="0"/>
              </a:rPr>
              <a:t>A Common Misunderstanding</a:t>
            </a:r>
          </a:p>
        </p:txBody>
      </p:sp>
      <p:sp>
        <p:nvSpPr>
          <p:cNvPr id="60421" name="Rectangle 3"/>
          <p:cNvSpPr>
            <a:spLocks noGrp="1" noChangeArrowheads="1"/>
          </p:cNvSpPr>
          <p:nvPr>
            <p:ph type="body" idx="1"/>
          </p:nvPr>
        </p:nvSpPr>
        <p:spPr>
          <a:xfrm>
            <a:off x="455613" y="1598613"/>
            <a:ext cx="8226425" cy="4570412"/>
          </a:xfrm>
        </p:spPr>
        <p:txBody>
          <a:bodyPr/>
          <a:lstStyle/>
          <a:p>
            <a:pPr marL="609600" indent="-609600" eaLnBrk="1" hangingPunct="1">
              <a:lnSpc>
                <a:spcPct val="90000"/>
              </a:lnSpc>
              <a:buClr>
                <a:schemeClr val="tx1"/>
              </a:buClr>
              <a:buFontTx/>
              <a:buNone/>
            </a:pPr>
            <a:r>
              <a:rPr lang="en-US" altLang="zh-CN">
                <a:latin typeface="Helvetica" pitchFamily="34" charset="0"/>
              </a:rPr>
              <a:t>“The best case for my algorithm is </a:t>
            </a:r>
            <a:r>
              <a:rPr lang="en-US" altLang="zh-CN" i="1">
                <a:latin typeface="Helvetica" pitchFamily="34" charset="0"/>
              </a:rPr>
              <a:t>n</a:t>
            </a:r>
            <a:r>
              <a:rPr lang="en-US" altLang="zh-CN">
                <a:latin typeface="Helvetica" pitchFamily="34" charset="0"/>
              </a:rPr>
              <a:t>=1 because that is the fastest.”  </a:t>
            </a:r>
            <a:r>
              <a:rPr lang="en-US" altLang="zh-CN">
                <a:solidFill>
                  <a:srgbClr val="CC0000"/>
                </a:solidFill>
                <a:latin typeface="Helvetica" pitchFamily="34" charset="0"/>
              </a:rPr>
              <a:t>WRONG!</a:t>
            </a:r>
          </a:p>
          <a:p>
            <a:pPr marL="609600" indent="-609600" eaLnBrk="1" hangingPunct="1">
              <a:lnSpc>
                <a:spcPct val="90000"/>
              </a:lnSpc>
              <a:buClr>
                <a:schemeClr val="tx1"/>
              </a:buClr>
              <a:buFontTx/>
              <a:buNone/>
            </a:pPr>
            <a:endParaRPr lang="en-US" altLang="zh-CN">
              <a:latin typeface="Helvetica" pitchFamily="34" charset="0"/>
            </a:endParaRPr>
          </a:p>
          <a:p>
            <a:pPr marL="609600" indent="-609600" eaLnBrk="1" hangingPunct="1">
              <a:lnSpc>
                <a:spcPct val="90000"/>
              </a:lnSpc>
              <a:buClr>
                <a:schemeClr val="tx1"/>
              </a:buClr>
              <a:buFontTx/>
              <a:buNone/>
            </a:pPr>
            <a:r>
              <a:rPr lang="en-US" altLang="zh-CN">
                <a:latin typeface="Helvetica" pitchFamily="34" charset="0"/>
              </a:rPr>
              <a:t>Big-oh refers to a </a:t>
            </a:r>
            <a:r>
              <a:rPr lang="en-US" altLang="zh-CN" u="sng">
                <a:latin typeface="Helvetica" pitchFamily="34" charset="0"/>
              </a:rPr>
              <a:t>growth rate</a:t>
            </a:r>
            <a:r>
              <a:rPr lang="en-US" altLang="zh-CN">
                <a:latin typeface="Helvetica" pitchFamily="34" charset="0"/>
              </a:rPr>
              <a:t> as </a:t>
            </a:r>
            <a:r>
              <a:rPr lang="en-US" altLang="zh-CN" i="1">
                <a:latin typeface="Helvetica" pitchFamily="34" charset="0"/>
              </a:rPr>
              <a:t>n</a:t>
            </a:r>
            <a:r>
              <a:rPr lang="en-US" altLang="zh-CN">
                <a:latin typeface="Helvetica" pitchFamily="34" charset="0"/>
              </a:rPr>
              <a:t> grows to </a:t>
            </a:r>
            <a:r>
              <a:rPr lang="en-US" altLang="zh-CN">
                <a:latin typeface="Helvetica" pitchFamily="34" charset="0"/>
                <a:sym typeface="Symbol" pitchFamily="18" charset="2"/>
              </a:rPr>
              <a:t>.</a:t>
            </a:r>
          </a:p>
          <a:p>
            <a:pPr marL="609600" indent="-609600" eaLnBrk="1" hangingPunct="1">
              <a:lnSpc>
                <a:spcPct val="90000"/>
              </a:lnSpc>
              <a:buClr>
                <a:schemeClr val="tx1"/>
              </a:buClr>
              <a:buFontTx/>
              <a:buNone/>
            </a:pPr>
            <a:r>
              <a:rPr lang="en-US" altLang="zh-CN">
                <a:latin typeface="Helvetica" pitchFamily="34" charset="0"/>
                <a:sym typeface="Symbol" pitchFamily="18" charset="2"/>
              </a:rPr>
              <a:t>Best case is defined as </a:t>
            </a:r>
            <a:r>
              <a:rPr lang="en-US" altLang="zh-CN" u="sng">
                <a:latin typeface="Helvetica" pitchFamily="34" charset="0"/>
                <a:sym typeface="Symbol" pitchFamily="18" charset="2"/>
              </a:rPr>
              <a:t>which</a:t>
            </a:r>
            <a:r>
              <a:rPr lang="en-US" altLang="zh-CN">
                <a:latin typeface="Helvetica" pitchFamily="34" charset="0"/>
                <a:sym typeface="Symbol" pitchFamily="18" charset="2"/>
              </a:rPr>
              <a:t> input of size </a:t>
            </a:r>
            <a:r>
              <a:rPr lang="en-US" altLang="zh-CN" i="1">
                <a:latin typeface="Helvetica" pitchFamily="34" charset="0"/>
                <a:sym typeface="Symbol" pitchFamily="18" charset="2"/>
              </a:rPr>
              <a:t>n</a:t>
            </a:r>
            <a:r>
              <a:rPr lang="en-US" altLang="zh-CN">
                <a:latin typeface="Helvetica" pitchFamily="34" charset="0"/>
                <a:sym typeface="Symbol" pitchFamily="18" charset="2"/>
              </a:rPr>
              <a:t> is cheapest among all inputs of size </a:t>
            </a:r>
            <a:r>
              <a:rPr lang="en-US" altLang="zh-CN" i="1">
                <a:latin typeface="Helvetica" pitchFamily="34" charset="0"/>
                <a:sym typeface="Symbol" pitchFamily="18" charset="2"/>
              </a:rPr>
              <a:t>n</a:t>
            </a:r>
            <a:r>
              <a:rPr lang="en-US" altLang="zh-CN">
                <a:latin typeface="Helvetica" pitchFamily="34" charset="0"/>
                <a:sym typeface="Symbol" pitchFamily="18" charset="2"/>
              </a:rPr>
              <a:t>.</a:t>
            </a:r>
            <a:endParaRPr lang="en-US" altLang="zh-CN">
              <a:latin typeface="Helvetica" pitchFamily="34" charset="0"/>
            </a:endParaRPr>
          </a:p>
        </p:txBody>
      </p:sp>
    </p:spTree>
    <p:extLst>
      <p:ext uri="{BB962C8B-B14F-4D97-AF65-F5344CB8AC3E}">
        <p14:creationId xmlns:p14="http://schemas.microsoft.com/office/powerpoint/2010/main" val="16062975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2"/>
          <p:cNvSpPr txBox="1">
            <a:spLocks noChangeArrowheads="1"/>
          </p:cNvSpPr>
          <p:nvPr/>
        </p:nvSpPr>
        <p:spPr bwMode="auto">
          <a:xfrm>
            <a:off x="468313" y="1343225"/>
            <a:ext cx="7991475" cy="161582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nSpc>
                <a:spcPct val="150000"/>
              </a:lnSpc>
              <a:spcBef>
                <a:spcPct val="50000"/>
              </a:spcBef>
            </a:pPr>
            <a:r>
              <a:rPr lang="zh-CN" altLang="pt-BR" sz="2200">
                <a:latin typeface="Consolas" pitchFamily="49" charset="0"/>
                <a:ea typeface="楷体" pitchFamily="49" charset="-122"/>
                <a:cs typeface="Consolas" pitchFamily="49" charset="0"/>
              </a:rPr>
              <a:t>　　</a:t>
            </a:r>
            <a:r>
              <a:rPr lang="zh-CN" altLang="pt-BR" sz="2200">
                <a:solidFill>
                  <a:srgbClr val="FF0000"/>
                </a:solidFill>
                <a:latin typeface="Consolas" pitchFamily="49" charset="0"/>
                <a:ea typeface="黑体" pitchFamily="49" charset="-122"/>
                <a:cs typeface="Consolas" pitchFamily="49" charset="0"/>
              </a:rPr>
              <a:t>定义</a:t>
            </a:r>
            <a:r>
              <a:rPr lang="pt-BR" altLang="zh-CN" sz="2200">
                <a:solidFill>
                  <a:srgbClr val="FF0000"/>
                </a:solidFill>
                <a:latin typeface="Consolas" pitchFamily="49" charset="0"/>
                <a:ea typeface="黑体" pitchFamily="49" charset="-122"/>
                <a:cs typeface="Consolas" pitchFamily="49" charset="0"/>
              </a:rPr>
              <a:t>2</a:t>
            </a:r>
            <a:r>
              <a:rPr lang="zh-CN" altLang="pt-BR" sz="2200">
                <a:solidFill>
                  <a:srgbClr val="FF0000"/>
                </a:solidFill>
                <a:latin typeface="Consolas" pitchFamily="49" charset="0"/>
                <a:ea typeface="黑体" pitchFamily="49" charset="-122"/>
                <a:cs typeface="Consolas" pitchFamily="49" charset="0"/>
              </a:rPr>
              <a:t>（大</a:t>
            </a:r>
            <a:r>
              <a:rPr lang="zh-CN" altLang="en-US" sz="2200">
                <a:solidFill>
                  <a:srgbClr val="FF0000"/>
                </a:solidFill>
                <a:latin typeface="Consolas" pitchFamily="49" charset="0"/>
                <a:ea typeface="黑体" pitchFamily="49" charset="-122"/>
                <a:cs typeface="Consolas" pitchFamily="49" charset="0"/>
                <a:sym typeface="Symbol" pitchFamily="18" charset="2"/>
              </a:rPr>
              <a:t></a:t>
            </a:r>
            <a:r>
              <a:rPr lang="zh-CN" altLang="en-US" sz="2200">
                <a:solidFill>
                  <a:srgbClr val="FF0000"/>
                </a:solidFill>
                <a:latin typeface="Consolas" pitchFamily="49" charset="0"/>
                <a:ea typeface="黑体" pitchFamily="49" charset="-122"/>
                <a:cs typeface="Consolas" pitchFamily="49" charset="0"/>
              </a:rPr>
              <a:t>符号</a:t>
            </a:r>
            <a:r>
              <a:rPr lang="zh-CN" altLang="pt-BR" sz="2200">
                <a:solidFill>
                  <a:srgbClr val="FF0000"/>
                </a:solidFill>
                <a:latin typeface="Consolas" pitchFamily="49" charset="0"/>
                <a:ea typeface="黑体" pitchFamily="49" charset="-122"/>
                <a:cs typeface="Consolas" pitchFamily="49" charset="0"/>
              </a:rPr>
              <a:t>）</a:t>
            </a:r>
            <a:r>
              <a:rPr lang="zh-CN" altLang="pt-BR" sz="2200">
                <a:solidFill>
                  <a:srgbClr val="FF0000"/>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 </a:t>
            </a:r>
            <a:r>
              <a:rPr lang="en-US" altLang="zh-CN" sz="2200">
                <a:solidFill>
                  <a:srgbClr val="0000FF"/>
                </a:solidFill>
                <a:latin typeface="Consolas" pitchFamily="49" charset="0"/>
                <a:ea typeface="楷体" pitchFamily="49" charset="-122"/>
                <a:cs typeface="Consolas" pitchFamily="49" charset="0"/>
                <a:sym typeface="Symbol" pitchFamily="18" charset="2"/>
              </a:rPr>
              <a:t></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g</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（读作“</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是</a:t>
            </a:r>
            <a:r>
              <a:rPr lang="pt-BR" altLang="zh-CN" sz="2200" i="1">
                <a:solidFill>
                  <a:srgbClr val="0000FF"/>
                </a:solidFill>
                <a:latin typeface="Consolas" pitchFamily="49" charset="0"/>
                <a:ea typeface="楷体" pitchFamily="49" charset="-122"/>
                <a:cs typeface="Consolas" pitchFamily="49" charset="0"/>
              </a:rPr>
              <a:t>g</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的大</a:t>
            </a:r>
            <a:r>
              <a:rPr lang="zh-CN" altLang="en-US" sz="2200">
                <a:solidFill>
                  <a:srgbClr val="0000FF"/>
                </a:solidFill>
                <a:latin typeface="Consolas" pitchFamily="49" charset="0"/>
                <a:ea typeface="楷体" pitchFamily="49" charset="-122"/>
                <a:cs typeface="Consolas" pitchFamily="49" charset="0"/>
                <a:sym typeface="Symbol" pitchFamily="18" charset="2"/>
              </a:rPr>
              <a:t></a:t>
            </a:r>
            <a:r>
              <a:rPr lang="zh-CN" altLang="pt-BR" sz="2200">
                <a:solidFill>
                  <a:srgbClr val="0000FF"/>
                </a:solidFill>
                <a:latin typeface="Consolas" pitchFamily="49" charset="0"/>
                <a:ea typeface="楷体" pitchFamily="49" charset="-122"/>
                <a:cs typeface="Consolas" pitchFamily="49" charset="0"/>
              </a:rPr>
              <a:t>”）当且仅当存在正常量</a:t>
            </a:r>
            <a:r>
              <a:rPr lang="pt-BR" altLang="zh-CN" sz="2200">
                <a:solidFill>
                  <a:srgbClr val="0000FF"/>
                </a:solidFill>
                <a:latin typeface="Consolas" pitchFamily="49" charset="0"/>
                <a:ea typeface="楷体" pitchFamily="49" charset="-122"/>
                <a:cs typeface="Consolas" pitchFamily="49" charset="0"/>
              </a:rPr>
              <a:t>c</a:t>
            </a:r>
            <a:r>
              <a:rPr lang="zh-CN" altLang="pt-BR" sz="2200">
                <a:solidFill>
                  <a:srgbClr val="0000FF"/>
                </a:solidFill>
                <a:latin typeface="Consolas" pitchFamily="49" charset="0"/>
                <a:ea typeface="楷体" pitchFamily="49" charset="-122"/>
                <a:cs typeface="Consolas" pitchFamily="49" charset="0"/>
              </a:rPr>
              <a:t>和</a:t>
            </a:r>
            <a:r>
              <a:rPr lang="pt-BR" altLang="zh-CN" sz="2200" i="1">
                <a:solidFill>
                  <a:srgbClr val="0000FF"/>
                </a:solidFill>
                <a:latin typeface="Consolas" pitchFamily="49" charset="0"/>
                <a:ea typeface="楷体" pitchFamily="49" charset="-122"/>
                <a:cs typeface="Consolas" pitchFamily="49" charset="0"/>
              </a:rPr>
              <a:t>n</a:t>
            </a:r>
            <a:r>
              <a:rPr lang="pt-BR" altLang="zh-CN" sz="2200" baseline="-25000">
                <a:solidFill>
                  <a:srgbClr val="0000FF"/>
                </a:solidFill>
                <a:latin typeface="Consolas" pitchFamily="49" charset="0"/>
                <a:ea typeface="楷体" pitchFamily="49" charset="-122"/>
                <a:cs typeface="Consolas" pitchFamily="49" charset="0"/>
              </a:rPr>
              <a:t>0</a:t>
            </a:r>
            <a:r>
              <a:rPr lang="zh-CN" altLang="pt-BR" sz="2200">
                <a:solidFill>
                  <a:srgbClr val="0000FF"/>
                </a:solidFill>
                <a:latin typeface="Consolas" pitchFamily="49" charset="0"/>
                <a:ea typeface="楷体" pitchFamily="49" charset="-122"/>
                <a:cs typeface="Consolas" pitchFamily="49" charset="0"/>
              </a:rPr>
              <a:t>，使当</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宋体" pitchFamily="2"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baseline="-25000">
                <a:solidFill>
                  <a:srgbClr val="0000FF"/>
                </a:solidFill>
                <a:latin typeface="Consolas" pitchFamily="49" charset="0"/>
                <a:ea typeface="楷体" pitchFamily="49" charset="-122"/>
                <a:cs typeface="Consolas" pitchFamily="49" charset="0"/>
              </a:rPr>
              <a:t>0</a:t>
            </a:r>
            <a:r>
              <a:rPr lang="zh-CN" altLang="pt-BR" sz="2200">
                <a:solidFill>
                  <a:srgbClr val="0000FF"/>
                </a:solidFill>
                <a:latin typeface="Consolas" pitchFamily="49" charset="0"/>
                <a:ea typeface="楷体" pitchFamily="49" charset="-122"/>
                <a:cs typeface="Consolas" pitchFamily="49" charset="0"/>
              </a:rPr>
              <a:t>时，</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pt-BR" altLang="zh-CN" sz="2200">
                <a:solidFill>
                  <a:srgbClr val="0000FF"/>
                </a:solidFill>
                <a:latin typeface="Consolas" pitchFamily="49" charset="0"/>
                <a:ea typeface="宋体" pitchFamily="2" charset="-122"/>
                <a:cs typeface="Consolas" pitchFamily="49" charset="0"/>
              </a:rPr>
              <a:t>≥</a:t>
            </a:r>
            <a:r>
              <a:rPr lang="pt-BR" altLang="zh-CN" sz="2200">
                <a:solidFill>
                  <a:srgbClr val="0000FF"/>
                </a:solidFill>
                <a:latin typeface="Consolas" pitchFamily="49" charset="0"/>
                <a:ea typeface="楷体" pitchFamily="49" charset="-122"/>
                <a:cs typeface="Consolas" pitchFamily="49" charset="0"/>
              </a:rPr>
              <a:t>c</a:t>
            </a:r>
            <a:r>
              <a:rPr lang="pt-BR" altLang="zh-CN" sz="2200" i="1">
                <a:solidFill>
                  <a:srgbClr val="0000FF"/>
                </a:solidFill>
                <a:latin typeface="Consolas" pitchFamily="49" charset="0"/>
                <a:ea typeface="楷体" pitchFamily="49" charset="-122"/>
                <a:cs typeface="Consolas" pitchFamily="49" charset="0"/>
              </a:rPr>
              <a:t>g</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，即</a:t>
            </a:r>
            <a:r>
              <a:rPr lang="pt-BR" altLang="zh-CN" sz="2200" i="1">
                <a:solidFill>
                  <a:srgbClr val="0000FF"/>
                </a:solidFill>
                <a:latin typeface="Consolas" pitchFamily="49" charset="0"/>
                <a:ea typeface="楷体" pitchFamily="49" charset="-122"/>
                <a:cs typeface="Consolas" pitchFamily="49" charset="0"/>
              </a:rPr>
              <a:t>g</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为</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的</a:t>
            </a:r>
            <a:r>
              <a:rPr lang="zh-CN" altLang="pt-BR" sz="2200">
                <a:solidFill>
                  <a:srgbClr val="9900FF"/>
                </a:solidFill>
                <a:latin typeface="Consolas" pitchFamily="49" charset="0"/>
                <a:ea typeface="微软雅黑" pitchFamily="34" charset="-122"/>
                <a:cs typeface="Consolas" pitchFamily="49" charset="0"/>
              </a:rPr>
              <a:t>下界</a:t>
            </a:r>
            <a:r>
              <a:rPr lang="zh-CN" altLang="pt-BR" sz="2200">
                <a:latin typeface="Consolas" pitchFamily="49" charset="0"/>
                <a:ea typeface="楷体" pitchFamily="49" charset="-122"/>
                <a:cs typeface="Consolas" pitchFamily="49" charset="0"/>
              </a:rPr>
              <a:t>。</a:t>
            </a:r>
            <a:endParaRPr lang="zh-CN" altLang="en-US" sz="2200">
              <a:latin typeface="Consolas" pitchFamily="49" charset="0"/>
              <a:ea typeface="楷体" pitchFamily="49" charset="-122"/>
              <a:cs typeface="Consolas" pitchFamily="49" charset="0"/>
            </a:endParaRPr>
          </a:p>
        </p:txBody>
      </p:sp>
      <p:sp>
        <p:nvSpPr>
          <p:cNvPr id="190467" name="Text Box 3"/>
          <p:cNvSpPr txBox="1">
            <a:spLocks noChangeArrowheads="1"/>
          </p:cNvSpPr>
          <p:nvPr/>
        </p:nvSpPr>
        <p:spPr bwMode="auto">
          <a:xfrm>
            <a:off x="428596" y="3286124"/>
            <a:ext cx="8280400" cy="1043747"/>
          </a:xfrm>
          <a:prstGeom prst="rect">
            <a:avLst/>
          </a:prstGeom>
          <a:noFill/>
          <a:ln w="9525">
            <a:noFill/>
            <a:miter lim="800000"/>
            <a:headEnd/>
            <a:tailEnd/>
          </a:ln>
          <a:effectLst/>
        </p:spPr>
        <p:txBody>
          <a:bodyPr>
            <a:spAutoFit/>
          </a:bodyPr>
          <a:lstStyle/>
          <a:p>
            <a:pPr>
              <a:lnSpc>
                <a:spcPct val="150000"/>
              </a:lnSpc>
            </a:pPr>
            <a:r>
              <a:rPr lang="zh-CN" altLang="pt-BR" sz="2200">
                <a:solidFill>
                  <a:srgbClr val="0000FF"/>
                </a:solidFill>
                <a:latin typeface="Consolas" pitchFamily="49" charset="0"/>
                <a:ea typeface="楷体" pitchFamily="49" charset="-122"/>
                <a:cs typeface="Consolas" pitchFamily="49" charset="0"/>
              </a:rPr>
              <a:t>　　如</a:t>
            </a:r>
            <a:r>
              <a:rPr lang="pt-BR" altLang="zh-CN" sz="2200">
                <a:solidFill>
                  <a:srgbClr val="0000FF"/>
                </a:solidFill>
                <a:latin typeface="Consolas" pitchFamily="49" charset="0"/>
                <a:ea typeface="楷体" pitchFamily="49" charset="-122"/>
                <a:cs typeface="Consolas" pitchFamily="49" charset="0"/>
              </a:rPr>
              <a:t>3</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+2=</a:t>
            </a:r>
            <a:r>
              <a:rPr lang="en-US" altLang="zh-CN" sz="2200">
                <a:solidFill>
                  <a:srgbClr val="0000FF"/>
                </a:solidFill>
                <a:latin typeface="Consolas" pitchFamily="49" charset="0"/>
                <a:ea typeface="楷体" pitchFamily="49" charset="-122"/>
                <a:cs typeface="Consolas" pitchFamily="49" charset="0"/>
                <a:sym typeface="Symbol" pitchFamily="18" charset="2"/>
              </a:rPr>
              <a:t></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，因为当</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宋体" pitchFamily="2" charset="-122"/>
                <a:cs typeface="Consolas" pitchFamily="49" charset="0"/>
              </a:rPr>
              <a:t>≥</a:t>
            </a:r>
            <a:r>
              <a:rPr lang="pt-BR" altLang="zh-CN" sz="2200">
                <a:solidFill>
                  <a:srgbClr val="0000FF"/>
                </a:solidFill>
                <a:latin typeface="Consolas" pitchFamily="49" charset="0"/>
                <a:ea typeface="楷体" pitchFamily="49" charset="-122"/>
                <a:cs typeface="Consolas" pitchFamily="49" charset="0"/>
              </a:rPr>
              <a:t>1</a:t>
            </a:r>
            <a:r>
              <a:rPr lang="zh-CN" altLang="pt-BR" sz="2200">
                <a:solidFill>
                  <a:srgbClr val="0000FF"/>
                </a:solidFill>
                <a:latin typeface="Consolas" pitchFamily="49" charset="0"/>
                <a:ea typeface="楷体" pitchFamily="49" charset="-122"/>
                <a:cs typeface="Consolas" pitchFamily="49" charset="0"/>
              </a:rPr>
              <a:t>时，</a:t>
            </a:r>
            <a:r>
              <a:rPr lang="pt-BR" altLang="zh-CN" sz="2200">
                <a:solidFill>
                  <a:srgbClr val="0000FF"/>
                </a:solidFill>
                <a:latin typeface="Consolas" pitchFamily="49" charset="0"/>
                <a:ea typeface="楷体" pitchFamily="49" charset="-122"/>
                <a:cs typeface="Consolas" pitchFamily="49" charset="0"/>
              </a:rPr>
              <a:t>3</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+2</a:t>
            </a:r>
            <a:r>
              <a:rPr lang="pt-BR" altLang="zh-CN" sz="2200">
                <a:solidFill>
                  <a:srgbClr val="0000FF"/>
                </a:solidFill>
                <a:latin typeface="Consolas" pitchFamily="49" charset="0"/>
                <a:ea typeface="宋体" pitchFamily="2" charset="-122"/>
                <a:cs typeface="Consolas" pitchFamily="49" charset="0"/>
              </a:rPr>
              <a:t>≥</a:t>
            </a:r>
            <a:r>
              <a:rPr lang="pt-BR" altLang="zh-CN" sz="2200">
                <a:solidFill>
                  <a:srgbClr val="0000FF"/>
                </a:solidFill>
                <a:latin typeface="Consolas" pitchFamily="49" charset="0"/>
                <a:ea typeface="楷体" pitchFamily="49" charset="-122"/>
                <a:cs typeface="Consolas" pitchFamily="49" charset="0"/>
              </a:rPr>
              <a:t>3</a:t>
            </a:r>
            <a:r>
              <a:rPr lang="pt-BR" altLang="zh-CN" sz="2200" i="1">
                <a:solidFill>
                  <a:srgbClr val="0000FF"/>
                </a:solidFill>
                <a:latin typeface="Consolas" pitchFamily="49" charset="0"/>
                <a:ea typeface="楷体" pitchFamily="49" charset="-122"/>
                <a:cs typeface="Consolas" pitchFamily="49" charset="0"/>
              </a:rPr>
              <a:t>n</a:t>
            </a:r>
            <a:r>
              <a:rPr lang="zh-CN" altLang="pt-BR" sz="2200">
                <a:solidFill>
                  <a:srgbClr val="0000FF"/>
                </a:solidFill>
                <a:latin typeface="Consolas" pitchFamily="49" charset="0"/>
                <a:ea typeface="楷体" pitchFamily="49" charset="-122"/>
                <a:cs typeface="Consolas" pitchFamily="49" charset="0"/>
              </a:rPr>
              <a:t>。</a:t>
            </a:r>
          </a:p>
          <a:p>
            <a:pPr>
              <a:lnSpc>
                <a:spcPct val="150000"/>
              </a:lnSpc>
            </a:pPr>
            <a:r>
              <a:rPr lang="zh-CN" altLang="pt-BR" sz="2200">
                <a:solidFill>
                  <a:srgbClr val="0000FF"/>
                </a:solidFill>
                <a:latin typeface="Consolas" pitchFamily="49" charset="0"/>
                <a:ea typeface="楷体" pitchFamily="49" charset="-122"/>
                <a:cs typeface="Consolas" pitchFamily="49" charset="0"/>
              </a:rPr>
              <a:t>　　</a:t>
            </a:r>
            <a:r>
              <a:rPr lang="pt-BR" altLang="zh-CN" sz="2200">
                <a:solidFill>
                  <a:srgbClr val="0000FF"/>
                </a:solidFill>
                <a:latin typeface="Consolas" pitchFamily="49" charset="0"/>
                <a:ea typeface="楷体" pitchFamily="49" charset="-122"/>
                <a:cs typeface="Consolas" pitchFamily="49" charset="0"/>
              </a:rPr>
              <a:t>10</a:t>
            </a:r>
            <a:r>
              <a:rPr lang="pt-BR" altLang="zh-CN" sz="2200" i="1">
                <a:solidFill>
                  <a:srgbClr val="0000FF"/>
                </a:solidFill>
                <a:latin typeface="Consolas" pitchFamily="49" charset="0"/>
                <a:ea typeface="楷体" pitchFamily="49" charset="-122"/>
                <a:cs typeface="Consolas" pitchFamily="49" charset="0"/>
              </a:rPr>
              <a:t>n</a:t>
            </a:r>
            <a:r>
              <a:rPr lang="pt-BR" altLang="zh-CN" sz="2200" baseline="30000">
                <a:solidFill>
                  <a:srgbClr val="0000FF"/>
                </a:solidFill>
                <a:latin typeface="Consolas" pitchFamily="49" charset="0"/>
                <a:ea typeface="楷体" pitchFamily="49" charset="-122"/>
                <a:cs typeface="Consolas" pitchFamily="49" charset="0"/>
              </a:rPr>
              <a:t>2</a:t>
            </a:r>
            <a:r>
              <a:rPr lang="pt-BR" altLang="zh-CN" sz="2200">
                <a:solidFill>
                  <a:srgbClr val="0000FF"/>
                </a:solidFill>
                <a:latin typeface="Consolas" pitchFamily="49" charset="0"/>
                <a:ea typeface="楷体" pitchFamily="49" charset="-122"/>
                <a:cs typeface="Consolas" pitchFamily="49" charset="0"/>
              </a:rPr>
              <a:t>+4</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+2=</a:t>
            </a:r>
            <a:r>
              <a:rPr lang="en-US" altLang="zh-CN" sz="2200">
                <a:solidFill>
                  <a:srgbClr val="0000FF"/>
                </a:solidFill>
                <a:latin typeface="Consolas" pitchFamily="49" charset="0"/>
                <a:ea typeface="楷体" pitchFamily="49" charset="-122"/>
                <a:cs typeface="Consolas" pitchFamily="49" charset="0"/>
                <a:sym typeface="Symbol" pitchFamily="18" charset="2"/>
              </a:rPr>
              <a:t></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baseline="30000">
                <a:solidFill>
                  <a:srgbClr val="0000FF"/>
                </a:solidFill>
                <a:latin typeface="Consolas" pitchFamily="49" charset="0"/>
                <a:ea typeface="楷体" pitchFamily="49" charset="-122"/>
                <a:cs typeface="Consolas" pitchFamily="49" charset="0"/>
              </a:rPr>
              <a:t>2</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，因为当</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宋体" pitchFamily="2" charset="-122"/>
                <a:cs typeface="Consolas" pitchFamily="49" charset="0"/>
              </a:rPr>
              <a:t>≥</a:t>
            </a:r>
            <a:r>
              <a:rPr lang="pt-BR" altLang="zh-CN" sz="2200">
                <a:solidFill>
                  <a:srgbClr val="0000FF"/>
                </a:solidFill>
                <a:latin typeface="Consolas" pitchFamily="49" charset="0"/>
                <a:ea typeface="楷体" pitchFamily="49" charset="-122"/>
                <a:cs typeface="Consolas" pitchFamily="49" charset="0"/>
              </a:rPr>
              <a:t>1</a:t>
            </a:r>
            <a:r>
              <a:rPr lang="zh-CN" altLang="pt-BR" sz="2200">
                <a:solidFill>
                  <a:srgbClr val="0000FF"/>
                </a:solidFill>
                <a:latin typeface="Consolas" pitchFamily="49" charset="0"/>
                <a:ea typeface="楷体" pitchFamily="49" charset="-122"/>
                <a:cs typeface="Consolas" pitchFamily="49" charset="0"/>
              </a:rPr>
              <a:t>时，</a:t>
            </a:r>
            <a:r>
              <a:rPr lang="pt-BR" altLang="zh-CN" sz="2200">
                <a:solidFill>
                  <a:srgbClr val="0000FF"/>
                </a:solidFill>
                <a:latin typeface="Consolas" pitchFamily="49" charset="0"/>
                <a:ea typeface="楷体" pitchFamily="49" charset="-122"/>
                <a:cs typeface="Consolas" pitchFamily="49" charset="0"/>
              </a:rPr>
              <a:t>10</a:t>
            </a:r>
            <a:r>
              <a:rPr lang="pt-BR" altLang="zh-CN" sz="2200" i="1">
                <a:solidFill>
                  <a:srgbClr val="0000FF"/>
                </a:solidFill>
                <a:latin typeface="Consolas" pitchFamily="49" charset="0"/>
                <a:ea typeface="楷体" pitchFamily="49" charset="-122"/>
                <a:cs typeface="Consolas" pitchFamily="49" charset="0"/>
              </a:rPr>
              <a:t>n</a:t>
            </a:r>
            <a:r>
              <a:rPr lang="pt-BR" altLang="zh-CN" sz="2200" baseline="30000">
                <a:solidFill>
                  <a:srgbClr val="0000FF"/>
                </a:solidFill>
                <a:latin typeface="Consolas" pitchFamily="49" charset="0"/>
                <a:ea typeface="楷体" pitchFamily="49" charset="-122"/>
                <a:cs typeface="Consolas" pitchFamily="49" charset="0"/>
              </a:rPr>
              <a:t>2</a:t>
            </a:r>
            <a:r>
              <a:rPr lang="pt-BR" altLang="zh-CN" sz="2200">
                <a:solidFill>
                  <a:srgbClr val="0000FF"/>
                </a:solidFill>
                <a:latin typeface="Consolas" pitchFamily="49" charset="0"/>
                <a:ea typeface="楷体" pitchFamily="49" charset="-122"/>
                <a:cs typeface="Consolas" pitchFamily="49" charset="0"/>
              </a:rPr>
              <a:t>+4</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+2</a:t>
            </a:r>
            <a:r>
              <a:rPr lang="pt-BR" altLang="zh-CN" sz="2200">
                <a:solidFill>
                  <a:srgbClr val="0000FF"/>
                </a:solidFill>
                <a:latin typeface="Consolas" pitchFamily="49" charset="0"/>
                <a:ea typeface="宋体" pitchFamily="2"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baseline="30000">
                <a:solidFill>
                  <a:srgbClr val="0000FF"/>
                </a:solidFill>
                <a:latin typeface="Consolas" pitchFamily="49" charset="0"/>
                <a:ea typeface="楷体" pitchFamily="49" charset="-122"/>
                <a:cs typeface="Consolas" pitchFamily="49" charset="0"/>
              </a:rPr>
              <a:t>2</a:t>
            </a:r>
            <a:r>
              <a:rPr lang="zh-CN" altLang="pt-BR" sz="2200">
                <a:solidFill>
                  <a:srgbClr val="0000FF"/>
                </a:solidFill>
                <a:latin typeface="Consolas" pitchFamily="49" charset="0"/>
                <a:ea typeface="楷体" pitchFamily="49" charset="-122"/>
                <a:cs typeface="Consolas" pitchFamily="49" charset="0"/>
              </a:rPr>
              <a:t>。　　</a:t>
            </a:r>
            <a:endParaRPr lang="zh-CN" altLang="en-US" sz="2200">
              <a:solidFill>
                <a:srgbClr val="0000FF"/>
              </a:solidFill>
              <a:latin typeface="Consolas" pitchFamily="49" charset="0"/>
              <a:ea typeface="楷体"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04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Text Box 3"/>
          <p:cNvSpPr txBox="1">
            <a:spLocks noChangeArrowheads="1"/>
          </p:cNvSpPr>
          <p:nvPr/>
        </p:nvSpPr>
        <p:spPr bwMode="auto">
          <a:xfrm>
            <a:off x="214282" y="1234411"/>
            <a:ext cx="8786874" cy="3582904"/>
          </a:xfrm>
          <a:prstGeom prst="rect">
            <a:avLst/>
          </a:prstGeom>
          <a:noFill/>
          <a:ln w="9525">
            <a:noFill/>
            <a:miter lim="800000"/>
            <a:headEnd/>
            <a:tailEnd/>
          </a:ln>
          <a:effectLst/>
        </p:spPr>
        <p:txBody>
          <a:bodyPr wrap="square">
            <a:spAutoFit/>
          </a:bodyPr>
          <a:lstStyle/>
          <a:p>
            <a:pPr>
              <a:lnSpc>
                <a:spcPct val="150000"/>
              </a:lnSpc>
            </a:pPr>
            <a:r>
              <a:rPr lang="zh-CN" altLang="pt-BR" sz="2200">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大</a:t>
            </a:r>
            <a:r>
              <a:rPr lang="en-US" sz="2200">
                <a:solidFill>
                  <a:srgbClr val="0000FF"/>
                </a:solidFill>
                <a:latin typeface="Consolas" pitchFamily="49" charset="0"/>
                <a:ea typeface="楷体" pitchFamily="49" charset="-122"/>
                <a:cs typeface="Consolas" pitchFamily="49" charset="0"/>
                <a:sym typeface="Symbol"/>
              </a:rPr>
              <a:t></a:t>
            </a:r>
            <a:r>
              <a:rPr lang="zh-CN" altLang="en-US" sz="2200">
                <a:solidFill>
                  <a:srgbClr val="0000FF"/>
                </a:solidFill>
                <a:latin typeface="Consolas" pitchFamily="49" charset="0"/>
                <a:ea typeface="楷体" pitchFamily="49" charset="-122"/>
                <a:cs typeface="Consolas" pitchFamily="49" charset="0"/>
              </a:rPr>
              <a:t>符号用来描述</a:t>
            </a:r>
            <a:r>
              <a:rPr lang="zh-CN" altLang="en-US" sz="2200">
                <a:solidFill>
                  <a:srgbClr val="9900FF"/>
                </a:solidFill>
                <a:latin typeface="Consolas" pitchFamily="49" charset="0"/>
                <a:ea typeface="楷体" pitchFamily="49" charset="-122"/>
                <a:cs typeface="Consolas" pitchFamily="49" charset="0"/>
              </a:rPr>
              <a:t>增长率的下界</a:t>
            </a:r>
            <a:r>
              <a:rPr lang="zh-CN" altLang="en-US" sz="2200">
                <a:solidFill>
                  <a:srgbClr val="0000FF"/>
                </a:solidFill>
                <a:latin typeface="Consolas" pitchFamily="49" charset="0"/>
                <a:ea typeface="楷体" pitchFamily="49" charset="-122"/>
                <a:cs typeface="Consolas" pitchFamily="49" charset="0"/>
              </a:rPr>
              <a:t>，表示</a:t>
            </a:r>
            <a:r>
              <a:rPr lang="en-US" sz="2200" i="1">
                <a:solidFill>
                  <a:srgbClr val="0000FF"/>
                </a:solidFill>
                <a:latin typeface="Consolas" pitchFamily="49" charset="0"/>
                <a:ea typeface="楷体" pitchFamily="49" charset="-122"/>
                <a:cs typeface="Consolas" pitchFamily="49" charset="0"/>
              </a:rPr>
              <a:t>f</a:t>
            </a:r>
            <a:r>
              <a:rPr lang="en-US" sz="2200">
                <a:solidFill>
                  <a:srgbClr val="0000FF"/>
                </a:solidFill>
                <a:latin typeface="Consolas" pitchFamily="49" charset="0"/>
                <a:ea typeface="楷体" pitchFamily="49" charset="-122"/>
                <a:cs typeface="Consolas" pitchFamily="49" charset="0"/>
              </a:rPr>
              <a:t>(</a:t>
            </a:r>
            <a:r>
              <a:rPr lang="en-US" sz="2200" i="1">
                <a:solidFill>
                  <a:srgbClr val="0000FF"/>
                </a:solidFill>
                <a:latin typeface="Consolas" pitchFamily="49" charset="0"/>
                <a:ea typeface="楷体" pitchFamily="49" charset="-122"/>
                <a:cs typeface="Consolas" pitchFamily="49" charset="0"/>
              </a:rPr>
              <a:t>n</a:t>
            </a:r>
            <a:r>
              <a:rPr lang="en-US"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的增长最少像</a:t>
            </a:r>
            <a:r>
              <a:rPr lang="en-US" sz="2200" i="1">
                <a:solidFill>
                  <a:srgbClr val="0000FF"/>
                </a:solidFill>
                <a:latin typeface="Consolas" pitchFamily="49" charset="0"/>
                <a:ea typeface="楷体" pitchFamily="49" charset="-122"/>
                <a:cs typeface="Consolas" pitchFamily="49" charset="0"/>
              </a:rPr>
              <a:t>g</a:t>
            </a:r>
            <a:r>
              <a:rPr lang="en-US" sz="2200">
                <a:solidFill>
                  <a:srgbClr val="0000FF"/>
                </a:solidFill>
                <a:latin typeface="Consolas" pitchFamily="49" charset="0"/>
                <a:ea typeface="楷体" pitchFamily="49" charset="-122"/>
                <a:cs typeface="Consolas" pitchFamily="49" charset="0"/>
              </a:rPr>
              <a:t>(</a:t>
            </a:r>
            <a:r>
              <a:rPr lang="en-US" sz="2200" i="1">
                <a:solidFill>
                  <a:srgbClr val="0000FF"/>
                </a:solidFill>
                <a:latin typeface="Consolas" pitchFamily="49" charset="0"/>
                <a:ea typeface="楷体" pitchFamily="49" charset="-122"/>
                <a:cs typeface="Consolas" pitchFamily="49" charset="0"/>
              </a:rPr>
              <a:t>n</a:t>
            </a:r>
            <a:r>
              <a:rPr lang="en-US" sz="2200">
                <a:solidFill>
                  <a:srgbClr val="0000FF"/>
                </a:solidFill>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增长的那样快，也就是说，当输入规模为</a:t>
            </a:r>
            <a:r>
              <a:rPr lang="en-US" sz="2200" i="1">
                <a:solidFill>
                  <a:srgbClr val="0000FF"/>
                </a:solidFill>
                <a:latin typeface="Consolas" pitchFamily="49" charset="0"/>
                <a:ea typeface="楷体" pitchFamily="49" charset="-122"/>
                <a:cs typeface="Consolas" pitchFamily="49" charset="0"/>
              </a:rPr>
              <a:t>n</a:t>
            </a:r>
            <a:r>
              <a:rPr lang="zh-CN" altLang="en-US" sz="2200">
                <a:solidFill>
                  <a:srgbClr val="0000FF"/>
                </a:solidFill>
                <a:latin typeface="Consolas" pitchFamily="49" charset="0"/>
                <a:ea typeface="楷体" pitchFamily="49" charset="-122"/>
                <a:cs typeface="Consolas" pitchFamily="49" charset="0"/>
              </a:rPr>
              <a:t>时，算法消耗时间的最小值。</a:t>
            </a:r>
            <a:endParaRPr lang="en-US" altLang="zh-CN" sz="2200">
              <a:solidFill>
                <a:srgbClr val="0000FF"/>
              </a:solidFill>
              <a:latin typeface="Consolas" pitchFamily="49" charset="0"/>
              <a:ea typeface="楷体" pitchFamily="49" charset="-122"/>
              <a:cs typeface="Consolas" pitchFamily="49" charset="0"/>
            </a:endParaRPr>
          </a:p>
          <a:p>
            <a:pPr>
              <a:lnSpc>
                <a:spcPct val="150000"/>
              </a:lnSpc>
            </a:pPr>
            <a:r>
              <a:rPr lang="en-US" altLang="zh-CN" sz="2200">
                <a:solidFill>
                  <a:srgbClr val="0000FF"/>
                </a:solidFill>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与大</a:t>
            </a:r>
            <a:r>
              <a:rPr lang="en-US" sz="2200">
                <a:solidFill>
                  <a:srgbClr val="0000FF"/>
                </a:solidFill>
                <a:latin typeface="Consolas" pitchFamily="49" charset="0"/>
                <a:ea typeface="楷体" pitchFamily="49" charset="-122"/>
                <a:cs typeface="Consolas" pitchFamily="49" charset="0"/>
              </a:rPr>
              <a:t>O</a:t>
            </a:r>
            <a:r>
              <a:rPr lang="zh-CN" altLang="en-US" sz="2200">
                <a:solidFill>
                  <a:srgbClr val="0000FF"/>
                </a:solidFill>
                <a:latin typeface="Consolas" pitchFamily="49" charset="0"/>
                <a:ea typeface="楷体" pitchFamily="49" charset="-122"/>
                <a:cs typeface="Consolas" pitchFamily="49" charset="0"/>
              </a:rPr>
              <a:t>符号对称，</a:t>
            </a:r>
            <a:r>
              <a:rPr lang="zh-CN" altLang="en-US" sz="2200">
                <a:solidFill>
                  <a:srgbClr val="9900FF"/>
                </a:solidFill>
                <a:latin typeface="Consolas" pitchFamily="49" charset="0"/>
                <a:ea typeface="楷体" pitchFamily="49" charset="-122"/>
                <a:cs typeface="Consolas" pitchFamily="49" charset="0"/>
              </a:rPr>
              <a:t>这个下界的阶越高，结果就越有价值</a:t>
            </a:r>
            <a:r>
              <a:rPr lang="zh-CN" altLang="en-US" sz="2200">
                <a:solidFill>
                  <a:srgbClr val="0000FF"/>
                </a:solidFill>
                <a:latin typeface="Consolas" pitchFamily="49" charset="0"/>
                <a:ea typeface="楷体" pitchFamily="49" charset="-122"/>
                <a:cs typeface="Consolas" pitchFamily="49" charset="0"/>
              </a:rPr>
              <a:t>，所以，对于</a:t>
            </a:r>
            <a:r>
              <a:rPr lang="en-US" sz="2200" err="1">
                <a:solidFill>
                  <a:srgbClr val="0000FF"/>
                </a:solidFill>
                <a:latin typeface="Consolas" pitchFamily="49" charset="0"/>
                <a:ea typeface="楷体" pitchFamily="49" charset="-122"/>
                <a:cs typeface="Consolas" pitchFamily="49" charset="0"/>
              </a:rPr>
              <a:t>10</a:t>
            </a:r>
            <a:r>
              <a:rPr lang="en-US" sz="2200" i="1" err="1">
                <a:solidFill>
                  <a:srgbClr val="0000FF"/>
                </a:solidFill>
                <a:latin typeface="Consolas" pitchFamily="49" charset="0"/>
                <a:ea typeface="楷体" pitchFamily="49" charset="-122"/>
                <a:cs typeface="Consolas" pitchFamily="49" charset="0"/>
              </a:rPr>
              <a:t>n</a:t>
            </a:r>
            <a:r>
              <a:rPr lang="en-US" sz="2200" baseline="30000" err="1">
                <a:solidFill>
                  <a:srgbClr val="0000FF"/>
                </a:solidFill>
                <a:latin typeface="Consolas" pitchFamily="49" charset="0"/>
                <a:ea typeface="楷体" pitchFamily="49" charset="-122"/>
                <a:cs typeface="Consolas" pitchFamily="49" charset="0"/>
              </a:rPr>
              <a:t>2</a:t>
            </a:r>
            <a:r>
              <a:rPr lang="en-US" sz="2200" err="1">
                <a:solidFill>
                  <a:srgbClr val="0000FF"/>
                </a:solidFill>
                <a:latin typeface="Consolas" pitchFamily="49" charset="0"/>
                <a:ea typeface="楷体" pitchFamily="49" charset="-122"/>
                <a:cs typeface="Consolas" pitchFamily="49" charset="0"/>
              </a:rPr>
              <a:t>+4</a:t>
            </a:r>
            <a:r>
              <a:rPr lang="en-US" sz="2200" i="1" err="1">
                <a:solidFill>
                  <a:srgbClr val="0000FF"/>
                </a:solidFill>
                <a:latin typeface="Consolas" pitchFamily="49" charset="0"/>
                <a:ea typeface="楷体" pitchFamily="49" charset="-122"/>
                <a:cs typeface="Consolas" pitchFamily="49" charset="0"/>
              </a:rPr>
              <a:t>n</a:t>
            </a:r>
            <a:r>
              <a:rPr lang="en-US" sz="2200" err="1">
                <a:solidFill>
                  <a:srgbClr val="0000FF"/>
                </a:solidFill>
                <a:latin typeface="Consolas" pitchFamily="49" charset="0"/>
                <a:ea typeface="楷体" pitchFamily="49" charset="-122"/>
                <a:cs typeface="Consolas" pitchFamily="49" charset="0"/>
              </a:rPr>
              <a:t>+2</a:t>
            </a:r>
            <a:r>
              <a:rPr lang="zh-CN" altLang="en-US" sz="2200">
                <a:solidFill>
                  <a:srgbClr val="0000FF"/>
                </a:solidFill>
                <a:latin typeface="Consolas" pitchFamily="49" charset="0"/>
                <a:ea typeface="楷体" pitchFamily="49" charset="-122"/>
                <a:cs typeface="Consolas" pitchFamily="49" charset="0"/>
              </a:rPr>
              <a:t>，</a:t>
            </a:r>
            <a:r>
              <a:rPr lang="en-US" sz="2200">
                <a:solidFill>
                  <a:srgbClr val="0000FF"/>
                </a:solidFill>
                <a:latin typeface="Consolas" pitchFamily="49" charset="0"/>
                <a:ea typeface="楷体" pitchFamily="49" charset="-122"/>
                <a:cs typeface="Consolas" pitchFamily="49" charset="0"/>
                <a:sym typeface="Symbol"/>
              </a:rPr>
              <a:t></a:t>
            </a:r>
            <a:r>
              <a:rPr lang="en-US" sz="2200">
                <a:solidFill>
                  <a:srgbClr val="0000FF"/>
                </a:solidFill>
                <a:latin typeface="Consolas" pitchFamily="49" charset="0"/>
                <a:ea typeface="楷体" pitchFamily="49" charset="-122"/>
                <a:cs typeface="Consolas" pitchFamily="49" charset="0"/>
              </a:rPr>
              <a:t>(</a:t>
            </a:r>
            <a:r>
              <a:rPr lang="en-US" sz="2200" i="1" err="1">
                <a:solidFill>
                  <a:srgbClr val="0000FF"/>
                </a:solidFill>
                <a:latin typeface="Consolas" pitchFamily="49" charset="0"/>
                <a:ea typeface="楷体" pitchFamily="49" charset="-122"/>
                <a:cs typeface="Consolas" pitchFamily="49" charset="0"/>
              </a:rPr>
              <a:t>n</a:t>
            </a:r>
            <a:r>
              <a:rPr lang="en-US" sz="2200" baseline="30000" err="1">
                <a:solidFill>
                  <a:srgbClr val="0000FF"/>
                </a:solidFill>
                <a:latin typeface="Consolas" pitchFamily="49" charset="0"/>
                <a:ea typeface="楷体" pitchFamily="49" charset="-122"/>
                <a:cs typeface="Consolas" pitchFamily="49" charset="0"/>
              </a:rPr>
              <a:t>2</a:t>
            </a:r>
            <a:r>
              <a:rPr lang="en-US"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比</a:t>
            </a:r>
            <a:r>
              <a:rPr lang="en-US" sz="2200">
                <a:solidFill>
                  <a:srgbClr val="0000FF"/>
                </a:solidFill>
                <a:latin typeface="Consolas" pitchFamily="49" charset="0"/>
                <a:ea typeface="楷体" pitchFamily="49" charset="-122"/>
                <a:cs typeface="Consolas" pitchFamily="49" charset="0"/>
                <a:sym typeface="Symbol"/>
              </a:rPr>
              <a:t></a:t>
            </a:r>
            <a:r>
              <a:rPr lang="en-US" sz="2200">
                <a:solidFill>
                  <a:srgbClr val="0000FF"/>
                </a:solidFill>
                <a:latin typeface="Consolas" pitchFamily="49" charset="0"/>
                <a:ea typeface="楷体" pitchFamily="49" charset="-122"/>
                <a:cs typeface="Consolas" pitchFamily="49" charset="0"/>
              </a:rPr>
              <a:t>(</a:t>
            </a:r>
            <a:r>
              <a:rPr lang="en-US" sz="2200" i="1">
                <a:solidFill>
                  <a:srgbClr val="0000FF"/>
                </a:solidFill>
                <a:latin typeface="Consolas" pitchFamily="49" charset="0"/>
                <a:ea typeface="楷体" pitchFamily="49" charset="-122"/>
                <a:cs typeface="Consolas" pitchFamily="49" charset="0"/>
              </a:rPr>
              <a:t>n</a:t>
            </a:r>
            <a:r>
              <a:rPr lang="en-US" sz="2200">
                <a:solidFill>
                  <a:srgbClr val="0000FF"/>
                </a:solidFill>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有价值。一个算法的时间用大</a:t>
            </a:r>
            <a:r>
              <a:rPr lang="en-US" sz="2200">
                <a:solidFill>
                  <a:srgbClr val="0000FF"/>
                </a:solidFill>
                <a:latin typeface="Consolas" pitchFamily="49" charset="0"/>
                <a:ea typeface="楷体" pitchFamily="49" charset="-122"/>
                <a:cs typeface="Consolas" pitchFamily="49" charset="0"/>
                <a:sym typeface="Symbol"/>
              </a:rPr>
              <a:t></a:t>
            </a:r>
            <a:r>
              <a:rPr lang="zh-CN" altLang="en-US" sz="2200">
                <a:solidFill>
                  <a:srgbClr val="0000FF"/>
                </a:solidFill>
                <a:latin typeface="Consolas" pitchFamily="49" charset="0"/>
                <a:ea typeface="楷体" pitchFamily="49" charset="-122"/>
                <a:cs typeface="Consolas" pitchFamily="49" charset="0"/>
              </a:rPr>
              <a:t>符号表示时，总是采用最有价值的</a:t>
            </a:r>
            <a:r>
              <a:rPr lang="en-US" sz="2200" i="1">
                <a:solidFill>
                  <a:srgbClr val="0000FF"/>
                </a:solidFill>
                <a:latin typeface="Consolas" pitchFamily="49" charset="0"/>
                <a:ea typeface="楷体" pitchFamily="49" charset="-122"/>
                <a:cs typeface="Consolas" pitchFamily="49" charset="0"/>
              </a:rPr>
              <a:t>g</a:t>
            </a:r>
            <a:r>
              <a:rPr lang="en-US" sz="2200">
                <a:solidFill>
                  <a:srgbClr val="0000FF"/>
                </a:solidFill>
                <a:latin typeface="Consolas" pitchFamily="49" charset="0"/>
                <a:ea typeface="楷体" pitchFamily="49" charset="-122"/>
                <a:cs typeface="Consolas" pitchFamily="49" charset="0"/>
              </a:rPr>
              <a:t>(</a:t>
            </a:r>
            <a:r>
              <a:rPr lang="en-US" sz="2200" i="1">
                <a:solidFill>
                  <a:srgbClr val="0000FF"/>
                </a:solidFill>
                <a:latin typeface="Consolas" pitchFamily="49" charset="0"/>
                <a:ea typeface="楷体" pitchFamily="49" charset="-122"/>
                <a:cs typeface="Consolas" pitchFamily="49" charset="0"/>
              </a:rPr>
              <a:t>n</a:t>
            </a:r>
            <a:r>
              <a:rPr lang="en-US"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表示，称之为</a:t>
            </a:r>
            <a:r>
              <a:rPr lang="zh-CN" altLang="en-US" sz="2200">
                <a:solidFill>
                  <a:srgbClr val="9900FF"/>
                </a:solidFill>
                <a:latin typeface="Consolas" pitchFamily="49" charset="0"/>
                <a:ea typeface="楷体" pitchFamily="49" charset="-122"/>
                <a:cs typeface="Consolas" pitchFamily="49" charset="0"/>
              </a:rPr>
              <a:t>“</a:t>
            </a:r>
            <a:r>
              <a:rPr lang="zh-CN" altLang="en-US" sz="2200">
                <a:solidFill>
                  <a:srgbClr val="9900FF"/>
                </a:solidFill>
                <a:latin typeface="微软雅黑" pitchFamily="34" charset="-122"/>
                <a:ea typeface="微软雅黑" pitchFamily="34" charset="-122"/>
                <a:cs typeface="Consolas" pitchFamily="49" charset="0"/>
              </a:rPr>
              <a:t>紧凑下界</a:t>
            </a:r>
            <a:r>
              <a:rPr lang="zh-CN" altLang="en-US" sz="2200">
                <a:solidFill>
                  <a:srgbClr val="9900FF"/>
                </a:solidFill>
                <a:latin typeface="Consolas" pitchFamily="49" charset="0"/>
                <a:ea typeface="楷体" pitchFamily="49" charset="-122"/>
                <a:cs typeface="Consolas" pitchFamily="49" charset="0"/>
              </a:rPr>
              <a:t>”或“</a:t>
            </a:r>
            <a:r>
              <a:rPr lang="zh-CN" altLang="en-US" sz="2200">
                <a:solidFill>
                  <a:srgbClr val="9900FF"/>
                </a:solidFill>
                <a:latin typeface="微软雅黑" pitchFamily="34" charset="-122"/>
                <a:ea typeface="微软雅黑" pitchFamily="34" charset="-122"/>
                <a:cs typeface="Consolas" pitchFamily="49" charset="0"/>
              </a:rPr>
              <a:t>紧确下界</a:t>
            </a:r>
            <a:r>
              <a:rPr lang="zh-CN" altLang="en-US" sz="2200">
                <a:solidFill>
                  <a:srgbClr val="9900FF"/>
                </a:solidFill>
                <a:latin typeface="Consolas" pitchFamily="49" charset="0"/>
                <a:ea typeface="楷体" pitchFamily="49" charset="-122"/>
                <a:cs typeface="Consolas" pitchFamily="49" charset="0"/>
              </a:rPr>
              <a:t>”</a:t>
            </a:r>
            <a:r>
              <a:rPr lang="zh-CN" altLang="en-US" sz="2200">
                <a:latin typeface="Consolas" pitchFamily="49" charset="0"/>
                <a:ea typeface="楷体" pitchFamily="49" charset="-122"/>
                <a:cs typeface="Consolas" pitchFamily="49" charset="0"/>
              </a:rPr>
              <a:t>。 </a:t>
            </a:r>
            <a:endParaRPr lang="en-US" altLang="zh-CN" sz="2200">
              <a:latin typeface="Consolas" pitchFamily="49" charset="0"/>
              <a:ea typeface="楷体" pitchFamily="49" charset="-122"/>
              <a:cs typeface="Consolas" pitchFamily="49" charset="0"/>
            </a:endParaRPr>
          </a:p>
          <a:p>
            <a:pPr>
              <a:lnSpc>
                <a:spcPct val="150000"/>
              </a:lnSpc>
            </a:pPr>
            <a:r>
              <a:rPr lang="zh-CN" altLang="pt-BR" sz="2200">
                <a:latin typeface="Consolas" pitchFamily="49" charset="0"/>
                <a:ea typeface="楷体" pitchFamily="49" charset="-122"/>
                <a:cs typeface="Consolas" pitchFamily="49" charset="0"/>
              </a:rPr>
              <a:t>　　</a:t>
            </a:r>
            <a:r>
              <a:rPr lang="zh-CN" altLang="pt-BR" sz="2200">
                <a:solidFill>
                  <a:srgbClr val="0000FF"/>
                </a:solidFill>
                <a:latin typeface="Consolas" pitchFamily="49" charset="0"/>
                <a:ea typeface="楷体" pitchFamily="49" charset="-122"/>
                <a:cs typeface="Consolas" pitchFamily="49" charset="0"/>
              </a:rPr>
              <a:t>一般地，如果</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a</a:t>
            </a:r>
            <a:r>
              <a:rPr lang="pt-BR" altLang="zh-CN" sz="2200" i="1" baseline="-25000">
                <a:solidFill>
                  <a:srgbClr val="0000FF"/>
                </a:solidFill>
                <a:latin typeface="Consolas" pitchFamily="49" charset="0"/>
                <a:ea typeface="楷体" pitchFamily="49" charset="-122"/>
                <a:cs typeface="Consolas" pitchFamily="49" charset="0"/>
              </a:rPr>
              <a:t>m</a:t>
            </a:r>
            <a:r>
              <a:rPr lang="pt-BR" altLang="zh-CN" sz="2200" i="1">
                <a:solidFill>
                  <a:srgbClr val="0000FF"/>
                </a:solidFill>
                <a:latin typeface="Consolas" pitchFamily="49" charset="0"/>
                <a:ea typeface="楷体" pitchFamily="49" charset="-122"/>
                <a:cs typeface="Consolas" pitchFamily="49" charset="0"/>
              </a:rPr>
              <a:t>n</a:t>
            </a:r>
            <a:r>
              <a:rPr lang="pt-BR" altLang="zh-CN" sz="2200" i="1" baseline="30000">
                <a:solidFill>
                  <a:srgbClr val="0000FF"/>
                </a:solidFill>
                <a:latin typeface="Consolas" pitchFamily="49" charset="0"/>
                <a:ea typeface="楷体" pitchFamily="49" charset="-122"/>
                <a:cs typeface="Consolas" pitchFamily="49" charset="0"/>
              </a:rPr>
              <a:t>m</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a</a:t>
            </a:r>
            <a:r>
              <a:rPr lang="pt-BR" altLang="zh-CN" sz="2200" i="1" baseline="-25000">
                <a:solidFill>
                  <a:srgbClr val="0000FF"/>
                </a:solidFill>
                <a:latin typeface="Consolas" pitchFamily="49" charset="0"/>
                <a:ea typeface="楷体" pitchFamily="49" charset="-122"/>
                <a:cs typeface="Consolas" pitchFamily="49" charset="0"/>
              </a:rPr>
              <a:t>m</a:t>
            </a:r>
            <a:r>
              <a:rPr lang="pt-BR" altLang="zh-CN" sz="2200" baseline="-25000">
                <a:solidFill>
                  <a:srgbClr val="0000FF"/>
                </a:solidFill>
                <a:latin typeface="Consolas" pitchFamily="49" charset="0"/>
                <a:ea typeface="楷体" pitchFamily="49" charset="-122"/>
                <a:cs typeface="Consolas" pitchFamily="49" charset="0"/>
              </a:rPr>
              <a:t>-1</a:t>
            </a:r>
            <a:r>
              <a:rPr lang="pt-BR" altLang="zh-CN" sz="2200" i="1">
                <a:solidFill>
                  <a:srgbClr val="0000FF"/>
                </a:solidFill>
                <a:latin typeface="Consolas" pitchFamily="49" charset="0"/>
                <a:ea typeface="楷体" pitchFamily="49" charset="-122"/>
                <a:cs typeface="Consolas" pitchFamily="49" charset="0"/>
              </a:rPr>
              <a:t>n</a:t>
            </a:r>
            <a:r>
              <a:rPr lang="pt-BR" altLang="zh-CN" sz="2200" i="1" baseline="30000">
                <a:solidFill>
                  <a:srgbClr val="0000FF"/>
                </a:solidFill>
                <a:latin typeface="Consolas" pitchFamily="49" charset="0"/>
                <a:ea typeface="楷体" pitchFamily="49" charset="-122"/>
                <a:cs typeface="Consolas" pitchFamily="49" charset="0"/>
              </a:rPr>
              <a:t>m</a:t>
            </a:r>
            <a:r>
              <a:rPr lang="pt-BR" altLang="zh-CN" sz="2200" baseline="30000">
                <a:solidFill>
                  <a:srgbClr val="0000FF"/>
                </a:solidFill>
                <a:latin typeface="Consolas" pitchFamily="49" charset="0"/>
                <a:ea typeface="楷体" pitchFamily="49" charset="-122"/>
                <a:cs typeface="Consolas" pitchFamily="49" charset="0"/>
              </a:rPr>
              <a:t>-1</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a</a:t>
            </a:r>
            <a:r>
              <a:rPr lang="pt-BR" altLang="zh-CN" sz="2200" baseline="-25000">
                <a:solidFill>
                  <a:srgbClr val="0000FF"/>
                </a:solidFill>
                <a:latin typeface="Consolas" pitchFamily="49" charset="0"/>
                <a:ea typeface="楷体" pitchFamily="49" charset="-122"/>
                <a:cs typeface="Consolas" pitchFamily="49" charset="0"/>
              </a:rPr>
              <a:t>1</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a</a:t>
            </a:r>
            <a:r>
              <a:rPr lang="pt-BR" altLang="zh-CN" sz="2200" baseline="-25000">
                <a:solidFill>
                  <a:srgbClr val="0000FF"/>
                </a:solidFill>
                <a:latin typeface="Consolas" pitchFamily="49" charset="0"/>
                <a:ea typeface="楷体" pitchFamily="49" charset="-122"/>
                <a:cs typeface="Consolas" pitchFamily="49" charset="0"/>
              </a:rPr>
              <a:t>0</a:t>
            </a:r>
            <a:r>
              <a:rPr lang="zh-CN" altLang="pt-BR" sz="2200">
                <a:solidFill>
                  <a:srgbClr val="0000FF"/>
                </a:solidFill>
                <a:latin typeface="Consolas" pitchFamily="49" charset="0"/>
                <a:ea typeface="楷体" pitchFamily="49" charset="-122"/>
                <a:cs typeface="Consolas" pitchFamily="49" charset="0"/>
              </a:rPr>
              <a:t>，有</a:t>
            </a:r>
            <a:r>
              <a:rPr lang="pt-BR" altLang="zh-CN" sz="2200" i="1">
                <a:solidFill>
                  <a:srgbClr val="9900FF"/>
                </a:solidFill>
                <a:latin typeface="Consolas" pitchFamily="49" charset="0"/>
                <a:ea typeface="楷体" pitchFamily="49" charset="-122"/>
                <a:cs typeface="Consolas" pitchFamily="49" charset="0"/>
              </a:rPr>
              <a:t>f</a:t>
            </a:r>
            <a:r>
              <a:rPr lang="pt-BR" altLang="zh-CN" sz="2200">
                <a:solidFill>
                  <a:srgbClr val="9900FF"/>
                </a:solidFill>
                <a:latin typeface="Consolas" pitchFamily="49" charset="0"/>
                <a:ea typeface="楷体" pitchFamily="49" charset="-122"/>
                <a:cs typeface="Consolas" pitchFamily="49" charset="0"/>
              </a:rPr>
              <a:t>(</a:t>
            </a:r>
            <a:r>
              <a:rPr lang="pt-BR" altLang="zh-CN" sz="2200" i="1">
                <a:solidFill>
                  <a:srgbClr val="9900FF"/>
                </a:solidFill>
                <a:latin typeface="Consolas" pitchFamily="49" charset="0"/>
                <a:ea typeface="楷体" pitchFamily="49" charset="-122"/>
                <a:cs typeface="Consolas" pitchFamily="49" charset="0"/>
              </a:rPr>
              <a:t>n</a:t>
            </a:r>
            <a:r>
              <a:rPr lang="pt-BR" altLang="zh-CN" sz="2200">
                <a:solidFill>
                  <a:srgbClr val="9900FF"/>
                </a:solidFill>
                <a:latin typeface="Consolas" pitchFamily="49" charset="0"/>
                <a:ea typeface="楷体" pitchFamily="49" charset="-122"/>
                <a:cs typeface="Consolas" pitchFamily="49" charset="0"/>
              </a:rPr>
              <a:t>)=</a:t>
            </a:r>
            <a:r>
              <a:rPr lang="en-US" altLang="zh-CN" sz="2200">
                <a:solidFill>
                  <a:srgbClr val="9900FF"/>
                </a:solidFill>
                <a:latin typeface="Consolas" pitchFamily="49" charset="0"/>
                <a:ea typeface="楷体" pitchFamily="49" charset="-122"/>
                <a:cs typeface="Consolas" pitchFamily="49" charset="0"/>
                <a:sym typeface="Symbol" pitchFamily="18" charset="2"/>
              </a:rPr>
              <a:t></a:t>
            </a:r>
            <a:r>
              <a:rPr lang="pt-BR" altLang="zh-CN" sz="2200">
                <a:solidFill>
                  <a:srgbClr val="9900FF"/>
                </a:solidFill>
                <a:latin typeface="Consolas" pitchFamily="49" charset="0"/>
                <a:ea typeface="楷体" pitchFamily="49" charset="-122"/>
                <a:cs typeface="Consolas" pitchFamily="49" charset="0"/>
              </a:rPr>
              <a:t>(</a:t>
            </a:r>
            <a:r>
              <a:rPr lang="pt-BR" altLang="zh-CN" sz="2200" i="1">
                <a:solidFill>
                  <a:srgbClr val="9900FF"/>
                </a:solidFill>
                <a:latin typeface="Consolas" pitchFamily="49" charset="0"/>
                <a:ea typeface="楷体" pitchFamily="49" charset="-122"/>
                <a:cs typeface="Consolas" pitchFamily="49" charset="0"/>
              </a:rPr>
              <a:t>n</a:t>
            </a:r>
            <a:r>
              <a:rPr lang="pt-BR" altLang="zh-CN" sz="2200" i="1" baseline="30000">
                <a:solidFill>
                  <a:srgbClr val="9900FF"/>
                </a:solidFill>
                <a:latin typeface="Consolas" pitchFamily="49" charset="0"/>
                <a:ea typeface="楷体" pitchFamily="49" charset="-122"/>
                <a:cs typeface="Consolas" pitchFamily="49" charset="0"/>
              </a:rPr>
              <a:t>m</a:t>
            </a:r>
            <a:r>
              <a:rPr lang="pt-BR" altLang="zh-CN" sz="2200">
                <a:solidFill>
                  <a:srgbClr val="9900FF"/>
                </a:solidFill>
                <a:latin typeface="Consolas" pitchFamily="49" charset="0"/>
                <a:ea typeface="楷体" pitchFamily="49" charset="-122"/>
                <a:cs typeface="Consolas" pitchFamily="49" charset="0"/>
              </a:rPr>
              <a:t>)</a:t>
            </a:r>
            <a:r>
              <a:rPr lang="zh-CN" altLang="pt-BR" sz="2200">
                <a:latin typeface="Consolas" pitchFamily="49" charset="0"/>
                <a:ea typeface="楷体" pitchFamily="49" charset="-122"/>
                <a:cs typeface="Consolas" pitchFamily="49" charset="0"/>
              </a:rPr>
              <a:t>。</a:t>
            </a:r>
            <a:endParaRPr lang="zh-CN" altLang="en-US" sz="2200">
              <a:latin typeface="Consolas" pitchFamily="49" charset="0"/>
              <a:ea typeface="楷体" pitchFamily="49" charset="-122"/>
              <a:cs typeface="Consolas"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endParaRPr lang="en-US" altLang="zh-CN"/>
          </a:p>
          <a:p>
            <a:pPr>
              <a:defRPr/>
            </a:pPr>
            <a:r>
              <a:rPr lang="en-US" altLang="zh-CN"/>
              <a:t>Prof. Q. Wang</a:t>
            </a:r>
          </a:p>
        </p:txBody>
      </p:sp>
      <p:sp>
        <p:nvSpPr>
          <p:cNvPr id="6144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rgbClr val="336699"/>
                </a:solidFill>
                <a:latin typeface="Comic Sans MS" pitchFamily="66" charset="0"/>
                <a:ea typeface="宋体" pitchFamily="2" charset="-122"/>
              </a:defRPr>
            </a:lvl1pPr>
            <a:lvl2pPr marL="742950" indent="-285750">
              <a:defRPr kumimoji="1" sz="1400">
                <a:solidFill>
                  <a:srgbClr val="336699"/>
                </a:solidFill>
                <a:latin typeface="Comic Sans MS" pitchFamily="66" charset="0"/>
                <a:ea typeface="宋体" pitchFamily="2" charset="-122"/>
              </a:defRPr>
            </a:lvl2pPr>
            <a:lvl3pPr marL="1143000" indent="-228600">
              <a:defRPr kumimoji="1" sz="1400">
                <a:solidFill>
                  <a:srgbClr val="336699"/>
                </a:solidFill>
                <a:latin typeface="Comic Sans MS" pitchFamily="66" charset="0"/>
                <a:ea typeface="宋体" pitchFamily="2" charset="-122"/>
              </a:defRPr>
            </a:lvl3pPr>
            <a:lvl4pPr marL="1600200" indent="-228600">
              <a:defRPr kumimoji="1" sz="1400">
                <a:solidFill>
                  <a:srgbClr val="336699"/>
                </a:solidFill>
                <a:latin typeface="Comic Sans MS" pitchFamily="66" charset="0"/>
                <a:ea typeface="宋体" pitchFamily="2" charset="-122"/>
              </a:defRPr>
            </a:lvl4pPr>
            <a:lvl5pPr marL="2057400" indent="-228600">
              <a:defRPr kumimoji="1" sz="1400">
                <a:solidFill>
                  <a:srgbClr val="336699"/>
                </a:solidFill>
                <a:latin typeface="Comic Sans MS" pitchFamily="66" charset="0"/>
                <a:ea typeface="宋体" pitchFamily="2" charset="-122"/>
              </a:defRPr>
            </a:lvl5pPr>
            <a:lvl6pPr marL="25146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6pPr>
            <a:lvl7pPr marL="29718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7pPr>
            <a:lvl8pPr marL="34290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8pPr>
            <a:lvl9pPr marL="38862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9pPr>
          </a:lstStyle>
          <a:p>
            <a:endParaRPr lang="en-US" altLang="zh-CN">
              <a:solidFill>
                <a:schemeClr val="tx1"/>
              </a:solidFill>
              <a:latin typeface="Arial" charset="0"/>
            </a:endParaRPr>
          </a:p>
          <a:p>
            <a:fld id="{A2EFE969-54A7-4DA9-A358-D6AA84A5DB49}" type="slidenum">
              <a:rPr lang="en-US" altLang="zh-CN">
                <a:solidFill>
                  <a:schemeClr val="tx1"/>
                </a:solidFill>
                <a:latin typeface="Arial" charset="0"/>
              </a:rPr>
              <a:pPr/>
              <a:t>33</a:t>
            </a:fld>
            <a:endParaRPr lang="en-US" altLang="zh-CN">
              <a:solidFill>
                <a:schemeClr val="tx1"/>
              </a:solidFill>
              <a:latin typeface="Arial" charset="0"/>
            </a:endParaRPr>
          </a:p>
        </p:txBody>
      </p:sp>
      <p:sp>
        <p:nvSpPr>
          <p:cNvPr id="61444" name="Rectangle 2"/>
          <p:cNvSpPr>
            <a:spLocks noGrp="1" noChangeArrowheads="1"/>
          </p:cNvSpPr>
          <p:nvPr>
            <p:ph type="title"/>
          </p:nvPr>
        </p:nvSpPr>
        <p:spPr>
          <a:xfrm>
            <a:off x="455613" y="365125"/>
            <a:ext cx="8226425" cy="914400"/>
          </a:xfrm>
        </p:spPr>
        <p:txBody>
          <a:bodyPr/>
          <a:lstStyle/>
          <a:p>
            <a:pPr eaLnBrk="1" hangingPunct="1"/>
            <a:r>
              <a:rPr lang="en-US" altLang="zh-CN" u="sng">
                <a:latin typeface="Arial Unicode MS" pitchFamily="34" charset="-122"/>
                <a:ea typeface="Arial Unicode MS" pitchFamily="34" charset="-122"/>
                <a:cs typeface="Arial Unicode MS" pitchFamily="34" charset="-122"/>
              </a:rPr>
              <a:t>Big-Omega</a:t>
            </a:r>
          </a:p>
        </p:txBody>
      </p:sp>
      <p:sp>
        <p:nvSpPr>
          <p:cNvPr id="61445" name="Rectangle 3"/>
          <p:cNvSpPr>
            <a:spLocks noGrp="1" noChangeArrowheads="1"/>
          </p:cNvSpPr>
          <p:nvPr>
            <p:ph type="body" idx="1"/>
          </p:nvPr>
        </p:nvSpPr>
        <p:spPr>
          <a:xfrm>
            <a:off x="455613" y="1598613"/>
            <a:ext cx="8459787" cy="4570412"/>
          </a:xfrm>
        </p:spPr>
        <p:txBody>
          <a:bodyPr/>
          <a:lstStyle/>
          <a:p>
            <a:pPr marL="609600" indent="-609600" eaLnBrk="1" hangingPunct="1">
              <a:lnSpc>
                <a:spcPct val="90000"/>
              </a:lnSpc>
              <a:buClr>
                <a:schemeClr val="tx1"/>
              </a:buClr>
              <a:buFontTx/>
              <a:buNone/>
            </a:pPr>
            <a:r>
              <a:rPr lang="en-US" altLang="zh-CN">
                <a:latin typeface="Arial Unicode MS" pitchFamily="34" charset="-122"/>
                <a:ea typeface="Arial Unicode MS" pitchFamily="34" charset="-122"/>
                <a:cs typeface="Arial Unicode MS" pitchFamily="34" charset="-122"/>
              </a:rPr>
              <a:t>Definition: For </a:t>
            </a:r>
            <a:r>
              <a:rPr lang="en-US" altLang="zh-CN" b="1">
                <a:latin typeface="Arial Unicode MS" pitchFamily="34" charset="-122"/>
                <a:ea typeface="Arial Unicode MS" pitchFamily="34" charset="-122"/>
                <a:cs typeface="Arial Unicode MS" pitchFamily="34" charset="-122"/>
              </a:rPr>
              <a:t>T</a:t>
            </a:r>
            <a:r>
              <a:rPr lang="en-US" altLang="zh-CN">
                <a:latin typeface="Arial Unicode MS" pitchFamily="34" charset="-122"/>
                <a:ea typeface="Arial Unicode MS" pitchFamily="34" charset="-122"/>
                <a:cs typeface="Arial Unicode MS" pitchFamily="34" charset="-122"/>
              </a:rPr>
              <a:t>(</a:t>
            </a:r>
            <a:r>
              <a:rPr lang="en-US" altLang="zh-CN" i="1">
                <a:latin typeface="Arial Unicode MS" pitchFamily="34" charset="-122"/>
                <a:ea typeface="Arial Unicode MS" pitchFamily="34" charset="-122"/>
                <a:cs typeface="Arial Unicode MS" pitchFamily="34" charset="-122"/>
              </a:rPr>
              <a:t>n</a:t>
            </a:r>
            <a:r>
              <a:rPr lang="en-US" altLang="zh-CN">
                <a:latin typeface="Arial Unicode MS" pitchFamily="34" charset="-122"/>
                <a:ea typeface="Arial Unicode MS" pitchFamily="34" charset="-122"/>
                <a:cs typeface="Arial Unicode MS" pitchFamily="34" charset="-122"/>
              </a:rPr>
              <a:t>) a non-negatively valued function, </a:t>
            </a:r>
            <a:r>
              <a:rPr lang="en-US" altLang="zh-CN" b="1">
                <a:latin typeface="Arial Unicode MS" pitchFamily="34" charset="-122"/>
                <a:ea typeface="Arial Unicode MS" pitchFamily="34" charset="-122"/>
                <a:cs typeface="Arial Unicode MS" pitchFamily="34" charset="-122"/>
              </a:rPr>
              <a:t>T</a:t>
            </a:r>
            <a:r>
              <a:rPr lang="en-US" altLang="zh-CN">
                <a:latin typeface="Arial Unicode MS" pitchFamily="34" charset="-122"/>
                <a:ea typeface="Arial Unicode MS" pitchFamily="34" charset="-122"/>
                <a:cs typeface="Arial Unicode MS" pitchFamily="34" charset="-122"/>
              </a:rPr>
              <a:t>(</a:t>
            </a:r>
            <a:r>
              <a:rPr lang="en-US" altLang="zh-CN" i="1">
                <a:latin typeface="Arial Unicode MS" pitchFamily="34" charset="-122"/>
                <a:ea typeface="Arial Unicode MS" pitchFamily="34" charset="-122"/>
                <a:cs typeface="Arial Unicode MS" pitchFamily="34" charset="-122"/>
              </a:rPr>
              <a:t>n</a:t>
            </a:r>
            <a:r>
              <a:rPr lang="en-US" altLang="zh-CN">
                <a:latin typeface="Arial Unicode MS" pitchFamily="34" charset="-122"/>
                <a:ea typeface="Arial Unicode MS" pitchFamily="34" charset="-122"/>
                <a:cs typeface="Arial Unicode MS" pitchFamily="34" charset="-122"/>
              </a:rPr>
              <a:t>) is in the set </a:t>
            </a:r>
            <a:r>
              <a:rPr lang="en-US" altLang="zh-CN">
                <a:latin typeface="Arial Unicode MS" pitchFamily="34" charset="-122"/>
                <a:ea typeface="Arial Unicode MS" pitchFamily="34" charset="-122"/>
                <a:cs typeface="Arial Unicode MS" pitchFamily="34" charset="-122"/>
                <a:sym typeface="Symbol" pitchFamily="18" charset="2"/>
              </a:rPr>
              <a:t>(</a:t>
            </a:r>
            <a:r>
              <a:rPr lang="en-US" altLang="zh-CN" i="1">
                <a:latin typeface="Arial Unicode MS" pitchFamily="34" charset="-122"/>
                <a:ea typeface="Arial Unicode MS" pitchFamily="34" charset="-122"/>
                <a:cs typeface="Arial Unicode MS" pitchFamily="34" charset="-122"/>
                <a:sym typeface="Symbol" pitchFamily="18" charset="2"/>
              </a:rPr>
              <a:t>g</a:t>
            </a:r>
            <a:r>
              <a:rPr lang="en-US" altLang="zh-CN">
                <a:latin typeface="Arial Unicode MS" pitchFamily="34" charset="-122"/>
                <a:ea typeface="Arial Unicode MS" pitchFamily="34" charset="-122"/>
                <a:cs typeface="Arial Unicode MS" pitchFamily="34" charset="-122"/>
                <a:sym typeface="Symbol" pitchFamily="18" charset="2"/>
              </a:rPr>
              <a:t>(</a:t>
            </a:r>
            <a:r>
              <a:rPr lang="en-US" altLang="zh-CN" i="1">
                <a:latin typeface="Arial Unicode MS" pitchFamily="34" charset="-122"/>
                <a:ea typeface="Arial Unicode MS" pitchFamily="34" charset="-122"/>
                <a:cs typeface="Arial Unicode MS" pitchFamily="34" charset="-122"/>
                <a:sym typeface="Symbol" pitchFamily="18" charset="2"/>
              </a:rPr>
              <a:t>n</a:t>
            </a:r>
            <a:r>
              <a:rPr lang="en-US" altLang="zh-CN">
                <a:latin typeface="Arial Unicode MS" pitchFamily="34" charset="-122"/>
                <a:ea typeface="Arial Unicode MS" pitchFamily="34" charset="-122"/>
                <a:cs typeface="Arial Unicode MS" pitchFamily="34" charset="-122"/>
                <a:sym typeface="Symbol" pitchFamily="18" charset="2"/>
              </a:rPr>
              <a:t>)) if there exist two positive constants </a:t>
            </a:r>
            <a:r>
              <a:rPr lang="en-US" altLang="zh-CN" i="1">
                <a:latin typeface="Arial Unicode MS" pitchFamily="34" charset="-122"/>
                <a:ea typeface="Arial Unicode MS" pitchFamily="34" charset="-122"/>
                <a:cs typeface="Arial Unicode MS" pitchFamily="34" charset="-122"/>
                <a:sym typeface="Symbol" pitchFamily="18" charset="2"/>
              </a:rPr>
              <a:t>c</a:t>
            </a:r>
            <a:r>
              <a:rPr lang="en-US" altLang="zh-CN">
                <a:latin typeface="Arial Unicode MS" pitchFamily="34" charset="-122"/>
                <a:ea typeface="Arial Unicode MS" pitchFamily="34" charset="-122"/>
                <a:cs typeface="Arial Unicode MS" pitchFamily="34" charset="-122"/>
                <a:sym typeface="Symbol" pitchFamily="18" charset="2"/>
              </a:rPr>
              <a:t> and </a:t>
            </a:r>
            <a:r>
              <a:rPr lang="en-US" altLang="zh-CN" i="1">
                <a:latin typeface="Arial Unicode MS" pitchFamily="34" charset="-122"/>
                <a:ea typeface="Arial Unicode MS" pitchFamily="34" charset="-122"/>
                <a:cs typeface="Arial Unicode MS" pitchFamily="34" charset="-122"/>
                <a:sym typeface="Symbol" pitchFamily="18" charset="2"/>
              </a:rPr>
              <a:t>n</a:t>
            </a:r>
            <a:r>
              <a:rPr lang="en-US" altLang="zh-CN" baseline="-25000">
                <a:latin typeface="Arial Unicode MS" pitchFamily="34" charset="-122"/>
                <a:ea typeface="Arial Unicode MS" pitchFamily="34" charset="-122"/>
                <a:cs typeface="Arial Unicode MS" pitchFamily="34" charset="-122"/>
                <a:sym typeface="Symbol" pitchFamily="18" charset="2"/>
              </a:rPr>
              <a:t>0</a:t>
            </a:r>
            <a:r>
              <a:rPr lang="en-US" altLang="zh-CN">
                <a:latin typeface="Arial Unicode MS" pitchFamily="34" charset="-122"/>
                <a:ea typeface="Arial Unicode MS" pitchFamily="34" charset="-122"/>
                <a:cs typeface="Arial Unicode MS" pitchFamily="34" charset="-122"/>
                <a:sym typeface="Symbol" pitchFamily="18" charset="2"/>
              </a:rPr>
              <a:t> such that </a:t>
            </a:r>
            <a:r>
              <a:rPr lang="en-US" altLang="zh-CN" b="1">
                <a:latin typeface="Arial Unicode MS" pitchFamily="34" charset="-122"/>
                <a:ea typeface="Arial Unicode MS" pitchFamily="34" charset="-122"/>
                <a:cs typeface="Arial Unicode MS" pitchFamily="34" charset="-122"/>
                <a:sym typeface="Symbol" pitchFamily="18" charset="2"/>
              </a:rPr>
              <a:t>T</a:t>
            </a:r>
            <a:r>
              <a:rPr lang="en-US" altLang="zh-CN">
                <a:latin typeface="Arial Unicode MS" pitchFamily="34" charset="-122"/>
                <a:ea typeface="Arial Unicode MS" pitchFamily="34" charset="-122"/>
                <a:cs typeface="Arial Unicode MS" pitchFamily="34" charset="-122"/>
                <a:sym typeface="Symbol" pitchFamily="18" charset="2"/>
              </a:rPr>
              <a:t>(</a:t>
            </a:r>
            <a:r>
              <a:rPr lang="en-US" altLang="zh-CN" i="1">
                <a:latin typeface="Arial Unicode MS" pitchFamily="34" charset="-122"/>
                <a:ea typeface="Arial Unicode MS" pitchFamily="34" charset="-122"/>
                <a:cs typeface="Arial Unicode MS" pitchFamily="34" charset="-122"/>
                <a:sym typeface="Symbol" pitchFamily="18" charset="2"/>
              </a:rPr>
              <a:t>n</a:t>
            </a:r>
            <a:r>
              <a:rPr lang="en-US" altLang="zh-CN">
                <a:latin typeface="Arial Unicode MS" pitchFamily="34" charset="-122"/>
                <a:ea typeface="Arial Unicode MS" pitchFamily="34" charset="-122"/>
                <a:cs typeface="Arial Unicode MS" pitchFamily="34" charset="-122"/>
                <a:sym typeface="Symbol" pitchFamily="18" charset="2"/>
              </a:rPr>
              <a:t>) &gt;= </a:t>
            </a:r>
            <a:r>
              <a:rPr lang="en-US" altLang="zh-CN" i="1">
                <a:latin typeface="Arial Unicode MS" pitchFamily="34" charset="-122"/>
                <a:ea typeface="Arial Unicode MS" pitchFamily="34" charset="-122"/>
                <a:cs typeface="Arial Unicode MS" pitchFamily="34" charset="-122"/>
                <a:sym typeface="Symbol" pitchFamily="18" charset="2"/>
              </a:rPr>
              <a:t>cg</a:t>
            </a:r>
            <a:r>
              <a:rPr lang="en-US" altLang="zh-CN">
                <a:latin typeface="Arial Unicode MS" pitchFamily="34" charset="-122"/>
                <a:ea typeface="Arial Unicode MS" pitchFamily="34" charset="-122"/>
                <a:cs typeface="Arial Unicode MS" pitchFamily="34" charset="-122"/>
                <a:sym typeface="Symbol" pitchFamily="18" charset="2"/>
              </a:rPr>
              <a:t>(</a:t>
            </a:r>
            <a:r>
              <a:rPr lang="en-US" altLang="zh-CN" i="1">
                <a:latin typeface="Arial Unicode MS" pitchFamily="34" charset="-122"/>
                <a:ea typeface="Arial Unicode MS" pitchFamily="34" charset="-122"/>
                <a:cs typeface="Arial Unicode MS" pitchFamily="34" charset="-122"/>
                <a:sym typeface="Symbol" pitchFamily="18" charset="2"/>
              </a:rPr>
              <a:t>n</a:t>
            </a:r>
            <a:r>
              <a:rPr lang="en-US" altLang="zh-CN">
                <a:latin typeface="Arial Unicode MS" pitchFamily="34" charset="-122"/>
                <a:ea typeface="Arial Unicode MS" pitchFamily="34" charset="-122"/>
                <a:cs typeface="Arial Unicode MS" pitchFamily="34" charset="-122"/>
                <a:sym typeface="Symbol" pitchFamily="18" charset="2"/>
              </a:rPr>
              <a:t>) for all </a:t>
            </a:r>
            <a:r>
              <a:rPr lang="en-US" altLang="zh-CN" i="1">
                <a:latin typeface="Arial Unicode MS" pitchFamily="34" charset="-122"/>
                <a:ea typeface="Arial Unicode MS" pitchFamily="34" charset="-122"/>
                <a:cs typeface="Arial Unicode MS" pitchFamily="34" charset="-122"/>
                <a:sym typeface="Symbol" pitchFamily="18" charset="2"/>
              </a:rPr>
              <a:t>n</a:t>
            </a:r>
            <a:r>
              <a:rPr lang="en-US" altLang="zh-CN">
                <a:latin typeface="Arial Unicode MS" pitchFamily="34" charset="-122"/>
                <a:ea typeface="Arial Unicode MS" pitchFamily="34" charset="-122"/>
                <a:cs typeface="Arial Unicode MS" pitchFamily="34" charset="-122"/>
                <a:sym typeface="Symbol" pitchFamily="18" charset="2"/>
              </a:rPr>
              <a:t> &gt; </a:t>
            </a:r>
            <a:r>
              <a:rPr lang="en-US" altLang="zh-CN" i="1">
                <a:latin typeface="Arial Unicode MS" pitchFamily="34" charset="-122"/>
                <a:ea typeface="Arial Unicode MS" pitchFamily="34" charset="-122"/>
                <a:cs typeface="Arial Unicode MS" pitchFamily="34" charset="-122"/>
                <a:sym typeface="Symbol" pitchFamily="18" charset="2"/>
              </a:rPr>
              <a:t>n</a:t>
            </a:r>
            <a:r>
              <a:rPr lang="en-US" altLang="zh-CN" baseline="-25000">
                <a:latin typeface="Arial Unicode MS" pitchFamily="34" charset="-122"/>
                <a:ea typeface="Arial Unicode MS" pitchFamily="34" charset="-122"/>
                <a:cs typeface="Arial Unicode MS" pitchFamily="34" charset="-122"/>
                <a:sym typeface="Symbol" pitchFamily="18" charset="2"/>
              </a:rPr>
              <a:t>0</a:t>
            </a:r>
            <a:r>
              <a:rPr lang="en-US" altLang="zh-CN">
                <a:latin typeface="Arial Unicode MS" pitchFamily="34" charset="-122"/>
                <a:ea typeface="Arial Unicode MS" pitchFamily="34" charset="-122"/>
                <a:cs typeface="Arial Unicode MS" pitchFamily="34" charset="-122"/>
                <a:sym typeface="Symbol" pitchFamily="18" charset="2"/>
              </a:rPr>
              <a:t>.</a:t>
            </a:r>
          </a:p>
          <a:p>
            <a:pPr marL="609600" indent="-609600" eaLnBrk="1" hangingPunct="1">
              <a:lnSpc>
                <a:spcPct val="60000"/>
              </a:lnSpc>
              <a:buClr>
                <a:schemeClr val="tx1"/>
              </a:buClr>
              <a:buFontTx/>
              <a:buNone/>
            </a:pPr>
            <a:endParaRPr lang="en-US" altLang="zh-CN">
              <a:latin typeface="Arial Unicode MS" pitchFamily="34" charset="-122"/>
              <a:ea typeface="Arial Unicode MS" pitchFamily="34" charset="-122"/>
              <a:cs typeface="Arial Unicode MS" pitchFamily="34" charset="-122"/>
              <a:sym typeface="Symbol" pitchFamily="18" charset="2"/>
            </a:endParaRPr>
          </a:p>
          <a:p>
            <a:pPr marL="609600" indent="-609600" eaLnBrk="1" hangingPunct="1">
              <a:lnSpc>
                <a:spcPct val="90000"/>
              </a:lnSpc>
              <a:buClr>
                <a:schemeClr val="tx1"/>
              </a:buClr>
              <a:buFontTx/>
              <a:buNone/>
            </a:pPr>
            <a:r>
              <a:rPr lang="en-US" altLang="zh-CN">
                <a:latin typeface="Arial Unicode MS" pitchFamily="34" charset="-122"/>
                <a:ea typeface="Arial Unicode MS" pitchFamily="34" charset="-122"/>
                <a:cs typeface="Arial Unicode MS" pitchFamily="34" charset="-122"/>
                <a:sym typeface="Symbol" pitchFamily="18" charset="2"/>
              </a:rPr>
              <a:t>Meaning: For all data sets big enough (i.e.,</a:t>
            </a:r>
            <a:r>
              <a:rPr lang="en-US" altLang="zh-CN" i="1">
                <a:latin typeface="Arial Unicode MS" pitchFamily="34" charset="-122"/>
                <a:ea typeface="Arial Unicode MS" pitchFamily="34" charset="-122"/>
                <a:cs typeface="Arial Unicode MS" pitchFamily="34" charset="-122"/>
                <a:sym typeface="Symbol" pitchFamily="18" charset="2"/>
              </a:rPr>
              <a:t>n</a:t>
            </a:r>
            <a:r>
              <a:rPr lang="en-US" altLang="zh-CN">
                <a:latin typeface="Arial Unicode MS" pitchFamily="34" charset="-122"/>
                <a:ea typeface="Arial Unicode MS" pitchFamily="34" charset="-122"/>
                <a:cs typeface="Arial Unicode MS" pitchFamily="34" charset="-122"/>
                <a:sym typeface="Symbol" pitchFamily="18" charset="2"/>
              </a:rPr>
              <a:t> &gt; </a:t>
            </a:r>
            <a:r>
              <a:rPr lang="en-US" altLang="zh-CN" i="1">
                <a:latin typeface="Arial Unicode MS" pitchFamily="34" charset="-122"/>
                <a:ea typeface="Arial Unicode MS" pitchFamily="34" charset="-122"/>
                <a:cs typeface="Arial Unicode MS" pitchFamily="34" charset="-122"/>
                <a:sym typeface="Symbol" pitchFamily="18" charset="2"/>
              </a:rPr>
              <a:t>n</a:t>
            </a:r>
            <a:r>
              <a:rPr lang="en-US" altLang="zh-CN" baseline="-25000">
                <a:latin typeface="Arial Unicode MS" pitchFamily="34" charset="-122"/>
                <a:ea typeface="Arial Unicode MS" pitchFamily="34" charset="-122"/>
                <a:cs typeface="Arial Unicode MS" pitchFamily="34" charset="-122"/>
                <a:sym typeface="Symbol" pitchFamily="18" charset="2"/>
              </a:rPr>
              <a:t>0</a:t>
            </a:r>
            <a:r>
              <a:rPr lang="en-US" altLang="zh-CN">
                <a:latin typeface="Arial Unicode MS" pitchFamily="34" charset="-122"/>
                <a:ea typeface="Arial Unicode MS" pitchFamily="34" charset="-122"/>
                <a:cs typeface="Arial Unicode MS" pitchFamily="34" charset="-122"/>
                <a:sym typeface="Symbol" pitchFamily="18" charset="2"/>
              </a:rPr>
              <a:t>), the algorithm always executes in more than </a:t>
            </a:r>
            <a:r>
              <a:rPr lang="en-US" altLang="zh-CN" i="1">
                <a:latin typeface="Arial Unicode MS" pitchFamily="34" charset="-122"/>
                <a:ea typeface="Arial Unicode MS" pitchFamily="34" charset="-122"/>
                <a:cs typeface="Arial Unicode MS" pitchFamily="34" charset="-122"/>
                <a:sym typeface="Symbol" pitchFamily="18" charset="2"/>
              </a:rPr>
              <a:t>cg</a:t>
            </a:r>
            <a:r>
              <a:rPr lang="en-US" altLang="zh-CN">
                <a:latin typeface="Arial Unicode MS" pitchFamily="34" charset="-122"/>
                <a:ea typeface="Arial Unicode MS" pitchFamily="34" charset="-122"/>
                <a:cs typeface="Arial Unicode MS" pitchFamily="34" charset="-122"/>
                <a:sym typeface="Symbol" pitchFamily="18" charset="2"/>
              </a:rPr>
              <a:t>(</a:t>
            </a:r>
            <a:r>
              <a:rPr lang="en-US" altLang="zh-CN" i="1">
                <a:latin typeface="Arial Unicode MS" pitchFamily="34" charset="-122"/>
                <a:ea typeface="Arial Unicode MS" pitchFamily="34" charset="-122"/>
                <a:cs typeface="Arial Unicode MS" pitchFamily="34" charset="-122"/>
                <a:sym typeface="Symbol" pitchFamily="18" charset="2"/>
              </a:rPr>
              <a:t>n</a:t>
            </a:r>
            <a:r>
              <a:rPr lang="en-US" altLang="zh-CN">
                <a:latin typeface="Arial Unicode MS" pitchFamily="34" charset="-122"/>
                <a:ea typeface="Arial Unicode MS" pitchFamily="34" charset="-122"/>
                <a:cs typeface="Arial Unicode MS" pitchFamily="34" charset="-122"/>
                <a:sym typeface="Symbol" pitchFamily="18" charset="2"/>
              </a:rPr>
              <a:t>) steps.</a:t>
            </a:r>
          </a:p>
          <a:p>
            <a:pPr marL="609600" indent="-609600" eaLnBrk="1" hangingPunct="1">
              <a:lnSpc>
                <a:spcPct val="60000"/>
              </a:lnSpc>
              <a:buClr>
                <a:schemeClr val="tx1"/>
              </a:buClr>
              <a:buFontTx/>
              <a:buNone/>
            </a:pPr>
            <a:endParaRPr lang="en-US" altLang="zh-CN" sz="2800">
              <a:latin typeface="Arial Unicode MS" pitchFamily="34" charset="-122"/>
              <a:ea typeface="Arial Unicode MS" pitchFamily="34" charset="-122"/>
              <a:cs typeface="Arial Unicode MS" pitchFamily="34" charset="-122"/>
            </a:endParaRPr>
          </a:p>
          <a:p>
            <a:pPr marL="609600" indent="-609600" eaLnBrk="1" hangingPunct="1">
              <a:lnSpc>
                <a:spcPct val="90000"/>
              </a:lnSpc>
              <a:buClr>
                <a:schemeClr val="tx1"/>
              </a:buClr>
              <a:buFontTx/>
              <a:buNone/>
            </a:pPr>
            <a:r>
              <a:rPr lang="en-US" altLang="zh-CN">
                <a:latin typeface="Arial Unicode MS" pitchFamily="34" charset="-122"/>
                <a:ea typeface="Arial Unicode MS" pitchFamily="34" charset="-122"/>
                <a:cs typeface="Arial Unicode MS" pitchFamily="34" charset="-122"/>
              </a:rPr>
              <a:t>Big-Omega notation indicates an </a:t>
            </a:r>
            <a:r>
              <a:rPr lang="en-US" altLang="zh-CN" u="sng">
                <a:solidFill>
                  <a:srgbClr val="CC0000"/>
                </a:solidFill>
                <a:latin typeface="Arial Unicode MS" pitchFamily="34" charset="-122"/>
                <a:ea typeface="Arial Unicode MS" pitchFamily="34" charset="-122"/>
                <a:cs typeface="Arial Unicode MS" pitchFamily="34" charset="-122"/>
              </a:rPr>
              <a:t>lower bound</a:t>
            </a:r>
            <a:r>
              <a:rPr lang="en-US" altLang="zh-CN">
                <a:latin typeface="Arial Unicode MS" pitchFamily="34" charset="-122"/>
                <a:ea typeface="Arial Unicode MS" pitchFamily="34" charset="-122"/>
                <a:cs typeface="Arial Unicode MS" pitchFamily="34" charset="-122"/>
              </a:rPr>
              <a:t>.</a:t>
            </a:r>
          </a:p>
        </p:txBody>
      </p:sp>
    </p:spTree>
    <p:extLst>
      <p:ext uri="{BB962C8B-B14F-4D97-AF65-F5344CB8AC3E}">
        <p14:creationId xmlns:p14="http://schemas.microsoft.com/office/powerpoint/2010/main" val="31112119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endParaRPr lang="en-US" altLang="zh-CN"/>
          </a:p>
          <a:p>
            <a:pPr>
              <a:defRPr/>
            </a:pPr>
            <a:r>
              <a:rPr lang="en-US" altLang="zh-CN"/>
              <a:t>Prof. Q. Wang</a:t>
            </a:r>
          </a:p>
        </p:txBody>
      </p:sp>
      <p:sp>
        <p:nvSpPr>
          <p:cNvPr id="6246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rgbClr val="336699"/>
                </a:solidFill>
                <a:latin typeface="Comic Sans MS" pitchFamily="66" charset="0"/>
                <a:ea typeface="宋体" pitchFamily="2" charset="-122"/>
              </a:defRPr>
            </a:lvl1pPr>
            <a:lvl2pPr marL="742950" indent="-285750">
              <a:defRPr kumimoji="1" sz="1400">
                <a:solidFill>
                  <a:srgbClr val="336699"/>
                </a:solidFill>
                <a:latin typeface="Comic Sans MS" pitchFamily="66" charset="0"/>
                <a:ea typeface="宋体" pitchFamily="2" charset="-122"/>
              </a:defRPr>
            </a:lvl2pPr>
            <a:lvl3pPr marL="1143000" indent="-228600">
              <a:defRPr kumimoji="1" sz="1400">
                <a:solidFill>
                  <a:srgbClr val="336699"/>
                </a:solidFill>
                <a:latin typeface="Comic Sans MS" pitchFamily="66" charset="0"/>
                <a:ea typeface="宋体" pitchFamily="2" charset="-122"/>
              </a:defRPr>
            </a:lvl3pPr>
            <a:lvl4pPr marL="1600200" indent="-228600">
              <a:defRPr kumimoji="1" sz="1400">
                <a:solidFill>
                  <a:srgbClr val="336699"/>
                </a:solidFill>
                <a:latin typeface="Comic Sans MS" pitchFamily="66" charset="0"/>
                <a:ea typeface="宋体" pitchFamily="2" charset="-122"/>
              </a:defRPr>
            </a:lvl4pPr>
            <a:lvl5pPr marL="2057400" indent="-228600">
              <a:defRPr kumimoji="1" sz="1400">
                <a:solidFill>
                  <a:srgbClr val="336699"/>
                </a:solidFill>
                <a:latin typeface="Comic Sans MS" pitchFamily="66" charset="0"/>
                <a:ea typeface="宋体" pitchFamily="2" charset="-122"/>
              </a:defRPr>
            </a:lvl5pPr>
            <a:lvl6pPr marL="25146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6pPr>
            <a:lvl7pPr marL="29718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7pPr>
            <a:lvl8pPr marL="34290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8pPr>
            <a:lvl9pPr marL="38862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9pPr>
          </a:lstStyle>
          <a:p>
            <a:endParaRPr lang="en-US" altLang="zh-CN">
              <a:solidFill>
                <a:schemeClr val="tx1"/>
              </a:solidFill>
              <a:latin typeface="Arial" charset="0"/>
            </a:endParaRPr>
          </a:p>
          <a:p>
            <a:fld id="{2B1B1C6F-8F91-4268-9D41-3DEC2B64866A}" type="slidenum">
              <a:rPr lang="en-US" altLang="zh-CN">
                <a:solidFill>
                  <a:schemeClr val="tx1"/>
                </a:solidFill>
                <a:latin typeface="Arial" charset="0"/>
              </a:rPr>
              <a:pPr/>
              <a:t>34</a:t>
            </a:fld>
            <a:endParaRPr lang="en-US" altLang="zh-CN">
              <a:solidFill>
                <a:schemeClr val="tx1"/>
              </a:solidFill>
              <a:latin typeface="Arial" charset="0"/>
            </a:endParaRPr>
          </a:p>
        </p:txBody>
      </p:sp>
      <p:sp>
        <p:nvSpPr>
          <p:cNvPr id="62468" name="Rectangle 2"/>
          <p:cNvSpPr>
            <a:spLocks noGrp="1" noChangeArrowheads="1"/>
          </p:cNvSpPr>
          <p:nvPr>
            <p:ph type="title"/>
          </p:nvPr>
        </p:nvSpPr>
        <p:spPr>
          <a:xfrm>
            <a:off x="455613" y="365125"/>
            <a:ext cx="8226425" cy="914400"/>
          </a:xfrm>
        </p:spPr>
        <p:txBody>
          <a:bodyPr/>
          <a:lstStyle/>
          <a:p>
            <a:pPr eaLnBrk="1" hangingPunct="1"/>
            <a:r>
              <a:rPr lang="en-US" altLang="zh-CN">
                <a:latin typeface="Arial Unicode MS" pitchFamily="34" charset="-122"/>
                <a:ea typeface="Arial Unicode MS" pitchFamily="34" charset="-122"/>
                <a:cs typeface="Arial Unicode MS" pitchFamily="34" charset="-122"/>
              </a:rPr>
              <a:t>Big-Omega Example</a:t>
            </a:r>
          </a:p>
        </p:txBody>
      </p:sp>
      <p:sp>
        <p:nvSpPr>
          <p:cNvPr id="62469" name="Rectangle 3"/>
          <p:cNvSpPr>
            <a:spLocks noGrp="1" noChangeArrowheads="1"/>
          </p:cNvSpPr>
          <p:nvPr>
            <p:ph type="body" idx="1"/>
          </p:nvPr>
        </p:nvSpPr>
        <p:spPr>
          <a:xfrm>
            <a:off x="455613" y="1598613"/>
            <a:ext cx="8226425" cy="4570412"/>
          </a:xfrm>
        </p:spPr>
        <p:txBody>
          <a:bodyPr/>
          <a:lstStyle/>
          <a:p>
            <a:pPr marL="609600" indent="-609600" eaLnBrk="1" hangingPunct="1">
              <a:lnSpc>
                <a:spcPct val="90000"/>
              </a:lnSpc>
              <a:buClr>
                <a:schemeClr val="tx1"/>
              </a:buClr>
              <a:buFontTx/>
              <a:buNone/>
            </a:pPr>
            <a:r>
              <a:rPr lang="en-US" altLang="zh-CN" b="1">
                <a:latin typeface="Arial Unicode MS" pitchFamily="34" charset="-122"/>
                <a:ea typeface="Arial Unicode MS" pitchFamily="34" charset="-122"/>
                <a:cs typeface="Arial Unicode MS" pitchFamily="34" charset="-122"/>
              </a:rPr>
              <a:t>T</a:t>
            </a:r>
            <a:r>
              <a:rPr lang="en-US" altLang="zh-CN">
                <a:latin typeface="Arial Unicode MS" pitchFamily="34" charset="-122"/>
                <a:ea typeface="Arial Unicode MS" pitchFamily="34" charset="-122"/>
                <a:cs typeface="Arial Unicode MS" pitchFamily="34" charset="-122"/>
              </a:rPr>
              <a:t>(</a:t>
            </a:r>
            <a:r>
              <a:rPr lang="en-US" altLang="zh-CN" i="1">
                <a:latin typeface="Arial Unicode MS" pitchFamily="34" charset="-122"/>
                <a:ea typeface="Arial Unicode MS" pitchFamily="34" charset="-122"/>
                <a:cs typeface="Arial Unicode MS" pitchFamily="34" charset="-122"/>
              </a:rPr>
              <a:t>n</a:t>
            </a:r>
            <a:r>
              <a:rPr lang="en-US" altLang="zh-CN">
                <a:latin typeface="Arial Unicode MS" pitchFamily="34" charset="-122"/>
                <a:ea typeface="Arial Unicode MS" pitchFamily="34" charset="-122"/>
                <a:cs typeface="Arial Unicode MS" pitchFamily="34" charset="-122"/>
              </a:rPr>
              <a:t>) = </a:t>
            </a:r>
            <a:r>
              <a:rPr lang="en-US" altLang="zh-CN" i="1">
                <a:latin typeface="Arial Unicode MS" pitchFamily="34" charset="-122"/>
                <a:ea typeface="Arial Unicode MS" pitchFamily="34" charset="-122"/>
                <a:cs typeface="Arial Unicode MS" pitchFamily="34" charset="-122"/>
              </a:rPr>
              <a:t>c</a:t>
            </a:r>
            <a:r>
              <a:rPr lang="en-US" altLang="zh-CN" baseline="-25000">
                <a:latin typeface="Arial Unicode MS" pitchFamily="34" charset="-122"/>
                <a:ea typeface="Arial Unicode MS" pitchFamily="34" charset="-122"/>
                <a:cs typeface="Arial Unicode MS" pitchFamily="34" charset="-122"/>
              </a:rPr>
              <a:t>1</a:t>
            </a:r>
            <a:r>
              <a:rPr lang="en-US" altLang="zh-CN" i="1">
                <a:latin typeface="Arial Unicode MS" pitchFamily="34" charset="-122"/>
                <a:ea typeface="Arial Unicode MS" pitchFamily="34" charset="-122"/>
                <a:cs typeface="Arial Unicode MS" pitchFamily="34" charset="-122"/>
              </a:rPr>
              <a:t>n</a:t>
            </a:r>
            <a:r>
              <a:rPr lang="en-US" altLang="zh-CN" baseline="30000">
                <a:latin typeface="Arial Unicode MS" pitchFamily="34" charset="-122"/>
                <a:ea typeface="Arial Unicode MS" pitchFamily="34" charset="-122"/>
                <a:cs typeface="Arial Unicode MS" pitchFamily="34" charset="-122"/>
              </a:rPr>
              <a:t>2</a:t>
            </a:r>
            <a:r>
              <a:rPr lang="en-US" altLang="zh-CN">
                <a:latin typeface="Arial Unicode MS" pitchFamily="34" charset="-122"/>
                <a:ea typeface="Arial Unicode MS" pitchFamily="34" charset="-122"/>
                <a:cs typeface="Arial Unicode MS" pitchFamily="34" charset="-122"/>
              </a:rPr>
              <a:t> + </a:t>
            </a:r>
            <a:r>
              <a:rPr lang="en-US" altLang="zh-CN" i="1">
                <a:latin typeface="Arial Unicode MS" pitchFamily="34" charset="-122"/>
                <a:ea typeface="Arial Unicode MS" pitchFamily="34" charset="-122"/>
                <a:cs typeface="Arial Unicode MS" pitchFamily="34" charset="-122"/>
              </a:rPr>
              <a:t>c</a:t>
            </a:r>
            <a:r>
              <a:rPr lang="en-US" altLang="zh-CN" baseline="-25000">
                <a:latin typeface="Arial Unicode MS" pitchFamily="34" charset="-122"/>
                <a:ea typeface="Arial Unicode MS" pitchFamily="34" charset="-122"/>
                <a:cs typeface="Arial Unicode MS" pitchFamily="34" charset="-122"/>
              </a:rPr>
              <a:t>2</a:t>
            </a:r>
            <a:r>
              <a:rPr lang="en-US" altLang="zh-CN" i="1">
                <a:latin typeface="Arial Unicode MS" pitchFamily="34" charset="-122"/>
                <a:ea typeface="Arial Unicode MS" pitchFamily="34" charset="-122"/>
                <a:cs typeface="Arial Unicode MS" pitchFamily="34" charset="-122"/>
              </a:rPr>
              <a:t>n</a:t>
            </a:r>
            <a:r>
              <a:rPr lang="en-US" altLang="zh-CN">
                <a:latin typeface="Arial Unicode MS" pitchFamily="34" charset="-122"/>
                <a:ea typeface="Arial Unicode MS" pitchFamily="34" charset="-122"/>
                <a:cs typeface="Arial Unicode MS" pitchFamily="34" charset="-122"/>
              </a:rPr>
              <a:t>.</a:t>
            </a:r>
          </a:p>
          <a:p>
            <a:pPr marL="609600" indent="-609600" eaLnBrk="1" hangingPunct="1">
              <a:lnSpc>
                <a:spcPct val="90000"/>
              </a:lnSpc>
              <a:buClr>
                <a:schemeClr val="tx1"/>
              </a:buClr>
              <a:buFontTx/>
              <a:buNone/>
            </a:pPr>
            <a:endParaRPr lang="en-US" altLang="zh-CN">
              <a:latin typeface="Arial Unicode MS" pitchFamily="34" charset="-122"/>
              <a:ea typeface="Arial Unicode MS" pitchFamily="34" charset="-122"/>
              <a:cs typeface="Arial Unicode MS" pitchFamily="34" charset="-122"/>
            </a:endParaRPr>
          </a:p>
          <a:p>
            <a:pPr marL="609600" indent="-609600" eaLnBrk="1" hangingPunct="1">
              <a:lnSpc>
                <a:spcPct val="90000"/>
              </a:lnSpc>
              <a:buClr>
                <a:schemeClr val="tx1"/>
              </a:buClr>
              <a:buFontTx/>
              <a:buNone/>
            </a:pPr>
            <a:r>
              <a:rPr lang="en-US" altLang="zh-CN" i="1">
                <a:latin typeface="Arial Unicode MS" pitchFamily="34" charset="-122"/>
                <a:ea typeface="Arial Unicode MS" pitchFamily="34" charset="-122"/>
                <a:cs typeface="Arial Unicode MS" pitchFamily="34" charset="-122"/>
              </a:rPr>
              <a:t>c</a:t>
            </a:r>
            <a:r>
              <a:rPr lang="en-US" altLang="zh-CN" baseline="-25000">
                <a:latin typeface="Arial Unicode MS" pitchFamily="34" charset="-122"/>
                <a:ea typeface="Arial Unicode MS" pitchFamily="34" charset="-122"/>
                <a:cs typeface="Arial Unicode MS" pitchFamily="34" charset="-122"/>
              </a:rPr>
              <a:t>1</a:t>
            </a:r>
            <a:r>
              <a:rPr lang="en-US" altLang="zh-CN" i="1">
                <a:latin typeface="Arial Unicode MS" pitchFamily="34" charset="-122"/>
                <a:ea typeface="Arial Unicode MS" pitchFamily="34" charset="-122"/>
                <a:cs typeface="Arial Unicode MS" pitchFamily="34" charset="-122"/>
              </a:rPr>
              <a:t>n</a:t>
            </a:r>
            <a:r>
              <a:rPr lang="en-US" altLang="zh-CN" baseline="30000">
                <a:latin typeface="Arial Unicode MS" pitchFamily="34" charset="-122"/>
                <a:ea typeface="Arial Unicode MS" pitchFamily="34" charset="-122"/>
                <a:cs typeface="Arial Unicode MS" pitchFamily="34" charset="-122"/>
              </a:rPr>
              <a:t>2</a:t>
            </a:r>
            <a:r>
              <a:rPr lang="en-US" altLang="zh-CN">
                <a:latin typeface="Arial Unicode MS" pitchFamily="34" charset="-122"/>
                <a:ea typeface="Arial Unicode MS" pitchFamily="34" charset="-122"/>
                <a:cs typeface="Arial Unicode MS" pitchFamily="34" charset="-122"/>
              </a:rPr>
              <a:t> + </a:t>
            </a:r>
            <a:r>
              <a:rPr lang="en-US" altLang="zh-CN" i="1">
                <a:latin typeface="Arial Unicode MS" pitchFamily="34" charset="-122"/>
                <a:ea typeface="Arial Unicode MS" pitchFamily="34" charset="-122"/>
                <a:cs typeface="Arial Unicode MS" pitchFamily="34" charset="-122"/>
              </a:rPr>
              <a:t>c</a:t>
            </a:r>
            <a:r>
              <a:rPr lang="en-US" altLang="zh-CN" baseline="-25000">
                <a:latin typeface="Arial Unicode MS" pitchFamily="34" charset="-122"/>
                <a:ea typeface="Arial Unicode MS" pitchFamily="34" charset="-122"/>
                <a:cs typeface="Arial Unicode MS" pitchFamily="34" charset="-122"/>
              </a:rPr>
              <a:t>2</a:t>
            </a:r>
            <a:r>
              <a:rPr lang="en-US" altLang="zh-CN" i="1">
                <a:latin typeface="Arial Unicode MS" pitchFamily="34" charset="-122"/>
                <a:ea typeface="Arial Unicode MS" pitchFamily="34" charset="-122"/>
                <a:cs typeface="Arial Unicode MS" pitchFamily="34" charset="-122"/>
              </a:rPr>
              <a:t>n</a:t>
            </a:r>
            <a:r>
              <a:rPr lang="en-US" altLang="zh-CN">
                <a:latin typeface="Arial Unicode MS" pitchFamily="34" charset="-122"/>
                <a:ea typeface="Arial Unicode MS" pitchFamily="34" charset="-122"/>
                <a:cs typeface="Arial Unicode MS" pitchFamily="34" charset="-122"/>
              </a:rPr>
              <a:t> &gt;= </a:t>
            </a:r>
            <a:r>
              <a:rPr lang="en-US" altLang="zh-CN" i="1">
                <a:latin typeface="Arial Unicode MS" pitchFamily="34" charset="-122"/>
                <a:ea typeface="Arial Unicode MS" pitchFamily="34" charset="-122"/>
                <a:cs typeface="Arial Unicode MS" pitchFamily="34" charset="-122"/>
              </a:rPr>
              <a:t>c</a:t>
            </a:r>
            <a:r>
              <a:rPr lang="en-US" altLang="zh-CN" baseline="-25000">
                <a:latin typeface="Arial Unicode MS" pitchFamily="34" charset="-122"/>
                <a:ea typeface="Arial Unicode MS" pitchFamily="34" charset="-122"/>
                <a:cs typeface="Arial Unicode MS" pitchFamily="34" charset="-122"/>
              </a:rPr>
              <a:t>1</a:t>
            </a:r>
            <a:r>
              <a:rPr lang="en-US" altLang="zh-CN" i="1">
                <a:latin typeface="Arial Unicode MS" pitchFamily="34" charset="-122"/>
                <a:ea typeface="Arial Unicode MS" pitchFamily="34" charset="-122"/>
                <a:cs typeface="Arial Unicode MS" pitchFamily="34" charset="-122"/>
              </a:rPr>
              <a:t>n</a:t>
            </a:r>
            <a:r>
              <a:rPr lang="en-US" altLang="zh-CN" baseline="30000">
                <a:latin typeface="Arial Unicode MS" pitchFamily="34" charset="-122"/>
                <a:ea typeface="Arial Unicode MS" pitchFamily="34" charset="-122"/>
                <a:cs typeface="Arial Unicode MS" pitchFamily="34" charset="-122"/>
              </a:rPr>
              <a:t>2</a:t>
            </a:r>
            <a:r>
              <a:rPr lang="en-US" altLang="zh-CN">
                <a:latin typeface="Arial Unicode MS" pitchFamily="34" charset="-122"/>
                <a:ea typeface="Arial Unicode MS" pitchFamily="34" charset="-122"/>
                <a:cs typeface="Arial Unicode MS" pitchFamily="34" charset="-122"/>
              </a:rPr>
              <a:t> for all </a:t>
            </a:r>
            <a:r>
              <a:rPr lang="en-US" altLang="zh-CN" i="1">
                <a:latin typeface="Arial Unicode MS" pitchFamily="34" charset="-122"/>
                <a:ea typeface="Arial Unicode MS" pitchFamily="34" charset="-122"/>
                <a:cs typeface="Arial Unicode MS" pitchFamily="34" charset="-122"/>
              </a:rPr>
              <a:t>n</a:t>
            </a:r>
            <a:r>
              <a:rPr lang="en-US" altLang="zh-CN">
                <a:latin typeface="Arial Unicode MS" pitchFamily="34" charset="-122"/>
                <a:ea typeface="Arial Unicode MS" pitchFamily="34" charset="-122"/>
                <a:cs typeface="Arial Unicode MS" pitchFamily="34" charset="-122"/>
              </a:rPr>
              <a:t> &gt; 1.</a:t>
            </a:r>
          </a:p>
          <a:p>
            <a:pPr marL="609600" indent="-609600" eaLnBrk="1" hangingPunct="1">
              <a:lnSpc>
                <a:spcPct val="90000"/>
              </a:lnSpc>
              <a:buClr>
                <a:schemeClr val="tx1"/>
              </a:buClr>
              <a:buFontTx/>
              <a:buNone/>
            </a:pPr>
            <a:r>
              <a:rPr lang="en-US" altLang="zh-CN" b="1">
                <a:latin typeface="Arial Unicode MS" pitchFamily="34" charset="-122"/>
                <a:ea typeface="Arial Unicode MS" pitchFamily="34" charset="-122"/>
                <a:cs typeface="Arial Unicode MS" pitchFamily="34" charset="-122"/>
              </a:rPr>
              <a:t>T</a:t>
            </a:r>
            <a:r>
              <a:rPr lang="en-US" altLang="zh-CN">
                <a:latin typeface="Arial Unicode MS" pitchFamily="34" charset="-122"/>
                <a:ea typeface="Arial Unicode MS" pitchFamily="34" charset="-122"/>
                <a:cs typeface="Arial Unicode MS" pitchFamily="34" charset="-122"/>
              </a:rPr>
              <a:t>(</a:t>
            </a:r>
            <a:r>
              <a:rPr lang="en-US" altLang="zh-CN" i="1">
                <a:latin typeface="Arial Unicode MS" pitchFamily="34" charset="-122"/>
                <a:ea typeface="Arial Unicode MS" pitchFamily="34" charset="-122"/>
                <a:cs typeface="Arial Unicode MS" pitchFamily="34" charset="-122"/>
              </a:rPr>
              <a:t>n</a:t>
            </a:r>
            <a:r>
              <a:rPr lang="en-US" altLang="zh-CN">
                <a:latin typeface="Arial Unicode MS" pitchFamily="34" charset="-122"/>
                <a:ea typeface="Arial Unicode MS" pitchFamily="34" charset="-122"/>
                <a:cs typeface="Arial Unicode MS" pitchFamily="34" charset="-122"/>
              </a:rPr>
              <a:t>) &gt;= </a:t>
            </a:r>
            <a:r>
              <a:rPr lang="en-US" altLang="zh-CN" i="1">
                <a:latin typeface="Arial Unicode MS" pitchFamily="34" charset="-122"/>
                <a:ea typeface="Arial Unicode MS" pitchFamily="34" charset="-122"/>
                <a:cs typeface="Arial Unicode MS" pitchFamily="34" charset="-122"/>
              </a:rPr>
              <a:t>cn</a:t>
            </a:r>
            <a:r>
              <a:rPr lang="en-US" altLang="zh-CN" baseline="30000">
                <a:latin typeface="Arial Unicode MS" pitchFamily="34" charset="-122"/>
                <a:ea typeface="Arial Unicode MS" pitchFamily="34" charset="-122"/>
                <a:cs typeface="Arial Unicode MS" pitchFamily="34" charset="-122"/>
              </a:rPr>
              <a:t>2</a:t>
            </a:r>
            <a:r>
              <a:rPr lang="en-US" altLang="zh-CN">
                <a:latin typeface="Arial Unicode MS" pitchFamily="34" charset="-122"/>
                <a:ea typeface="Arial Unicode MS" pitchFamily="34" charset="-122"/>
                <a:cs typeface="Arial Unicode MS" pitchFamily="34" charset="-122"/>
              </a:rPr>
              <a:t> for </a:t>
            </a:r>
            <a:r>
              <a:rPr lang="en-US" altLang="zh-CN" i="1">
                <a:latin typeface="Arial Unicode MS" pitchFamily="34" charset="-122"/>
                <a:ea typeface="Arial Unicode MS" pitchFamily="34" charset="-122"/>
                <a:cs typeface="Arial Unicode MS" pitchFamily="34" charset="-122"/>
              </a:rPr>
              <a:t>c</a:t>
            </a:r>
            <a:r>
              <a:rPr lang="en-US" altLang="zh-CN">
                <a:latin typeface="Arial Unicode MS" pitchFamily="34" charset="-122"/>
                <a:ea typeface="Arial Unicode MS" pitchFamily="34" charset="-122"/>
                <a:cs typeface="Arial Unicode MS" pitchFamily="34" charset="-122"/>
              </a:rPr>
              <a:t> = </a:t>
            </a:r>
            <a:r>
              <a:rPr lang="en-US" altLang="zh-CN" i="1">
                <a:latin typeface="Arial Unicode MS" pitchFamily="34" charset="-122"/>
                <a:ea typeface="Arial Unicode MS" pitchFamily="34" charset="-122"/>
                <a:cs typeface="Arial Unicode MS" pitchFamily="34" charset="-122"/>
              </a:rPr>
              <a:t>c</a:t>
            </a:r>
            <a:r>
              <a:rPr lang="en-US" altLang="zh-CN" baseline="-25000">
                <a:latin typeface="Arial Unicode MS" pitchFamily="34" charset="-122"/>
                <a:ea typeface="Arial Unicode MS" pitchFamily="34" charset="-122"/>
                <a:cs typeface="Arial Unicode MS" pitchFamily="34" charset="-122"/>
              </a:rPr>
              <a:t>1</a:t>
            </a:r>
            <a:r>
              <a:rPr lang="en-US" altLang="zh-CN">
                <a:latin typeface="Arial Unicode MS" pitchFamily="34" charset="-122"/>
                <a:ea typeface="Arial Unicode MS" pitchFamily="34" charset="-122"/>
                <a:cs typeface="Arial Unicode MS" pitchFamily="34" charset="-122"/>
              </a:rPr>
              <a:t> and </a:t>
            </a:r>
            <a:r>
              <a:rPr lang="en-US" altLang="zh-CN" i="1">
                <a:latin typeface="Arial Unicode MS" pitchFamily="34" charset="-122"/>
                <a:ea typeface="Arial Unicode MS" pitchFamily="34" charset="-122"/>
                <a:cs typeface="Arial Unicode MS" pitchFamily="34" charset="-122"/>
              </a:rPr>
              <a:t>n</a:t>
            </a:r>
            <a:r>
              <a:rPr lang="en-US" altLang="zh-CN" baseline="-25000">
                <a:latin typeface="Arial Unicode MS" pitchFamily="34" charset="-122"/>
                <a:ea typeface="Arial Unicode MS" pitchFamily="34" charset="-122"/>
                <a:cs typeface="Arial Unicode MS" pitchFamily="34" charset="-122"/>
              </a:rPr>
              <a:t>0</a:t>
            </a:r>
            <a:r>
              <a:rPr lang="en-US" altLang="zh-CN">
                <a:latin typeface="Arial Unicode MS" pitchFamily="34" charset="-122"/>
                <a:ea typeface="Arial Unicode MS" pitchFamily="34" charset="-122"/>
                <a:cs typeface="Arial Unicode MS" pitchFamily="34" charset="-122"/>
              </a:rPr>
              <a:t> = 1.</a:t>
            </a:r>
          </a:p>
          <a:p>
            <a:pPr marL="609600" indent="-609600" eaLnBrk="1" hangingPunct="1">
              <a:lnSpc>
                <a:spcPct val="90000"/>
              </a:lnSpc>
              <a:buClr>
                <a:schemeClr val="tx1"/>
              </a:buClr>
              <a:buFontTx/>
              <a:buNone/>
            </a:pPr>
            <a:endParaRPr lang="en-US" altLang="zh-CN">
              <a:latin typeface="Arial Unicode MS" pitchFamily="34" charset="-122"/>
              <a:ea typeface="Arial Unicode MS" pitchFamily="34" charset="-122"/>
              <a:cs typeface="Arial Unicode MS" pitchFamily="34" charset="-122"/>
            </a:endParaRPr>
          </a:p>
          <a:p>
            <a:pPr marL="609600" indent="-609600" eaLnBrk="1" hangingPunct="1">
              <a:lnSpc>
                <a:spcPct val="90000"/>
              </a:lnSpc>
              <a:buClr>
                <a:schemeClr val="tx1"/>
              </a:buClr>
              <a:buFontTx/>
              <a:buNone/>
            </a:pPr>
            <a:r>
              <a:rPr lang="en-US" altLang="zh-CN">
                <a:latin typeface="Arial Unicode MS" pitchFamily="34" charset="-122"/>
                <a:ea typeface="Arial Unicode MS" pitchFamily="34" charset="-122"/>
                <a:cs typeface="Arial Unicode MS" pitchFamily="34" charset="-122"/>
              </a:rPr>
              <a:t>Therefore, </a:t>
            </a:r>
            <a:r>
              <a:rPr lang="en-US" altLang="zh-CN" b="1">
                <a:latin typeface="Arial Unicode MS" pitchFamily="34" charset="-122"/>
                <a:ea typeface="Arial Unicode MS" pitchFamily="34" charset="-122"/>
                <a:cs typeface="Arial Unicode MS" pitchFamily="34" charset="-122"/>
              </a:rPr>
              <a:t>T</a:t>
            </a:r>
            <a:r>
              <a:rPr lang="en-US" altLang="zh-CN">
                <a:latin typeface="Arial Unicode MS" pitchFamily="34" charset="-122"/>
                <a:ea typeface="Arial Unicode MS" pitchFamily="34" charset="-122"/>
                <a:cs typeface="Arial Unicode MS" pitchFamily="34" charset="-122"/>
              </a:rPr>
              <a:t>(</a:t>
            </a:r>
            <a:r>
              <a:rPr lang="en-US" altLang="zh-CN" i="1">
                <a:latin typeface="Arial Unicode MS" pitchFamily="34" charset="-122"/>
                <a:ea typeface="Arial Unicode MS" pitchFamily="34" charset="-122"/>
                <a:cs typeface="Arial Unicode MS" pitchFamily="34" charset="-122"/>
              </a:rPr>
              <a:t>n</a:t>
            </a:r>
            <a:r>
              <a:rPr lang="en-US" altLang="zh-CN">
                <a:latin typeface="Arial Unicode MS" pitchFamily="34" charset="-122"/>
                <a:ea typeface="Arial Unicode MS" pitchFamily="34" charset="-122"/>
                <a:cs typeface="Arial Unicode MS" pitchFamily="34" charset="-122"/>
              </a:rPr>
              <a:t>) is in </a:t>
            </a:r>
            <a:r>
              <a:rPr lang="en-US" altLang="zh-CN">
                <a:latin typeface="Arial Unicode MS" pitchFamily="34" charset="-122"/>
                <a:ea typeface="Arial Unicode MS" pitchFamily="34" charset="-122"/>
                <a:cs typeface="Arial Unicode MS" pitchFamily="34" charset="-122"/>
                <a:sym typeface="Symbol" pitchFamily="18" charset="2"/>
              </a:rPr>
              <a:t>(</a:t>
            </a:r>
            <a:r>
              <a:rPr lang="en-US" altLang="zh-CN" i="1">
                <a:latin typeface="Arial Unicode MS" pitchFamily="34" charset="-122"/>
                <a:ea typeface="Arial Unicode MS" pitchFamily="34" charset="-122"/>
                <a:cs typeface="Arial Unicode MS" pitchFamily="34" charset="-122"/>
                <a:sym typeface="Symbol" pitchFamily="18" charset="2"/>
              </a:rPr>
              <a:t>n</a:t>
            </a:r>
            <a:r>
              <a:rPr lang="en-US" altLang="zh-CN" baseline="30000">
                <a:latin typeface="Arial Unicode MS" pitchFamily="34" charset="-122"/>
                <a:ea typeface="Arial Unicode MS" pitchFamily="34" charset="-122"/>
                <a:cs typeface="Arial Unicode MS" pitchFamily="34" charset="-122"/>
                <a:sym typeface="Symbol" pitchFamily="18" charset="2"/>
              </a:rPr>
              <a:t>2</a:t>
            </a:r>
            <a:r>
              <a:rPr lang="en-US" altLang="zh-CN">
                <a:latin typeface="Arial Unicode MS" pitchFamily="34" charset="-122"/>
                <a:ea typeface="Arial Unicode MS" pitchFamily="34" charset="-122"/>
                <a:cs typeface="Arial Unicode MS" pitchFamily="34" charset="-122"/>
                <a:sym typeface="Symbol" pitchFamily="18" charset="2"/>
              </a:rPr>
              <a:t>) by the definition.</a:t>
            </a:r>
          </a:p>
          <a:p>
            <a:pPr marL="609600" indent="-609600" eaLnBrk="1" hangingPunct="1">
              <a:lnSpc>
                <a:spcPct val="90000"/>
              </a:lnSpc>
              <a:buClr>
                <a:schemeClr val="tx1"/>
              </a:buClr>
              <a:buFontTx/>
              <a:buNone/>
            </a:pPr>
            <a:endParaRPr lang="en-US" altLang="zh-CN">
              <a:latin typeface="Arial Unicode MS" pitchFamily="34" charset="-122"/>
              <a:ea typeface="Arial Unicode MS" pitchFamily="34" charset="-122"/>
              <a:cs typeface="Arial Unicode MS" pitchFamily="34" charset="-122"/>
              <a:sym typeface="Symbol" pitchFamily="18" charset="2"/>
            </a:endParaRPr>
          </a:p>
          <a:p>
            <a:pPr marL="609600" indent="-609600" eaLnBrk="1" hangingPunct="1">
              <a:lnSpc>
                <a:spcPct val="90000"/>
              </a:lnSpc>
              <a:buClr>
                <a:schemeClr val="tx1"/>
              </a:buClr>
              <a:buFontTx/>
              <a:buNone/>
            </a:pPr>
            <a:r>
              <a:rPr lang="en-US" altLang="zh-CN">
                <a:latin typeface="Arial Unicode MS" pitchFamily="34" charset="-122"/>
                <a:ea typeface="Arial Unicode MS" pitchFamily="34" charset="-122"/>
                <a:cs typeface="Arial Unicode MS" pitchFamily="34" charset="-122"/>
                <a:sym typeface="Symbol" pitchFamily="18" charset="2"/>
              </a:rPr>
              <a:t>We want the greatest lower bound.</a:t>
            </a:r>
          </a:p>
        </p:txBody>
      </p:sp>
    </p:spTree>
    <p:extLst>
      <p:ext uri="{BB962C8B-B14F-4D97-AF65-F5344CB8AC3E}">
        <p14:creationId xmlns:p14="http://schemas.microsoft.com/office/powerpoint/2010/main" val="34277155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Text Box 2"/>
          <p:cNvSpPr txBox="1">
            <a:spLocks noChangeArrowheads="1"/>
          </p:cNvSpPr>
          <p:nvPr/>
        </p:nvSpPr>
        <p:spPr bwMode="auto">
          <a:xfrm>
            <a:off x="430182" y="1285860"/>
            <a:ext cx="8208962" cy="161582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lnSpc>
                <a:spcPct val="150000"/>
              </a:lnSpc>
              <a:spcBef>
                <a:spcPct val="50000"/>
              </a:spcBef>
            </a:pPr>
            <a:r>
              <a:rPr lang="zh-CN" altLang="pt-BR" sz="2200">
                <a:latin typeface="Consolas" pitchFamily="49" charset="0"/>
                <a:ea typeface="楷体" pitchFamily="49" charset="-122"/>
                <a:cs typeface="Consolas" pitchFamily="49" charset="0"/>
              </a:rPr>
              <a:t>　　</a:t>
            </a:r>
            <a:r>
              <a:rPr lang="zh-CN" altLang="pt-BR" sz="2200">
                <a:solidFill>
                  <a:srgbClr val="FF0000"/>
                </a:solidFill>
                <a:latin typeface="Consolas" pitchFamily="49" charset="0"/>
                <a:ea typeface="黑体" pitchFamily="49" charset="-122"/>
                <a:cs typeface="Consolas" pitchFamily="49" charset="0"/>
              </a:rPr>
              <a:t>定义</a:t>
            </a:r>
            <a:r>
              <a:rPr lang="pt-BR" altLang="zh-CN" sz="2200">
                <a:solidFill>
                  <a:srgbClr val="FF0000"/>
                </a:solidFill>
                <a:latin typeface="Consolas" pitchFamily="49" charset="0"/>
                <a:ea typeface="黑体" pitchFamily="49" charset="-122"/>
                <a:cs typeface="Consolas" pitchFamily="49" charset="0"/>
              </a:rPr>
              <a:t>3</a:t>
            </a:r>
            <a:r>
              <a:rPr lang="zh-CN" altLang="pt-BR" sz="2200">
                <a:solidFill>
                  <a:srgbClr val="FF0000"/>
                </a:solidFill>
                <a:latin typeface="Consolas" pitchFamily="49" charset="0"/>
                <a:ea typeface="黑体" pitchFamily="49" charset="-122"/>
                <a:cs typeface="Consolas" pitchFamily="49" charset="0"/>
              </a:rPr>
              <a:t>（大</a:t>
            </a:r>
            <a:r>
              <a:rPr lang="zh-CN" altLang="en-US" sz="2200">
                <a:solidFill>
                  <a:srgbClr val="FF0000"/>
                </a:solidFill>
                <a:latin typeface="Consolas" pitchFamily="49" charset="0"/>
                <a:ea typeface="黑体" pitchFamily="49" charset="-122"/>
                <a:cs typeface="Consolas" pitchFamily="49" charset="0"/>
                <a:sym typeface="Symbol" pitchFamily="18" charset="2"/>
              </a:rPr>
              <a:t></a:t>
            </a:r>
            <a:r>
              <a:rPr lang="zh-CN" altLang="en-US" sz="2200">
                <a:solidFill>
                  <a:srgbClr val="FF0000"/>
                </a:solidFill>
                <a:latin typeface="Consolas" pitchFamily="49" charset="0"/>
                <a:ea typeface="黑体" pitchFamily="49" charset="-122"/>
                <a:cs typeface="Consolas" pitchFamily="49" charset="0"/>
              </a:rPr>
              <a:t>符号</a:t>
            </a:r>
            <a:r>
              <a:rPr lang="zh-CN" altLang="pt-BR" sz="2200">
                <a:solidFill>
                  <a:srgbClr val="FF0000"/>
                </a:solidFill>
                <a:latin typeface="Consolas" pitchFamily="49" charset="0"/>
                <a:ea typeface="黑体" pitchFamily="49" charset="-122"/>
                <a:cs typeface="Consolas" pitchFamily="49" charset="0"/>
              </a:rPr>
              <a:t>）</a:t>
            </a:r>
            <a:r>
              <a:rPr lang="zh-CN" altLang="pt-BR" sz="2200">
                <a:solidFill>
                  <a:srgbClr val="FF0000"/>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 </a:t>
            </a:r>
            <a:r>
              <a:rPr lang="en-US" altLang="zh-CN" sz="2200">
                <a:solidFill>
                  <a:srgbClr val="0000FF"/>
                </a:solidFill>
                <a:latin typeface="Consolas" pitchFamily="49" charset="0"/>
                <a:ea typeface="楷体" pitchFamily="49" charset="-122"/>
                <a:cs typeface="Consolas" pitchFamily="49" charset="0"/>
                <a:sym typeface="Symbol" pitchFamily="18" charset="2"/>
              </a:rPr>
              <a:t></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g</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（读作“</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是</a:t>
            </a:r>
            <a:r>
              <a:rPr lang="pt-BR" altLang="zh-CN" sz="2200" i="1">
                <a:solidFill>
                  <a:srgbClr val="0000FF"/>
                </a:solidFill>
                <a:latin typeface="Consolas" pitchFamily="49" charset="0"/>
                <a:ea typeface="楷体" pitchFamily="49" charset="-122"/>
                <a:cs typeface="Consolas" pitchFamily="49" charset="0"/>
              </a:rPr>
              <a:t>g</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的大</a:t>
            </a:r>
            <a:r>
              <a:rPr lang="zh-CN" altLang="en-US" sz="2200">
                <a:solidFill>
                  <a:srgbClr val="0000FF"/>
                </a:solidFill>
                <a:latin typeface="Consolas" pitchFamily="49" charset="0"/>
                <a:ea typeface="楷体" pitchFamily="49" charset="-122"/>
                <a:cs typeface="Consolas" pitchFamily="49" charset="0"/>
                <a:sym typeface="Symbol" pitchFamily="18" charset="2"/>
              </a:rPr>
              <a:t></a:t>
            </a:r>
            <a:r>
              <a:rPr lang="zh-CN" altLang="pt-BR" sz="2200">
                <a:solidFill>
                  <a:srgbClr val="0000FF"/>
                </a:solidFill>
                <a:latin typeface="Consolas" pitchFamily="49" charset="0"/>
                <a:ea typeface="楷体" pitchFamily="49" charset="-122"/>
                <a:cs typeface="Consolas" pitchFamily="49" charset="0"/>
              </a:rPr>
              <a:t>”）当且仅当存在正常量</a:t>
            </a:r>
            <a:r>
              <a:rPr lang="pt-BR" altLang="zh-CN" sz="2200">
                <a:solidFill>
                  <a:srgbClr val="0000FF"/>
                </a:solidFill>
                <a:latin typeface="Consolas" pitchFamily="49" charset="0"/>
                <a:ea typeface="楷体" pitchFamily="49" charset="-122"/>
                <a:cs typeface="Consolas" pitchFamily="49" charset="0"/>
              </a:rPr>
              <a:t>c</a:t>
            </a:r>
            <a:r>
              <a:rPr lang="pt-BR" altLang="zh-CN" sz="2200" baseline="-25000">
                <a:solidFill>
                  <a:srgbClr val="0000FF"/>
                </a:solidFill>
                <a:latin typeface="Consolas" pitchFamily="49" charset="0"/>
                <a:ea typeface="楷体" pitchFamily="49" charset="-122"/>
                <a:cs typeface="Consolas" pitchFamily="49" charset="0"/>
              </a:rPr>
              <a:t>1</a:t>
            </a:r>
            <a:r>
              <a:rPr lang="zh-CN" altLang="pt-BR" sz="2200">
                <a:solidFill>
                  <a:srgbClr val="0000FF"/>
                </a:solidFill>
                <a:latin typeface="Consolas" pitchFamily="49" charset="0"/>
                <a:ea typeface="楷体" pitchFamily="49" charset="-122"/>
                <a:cs typeface="Consolas" pitchFamily="49" charset="0"/>
              </a:rPr>
              <a:t>、</a:t>
            </a:r>
            <a:r>
              <a:rPr lang="pt-BR" altLang="zh-CN" sz="2200">
                <a:solidFill>
                  <a:srgbClr val="0000FF"/>
                </a:solidFill>
                <a:latin typeface="Consolas" pitchFamily="49" charset="0"/>
                <a:ea typeface="楷体" pitchFamily="49" charset="-122"/>
                <a:cs typeface="Consolas" pitchFamily="49" charset="0"/>
              </a:rPr>
              <a:t>c</a:t>
            </a:r>
            <a:r>
              <a:rPr lang="pt-BR" altLang="zh-CN" sz="2200" baseline="-25000">
                <a:solidFill>
                  <a:srgbClr val="0000FF"/>
                </a:solidFill>
                <a:latin typeface="Consolas" pitchFamily="49" charset="0"/>
                <a:ea typeface="楷体" pitchFamily="49" charset="-122"/>
                <a:cs typeface="Consolas" pitchFamily="49" charset="0"/>
              </a:rPr>
              <a:t>2</a:t>
            </a:r>
            <a:r>
              <a:rPr lang="zh-CN" altLang="pt-BR" sz="2200">
                <a:solidFill>
                  <a:srgbClr val="0000FF"/>
                </a:solidFill>
                <a:latin typeface="Consolas" pitchFamily="49" charset="0"/>
                <a:ea typeface="楷体" pitchFamily="49" charset="-122"/>
                <a:cs typeface="Consolas" pitchFamily="49" charset="0"/>
              </a:rPr>
              <a:t>和</a:t>
            </a:r>
            <a:r>
              <a:rPr lang="pt-BR" altLang="zh-CN" sz="2200" i="1">
                <a:solidFill>
                  <a:srgbClr val="0000FF"/>
                </a:solidFill>
                <a:latin typeface="Consolas" pitchFamily="49" charset="0"/>
                <a:ea typeface="楷体" pitchFamily="49" charset="-122"/>
                <a:cs typeface="Consolas" pitchFamily="49" charset="0"/>
              </a:rPr>
              <a:t>n</a:t>
            </a:r>
            <a:r>
              <a:rPr lang="pt-BR" altLang="zh-CN" sz="2200" baseline="-25000">
                <a:solidFill>
                  <a:srgbClr val="0000FF"/>
                </a:solidFill>
                <a:latin typeface="Consolas" pitchFamily="49" charset="0"/>
                <a:ea typeface="楷体" pitchFamily="49" charset="-122"/>
                <a:cs typeface="Consolas" pitchFamily="49" charset="0"/>
              </a:rPr>
              <a:t>0</a:t>
            </a:r>
            <a:r>
              <a:rPr lang="zh-CN" altLang="pt-BR" sz="2200">
                <a:solidFill>
                  <a:srgbClr val="0000FF"/>
                </a:solidFill>
                <a:latin typeface="Consolas" pitchFamily="49" charset="0"/>
                <a:ea typeface="楷体" pitchFamily="49" charset="-122"/>
                <a:cs typeface="Consolas" pitchFamily="49" charset="0"/>
              </a:rPr>
              <a:t>，使当</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宋体" pitchFamily="2"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baseline="-25000">
                <a:solidFill>
                  <a:srgbClr val="0000FF"/>
                </a:solidFill>
                <a:latin typeface="Consolas" pitchFamily="49" charset="0"/>
                <a:ea typeface="楷体" pitchFamily="49" charset="-122"/>
                <a:cs typeface="Consolas" pitchFamily="49" charset="0"/>
              </a:rPr>
              <a:t>0</a:t>
            </a:r>
            <a:r>
              <a:rPr lang="zh-CN" altLang="pt-BR" sz="2200">
                <a:solidFill>
                  <a:srgbClr val="0000FF"/>
                </a:solidFill>
                <a:latin typeface="Consolas" pitchFamily="49" charset="0"/>
                <a:ea typeface="楷体" pitchFamily="49" charset="-122"/>
                <a:cs typeface="Consolas" pitchFamily="49" charset="0"/>
              </a:rPr>
              <a:t>时，有</a:t>
            </a:r>
            <a:r>
              <a:rPr lang="pt-BR" altLang="zh-CN" sz="2200">
                <a:solidFill>
                  <a:srgbClr val="0000FF"/>
                </a:solidFill>
                <a:latin typeface="Consolas" pitchFamily="49" charset="0"/>
                <a:ea typeface="楷体" pitchFamily="49" charset="-122"/>
                <a:cs typeface="Consolas" pitchFamily="49" charset="0"/>
              </a:rPr>
              <a:t>c</a:t>
            </a:r>
            <a:r>
              <a:rPr lang="pt-BR" altLang="zh-CN" sz="2200" baseline="-25000">
                <a:solidFill>
                  <a:srgbClr val="0000FF"/>
                </a:solidFill>
                <a:latin typeface="Consolas" pitchFamily="49" charset="0"/>
                <a:ea typeface="楷体" pitchFamily="49" charset="-122"/>
                <a:cs typeface="Consolas" pitchFamily="49" charset="0"/>
              </a:rPr>
              <a:t>1</a:t>
            </a:r>
            <a:r>
              <a:rPr lang="pt-BR" altLang="zh-CN" sz="2200" i="1">
                <a:solidFill>
                  <a:srgbClr val="0000FF"/>
                </a:solidFill>
                <a:latin typeface="Consolas" pitchFamily="49" charset="0"/>
                <a:ea typeface="楷体" pitchFamily="49" charset="-122"/>
                <a:cs typeface="Consolas" pitchFamily="49" charset="0"/>
              </a:rPr>
              <a:t>g</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pt-BR" altLang="zh-CN" sz="2200">
                <a:solidFill>
                  <a:srgbClr val="0000FF"/>
                </a:solidFill>
                <a:latin typeface="Consolas" pitchFamily="49" charset="0"/>
                <a:ea typeface="宋体" pitchFamily="2"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pt-BR" altLang="zh-CN" sz="2200">
                <a:solidFill>
                  <a:srgbClr val="0000FF"/>
                </a:solidFill>
                <a:latin typeface="Consolas" pitchFamily="49" charset="0"/>
                <a:ea typeface="宋体" pitchFamily="2" charset="-122"/>
                <a:cs typeface="Consolas" pitchFamily="49" charset="0"/>
              </a:rPr>
              <a:t>≤</a:t>
            </a:r>
            <a:r>
              <a:rPr lang="pt-BR" altLang="zh-CN" sz="2200">
                <a:solidFill>
                  <a:srgbClr val="0000FF"/>
                </a:solidFill>
                <a:latin typeface="Consolas" pitchFamily="49" charset="0"/>
                <a:ea typeface="楷体" pitchFamily="49" charset="-122"/>
                <a:cs typeface="Consolas" pitchFamily="49" charset="0"/>
              </a:rPr>
              <a:t>c</a:t>
            </a:r>
            <a:r>
              <a:rPr lang="pt-BR" altLang="zh-CN" sz="2200" baseline="-25000">
                <a:solidFill>
                  <a:srgbClr val="0000FF"/>
                </a:solidFill>
                <a:latin typeface="Consolas" pitchFamily="49" charset="0"/>
                <a:ea typeface="楷体" pitchFamily="49" charset="-122"/>
                <a:cs typeface="Consolas" pitchFamily="49" charset="0"/>
              </a:rPr>
              <a:t>2</a:t>
            </a:r>
            <a:r>
              <a:rPr lang="pt-BR" altLang="zh-CN" sz="2200" i="1">
                <a:solidFill>
                  <a:srgbClr val="0000FF"/>
                </a:solidFill>
                <a:latin typeface="Consolas" pitchFamily="49" charset="0"/>
                <a:ea typeface="楷体" pitchFamily="49" charset="-122"/>
                <a:cs typeface="Consolas" pitchFamily="49" charset="0"/>
              </a:rPr>
              <a:t>g</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，即</a:t>
            </a:r>
            <a:r>
              <a:rPr lang="pt-BR" altLang="zh-CN" sz="2200" i="1">
                <a:solidFill>
                  <a:srgbClr val="0000FF"/>
                </a:solidFill>
                <a:latin typeface="Consolas" pitchFamily="49" charset="0"/>
                <a:ea typeface="楷体" pitchFamily="49" charset="-122"/>
                <a:cs typeface="Consolas" pitchFamily="49" charset="0"/>
              </a:rPr>
              <a:t>g</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与</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的</a:t>
            </a:r>
            <a:r>
              <a:rPr lang="zh-CN" altLang="pt-BR" sz="2200">
                <a:solidFill>
                  <a:srgbClr val="C00000"/>
                </a:solidFill>
                <a:latin typeface="Consolas" pitchFamily="49" charset="0"/>
                <a:ea typeface="微软雅黑" pitchFamily="34" charset="-122"/>
                <a:cs typeface="Consolas" pitchFamily="49" charset="0"/>
              </a:rPr>
              <a:t>同阶</a:t>
            </a:r>
            <a:r>
              <a:rPr lang="zh-CN" altLang="pt-BR" sz="2200">
                <a:latin typeface="Consolas" pitchFamily="49" charset="0"/>
                <a:ea typeface="楷体" pitchFamily="49" charset="-122"/>
                <a:cs typeface="Consolas" pitchFamily="49" charset="0"/>
              </a:rPr>
              <a:t>。</a:t>
            </a:r>
            <a:endParaRPr lang="zh-CN" altLang="en-US" sz="2200">
              <a:latin typeface="Consolas" pitchFamily="49" charset="0"/>
              <a:ea typeface="楷体" pitchFamily="49" charset="-122"/>
              <a:cs typeface="Consolas" pitchFamily="49" charset="0"/>
            </a:endParaRPr>
          </a:p>
        </p:txBody>
      </p:sp>
      <p:sp>
        <p:nvSpPr>
          <p:cNvPr id="189443" name="Text Box 3"/>
          <p:cNvSpPr txBox="1">
            <a:spLocks noChangeArrowheads="1"/>
          </p:cNvSpPr>
          <p:nvPr/>
        </p:nvSpPr>
        <p:spPr bwMode="auto">
          <a:xfrm>
            <a:off x="358775" y="3143248"/>
            <a:ext cx="8785225" cy="2059410"/>
          </a:xfrm>
          <a:prstGeom prst="rect">
            <a:avLst/>
          </a:prstGeom>
          <a:noFill/>
          <a:ln w="9525">
            <a:noFill/>
            <a:miter lim="800000"/>
            <a:headEnd/>
            <a:tailEnd/>
          </a:ln>
          <a:effectLst/>
        </p:spPr>
        <p:txBody>
          <a:bodyPr>
            <a:spAutoFit/>
          </a:bodyPr>
          <a:lstStyle/>
          <a:p>
            <a:pPr>
              <a:lnSpc>
                <a:spcPct val="150000"/>
              </a:lnSpc>
            </a:pPr>
            <a:r>
              <a:rPr lang="zh-CN" altLang="en-US" sz="2200">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如</a:t>
            </a:r>
            <a:r>
              <a:rPr lang="pt-BR" altLang="zh-CN" sz="2200">
                <a:solidFill>
                  <a:srgbClr val="0000FF"/>
                </a:solidFill>
                <a:latin typeface="Consolas" pitchFamily="49" charset="0"/>
                <a:ea typeface="楷体" pitchFamily="49" charset="-122"/>
                <a:cs typeface="Consolas" pitchFamily="49" charset="0"/>
              </a:rPr>
              <a:t>3</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+2=</a:t>
            </a:r>
            <a:r>
              <a:rPr lang="en-US" altLang="zh-CN" sz="2200">
                <a:solidFill>
                  <a:srgbClr val="0000FF"/>
                </a:solidFill>
                <a:latin typeface="Consolas" pitchFamily="49" charset="0"/>
                <a:ea typeface="楷体" pitchFamily="49" charset="-122"/>
                <a:cs typeface="Consolas" pitchFamily="49" charset="0"/>
                <a:sym typeface="Symbol" pitchFamily="18" charset="2"/>
              </a:rPr>
              <a:t></a:t>
            </a:r>
            <a:r>
              <a:rPr lang="en-US" altLang="zh-CN" sz="2200">
                <a:solidFill>
                  <a:srgbClr val="0000FF"/>
                </a:solidFill>
                <a:latin typeface="Consolas" pitchFamily="49" charset="0"/>
                <a:ea typeface="楷体" pitchFamily="49" charset="-122"/>
                <a:cs typeface="Consolas" pitchFamily="49" charset="0"/>
              </a:rPr>
              <a:t> </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a:t>
            </a:r>
            <a:r>
              <a:rPr lang="pt-BR" altLang="zh-CN" sz="2200">
                <a:solidFill>
                  <a:srgbClr val="0000FF"/>
                </a:solidFill>
                <a:latin typeface="Consolas" pitchFamily="49" charset="0"/>
                <a:ea typeface="楷体" pitchFamily="49" charset="-122"/>
                <a:cs typeface="Consolas" pitchFamily="49" charset="0"/>
              </a:rPr>
              <a:t>10</a:t>
            </a:r>
            <a:r>
              <a:rPr lang="pt-BR" altLang="zh-CN" sz="2200" i="1">
                <a:solidFill>
                  <a:srgbClr val="0000FF"/>
                </a:solidFill>
                <a:latin typeface="Consolas" pitchFamily="49" charset="0"/>
                <a:ea typeface="楷体" pitchFamily="49" charset="-122"/>
                <a:cs typeface="Consolas" pitchFamily="49" charset="0"/>
              </a:rPr>
              <a:t>n</a:t>
            </a:r>
            <a:r>
              <a:rPr lang="pt-BR" altLang="zh-CN" sz="2200" baseline="30000">
                <a:solidFill>
                  <a:srgbClr val="0000FF"/>
                </a:solidFill>
                <a:latin typeface="Consolas" pitchFamily="49" charset="0"/>
                <a:ea typeface="楷体" pitchFamily="49" charset="-122"/>
                <a:cs typeface="Consolas" pitchFamily="49" charset="0"/>
              </a:rPr>
              <a:t>2</a:t>
            </a:r>
            <a:r>
              <a:rPr lang="pt-BR" altLang="zh-CN" sz="2200">
                <a:solidFill>
                  <a:srgbClr val="0000FF"/>
                </a:solidFill>
                <a:latin typeface="Consolas" pitchFamily="49" charset="0"/>
                <a:ea typeface="楷体" pitchFamily="49" charset="-122"/>
                <a:cs typeface="Consolas" pitchFamily="49" charset="0"/>
              </a:rPr>
              <a:t>+4</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+2=</a:t>
            </a:r>
            <a:r>
              <a:rPr lang="en-US" altLang="zh-CN" sz="2200">
                <a:solidFill>
                  <a:srgbClr val="0000FF"/>
                </a:solidFill>
                <a:latin typeface="Consolas" pitchFamily="49" charset="0"/>
                <a:ea typeface="楷体" pitchFamily="49" charset="-122"/>
                <a:cs typeface="Consolas" pitchFamily="49" charset="0"/>
                <a:sym typeface="Symbol" pitchFamily="18" charset="2"/>
              </a:rPr>
              <a:t></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baseline="30000">
                <a:solidFill>
                  <a:srgbClr val="0000FF"/>
                </a:solidFill>
                <a:latin typeface="Consolas" pitchFamily="49" charset="0"/>
                <a:ea typeface="楷体" pitchFamily="49" charset="-122"/>
                <a:cs typeface="Consolas" pitchFamily="49" charset="0"/>
              </a:rPr>
              <a:t>2</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a:t>
            </a:r>
          </a:p>
          <a:p>
            <a:pPr>
              <a:lnSpc>
                <a:spcPct val="150000"/>
              </a:lnSpc>
            </a:pPr>
            <a:r>
              <a:rPr lang="zh-CN" altLang="pt-BR" sz="2200">
                <a:solidFill>
                  <a:srgbClr val="0000FF"/>
                </a:solidFill>
                <a:latin typeface="Consolas" pitchFamily="49" charset="0"/>
                <a:ea typeface="楷体" pitchFamily="49" charset="-122"/>
                <a:cs typeface="Consolas" pitchFamily="49" charset="0"/>
              </a:rPr>
              <a:t>　　一般地，如果</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a</a:t>
            </a:r>
            <a:r>
              <a:rPr lang="pt-BR" altLang="zh-CN" sz="2200" i="1" baseline="-25000">
                <a:solidFill>
                  <a:srgbClr val="0000FF"/>
                </a:solidFill>
                <a:latin typeface="Consolas" pitchFamily="49" charset="0"/>
                <a:ea typeface="楷体" pitchFamily="49" charset="-122"/>
                <a:cs typeface="Consolas" pitchFamily="49" charset="0"/>
              </a:rPr>
              <a:t>m</a:t>
            </a:r>
            <a:r>
              <a:rPr lang="pt-BR" altLang="zh-CN" sz="2200" i="1">
                <a:solidFill>
                  <a:srgbClr val="0000FF"/>
                </a:solidFill>
                <a:latin typeface="Consolas" pitchFamily="49" charset="0"/>
                <a:ea typeface="楷体" pitchFamily="49" charset="-122"/>
                <a:cs typeface="Consolas" pitchFamily="49" charset="0"/>
              </a:rPr>
              <a:t>n</a:t>
            </a:r>
            <a:r>
              <a:rPr lang="pt-BR" altLang="zh-CN" sz="2200" i="1" baseline="30000">
                <a:solidFill>
                  <a:srgbClr val="0000FF"/>
                </a:solidFill>
                <a:latin typeface="Consolas" pitchFamily="49" charset="0"/>
                <a:ea typeface="楷体" pitchFamily="49" charset="-122"/>
                <a:cs typeface="Consolas" pitchFamily="49" charset="0"/>
              </a:rPr>
              <a:t>m</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a</a:t>
            </a:r>
            <a:r>
              <a:rPr lang="pt-BR" altLang="zh-CN" sz="2200" i="1" baseline="-25000">
                <a:solidFill>
                  <a:srgbClr val="0000FF"/>
                </a:solidFill>
                <a:latin typeface="Consolas" pitchFamily="49" charset="0"/>
                <a:ea typeface="楷体" pitchFamily="49" charset="-122"/>
                <a:cs typeface="Consolas" pitchFamily="49" charset="0"/>
              </a:rPr>
              <a:t>m</a:t>
            </a:r>
            <a:r>
              <a:rPr lang="pt-BR" altLang="zh-CN" sz="2200" baseline="-25000">
                <a:solidFill>
                  <a:srgbClr val="0000FF"/>
                </a:solidFill>
                <a:latin typeface="Consolas" pitchFamily="49" charset="0"/>
                <a:ea typeface="楷体" pitchFamily="49" charset="-122"/>
                <a:cs typeface="Consolas" pitchFamily="49" charset="0"/>
              </a:rPr>
              <a:t>-1</a:t>
            </a:r>
            <a:r>
              <a:rPr lang="pt-BR" altLang="zh-CN" sz="2200" i="1">
                <a:solidFill>
                  <a:srgbClr val="0000FF"/>
                </a:solidFill>
                <a:latin typeface="Consolas" pitchFamily="49" charset="0"/>
                <a:ea typeface="楷体" pitchFamily="49" charset="-122"/>
                <a:cs typeface="Consolas" pitchFamily="49" charset="0"/>
              </a:rPr>
              <a:t>n</a:t>
            </a:r>
            <a:r>
              <a:rPr lang="pt-BR" altLang="zh-CN" sz="2200" i="1" baseline="30000">
                <a:solidFill>
                  <a:srgbClr val="0000FF"/>
                </a:solidFill>
                <a:latin typeface="Consolas" pitchFamily="49" charset="0"/>
                <a:ea typeface="楷体" pitchFamily="49" charset="-122"/>
                <a:cs typeface="Consolas" pitchFamily="49" charset="0"/>
              </a:rPr>
              <a:t>m</a:t>
            </a:r>
            <a:r>
              <a:rPr lang="pt-BR" altLang="zh-CN" sz="2200" baseline="30000">
                <a:solidFill>
                  <a:srgbClr val="0000FF"/>
                </a:solidFill>
                <a:latin typeface="Consolas" pitchFamily="49" charset="0"/>
                <a:ea typeface="楷体" pitchFamily="49" charset="-122"/>
                <a:cs typeface="Consolas" pitchFamily="49" charset="0"/>
              </a:rPr>
              <a:t>-1</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a</a:t>
            </a:r>
            <a:r>
              <a:rPr lang="pt-BR" altLang="zh-CN" sz="2200" baseline="-25000">
                <a:solidFill>
                  <a:srgbClr val="0000FF"/>
                </a:solidFill>
                <a:latin typeface="Consolas" pitchFamily="49" charset="0"/>
                <a:ea typeface="楷体" pitchFamily="49" charset="-122"/>
                <a:cs typeface="Consolas" pitchFamily="49" charset="0"/>
              </a:rPr>
              <a:t>1</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a</a:t>
            </a:r>
            <a:r>
              <a:rPr lang="pt-BR" altLang="zh-CN" sz="2200" baseline="-25000">
                <a:solidFill>
                  <a:srgbClr val="0000FF"/>
                </a:solidFill>
                <a:latin typeface="Consolas" pitchFamily="49" charset="0"/>
                <a:ea typeface="楷体" pitchFamily="49" charset="-122"/>
                <a:cs typeface="Consolas" pitchFamily="49" charset="0"/>
              </a:rPr>
              <a:t>0</a:t>
            </a:r>
            <a:r>
              <a:rPr lang="zh-CN" altLang="pt-BR" sz="2200">
                <a:solidFill>
                  <a:srgbClr val="0000FF"/>
                </a:solidFill>
                <a:latin typeface="Consolas" pitchFamily="49" charset="0"/>
                <a:ea typeface="楷体" pitchFamily="49" charset="-122"/>
                <a:cs typeface="Consolas" pitchFamily="49" charset="0"/>
              </a:rPr>
              <a:t>，有</a:t>
            </a:r>
            <a:r>
              <a:rPr lang="pt-BR" altLang="zh-CN" sz="2200" i="1">
                <a:solidFill>
                  <a:srgbClr val="9900FF"/>
                </a:solidFill>
                <a:latin typeface="Consolas" pitchFamily="49" charset="0"/>
                <a:ea typeface="楷体" pitchFamily="49" charset="-122"/>
                <a:cs typeface="Consolas" pitchFamily="49" charset="0"/>
              </a:rPr>
              <a:t>f</a:t>
            </a:r>
            <a:r>
              <a:rPr lang="pt-BR" altLang="zh-CN" sz="2200">
                <a:solidFill>
                  <a:srgbClr val="9900FF"/>
                </a:solidFill>
                <a:latin typeface="Consolas" pitchFamily="49" charset="0"/>
                <a:ea typeface="楷体" pitchFamily="49" charset="-122"/>
                <a:cs typeface="Consolas" pitchFamily="49" charset="0"/>
              </a:rPr>
              <a:t>(</a:t>
            </a:r>
            <a:r>
              <a:rPr lang="pt-BR" altLang="zh-CN" sz="2200" i="1">
                <a:solidFill>
                  <a:srgbClr val="9900FF"/>
                </a:solidFill>
                <a:latin typeface="Consolas" pitchFamily="49" charset="0"/>
                <a:ea typeface="楷体" pitchFamily="49" charset="-122"/>
                <a:cs typeface="Consolas" pitchFamily="49" charset="0"/>
              </a:rPr>
              <a:t>n</a:t>
            </a:r>
            <a:r>
              <a:rPr lang="pt-BR" altLang="zh-CN" sz="2200">
                <a:solidFill>
                  <a:srgbClr val="9900FF"/>
                </a:solidFill>
                <a:latin typeface="Consolas" pitchFamily="49" charset="0"/>
                <a:ea typeface="楷体" pitchFamily="49" charset="-122"/>
                <a:cs typeface="Consolas" pitchFamily="49" charset="0"/>
              </a:rPr>
              <a:t>)=</a:t>
            </a:r>
            <a:r>
              <a:rPr lang="en-US" altLang="zh-CN" sz="2200">
                <a:solidFill>
                  <a:srgbClr val="9900FF"/>
                </a:solidFill>
                <a:latin typeface="Consolas" pitchFamily="49" charset="0"/>
                <a:ea typeface="楷体" pitchFamily="49" charset="-122"/>
                <a:cs typeface="Consolas" pitchFamily="49" charset="0"/>
                <a:sym typeface="Symbol" pitchFamily="18" charset="2"/>
              </a:rPr>
              <a:t></a:t>
            </a:r>
            <a:r>
              <a:rPr lang="pt-BR" altLang="zh-CN" sz="2200">
                <a:solidFill>
                  <a:srgbClr val="9900FF"/>
                </a:solidFill>
                <a:latin typeface="Consolas" pitchFamily="49" charset="0"/>
                <a:ea typeface="楷体" pitchFamily="49" charset="-122"/>
                <a:cs typeface="Consolas" pitchFamily="49" charset="0"/>
              </a:rPr>
              <a:t>(</a:t>
            </a:r>
            <a:r>
              <a:rPr lang="pt-BR" altLang="zh-CN" sz="2200" i="1">
                <a:solidFill>
                  <a:srgbClr val="9900FF"/>
                </a:solidFill>
                <a:latin typeface="Consolas" pitchFamily="49" charset="0"/>
                <a:ea typeface="楷体" pitchFamily="49" charset="-122"/>
                <a:cs typeface="Consolas" pitchFamily="49" charset="0"/>
              </a:rPr>
              <a:t>n</a:t>
            </a:r>
            <a:r>
              <a:rPr lang="pt-BR" altLang="zh-CN" sz="2200" i="1" baseline="30000">
                <a:solidFill>
                  <a:srgbClr val="9900FF"/>
                </a:solidFill>
                <a:latin typeface="Consolas" pitchFamily="49" charset="0"/>
                <a:ea typeface="楷体" pitchFamily="49" charset="-122"/>
                <a:cs typeface="Consolas" pitchFamily="49" charset="0"/>
              </a:rPr>
              <a:t>m</a:t>
            </a:r>
            <a:r>
              <a:rPr lang="pt-BR" altLang="zh-CN" sz="2200">
                <a:solidFill>
                  <a:srgbClr val="9900FF"/>
                </a:solidFill>
                <a:latin typeface="Consolas" pitchFamily="49" charset="0"/>
                <a:ea typeface="楷体" pitchFamily="49" charset="-122"/>
                <a:cs typeface="Consolas" pitchFamily="49" charset="0"/>
              </a:rPr>
              <a:t>)</a:t>
            </a:r>
            <a:r>
              <a:rPr lang="zh-CN" altLang="pt-BR" sz="2200">
                <a:latin typeface="Consolas" pitchFamily="49" charset="0"/>
                <a:ea typeface="楷体" pitchFamily="49" charset="-122"/>
                <a:cs typeface="Consolas" pitchFamily="49" charset="0"/>
              </a:rPr>
              <a:t>。</a:t>
            </a:r>
          </a:p>
          <a:p>
            <a:pPr>
              <a:lnSpc>
                <a:spcPct val="150000"/>
              </a:lnSpc>
            </a:pPr>
            <a:r>
              <a:rPr lang="zh-CN" altLang="pt-BR" sz="2200">
                <a:latin typeface="Consolas" pitchFamily="49" charset="0"/>
                <a:ea typeface="楷体" pitchFamily="49" charset="-122"/>
                <a:cs typeface="Consolas" pitchFamily="49" charset="0"/>
              </a:rPr>
              <a:t>　　</a:t>
            </a:r>
            <a:r>
              <a:rPr lang="zh-CN" altLang="pt-BR" sz="2200">
                <a:solidFill>
                  <a:srgbClr val="0000FF"/>
                </a:solidFill>
                <a:latin typeface="Consolas" pitchFamily="49" charset="0"/>
                <a:ea typeface="楷体" pitchFamily="49" charset="-122"/>
                <a:cs typeface="Consolas" pitchFamily="49" charset="0"/>
              </a:rPr>
              <a:t>大</a:t>
            </a:r>
            <a:r>
              <a:rPr lang="zh-CN" altLang="en-US" sz="2200">
                <a:solidFill>
                  <a:srgbClr val="0000FF"/>
                </a:solidFill>
                <a:latin typeface="Consolas" pitchFamily="49" charset="0"/>
                <a:ea typeface="楷体" pitchFamily="49" charset="-122"/>
                <a:cs typeface="Consolas" pitchFamily="49" charset="0"/>
                <a:sym typeface="Symbol" pitchFamily="18" charset="2"/>
              </a:rPr>
              <a:t></a:t>
            </a:r>
            <a:r>
              <a:rPr lang="zh-CN" altLang="en-US" sz="2200">
                <a:solidFill>
                  <a:srgbClr val="0000FF"/>
                </a:solidFill>
                <a:latin typeface="Consolas" pitchFamily="49" charset="0"/>
                <a:ea typeface="楷体" pitchFamily="49" charset="-122"/>
                <a:cs typeface="Consolas" pitchFamily="49" charset="0"/>
              </a:rPr>
              <a:t>符号比大</a:t>
            </a:r>
            <a:r>
              <a:rPr lang="pt-BR" altLang="zh-CN" sz="2200">
                <a:solidFill>
                  <a:srgbClr val="0000FF"/>
                </a:solidFill>
                <a:latin typeface="Consolas" pitchFamily="49" charset="0"/>
                <a:ea typeface="楷体" pitchFamily="49" charset="-122"/>
                <a:cs typeface="Consolas" pitchFamily="49" charset="0"/>
              </a:rPr>
              <a:t>O</a:t>
            </a:r>
            <a:r>
              <a:rPr lang="zh-CN" altLang="en-US" sz="2200">
                <a:solidFill>
                  <a:srgbClr val="0000FF"/>
                </a:solidFill>
                <a:latin typeface="Consolas" pitchFamily="49" charset="0"/>
                <a:ea typeface="楷体" pitchFamily="49" charset="-122"/>
                <a:cs typeface="Consolas" pitchFamily="49" charset="0"/>
              </a:rPr>
              <a:t>符号</a:t>
            </a:r>
            <a:r>
              <a:rPr lang="zh-CN" altLang="pt-BR" sz="2200">
                <a:solidFill>
                  <a:srgbClr val="0000FF"/>
                </a:solidFill>
                <a:latin typeface="Consolas" pitchFamily="49" charset="0"/>
                <a:ea typeface="楷体" pitchFamily="49" charset="-122"/>
                <a:cs typeface="Consolas" pitchFamily="49" charset="0"/>
              </a:rPr>
              <a:t>和大</a:t>
            </a:r>
            <a:r>
              <a:rPr lang="zh-CN" altLang="en-US" sz="2200">
                <a:solidFill>
                  <a:srgbClr val="0000FF"/>
                </a:solidFill>
                <a:latin typeface="Consolas" pitchFamily="49" charset="0"/>
                <a:ea typeface="楷体" pitchFamily="49" charset="-122"/>
                <a:cs typeface="Consolas" pitchFamily="49" charset="0"/>
                <a:sym typeface="Symbol" pitchFamily="18" charset="2"/>
              </a:rPr>
              <a:t></a:t>
            </a:r>
            <a:r>
              <a:rPr lang="zh-CN" altLang="en-US" sz="2200">
                <a:solidFill>
                  <a:srgbClr val="0000FF"/>
                </a:solidFill>
                <a:latin typeface="Consolas" pitchFamily="49" charset="0"/>
                <a:ea typeface="楷体" pitchFamily="49" charset="-122"/>
                <a:cs typeface="Consolas" pitchFamily="49" charset="0"/>
              </a:rPr>
              <a:t>符号都精确</a:t>
            </a:r>
            <a:r>
              <a:rPr lang="zh-CN" altLang="pt-BR"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en-US" altLang="zh-CN" sz="2200">
                <a:solidFill>
                  <a:srgbClr val="0000FF"/>
                </a:solidFill>
                <a:latin typeface="Consolas" pitchFamily="49" charset="0"/>
                <a:ea typeface="楷体" pitchFamily="49" charset="-122"/>
                <a:cs typeface="Consolas" pitchFamily="49" charset="0"/>
                <a:sym typeface="Symbol" pitchFamily="18" charset="2"/>
              </a:rPr>
              <a:t></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g</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，当且仅当</a:t>
            </a:r>
            <a:r>
              <a:rPr lang="pt-BR" altLang="zh-CN" sz="2200" i="1">
                <a:solidFill>
                  <a:srgbClr val="0000FF"/>
                </a:solidFill>
                <a:latin typeface="Consolas" pitchFamily="49" charset="0"/>
                <a:ea typeface="楷体" pitchFamily="49" charset="-122"/>
                <a:cs typeface="Consolas" pitchFamily="49" charset="0"/>
              </a:rPr>
              <a:t>g</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既是</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的上界又是</a:t>
            </a:r>
            <a:r>
              <a:rPr lang="pt-BR" altLang="zh-CN" sz="2200" i="1">
                <a:solidFill>
                  <a:srgbClr val="0000FF"/>
                </a:solidFill>
                <a:latin typeface="Consolas" pitchFamily="49" charset="0"/>
                <a:ea typeface="楷体" pitchFamily="49" charset="-122"/>
                <a:cs typeface="Consolas" pitchFamily="49" charset="0"/>
              </a:rPr>
              <a:t>f</a:t>
            </a:r>
            <a:r>
              <a:rPr lang="pt-BR" altLang="zh-CN" sz="2200">
                <a:solidFill>
                  <a:srgbClr val="0000FF"/>
                </a:solidFill>
                <a:latin typeface="Consolas" pitchFamily="49" charset="0"/>
                <a:ea typeface="楷体" pitchFamily="49" charset="-122"/>
                <a:cs typeface="Consolas" pitchFamily="49" charset="0"/>
              </a:rPr>
              <a:t>(</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的下界。</a:t>
            </a:r>
            <a:endParaRPr lang="zh-CN" altLang="en-US" sz="22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endParaRPr lang="en-US" altLang="zh-CN"/>
          </a:p>
          <a:p>
            <a:pPr>
              <a:defRPr/>
            </a:pPr>
            <a:r>
              <a:rPr lang="en-US" altLang="zh-CN"/>
              <a:t>Prof. Q. Wang</a:t>
            </a:r>
          </a:p>
        </p:txBody>
      </p:sp>
      <p:sp>
        <p:nvSpPr>
          <p:cNvPr id="6349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rgbClr val="336699"/>
                </a:solidFill>
                <a:latin typeface="Comic Sans MS" pitchFamily="66" charset="0"/>
                <a:ea typeface="宋体" pitchFamily="2" charset="-122"/>
              </a:defRPr>
            </a:lvl1pPr>
            <a:lvl2pPr marL="742950" indent="-285750">
              <a:defRPr kumimoji="1" sz="1400">
                <a:solidFill>
                  <a:srgbClr val="336699"/>
                </a:solidFill>
                <a:latin typeface="Comic Sans MS" pitchFamily="66" charset="0"/>
                <a:ea typeface="宋体" pitchFamily="2" charset="-122"/>
              </a:defRPr>
            </a:lvl2pPr>
            <a:lvl3pPr marL="1143000" indent="-228600">
              <a:defRPr kumimoji="1" sz="1400">
                <a:solidFill>
                  <a:srgbClr val="336699"/>
                </a:solidFill>
                <a:latin typeface="Comic Sans MS" pitchFamily="66" charset="0"/>
                <a:ea typeface="宋体" pitchFamily="2" charset="-122"/>
              </a:defRPr>
            </a:lvl3pPr>
            <a:lvl4pPr marL="1600200" indent="-228600">
              <a:defRPr kumimoji="1" sz="1400">
                <a:solidFill>
                  <a:srgbClr val="336699"/>
                </a:solidFill>
                <a:latin typeface="Comic Sans MS" pitchFamily="66" charset="0"/>
                <a:ea typeface="宋体" pitchFamily="2" charset="-122"/>
              </a:defRPr>
            </a:lvl4pPr>
            <a:lvl5pPr marL="2057400" indent="-228600">
              <a:defRPr kumimoji="1" sz="1400">
                <a:solidFill>
                  <a:srgbClr val="336699"/>
                </a:solidFill>
                <a:latin typeface="Comic Sans MS" pitchFamily="66" charset="0"/>
                <a:ea typeface="宋体" pitchFamily="2" charset="-122"/>
              </a:defRPr>
            </a:lvl5pPr>
            <a:lvl6pPr marL="25146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6pPr>
            <a:lvl7pPr marL="29718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7pPr>
            <a:lvl8pPr marL="34290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8pPr>
            <a:lvl9pPr marL="38862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9pPr>
          </a:lstStyle>
          <a:p>
            <a:endParaRPr lang="en-US" altLang="zh-CN">
              <a:solidFill>
                <a:schemeClr val="tx1"/>
              </a:solidFill>
              <a:latin typeface="Arial" charset="0"/>
            </a:endParaRPr>
          </a:p>
          <a:p>
            <a:fld id="{95E7004B-E311-45ED-9F88-857BE574D4D6}" type="slidenum">
              <a:rPr lang="en-US" altLang="zh-CN">
                <a:solidFill>
                  <a:schemeClr val="tx1"/>
                </a:solidFill>
                <a:latin typeface="Arial" charset="0"/>
              </a:rPr>
              <a:pPr/>
              <a:t>36</a:t>
            </a:fld>
            <a:endParaRPr lang="en-US" altLang="zh-CN">
              <a:solidFill>
                <a:schemeClr val="tx1"/>
              </a:solidFill>
              <a:latin typeface="Arial" charset="0"/>
            </a:endParaRPr>
          </a:p>
        </p:txBody>
      </p:sp>
      <p:sp>
        <p:nvSpPr>
          <p:cNvPr id="63492" name="Rectangle 2"/>
          <p:cNvSpPr>
            <a:spLocks noGrp="1" noChangeArrowheads="1"/>
          </p:cNvSpPr>
          <p:nvPr>
            <p:ph type="title"/>
          </p:nvPr>
        </p:nvSpPr>
        <p:spPr>
          <a:xfrm>
            <a:off x="455613" y="365125"/>
            <a:ext cx="8226425" cy="914400"/>
          </a:xfrm>
        </p:spPr>
        <p:txBody>
          <a:bodyPr/>
          <a:lstStyle/>
          <a:p>
            <a:pPr eaLnBrk="1" hangingPunct="1"/>
            <a:r>
              <a:rPr lang="en-US" altLang="zh-CN" u="sng">
                <a:latin typeface="Helvetica" pitchFamily="34" charset="0"/>
              </a:rPr>
              <a:t>Theta Notation</a:t>
            </a:r>
          </a:p>
        </p:txBody>
      </p:sp>
      <p:sp>
        <p:nvSpPr>
          <p:cNvPr id="63493" name="Rectangle 3"/>
          <p:cNvSpPr>
            <a:spLocks noGrp="1" noChangeArrowheads="1"/>
          </p:cNvSpPr>
          <p:nvPr>
            <p:ph type="body" idx="1"/>
          </p:nvPr>
        </p:nvSpPr>
        <p:spPr>
          <a:xfrm>
            <a:off x="455613" y="1598613"/>
            <a:ext cx="8226425" cy="4570412"/>
          </a:xfrm>
        </p:spPr>
        <p:txBody>
          <a:bodyPr/>
          <a:lstStyle/>
          <a:p>
            <a:pPr marL="609600" indent="-609600" eaLnBrk="1" hangingPunct="1">
              <a:buClr>
                <a:schemeClr val="tx1"/>
              </a:buClr>
              <a:buFontTx/>
              <a:buNone/>
            </a:pPr>
            <a:r>
              <a:rPr lang="en-US" altLang="zh-CN">
                <a:latin typeface="Helvetica" pitchFamily="34" charset="0"/>
                <a:sym typeface="Symbol" pitchFamily="18" charset="2"/>
              </a:rPr>
              <a:t>When big-Oh and  meet, we indicate this by using  (big-Theta) notation.</a:t>
            </a:r>
          </a:p>
          <a:p>
            <a:pPr marL="609600" indent="-609600" eaLnBrk="1" hangingPunct="1">
              <a:buClr>
                <a:schemeClr val="tx1"/>
              </a:buClr>
              <a:buFontTx/>
              <a:buNone/>
            </a:pPr>
            <a:endParaRPr lang="en-US" altLang="zh-CN">
              <a:latin typeface="Helvetica" pitchFamily="34" charset="0"/>
              <a:sym typeface="Symbol" pitchFamily="18" charset="2"/>
            </a:endParaRPr>
          </a:p>
          <a:p>
            <a:pPr marL="609600" indent="-609600" eaLnBrk="1" hangingPunct="1">
              <a:buClr>
                <a:schemeClr val="tx1"/>
              </a:buClr>
              <a:buFontTx/>
              <a:buNone/>
            </a:pPr>
            <a:r>
              <a:rPr lang="en-US" altLang="zh-CN">
                <a:latin typeface="Helvetica" pitchFamily="34" charset="0"/>
                <a:sym typeface="Symbol" pitchFamily="18" charset="2"/>
              </a:rPr>
              <a:t>Definition: An algorithm is said to be (</a:t>
            </a:r>
            <a:r>
              <a:rPr lang="en-US" altLang="zh-CN" i="1">
                <a:latin typeface="Helvetica" pitchFamily="34" charset="0"/>
                <a:sym typeface="Symbol" pitchFamily="18" charset="2"/>
              </a:rPr>
              <a:t>h</a:t>
            </a:r>
            <a:r>
              <a:rPr lang="en-US" altLang="zh-CN">
                <a:latin typeface="Helvetica" pitchFamily="34" charset="0"/>
                <a:sym typeface="Symbol" pitchFamily="18" charset="2"/>
              </a:rPr>
              <a:t>(</a:t>
            </a:r>
            <a:r>
              <a:rPr lang="en-US" altLang="zh-CN" i="1">
                <a:latin typeface="Helvetica" pitchFamily="34" charset="0"/>
                <a:sym typeface="Symbol" pitchFamily="18" charset="2"/>
              </a:rPr>
              <a:t>n</a:t>
            </a:r>
            <a:r>
              <a:rPr lang="en-US" altLang="zh-CN">
                <a:latin typeface="Helvetica" pitchFamily="34" charset="0"/>
                <a:sym typeface="Symbol" pitchFamily="18" charset="2"/>
              </a:rPr>
              <a:t>)) if it is in O(</a:t>
            </a:r>
            <a:r>
              <a:rPr lang="en-US" altLang="zh-CN" i="1">
                <a:latin typeface="Helvetica" pitchFamily="34" charset="0"/>
                <a:sym typeface="Symbol" pitchFamily="18" charset="2"/>
              </a:rPr>
              <a:t>h</a:t>
            </a:r>
            <a:r>
              <a:rPr lang="en-US" altLang="zh-CN">
                <a:latin typeface="Helvetica" pitchFamily="34" charset="0"/>
                <a:sym typeface="Symbol" pitchFamily="18" charset="2"/>
              </a:rPr>
              <a:t>(</a:t>
            </a:r>
            <a:r>
              <a:rPr lang="en-US" altLang="zh-CN" i="1">
                <a:latin typeface="Helvetica" pitchFamily="34" charset="0"/>
                <a:sym typeface="Symbol" pitchFamily="18" charset="2"/>
              </a:rPr>
              <a:t>n</a:t>
            </a:r>
            <a:r>
              <a:rPr lang="en-US" altLang="zh-CN">
                <a:latin typeface="Helvetica" pitchFamily="34" charset="0"/>
                <a:sym typeface="Symbol" pitchFamily="18" charset="2"/>
              </a:rPr>
              <a:t>)) and it is in (</a:t>
            </a:r>
            <a:r>
              <a:rPr lang="en-US" altLang="zh-CN" i="1">
                <a:latin typeface="Helvetica" pitchFamily="34" charset="0"/>
                <a:sym typeface="Symbol" pitchFamily="18" charset="2"/>
              </a:rPr>
              <a:t>h</a:t>
            </a:r>
            <a:r>
              <a:rPr lang="en-US" altLang="zh-CN">
                <a:latin typeface="Helvetica" pitchFamily="34" charset="0"/>
                <a:sym typeface="Symbol" pitchFamily="18" charset="2"/>
              </a:rPr>
              <a:t>(</a:t>
            </a:r>
            <a:r>
              <a:rPr lang="en-US" altLang="zh-CN" i="1">
                <a:latin typeface="Helvetica" pitchFamily="34" charset="0"/>
                <a:sym typeface="Symbol" pitchFamily="18" charset="2"/>
              </a:rPr>
              <a:t>n</a:t>
            </a:r>
            <a:r>
              <a:rPr lang="en-US" altLang="zh-CN">
                <a:latin typeface="Helvetica" pitchFamily="34" charset="0"/>
                <a:sym typeface="Symbol" pitchFamily="18" charset="2"/>
              </a:rPr>
              <a:t>)).</a:t>
            </a:r>
          </a:p>
        </p:txBody>
      </p:sp>
    </p:spTree>
    <p:extLst>
      <p:ext uri="{BB962C8B-B14F-4D97-AF65-F5344CB8AC3E}">
        <p14:creationId xmlns:p14="http://schemas.microsoft.com/office/powerpoint/2010/main" val="42877877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2386" name="Picture 2"/>
          <p:cNvPicPr>
            <a:picLocks noChangeAspect="1" noChangeArrowheads="1"/>
          </p:cNvPicPr>
          <p:nvPr/>
        </p:nvPicPr>
        <p:blipFill>
          <a:blip r:embed="rId2" cstate="print"/>
          <a:srcRect/>
          <a:stretch>
            <a:fillRect/>
          </a:stretch>
        </p:blipFill>
        <p:spPr bwMode="auto">
          <a:xfrm>
            <a:off x="357158" y="1071546"/>
            <a:ext cx="8598162" cy="4143404"/>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endParaRPr lang="en-US" altLang="zh-CN"/>
          </a:p>
          <a:p>
            <a:pPr>
              <a:defRPr/>
            </a:pPr>
            <a:r>
              <a:rPr lang="en-US" altLang="zh-CN"/>
              <a:t>Prof. Q. Wang</a:t>
            </a:r>
          </a:p>
        </p:txBody>
      </p:sp>
      <p:sp>
        <p:nvSpPr>
          <p:cNvPr id="6451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rgbClr val="336699"/>
                </a:solidFill>
                <a:latin typeface="Comic Sans MS" pitchFamily="66" charset="0"/>
                <a:ea typeface="宋体" pitchFamily="2" charset="-122"/>
              </a:defRPr>
            </a:lvl1pPr>
            <a:lvl2pPr marL="742950" indent="-285750">
              <a:defRPr kumimoji="1" sz="1400">
                <a:solidFill>
                  <a:srgbClr val="336699"/>
                </a:solidFill>
                <a:latin typeface="Comic Sans MS" pitchFamily="66" charset="0"/>
                <a:ea typeface="宋体" pitchFamily="2" charset="-122"/>
              </a:defRPr>
            </a:lvl2pPr>
            <a:lvl3pPr marL="1143000" indent="-228600">
              <a:defRPr kumimoji="1" sz="1400">
                <a:solidFill>
                  <a:srgbClr val="336699"/>
                </a:solidFill>
                <a:latin typeface="Comic Sans MS" pitchFamily="66" charset="0"/>
                <a:ea typeface="宋体" pitchFamily="2" charset="-122"/>
              </a:defRPr>
            </a:lvl3pPr>
            <a:lvl4pPr marL="1600200" indent="-228600">
              <a:defRPr kumimoji="1" sz="1400">
                <a:solidFill>
                  <a:srgbClr val="336699"/>
                </a:solidFill>
                <a:latin typeface="Comic Sans MS" pitchFamily="66" charset="0"/>
                <a:ea typeface="宋体" pitchFamily="2" charset="-122"/>
              </a:defRPr>
            </a:lvl4pPr>
            <a:lvl5pPr marL="2057400" indent="-228600">
              <a:defRPr kumimoji="1" sz="1400">
                <a:solidFill>
                  <a:srgbClr val="336699"/>
                </a:solidFill>
                <a:latin typeface="Comic Sans MS" pitchFamily="66" charset="0"/>
                <a:ea typeface="宋体" pitchFamily="2" charset="-122"/>
              </a:defRPr>
            </a:lvl5pPr>
            <a:lvl6pPr marL="25146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6pPr>
            <a:lvl7pPr marL="29718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7pPr>
            <a:lvl8pPr marL="34290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8pPr>
            <a:lvl9pPr marL="38862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9pPr>
          </a:lstStyle>
          <a:p>
            <a:endParaRPr lang="en-US" altLang="zh-CN">
              <a:solidFill>
                <a:schemeClr val="tx1"/>
              </a:solidFill>
              <a:latin typeface="Arial" charset="0"/>
            </a:endParaRPr>
          </a:p>
          <a:p>
            <a:fld id="{67483ABC-C940-4388-96C0-EC3C65A11E81}" type="slidenum">
              <a:rPr lang="en-US" altLang="zh-CN">
                <a:solidFill>
                  <a:schemeClr val="tx1"/>
                </a:solidFill>
                <a:latin typeface="Arial" charset="0"/>
              </a:rPr>
              <a:pPr/>
              <a:t>38</a:t>
            </a:fld>
            <a:endParaRPr lang="en-US" altLang="zh-CN">
              <a:solidFill>
                <a:schemeClr val="tx1"/>
              </a:solidFill>
              <a:latin typeface="Arial" charset="0"/>
            </a:endParaRPr>
          </a:p>
        </p:txBody>
      </p:sp>
      <p:sp>
        <p:nvSpPr>
          <p:cNvPr id="64516" name="Rectangle 2"/>
          <p:cNvSpPr>
            <a:spLocks noGrp="1" noChangeArrowheads="1"/>
          </p:cNvSpPr>
          <p:nvPr>
            <p:ph type="title"/>
          </p:nvPr>
        </p:nvSpPr>
        <p:spPr>
          <a:xfrm>
            <a:off x="455613" y="365125"/>
            <a:ext cx="8226425" cy="914400"/>
          </a:xfrm>
        </p:spPr>
        <p:txBody>
          <a:bodyPr/>
          <a:lstStyle/>
          <a:p>
            <a:pPr eaLnBrk="1" hangingPunct="1"/>
            <a:r>
              <a:rPr lang="en-US" altLang="zh-CN">
                <a:latin typeface="Helvetica" pitchFamily="34" charset="0"/>
              </a:rPr>
              <a:t>A Common Misunderstanding</a:t>
            </a:r>
          </a:p>
        </p:txBody>
      </p:sp>
      <p:sp>
        <p:nvSpPr>
          <p:cNvPr id="64517" name="Rectangle 3"/>
          <p:cNvSpPr>
            <a:spLocks noGrp="1" noChangeArrowheads="1"/>
          </p:cNvSpPr>
          <p:nvPr>
            <p:ph type="body" idx="1"/>
          </p:nvPr>
        </p:nvSpPr>
        <p:spPr>
          <a:xfrm>
            <a:off x="455613" y="1598613"/>
            <a:ext cx="8226425" cy="4570412"/>
          </a:xfrm>
        </p:spPr>
        <p:txBody>
          <a:bodyPr/>
          <a:lstStyle/>
          <a:p>
            <a:pPr marL="609600" indent="-609600" eaLnBrk="1" hangingPunct="1">
              <a:buClr>
                <a:schemeClr val="tx1"/>
              </a:buClr>
              <a:buFontTx/>
              <a:buNone/>
            </a:pPr>
            <a:r>
              <a:rPr lang="en-US" altLang="zh-CN">
                <a:latin typeface="Helvetica" pitchFamily="34" charset="0"/>
                <a:sym typeface="Symbol" pitchFamily="18" charset="2"/>
              </a:rPr>
              <a:t>Confusing </a:t>
            </a:r>
            <a:r>
              <a:rPr lang="en-US" altLang="zh-CN" u="sng">
                <a:solidFill>
                  <a:srgbClr val="CC0000"/>
                </a:solidFill>
                <a:latin typeface="Helvetica" pitchFamily="34" charset="0"/>
                <a:sym typeface="Symbol" pitchFamily="18" charset="2"/>
              </a:rPr>
              <a:t>worst case</a:t>
            </a:r>
            <a:r>
              <a:rPr lang="en-US" altLang="zh-CN">
                <a:latin typeface="Helvetica" pitchFamily="34" charset="0"/>
                <a:sym typeface="Symbol" pitchFamily="18" charset="2"/>
              </a:rPr>
              <a:t> with </a:t>
            </a:r>
            <a:r>
              <a:rPr lang="en-US" altLang="zh-CN" u="sng">
                <a:solidFill>
                  <a:srgbClr val="CC0000"/>
                </a:solidFill>
                <a:latin typeface="Helvetica" pitchFamily="34" charset="0"/>
                <a:sym typeface="Symbol" pitchFamily="18" charset="2"/>
              </a:rPr>
              <a:t>upper bound</a:t>
            </a:r>
            <a:r>
              <a:rPr lang="en-US" altLang="zh-CN">
                <a:latin typeface="Helvetica" pitchFamily="34" charset="0"/>
                <a:sym typeface="Symbol" pitchFamily="18" charset="2"/>
              </a:rPr>
              <a:t>.</a:t>
            </a:r>
          </a:p>
          <a:p>
            <a:pPr marL="609600" indent="-609600" eaLnBrk="1" hangingPunct="1">
              <a:lnSpc>
                <a:spcPct val="50000"/>
              </a:lnSpc>
              <a:buClr>
                <a:schemeClr val="tx1"/>
              </a:buClr>
              <a:buFontTx/>
              <a:buNone/>
            </a:pPr>
            <a:endParaRPr lang="en-US" altLang="zh-CN">
              <a:latin typeface="Helvetica" pitchFamily="34" charset="0"/>
              <a:sym typeface="Symbol" pitchFamily="18" charset="2"/>
            </a:endParaRPr>
          </a:p>
          <a:p>
            <a:pPr marL="609600" indent="-609600" eaLnBrk="1" hangingPunct="1">
              <a:buClr>
                <a:schemeClr val="tx1"/>
              </a:buClr>
              <a:buFontTx/>
              <a:buNone/>
            </a:pPr>
            <a:r>
              <a:rPr lang="en-US" altLang="zh-CN" u="sng">
                <a:solidFill>
                  <a:srgbClr val="CC0000"/>
                </a:solidFill>
                <a:latin typeface="Helvetica" pitchFamily="34" charset="0"/>
                <a:sym typeface="Symbol" pitchFamily="18" charset="2"/>
              </a:rPr>
              <a:t>Upper bound</a:t>
            </a:r>
            <a:r>
              <a:rPr lang="en-US" altLang="zh-CN">
                <a:latin typeface="Helvetica" pitchFamily="34" charset="0"/>
                <a:sym typeface="Symbol" pitchFamily="18" charset="2"/>
              </a:rPr>
              <a:t> refers to a growth rate.</a:t>
            </a:r>
          </a:p>
          <a:p>
            <a:pPr marL="609600" indent="-609600" eaLnBrk="1" hangingPunct="1">
              <a:lnSpc>
                <a:spcPct val="50000"/>
              </a:lnSpc>
              <a:buClr>
                <a:schemeClr val="tx1"/>
              </a:buClr>
              <a:buFontTx/>
              <a:buNone/>
            </a:pPr>
            <a:endParaRPr lang="en-US" altLang="zh-CN">
              <a:latin typeface="Helvetica" pitchFamily="34" charset="0"/>
              <a:sym typeface="Symbol" pitchFamily="18" charset="2"/>
            </a:endParaRPr>
          </a:p>
          <a:p>
            <a:pPr marL="609600" indent="-609600" eaLnBrk="1" hangingPunct="1">
              <a:buClr>
                <a:schemeClr val="tx1"/>
              </a:buClr>
              <a:buFontTx/>
              <a:buNone/>
            </a:pPr>
            <a:r>
              <a:rPr lang="en-US" altLang="zh-CN" u="sng">
                <a:solidFill>
                  <a:srgbClr val="CC0000"/>
                </a:solidFill>
                <a:latin typeface="Helvetica" pitchFamily="34" charset="0"/>
                <a:sym typeface="Symbol" pitchFamily="18" charset="2"/>
              </a:rPr>
              <a:t>Worst case</a:t>
            </a:r>
            <a:r>
              <a:rPr lang="en-US" altLang="zh-CN">
                <a:latin typeface="Helvetica" pitchFamily="34" charset="0"/>
                <a:sym typeface="Symbol" pitchFamily="18" charset="2"/>
              </a:rPr>
              <a:t> refers to the worst input from among the choices for possible inputs of a given size.</a:t>
            </a:r>
          </a:p>
        </p:txBody>
      </p:sp>
    </p:spTree>
    <p:extLst>
      <p:ext uri="{BB962C8B-B14F-4D97-AF65-F5344CB8AC3E}">
        <p14:creationId xmlns:p14="http://schemas.microsoft.com/office/powerpoint/2010/main" val="29911483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endParaRPr lang="en-US" altLang="zh-CN"/>
          </a:p>
          <a:p>
            <a:pPr>
              <a:defRPr/>
            </a:pPr>
            <a:r>
              <a:rPr lang="en-US" altLang="zh-CN"/>
              <a:t>Prof. Q. Wang</a:t>
            </a:r>
          </a:p>
        </p:txBody>
      </p:sp>
      <p:sp>
        <p:nvSpPr>
          <p:cNvPr id="65539"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rgbClr val="336699"/>
                </a:solidFill>
                <a:latin typeface="Comic Sans MS" pitchFamily="66" charset="0"/>
                <a:ea typeface="宋体" pitchFamily="2" charset="-122"/>
              </a:defRPr>
            </a:lvl1pPr>
            <a:lvl2pPr marL="742950" indent="-285750">
              <a:defRPr kumimoji="1" sz="1400">
                <a:solidFill>
                  <a:srgbClr val="336699"/>
                </a:solidFill>
                <a:latin typeface="Comic Sans MS" pitchFamily="66" charset="0"/>
                <a:ea typeface="宋体" pitchFamily="2" charset="-122"/>
              </a:defRPr>
            </a:lvl2pPr>
            <a:lvl3pPr marL="1143000" indent="-228600">
              <a:defRPr kumimoji="1" sz="1400">
                <a:solidFill>
                  <a:srgbClr val="336699"/>
                </a:solidFill>
                <a:latin typeface="Comic Sans MS" pitchFamily="66" charset="0"/>
                <a:ea typeface="宋体" pitchFamily="2" charset="-122"/>
              </a:defRPr>
            </a:lvl3pPr>
            <a:lvl4pPr marL="1600200" indent="-228600">
              <a:defRPr kumimoji="1" sz="1400">
                <a:solidFill>
                  <a:srgbClr val="336699"/>
                </a:solidFill>
                <a:latin typeface="Comic Sans MS" pitchFamily="66" charset="0"/>
                <a:ea typeface="宋体" pitchFamily="2" charset="-122"/>
              </a:defRPr>
            </a:lvl4pPr>
            <a:lvl5pPr marL="2057400" indent="-228600">
              <a:defRPr kumimoji="1" sz="1400">
                <a:solidFill>
                  <a:srgbClr val="336699"/>
                </a:solidFill>
                <a:latin typeface="Comic Sans MS" pitchFamily="66" charset="0"/>
                <a:ea typeface="宋体" pitchFamily="2" charset="-122"/>
              </a:defRPr>
            </a:lvl5pPr>
            <a:lvl6pPr marL="25146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6pPr>
            <a:lvl7pPr marL="29718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7pPr>
            <a:lvl8pPr marL="34290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8pPr>
            <a:lvl9pPr marL="38862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9pPr>
          </a:lstStyle>
          <a:p>
            <a:endParaRPr lang="en-US" altLang="zh-CN">
              <a:solidFill>
                <a:schemeClr val="tx1"/>
              </a:solidFill>
              <a:latin typeface="Arial" charset="0"/>
            </a:endParaRPr>
          </a:p>
          <a:p>
            <a:fld id="{FFBEC0C1-5F14-4E4E-AAE8-B330817290DB}" type="slidenum">
              <a:rPr lang="en-US" altLang="zh-CN">
                <a:solidFill>
                  <a:schemeClr val="tx1"/>
                </a:solidFill>
                <a:latin typeface="Arial" charset="0"/>
              </a:rPr>
              <a:pPr/>
              <a:t>39</a:t>
            </a:fld>
            <a:endParaRPr lang="en-US" altLang="zh-CN">
              <a:solidFill>
                <a:schemeClr val="tx1"/>
              </a:solidFill>
              <a:latin typeface="Arial" charset="0"/>
            </a:endParaRPr>
          </a:p>
        </p:txBody>
      </p:sp>
      <p:sp>
        <p:nvSpPr>
          <p:cNvPr id="65540" name="Rectangle 2"/>
          <p:cNvSpPr>
            <a:spLocks noGrp="1" noChangeArrowheads="1"/>
          </p:cNvSpPr>
          <p:nvPr>
            <p:ph type="title"/>
          </p:nvPr>
        </p:nvSpPr>
        <p:spPr>
          <a:xfrm>
            <a:off x="455613" y="365125"/>
            <a:ext cx="8226425" cy="914400"/>
          </a:xfrm>
        </p:spPr>
        <p:txBody>
          <a:bodyPr/>
          <a:lstStyle/>
          <a:p>
            <a:pPr eaLnBrk="1" hangingPunct="1"/>
            <a:r>
              <a:rPr lang="en-US" altLang="zh-CN">
                <a:latin typeface="Helvetica" pitchFamily="34" charset="0"/>
              </a:rPr>
              <a:t>Simplifying Rules</a:t>
            </a:r>
          </a:p>
        </p:txBody>
      </p:sp>
      <p:sp>
        <p:nvSpPr>
          <p:cNvPr id="67587" name="Rectangle 3"/>
          <p:cNvSpPr>
            <a:spLocks noGrp="1" noChangeArrowheads="1"/>
          </p:cNvSpPr>
          <p:nvPr>
            <p:ph type="body" idx="1"/>
          </p:nvPr>
        </p:nvSpPr>
        <p:spPr>
          <a:xfrm>
            <a:off x="455613" y="1598613"/>
            <a:ext cx="8226425" cy="4570412"/>
          </a:xfrm>
        </p:spPr>
        <p:txBody>
          <a:bodyPr/>
          <a:lstStyle/>
          <a:p>
            <a:pPr marL="609600" indent="-609600" eaLnBrk="1" hangingPunct="1">
              <a:buClr>
                <a:schemeClr val="tx1"/>
              </a:buClr>
              <a:buFontTx/>
              <a:buAutoNum type="arabicPeriod"/>
            </a:pPr>
            <a:r>
              <a:rPr lang="en-US" altLang="zh-CN" sz="2800">
                <a:latin typeface="Helvetica" pitchFamily="34" charset="0"/>
                <a:sym typeface="Symbol" pitchFamily="18" charset="2"/>
              </a:rPr>
              <a:t>If </a:t>
            </a:r>
            <a:r>
              <a:rPr lang="en-US" altLang="zh-CN" sz="2800" i="1">
                <a:solidFill>
                  <a:srgbClr val="CC0000"/>
                </a:solidFill>
                <a:latin typeface="Helvetica" pitchFamily="34" charset="0"/>
                <a:sym typeface="Symbol" pitchFamily="18" charset="2"/>
              </a:rPr>
              <a:t>f</a:t>
            </a:r>
            <a:r>
              <a:rPr lang="en-US" altLang="zh-CN" sz="2800">
                <a:solidFill>
                  <a:srgbClr val="CC0000"/>
                </a:solidFill>
                <a:latin typeface="Helvetica" pitchFamily="34" charset="0"/>
                <a:sym typeface="Symbol" pitchFamily="18" charset="2"/>
              </a:rPr>
              <a:t>(</a:t>
            </a:r>
            <a:r>
              <a:rPr lang="en-US" altLang="zh-CN" sz="2800" i="1">
                <a:solidFill>
                  <a:srgbClr val="CC0000"/>
                </a:solidFill>
                <a:latin typeface="Helvetica" pitchFamily="34" charset="0"/>
                <a:sym typeface="Symbol" pitchFamily="18" charset="2"/>
              </a:rPr>
              <a:t>n</a:t>
            </a:r>
            <a:r>
              <a:rPr lang="en-US" altLang="zh-CN" sz="2800">
                <a:solidFill>
                  <a:srgbClr val="CC0000"/>
                </a:solidFill>
                <a:latin typeface="Helvetica" pitchFamily="34" charset="0"/>
                <a:sym typeface="Symbol" pitchFamily="18" charset="2"/>
              </a:rPr>
              <a:t>)</a:t>
            </a:r>
            <a:r>
              <a:rPr lang="en-US" altLang="zh-CN" sz="2800">
                <a:latin typeface="Helvetica" pitchFamily="34" charset="0"/>
                <a:sym typeface="Symbol" pitchFamily="18" charset="2"/>
              </a:rPr>
              <a:t> is in </a:t>
            </a:r>
            <a:r>
              <a:rPr lang="en-US" altLang="zh-CN" sz="2800">
                <a:solidFill>
                  <a:srgbClr val="CC0000"/>
                </a:solidFill>
                <a:latin typeface="Helvetica" pitchFamily="34" charset="0"/>
                <a:sym typeface="Symbol" pitchFamily="18" charset="2"/>
              </a:rPr>
              <a:t>O(</a:t>
            </a:r>
            <a:r>
              <a:rPr lang="en-US" altLang="zh-CN" sz="2800" i="1">
                <a:solidFill>
                  <a:srgbClr val="CC0000"/>
                </a:solidFill>
                <a:latin typeface="Helvetica" pitchFamily="34" charset="0"/>
                <a:sym typeface="Symbol" pitchFamily="18" charset="2"/>
              </a:rPr>
              <a:t>g</a:t>
            </a:r>
            <a:r>
              <a:rPr lang="en-US" altLang="zh-CN" sz="2800">
                <a:solidFill>
                  <a:srgbClr val="CC0000"/>
                </a:solidFill>
                <a:latin typeface="Helvetica" pitchFamily="34" charset="0"/>
                <a:sym typeface="Symbol" pitchFamily="18" charset="2"/>
              </a:rPr>
              <a:t>(</a:t>
            </a:r>
            <a:r>
              <a:rPr lang="en-US" altLang="zh-CN" sz="2800" i="1">
                <a:solidFill>
                  <a:srgbClr val="CC0000"/>
                </a:solidFill>
                <a:latin typeface="Helvetica" pitchFamily="34" charset="0"/>
                <a:sym typeface="Symbol" pitchFamily="18" charset="2"/>
              </a:rPr>
              <a:t>n</a:t>
            </a:r>
            <a:r>
              <a:rPr lang="en-US" altLang="zh-CN" sz="2800">
                <a:solidFill>
                  <a:srgbClr val="CC0000"/>
                </a:solidFill>
                <a:latin typeface="Helvetica" pitchFamily="34" charset="0"/>
                <a:sym typeface="Symbol" pitchFamily="18" charset="2"/>
              </a:rPr>
              <a:t>))</a:t>
            </a:r>
            <a:r>
              <a:rPr lang="en-US" altLang="zh-CN" sz="2800">
                <a:latin typeface="Helvetica" pitchFamily="34" charset="0"/>
                <a:sym typeface="Symbol" pitchFamily="18" charset="2"/>
              </a:rPr>
              <a:t> and </a:t>
            </a:r>
            <a:r>
              <a:rPr lang="en-US" altLang="zh-CN" sz="2800" i="1">
                <a:solidFill>
                  <a:srgbClr val="CC0000"/>
                </a:solidFill>
                <a:latin typeface="Helvetica" pitchFamily="34" charset="0"/>
                <a:sym typeface="Symbol" pitchFamily="18" charset="2"/>
              </a:rPr>
              <a:t>g</a:t>
            </a:r>
            <a:r>
              <a:rPr lang="en-US" altLang="zh-CN" sz="2800">
                <a:solidFill>
                  <a:srgbClr val="CC0000"/>
                </a:solidFill>
                <a:latin typeface="Helvetica" pitchFamily="34" charset="0"/>
                <a:sym typeface="Symbol" pitchFamily="18" charset="2"/>
              </a:rPr>
              <a:t>(</a:t>
            </a:r>
            <a:r>
              <a:rPr lang="en-US" altLang="zh-CN" sz="2800" i="1">
                <a:solidFill>
                  <a:srgbClr val="CC0000"/>
                </a:solidFill>
                <a:latin typeface="Helvetica" pitchFamily="34" charset="0"/>
                <a:sym typeface="Symbol" pitchFamily="18" charset="2"/>
              </a:rPr>
              <a:t>n</a:t>
            </a:r>
            <a:r>
              <a:rPr lang="en-US" altLang="zh-CN" sz="2800">
                <a:solidFill>
                  <a:srgbClr val="CC0000"/>
                </a:solidFill>
                <a:latin typeface="Helvetica" pitchFamily="34" charset="0"/>
                <a:sym typeface="Symbol" pitchFamily="18" charset="2"/>
              </a:rPr>
              <a:t>)</a:t>
            </a:r>
            <a:r>
              <a:rPr lang="en-US" altLang="zh-CN" sz="2800">
                <a:latin typeface="Helvetica" pitchFamily="34" charset="0"/>
                <a:sym typeface="Symbol" pitchFamily="18" charset="2"/>
              </a:rPr>
              <a:t> is in </a:t>
            </a:r>
            <a:r>
              <a:rPr lang="en-US" altLang="zh-CN" sz="2800">
                <a:solidFill>
                  <a:srgbClr val="CC0000"/>
                </a:solidFill>
                <a:latin typeface="Helvetica" pitchFamily="34" charset="0"/>
                <a:sym typeface="Symbol" pitchFamily="18" charset="2"/>
              </a:rPr>
              <a:t>O(</a:t>
            </a:r>
            <a:r>
              <a:rPr lang="en-US" altLang="zh-CN" sz="2800" i="1">
                <a:solidFill>
                  <a:srgbClr val="CC0000"/>
                </a:solidFill>
                <a:latin typeface="Helvetica" pitchFamily="34" charset="0"/>
                <a:sym typeface="Symbol" pitchFamily="18" charset="2"/>
              </a:rPr>
              <a:t>h</a:t>
            </a:r>
            <a:r>
              <a:rPr lang="en-US" altLang="zh-CN" sz="2800">
                <a:solidFill>
                  <a:srgbClr val="CC0000"/>
                </a:solidFill>
                <a:latin typeface="Helvetica" pitchFamily="34" charset="0"/>
                <a:sym typeface="Symbol" pitchFamily="18" charset="2"/>
              </a:rPr>
              <a:t>(</a:t>
            </a:r>
            <a:r>
              <a:rPr lang="en-US" altLang="zh-CN" sz="2800" i="1">
                <a:solidFill>
                  <a:srgbClr val="CC0000"/>
                </a:solidFill>
                <a:latin typeface="Helvetica" pitchFamily="34" charset="0"/>
                <a:sym typeface="Symbol" pitchFamily="18" charset="2"/>
              </a:rPr>
              <a:t>n</a:t>
            </a:r>
            <a:r>
              <a:rPr lang="en-US" altLang="zh-CN" sz="2800">
                <a:solidFill>
                  <a:srgbClr val="CC0000"/>
                </a:solidFill>
                <a:latin typeface="Helvetica" pitchFamily="34" charset="0"/>
                <a:sym typeface="Symbol" pitchFamily="18" charset="2"/>
              </a:rPr>
              <a:t>))</a:t>
            </a:r>
            <a:r>
              <a:rPr lang="en-US" altLang="zh-CN" sz="2800">
                <a:latin typeface="Helvetica" pitchFamily="34" charset="0"/>
                <a:sym typeface="Symbol" pitchFamily="18" charset="2"/>
              </a:rPr>
              <a:t>, then </a:t>
            </a:r>
            <a:r>
              <a:rPr lang="en-US" altLang="zh-CN" sz="2800" b="1" i="1">
                <a:solidFill>
                  <a:srgbClr val="CC0000"/>
                </a:solidFill>
                <a:latin typeface="Helvetica" pitchFamily="34" charset="0"/>
                <a:sym typeface="Symbol" pitchFamily="18" charset="2"/>
              </a:rPr>
              <a:t>f</a:t>
            </a:r>
            <a:r>
              <a:rPr lang="en-US" altLang="zh-CN" sz="2800" b="1">
                <a:solidFill>
                  <a:srgbClr val="CC0000"/>
                </a:solidFill>
                <a:latin typeface="Helvetica" pitchFamily="34" charset="0"/>
                <a:sym typeface="Symbol" pitchFamily="18" charset="2"/>
              </a:rPr>
              <a:t>(</a:t>
            </a:r>
            <a:r>
              <a:rPr lang="en-US" altLang="zh-CN" sz="2800" b="1" i="1">
                <a:solidFill>
                  <a:srgbClr val="CC0000"/>
                </a:solidFill>
                <a:latin typeface="Helvetica" pitchFamily="34" charset="0"/>
                <a:sym typeface="Symbol" pitchFamily="18" charset="2"/>
              </a:rPr>
              <a:t>n</a:t>
            </a:r>
            <a:r>
              <a:rPr lang="en-US" altLang="zh-CN" sz="2800" b="1">
                <a:solidFill>
                  <a:srgbClr val="CC0000"/>
                </a:solidFill>
                <a:latin typeface="Helvetica" pitchFamily="34" charset="0"/>
                <a:sym typeface="Symbol" pitchFamily="18" charset="2"/>
              </a:rPr>
              <a:t>)</a:t>
            </a:r>
            <a:r>
              <a:rPr lang="en-US" altLang="zh-CN" sz="2800">
                <a:latin typeface="Helvetica" pitchFamily="34" charset="0"/>
                <a:sym typeface="Symbol" pitchFamily="18" charset="2"/>
              </a:rPr>
              <a:t> is in </a:t>
            </a:r>
            <a:r>
              <a:rPr lang="en-US" altLang="zh-CN" sz="2800" b="1">
                <a:solidFill>
                  <a:srgbClr val="CC0000"/>
                </a:solidFill>
                <a:latin typeface="Helvetica" pitchFamily="34" charset="0"/>
                <a:sym typeface="Symbol" pitchFamily="18" charset="2"/>
              </a:rPr>
              <a:t>O(</a:t>
            </a:r>
            <a:r>
              <a:rPr lang="en-US" altLang="zh-CN" sz="2800" b="1" i="1">
                <a:solidFill>
                  <a:srgbClr val="CC0000"/>
                </a:solidFill>
                <a:latin typeface="Helvetica" pitchFamily="34" charset="0"/>
                <a:sym typeface="Symbol" pitchFamily="18" charset="2"/>
              </a:rPr>
              <a:t>h</a:t>
            </a:r>
            <a:r>
              <a:rPr lang="en-US" altLang="zh-CN" sz="2800" b="1">
                <a:solidFill>
                  <a:srgbClr val="CC0000"/>
                </a:solidFill>
                <a:latin typeface="Helvetica" pitchFamily="34" charset="0"/>
                <a:sym typeface="Symbol" pitchFamily="18" charset="2"/>
              </a:rPr>
              <a:t>(</a:t>
            </a:r>
            <a:r>
              <a:rPr lang="en-US" altLang="zh-CN" sz="2800" b="1" i="1">
                <a:solidFill>
                  <a:srgbClr val="CC0000"/>
                </a:solidFill>
                <a:latin typeface="Helvetica" pitchFamily="34" charset="0"/>
                <a:sym typeface="Symbol" pitchFamily="18" charset="2"/>
              </a:rPr>
              <a:t>n</a:t>
            </a:r>
            <a:r>
              <a:rPr lang="en-US" altLang="zh-CN" sz="2800" b="1">
                <a:solidFill>
                  <a:srgbClr val="CC0000"/>
                </a:solidFill>
                <a:latin typeface="Helvetica" pitchFamily="34" charset="0"/>
                <a:sym typeface="Symbol" pitchFamily="18" charset="2"/>
              </a:rPr>
              <a:t>))</a:t>
            </a:r>
            <a:r>
              <a:rPr lang="en-US" altLang="zh-CN" sz="2800">
                <a:latin typeface="Helvetica" pitchFamily="34" charset="0"/>
                <a:sym typeface="Symbol" pitchFamily="18" charset="2"/>
              </a:rPr>
              <a:t>.</a:t>
            </a:r>
          </a:p>
          <a:p>
            <a:pPr marL="609600" indent="-609600" eaLnBrk="1" hangingPunct="1">
              <a:buClr>
                <a:schemeClr val="tx1"/>
              </a:buClr>
              <a:buFontTx/>
              <a:buAutoNum type="arabicPeriod"/>
            </a:pPr>
            <a:r>
              <a:rPr lang="en-US" altLang="zh-CN" sz="2800">
                <a:latin typeface="Helvetica" pitchFamily="34" charset="0"/>
                <a:sym typeface="Symbol" pitchFamily="18" charset="2"/>
              </a:rPr>
              <a:t>If </a:t>
            </a:r>
            <a:r>
              <a:rPr lang="en-US" altLang="zh-CN" sz="2800" i="1">
                <a:solidFill>
                  <a:srgbClr val="CC0000"/>
                </a:solidFill>
                <a:latin typeface="Helvetica" pitchFamily="34" charset="0"/>
                <a:sym typeface="Symbol" pitchFamily="18" charset="2"/>
              </a:rPr>
              <a:t>f</a:t>
            </a:r>
            <a:r>
              <a:rPr lang="en-US" altLang="zh-CN" sz="2800">
                <a:solidFill>
                  <a:srgbClr val="CC0000"/>
                </a:solidFill>
                <a:latin typeface="Helvetica" pitchFamily="34" charset="0"/>
                <a:sym typeface="Symbol" pitchFamily="18" charset="2"/>
              </a:rPr>
              <a:t>(</a:t>
            </a:r>
            <a:r>
              <a:rPr lang="en-US" altLang="zh-CN" sz="2800" i="1">
                <a:solidFill>
                  <a:srgbClr val="CC0000"/>
                </a:solidFill>
                <a:latin typeface="Helvetica" pitchFamily="34" charset="0"/>
                <a:sym typeface="Symbol" pitchFamily="18" charset="2"/>
              </a:rPr>
              <a:t>n</a:t>
            </a:r>
            <a:r>
              <a:rPr lang="en-US" altLang="zh-CN" sz="2800">
                <a:solidFill>
                  <a:srgbClr val="CC0000"/>
                </a:solidFill>
                <a:latin typeface="Helvetica" pitchFamily="34" charset="0"/>
                <a:sym typeface="Symbol" pitchFamily="18" charset="2"/>
              </a:rPr>
              <a:t>)</a:t>
            </a:r>
            <a:r>
              <a:rPr lang="en-US" altLang="zh-CN" sz="2800">
                <a:latin typeface="Helvetica" pitchFamily="34" charset="0"/>
                <a:sym typeface="Symbol" pitchFamily="18" charset="2"/>
              </a:rPr>
              <a:t> is in </a:t>
            </a:r>
            <a:r>
              <a:rPr lang="en-US" altLang="zh-CN" sz="2800">
                <a:solidFill>
                  <a:srgbClr val="CC0000"/>
                </a:solidFill>
                <a:latin typeface="Helvetica" pitchFamily="34" charset="0"/>
                <a:sym typeface="Symbol" pitchFamily="18" charset="2"/>
              </a:rPr>
              <a:t>O(</a:t>
            </a:r>
            <a:r>
              <a:rPr lang="en-US" altLang="zh-CN" sz="2800" i="1">
                <a:solidFill>
                  <a:srgbClr val="CC0000"/>
                </a:solidFill>
                <a:latin typeface="Helvetica" pitchFamily="34" charset="0"/>
                <a:sym typeface="Symbol" pitchFamily="18" charset="2"/>
              </a:rPr>
              <a:t>kg</a:t>
            </a:r>
            <a:r>
              <a:rPr lang="en-US" altLang="zh-CN" sz="2800">
                <a:solidFill>
                  <a:srgbClr val="CC0000"/>
                </a:solidFill>
                <a:latin typeface="Helvetica" pitchFamily="34" charset="0"/>
                <a:sym typeface="Symbol" pitchFamily="18" charset="2"/>
              </a:rPr>
              <a:t>(</a:t>
            </a:r>
            <a:r>
              <a:rPr lang="en-US" altLang="zh-CN" sz="2800" i="1">
                <a:solidFill>
                  <a:srgbClr val="CC0000"/>
                </a:solidFill>
                <a:latin typeface="Helvetica" pitchFamily="34" charset="0"/>
                <a:sym typeface="Symbol" pitchFamily="18" charset="2"/>
              </a:rPr>
              <a:t>n</a:t>
            </a:r>
            <a:r>
              <a:rPr lang="en-US" altLang="zh-CN" sz="2800">
                <a:solidFill>
                  <a:srgbClr val="CC0000"/>
                </a:solidFill>
                <a:latin typeface="Helvetica" pitchFamily="34" charset="0"/>
                <a:sym typeface="Symbol" pitchFamily="18" charset="2"/>
              </a:rPr>
              <a:t>))</a:t>
            </a:r>
            <a:r>
              <a:rPr lang="en-US" altLang="zh-CN" sz="2800">
                <a:latin typeface="Helvetica" pitchFamily="34" charset="0"/>
                <a:sym typeface="Symbol" pitchFamily="18" charset="2"/>
              </a:rPr>
              <a:t> for any constant </a:t>
            </a:r>
            <a:r>
              <a:rPr lang="en-US" altLang="zh-CN" sz="2800" i="1">
                <a:latin typeface="Helvetica" pitchFamily="34" charset="0"/>
                <a:sym typeface="Symbol" pitchFamily="18" charset="2"/>
              </a:rPr>
              <a:t>k</a:t>
            </a:r>
            <a:r>
              <a:rPr lang="en-US" altLang="zh-CN" sz="2800">
                <a:latin typeface="Helvetica" pitchFamily="34" charset="0"/>
                <a:sym typeface="Symbol" pitchFamily="18" charset="2"/>
              </a:rPr>
              <a:t> &gt; 0, then </a:t>
            </a:r>
            <a:r>
              <a:rPr lang="en-US" altLang="zh-CN" sz="2800" b="1" i="1">
                <a:solidFill>
                  <a:srgbClr val="CC0000"/>
                </a:solidFill>
                <a:latin typeface="Helvetica" pitchFamily="34" charset="0"/>
                <a:sym typeface="Symbol" pitchFamily="18" charset="2"/>
              </a:rPr>
              <a:t>f</a:t>
            </a:r>
            <a:r>
              <a:rPr lang="en-US" altLang="zh-CN" sz="2800" b="1">
                <a:solidFill>
                  <a:srgbClr val="CC0000"/>
                </a:solidFill>
                <a:latin typeface="Helvetica" pitchFamily="34" charset="0"/>
                <a:sym typeface="Symbol" pitchFamily="18" charset="2"/>
              </a:rPr>
              <a:t>(</a:t>
            </a:r>
            <a:r>
              <a:rPr lang="en-US" altLang="zh-CN" sz="2800" b="1" i="1">
                <a:solidFill>
                  <a:srgbClr val="CC0000"/>
                </a:solidFill>
                <a:latin typeface="Helvetica" pitchFamily="34" charset="0"/>
                <a:sym typeface="Symbol" pitchFamily="18" charset="2"/>
              </a:rPr>
              <a:t>n</a:t>
            </a:r>
            <a:r>
              <a:rPr lang="en-US" altLang="zh-CN" sz="2800" b="1">
                <a:solidFill>
                  <a:srgbClr val="CC0000"/>
                </a:solidFill>
                <a:latin typeface="Helvetica" pitchFamily="34" charset="0"/>
                <a:sym typeface="Symbol" pitchFamily="18" charset="2"/>
              </a:rPr>
              <a:t>)</a:t>
            </a:r>
            <a:r>
              <a:rPr lang="en-US" altLang="zh-CN" sz="2800">
                <a:latin typeface="Helvetica" pitchFamily="34" charset="0"/>
                <a:sym typeface="Symbol" pitchFamily="18" charset="2"/>
              </a:rPr>
              <a:t> is in </a:t>
            </a:r>
            <a:r>
              <a:rPr lang="en-US" altLang="zh-CN" sz="2800" b="1">
                <a:solidFill>
                  <a:srgbClr val="CC0000"/>
                </a:solidFill>
                <a:latin typeface="Helvetica" pitchFamily="34" charset="0"/>
                <a:sym typeface="Symbol" pitchFamily="18" charset="2"/>
              </a:rPr>
              <a:t>O(</a:t>
            </a:r>
            <a:r>
              <a:rPr lang="en-US" altLang="zh-CN" sz="2800" b="1" i="1">
                <a:solidFill>
                  <a:srgbClr val="CC0000"/>
                </a:solidFill>
                <a:latin typeface="Helvetica" pitchFamily="34" charset="0"/>
                <a:sym typeface="Symbol" pitchFamily="18" charset="2"/>
              </a:rPr>
              <a:t>g</a:t>
            </a:r>
            <a:r>
              <a:rPr lang="en-US" altLang="zh-CN" sz="2800" b="1">
                <a:solidFill>
                  <a:srgbClr val="CC0000"/>
                </a:solidFill>
                <a:latin typeface="Helvetica" pitchFamily="34" charset="0"/>
                <a:sym typeface="Symbol" pitchFamily="18" charset="2"/>
              </a:rPr>
              <a:t>(</a:t>
            </a:r>
            <a:r>
              <a:rPr lang="en-US" altLang="zh-CN" sz="2800" b="1" i="1">
                <a:solidFill>
                  <a:srgbClr val="CC0000"/>
                </a:solidFill>
                <a:latin typeface="Helvetica" pitchFamily="34" charset="0"/>
                <a:sym typeface="Symbol" pitchFamily="18" charset="2"/>
              </a:rPr>
              <a:t>n</a:t>
            </a:r>
            <a:r>
              <a:rPr lang="en-US" altLang="zh-CN" sz="2800" b="1">
                <a:solidFill>
                  <a:srgbClr val="CC0000"/>
                </a:solidFill>
                <a:latin typeface="Helvetica" pitchFamily="34" charset="0"/>
                <a:sym typeface="Symbol" pitchFamily="18" charset="2"/>
              </a:rPr>
              <a:t>))</a:t>
            </a:r>
            <a:r>
              <a:rPr lang="en-US" altLang="zh-CN" sz="2800">
                <a:latin typeface="Helvetica" pitchFamily="34" charset="0"/>
                <a:sym typeface="Symbol" pitchFamily="18" charset="2"/>
              </a:rPr>
              <a:t>.</a:t>
            </a:r>
          </a:p>
          <a:p>
            <a:pPr marL="609600" indent="-609600" eaLnBrk="1" hangingPunct="1">
              <a:buClr>
                <a:schemeClr val="tx1"/>
              </a:buClr>
              <a:buFontTx/>
              <a:buAutoNum type="arabicPeriod"/>
            </a:pPr>
            <a:r>
              <a:rPr lang="en-US" altLang="zh-CN" sz="2800">
                <a:latin typeface="Helvetica" pitchFamily="34" charset="0"/>
                <a:sym typeface="Symbol" pitchFamily="18" charset="2"/>
              </a:rPr>
              <a:t>If </a:t>
            </a:r>
            <a:r>
              <a:rPr lang="en-US" altLang="zh-CN" sz="2800" i="1">
                <a:solidFill>
                  <a:srgbClr val="CC0000"/>
                </a:solidFill>
                <a:latin typeface="Helvetica" pitchFamily="34" charset="0"/>
                <a:sym typeface="Symbol" pitchFamily="18" charset="2"/>
              </a:rPr>
              <a:t>f</a:t>
            </a:r>
            <a:r>
              <a:rPr lang="en-US" altLang="zh-CN" sz="2800" baseline="-25000">
                <a:solidFill>
                  <a:srgbClr val="CC0000"/>
                </a:solidFill>
                <a:latin typeface="Helvetica" pitchFamily="34" charset="0"/>
                <a:sym typeface="Symbol" pitchFamily="18" charset="2"/>
              </a:rPr>
              <a:t>1</a:t>
            </a:r>
            <a:r>
              <a:rPr lang="en-US" altLang="zh-CN" sz="2800">
                <a:solidFill>
                  <a:srgbClr val="CC0000"/>
                </a:solidFill>
                <a:latin typeface="Helvetica" pitchFamily="34" charset="0"/>
                <a:sym typeface="Symbol" pitchFamily="18" charset="2"/>
              </a:rPr>
              <a:t>(</a:t>
            </a:r>
            <a:r>
              <a:rPr lang="en-US" altLang="zh-CN" sz="2800" i="1">
                <a:solidFill>
                  <a:srgbClr val="CC0000"/>
                </a:solidFill>
                <a:latin typeface="Helvetica" pitchFamily="34" charset="0"/>
                <a:sym typeface="Symbol" pitchFamily="18" charset="2"/>
              </a:rPr>
              <a:t>n</a:t>
            </a:r>
            <a:r>
              <a:rPr lang="en-US" altLang="zh-CN" sz="2800">
                <a:solidFill>
                  <a:srgbClr val="CC0000"/>
                </a:solidFill>
                <a:latin typeface="Helvetica" pitchFamily="34" charset="0"/>
                <a:sym typeface="Symbol" pitchFamily="18" charset="2"/>
              </a:rPr>
              <a:t>)</a:t>
            </a:r>
            <a:r>
              <a:rPr lang="en-US" altLang="zh-CN" sz="2800">
                <a:latin typeface="Helvetica" pitchFamily="34" charset="0"/>
                <a:sym typeface="Symbol" pitchFamily="18" charset="2"/>
              </a:rPr>
              <a:t> is in </a:t>
            </a:r>
            <a:r>
              <a:rPr lang="en-US" altLang="zh-CN" sz="2800">
                <a:solidFill>
                  <a:srgbClr val="CC0000"/>
                </a:solidFill>
                <a:latin typeface="Helvetica" pitchFamily="34" charset="0"/>
                <a:sym typeface="Symbol" pitchFamily="18" charset="2"/>
              </a:rPr>
              <a:t>O(</a:t>
            </a:r>
            <a:r>
              <a:rPr lang="en-US" altLang="zh-CN" sz="2800" i="1">
                <a:solidFill>
                  <a:srgbClr val="CC0000"/>
                </a:solidFill>
                <a:latin typeface="Helvetica" pitchFamily="34" charset="0"/>
                <a:sym typeface="Symbol" pitchFamily="18" charset="2"/>
              </a:rPr>
              <a:t>g</a:t>
            </a:r>
            <a:r>
              <a:rPr lang="en-US" altLang="zh-CN" sz="2800" baseline="-25000">
                <a:solidFill>
                  <a:srgbClr val="CC0000"/>
                </a:solidFill>
                <a:latin typeface="Helvetica" pitchFamily="34" charset="0"/>
                <a:sym typeface="Symbol" pitchFamily="18" charset="2"/>
              </a:rPr>
              <a:t>1</a:t>
            </a:r>
            <a:r>
              <a:rPr lang="en-US" altLang="zh-CN" sz="2800">
                <a:solidFill>
                  <a:srgbClr val="CC0000"/>
                </a:solidFill>
                <a:latin typeface="Helvetica" pitchFamily="34" charset="0"/>
                <a:sym typeface="Symbol" pitchFamily="18" charset="2"/>
              </a:rPr>
              <a:t>(</a:t>
            </a:r>
            <a:r>
              <a:rPr lang="en-US" altLang="zh-CN" sz="2800" i="1">
                <a:solidFill>
                  <a:srgbClr val="CC0000"/>
                </a:solidFill>
                <a:latin typeface="Helvetica" pitchFamily="34" charset="0"/>
                <a:sym typeface="Symbol" pitchFamily="18" charset="2"/>
              </a:rPr>
              <a:t>n</a:t>
            </a:r>
            <a:r>
              <a:rPr lang="en-US" altLang="zh-CN" sz="2800">
                <a:solidFill>
                  <a:srgbClr val="CC0000"/>
                </a:solidFill>
                <a:latin typeface="Helvetica" pitchFamily="34" charset="0"/>
                <a:sym typeface="Symbol" pitchFamily="18" charset="2"/>
              </a:rPr>
              <a:t>))</a:t>
            </a:r>
            <a:r>
              <a:rPr lang="en-US" altLang="zh-CN" sz="2800">
                <a:latin typeface="Helvetica" pitchFamily="34" charset="0"/>
                <a:sym typeface="Symbol" pitchFamily="18" charset="2"/>
              </a:rPr>
              <a:t> and </a:t>
            </a:r>
            <a:r>
              <a:rPr lang="en-US" altLang="zh-CN" sz="2800" i="1">
                <a:solidFill>
                  <a:srgbClr val="CC0000"/>
                </a:solidFill>
                <a:latin typeface="Helvetica" pitchFamily="34" charset="0"/>
                <a:sym typeface="Symbol" pitchFamily="18" charset="2"/>
              </a:rPr>
              <a:t>f</a:t>
            </a:r>
            <a:r>
              <a:rPr lang="en-US" altLang="zh-CN" sz="2800" baseline="-25000">
                <a:solidFill>
                  <a:srgbClr val="CC0000"/>
                </a:solidFill>
                <a:latin typeface="Helvetica" pitchFamily="34" charset="0"/>
                <a:sym typeface="Symbol" pitchFamily="18" charset="2"/>
              </a:rPr>
              <a:t>2</a:t>
            </a:r>
            <a:r>
              <a:rPr lang="en-US" altLang="zh-CN" sz="2800">
                <a:solidFill>
                  <a:srgbClr val="CC0000"/>
                </a:solidFill>
                <a:latin typeface="Helvetica" pitchFamily="34" charset="0"/>
                <a:sym typeface="Symbol" pitchFamily="18" charset="2"/>
              </a:rPr>
              <a:t>(</a:t>
            </a:r>
            <a:r>
              <a:rPr lang="en-US" altLang="zh-CN" sz="2800" i="1">
                <a:solidFill>
                  <a:srgbClr val="CC0000"/>
                </a:solidFill>
                <a:latin typeface="Helvetica" pitchFamily="34" charset="0"/>
                <a:sym typeface="Symbol" pitchFamily="18" charset="2"/>
              </a:rPr>
              <a:t>n</a:t>
            </a:r>
            <a:r>
              <a:rPr lang="en-US" altLang="zh-CN" sz="2800">
                <a:solidFill>
                  <a:srgbClr val="CC0000"/>
                </a:solidFill>
                <a:latin typeface="Helvetica" pitchFamily="34" charset="0"/>
                <a:sym typeface="Symbol" pitchFamily="18" charset="2"/>
              </a:rPr>
              <a:t>)</a:t>
            </a:r>
            <a:r>
              <a:rPr lang="en-US" altLang="zh-CN" sz="2800">
                <a:latin typeface="Helvetica" pitchFamily="34" charset="0"/>
                <a:sym typeface="Symbol" pitchFamily="18" charset="2"/>
              </a:rPr>
              <a:t> is in </a:t>
            </a:r>
            <a:r>
              <a:rPr lang="en-US" altLang="zh-CN" sz="2800">
                <a:solidFill>
                  <a:srgbClr val="CC0000"/>
                </a:solidFill>
                <a:latin typeface="Helvetica" pitchFamily="34" charset="0"/>
                <a:sym typeface="Symbol" pitchFamily="18" charset="2"/>
              </a:rPr>
              <a:t>O(</a:t>
            </a:r>
            <a:r>
              <a:rPr lang="en-US" altLang="zh-CN" sz="2800" i="1">
                <a:solidFill>
                  <a:srgbClr val="CC0000"/>
                </a:solidFill>
                <a:latin typeface="Helvetica" pitchFamily="34" charset="0"/>
                <a:sym typeface="Symbol" pitchFamily="18" charset="2"/>
              </a:rPr>
              <a:t>g</a:t>
            </a:r>
            <a:r>
              <a:rPr lang="en-US" altLang="zh-CN" sz="2800" baseline="-25000">
                <a:solidFill>
                  <a:srgbClr val="CC0000"/>
                </a:solidFill>
                <a:latin typeface="Helvetica" pitchFamily="34" charset="0"/>
                <a:sym typeface="Symbol" pitchFamily="18" charset="2"/>
              </a:rPr>
              <a:t>2</a:t>
            </a:r>
            <a:r>
              <a:rPr lang="en-US" altLang="zh-CN" sz="2800">
                <a:solidFill>
                  <a:srgbClr val="CC0000"/>
                </a:solidFill>
                <a:latin typeface="Helvetica" pitchFamily="34" charset="0"/>
                <a:sym typeface="Symbol" pitchFamily="18" charset="2"/>
              </a:rPr>
              <a:t>(</a:t>
            </a:r>
            <a:r>
              <a:rPr lang="en-US" altLang="zh-CN" sz="2800" i="1">
                <a:solidFill>
                  <a:srgbClr val="CC0000"/>
                </a:solidFill>
                <a:latin typeface="Helvetica" pitchFamily="34" charset="0"/>
                <a:sym typeface="Symbol" pitchFamily="18" charset="2"/>
              </a:rPr>
              <a:t>n</a:t>
            </a:r>
            <a:r>
              <a:rPr lang="en-US" altLang="zh-CN" sz="2800">
                <a:solidFill>
                  <a:srgbClr val="CC0000"/>
                </a:solidFill>
                <a:latin typeface="Helvetica" pitchFamily="34" charset="0"/>
                <a:sym typeface="Symbol" pitchFamily="18" charset="2"/>
              </a:rPr>
              <a:t>))</a:t>
            </a:r>
            <a:r>
              <a:rPr lang="en-US" altLang="zh-CN" sz="2800">
                <a:latin typeface="Helvetica" pitchFamily="34" charset="0"/>
                <a:sym typeface="Symbol" pitchFamily="18" charset="2"/>
              </a:rPr>
              <a:t>, then </a:t>
            </a:r>
            <a:r>
              <a:rPr lang="en-US" altLang="zh-CN" sz="2800" b="1">
                <a:solidFill>
                  <a:srgbClr val="CC0000"/>
                </a:solidFill>
                <a:latin typeface="Helvetica" pitchFamily="34" charset="0"/>
                <a:sym typeface="Symbol" pitchFamily="18" charset="2"/>
              </a:rPr>
              <a:t>(</a:t>
            </a:r>
            <a:r>
              <a:rPr lang="en-US" altLang="zh-CN" sz="2800" b="1" i="1">
                <a:solidFill>
                  <a:srgbClr val="CC0000"/>
                </a:solidFill>
                <a:latin typeface="Helvetica" pitchFamily="34" charset="0"/>
                <a:sym typeface="Symbol" pitchFamily="18" charset="2"/>
              </a:rPr>
              <a:t>f</a:t>
            </a:r>
            <a:r>
              <a:rPr lang="en-US" altLang="zh-CN" sz="2800" b="1" baseline="-25000">
                <a:solidFill>
                  <a:srgbClr val="CC0000"/>
                </a:solidFill>
                <a:latin typeface="Helvetica" pitchFamily="34" charset="0"/>
                <a:sym typeface="Symbol" pitchFamily="18" charset="2"/>
              </a:rPr>
              <a:t>1</a:t>
            </a:r>
            <a:r>
              <a:rPr lang="en-US" altLang="zh-CN" sz="2800" b="1">
                <a:solidFill>
                  <a:srgbClr val="CC0000"/>
                </a:solidFill>
                <a:latin typeface="Helvetica" pitchFamily="34" charset="0"/>
                <a:sym typeface="Symbol" pitchFamily="18" charset="2"/>
              </a:rPr>
              <a:t> + </a:t>
            </a:r>
            <a:r>
              <a:rPr lang="en-US" altLang="zh-CN" sz="2800" b="1" i="1">
                <a:solidFill>
                  <a:srgbClr val="CC0000"/>
                </a:solidFill>
                <a:latin typeface="Helvetica" pitchFamily="34" charset="0"/>
                <a:sym typeface="Symbol" pitchFamily="18" charset="2"/>
              </a:rPr>
              <a:t>f</a:t>
            </a:r>
            <a:r>
              <a:rPr lang="en-US" altLang="zh-CN" sz="2800" b="1" baseline="-25000">
                <a:solidFill>
                  <a:srgbClr val="CC0000"/>
                </a:solidFill>
                <a:latin typeface="Helvetica" pitchFamily="34" charset="0"/>
                <a:sym typeface="Symbol" pitchFamily="18" charset="2"/>
              </a:rPr>
              <a:t>2</a:t>
            </a:r>
            <a:r>
              <a:rPr lang="en-US" altLang="zh-CN" sz="2800" b="1">
                <a:solidFill>
                  <a:srgbClr val="CC0000"/>
                </a:solidFill>
                <a:latin typeface="Helvetica" pitchFamily="34" charset="0"/>
                <a:sym typeface="Symbol" pitchFamily="18" charset="2"/>
              </a:rPr>
              <a:t>)(</a:t>
            </a:r>
            <a:r>
              <a:rPr lang="en-US" altLang="zh-CN" sz="2800" b="1" i="1">
                <a:solidFill>
                  <a:srgbClr val="CC0000"/>
                </a:solidFill>
                <a:latin typeface="Helvetica" pitchFamily="34" charset="0"/>
                <a:sym typeface="Symbol" pitchFamily="18" charset="2"/>
              </a:rPr>
              <a:t>n</a:t>
            </a:r>
            <a:r>
              <a:rPr lang="en-US" altLang="zh-CN" sz="2800" b="1">
                <a:solidFill>
                  <a:srgbClr val="CC0000"/>
                </a:solidFill>
                <a:latin typeface="Helvetica" pitchFamily="34" charset="0"/>
                <a:sym typeface="Symbol" pitchFamily="18" charset="2"/>
              </a:rPr>
              <a:t>)</a:t>
            </a:r>
            <a:r>
              <a:rPr lang="en-US" altLang="zh-CN" sz="2800">
                <a:latin typeface="Helvetica" pitchFamily="34" charset="0"/>
                <a:sym typeface="Symbol" pitchFamily="18" charset="2"/>
              </a:rPr>
              <a:t> is in </a:t>
            </a:r>
            <a:r>
              <a:rPr lang="en-US" altLang="zh-CN" sz="2800" b="1">
                <a:solidFill>
                  <a:srgbClr val="CC0000"/>
                </a:solidFill>
                <a:latin typeface="Helvetica" pitchFamily="34" charset="0"/>
                <a:sym typeface="Symbol" pitchFamily="18" charset="2"/>
              </a:rPr>
              <a:t>O(max(</a:t>
            </a:r>
            <a:r>
              <a:rPr lang="en-US" altLang="zh-CN" sz="2800" b="1" i="1">
                <a:solidFill>
                  <a:srgbClr val="CC0000"/>
                </a:solidFill>
                <a:latin typeface="Helvetica" pitchFamily="34" charset="0"/>
                <a:sym typeface="Symbol" pitchFamily="18" charset="2"/>
              </a:rPr>
              <a:t>g</a:t>
            </a:r>
            <a:r>
              <a:rPr lang="en-US" altLang="zh-CN" sz="2800" b="1" baseline="-25000">
                <a:solidFill>
                  <a:srgbClr val="CC0000"/>
                </a:solidFill>
                <a:latin typeface="Helvetica" pitchFamily="34" charset="0"/>
                <a:sym typeface="Symbol" pitchFamily="18" charset="2"/>
              </a:rPr>
              <a:t>1</a:t>
            </a:r>
            <a:r>
              <a:rPr lang="en-US" altLang="zh-CN" sz="2800" b="1">
                <a:solidFill>
                  <a:srgbClr val="CC0000"/>
                </a:solidFill>
                <a:latin typeface="Helvetica" pitchFamily="34" charset="0"/>
                <a:sym typeface="Symbol" pitchFamily="18" charset="2"/>
              </a:rPr>
              <a:t>(</a:t>
            </a:r>
            <a:r>
              <a:rPr lang="en-US" altLang="zh-CN" sz="2800" b="1" i="1">
                <a:solidFill>
                  <a:srgbClr val="CC0000"/>
                </a:solidFill>
                <a:latin typeface="Helvetica" pitchFamily="34" charset="0"/>
                <a:sym typeface="Symbol" pitchFamily="18" charset="2"/>
              </a:rPr>
              <a:t>n</a:t>
            </a:r>
            <a:r>
              <a:rPr lang="en-US" altLang="zh-CN" sz="2800" b="1">
                <a:solidFill>
                  <a:srgbClr val="CC0000"/>
                </a:solidFill>
                <a:latin typeface="Helvetica" pitchFamily="34" charset="0"/>
                <a:sym typeface="Symbol" pitchFamily="18" charset="2"/>
              </a:rPr>
              <a:t>), </a:t>
            </a:r>
            <a:r>
              <a:rPr lang="en-US" altLang="zh-CN" sz="2800" b="1" i="1">
                <a:solidFill>
                  <a:srgbClr val="CC0000"/>
                </a:solidFill>
                <a:latin typeface="Helvetica" pitchFamily="34" charset="0"/>
                <a:sym typeface="Symbol" pitchFamily="18" charset="2"/>
              </a:rPr>
              <a:t>g</a:t>
            </a:r>
            <a:r>
              <a:rPr lang="en-US" altLang="zh-CN" sz="2800" b="1" baseline="-25000">
                <a:solidFill>
                  <a:srgbClr val="CC0000"/>
                </a:solidFill>
                <a:latin typeface="Helvetica" pitchFamily="34" charset="0"/>
                <a:sym typeface="Symbol" pitchFamily="18" charset="2"/>
              </a:rPr>
              <a:t>2</a:t>
            </a:r>
            <a:r>
              <a:rPr lang="en-US" altLang="zh-CN" sz="2800" b="1">
                <a:solidFill>
                  <a:srgbClr val="CC0000"/>
                </a:solidFill>
                <a:latin typeface="Helvetica" pitchFamily="34" charset="0"/>
                <a:sym typeface="Symbol" pitchFamily="18" charset="2"/>
              </a:rPr>
              <a:t>(</a:t>
            </a:r>
            <a:r>
              <a:rPr lang="en-US" altLang="zh-CN" sz="2800" b="1" i="1">
                <a:solidFill>
                  <a:srgbClr val="CC0000"/>
                </a:solidFill>
                <a:latin typeface="Helvetica" pitchFamily="34" charset="0"/>
                <a:sym typeface="Symbol" pitchFamily="18" charset="2"/>
              </a:rPr>
              <a:t>n</a:t>
            </a:r>
            <a:r>
              <a:rPr lang="en-US" altLang="zh-CN" sz="2800" b="1">
                <a:solidFill>
                  <a:srgbClr val="CC0000"/>
                </a:solidFill>
                <a:latin typeface="Helvetica" pitchFamily="34" charset="0"/>
                <a:sym typeface="Symbol" pitchFamily="18" charset="2"/>
              </a:rPr>
              <a:t>)))</a:t>
            </a:r>
            <a:r>
              <a:rPr lang="en-US" altLang="zh-CN" sz="2800">
                <a:latin typeface="Helvetica" pitchFamily="34" charset="0"/>
                <a:sym typeface="Symbol" pitchFamily="18" charset="2"/>
              </a:rPr>
              <a:t>.</a:t>
            </a:r>
          </a:p>
          <a:p>
            <a:pPr marL="609600" indent="-609600" eaLnBrk="1" hangingPunct="1">
              <a:buClr>
                <a:schemeClr val="tx1"/>
              </a:buClr>
              <a:buFontTx/>
              <a:buAutoNum type="arabicPeriod"/>
            </a:pPr>
            <a:r>
              <a:rPr lang="en-US" altLang="zh-CN" sz="2800">
                <a:latin typeface="Helvetica" pitchFamily="34" charset="0"/>
                <a:sym typeface="Symbol" pitchFamily="18" charset="2"/>
              </a:rPr>
              <a:t>If </a:t>
            </a:r>
            <a:r>
              <a:rPr lang="en-US" altLang="zh-CN" sz="2800" i="1">
                <a:solidFill>
                  <a:srgbClr val="CC0000"/>
                </a:solidFill>
                <a:latin typeface="Helvetica" pitchFamily="34" charset="0"/>
                <a:sym typeface="Symbol" pitchFamily="18" charset="2"/>
              </a:rPr>
              <a:t>f</a:t>
            </a:r>
            <a:r>
              <a:rPr lang="en-US" altLang="zh-CN" sz="2800" baseline="-25000">
                <a:solidFill>
                  <a:srgbClr val="CC0000"/>
                </a:solidFill>
                <a:latin typeface="Helvetica" pitchFamily="34" charset="0"/>
                <a:sym typeface="Symbol" pitchFamily="18" charset="2"/>
              </a:rPr>
              <a:t>1</a:t>
            </a:r>
            <a:r>
              <a:rPr lang="en-US" altLang="zh-CN" sz="2800">
                <a:solidFill>
                  <a:srgbClr val="CC0000"/>
                </a:solidFill>
                <a:latin typeface="Helvetica" pitchFamily="34" charset="0"/>
                <a:sym typeface="Symbol" pitchFamily="18" charset="2"/>
              </a:rPr>
              <a:t>(</a:t>
            </a:r>
            <a:r>
              <a:rPr lang="en-US" altLang="zh-CN" sz="2800" i="1">
                <a:solidFill>
                  <a:srgbClr val="CC0000"/>
                </a:solidFill>
                <a:latin typeface="Helvetica" pitchFamily="34" charset="0"/>
                <a:sym typeface="Symbol" pitchFamily="18" charset="2"/>
              </a:rPr>
              <a:t>n</a:t>
            </a:r>
            <a:r>
              <a:rPr lang="en-US" altLang="zh-CN" sz="2800">
                <a:solidFill>
                  <a:srgbClr val="CC0000"/>
                </a:solidFill>
                <a:latin typeface="Helvetica" pitchFamily="34" charset="0"/>
                <a:sym typeface="Symbol" pitchFamily="18" charset="2"/>
              </a:rPr>
              <a:t>)</a:t>
            </a:r>
            <a:r>
              <a:rPr lang="en-US" altLang="zh-CN" sz="2800">
                <a:latin typeface="Helvetica" pitchFamily="34" charset="0"/>
                <a:sym typeface="Symbol" pitchFamily="18" charset="2"/>
              </a:rPr>
              <a:t> is in </a:t>
            </a:r>
            <a:r>
              <a:rPr lang="en-US" altLang="zh-CN" sz="2800">
                <a:solidFill>
                  <a:srgbClr val="CC0000"/>
                </a:solidFill>
                <a:latin typeface="Helvetica" pitchFamily="34" charset="0"/>
                <a:sym typeface="Symbol" pitchFamily="18" charset="2"/>
              </a:rPr>
              <a:t>O(</a:t>
            </a:r>
            <a:r>
              <a:rPr lang="en-US" altLang="zh-CN" sz="2800" i="1">
                <a:solidFill>
                  <a:srgbClr val="CC0000"/>
                </a:solidFill>
                <a:latin typeface="Helvetica" pitchFamily="34" charset="0"/>
                <a:sym typeface="Symbol" pitchFamily="18" charset="2"/>
              </a:rPr>
              <a:t>g</a:t>
            </a:r>
            <a:r>
              <a:rPr lang="en-US" altLang="zh-CN" sz="2800" baseline="-25000">
                <a:solidFill>
                  <a:srgbClr val="CC0000"/>
                </a:solidFill>
                <a:latin typeface="Helvetica" pitchFamily="34" charset="0"/>
                <a:sym typeface="Symbol" pitchFamily="18" charset="2"/>
              </a:rPr>
              <a:t>1</a:t>
            </a:r>
            <a:r>
              <a:rPr lang="en-US" altLang="zh-CN" sz="2800">
                <a:solidFill>
                  <a:srgbClr val="CC0000"/>
                </a:solidFill>
                <a:latin typeface="Helvetica" pitchFamily="34" charset="0"/>
                <a:sym typeface="Symbol" pitchFamily="18" charset="2"/>
              </a:rPr>
              <a:t>(</a:t>
            </a:r>
            <a:r>
              <a:rPr lang="en-US" altLang="zh-CN" sz="2800" i="1">
                <a:solidFill>
                  <a:srgbClr val="CC0000"/>
                </a:solidFill>
                <a:latin typeface="Helvetica" pitchFamily="34" charset="0"/>
                <a:sym typeface="Symbol" pitchFamily="18" charset="2"/>
              </a:rPr>
              <a:t>n</a:t>
            </a:r>
            <a:r>
              <a:rPr lang="en-US" altLang="zh-CN" sz="2800">
                <a:solidFill>
                  <a:srgbClr val="CC0000"/>
                </a:solidFill>
                <a:latin typeface="Helvetica" pitchFamily="34" charset="0"/>
                <a:sym typeface="Symbol" pitchFamily="18" charset="2"/>
              </a:rPr>
              <a:t>))</a:t>
            </a:r>
            <a:r>
              <a:rPr lang="en-US" altLang="zh-CN" sz="2800">
                <a:latin typeface="Helvetica" pitchFamily="34" charset="0"/>
                <a:sym typeface="Symbol" pitchFamily="18" charset="2"/>
              </a:rPr>
              <a:t> and </a:t>
            </a:r>
            <a:r>
              <a:rPr lang="en-US" altLang="zh-CN" sz="2800" i="1">
                <a:solidFill>
                  <a:srgbClr val="CC0000"/>
                </a:solidFill>
                <a:latin typeface="Helvetica" pitchFamily="34" charset="0"/>
                <a:sym typeface="Symbol" pitchFamily="18" charset="2"/>
              </a:rPr>
              <a:t>f</a:t>
            </a:r>
            <a:r>
              <a:rPr lang="en-US" altLang="zh-CN" sz="2800" baseline="-25000">
                <a:solidFill>
                  <a:srgbClr val="CC0000"/>
                </a:solidFill>
                <a:latin typeface="Helvetica" pitchFamily="34" charset="0"/>
                <a:sym typeface="Symbol" pitchFamily="18" charset="2"/>
              </a:rPr>
              <a:t>2</a:t>
            </a:r>
            <a:r>
              <a:rPr lang="en-US" altLang="zh-CN" sz="2800">
                <a:solidFill>
                  <a:srgbClr val="CC0000"/>
                </a:solidFill>
                <a:latin typeface="Helvetica" pitchFamily="34" charset="0"/>
                <a:sym typeface="Symbol" pitchFamily="18" charset="2"/>
              </a:rPr>
              <a:t>(</a:t>
            </a:r>
            <a:r>
              <a:rPr lang="en-US" altLang="zh-CN" sz="2800" i="1">
                <a:solidFill>
                  <a:srgbClr val="CC0000"/>
                </a:solidFill>
                <a:latin typeface="Helvetica" pitchFamily="34" charset="0"/>
                <a:sym typeface="Symbol" pitchFamily="18" charset="2"/>
              </a:rPr>
              <a:t>n</a:t>
            </a:r>
            <a:r>
              <a:rPr lang="en-US" altLang="zh-CN" sz="2800">
                <a:solidFill>
                  <a:srgbClr val="CC0000"/>
                </a:solidFill>
                <a:latin typeface="Helvetica" pitchFamily="34" charset="0"/>
                <a:sym typeface="Symbol" pitchFamily="18" charset="2"/>
              </a:rPr>
              <a:t>)</a:t>
            </a:r>
            <a:r>
              <a:rPr lang="en-US" altLang="zh-CN" sz="2800">
                <a:latin typeface="Helvetica" pitchFamily="34" charset="0"/>
                <a:sym typeface="Symbol" pitchFamily="18" charset="2"/>
              </a:rPr>
              <a:t> is in </a:t>
            </a:r>
            <a:r>
              <a:rPr lang="en-US" altLang="zh-CN" sz="2800">
                <a:solidFill>
                  <a:srgbClr val="CC0000"/>
                </a:solidFill>
                <a:latin typeface="Helvetica" pitchFamily="34" charset="0"/>
                <a:sym typeface="Symbol" pitchFamily="18" charset="2"/>
              </a:rPr>
              <a:t>O(</a:t>
            </a:r>
            <a:r>
              <a:rPr lang="en-US" altLang="zh-CN" sz="2800" i="1">
                <a:solidFill>
                  <a:srgbClr val="CC0000"/>
                </a:solidFill>
                <a:latin typeface="Helvetica" pitchFamily="34" charset="0"/>
                <a:sym typeface="Symbol" pitchFamily="18" charset="2"/>
              </a:rPr>
              <a:t>g</a:t>
            </a:r>
            <a:r>
              <a:rPr lang="en-US" altLang="zh-CN" sz="2800" baseline="-25000">
                <a:solidFill>
                  <a:srgbClr val="CC0000"/>
                </a:solidFill>
                <a:latin typeface="Helvetica" pitchFamily="34" charset="0"/>
                <a:sym typeface="Symbol" pitchFamily="18" charset="2"/>
              </a:rPr>
              <a:t>2</a:t>
            </a:r>
            <a:r>
              <a:rPr lang="en-US" altLang="zh-CN" sz="2800">
                <a:solidFill>
                  <a:srgbClr val="CC0000"/>
                </a:solidFill>
                <a:latin typeface="Helvetica" pitchFamily="34" charset="0"/>
                <a:sym typeface="Symbol" pitchFamily="18" charset="2"/>
              </a:rPr>
              <a:t>(</a:t>
            </a:r>
            <a:r>
              <a:rPr lang="en-US" altLang="zh-CN" sz="2800" i="1">
                <a:solidFill>
                  <a:srgbClr val="CC0000"/>
                </a:solidFill>
                <a:latin typeface="Helvetica" pitchFamily="34" charset="0"/>
                <a:sym typeface="Symbol" pitchFamily="18" charset="2"/>
              </a:rPr>
              <a:t>n</a:t>
            </a:r>
            <a:r>
              <a:rPr lang="en-US" altLang="zh-CN" sz="2800">
                <a:solidFill>
                  <a:srgbClr val="CC0000"/>
                </a:solidFill>
                <a:latin typeface="Helvetica" pitchFamily="34" charset="0"/>
                <a:sym typeface="Symbol" pitchFamily="18" charset="2"/>
              </a:rPr>
              <a:t>))</a:t>
            </a:r>
            <a:r>
              <a:rPr lang="en-US" altLang="zh-CN" sz="2800">
                <a:latin typeface="Helvetica" pitchFamily="34" charset="0"/>
                <a:sym typeface="Symbol" pitchFamily="18" charset="2"/>
              </a:rPr>
              <a:t> then </a:t>
            </a:r>
            <a:r>
              <a:rPr lang="en-US" altLang="zh-CN" sz="2800" b="1" i="1">
                <a:solidFill>
                  <a:srgbClr val="CC0000"/>
                </a:solidFill>
                <a:latin typeface="Helvetica" pitchFamily="34" charset="0"/>
                <a:sym typeface="Symbol" pitchFamily="18" charset="2"/>
              </a:rPr>
              <a:t>f</a:t>
            </a:r>
            <a:r>
              <a:rPr lang="en-US" altLang="zh-CN" sz="2800" b="1" baseline="-25000">
                <a:solidFill>
                  <a:srgbClr val="CC0000"/>
                </a:solidFill>
                <a:latin typeface="Helvetica" pitchFamily="34" charset="0"/>
                <a:sym typeface="Symbol" pitchFamily="18" charset="2"/>
              </a:rPr>
              <a:t>1</a:t>
            </a:r>
            <a:r>
              <a:rPr lang="en-US" altLang="zh-CN" sz="2800" b="1">
                <a:solidFill>
                  <a:srgbClr val="CC0000"/>
                </a:solidFill>
                <a:latin typeface="Helvetica" pitchFamily="34" charset="0"/>
                <a:sym typeface="Symbol" pitchFamily="18" charset="2"/>
              </a:rPr>
              <a:t>(</a:t>
            </a:r>
            <a:r>
              <a:rPr lang="en-US" altLang="zh-CN" sz="2800" b="1" i="1">
                <a:solidFill>
                  <a:srgbClr val="CC0000"/>
                </a:solidFill>
                <a:latin typeface="Helvetica" pitchFamily="34" charset="0"/>
                <a:sym typeface="Symbol" pitchFamily="18" charset="2"/>
              </a:rPr>
              <a:t>n</a:t>
            </a:r>
            <a:r>
              <a:rPr lang="en-US" altLang="zh-CN" sz="2800" b="1">
                <a:solidFill>
                  <a:srgbClr val="CC0000"/>
                </a:solidFill>
                <a:latin typeface="Helvetica" pitchFamily="34" charset="0"/>
                <a:sym typeface="Symbol" pitchFamily="18" charset="2"/>
              </a:rPr>
              <a:t>)</a:t>
            </a:r>
            <a:r>
              <a:rPr lang="en-US" altLang="zh-CN" sz="2800" b="1" i="1">
                <a:solidFill>
                  <a:srgbClr val="CC0000"/>
                </a:solidFill>
                <a:latin typeface="Helvetica" pitchFamily="34" charset="0"/>
                <a:sym typeface="Symbol" pitchFamily="18" charset="2"/>
              </a:rPr>
              <a:t>f</a:t>
            </a:r>
            <a:r>
              <a:rPr lang="en-US" altLang="zh-CN" sz="2800" b="1" baseline="-25000">
                <a:solidFill>
                  <a:srgbClr val="CC0000"/>
                </a:solidFill>
                <a:latin typeface="Helvetica" pitchFamily="34" charset="0"/>
                <a:sym typeface="Symbol" pitchFamily="18" charset="2"/>
              </a:rPr>
              <a:t>2</a:t>
            </a:r>
            <a:r>
              <a:rPr lang="en-US" altLang="zh-CN" sz="2800" b="1">
                <a:solidFill>
                  <a:srgbClr val="CC0000"/>
                </a:solidFill>
                <a:latin typeface="Helvetica" pitchFamily="34" charset="0"/>
                <a:sym typeface="Symbol" pitchFamily="18" charset="2"/>
              </a:rPr>
              <a:t>(</a:t>
            </a:r>
            <a:r>
              <a:rPr lang="en-US" altLang="zh-CN" sz="2800" b="1" i="1">
                <a:solidFill>
                  <a:srgbClr val="CC0000"/>
                </a:solidFill>
                <a:latin typeface="Helvetica" pitchFamily="34" charset="0"/>
                <a:sym typeface="Symbol" pitchFamily="18" charset="2"/>
              </a:rPr>
              <a:t>n</a:t>
            </a:r>
            <a:r>
              <a:rPr lang="en-US" altLang="zh-CN" sz="2800" b="1">
                <a:solidFill>
                  <a:srgbClr val="CC0000"/>
                </a:solidFill>
                <a:latin typeface="Helvetica" pitchFamily="34" charset="0"/>
                <a:sym typeface="Symbol" pitchFamily="18" charset="2"/>
              </a:rPr>
              <a:t>)</a:t>
            </a:r>
            <a:r>
              <a:rPr lang="en-US" altLang="zh-CN" sz="2800">
                <a:latin typeface="Helvetica" pitchFamily="34" charset="0"/>
                <a:sym typeface="Symbol" pitchFamily="18" charset="2"/>
              </a:rPr>
              <a:t> is in </a:t>
            </a:r>
            <a:r>
              <a:rPr lang="en-US" altLang="zh-CN" sz="2800" b="1">
                <a:solidFill>
                  <a:srgbClr val="CC0000"/>
                </a:solidFill>
                <a:latin typeface="Helvetica" pitchFamily="34" charset="0"/>
                <a:sym typeface="Symbol" pitchFamily="18" charset="2"/>
              </a:rPr>
              <a:t>O(</a:t>
            </a:r>
            <a:r>
              <a:rPr lang="en-US" altLang="zh-CN" sz="2800" b="1" i="1">
                <a:solidFill>
                  <a:srgbClr val="CC0000"/>
                </a:solidFill>
                <a:latin typeface="Helvetica" pitchFamily="34" charset="0"/>
                <a:sym typeface="Symbol" pitchFamily="18" charset="2"/>
              </a:rPr>
              <a:t>g</a:t>
            </a:r>
            <a:r>
              <a:rPr lang="en-US" altLang="zh-CN" sz="2800" b="1" baseline="-25000">
                <a:solidFill>
                  <a:srgbClr val="CC0000"/>
                </a:solidFill>
                <a:latin typeface="Helvetica" pitchFamily="34" charset="0"/>
                <a:sym typeface="Symbol" pitchFamily="18" charset="2"/>
              </a:rPr>
              <a:t>1</a:t>
            </a:r>
            <a:r>
              <a:rPr lang="en-US" altLang="zh-CN" sz="2800" b="1">
                <a:solidFill>
                  <a:srgbClr val="CC0000"/>
                </a:solidFill>
                <a:latin typeface="Helvetica" pitchFamily="34" charset="0"/>
                <a:sym typeface="Symbol" pitchFamily="18" charset="2"/>
              </a:rPr>
              <a:t>(</a:t>
            </a:r>
            <a:r>
              <a:rPr lang="en-US" altLang="zh-CN" sz="2800" b="1" i="1">
                <a:solidFill>
                  <a:srgbClr val="CC0000"/>
                </a:solidFill>
                <a:latin typeface="Helvetica" pitchFamily="34" charset="0"/>
                <a:sym typeface="Symbol" pitchFamily="18" charset="2"/>
              </a:rPr>
              <a:t>n</a:t>
            </a:r>
            <a:r>
              <a:rPr lang="en-US" altLang="zh-CN" sz="2800" b="1">
                <a:solidFill>
                  <a:srgbClr val="CC0000"/>
                </a:solidFill>
                <a:latin typeface="Helvetica" pitchFamily="34" charset="0"/>
                <a:sym typeface="Symbol" pitchFamily="18" charset="2"/>
              </a:rPr>
              <a:t>)</a:t>
            </a:r>
            <a:r>
              <a:rPr lang="en-US" altLang="zh-CN" sz="2800" b="1" i="1">
                <a:solidFill>
                  <a:srgbClr val="CC0000"/>
                </a:solidFill>
                <a:latin typeface="Helvetica" pitchFamily="34" charset="0"/>
                <a:sym typeface="Symbol" pitchFamily="18" charset="2"/>
              </a:rPr>
              <a:t>g</a:t>
            </a:r>
            <a:r>
              <a:rPr lang="en-US" altLang="zh-CN" sz="2800" b="1" baseline="-25000">
                <a:solidFill>
                  <a:srgbClr val="CC0000"/>
                </a:solidFill>
                <a:latin typeface="Helvetica" pitchFamily="34" charset="0"/>
                <a:sym typeface="Symbol" pitchFamily="18" charset="2"/>
              </a:rPr>
              <a:t>2</a:t>
            </a:r>
            <a:r>
              <a:rPr lang="en-US" altLang="zh-CN" sz="2800" b="1">
                <a:solidFill>
                  <a:srgbClr val="CC0000"/>
                </a:solidFill>
                <a:latin typeface="Helvetica" pitchFamily="34" charset="0"/>
                <a:sym typeface="Symbol" pitchFamily="18" charset="2"/>
              </a:rPr>
              <a:t>(</a:t>
            </a:r>
            <a:r>
              <a:rPr lang="en-US" altLang="zh-CN" sz="2800" b="1" i="1">
                <a:solidFill>
                  <a:srgbClr val="CC0000"/>
                </a:solidFill>
                <a:latin typeface="Helvetica" pitchFamily="34" charset="0"/>
                <a:sym typeface="Symbol" pitchFamily="18" charset="2"/>
              </a:rPr>
              <a:t>n</a:t>
            </a:r>
            <a:r>
              <a:rPr lang="en-US" altLang="zh-CN" sz="2800" b="1">
                <a:solidFill>
                  <a:srgbClr val="CC0000"/>
                </a:solidFill>
                <a:latin typeface="Helvetica" pitchFamily="34" charset="0"/>
                <a:sym typeface="Symbol" pitchFamily="18" charset="2"/>
              </a:rPr>
              <a:t>))</a:t>
            </a:r>
            <a:r>
              <a:rPr lang="en-US" altLang="zh-CN" sz="2800">
                <a:latin typeface="Helvetica" pitchFamily="34" charset="0"/>
                <a:sym typeface="Symbol" pitchFamily="18" charset="2"/>
              </a:rPr>
              <a:t>.</a:t>
            </a:r>
          </a:p>
        </p:txBody>
      </p:sp>
    </p:spTree>
    <p:extLst>
      <p:ext uri="{BB962C8B-B14F-4D97-AF65-F5344CB8AC3E}">
        <p14:creationId xmlns:p14="http://schemas.microsoft.com/office/powerpoint/2010/main" val="4221593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 calcmode="lin" valueType="num">
                                      <p:cBhvr additive="base">
                                        <p:cTn id="7" dur="500" fill="hold"/>
                                        <p:tgtEl>
                                          <p:spTgt spid="675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75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7587">
                                            <p:txEl>
                                              <p:pRg st="1" end="1"/>
                                            </p:txEl>
                                          </p:spTgt>
                                        </p:tgtEl>
                                        <p:attrNameLst>
                                          <p:attrName>style.visibility</p:attrName>
                                        </p:attrNameLst>
                                      </p:cBhvr>
                                      <p:to>
                                        <p:strVal val="visible"/>
                                      </p:to>
                                    </p:set>
                                    <p:anim calcmode="lin" valueType="num">
                                      <p:cBhvr additive="base">
                                        <p:cTn id="13" dur="500" fill="hold"/>
                                        <p:tgtEl>
                                          <p:spTgt spid="675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75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7587">
                                            <p:txEl>
                                              <p:pRg st="2" end="2"/>
                                            </p:txEl>
                                          </p:spTgt>
                                        </p:tgtEl>
                                        <p:attrNameLst>
                                          <p:attrName>style.visibility</p:attrName>
                                        </p:attrNameLst>
                                      </p:cBhvr>
                                      <p:to>
                                        <p:strVal val="visible"/>
                                      </p:to>
                                    </p:set>
                                    <p:anim calcmode="lin" valueType="num">
                                      <p:cBhvr additive="base">
                                        <p:cTn id="19" dur="500" fill="hold"/>
                                        <p:tgtEl>
                                          <p:spTgt spid="675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75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7587">
                                            <p:txEl>
                                              <p:pRg st="3" end="3"/>
                                            </p:txEl>
                                          </p:spTgt>
                                        </p:tgtEl>
                                        <p:attrNameLst>
                                          <p:attrName>style.visibility</p:attrName>
                                        </p:attrNameLst>
                                      </p:cBhvr>
                                      <p:to>
                                        <p:strVal val="visible"/>
                                      </p:to>
                                    </p:set>
                                    <p:anim calcmode="lin" valueType="num">
                                      <p:cBhvr additive="base">
                                        <p:cTn id="25" dur="500" fill="hold"/>
                                        <p:tgtEl>
                                          <p:spTgt spid="6758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758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Text Box 4"/>
          <p:cNvSpPr txBox="1">
            <a:spLocks noChangeArrowheads="1"/>
          </p:cNvSpPr>
          <p:nvPr/>
        </p:nvSpPr>
        <p:spPr bwMode="auto">
          <a:xfrm>
            <a:off x="403819" y="405244"/>
            <a:ext cx="4751759" cy="430887"/>
          </a:xfrm>
          <a:prstGeom prst="rect">
            <a:avLst/>
          </a:prstGeom>
          <a:noFill/>
          <a:ln w="9525">
            <a:noFill/>
            <a:miter lim="800000"/>
            <a:headEnd/>
            <a:tailEnd/>
          </a:ln>
          <a:effectLst/>
        </p:spPr>
        <p:txBody>
          <a:bodyPr wrap="square">
            <a:spAutoFit/>
          </a:bodyPr>
          <a:lstStyle/>
          <a:p>
            <a:pPr>
              <a:spcBef>
                <a:spcPct val="50000"/>
              </a:spcBef>
            </a:pPr>
            <a:r>
              <a:rPr lang="zh-CN" altLang="en-US" sz="2200" dirty="0">
                <a:solidFill>
                  <a:srgbClr val="0000FF"/>
                </a:solidFill>
                <a:latin typeface="楷体" pitchFamily="49" charset="-122"/>
                <a:ea typeface="楷体" pitchFamily="49" charset="-122"/>
              </a:rPr>
              <a:t>算法设计应满足以下几条目标：</a:t>
            </a:r>
          </a:p>
        </p:txBody>
      </p:sp>
      <p:sp>
        <p:nvSpPr>
          <p:cNvPr id="150533" name="Text Box 5"/>
          <p:cNvSpPr txBox="1">
            <a:spLocks noChangeArrowheads="1"/>
          </p:cNvSpPr>
          <p:nvPr/>
        </p:nvSpPr>
        <p:spPr bwMode="auto">
          <a:xfrm>
            <a:off x="385564" y="1052736"/>
            <a:ext cx="3816796" cy="2346283"/>
          </a:xfrm>
          <a:prstGeom prst="rect">
            <a:avLst/>
          </a:prstGeom>
          <a:noFill/>
          <a:ln w="9525">
            <a:noFill/>
            <a:miter lim="800000"/>
            <a:headEnd/>
            <a:tailEnd/>
          </a:ln>
          <a:effectLst/>
        </p:spPr>
        <p:txBody>
          <a:bodyPr wrap="square">
            <a:spAutoFit/>
          </a:bodyPr>
          <a:lstStyle/>
          <a:p>
            <a:pPr marL="342900" indent="-342900">
              <a:lnSpc>
                <a:spcPts val="3600"/>
              </a:lnSpc>
              <a:buFontTx/>
              <a:buBlip>
                <a:blip r:embed="rId2"/>
              </a:buBlip>
            </a:pPr>
            <a:r>
              <a:rPr lang="zh-CN" altLang="en-US" sz="2000" dirty="0">
                <a:solidFill>
                  <a:srgbClr val="9900FF"/>
                </a:solidFill>
                <a:latin typeface="微软雅黑" pitchFamily="34" charset="-122"/>
                <a:ea typeface="微软雅黑" pitchFamily="34" charset="-122"/>
              </a:rPr>
              <a:t>正确性</a:t>
            </a:r>
          </a:p>
          <a:p>
            <a:pPr marL="342900" indent="-342900">
              <a:lnSpc>
                <a:spcPts val="3600"/>
              </a:lnSpc>
              <a:buFontTx/>
              <a:buBlip>
                <a:blip r:embed="rId2"/>
              </a:buBlip>
            </a:pPr>
            <a:r>
              <a:rPr lang="zh-CN" altLang="en-US" sz="2000" dirty="0">
                <a:solidFill>
                  <a:srgbClr val="9900FF"/>
                </a:solidFill>
                <a:latin typeface="微软雅黑" pitchFamily="34" charset="-122"/>
                <a:ea typeface="微软雅黑" pitchFamily="34" charset="-122"/>
              </a:rPr>
              <a:t>可使用性</a:t>
            </a:r>
          </a:p>
          <a:p>
            <a:pPr marL="342900" indent="-342900">
              <a:lnSpc>
                <a:spcPts val="3600"/>
              </a:lnSpc>
              <a:buFontTx/>
              <a:buBlip>
                <a:blip r:embed="rId2"/>
              </a:buBlip>
            </a:pPr>
            <a:r>
              <a:rPr lang="zh-CN" altLang="en-US" sz="2000" dirty="0">
                <a:solidFill>
                  <a:srgbClr val="9900FF"/>
                </a:solidFill>
                <a:latin typeface="微软雅黑" pitchFamily="34" charset="-122"/>
                <a:ea typeface="微软雅黑" pitchFamily="34" charset="-122"/>
              </a:rPr>
              <a:t>可读性</a:t>
            </a:r>
          </a:p>
          <a:p>
            <a:pPr marL="342900" indent="-342900">
              <a:lnSpc>
                <a:spcPts val="3600"/>
              </a:lnSpc>
              <a:buFontTx/>
              <a:buBlip>
                <a:blip r:embed="rId2"/>
              </a:buBlip>
            </a:pPr>
            <a:r>
              <a:rPr lang="zh-CN" altLang="en-US" sz="2000" dirty="0">
                <a:solidFill>
                  <a:srgbClr val="9900FF"/>
                </a:solidFill>
                <a:latin typeface="微软雅黑" pitchFamily="34" charset="-122"/>
                <a:ea typeface="微软雅黑" pitchFamily="34" charset="-122"/>
              </a:rPr>
              <a:t>健壮性</a:t>
            </a:r>
          </a:p>
          <a:p>
            <a:pPr marL="342900" indent="-342900">
              <a:lnSpc>
                <a:spcPts val="3600"/>
              </a:lnSpc>
              <a:buFontTx/>
              <a:buBlip>
                <a:blip r:embed="rId2"/>
              </a:buBlip>
            </a:pPr>
            <a:r>
              <a:rPr lang="zh-CN" altLang="en-US" sz="2000" dirty="0">
                <a:solidFill>
                  <a:srgbClr val="9900FF"/>
                </a:solidFill>
                <a:latin typeface="微软雅黑" pitchFamily="34" charset="-122"/>
                <a:ea typeface="微软雅黑" pitchFamily="34" charset="-122"/>
              </a:rPr>
              <a:t>高效率与低存储量需求</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endParaRPr lang="en-US" altLang="zh-CN"/>
          </a:p>
          <a:p>
            <a:pPr>
              <a:defRPr/>
            </a:pPr>
            <a:r>
              <a:rPr lang="en-US" altLang="zh-CN"/>
              <a:t>Prof. Q. Wang</a:t>
            </a:r>
          </a:p>
        </p:txBody>
      </p:sp>
      <p:sp>
        <p:nvSpPr>
          <p:cNvPr id="6656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rgbClr val="336699"/>
                </a:solidFill>
                <a:latin typeface="Comic Sans MS" pitchFamily="66" charset="0"/>
                <a:ea typeface="宋体" pitchFamily="2" charset="-122"/>
              </a:defRPr>
            </a:lvl1pPr>
            <a:lvl2pPr marL="742950" indent="-285750">
              <a:defRPr kumimoji="1" sz="1400">
                <a:solidFill>
                  <a:srgbClr val="336699"/>
                </a:solidFill>
                <a:latin typeface="Comic Sans MS" pitchFamily="66" charset="0"/>
                <a:ea typeface="宋体" pitchFamily="2" charset="-122"/>
              </a:defRPr>
            </a:lvl2pPr>
            <a:lvl3pPr marL="1143000" indent="-228600">
              <a:defRPr kumimoji="1" sz="1400">
                <a:solidFill>
                  <a:srgbClr val="336699"/>
                </a:solidFill>
                <a:latin typeface="Comic Sans MS" pitchFamily="66" charset="0"/>
                <a:ea typeface="宋体" pitchFamily="2" charset="-122"/>
              </a:defRPr>
            </a:lvl3pPr>
            <a:lvl4pPr marL="1600200" indent="-228600">
              <a:defRPr kumimoji="1" sz="1400">
                <a:solidFill>
                  <a:srgbClr val="336699"/>
                </a:solidFill>
                <a:latin typeface="Comic Sans MS" pitchFamily="66" charset="0"/>
                <a:ea typeface="宋体" pitchFamily="2" charset="-122"/>
              </a:defRPr>
            </a:lvl4pPr>
            <a:lvl5pPr marL="2057400" indent="-228600">
              <a:defRPr kumimoji="1" sz="1400">
                <a:solidFill>
                  <a:srgbClr val="336699"/>
                </a:solidFill>
                <a:latin typeface="Comic Sans MS" pitchFamily="66" charset="0"/>
                <a:ea typeface="宋体" pitchFamily="2" charset="-122"/>
              </a:defRPr>
            </a:lvl5pPr>
            <a:lvl6pPr marL="25146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6pPr>
            <a:lvl7pPr marL="29718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7pPr>
            <a:lvl8pPr marL="34290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8pPr>
            <a:lvl9pPr marL="38862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9pPr>
          </a:lstStyle>
          <a:p>
            <a:endParaRPr lang="en-US" altLang="zh-CN">
              <a:solidFill>
                <a:schemeClr val="tx1"/>
              </a:solidFill>
              <a:latin typeface="Arial" charset="0"/>
            </a:endParaRPr>
          </a:p>
          <a:p>
            <a:fld id="{EE79477F-DFD1-4F13-9F49-27A36013AAD4}" type="slidenum">
              <a:rPr lang="en-US" altLang="zh-CN">
                <a:solidFill>
                  <a:schemeClr val="tx1"/>
                </a:solidFill>
                <a:latin typeface="Arial" charset="0"/>
              </a:rPr>
              <a:pPr/>
              <a:t>40</a:t>
            </a:fld>
            <a:endParaRPr lang="en-US" altLang="zh-CN">
              <a:solidFill>
                <a:schemeClr val="tx1"/>
              </a:solidFill>
              <a:latin typeface="Arial" charset="0"/>
            </a:endParaRPr>
          </a:p>
        </p:txBody>
      </p:sp>
      <p:sp>
        <p:nvSpPr>
          <p:cNvPr id="66564" name="Rectangle 2"/>
          <p:cNvSpPr>
            <a:spLocks noGrp="1" noChangeArrowheads="1"/>
          </p:cNvSpPr>
          <p:nvPr>
            <p:ph type="title"/>
          </p:nvPr>
        </p:nvSpPr>
        <p:spPr>
          <a:xfrm>
            <a:off x="455613" y="365125"/>
            <a:ext cx="8226425" cy="914400"/>
          </a:xfrm>
        </p:spPr>
        <p:txBody>
          <a:bodyPr/>
          <a:lstStyle/>
          <a:p>
            <a:pPr eaLnBrk="1" hangingPunct="1"/>
            <a:r>
              <a:rPr lang="en-US" altLang="zh-CN">
                <a:latin typeface="Helvetica" pitchFamily="34" charset="0"/>
              </a:rPr>
              <a:t>Running Time Examples (1)</a:t>
            </a:r>
          </a:p>
        </p:txBody>
      </p:sp>
      <p:sp>
        <p:nvSpPr>
          <p:cNvPr id="66565" name="Rectangle 3"/>
          <p:cNvSpPr>
            <a:spLocks noGrp="1" noChangeArrowheads="1"/>
          </p:cNvSpPr>
          <p:nvPr>
            <p:ph type="body" idx="1"/>
          </p:nvPr>
        </p:nvSpPr>
        <p:spPr>
          <a:xfrm>
            <a:off x="455613" y="1598613"/>
            <a:ext cx="8226425" cy="4570412"/>
          </a:xfrm>
        </p:spPr>
        <p:txBody>
          <a:bodyPr/>
          <a:lstStyle/>
          <a:p>
            <a:pPr marL="609600" indent="-609600" eaLnBrk="1" hangingPunct="1">
              <a:lnSpc>
                <a:spcPct val="80000"/>
              </a:lnSpc>
              <a:buClr>
                <a:schemeClr val="tx1"/>
              </a:buClr>
              <a:buFontTx/>
              <a:buNone/>
            </a:pPr>
            <a:r>
              <a:rPr lang="en-US" altLang="zh-CN">
                <a:latin typeface="Helvetica" pitchFamily="34" charset="0"/>
                <a:sym typeface="Symbol" pitchFamily="18" charset="2"/>
              </a:rPr>
              <a:t>Example 1: </a:t>
            </a:r>
          </a:p>
          <a:p>
            <a:pPr marL="609600" indent="-609600" eaLnBrk="1" hangingPunct="1">
              <a:lnSpc>
                <a:spcPct val="80000"/>
              </a:lnSpc>
              <a:buClr>
                <a:schemeClr val="tx1"/>
              </a:buClr>
              <a:buFontTx/>
              <a:buNone/>
            </a:pPr>
            <a:r>
              <a:rPr lang="en-US" altLang="zh-CN" sz="2800" b="1">
                <a:solidFill>
                  <a:srgbClr val="CC0000"/>
                </a:solidFill>
                <a:latin typeface="Courier New" pitchFamily="49" charset="0"/>
                <a:sym typeface="Symbol" pitchFamily="18" charset="2"/>
              </a:rPr>
              <a:t>a = b;</a:t>
            </a:r>
          </a:p>
          <a:p>
            <a:pPr marL="609600" indent="-609600" eaLnBrk="1" hangingPunct="1">
              <a:lnSpc>
                <a:spcPct val="0"/>
              </a:lnSpc>
              <a:buClr>
                <a:schemeClr val="tx1"/>
              </a:buClr>
              <a:buFontTx/>
              <a:buNone/>
            </a:pPr>
            <a:endParaRPr lang="en-US" altLang="zh-CN">
              <a:latin typeface="Helvetica" pitchFamily="34" charset="0"/>
              <a:sym typeface="Symbol" pitchFamily="18" charset="2"/>
            </a:endParaRPr>
          </a:p>
          <a:p>
            <a:pPr marL="609600" indent="-609600" eaLnBrk="1" hangingPunct="1">
              <a:lnSpc>
                <a:spcPct val="80000"/>
              </a:lnSpc>
              <a:buClr>
                <a:schemeClr val="tx1"/>
              </a:buClr>
              <a:buFontTx/>
              <a:buNone/>
            </a:pPr>
            <a:r>
              <a:rPr lang="en-US" altLang="zh-CN">
                <a:latin typeface="Helvetica" pitchFamily="34" charset="0"/>
                <a:sym typeface="Symbol" pitchFamily="18" charset="2"/>
              </a:rPr>
              <a:t>This assignment takes constant time, so it is (1).</a:t>
            </a:r>
          </a:p>
          <a:p>
            <a:pPr marL="609600" indent="-609600" eaLnBrk="1" hangingPunct="1">
              <a:lnSpc>
                <a:spcPct val="70000"/>
              </a:lnSpc>
              <a:buClr>
                <a:schemeClr val="tx1"/>
              </a:buClr>
              <a:buFontTx/>
              <a:buNone/>
            </a:pPr>
            <a:endParaRPr lang="en-US" altLang="zh-CN">
              <a:latin typeface="Helvetica" pitchFamily="34" charset="0"/>
              <a:sym typeface="Symbol" pitchFamily="18" charset="2"/>
            </a:endParaRPr>
          </a:p>
          <a:p>
            <a:pPr marL="609600" indent="-609600" eaLnBrk="1" hangingPunct="1">
              <a:lnSpc>
                <a:spcPct val="80000"/>
              </a:lnSpc>
              <a:buClr>
                <a:schemeClr val="tx1"/>
              </a:buClr>
              <a:buFontTx/>
              <a:buNone/>
            </a:pPr>
            <a:r>
              <a:rPr lang="en-US" altLang="zh-CN">
                <a:latin typeface="Helvetica" pitchFamily="34" charset="0"/>
                <a:sym typeface="Symbol" pitchFamily="18" charset="2"/>
              </a:rPr>
              <a:t>Example 2:</a:t>
            </a:r>
          </a:p>
          <a:p>
            <a:pPr marL="609600" indent="-609600" eaLnBrk="1" hangingPunct="1">
              <a:lnSpc>
                <a:spcPct val="0"/>
              </a:lnSpc>
              <a:buClr>
                <a:schemeClr val="tx1"/>
              </a:buClr>
              <a:buFontTx/>
              <a:buNone/>
            </a:pPr>
            <a:endParaRPr lang="en-US" altLang="zh-CN">
              <a:latin typeface="Helvetica" pitchFamily="34" charset="0"/>
              <a:sym typeface="Symbol" pitchFamily="18" charset="2"/>
            </a:endParaRPr>
          </a:p>
          <a:p>
            <a:pPr marL="609600" indent="-609600" eaLnBrk="1" hangingPunct="1">
              <a:lnSpc>
                <a:spcPct val="50000"/>
              </a:lnSpc>
              <a:buClr>
                <a:schemeClr val="tx1"/>
              </a:buClr>
              <a:buFontTx/>
              <a:buNone/>
            </a:pPr>
            <a:r>
              <a:rPr lang="en-US" altLang="zh-CN" sz="2800" b="1">
                <a:solidFill>
                  <a:srgbClr val="CC0000"/>
                </a:solidFill>
                <a:latin typeface="Courier New" pitchFamily="49" charset="0"/>
                <a:sym typeface="Symbol" pitchFamily="18" charset="2"/>
              </a:rPr>
              <a:t>sum = 0;</a:t>
            </a:r>
          </a:p>
          <a:p>
            <a:pPr marL="609600" indent="-609600" eaLnBrk="1" hangingPunct="1">
              <a:lnSpc>
                <a:spcPct val="50000"/>
              </a:lnSpc>
              <a:buClr>
                <a:schemeClr val="tx1"/>
              </a:buClr>
              <a:buFontTx/>
              <a:buNone/>
            </a:pPr>
            <a:r>
              <a:rPr lang="en-US" altLang="zh-CN" sz="2800" b="1">
                <a:solidFill>
                  <a:srgbClr val="CC0000"/>
                </a:solidFill>
                <a:latin typeface="Courier New" pitchFamily="49" charset="0"/>
                <a:sym typeface="Symbol" pitchFamily="18" charset="2"/>
              </a:rPr>
              <a:t>for (i=1; i&lt;=n; i++)</a:t>
            </a:r>
          </a:p>
          <a:p>
            <a:pPr marL="609600" indent="-609600" eaLnBrk="1" hangingPunct="1">
              <a:lnSpc>
                <a:spcPct val="50000"/>
              </a:lnSpc>
              <a:buClr>
                <a:schemeClr val="tx1"/>
              </a:buClr>
              <a:buFontTx/>
              <a:buNone/>
            </a:pPr>
            <a:r>
              <a:rPr lang="en-US" altLang="zh-CN" sz="2800" b="1">
                <a:solidFill>
                  <a:srgbClr val="CC0000"/>
                </a:solidFill>
                <a:latin typeface="Courier New" pitchFamily="49" charset="0"/>
                <a:sym typeface="Symbol" pitchFamily="18" charset="2"/>
              </a:rPr>
              <a:t>  sum += n;</a:t>
            </a:r>
          </a:p>
          <a:p>
            <a:pPr marL="609600" indent="-609600" eaLnBrk="1" hangingPunct="1">
              <a:lnSpc>
                <a:spcPct val="50000"/>
              </a:lnSpc>
              <a:buClr>
                <a:schemeClr val="tx1"/>
              </a:buClr>
              <a:buFontTx/>
              <a:buNone/>
            </a:pPr>
            <a:endParaRPr lang="en-US" altLang="zh-CN">
              <a:latin typeface="Helvetica" pitchFamily="34" charset="0"/>
              <a:sym typeface="Symbol" pitchFamily="18" charset="2"/>
            </a:endParaRPr>
          </a:p>
          <a:p>
            <a:pPr marL="609600" indent="-609600" eaLnBrk="1" hangingPunct="1">
              <a:lnSpc>
                <a:spcPct val="50000"/>
              </a:lnSpc>
              <a:buClr>
                <a:schemeClr val="tx1"/>
              </a:buClr>
              <a:buFontTx/>
              <a:buNone/>
            </a:pPr>
            <a:r>
              <a:rPr lang="en-US" altLang="zh-CN">
                <a:solidFill>
                  <a:schemeClr val="hlink"/>
                </a:solidFill>
                <a:latin typeface="Helvetica" pitchFamily="34" charset="0"/>
                <a:sym typeface="Symbol" pitchFamily="18" charset="2"/>
              </a:rPr>
              <a:t>O(n).</a:t>
            </a:r>
            <a:endParaRPr lang="en-US" altLang="zh-CN" sz="2800" b="1">
              <a:solidFill>
                <a:schemeClr val="hlink"/>
              </a:solidFill>
              <a:latin typeface="Courier New" pitchFamily="49" charset="0"/>
              <a:sym typeface="Symbol" pitchFamily="18" charset="2"/>
            </a:endParaRPr>
          </a:p>
        </p:txBody>
      </p:sp>
      <p:sp>
        <p:nvSpPr>
          <p:cNvPr id="69636" name="Rectangle 4"/>
          <p:cNvSpPr>
            <a:spLocks noChangeArrowheads="1"/>
          </p:cNvSpPr>
          <p:nvPr/>
        </p:nvSpPr>
        <p:spPr bwMode="auto">
          <a:xfrm>
            <a:off x="468313" y="5516563"/>
            <a:ext cx="1079500" cy="649287"/>
          </a:xfrm>
          <a:prstGeom prst="rect">
            <a:avLst/>
          </a:prstGeom>
          <a:solidFill>
            <a:srgbClr val="FFFFCC"/>
          </a:solidFill>
          <a:ln w="9525" algn="ctr">
            <a:solidFill>
              <a:schemeClr val="tx1"/>
            </a:solidFill>
            <a:miter lim="800000"/>
            <a:headEnd/>
            <a:tailEnd/>
          </a:ln>
        </p:spPr>
        <p:txBody>
          <a:bodyPr wrap="none" anchor="ctr">
            <a:spAutoFit/>
          </a:bodyPr>
          <a:lstStyle/>
          <a:p>
            <a:pPr eaLnBrk="1" hangingPunct="1">
              <a:lnSpc>
                <a:spcPct val="60000"/>
              </a:lnSpc>
            </a:pPr>
            <a:endParaRPr lang="zh-CN" altLang="en-US"/>
          </a:p>
        </p:txBody>
      </p:sp>
    </p:spTree>
    <p:extLst>
      <p:ext uri="{BB962C8B-B14F-4D97-AF65-F5344CB8AC3E}">
        <p14:creationId xmlns:p14="http://schemas.microsoft.com/office/powerpoint/2010/main" val="3456933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grpId="0" nodeType="clickEffect">
                                  <p:stCondLst>
                                    <p:cond delay="0"/>
                                  </p:stCondLst>
                                  <p:childTnLst>
                                    <p:anim calcmode="lin" valueType="num">
                                      <p:cBhvr additive="base">
                                        <p:cTn id="6" dur="500"/>
                                        <p:tgtEl>
                                          <p:spTgt spid="69636"/>
                                        </p:tgtEl>
                                        <p:attrNameLst>
                                          <p:attrName>ppt_x</p:attrName>
                                        </p:attrNameLst>
                                      </p:cBhvr>
                                      <p:tavLst>
                                        <p:tav tm="0">
                                          <p:val>
                                            <p:strVal val="ppt_x"/>
                                          </p:val>
                                        </p:tav>
                                        <p:tav tm="100000">
                                          <p:val>
                                            <p:strVal val="ppt_x"/>
                                          </p:val>
                                        </p:tav>
                                      </p:tavLst>
                                    </p:anim>
                                    <p:anim calcmode="lin" valueType="num">
                                      <p:cBhvr additive="base">
                                        <p:cTn id="7" dur="500"/>
                                        <p:tgtEl>
                                          <p:spTgt spid="69636"/>
                                        </p:tgtEl>
                                        <p:attrNameLst>
                                          <p:attrName>ppt_y</p:attrName>
                                        </p:attrNameLst>
                                      </p:cBhvr>
                                      <p:tavLst>
                                        <p:tav tm="0">
                                          <p:val>
                                            <p:strVal val="ppt_y"/>
                                          </p:val>
                                        </p:tav>
                                        <p:tav tm="100000">
                                          <p:val>
                                            <p:strVal val="1+ppt_h/2"/>
                                          </p:val>
                                        </p:tav>
                                      </p:tavLst>
                                    </p:anim>
                                    <p:set>
                                      <p:cBhvr>
                                        <p:cTn id="8" dur="1" fill="hold">
                                          <p:stCondLst>
                                            <p:cond delay="499"/>
                                          </p:stCondLst>
                                        </p:cTn>
                                        <p:tgtEl>
                                          <p:spTgt spid="696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endParaRPr lang="en-US" altLang="zh-CN"/>
          </a:p>
          <a:p>
            <a:pPr>
              <a:defRPr/>
            </a:pPr>
            <a:r>
              <a:rPr lang="en-US" altLang="zh-CN"/>
              <a:t>Prof. Q. Wang</a:t>
            </a:r>
          </a:p>
        </p:txBody>
      </p:sp>
      <p:sp>
        <p:nvSpPr>
          <p:cNvPr id="6758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rgbClr val="336699"/>
                </a:solidFill>
                <a:latin typeface="Comic Sans MS" pitchFamily="66" charset="0"/>
                <a:ea typeface="宋体" pitchFamily="2" charset="-122"/>
              </a:defRPr>
            </a:lvl1pPr>
            <a:lvl2pPr marL="742950" indent="-285750">
              <a:defRPr kumimoji="1" sz="1400">
                <a:solidFill>
                  <a:srgbClr val="336699"/>
                </a:solidFill>
                <a:latin typeface="Comic Sans MS" pitchFamily="66" charset="0"/>
                <a:ea typeface="宋体" pitchFamily="2" charset="-122"/>
              </a:defRPr>
            </a:lvl2pPr>
            <a:lvl3pPr marL="1143000" indent="-228600">
              <a:defRPr kumimoji="1" sz="1400">
                <a:solidFill>
                  <a:srgbClr val="336699"/>
                </a:solidFill>
                <a:latin typeface="Comic Sans MS" pitchFamily="66" charset="0"/>
                <a:ea typeface="宋体" pitchFamily="2" charset="-122"/>
              </a:defRPr>
            </a:lvl3pPr>
            <a:lvl4pPr marL="1600200" indent="-228600">
              <a:defRPr kumimoji="1" sz="1400">
                <a:solidFill>
                  <a:srgbClr val="336699"/>
                </a:solidFill>
                <a:latin typeface="Comic Sans MS" pitchFamily="66" charset="0"/>
                <a:ea typeface="宋体" pitchFamily="2" charset="-122"/>
              </a:defRPr>
            </a:lvl4pPr>
            <a:lvl5pPr marL="2057400" indent="-228600">
              <a:defRPr kumimoji="1" sz="1400">
                <a:solidFill>
                  <a:srgbClr val="336699"/>
                </a:solidFill>
                <a:latin typeface="Comic Sans MS" pitchFamily="66" charset="0"/>
                <a:ea typeface="宋体" pitchFamily="2" charset="-122"/>
              </a:defRPr>
            </a:lvl5pPr>
            <a:lvl6pPr marL="25146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6pPr>
            <a:lvl7pPr marL="29718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7pPr>
            <a:lvl8pPr marL="34290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8pPr>
            <a:lvl9pPr marL="38862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9pPr>
          </a:lstStyle>
          <a:p>
            <a:endParaRPr lang="en-US" altLang="zh-CN">
              <a:solidFill>
                <a:schemeClr val="tx1"/>
              </a:solidFill>
              <a:latin typeface="Arial" charset="0"/>
            </a:endParaRPr>
          </a:p>
          <a:p>
            <a:fld id="{41ABD1CD-111F-45E7-A273-CC83B7C6182B}" type="slidenum">
              <a:rPr lang="en-US" altLang="zh-CN">
                <a:solidFill>
                  <a:schemeClr val="tx1"/>
                </a:solidFill>
                <a:latin typeface="Arial" charset="0"/>
              </a:rPr>
              <a:pPr/>
              <a:t>41</a:t>
            </a:fld>
            <a:endParaRPr lang="en-US" altLang="zh-CN">
              <a:solidFill>
                <a:schemeClr val="tx1"/>
              </a:solidFill>
              <a:latin typeface="Arial" charset="0"/>
            </a:endParaRPr>
          </a:p>
        </p:txBody>
      </p:sp>
      <p:sp>
        <p:nvSpPr>
          <p:cNvPr id="67588" name="Rectangle 2"/>
          <p:cNvSpPr>
            <a:spLocks noGrp="1" noChangeArrowheads="1"/>
          </p:cNvSpPr>
          <p:nvPr>
            <p:ph type="title"/>
          </p:nvPr>
        </p:nvSpPr>
        <p:spPr>
          <a:xfrm>
            <a:off x="455613" y="365125"/>
            <a:ext cx="8226425" cy="914400"/>
          </a:xfrm>
        </p:spPr>
        <p:txBody>
          <a:bodyPr/>
          <a:lstStyle/>
          <a:p>
            <a:pPr eaLnBrk="1" hangingPunct="1"/>
            <a:r>
              <a:rPr lang="en-US" altLang="zh-CN">
                <a:latin typeface="Helvetica" pitchFamily="34" charset="0"/>
              </a:rPr>
              <a:t>Running Time Examples (2)</a:t>
            </a:r>
          </a:p>
        </p:txBody>
      </p:sp>
      <p:sp>
        <p:nvSpPr>
          <p:cNvPr id="67589" name="Rectangle 3"/>
          <p:cNvSpPr>
            <a:spLocks noGrp="1" noChangeArrowheads="1"/>
          </p:cNvSpPr>
          <p:nvPr>
            <p:ph type="body" idx="1"/>
          </p:nvPr>
        </p:nvSpPr>
        <p:spPr>
          <a:xfrm>
            <a:off x="455613" y="1598613"/>
            <a:ext cx="8226425" cy="4570412"/>
          </a:xfrm>
        </p:spPr>
        <p:txBody>
          <a:bodyPr/>
          <a:lstStyle/>
          <a:p>
            <a:pPr marL="609600" indent="-609600" eaLnBrk="1" hangingPunct="1">
              <a:lnSpc>
                <a:spcPct val="80000"/>
              </a:lnSpc>
              <a:buClr>
                <a:schemeClr val="tx1"/>
              </a:buClr>
              <a:buFontTx/>
              <a:buNone/>
            </a:pPr>
            <a:r>
              <a:rPr lang="en-US" altLang="zh-CN">
                <a:latin typeface="Helvetica" pitchFamily="34" charset="0"/>
                <a:sym typeface="Symbol" pitchFamily="18" charset="2"/>
              </a:rPr>
              <a:t>Example 3:</a:t>
            </a:r>
            <a:endParaRPr lang="en-US" altLang="zh-CN">
              <a:sym typeface="Symbol" pitchFamily="18" charset="2"/>
            </a:endParaRPr>
          </a:p>
          <a:p>
            <a:pPr marL="609600" indent="-609600" eaLnBrk="1" hangingPunct="1">
              <a:lnSpc>
                <a:spcPct val="0"/>
              </a:lnSpc>
              <a:buClr>
                <a:schemeClr val="tx1"/>
              </a:buClr>
              <a:buFontTx/>
              <a:buNone/>
            </a:pPr>
            <a:endParaRPr lang="en-US" altLang="zh-CN">
              <a:latin typeface="Helvetica" pitchFamily="34" charset="0"/>
              <a:sym typeface="Symbol" pitchFamily="18" charset="2"/>
            </a:endParaRPr>
          </a:p>
          <a:p>
            <a:pPr marL="609600" indent="-609600" eaLnBrk="1" hangingPunct="1">
              <a:lnSpc>
                <a:spcPct val="50000"/>
              </a:lnSpc>
              <a:buClr>
                <a:schemeClr val="tx1"/>
              </a:buClr>
              <a:buFontTx/>
              <a:buNone/>
            </a:pPr>
            <a:endParaRPr lang="en-US" altLang="zh-CN" sz="2800" b="1">
              <a:solidFill>
                <a:srgbClr val="CC0000"/>
              </a:solidFill>
              <a:latin typeface="Courier New" pitchFamily="49" charset="0"/>
              <a:sym typeface="Symbol" pitchFamily="18" charset="2"/>
            </a:endParaRPr>
          </a:p>
          <a:p>
            <a:pPr marL="609600" indent="-609600" eaLnBrk="1" hangingPunct="1">
              <a:lnSpc>
                <a:spcPct val="50000"/>
              </a:lnSpc>
              <a:buClr>
                <a:schemeClr val="tx1"/>
              </a:buClr>
              <a:buFontTx/>
              <a:buNone/>
            </a:pPr>
            <a:r>
              <a:rPr lang="en-US" altLang="zh-CN" sz="2800" b="1">
                <a:solidFill>
                  <a:srgbClr val="CC0000"/>
                </a:solidFill>
                <a:latin typeface="Courier New" pitchFamily="49" charset="0"/>
                <a:sym typeface="Symbol" pitchFamily="18" charset="2"/>
              </a:rPr>
              <a:t>sum = 0;</a:t>
            </a:r>
          </a:p>
          <a:p>
            <a:pPr marL="609600" indent="-609600" eaLnBrk="1" hangingPunct="1">
              <a:lnSpc>
                <a:spcPct val="50000"/>
              </a:lnSpc>
              <a:buClr>
                <a:schemeClr val="tx1"/>
              </a:buClr>
              <a:buFontTx/>
              <a:buNone/>
            </a:pPr>
            <a:r>
              <a:rPr lang="en-US" altLang="zh-CN" sz="2800" b="1">
                <a:solidFill>
                  <a:srgbClr val="CC0000"/>
                </a:solidFill>
                <a:latin typeface="Courier New" pitchFamily="49" charset="0"/>
                <a:sym typeface="Symbol" pitchFamily="18" charset="2"/>
              </a:rPr>
              <a:t>for (j=1; j&lt;=n; j++)</a:t>
            </a:r>
          </a:p>
          <a:p>
            <a:pPr marL="609600" indent="-609600" eaLnBrk="1" hangingPunct="1">
              <a:lnSpc>
                <a:spcPct val="50000"/>
              </a:lnSpc>
              <a:buClr>
                <a:schemeClr val="tx1"/>
              </a:buClr>
              <a:buFontTx/>
              <a:buNone/>
            </a:pPr>
            <a:r>
              <a:rPr lang="en-US" altLang="zh-CN" sz="2800" b="1">
                <a:solidFill>
                  <a:srgbClr val="CC0000"/>
                </a:solidFill>
                <a:latin typeface="Courier New" pitchFamily="49" charset="0"/>
                <a:sym typeface="Symbol" pitchFamily="18" charset="2"/>
              </a:rPr>
              <a:t>  for (i=1; i&lt;=j; i++)</a:t>
            </a:r>
          </a:p>
          <a:p>
            <a:pPr marL="609600" indent="-609600" eaLnBrk="1" hangingPunct="1">
              <a:lnSpc>
                <a:spcPct val="50000"/>
              </a:lnSpc>
              <a:buClr>
                <a:schemeClr val="tx1"/>
              </a:buClr>
              <a:buFontTx/>
              <a:buNone/>
            </a:pPr>
            <a:r>
              <a:rPr lang="en-US" altLang="zh-CN" sz="2800" b="1">
                <a:solidFill>
                  <a:srgbClr val="CC0000"/>
                </a:solidFill>
                <a:latin typeface="Courier New" pitchFamily="49" charset="0"/>
                <a:sym typeface="Symbol" pitchFamily="18" charset="2"/>
              </a:rPr>
              <a:t>    sum++;</a:t>
            </a:r>
          </a:p>
          <a:p>
            <a:pPr marL="609600" indent="-609600" eaLnBrk="1" hangingPunct="1">
              <a:lnSpc>
                <a:spcPct val="50000"/>
              </a:lnSpc>
              <a:buClr>
                <a:schemeClr val="tx1"/>
              </a:buClr>
              <a:buFontTx/>
              <a:buNone/>
            </a:pPr>
            <a:endParaRPr lang="en-US" altLang="zh-CN" sz="2800" b="1">
              <a:solidFill>
                <a:srgbClr val="CC0000"/>
              </a:solidFill>
              <a:latin typeface="Courier New" pitchFamily="49" charset="0"/>
              <a:sym typeface="Symbol" pitchFamily="18" charset="2"/>
            </a:endParaRPr>
          </a:p>
          <a:p>
            <a:pPr marL="609600" indent="-609600" eaLnBrk="1" hangingPunct="1">
              <a:lnSpc>
                <a:spcPct val="50000"/>
              </a:lnSpc>
              <a:buClr>
                <a:schemeClr val="tx1"/>
              </a:buClr>
              <a:buFontTx/>
              <a:buNone/>
            </a:pPr>
            <a:r>
              <a:rPr lang="en-US" altLang="zh-CN" sz="2800" b="1">
                <a:solidFill>
                  <a:srgbClr val="CC0000"/>
                </a:solidFill>
                <a:latin typeface="Courier New" pitchFamily="49" charset="0"/>
                <a:sym typeface="Symbol" pitchFamily="18" charset="2"/>
              </a:rPr>
              <a:t>for (k=0; k&lt;n; k++)</a:t>
            </a:r>
          </a:p>
          <a:p>
            <a:pPr marL="609600" indent="-609600" eaLnBrk="1" hangingPunct="1">
              <a:lnSpc>
                <a:spcPct val="50000"/>
              </a:lnSpc>
              <a:buClr>
                <a:schemeClr val="tx1"/>
              </a:buClr>
              <a:buFontTx/>
              <a:buNone/>
            </a:pPr>
            <a:r>
              <a:rPr lang="en-US" altLang="zh-CN" sz="2800" b="1">
                <a:solidFill>
                  <a:srgbClr val="CC0000"/>
                </a:solidFill>
                <a:latin typeface="Courier New" pitchFamily="49" charset="0"/>
                <a:sym typeface="Symbol" pitchFamily="18" charset="2"/>
              </a:rPr>
              <a:t>  A[k] = k;</a:t>
            </a:r>
          </a:p>
          <a:p>
            <a:pPr marL="609600" indent="-609600" eaLnBrk="1" hangingPunct="1">
              <a:lnSpc>
                <a:spcPct val="50000"/>
              </a:lnSpc>
              <a:buClr>
                <a:schemeClr val="tx1"/>
              </a:buClr>
              <a:buFontTx/>
              <a:buNone/>
            </a:pPr>
            <a:endParaRPr lang="en-US" altLang="zh-CN" sz="2800" b="1">
              <a:solidFill>
                <a:srgbClr val="CC0000"/>
              </a:solidFill>
              <a:latin typeface="Courier New" pitchFamily="49" charset="0"/>
              <a:sym typeface="Symbol" pitchFamily="18" charset="2"/>
            </a:endParaRPr>
          </a:p>
          <a:p>
            <a:pPr marL="609600" indent="-609600" eaLnBrk="1" hangingPunct="1">
              <a:lnSpc>
                <a:spcPct val="50000"/>
              </a:lnSpc>
              <a:buClr>
                <a:schemeClr val="tx1"/>
              </a:buClr>
              <a:buFontTx/>
              <a:buNone/>
            </a:pPr>
            <a:r>
              <a:rPr lang="en-US" altLang="zh-CN">
                <a:solidFill>
                  <a:schemeClr val="hlink"/>
                </a:solidFill>
                <a:latin typeface="Helvetica" pitchFamily="34" charset="0"/>
                <a:sym typeface="Symbol" pitchFamily="18" charset="2"/>
              </a:rPr>
              <a:t>O(n</a:t>
            </a:r>
            <a:r>
              <a:rPr lang="en-US" altLang="zh-CN" baseline="30000">
                <a:solidFill>
                  <a:schemeClr val="hlink"/>
                </a:solidFill>
                <a:latin typeface="Helvetica" pitchFamily="34" charset="0"/>
                <a:sym typeface="Symbol" pitchFamily="18" charset="2"/>
              </a:rPr>
              <a:t>2</a:t>
            </a:r>
            <a:r>
              <a:rPr lang="en-US" altLang="zh-CN">
                <a:solidFill>
                  <a:schemeClr val="hlink"/>
                </a:solidFill>
                <a:latin typeface="Helvetica" pitchFamily="34" charset="0"/>
                <a:sym typeface="Symbol" pitchFamily="18" charset="2"/>
              </a:rPr>
              <a:t>).</a:t>
            </a:r>
            <a:endParaRPr lang="en-US" altLang="zh-CN" b="1">
              <a:solidFill>
                <a:schemeClr val="hlink"/>
              </a:solidFill>
              <a:latin typeface="Courier New" pitchFamily="49" charset="0"/>
              <a:sym typeface="Symbol" pitchFamily="18" charset="2"/>
            </a:endParaRPr>
          </a:p>
        </p:txBody>
      </p:sp>
      <p:sp>
        <p:nvSpPr>
          <p:cNvPr id="71684" name="Rectangle 4"/>
          <p:cNvSpPr>
            <a:spLocks noChangeArrowheads="1"/>
          </p:cNvSpPr>
          <p:nvPr/>
        </p:nvSpPr>
        <p:spPr bwMode="auto">
          <a:xfrm>
            <a:off x="539750" y="4652963"/>
            <a:ext cx="1079500" cy="649287"/>
          </a:xfrm>
          <a:prstGeom prst="rect">
            <a:avLst/>
          </a:prstGeom>
          <a:solidFill>
            <a:srgbClr val="FFFFCC"/>
          </a:solidFill>
          <a:ln w="9525" algn="ctr">
            <a:solidFill>
              <a:schemeClr val="tx1"/>
            </a:solidFill>
            <a:miter lim="800000"/>
            <a:headEnd/>
            <a:tailEnd/>
          </a:ln>
        </p:spPr>
        <p:txBody>
          <a:bodyPr wrap="none" anchor="ctr">
            <a:spAutoFit/>
          </a:bodyPr>
          <a:lstStyle/>
          <a:p>
            <a:pPr eaLnBrk="1" hangingPunct="1">
              <a:lnSpc>
                <a:spcPct val="60000"/>
              </a:lnSpc>
            </a:pPr>
            <a:endParaRPr lang="zh-CN" altLang="en-US"/>
          </a:p>
        </p:txBody>
      </p:sp>
    </p:spTree>
    <p:extLst>
      <p:ext uri="{BB962C8B-B14F-4D97-AF65-F5344CB8AC3E}">
        <p14:creationId xmlns:p14="http://schemas.microsoft.com/office/powerpoint/2010/main" val="264679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grpId="0" nodeType="clickEffect">
                                  <p:stCondLst>
                                    <p:cond delay="0"/>
                                  </p:stCondLst>
                                  <p:childTnLst>
                                    <p:anim calcmode="lin" valueType="num">
                                      <p:cBhvr additive="base">
                                        <p:cTn id="6" dur="500"/>
                                        <p:tgtEl>
                                          <p:spTgt spid="71684"/>
                                        </p:tgtEl>
                                        <p:attrNameLst>
                                          <p:attrName>ppt_x</p:attrName>
                                        </p:attrNameLst>
                                      </p:cBhvr>
                                      <p:tavLst>
                                        <p:tav tm="0">
                                          <p:val>
                                            <p:strVal val="ppt_x"/>
                                          </p:val>
                                        </p:tav>
                                        <p:tav tm="100000">
                                          <p:val>
                                            <p:strVal val="ppt_x"/>
                                          </p:val>
                                        </p:tav>
                                      </p:tavLst>
                                    </p:anim>
                                    <p:anim calcmode="lin" valueType="num">
                                      <p:cBhvr additive="base">
                                        <p:cTn id="7" dur="500"/>
                                        <p:tgtEl>
                                          <p:spTgt spid="71684"/>
                                        </p:tgtEl>
                                        <p:attrNameLst>
                                          <p:attrName>ppt_y</p:attrName>
                                        </p:attrNameLst>
                                      </p:cBhvr>
                                      <p:tavLst>
                                        <p:tav tm="0">
                                          <p:val>
                                            <p:strVal val="ppt_y"/>
                                          </p:val>
                                        </p:tav>
                                        <p:tav tm="100000">
                                          <p:val>
                                            <p:strVal val="1+ppt_h/2"/>
                                          </p:val>
                                        </p:tav>
                                      </p:tavLst>
                                    </p:anim>
                                    <p:set>
                                      <p:cBhvr>
                                        <p:cTn id="8" dur="1" fill="hold">
                                          <p:stCondLst>
                                            <p:cond delay="499"/>
                                          </p:stCondLst>
                                        </p:cTn>
                                        <p:tgtEl>
                                          <p:spTgt spid="7168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endParaRPr lang="en-US" altLang="zh-CN"/>
          </a:p>
          <a:p>
            <a:pPr>
              <a:defRPr/>
            </a:pPr>
            <a:r>
              <a:rPr lang="en-US" altLang="zh-CN"/>
              <a:t>Prof. Q. Wang</a:t>
            </a:r>
          </a:p>
        </p:txBody>
      </p:sp>
      <p:sp>
        <p:nvSpPr>
          <p:cNvPr id="6861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rgbClr val="336699"/>
                </a:solidFill>
                <a:latin typeface="Comic Sans MS" pitchFamily="66" charset="0"/>
                <a:ea typeface="宋体" pitchFamily="2" charset="-122"/>
              </a:defRPr>
            </a:lvl1pPr>
            <a:lvl2pPr marL="742950" indent="-285750">
              <a:defRPr kumimoji="1" sz="1400">
                <a:solidFill>
                  <a:srgbClr val="336699"/>
                </a:solidFill>
                <a:latin typeface="Comic Sans MS" pitchFamily="66" charset="0"/>
                <a:ea typeface="宋体" pitchFamily="2" charset="-122"/>
              </a:defRPr>
            </a:lvl2pPr>
            <a:lvl3pPr marL="1143000" indent="-228600">
              <a:defRPr kumimoji="1" sz="1400">
                <a:solidFill>
                  <a:srgbClr val="336699"/>
                </a:solidFill>
                <a:latin typeface="Comic Sans MS" pitchFamily="66" charset="0"/>
                <a:ea typeface="宋体" pitchFamily="2" charset="-122"/>
              </a:defRPr>
            </a:lvl3pPr>
            <a:lvl4pPr marL="1600200" indent="-228600">
              <a:defRPr kumimoji="1" sz="1400">
                <a:solidFill>
                  <a:srgbClr val="336699"/>
                </a:solidFill>
                <a:latin typeface="Comic Sans MS" pitchFamily="66" charset="0"/>
                <a:ea typeface="宋体" pitchFamily="2" charset="-122"/>
              </a:defRPr>
            </a:lvl4pPr>
            <a:lvl5pPr marL="2057400" indent="-228600">
              <a:defRPr kumimoji="1" sz="1400">
                <a:solidFill>
                  <a:srgbClr val="336699"/>
                </a:solidFill>
                <a:latin typeface="Comic Sans MS" pitchFamily="66" charset="0"/>
                <a:ea typeface="宋体" pitchFamily="2" charset="-122"/>
              </a:defRPr>
            </a:lvl5pPr>
            <a:lvl6pPr marL="25146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6pPr>
            <a:lvl7pPr marL="29718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7pPr>
            <a:lvl8pPr marL="34290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8pPr>
            <a:lvl9pPr marL="38862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9pPr>
          </a:lstStyle>
          <a:p>
            <a:endParaRPr lang="en-US" altLang="zh-CN">
              <a:solidFill>
                <a:schemeClr val="tx1"/>
              </a:solidFill>
              <a:latin typeface="Arial" charset="0"/>
            </a:endParaRPr>
          </a:p>
          <a:p>
            <a:fld id="{90633AB6-3D9F-4764-8A2D-1C550235AD19}" type="slidenum">
              <a:rPr lang="en-US" altLang="zh-CN">
                <a:solidFill>
                  <a:schemeClr val="tx1"/>
                </a:solidFill>
                <a:latin typeface="Arial" charset="0"/>
              </a:rPr>
              <a:pPr/>
              <a:t>42</a:t>
            </a:fld>
            <a:endParaRPr lang="en-US" altLang="zh-CN">
              <a:solidFill>
                <a:schemeClr val="tx1"/>
              </a:solidFill>
              <a:latin typeface="Arial" charset="0"/>
            </a:endParaRPr>
          </a:p>
        </p:txBody>
      </p:sp>
      <p:sp>
        <p:nvSpPr>
          <p:cNvPr id="68612" name="Rectangle 2"/>
          <p:cNvSpPr>
            <a:spLocks noGrp="1" noChangeArrowheads="1"/>
          </p:cNvSpPr>
          <p:nvPr>
            <p:ph type="title"/>
          </p:nvPr>
        </p:nvSpPr>
        <p:spPr>
          <a:xfrm>
            <a:off x="455613" y="365125"/>
            <a:ext cx="8226425" cy="914400"/>
          </a:xfrm>
        </p:spPr>
        <p:txBody>
          <a:bodyPr/>
          <a:lstStyle/>
          <a:p>
            <a:pPr eaLnBrk="1" hangingPunct="1"/>
            <a:r>
              <a:rPr lang="en-US" altLang="zh-CN">
                <a:latin typeface="Helvetica" pitchFamily="34" charset="0"/>
              </a:rPr>
              <a:t>Running Time Examples (3)</a:t>
            </a:r>
          </a:p>
        </p:txBody>
      </p:sp>
      <p:sp>
        <p:nvSpPr>
          <p:cNvPr id="68613" name="Rectangle 3"/>
          <p:cNvSpPr>
            <a:spLocks noGrp="1" noChangeArrowheads="1"/>
          </p:cNvSpPr>
          <p:nvPr>
            <p:ph type="body" idx="1"/>
          </p:nvPr>
        </p:nvSpPr>
        <p:spPr>
          <a:xfrm>
            <a:off x="455613" y="1598613"/>
            <a:ext cx="8226425" cy="4570412"/>
          </a:xfrm>
        </p:spPr>
        <p:txBody>
          <a:bodyPr/>
          <a:lstStyle/>
          <a:p>
            <a:pPr marL="609600" indent="-609600" eaLnBrk="1" hangingPunct="1">
              <a:lnSpc>
                <a:spcPct val="80000"/>
              </a:lnSpc>
              <a:buClr>
                <a:schemeClr val="tx1"/>
              </a:buClr>
              <a:buFontTx/>
              <a:buNone/>
            </a:pPr>
            <a:r>
              <a:rPr lang="en-US" altLang="zh-CN">
                <a:latin typeface="Helvetica" pitchFamily="34" charset="0"/>
                <a:sym typeface="Symbol" pitchFamily="18" charset="2"/>
              </a:rPr>
              <a:t>Example 4:</a:t>
            </a:r>
            <a:endParaRPr lang="en-US" altLang="zh-CN">
              <a:sym typeface="Symbol" pitchFamily="18" charset="2"/>
            </a:endParaRPr>
          </a:p>
          <a:p>
            <a:pPr marL="609600" indent="-609600" eaLnBrk="1" hangingPunct="1">
              <a:lnSpc>
                <a:spcPct val="0"/>
              </a:lnSpc>
              <a:buClr>
                <a:schemeClr val="tx1"/>
              </a:buClr>
              <a:buFontTx/>
              <a:buNone/>
            </a:pPr>
            <a:endParaRPr lang="en-US" altLang="zh-CN">
              <a:latin typeface="Helvetica" pitchFamily="34" charset="0"/>
              <a:sym typeface="Symbol" pitchFamily="18" charset="2"/>
            </a:endParaRPr>
          </a:p>
          <a:p>
            <a:pPr marL="609600" indent="-609600" eaLnBrk="1" hangingPunct="1">
              <a:lnSpc>
                <a:spcPct val="50000"/>
              </a:lnSpc>
              <a:buClr>
                <a:schemeClr val="tx1"/>
              </a:buClr>
              <a:buFontTx/>
              <a:buNone/>
            </a:pPr>
            <a:endParaRPr lang="en-US" altLang="zh-CN" sz="2800" b="1">
              <a:solidFill>
                <a:srgbClr val="CC0000"/>
              </a:solidFill>
              <a:latin typeface="Courier New" pitchFamily="49" charset="0"/>
              <a:sym typeface="Symbol" pitchFamily="18" charset="2"/>
            </a:endParaRPr>
          </a:p>
          <a:p>
            <a:pPr marL="609600" indent="-609600" eaLnBrk="1" hangingPunct="1">
              <a:lnSpc>
                <a:spcPct val="50000"/>
              </a:lnSpc>
              <a:buClr>
                <a:schemeClr val="tx1"/>
              </a:buClr>
              <a:buFontTx/>
              <a:buNone/>
            </a:pPr>
            <a:r>
              <a:rPr lang="en-US" altLang="zh-CN" sz="2800" b="1">
                <a:solidFill>
                  <a:srgbClr val="CC0000"/>
                </a:solidFill>
                <a:latin typeface="Courier New" pitchFamily="49" charset="0"/>
                <a:sym typeface="Symbol" pitchFamily="18" charset="2"/>
              </a:rPr>
              <a:t>sum1 = 0;</a:t>
            </a:r>
          </a:p>
          <a:p>
            <a:pPr marL="609600" indent="-609600" eaLnBrk="1" hangingPunct="1">
              <a:lnSpc>
                <a:spcPct val="50000"/>
              </a:lnSpc>
              <a:buClr>
                <a:schemeClr val="tx1"/>
              </a:buClr>
              <a:buFontTx/>
              <a:buNone/>
            </a:pPr>
            <a:r>
              <a:rPr lang="en-US" altLang="zh-CN" sz="2800" b="1">
                <a:solidFill>
                  <a:srgbClr val="CC0000"/>
                </a:solidFill>
                <a:latin typeface="Courier New" pitchFamily="49" charset="0"/>
                <a:sym typeface="Symbol" pitchFamily="18" charset="2"/>
              </a:rPr>
              <a:t>for (i=1; i&lt;=n; i++)</a:t>
            </a:r>
          </a:p>
          <a:p>
            <a:pPr marL="609600" indent="-609600" eaLnBrk="1" hangingPunct="1">
              <a:lnSpc>
                <a:spcPct val="50000"/>
              </a:lnSpc>
              <a:buClr>
                <a:schemeClr val="tx1"/>
              </a:buClr>
              <a:buFontTx/>
              <a:buNone/>
            </a:pPr>
            <a:r>
              <a:rPr lang="en-US" altLang="zh-CN" sz="2800" b="1">
                <a:solidFill>
                  <a:srgbClr val="CC0000"/>
                </a:solidFill>
                <a:latin typeface="Courier New" pitchFamily="49" charset="0"/>
                <a:sym typeface="Symbol" pitchFamily="18" charset="2"/>
              </a:rPr>
              <a:t>  for (j=1; j&lt;=n; j++)</a:t>
            </a:r>
          </a:p>
          <a:p>
            <a:pPr marL="609600" indent="-609600" eaLnBrk="1" hangingPunct="1">
              <a:lnSpc>
                <a:spcPct val="50000"/>
              </a:lnSpc>
              <a:buClr>
                <a:schemeClr val="tx1"/>
              </a:buClr>
              <a:buFontTx/>
              <a:buNone/>
            </a:pPr>
            <a:r>
              <a:rPr lang="en-US" altLang="zh-CN" sz="2800" b="1">
                <a:solidFill>
                  <a:srgbClr val="CC0000"/>
                </a:solidFill>
                <a:latin typeface="Courier New" pitchFamily="49" charset="0"/>
                <a:sym typeface="Symbol" pitchFamily="18" charset="2"/>
              </a:rPr>
              <a:t>    sum1++;</a:t>
            </a:r>
          </a:p>
          <a:p>
            <a:pPr marL="609600" indent="-609600" eaLnBrk="1" hangingPunct="1">
              <a:lnSpc>
                <a:spcPct val="50000"/>
              </a:lnSpc>
              <a:buClr>
                <a:schemeClr val="tx1"/>
              </a:buClr>
              <a:buFontTx/>
              <a:buNone/>
            </a:pPr>
            <a:endParaRPr lang="en-US" altLang="zh-CN" sz="2800" b="1">
              <a:solidFill>
                <a:srgbClr val="CC0000"/>
              </a:solidFill>
              <a:latin typeface="Courier New" pitchFamily="49" charset="0"/>
              <a:sym typeface="Symbol" pitchFamily="18" charset="2"/>
            </a:endParaRPr>
          </a:p>
          <a:p>
            <a:pPr marL="609600" indent="-609600" eaLnBrk="1" hangingPunct="1">
              <a:lnSpc>
                <a:spcPct val="50000"/>
              </a:lnSpc>
              <a:buClr>
                <a:schemeClr val="tx1"/>
              </a:buClr>
              <a:buFontTx/>
              <a:buNone/>
            </a:pPr>
            <a:r>
              <a:rPr lang="en-US" altLang="zh-CN" sz="2800" b="1">
                <a:solidFill>
                  <a:srgbClr val="CC0000"/>
                </a:solidFill>
                <a:latin typeface="Courier New" pitchFamily="49" charset="0"/>
                <a:sym typeface="Symbol" pitchFamily="18" charset="2"/>
              </a:rPr>
              <a:t>sum2 = 0;</a:t>
            </a:r>
          </a:p>
          <a:p>
            <a:pPr marL="609600" indent="-609600" eaLnBrk="1" hangingPunct="1">
              <a:lnSpc>
                <a:spcPct val="50000"/>
              </a:lnSpc>
              <a:buClr>
                <a:schemeClr val="tx1"/>
              </a:buClr>
              <a:buFontTx/>
              <a:buNone/>
            </a:pPr>
            <a:r>
              <a:rPr lang="en-US" altLang="zh-CN" sz="2800" b="1">
                <a:solidFill>
                  <a:srgbClr val="CC0000"/>
                </a:solidFill>
                <a:latin typeface="Courier New" pitchFamily="49" charset="0"/>
                <a:sym typeface="Symbol" pitchFamily="18" charset="2"/>
              </a:rPr>
              <a:t>for (i=1; i&lt;=n; i++)</a:t>
            </a:r>
          </a:p>
          <a:p>
            <a:pPr marL="609600" indent="-609600" eaLnBrk="1" hangingPunct="1">
              <a:lnSpc>
                <a:spcPct val="50000"/>
              </a:lnSpc>
              <a:buClr>
                <a:schemeClr val="tx1"/>
              </a:buClr>
              <a:buFontTx/>
              <a:buNone/>
            </a:pPr>
            <a:r>
              <a:rPr lang="en-US" altLang="zh-CN" sz="2800" b="1">
                <a:solidFill>
                  <a:srgbClr val="CC0000"/>
                </a:solidFill>
                <a:latin typeface="Courier New" pitchFamily="49" charset="0"/>
                <a:sym typeface="Symbol" pitchFamily="18" charset="2"/>
              </a:rPr>
              <a:t>  for (j=1; j&lt;=i; j++)</a:t>
            </a:r>
          </a:p>
          <a:p>
            <a:pPr marL="609600" indent="-609600" eaLnBrk="1" hangingPunct="1">
              <a:lnSpc>
                <a:spcPct val="50000"/>
              </a:lnSpc>
              <a:buClr>
                <a:schemeClr val="tx1"/>
              </a:buClr>
              <a:buFontTx/>
              <a:buNone/>
            </a:pPr>
            <a:r>
              <a:rPr lang="en-US" altLang="zh-CN" sz="2800" b="1">
                <a:solidFill>
                  <a:srgbClr val="CC0000"/>
                </a:solidFill>
                <a:latin typeface="Courier New" pitchFamily="49" charset="0"/>
                <a:sym typeface="Symbol" pitchFamily="18" charset="2"/>
              </a:rPr>
              <a:t>    sum2++;</a:t>
            </a:r>
          </a:p>
          <a:p>
            <a:pPr marL="609600" indent="-609600" eaLnBrk="1" hangingPunct="1">
              <a:lnSpc>
                <a:spcPct val="50000"/>
              </a:lnSpc>
              <a:buClr>
                <a:schemeClr val="tx1"/>
              </a:buClr>
              <a:buFontTx/>
              <a:buNone/>
            </a:pPr>
            <a:endParaRPr lang="en-US" altLang="zh-CN" sz="2800" b="1">
              <a:solidFill>
                <a:srgbClr val="CC0000"/>
              </a:solidFill>
              <a:latin typeface="Courier New" pitchFamily="49" charset="0"/>
              <a:sym typeface="Symbol" pitchFamily="18" charset="2"/>
            </a:endParaRPr>
          </a:p>
          <a:p>
            <a:pPr marL="609600" indent="-609600" eaLnBrk="1" hangingPunct="1">
              <a:lnSpc>
                <a:spcPct val="50000"/>
              </a:lnSpc>
              <a:buClr>
                <a:schemeClr val="tx1"/>
              </a:buClr>
              <a:buFontTx/>
              <a:buNone/>
            </a:pPr>
            <a:r>
              <a:rPr lang="en-US" altLang="zh-CN">
                <a:solidFill>
                  <a:schemeClr val="hlink"/>
                </a:solidFill>
                <a:latin typeface="Helvetica" pitchFamily="34" charset="0"/>
                <a:sym typeface="Symbol" pitchFamily="18" charset="2"/>
              </a:rPr>
              <a:t>O(n</a:t>
            </a:r>
            <a:r>
              <a:rPr lang="en-US" altLang="zh-CN" baseline="30000">
                <a:solidFill>
                  <a:schemeClr val="hlink"/>
                </a:solidFill>
                <a:latin typeface="Helvetica" pitchFamily="34" charset="0"/>
                <a:sym typeface="Symbol" pitchFamily="18" charset="2"/>
              </a:rPr>
              <a:t>2</a:t>
            </a:r>
            <a:r>
              <a:rPr lang="en-US" altLang="zh-CN">
                <a:solidFill>
                  <a:schemeClr val="hlink"/>
                </a:solidFill>
                <a:latin typeface="Helvetica" pitchFamily="34" charset="0"/>
                <a:sym typeface="Symbol" pitchFamily="18" charset="2"/>
              </a:rPr>
              <a:t>).</a:t>
            </a:r>
            <a:endParaRPr lang="en-US" altLang="zh-CN" b="1">
              <a:solidFill>
                <a:schemeClr val="hlink"/>
              </a:solidFill>
              <a:latin typeface="Courier New" pitchFamily="49" charset="0"/>
              <a:sym typeface="Symbol" pitchFamily="18" charset="2"/>
            </a:endParaRPr>
          </a:p>
        </p:txBody>
      </p:sp>
      <p:sp>
        <p:nvSpPr>
          <p:cNvPr id="73732" name="Rectangle 4"/>
          <p:cNvSpPr>
            <a:spLocks noChangeArrowheads="1"/>
          </p:cNvSpPr>
          <p:nvPr/>
        </p:nvSpPr>
        <p:spPr bwMode="auto">
          <a:xfrm>
            <a:off x="468313" y="5373688"/>
            <a:ext cx="1079500" cy="649287"/>
          </a:xfrm>
          <a:prstGeom prst="rect">
            <a:avLst/>
          </a:prstGeom>
          <a:solidFill>
            <a:srgbClr val="FFFFCC"/>
          </a:solidFill>
          <a:ln w="9525" algn="ctr">
            <a:solidFill>
              <a:schemeClr val="tx1"/>
            </a:solidFill>
            <a:miter lim="800000"/>
            <a:headEnd/>
            <a:tailEnd/>
          </a:ln>
        </p:spPr>
        <p:txBody>
          <a:bodyPr wrap="none" anchor="ctr">
            <a:spAutoFit/>
          </a:bodyPr>
          <a:lstStyle/>
          <a:p>
            <a:pPr eaLnBrk="1" hangingPunct="1">
              <a:lnSpc>
                <a:spcPct val="60000"/>
              </a:lnSpc>
            </a:pPr>
            <a:endParaRPr lang="zh-CN" altLang="en-US"/>
          </a:p>
        </p:txBody>
      </p:sp>
    </p:spTree>
    <p:extLst>
      <p:ext uri="{BB962C8B-B14F-4D97-AF65-F5344CB8AC3E}">
        <p14:creationId xmlns:p14="http://schemas.microsoft.com/office/powerpoint/2010/main" val="41709354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grpId="0" nodeType="clickEffect">
                                  <p:stCondLst>
                                    <p:cond delay="0"/>
                                  </p:stCondLst>
                                  <p:childTnLst>
                                    <p:anim calcmode="lin" valueType="num">
                                      <p:cBhvr additive="base">
                                        <p:cTn id="6" dur="500"/>
                                        <p:tgtEl>
                                          <p:spTgt spid="73732"/>
                                        </p:tgtEl>
                                        <p:attrNameLst>
                                          <p:attrName>ppt_x</p:attrName>
                                        </p:attrNameLst>
                                      </p:cBhvr>
                                      <p:tavLst>
                                        <p:tav tm="0">
                                          <p:val>
                                            <p:strVal val="ppt_x"/>
                                          </p:val>
                                        </p:tav>
                                        <p:tav tm="100000">
                                          <p:val>
                                            <p:strVal val="ppt_x"/>
                                          </p:val>
                                        </p:tav>
                                      </p:tavLst>
                                    </p:anim>
                                    <p:anim calcmode="lin" valueType="num">
                                      <p:cBhvr additive="base">
                                        <p:cTn id="7" dur="500"/>
                                        <p:tgtEl>
                                          <p:spTgt spid="73732"/>
                                        </p:tgtEl>
                                        <p:attrNameLst>
                                          <p:attrName>ppt_y</p:attrName>
                                        </p:attrNameLst>
                                      </p:cBhvr>
                                      <p:tavLst>
                                        <p:tav tm="0">
                                          <p:val>
                                            <p:strVal val="ppt_y"/>
                                          </p:val>
                                        </p:tav>
                                        <p:tav tm="100000">
                                          <p:val>
                                            <p:strVal val="1+ppt_h/2"/>
                                          </p:val>
                                        </p:tav>
                                      </p:tavLst>
                                    </p:anim>
                                    <p:set>
                                      <p:cBhvr>
                                        <p:cTn id="8" dur="1" fill="hold">
                                          <p:stCondLst>
                                            <p:cond delay="499"/>
                                          </p:stCondLst>
                                        </p:cTn>
                                        <p:tgtEl>
                                          <p:spTgt spid="737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p>
            <a:pPr>
              <a:defRPr/>
            </a:pPr>
            <a:endParaRPr lang="en-US" altLang="zh-CN"/>
          </a:p>
          <a:p>
            <a:pPr>
              <a:defRPr/>
            </a:pPr>
            <a:r>
              <a:rPr lang="en-US" altLang="zh-CN"/>
              <a:t>Prof. Q. Wang</a:t>
            </a:r>
          </a:p>
        </p:txBody>
      </p:sp>
      <p:sp>
        <p:nvSpPr>
          <p:cNvPr id="696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rgbClr val="336699"/>
                </a:solidFill>
                <a:latin typeface="Comic Sans MS" pitchFamily="66" charset="0"/>
                <a:ea typeface="宋体" pitchFamily="2" charset="-122"/>
              </a:defRPr>
            </a:lvl1pPr>
            <a:lvl2pPr marL="742950" indent="-285750">
              <a:defRPr kumimoji="1" sz="1400">
                <a:solidFill>
                  <a:srgbClr val="336699"/>
                </a:solidFill>
                <a:latin typeface="Comic Sans MS" pitchFamily="66" charset="0"/>
                <a:ea typeface="宋体" pitchFamily="2" charset="-122"/>
              </a:defRPr>
            </a:lvl2pPr>
            <a:lvl3pPr marL="1143000" indent="-228600">
              <a:defRPr kumimoji="1" sz="1400">
                <a:solidFill>
                  <a:srgbClr val="336699"/>
                </a:solidFill>
                <a:latin typeface="Comic Sans MS" pitchFamily="66" charset="0"/>
                <a:ea typeface="宋体" pitchFamily="2" charset="-122"/>
              </a:defRPr>
            </a:lvl3pPr>
            <a:lvl4pPr marL="1600200" indent="-228600">
              <a:defRPr kumimoji="1" sz="1400">
                <a:solidFill>
                  <a:srgbClr val="336699"/>
                </a:solidFill>
                <a:latin typeface="Comic Sans MS" pitchFamily="66" charset="0"/>
                <a:ea typeface="宋体" pitchFamily="2" charset="-122"/>
              </a:defRPr>
            </a:lvl4pPr>
            <a:lvl5pPr marL="2057400" indent="-228600">
              <a:defRPr kumimoji="1" sz="1400">
                <a:solidFill>
                  <a:srgbClr val="336699"/>
                </a:solidFill>
                <a:latin typeface="Comic Sans MS" pitchFamily="66" charset="0"/>
                <a:ea typeface="宋体" pitchFamily="2" charset="-122"/>
              </a:defRPr>
            </a:lvl5pPr>
            <a:lvl6pPr marL="25146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6pPr>
            <a:lvl7pPr marL="29718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7pPr>
            <a:lvl8pPr marL="34290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8pPr>
            <a:lvl9pPr marL="38862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9pPr>
          </a:lstStyle>
          <a:p>
            <a:endParaRPr lang="en-US" altLang="zh-CN">
              <a:solidFill>
                <a:schemeClr val="tx1"/>
              </a:solidFill>
              <a:latin typeface="Arial" charset="0"/>
            </a:endParaRPr>
          </a:p>
          <a:p>
            <a:fld id="{89EDECBF-CE1A-475D-AB38-5B63C897E273}" type="slidenum">
              <a:rPr lang="en-US" altLang="zh-CN">
                <a:solidFill>
                  <a:schemeClr val="tx1"/>
                </a:solidFill>
                <a:latin typeface="Arial" charset="0"/>
              </a:rPr>
              <a:pPr/>
              <a:t>43</a:t>
            </a:fld>
            <a:endParaRPr lang="en-US" altLang="zh-CN">
              <a:solidFill>
                <a:schemeClr val="tx1"/>
              </a:solidFill>
              <a:latin typeface="Arial" charset="0"/>
            </a:endParaRPr>
          </a:p>
        </p:txBody>
      </p:sp>
      <p:sp>
        <p:nvSpPr>
          <p:cNvPr id="69636" name="Rectangle 2"/>
          <p:cNvSpPr>
            <a:spLocks noGrp="1" noChangeArrowheads="1"/>
          </p:cNvSpPr>
          <p:nvPr>
            <p:ph type="title"/>
          </p:nvPr>
        </p:nvSpPr>
        <p:spPr>
          <a:xfrm>
            <a:off x="455613" y="365125"/>
            <a:ext cx="8226425" cy="914400"/>
          </a:xfrm>
        </p:spPr>
        <p:txBody>
          <a:bodyPr/>
          <a:lstStyle/>
          <a:p>
            <a:pPr eaLnBrk="1" hangingPunct="1"/>
            <a:r>
              <a:rPr lang="en-US" altLang="zh-CN">
                <a:latin typeface="Helvetica" pitchFamily="34" charset="0"/>
              </a:rPr>
              <a:t>Running Time Examples (4)</a:t>
            </a:r>
          </a:p>
        </p:txBody>
      </p:sp>
      <p:sp>
        <p:nvSpPr>
          <p:cNvPr id="69637" name="Rectangle 3"/>
          <p:cNvSpPr>
            <a:spLocks noGrp="1" noChangeArrowheads="1"/>
          </p:cNvSpPr>
          <p:nvPr>
            <p:ph type="body" idx="1"/>
          </p:nvPr>
        </p:nvSpPr>
        <p:spPr>
          <a:xfrm>
            <a:off x="455613" y="1598613"/>
            <a:ext cx="8226425" cy="4570412"/>
          </a:xfrm>
        </p:spPr>
        <p:txBody>
          <a:bodyPr/>
          <a:lstStyle/>
          <a:p>
            <a:pPr marL="609600" indent="-609600" eaLnBrk="1" hangingPunct="1">
              <a:lnSpc>
                <a:spcPct val="80000"/>
              </a:lnSpc>
              <a:buClr>
                <a:schemeClr val="tx1"/>
              </a:buClr>
              <a:buFontTx/>
              <a:buNone/>
            </a:pPr>
            <a:r>
              <a:rPr lang="en-US" altLang="zh-CN">
                <a:latin typeface="Helvetica" pitchFamily="34" charset="0"/>
                <a:sym typeface="Symbol" pitchFamily="18" charset="2"/>
              </a:rPr>
              <a:t>Example 5:</a:t>
            </a:r>
            <a:endParaRPr lang="en-US" altLang="zh-CN">
              <a:sym typeface="Symbol" pitchFamily="18" charset="2"/>
            </a:endParaRPr>
          </a:p>
          <a:p>
            <a:pPr marL="609600" indent="-609600" eaLnBrk="1" hangingPunct="1">
              <a:lnSpc>
                <a:spcPct val="0"/>
              </a:lnSpc>
              <a:buClr>
                <a:schemeClr val="tx1"/>
              </a:buClr>
              <a:buFontTx/>
              <a:buNone/>
            </a:pPr>
            <a:endParaRPr lang="en-US" altLang="zh-CN">
              <a:latin typeface="Helvetica" pitchFamily="34" charset="0"/>
              <a:sym typeface="Symbol" pitchFamily="18" charset="2"/>
            </a:endParaRPr>
          </a:p>
          <a:p>
            <a:pPr marL="609600" indent="-609600" eaLnBrk="1" hangingPunct="1">
              <a:lnSpc>
                <a:spcPct val="50000"/>
              </a:lnSpc>
              <a:buClr>
                <a:schemeClr val="tx1"/>
              </a:buClr>
              <a:buFontTx/>
              <a:buNone/>
            </a:pPr>
            <a:endParaRPr lang="en-US" altLang="zh-CN" sz="2800" b="1">
              <a:solidFill>
                <a:srgbClr val="CC0000"/>
              </a:solidFill>
              <a:latin typeface="Courier New" pitchFamily="49" charset="0"/>
              <a:sym typeface="Symbol" pitchFamily="18" charset="2"/>
            </a:endParaRPr>
          </a:p>
          <a:p>
            <a:pPr marL="609600" indent="-609600" eaLnBrk="1" hangingPunct="1">
              <a:lnSpc>
                <a:spcPct val="50000"/>
              </a:lnSpc>
              <a:buClr>
                <a:schemeClr val="tx1"/>
              </a:buClr>
              <a:buFontTx/>
              <a:buNone/>
            </a:pPr>
            <a:r>
              <a:rPr lang="en-US" altLang="zh-CN" sz="2800" b="1">
                <a:solidFill>
                  <a:srgbClr val="CC0000"/>
                </a:solidFill>
                <a:latin typeface="Courier New" pitchFamily="49" charset="0"/>
                <a:sym typeface="Symbol" pitchFamily="18" charset="2"/>
              </a:rPr>
              <a:t>sum1 = 0;</a:t>
            </a:r>
          </a:p>
          <a:p>
            <a:pPr marL="609600" indent="-609600" eaLnBrk="1" hangingPunct="1">
              <a:lnSpc>
                <a:spcPct val="50000"/>
              </a:lnSpc>
              <a:buClr>
                <a:schemeClr val="tx1"/>
              </a:buClr>
              <a:buFontTx/>
              <a:buNone/>
            </a:pPr>
            <a:r>
              <a:rPr lang="en-US" altLang="zh-CN" sz="2800" b="1">
                <a:solidFill>
                  <a:srgbClr val="CC0000"/>
                </a:solidFill>
                <a:latin typeface="Courier New" pitchFamily="49" charset="0"/>
                <a:sym typeface="Symbol" pitchFamily="18" charset="2"/>
              </a:rPr>
              <a:t>for (k=1; k&lt;=n; k*=2)</a:t>
            </a:r>
          </a:p>
          <a:p>
            <a:pPr marL="609600" indent="-609600" eaLnBrk="1" hangingPunct="1">
              <a:lnSpc>
                <a:spcPct val="50000"/>
              </a:lnSpc>
              <a:buClr>
                <a:schemeClr val="tx1"/>
              </a:buClr>
              <a:buFontTx/>
              <a:buNone/>
            </a:pPr>
            <a:r>
              <a:rPr lang="en-US" altLang="zh-CN" sz="2800" b="1">
                <a:solidFill>
                  <a:srgbClr val="CC0000"/>
                </a:solidFill>
                <a:latin typeface="Courier New" pitchFamily="49" charset="0"/>
                <a:sym typeface="Symbol" pitchFamily="18" charset="2"/>
              </a:rPr>
              <a:t>  for (j=1; j&lt;=n; j++)</a:t>
            </a:r>
          </a:p>
          <a:p>
            <a:pPr marL="609600" indent="-609600" eaLnBrk="1" hangingPunct="1">
              <a:lnSpc>
                <a:spcPct val="50000"/>
              </a:lnSpc>
              <a:buClr>
                <a:schemeClr val="tx1"/>
              </a:buClr>
              <a:buFontTx/>
              <a:buNone/>
            </a:pPr>
            <a:r>
              <a:rPr lang="en-US" altLang="zh-CN" sz="2800" b="1">
                <a:solidFill>
                  <a:srgbClr val="CC0000"/>
                </a:solidFill>
                <a:latin typeface="Courier New" pitchFamily="49" charset="0"/>
                <a:sym typeface="Symbol" pitchFamily="18" charset="2"/>
              </a:rPr>
              <a:t>    sum1++;</a:t>
            </a:r>
          </a:p>
          <a:p>
            <a:pPr marL="609600" indent="-609600" eaLnBrk="1" hangingPunct="1">
              <a:lnSpc>
                <a:spcPct val="50000"/>
              </a:lnSpc>
              <a:buClr>
                <a:schemeClr val="tx1"/>
              </a:buClr>
              <a:buFontTx/>
              <a:buNone/>
            </a:pPr>
            <a:endParaRPr lang="en-US" altLang="zh-CN" sz="2800" b="1">
              <a:solidFill>
                <a:srgbClr val="CC0000"/>
              </a:solidFill>
              <a:latin typeface="Courier New" pitchFamily="49" charset="0"/>
              <a:sym typeface="Symbol" pitchFamily="18" charset="2"/>
            </a:endParaRPr>
          </a:p>
          <a:p>
            <a:pPr marL="609600" indent="-609600" eaLnBrk="1" hangingPunct="1">
              <a:lnSpc>
                <a:spcPct val="50000"/>
              </a:lnSpc>
              <a:buClr>
                <a:schemeClr val="tx1"/>
              </a:buClr>
              <a:buFontTx/>
              <a:buNone/>
            </a:pPr>
            <a:r>
              <a:rPr lang="en-US" altLang="zh-CN" sz="2800" b="1">
                <a:solidFill>
                  <a:srgbClr val="CC0000"/>
                </a:solidFill>
                <a:latin typeface="Courier New" pitchFamily="49" charset="0"/>
                <a:sym typeface="Symbol" pitchFamily="18" charset="2"/>
              </a:rPr>
              <a:t>sum2 = 0;</a:t>
            </a:r>
          </a:p>
          <a:p>
            <a:pPr marL="609600" indent="-609600" eaLnBrk="1" hangingPunct="1">
              <a:lnSpc>
                <a:spcPct val="50000"/>
              </a:lnSpc>
              <a:buClr>
                <a:schemeClr val="tx1"/>
              </a:buClr>
              <a:buFontTx/>
              <a:buNone/>
            </a:pPr>
            <a:r>
              <a:rPr lang="en-US" altLang="zh-CN" sz="2800" b="1">
                <a:solidFill>
                  <a:srgbClr val="CC0000"/>
                </a:solidFill>
                <a:latin typeface="Courier New" pitchFamily="49" charset="0"/>
                <a:sym typeface="Symbol" pitchFamily="18" charset="2"/>
              </a:rPr>
              <a:t>for (k=1; k&lt;=n; k*=2)</a:t>
            </a:r>
          </a:p>
          <a:p>
            <a:pPr marL="609600" indent="-609600" eaLnBrk="1" hangingPunct="1">
              <a:lnSpc>
                <a:spcPct val="50000"/>
              </a:lnSpc>
              <a:buClr>
                <a:schemeClr val="tx1"/>
              </a:buClr>
              <a:buFontTx/>
              <a:buNone/>
            </a:pPr>
            <a:r>
              <a:rPr lang="en-US" altLang="zh-CN" sz="2800" b="1">
                <a:solidFill>
                  <a:srgbClr val="CC0000"/>
                </a:solidFill>
                <a:latin typeface="Courier New" pitchFamily="49" charset="0"/>
                <a:sym typeface="Symbol" pitchFamily="18" charset="2"/>
              </a:rPr>
              <a:t>  for (j=1; j&lt;=k; j++)</a:t>
            </a:r>
          </a:p>
          <a:p>
            <a:pPr marL="609600" indent="-609600" eaLnBrk="1" hangingPunct="1">
              <a:lnSpc>
                <a:spcPct val="50000"/>
              </a:lnSpc>
              <a:buClr>
                <a:schemeClr val="tx1"/>
              </a:buClr>
              <a:buFontTx/>
              <a:buNone/>
            </a:pPr>
            <a:r>
              <a:rPr lang="en-US" altLang="zh-CN" sz="2800" b="1">
                <a:solidFill>
                  <a:srgbClr val="CC0000"/>
                </a:solidFill>
                <a:latin typeface="Courier New" pitchFamily="49" charset="0"/>
                <a:sym typeface="Symbol" pitchFamily="18" charset="2"/>
              </a:rPr>
              <a:t>    sum2++;</a:t>
            </a:r>
          </a:p>
          <a:p>
            <a:pPr marL="609600" indent="-609600" eaLnBrk="1" hangingPunct="1">
              <a:lnSpc>
                <a:spcPct val="50000"/>
              </a:lnSpc>
              <a:buClr>
                <a:schemeClr val="tx1"/>
              </a:buClr>
              <a:buFontTx/>
              <a:buNone/>
            </a:pPr>
            <a:endParaRPr lang="en-US" altLang="zh-CN" sz="2800" b="1">
              <a:solidFill>
                <a:srgbClr val="CC0000"/>
              </a:solidFill>
              <a:latin typeface="Courier New" pitchFamily="49" charset="0"/>
              <a:sym typeface="Symbol" pitchFamily="18" charset="2"/>
            </a:endParaRPr>
          </a:p>
          <a:p>
            <a:pPr marL="609600" indent="-609600" eaLnBrk="1" hangingPunct="1">
              <a:lnSpc>
                <a:spcPct val="50000"/>
              </a:lnSpc>
              <a:buClr>
                <a:schemeClr val="tx1"/>
              </a:buClr>
              <a:buFontTx/>
              <a:buNone/>
            </a:pPr>
            <a:r>
              <a:rPr lang="en-US" altLang="zh-CN">
                <a:solidFill>
                  <a:schemeClr val="hlink"/>
                </a:solidFill>
                <a:latin typeface="Helvetica" pitchFamily="34" charset="0"/>
                <a:sym typeface="Symbol" pitchFamily="18" charset="2"/>
              </a:rPr>
              <a:t>O(nlog</a:t>
            </a:r>
            <a:r>
              <a:rPr lang="en-US" altLang="zh-CN" baseline="-25000">
                <a:solidFill>
                  <a:schemeClr val="hlink"/>
                </a:solidFill>
                <a:latin typeface="Helvetica" pitchFamily="34" charset="0"/>
                <a:sym typeface="Symbol" pitchFamily="18" charset="2"/>
              </a:rPr>
              <a:t>2</a:t>
            </a:r>
            <a:r>
              <a:rPr lang="en-US" altLang="zh-CN">
                <a:solidFill>
                  <a:schemeClr val="hlink"/>
                </a:solidFill>
                <a:latin typeface="Helvetica" pitchFamily="34" charset="0"/>
                <a:sym typeface="Symbol" pitchFamily="18" charset="2"/>
              </a:rPr>
              <a:t>n).</a:t>
            </a:r>
            <a:endParaRPr lang="en-US" altLang="zh-CN" b="1">
              <a:solidFill>
                <a:schemeClr val="hlink"/>
              </a:solidFill>
              <a:latin typeface="Courier New" pitchFamily="49" charset="0"/>
              <a:sym typeface="Symbol" pitchFamily="18" charset="2"/>
            </a:endParaRPr>
          </a:p>
        </p:txBody>
      </p:sp>
      <p:sp>
        <p:nvSpPr>
          <p:cNvPr id="75780" name="Rectangle 4"/>
          <p:cNvSpPr>
            <a:spLocks noChangeArrowheads="1"/>
          </p:cNvSpPr>
          <p:nvPr/>
        </p:nvSpPr>
        <p:spPr bwMode="auto">
          <a:xfrm>
            <a:off x="468313" y="5300663"/>
            <a:ext cx="2087562" cy="649287"/>
          </a:xfrm>
          <a:prstGeom prst="rect">
            <a:avLst/>
          </a:prstGeom>
          <a:solidFill>
            <a:srgbClr val="FFFFCC"/>
          </a:solidFill>
          <a:ln w="9525" algn="ctr">
            <a:solidFill>
              <a:schemeClr val="tx1"/>
            </a:solidFill>
            <a:miter lim="800000"/>
            <a:headEnd/>
            <a:tailEnd/>
          </a:ln>
        </p:spPr>
        <p:txBody>
          <a:bodyPr anchor="ctr">
            <a:spAutoFit/>
          </a:bodyPr>
          <a:lstStyle/>
          <a:p>
            <a:pPr eaLnBrk="1" hangingPunct="1">
              <a:lnSpc>
                <a:spcPct val="60000"/>
              </a:lnSpc>
            </a:pPr>
            <a:endParaRPr lang="zh-CN" altLang="en-US"/>
          </a:p>
        </p:txBody>
      </p:sp>
    </p:spTree>
    <p:extLst>
      <p:ext uri="{BB962C8B-B14F-4D97-AF65-F5344CB8AC3E}">
        <p14:creationId xmlns:p14="http://schemas.microsoft.com/office/powerpoint/2010/main" val="35509018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xit" presetSubtype="4" fill="hold" grpId="0" nodeType="clickEffect">
                                  <p:stCondLst>
                                    <p:cond delay="0"/>
                                  </p:stCondLst>
                                  <p:childTnLst>
                                    <p:anim calcmode="lin" valueType="num">
                                      <p:cBhvr additive="base">
                                        <p:cTn id="6" dur="500"/>
                                        <p:tgtEl>
                                          <p:spTgt spid="75780"/>
                                        </p:tgtEl>
                                        <p:attrNameLst>
                                          <p:attrName>ppt_x</p:attrName>
                                        </p:attrNameLst>
                                      </p:cBhvr>
                                      <p:tavLst>
                                        <p:tav tm="0">
                                          <p:val>
                                            <p:strVal val="ppt_x"/>
                                          </p:val>
                                        </p:tav>
                                        <p:tav tm="100000">
                                          <p:val>
                                            <p:strVal val="ppt_x"/>
                                          </p:val>
                                        </p:tav>
                                      </p:tavLst>
                                    </p:anim>
                                    <p:anim calcmode="lin" valueType="num">
                                      <p:cBhvr additive="base">
                                        <p:cTn id="7" dur="500"/>
                                        <p:tgtEl>
                                          <p:spTgt spid="75780"/>
                                        </p:tgtEl>
                                        <p:attrNameLst>
                                          <p:attrName>ppt_y</p:attrName>
                                        </p:attrNameLst>
                                      </p:cBhvr>
                                      <p:tavLst>
                                        <p:tav tm="0">
                                          <p:val>
                                            <p:strVal val="ppt_y"/>
                                          </p:val>
                                        </p:tav>
                                        <p:tav tm="100000">
                                          <p:val>
                                            <p:strVal val="1+ppt_h/2"/>
                                          </p:val>
                                        </p:tav>
                                      </p:tavLst>
                                    </p:anim>
                                    <p:set>
                                      <p:cBhvr>
                                        <p:cTn id="8" dur="1" fill="hold">
                                          <p:stCondLst>
                                            <p:cond delay="499"/>
                                          </p:stCondLst>
                                        </p:cTn>
                                        <p:tgtEl>
                                          <p:spTgt spid="7578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pPr>
              <a:defRPr/>
            </a:pPr>
            <a:endParaRPr lang="en-US" altLang="zh-CN"/>
          </a:p>
          <a:p>
            <a:pPr>
              <a:defRPr/>
            </a:pPr>
            <a:r>
              <a:rPr lang="en-US" altLang="zh-CN"/>
              <a:t>Prof. Q. Wang</a:t>
            </a:r>
          </a:p>
        </p:txBody>
      </p:sp>
      <p:sp>
        <p:nvSpPr>
          <p:cNvPr id="7270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400">
                <a:solidFill>
                  <a:srgbClr val="336699"/>
                </a:solidFill>
                <a:latin typeface="Comic Sans MS" pitchFamily="66" charset="0"/>
                <a:ea typeface="宋体" pitchFamily="2" charset="-122"/>
              </a:defRPr>
            </a:lvl1pPr>
            <a:lvl2pPr marL="742950" indent="-285750">
              <a:defRPr kumimoji="1" sz="1400">
                <a:solidFill>
                  <a:srgbClr val="336699"/>
                </a:solidFill>
                <a:latin typeface="Comic Sans MS" pitchFamily="66" charset="0"/>
                <a:ea typeface="宋体" pitchFamily="2" charset="-122"/>
              </a:defRPr>
            </a:lvl2pPr>
            <a:lvl3pPr marL="1143000" indent="-228600">
              <a:defRPr kumimoji="1" sz="1400">
                <a:solidFill>
                  <a:srgbClr val="336699"/>
                </a:solidFill>
                <a:latin typeface="Comic Sans MS" pitchFamily="66" charset="0"/>
                <a:ea typeface="宋体" pitchFamily="2" charset="-122"/>
              </a:defRPr>
            </a:lvl3pPr>
            <a:lvl4pPr marL="1600200" indent="-228600">
              <a:defRPr kumimoji="1" sz="1400">
                <a:solidFill>
                  <a:srgbClr val="336699"/>
                </a:solidFill>
                <a:latin typeface="Comic Sans MS" pitchFamily="66" charset="0"/>
                <a:ea typeface="宋体" pitchFamily="2" charset="-122"/>
              </a:defRPr>
            </a:lvl4pPr>
            <a:lvl5pPr marL="2057400" indent="-228600">
              <a:defRPr kumimoji="1" sz="1400">
                <a:solidFill>
                  <a:srgbClr val="336699"/>
                </a:solidFill>
                <a:latin typeface="Comic Sans MS" pitchFamily="66" charset="0"/>
                <a:ea typeface="宋体" pitchFamily="2" charset="-122"/>
              </a:defRPr>
            </a:lvl5pPr>
            <a:lvl6pPr marL="25146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6pPr>
            <a:lvl7pPr marL="29718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7pPr>
            <a:lvl8pPr marL="34290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8pPr>
            <a:lvl9pPr marL="3886200" indent="-228600" eaLnBrk="0" fontAlgn="base" hangingPunct="0">
              <a:spcBef>
                <a:spcPct val="0"/>
              </a:spcBef>
              <a:spcAft>
                <a:spcPct val="0"/>
              </a:spcAft>
              <a:defRPr kumimoji="1" sz="1400">
                <a:solidFill>
                  <a:srgbClr val="336699"/>
                </a:solidFill>
                <a:latin typeface="Comic Sans MS" pitchFamily="66" charset="0"/>
                <a:ea typeface="宋体" pitchFamily="2" charset="-122"/>
              </a:defRPr>
            </a:lvl9pPr>
          </a:lstStyle>
          <a:p>
            <a:endParaRPr lang="en-US" altLang="zh-CN">
              <a:solidFill>
                <a:schemeClr val="tx1"/>
              </a:solidFill>
              <a:latin typeface="Arial" charset="0"/>
            </a:endParaRPr>
          </a:p>
          <a:p>
            <a:fld id="{C0C93E55-AC3F-45DB-89F4-F549739C1A9C}" type="slidenum">
              <a:rPr lang="en-US" altLang="zh-CN">
                <a:solidFill>
                  <a:schemeClr val="tx1"/>
                </a:solidFill>
                <a:latin typeface="Arial" charset="0"/>
              </a:rPr>
              <a:pPr/>
              <a:t>44</a:t>
            </a:fld>
            <a:endParaRPr lang="en-US" altLang="zh-CN">
              <a:solidFill>
                <a:schemeClr val="tx1"/>
              </a:solidFill>
              <a:latin typeface="Arial" charset="0"/>
            </a:endParaRPr>
          </a:p>
        </p:txBody>
      </p:sp>
      <p:sp>
        <p:nvSpPr>
          <p:cNvPr id="72708" name="Rectangle 2"/>
          <p:cNvSpPr>
            <a:spLocks noGrp="1" noChangeArrowheads="1"/>
          </p:cNvSpPr>
          <p:nvPr>
            <p:ph type="title"/>
          </p:nvPr>
        </p:nvSpPr>
        <p:spPr>
          <a:xfrm>
            <a:off x="455613" y="365125"/>
            <a:ext cx="8226425" cy="914400"/>
          </a:xfrm>
        </p:spPr>
        <p:txBody>
          <a:bodyPr/>
          <a:lstStyle/>
          <a:p>
            <a:pPr eaLnBrk="1" hangingPunct="1"/>
            <a:r>
              <a:rPr lang="en-US" altLang="zh-CN">
                <a:latin typeface="Helvetica" pitchFamily="34" charset="0"/>
              </a:rPr>
              <a:t>Other Control Statements</a:t>
            </a:r>
          </a:p>
        </p:txBody>
      </p:sp>
      <p:sp>
        <p:nvSpPr>
          <p:cNvPr id="72709" name="Rectangle 3"/>
          <p:cNvSpPr>
            <a:spLocks noGrp="1" noChangeArrowheads="1"/>
          </p:cNvSpPr>
          <p:nvPr>
            <p:ph type="body" idx="1"/>
          </p:nvPr>
        </p:nvSpPr>
        <p:spPr>
          <a:xfrm>
            <a:off x="455613" y="1598613"/>
            <a:ext cx="8226425" cy="4570412"/>
          </a:xfrm>
        </p:spPr>
        <p:txBody>
          <a:bodyPr/>
          <a:lstStyle/>
          <a:p>
            <a:pPr marL="609600" indent="-609600" eaLnBrk="1" hangingPunct="1">
              <a:lnSpc>
                <a:spcPct val="80000"/>
              </a:lnSpc>
              <a:buClr>
                <a:schemeClr val="tx1"/>
              </a:buClr>
              <a:buFontTx/>
              <a:buNone/>
            </a:pPr>
            <a:r>
              <a:rPr lang="en-US" altLang="zh-CN" b="1">
                <a:solidFill>
                  <a:srgbClr val="CC0000"/>
                </a:solidFill>
                <a:latin typeface="Courier New" pitchFamily="49" charset="0"/>
                <a:sym typeface="Symbol" pitchFamily="18" charset="2"/>
              </a:rPr>
              <a:t>while</a:t>
            </a:r>
            <a:r>
              <a:rPr lang="en-US" altLang="zh-CN">
                <a:latin typeface="Helvetica" pitchFamily="34" charset="0"/>
                <a:sym typeface="Symbol" pitchFamily="18" charset="2"/>
              </a:rPr>
              <a:t> loop: Analyze like a </a:t>
            </a:r>
            <a:r>
              <a:rPr lang="en-US" altLang="zh-CN" b="1">
                <a:solidFill>
                  <a:srgbClr val="CC0000"/>
                </a:solidFill>
                <a:latin typeface="Courier New" pitchFamily="49" charset="0"/>
                <a:sym typeface="Symbol" pitchFamily="18" charset="2"/>
              </a:rPr>
              <a:t>for</a:t>
            </a:r>
            <a:r>
              <a:rPr lang="en-US" altLang="zh-CN">
                <a:latin typeface="Helvetica" pitchFamily="34" charset="0"/>
                <a:sym typeface="Symbol" pitchFamily="18" charset="2"/>
              </a:rPr>
              <a:t> loop.</a:t>
            </a:r>
          </a:p>
          <a:p>
            <a:pPr marL="609600" indent="-609600" eaLnBrk="1" hangingPunct="1">
              <a:lnSpc>
                <a:spcPct val="50000"/>
              </a:lnSpc>
              <a:buClr>
                <a:schemeClr val="tx1"/>
              </a:buClr>
              <a:buFontTx/>
              <a:buNone/>
            </a:pPr>
            <a:endParaRPr lang="en-US" altLang="zh-CN">
              <a:latin typeface="Helvetica" pitchFamily="34" charset="0"/>
              <a:sym typeface="Symbol" pitchFamily="18" charset="2"/>
            </a:endParaRPr>
          </a:p>
          <a:p>
            <a:pPr marL="609600" indent="-609600" eaLnBrk="1" hangingPunct="1">
              <a:lnSpc>
                <a:spcPct val="80000"/>
              </a:lnSpc>
              <a:buClr>
                <a:schemeClr val="tx1"/>
              </a:buClr>
              <a:buFontTx/>
              <a:buNone/>
            </a:pPr>
            <a:r>
              <a:rPr lang="en-US" altLang="zh-CN" b="1">
                <a:solidFill>
                  <a:srgbClr val="CC0000"/>
                </a:solidFill>
                <a:latin typeface="Courier New" pitchFamily="49" charset="0"/>
                <a:sym typeface="Symbol" pitchFamily="18" charset="2"/>
              </a:rPr>
              <a:t>if</a:t>
            </a:r>
            <a:r>
              <a:rPr lang="en-US" altLang="zh-CN">
                <a:latin typeface="Helvetica" pitchFamily="34" charset="0"/>
                <a:sym typeface="Symbol" pitchFamily="18" charset="2"/>
              </a:rPr>
              <a:t> statement: Take greater complexity of </a:t>
            </a:r>
            <a:r>
              <a:rPr lang="en-US" altLang="zh-CN" b="1">
                <a:solidFill>
                  <a:srgbClr val="CC0000"/>
                </a:solidFill>
                <a:latin typeface="Courier New" pitchFamily="49" charset="0"/>
                <a:sym typeface="Symbol" pitchFamily="18" charset="2"/>
              </a:rPr>
              <a:t>then/else</a:t>
            </a:r>
            <a:r>
              <a:rPr lang="en-US" altLang="zh-CN">
                <a:latin typeface="Helvetica" pitchFamily="34" charset="0"/>
                <a:sym typeface="Symbol" pitchFamily="18" charset="2"/>
              </a:rPr>
              <a:t> clauses.</a:t>
            </a:r>
          </a:p>
          <a:p>
            <a:pPr marL="609600" indent="-609600" eaLnBrk="1" hangingPunct="1">
              <a:lnSpc>
                <a:spcPct val="50000"/>
              </a:lnSpc>
              <a:buClr>
                <a:schemeClr val="tx1"/>
              </a:buClr>
              <a:buFontTx/>
              <a:buNone/>
            </a:pPr>
            <a:endParaRPr lang="en-US" altLang="zh-CN">
              <a:latin typeface="Helvetica" pitchFamily="34" charset="0"/>
              <a:sym typeface="Symbol" pitchFamily="18" charset="2"/>
            </a:endParaRPr>
          </a:p>
          <a:p>
            <a:pPr marL="609600" indent="-609600" eaLnBrk="1" hangingPunct="1">
              <a:lnSpc>
                <a:spcPct val="80000"/>
              </a:lnSpc>
              <a:buClr>
                <a:schemeClr val="tx1"/>
              </a:buClr>
              <a:buFontTx/>
              <a:buNone/>
            </a:pPr>
            <a:r>
              <a:rPr lang="en-US" altLang="zh-CN" b="1">
                <a:solidFill>
                  <a:srgbClr val="CC0000"/>
                </a:solidFill>
                <a:latin typeface="Courier New" pitchFamily="49" charset="0"/>
                <a:sym typeface="Symbol" pitchFamily="18" charset="2"/>
              </a:rPr>
              <a:t>switch</a:t>
            </a:r>
            <a:r>
              <a:rPr lang="en-US" altLang="zh-CN">
                <a:latin typeface="Helvetica" pitchFamily="34" charset="0"/>
                <a:sym typeface="Symbol" pitchFamily="18" charset="2"/>
              </a:rPr>
              <a:t> statement: Take complexity of most expensive case.</a:t>
            </a:r>
          </a:p>
          <a:p>
            <a:pPr marL="609600" indent="-609600" eaLnBrk="1" hangingPunct="1">
              <a:lnSpc>
                <a:spcPct val="50000"/>
              </a:lnSpc>
              <a:buClr>
                <a:schemeClr val="tx1"/>
              </a:buClr>
              <a:buFontTx/>
              <a:buNone/>
            </a:pPr>
            <a:endParaRPr lang="en-US" altLang="zh-CN">
              <a:latin typeface="Helvetica" pitchFamily="34" charset="0"/>
              <a:sym typeface="Symbol" pitchFamily="18" charset="2"/>
            </a:endParaRPr>
          </a:p>
          <a:p>
            <a:pPr marL="609600" indent="-609600" eaLnBrk="1" hangingPunct="1">
              <a:lnSpc>
                <a:spcPct val="80000"/>
              </a:lnSpc>
              <a:buClr>
                <a:schemeClr val="tx1"/>
              </a:buClr>
              <a:buFontTx/>
              <a:buNone/>
            </a:pPr>
            <a:r>
              <a:rPr lang="en-US" altLang="zh-CN" b="1">
                <a:solidFill>
                  <a:srgbClr val="CC0000"/>
                </a:solidFill>
                <a:latin typeface="Courier New" pitchFamily="49" charset="0"/>
                <a:sym typeface="Symbol" pitchFamily="18" charset="2"/>
              </a:rPr>
              <a:t>Subroutine call</a:t>
            </a:r>
            <a:r>
              <a:rPr lang="en-US" altLang="zh-CN">
                <a:latin typeface="Helvetica" pitchFamily="34" charset="0"/>
                <a:sym typeface="Symbol" pitchFamily="18" charset="2"/>
              </a:rPr>
              <a:t>: Complexity of the subroutine.</a:t>
            </a:r>
          </a:p>
        </p:txBody>
      </p:sp>
    </p:spTree>
    <p:extLst>
      <p:ext uri="{BB962C8B-B14F-4D97-AF65-F5344CB8AC3E}">
        <p14:creationId xmlns:p14="http://schemas.microsoft.com/office/powerpoint/2010/main" val="32504801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468313" y="333375"/>
            <a:ext cx="5543550" cy="430887"/>
          </a:xfrm>
          <a:prstGeom prst="rect">
            <a:avLst/>
          </a:prstGeom>
          <a:noFill/>
          <a:ln w="9525">
            <a:noFill/>
            <a:miter lim="800000"/>
            <a:headEnd/>
            <a:tailEnd/>
          </a:ln>
          <a:effectLst/>
        </p:spPr>
        <p:txBody>
          <a:bodyPr>
            <a:spAutoFit/>
          </a:bodyPr>
          <a:lstStyle/>
          <a:p>
            <a:pPr>
              <a:spcBef>
                <a:spcPct val="50000"/>
              </a:spcBef>
            </a:pP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1.3】</a:t>
            </a:r>
            <a:r>
              <a:rPr lang="zh-CN" altLang="en-US" sz="2200">
                <a:solidFill>
                  <a:srgbClr val="0000FF"/>
                </a:solidFill>
                <a:latin typeface="Consolas" pitchFamily="49" charset="0"/>
                <a:ea typeface="楷体" pitchFamily="49" charset="-122"/>
                <a:cs typeface="Consolas" pitchFamily="49" charset="0"/>
              </a:rPr>
              <a:t>分析以下算法的时间复杂度：</a:t>
            </a:r>
          </a:p>
        </p:txBody>
      </p:sp>
      <p:sp>
        <p:nvSpPr>
          <p:cNvPr id="188419" name="Text Box 3"/>
          <p:cNvSpPr txBox="1">
            <a:spLocks noChangeArrowheads="1"/>
          </p:cNvSpPr>
          <p:nvPr/>
        </p:nvSpPr>
        <p:spPr bwMode="auto">
          <a:xfrm>
            <a:off x="642910" y="928670"/>
            <a:ext cx="4500594" cy="2302508"/>
          </a:xfrm>
          <a:prstGeom prst="rect">
            <a:avLst/>
          </a:prstGeom>
          <a:solidFill>
            <a:schemeClr val="accent4">
              <a:lumMod val="40000"/>
              <a:lumOff val="60000"/>
            </a:schemeClr>
          </a:solidFill>
          <a:ln w="9525">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lIns="180000" tIns="180000" bIns="180000">
            <a:spAutoFit/>
          </a:bodyPr>
          <a:lstStyle/>
          <a:p>
            <a:r>
              <a:rPr lang="en-US" altLang="zh-CN" sz="1800">
                <a:solidFill>
                  <a:srgbClr val="9900FF"/>
                </a:solidFill>
                <a:latin typeface="Consolas" pitchFamily="49" charset="0"/>
                <a:ea typeface="楷体" pitchFamily="49" charset="-122"/>
                <a:cs typeface="Consolas" pitchFamily="49" charset="0"/>
              </a:rPr>
              <a:t>void fun(</a:t>
            </a:r>
            <a:r>
              <a:rPr lang="en-US" altLang="zh-CN" sz="1800" err="1">
                <a:solidFill>
                  <a:srgbClr val="9900FF"/>
                </a:solidFill>
                <a:latin typeface="Consolas" pitchFamily="49" charset="0"/>
                <a:ea typeface="楷体" pitchFamily="49" charset="-122"/>
                <a:cs typeface="Consolas" pitchFamily="49" charset="0"/>
              </a:rPr>
              <a:t>int</a:t>
            </a:r>
            <a:r>
              <a:rPr lang="en-US" altLang="zh-CN" sz="1800">
                <a:solidFill>
                  <a:srgbClr val="9900FF"/>
                </a:solidFill>
                <a:latin typeface="Consolas" pitchFamily="49" charset="0"/>
                <a:ea typeface="楷体" pitchFamily="49" charset="-122"/>
                <a:cs typeface="Consolas" pitchFamily="49" charset="0"/>
              </a:rPr>
              <a:t> n)</a:t>
            </a:r>
          </a:p>
          <a:p>
            <a:r>
              <a:rPr lang="en-US" altLang="zh-CN" sz="1800">
                <a:solidFill>
                  <a:srgbClr val="0000FF"/>
                </a:solidFill>
                <a:latin typeface="Consolas" pitchFamily="49" charset="0"/>
                <a:ea typeface="楷体" pitchFamily="49" charset="-122"/>
                <a:cs typeface="Consolas" pitchFamily="49" charset="0"/>
              </a:rPr>
              <a:t>{  int s=</a:t>
            </a:r>
            <a:r>
              <a:rPr lang="en-US" altLang="zh-CN" sz="1800" err="1">
                <a:solidFill>
                  <a:srgbClr val="0000FF"/>
                </a:solidFill>
                <a:latin typeface="Consolas" pitchFamily="49" charset="0"/>
                <a:ea typeface="楷体" pitchFamily="49" charset="-122"/>
                <a:cs typeface="Consolas" pitchFamily="49" charset="0"/>
              </a:rPr>
              <a:t>0,i,j,k</a:t>
            </a:r>
            <a:r>
              <a:rPr lang="en-US" altLang="zh-CN" sz="1800">
                <a:solidFill>
                  <a:srgbClr val="0000FF"/>
                </a:solidFill>
                <a:latin typeface="Consolas" pitchFamily="49" charset="0"/>
                <a:ea typeface="楷体" pitchFamily="49" charset="-122"/>
                <a:cs typeface="Consolas" pitchFamily="49" charset="0"/>
              </a:rPr>
              <a:t>;</a:t>
            </a:r>
          </a:p>
          <a:p>
            <a:r>
              <a:rPr lang="en-US" altLang="zh-CN" sz="1800">
                <a:solidFill>
                  <a:srgbClr val="0000FF"/>
                </a:solidFill>
                <a:latin typeface="Consolas" pitchFamily="49" charset="0"/>
                <a:ea typeface="楷体" pitchFamily="49" charset="-122"/>
                <a:cs typeface="Consolas" pitchFamily="49" charset="0"/>
              </a:rPr>
              <a:t>   for (</a:t>
            </a:r>
            <a:r>
              <a:rPr lang="en-US" altLang="zh-CN" sz="1800" err="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a:t>
            </a:r>
            <a:r>
              <a:rPr lang="en-US" altLang="zh-CN" sz="1800" err="1">
                <a:solidFill>
                  <a:srgbClr val="0000FF"/>
                </a:solidFill>
                <a:latin typeface="Consolas" pitchFamily="49" charset="0"/>
                <a:ea typeface="楷体" pitchFamily="49" charset="-122"/>
                <a:cs typeface="Consolas" pitchFamily="49" charset="0"/>
              </a:rPr>
              <a:t>0;i</a:t>
            </a:r>
            <a:r>
              <a:rPr lang="en-US" altLang="zh-CN" sz="1800">
                <a:solidFill>
                  <a:srgbClr val="0000FF"/>
                </a:solidFill>
                <a:latin typeface="Consolas" pitchFamily="49" charset="0"/>
                <a:ea typeface="楷体" pitchFamily="49" charset="-122"/>
                <a:cs typeface="Consolas" pitchFamily="49" charset="0"/>
              </a:rPr>
              <a:t>&lt;=</a:t>
            </a:r>
            <a:r>
              <a:rPr lang="en-US" altLang="zh-CN" sz="1800" err="1">
                <a:solidFill>
                  <a:srgbClr val="0000FF"/>
                </a:solidFill>
                <a:latin typeface="Consolas" pitchFamily="49" charset="0"/>
                <a:ea typeface="楷体" pitchFamily="49" charset="-122"/>
                <a:cs typeface="Consolas" pitchFamily="49" charset="0"/>
              </a:rPr>
              <a:t>n;i</a:t>
            </a:r>
            <a:r>
              <a:rPr lang="en-US" altLang="zh-CN" sz="1800">
                <a:solidFill>
                  <a:srgbClr val="0000FF"/>
                </a:solidFill>
                <a:latin typeface="Consolas" pitchFamily="49" charset="0"/>
                <a:ea typeface="楷体" pitchFamily="49" charset="-122"/>
                <a:cs typeface="Consolas" pitchFamily="49" charset="0"/>
              </a:rPr>
              <a:t>++)</a:t>
            </a:r>
          </a:p>
          <a:p>
            <a:r>
              <a:rPr lang="en-US" altLang="zh-CN" sz="1800">
                <a:solidFill>
                  <a:srgbClr val="0000FF"/>
                </a:solidFill>
                <a:latin typeface="Consolas" pitchFamily="49" charset="0"/>
                <a:ea typeface="楷体" pitchFamily="49" charset="-122"/>
                <a:cs typeface="Consolas" pitchFamily="49" charset="0"/>
              </a:rPr>
              <a:t>	</a:t>
            </a:r>
            <a:r>
              <a:rPr lang="nb-NO" altLang="zh-CN" sz="1800">
                <a:solidFill>
                  <a:srgbClr val="0000FF"/>
                </a:solidFill>
                <a:latin typeface="Consolas" pitchFamily="49" charset="0"/>
                <a:ea typeface="楷体" pitchFamily="49" charset="-122"/>
                <a:cs typeface="Consolas" pitchFamily="49" charset="0"/>
              </a:rPr>
              <a:t>for (j=0;j&lt;=i;j++)</a:t>
            </a:r>
          </a:p>
          <a:p>
            <a:r>
              <a:rPr lang="nb-NO" altLang="zh-CN" sz="1800">
                <a:solidFill>
                  <a:srgbClr val="0000FF"/>
                </a:solidFill>
                <a:latin typeface="Consolas" pitchFamily="49" charset="0"/>
                <a:ea typeface="楷体" pitchFamily="49" charset="-122"/>
                <a:cs typeface="Consolas" pitchFamily="49" charset="0"/>
              </a:rPr>
              <a:t>	     for (k=0;k&lt;j;k++)</a:t>
            </a:r>
          </a:p>
          <a:p>
            <a:r>
              <a:rPr lang="nb-NO" altLang="zh-CN" sz="1800">
                <a:solidFill>
                  <a:srgbClr val="0000FF"/>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s++;</a:t>
            </a:r>
          </a:p>
          <a:p>
            <a:r>
              <a:rPr lang="en-US" altLang="zh-CN" sz="1800">
                <a:solidFill>
                  <a:srgbClr val="0000FF"/>
                </a:solidFill>
                <a:latin typeface="Consolas" pitchFamily="49" charset="0"/>
                <a:ea typeface="楷体" pitchFamily="49" charset="-122"/>
                <a:cs typeface="Consolas" pitchFamily="49" charset="0"/>
              </a:rPr>
              <a:t>}</a:t>
            </a:r>
          </a:p>
        </p:txBody>
      </p:sp>
      <p:sp>
        <p:nvSpPr>
          <p:cNvPr id="188420" name="Text Box 4"/>
          <p:cNvSpPr txBox="1">
            <a:spLocks noChangeArrowheads="1"/>
          </p:cNvSpPr>
          <p:nvPr/>
        </p:nvSpPr>
        <p:spPr bwMode="auto">
          <a:xfrm>
            <a:off x="611188" y="3525857"/>
            <a:ext cx="5961076" cy="430887"/>
          </a:xfrm>
          <a:prstGeom prst="rect">
            <a:avLst/>
          </a:prstGeom>
          <a:noFill/>
          <a:ln w="9525">
            <a:noFill/>
            <a:miter lim="800000"/>
            <a:headEnd/>
            <a:tailEnd/>
          </a:ln>
          <a:effectLst/>
        </p:spPr>
        <p:txBody>
          <a:bodyPr wrap="square">
            <a:spAutoFit/>
          </a:bodyPr>
          <a:lstStyle/>
          <a:p>
            <a:pPr>
              <a:spcBef>
                <a:spcPct val="50000"/>
              </a:spcBef>
            </a:pPr>
            <a:r>
              <a:rPr lang="zh-CN" altLang="en-US" sz="2200">
                <a:solidFill>
                  <a:srgbClr val="FF0000"/>
                </a:solidFill>
                <a:latin typeface="Consolas" pitchFamily="49" charset="0"/>
                <a:ea typeface="楷体" pitchFamily="49" charset="-122"/>
                <a:cs typeface="Consolas" pitchFamily="49" charset="0"/>
              </a:rPr>
              <a:t>解：</a:t>
            </a:r>
            <a:r>
              <a:rPr lang="zh-CN" altLang="en-US" sz="2200">
                <a:solidFill>
                  <a:srgbClr val="0000FF"/>
                </a:solidFill>
                <a:latin typeface="Consolas" pitchFamily="49" charset="0"/>
                <a:ea typeface="楷体" pitchFamily="49" charset="-122"/>
                <a:cs typeface="Consolas" pitchFamily="49" charset="0"/>
              </a:rPr>
              <a:t>该算法的基本语句是</a:t>
            </a:r>
            <a:r>
              <a:rPr lang="en-US" altLang="zh-CN" sz="2200">
                <a:solidFill>
                  <a:srgbClr val="0000FF"/>
                </a:solidFill>
                <a:latin typeface="Consolas" pitchFamily="49" charset="0"/>
                <a:ea typeface="楷体" pitchFamily="49" charset="-122"/>
                <a:cs typeface="Consolas" pitchFamily="49" charset="0"/>
              </a:rPr>
              <a:t>s++</a:t>
            </a:r>
            <a:r>
              <a:rPr lang="zh-CN" altLang="en-US" sz="2200">
                <a:solidFill>
                  <a:srgbClr val="0000FF"/>
                </a:solidFill>
                <a:latin typeface="Consolas" pitchFamily="49" charset="0"/>
                <a:ea typeface="楷体" pitchFamily="49" charset="-122"/>
                <a:cs typeface="Consolas" pitchFamily="49" charset="0"/>
              </a:rPr>
              <a:t>，所以有：</a:t>
            </a:r>
          </a:p>
        </p:txBody>
      </p:sp>
      <p:sp>
        <p:nvSpPr>
          <p:cNvPr id="188423" name="Rectangle 7"/>
          <p:cNvSpPr>
            <a:spLocks noChangeArrowheads="1"/>
          </p:cNvSpPr>
          <p:nvPr/>
        </p:nvSpPr>
        <p:spPr bwMode="auto">
          <a:xfrm>
            <a:off x="0" y="3248025"/>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88425" name="Rectangle 9"/>
          <p:cNvSpPr>
            <a:spLocks noChangeArrowheads="1"/>
          </p:cNvSpPr>
          <p:nvPr/>
        </p:nvSpPr>
        <p:spPr bwMode="auto">
          <a:xfrm>
            <a:off x="0" y="32527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88427" name="Rectangle 11"/>
          <p:cNvSpPr>
            <a:spLocks noChangeArrowheads="1"/>
          </p:cNvSpPr>
          <p:nvPr/>
        </p:nvSpPr>
        <p:spPr bwMode="auto">
          <a:xfrm>
            <a:off x="0" y="325278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88429" name="Rectangle 13"/>
          <p:cNvSpPr>
            <a:spLocks noChangeArrowheads="1"/>
          </p:cNvSpPr>
          <p:nvPr/>
        </p:nvSpPr>
        <p:spPr bwMode="auto">
          <a:xfrm>
            <a:off x="0" y="32575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88431" name="Rectangle 15"/>
          <p:cNvSpPr>
            <a:spLocks noChangeArrowheads="1"/>
          </p:cNvSpPr>
          <p:nvPr/>
        </p:nvSpPr>
        <p:spPr bwMode="auto">
          <a:xfrm>
            <a:off x="0" y="32575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88433" name="Rectangle 17"/>
          <p:cNvSpPr>
            <a:spLocks noChangeArrowheads="1"/>
          </p:cNvSpPr>
          <p:nvPr/>
        </p:nvSpPr>
        <p:spPr bwMode="auto">
          <a:xfrm>
            <a:off x="0" y="325755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88435" name="Rectangle 19"/>
          <p:cNvSpPr>
            <a:spLocks noChangeArrowheads="1"/>
          </p:cNvSpPr>
          <p:nvPr/>
        </p:nvSpPr>
        <p:spPr bwMode="auto">
          <a:xfrm>
            <a:off x="0" y="32718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88437" name="Text Box 21"/>
          <p:cNvSpPr txBox="1">
            <a:spLocks noChangeArrowheads="1"/>
          </p:cNvSpPr>
          <p:nvPr/>
        </p:nvSpPr>
        <p:spPr bwMode="auto">
          <a:xfrm>
            <a:off x="1042988" y="5829320"/>
            <a:ext cx="5329237" cy="430887"/>
          </a:xfrm>
          <a:prstGeom prst="rect">
            <a:avLst/>
          </a:prstGeom>
          <a:noFill/>
          <a:ln w="9525">
            <a:noFill/>
            <a:miter lim="800000"/>
            <a:headEnd/>
            <a:tailEnd/>
          </a:ln>
          <a:effectLst/>
        </p:spPr>
        <p:txBody>
          <a:bodyPr>
            <a:spAutoFit/>
          </a:bodyPr>
          <a:lstStyle/>
          <a:p>
            <a:pPr>
              <a:spcBef>
                <a:spcPct val="50000"/>
              </a:spcBef>
            </a:pPr>
            <a:r>
              <a:rPr lang="zh-CN" altLang="en-US" sz="2200">
                <a:solidFill>
                  <a:srgbClr val="0000FF"/>
                </a:solidFill>
                <a:latin typeface="Consolas" pitchFamily="49" charset="0"/>
                <a:ea typeface="楷体" pitchFamily="49" charset="-122"/>
                <a:cs typeface="Consolas" pitchFamily="49" charset="0"/>
              </a:rPr>
              <a:t>则该算法的时间复杂度为</a:t>
            </a:r>
            <a:r>
              <a:rPr lang="en-US" altLang="zh-CN" sz="2200">
                <a:solidFill>
                  <a:srgbClr val="0000FF"/>
                </a:solidFill>
                <a:latin typeface="Consolas" pitchFamily="49" charset="0"/>
                <a:ea typeface="楷体" pitchFamily="49" charset="-122"/>
                <a:cs typeface="Consolas" pitchFamily="49" charset="0"/>
              </a:rPr>
              <a:t>O(</a:t>
            </a:r>
            <a:r>
              <a:rPr lang="en-US" altLang="zh-CN" sz="2200" i="1">
                <a:solidFill>
                  <a:srgbClr val="0000FF"/>
                </a:solidFill>
                <a:latin typeface="Consolas" pitchFamily="49" charset="0"/>
                <a:ea typeface="楷体" pitchFamily="49" charset="-122"/>
                <a:cs typeface="Consolas" pitchFamily="49" charset="0"/>
              </a:rPr>
              <a:t>n</a:t>
            </a:r>
            <a:r>
              <a:rPr lang="en-US" altLang="zh-CN" sz="2200" baseline="30000">
                <a:solidFill>
                  <a:srgbClr val="0000FF"/>
                </a:solidFill>
                <a:latin typeface="Consolas" pitchFamily="49" charset="0"/>
                <a:ea typeface="楷体" pitchFamily="49" charset="-122"/>
                <a:cs typeface="Consolas" pitchFamily="49" charset="0"/>
              </a:rPr>
              <a:t>3</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a:t>
            </a:r>
          </a:p>
        </p:txBody>
      </p:sp>
      <p:pic>
        <p:nvPicPr>
          <p:cNvPr id="224257" name="Picture 1"/>
          <p:cNvPicPr>
            <a:picLocks noChangeAspect="1" noChangeArrowheads="1"/>
          </p:cNvPicPr>
          <p:nvPr/>
        </p:nvPicPr>
        <p:blipFill>
          <a:blip r:embed="rId3" cstate="print"/>
          <a:srcRect/>
          <a:stretch>
            <a:fillRect/>
          </a:stretch>
        </p:blipFill>
        <p:spPr bwMode="auto">
          <a:xfrm>
            <a:off x="1214413" y="4000504"/>
            <a:ext cx="5562273" cy="150019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8420"/>
                                        </p:tgtEl>
                                        <p:attrNameLst>
                                          <p:attrName>style.visibility</p:attrName>
                                        </p:attrNameLst>
                                      </p:cBhvr>
                                      <p:to>
                                        <p:strVal val="visible"/>
                                      </p:to>
                                    </p:set>
                                    <p:anim calcmode="lin" valueType="num">
                                      <p:cBhvr additive="base">
                                        <p:cTn id="7" dur="500" fill="hold"/>
                                        <p:tgtEl>
                                          <p:spTgt spid="188420"/>
                                        </p:tgtEl>
                                        <p:attrNameLst>
                                          <p:attrName>ppt_x</p:attrName>
                                        </p:attrNameLst>
                                      </p:cBhvr>
                                      <p:tavLst>
                                        <p:tav tm="0">
                                          <p:val>
                                            <p:strVal val="#ppt_x"/>
                                          </p:val>
                                        </p:tav>
                                        <p:tav tm="100000">
                                          <p:val>
                                            <p:strVal val="#ppt_x"/>
                                          </p:val>
                                        </p:tav>
                                      </p:tavLst>
                                    </p:anim>
                                    <p:anim calcmode="lin" valueType="num">
                                      <p:cBhvr additive="base">
                                        <p:cTn id="8" dur="500" fill="hold"/>
                                        <p:tgtEl>
                                          <p:spTgt spid="1884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8437"/>
                                        </p:tgtEl>
                                        <p:attrNameLst>
                                          <p:attrName>style.visibility</p:attrName>
                                        </p:attrNameLst>
                                      </p:cBhvr>
                                      <p:to>
                                        <p:strVal val="visible"/>
                                      </p:to>
                                    </p:set>
                                    <p:anim calcmode="lin" valueType="num">
                                      <p:cBhvr additive="base">
                                        <p:cTn id="11" dur="500" fill="hold"/>
                                        <p:tgtEl>
                                          <p:spTgt spid="188437"/>
                                        </p:tgtEl>
                                        <p:attrNameLst>
                                          <p:attrName>ppt_x</p:attrName>
                                        </p:attrNameLst>
                                      </p:cBhvr>
                                      <p:tavLst>
                                        <p:tav tm="0">
                                          <p:val>
                                            <p:strVal val="#ppt_x"/>
                                          </p:val>
                                        </p:tav>
                                        <p:tav tm="100000">
                                          <p:val>
                                            <p:strVal val="#ppt_x"/>
                                          </p:val>
                                        </p:tav>
                                      </p:tavLst>
                                    </p:anim>
                                    <p:anim calcmode="lin" valueType="num">
                                      <p:cBhvr additive="base">
                                        <p:cTn id="12" dur="500" fill="hold"/>
                                        <p:tgtEl>
                                          <p:spTgt spid="18843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4257"/>
                                        </p:tgtEl>
                                        <p:attrNameLst>
                                          <p:attrName>style.visibility</p:attrName>
                                        </p:attrNameLst>
                                      </p:cBhvr>
                                      <p:to>
                                        <p:strVal val="visible"/>
                                      </p:to>
                                    </p:set>
                                    <p:anim calcmode="lin" valueType="num">
                                      <p:cBhvr additive="base">
                                        <p:cTn id="15" dur="500" fill="hold"/>
                                        <p:tgtEl>
                                          <p:spTgt spid="224257"/>
                                        </p:tgtEl>
                                        <p:attrNameLst>
                                          <p:attrName>ppt_x</p:attrName>
                                        </p:attrNameLst>
                                      </p:cBhvr>
                                      <p:tavLst>
                                        <p:tav tm="0">
                                          <p:val>
                                            <p:strVal val="#ppt_x"/>
                                          </p:val>
                                        </p:tav>
                                        <p:tav tm="100000">
                                          <p:val>
                                            <p:strVal val="#ppt_x"/>
                                          </p:val>
                                        </p:tav>
                                      </p:tavLst>
                                    </p:anim>
                                    <p:anim calcmode="lin" valueType="num">
                                      <p:cBhvr additive="base">
                                        <p:cTn id="16" dur="500" fill="hold"/>
                                        <p:tgtEl>
                                          <p:spTgt spid="2242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0" grpId="0"/>
      <p:bldP spid="18843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23" name="Rectangle 7"/>
          <p:cNvSpPr>
            <a:spLocks noChangeArrowheads="1"/>
          </p:cNvSpPr>
          <p:nvPr/>
        </p:nvSpPr>
        <p:spPr bwMode="auto">
          <a:xfrm>
            <a:off x="463449" y="3055456"/>
            <a:ext cx="192007" cy="480693"/>
          </a:xfrm>
          <a:prstGeom prst="rect">
            <a:avLst/>
          </a:prstGeom>
          <a:noFill/>
          <a:ln w="9525">
            <a:noFill/>
            <a:miter lim="800000"/>
          </a:ln>
          <a:effectLst/>
        </p:spPr>
        <p:txBody>
          <a:bodyPr wrap="none" lIns="95043" tIns="47522" rIns="95043" bIns="47522" anchor="ctr">
            <a:spAutoFit/>
          </a:bodyPr>
          <a:lstStyle/>
          <a:p>
            <a:pPr fontAlgn="base">
              <a:spcBef>
                <a:spcPct val="0"/>
              </a:spcBef>
              <a:spcAft>
                <a:spcPct val="0"/>
              </a:spcAft>
            </a:pPr>
            <a:endParaRPr lang="zh-CN" altLang="en-US" sz="2500" b="1">
              <a:solidFill>
                <a:srgbClr val="0033CC"/>
              </a:solidFill>
              <a:latin typeface="Times New Roman" panose="02020603050405020304" pitchFamily="18" charset="0"/>
            </a:endParaRPr>
          </a:p>
        </p:txBody>
      </p:sp>
      <p:sp>
        <p:nvSpPr>
          <p:cNvPr id="188425" name="Rectangle 9"/>
          <p:cNvSpPr>
            <a:spLocks noChangeArrowheads="1"/>
          </p:cNvSpPr>
          <p:nvPr/>
        </p:nvSpPr>
        <p:spPr bwMode="auto">
          <a:xfrm>
            <a:off x="463449" y="3060220"/>
            <a:ext cx="192007" cy="480693"/>
          </a:xfrm>
          <a:prstGeom prst="rect">
            <a:avLst/>
          </a:prstGeom>
          <a:noFill/>
          <a:ln w="9525">
            <a:noFill/>
            <a:miter lim="800000"/>
          </a:ln>
          <a:effectLst/>
        </p:spPr>
        <p:txBody>
          <a:bodyPr wrap="none" lIns="95043" tIns="47522" rIns="95043" bIns="47522" anchor="ctr">
            <a:spAutoFit/>
          </a:bodyPr>
          <a:lstStyle/>
          <a:p>
            <a:pPr fontAlgn="base">
              <a:spcBef>
                <a:spcPct val="0"/>
              </a:spcBef>
              <a:spcAft>
                <a:spcPct val="0"/>
              </a:spcAft>
            </a:pPr>
            <a:endParaRPr lang="zh-CN" altLang="en-US" sz="2500" b="1">
              <a:solidFill>
                <a:srgbClr val="0033CC"/>
              </a:solidFill>
              <a:latin typeface="Times New Roman" panose="02020603050405020304" pitchFamily="18" charset="0"/>
            </a:endParaRPr>
          </a:p>
        </p:txBody>
      </p:sp>
      <p:sp>
        <p:nvSpPr>
          <p:cNvPr id="188427" name="Rectangle 11"/>
          <p:cNvSpPr>
            <a:spLocks noChangeArrowheads="1"/>
          </p:cNvSpPr>
          <p:nvPr/>
        </p:nvSpPr>
        <p:spPr bwMode="auto">
          <a:xfrm>
            <a:off x="558699" y="3187220"/>
            <a:ext cx="192007" cy="480693"/>
          </a:xfrm>
          <a:prstGeom prst="rect">
            <a:avLst/>
          </a:prstGeom>
          <a:noFill/>
          <a:ln w="9525">
            <a:noFill/>
            <a:miter lim="800000"/>
          </a:ln>
          <a:effectLst/>
        </p:spPr>
        <p:txBody>
          <a:bodyPr wrap="none" lIns="95043" tIns="47522" rIns="95043" bIns="47522" anchor="ctr">
            <a:spAutoFit/>
          </a:bodyPr>
          <a:lstStyle/>
          <a:p>
            <a:pPr fontAlgn="base">
              <a:spcBef>
                <a:spcPct val="0"/>
              </a:spcBef>
              <a:spcAft>
                <a:spcPct val="0"/>
              </a:spcAft>
            </a:pPr>
            <a:endParaRPr lang="zh-CN" altLang="en-US" sz="2500" b="1">
              <a:solidFill>
                <a:srgbClr val="0033CC"/>
              </a:solidFill>
              <a:latin typeface="Times New Roman" panose="02020603050405020304" pitchFamily="18" charset="0"/>
            </a:endParaRPr>
          </a:p>
        </p:txBody>
      </p:sp>
      <p:sp>
        <p:nvSpPr>
          <p:cNvPr id="188429" name="Rectangle 13"/>
          <p:cNvSpPr>
            <a:spLocks noChangeArrowheads="1"/>
          </p:cNvSpPr>
          <p:nvPr/>
        </p:nvSpPr>
        <p:spPr bwMode="auto">
          <a:xfrm>
            <a:off x="463449" y="3064982"/>
            <a:ext cx="192007" cy="480693"/>
          </a:xfrm>
          <a:prstGeom prst="rect">
            <a:avLst/>
          </a:prstGeom>
          <a:noFill/>
          <a:ln w="9525">
            <a:noFill/>
            <a:miter lim="800000"/>
          </a:ln>
          <a:effectLst/>
        </p:spPr>
        <p:txBody>
          <a:bodyPr wrap="none" lIns="95043" tIns="47522" rIns="95043" bIns="47522" anchor="ctr">
            <a:spAutoFit/>
          </a:bodyPr>
          <a:lstStyle/>
          <a:p>
            <a:pPr fontAlgn="base">
              <a:spcBef>
                <a:spcPct val="0"/>
              </a:spcBef>
              <a:spcAft>
                <a:spcPct val="0"/>
              </a:spcAft>
            </a:pPr>
            <a:endParaRPr lang="zh-CN" altLang="en-US" sz="2500" b="1">
              <a:solidFill>
                <a:srgbClr val="0033CC"/>
              </a:solidFill>
              <a:latin typeface="Times New Roman" panose="02020603050405020304" pitchFamily="18" charset="0"/>
            </a:endParaRPr>
          </a:p>
        </p:txBody>
      </p:sp>
      <p:sp>
        <p:nvSpPr>
          <p:cNvPr id="188431" name="Rectangle 15"/>
          <p:cNvSpPr>
            <a:spLocks noChangeArrowheads="1"/>
          </p:cNvSpPr>
          <p:nvPr/>
        </p:nvSpPr>
        <p:spPr bwMode="auto">
          <a:xfrm>
            <a:off x="558699" y="3191982"/>
            <a:ext cx="192007" cy="480693"/>
          </a:xfrm>
          <a:prstGeom prst="rect">
            <a:avLst/>
          </a:prstGeom>
          <a:noFill/>
          <a:ln w="9525">
            <a:noFill/>
            <a:miter lim="800000"/>
          </a:ln>
          <a:effectLst/>
        </p:spPr>
        <p:txBody>
          <a:bodyPr wrap="none" lIns="95043" tIns="47522" rIns="95043" bIns="47522" anchor="ctr">
            <a:spAutoFit/>
          </a:bodyPr>
          <a:lstStyle/>
          <a:p>
            <a:pPr fontAlgn="base">
              <a:spcBef>
                <a:spcPct val="0"/>
              </a:spcBef>
              <a:spcAft>
                <a:spcPct val="0"/>
              </a:spcAft>
            </a:pPr>
            <a:endParaRPr lang="zh-CN" altLang="en-US" sz="2500" b="1">
              <a:solidFill>
                <a:srgbClr val="0033CC"/>
              </a:solidFill>
              <a:latin typeface="Times New Roman" panose="02020603050405020304" pitchFamily="18" charset="0"/>
            </a:endParaRPr>
          </a:p>
        </p:txBody>
      </p:sp>
      <p:sp>
        <p:nvSpPr>
          <p:cNvPr id="188433" name="Rectangle 17"/>
          <p:cNvSpPr>
            <a:spLocks noChangeArrowheads="1"/>
          </p:cNvSpPr>
          <p:nvPr/>
        </p:nvSpPr>
        <p:spPr bwMode="auto">
          <a:xfrm>
            <a:off x="653949" y="3318981"/>
            <a:ext cx="192007" cy="480693"/>
          </a:xfrm>
          <a:prstGeom prst="rect">
            <a:avLst/>
          </a:prstGeom>
          <a:noFill/>
          <a:ln w="9525">
            <a:noFill/>
            <a:miter lim="800000"/>
          </a:ln>
          <a:effectLst/>
        </p:spPr>
        <p:txBody>
          <a:bodyPr wrap="none" lIns="95043" tIns="47522" rIns="95043" bIns="47522" anchor="ctr">
            <a:spAutoFit/>
          </a:bodyPr>
          <a:lstStyle/>
          <a:p>
            <a:pPr fontAlgn="base">
              <a:spcBef>
                <a:spcPct val="0"/>
              </a:spcBef>
              <a:spcAft>
                <a:spcPct val="0"/>
              </a:spcAft>
            </a:pPr>
            <a:endParaRPr lang="zh-CN" altLang="en-US" sz="2500" b="1">
              <a:solidFill>
                <a:srgbClr val="0033CC"/>
              </a:solidFill>
              <a:latin typeface="Times New Roman" panose="02020603050405020304" pitchFamily="18" charset="0"/>
            </a:endParaRPr>
          </a:p>
        </p:txBody>
      </p:sp>
      <p:sp>
        <p:nvSpPr>
          <p:cNvPr id="188435" name="Rectangle 19"/>
          <p:cNvSpPr>
            <a:spLocks noChangeArrowheads="1"/>
          </p:cNvSpPr>
          <p:nvPr/>
        </p:nvSpPr>
        <p:spPr bwMode="auto">
          <a:xfrm>
            <a:off x="463449" y="3079271"/>
            <a:ext cx="192007" cy="480693"/>
          </a:xfrm>
          <a:prstGeom prst="rect">
            <a:avLst/>
          </a:prstGeom>
          <a:noFill/>
          <a:ln w="9525">
            <a:noFill/>
            <a:miter lim="800000"/>
          </a:ln>
          <a:effectLst/>
        </p:spPr>
        <p:txBody>
          <a:bodyPr wrap="none" lIns="95043" tIns="47522" rIns="95043" bIns="47522" anchor="ctr">
            <a:spAutoFit/>
          </a:bodyPr>
          <a:lstStyle/>
          <a:p>
            <a:pPr fontAlgn="base">
              <a:spcBef>
                <a:spcPct val="0"/>
              </a:spcBef>
              <a:spcAft>
                <a:spcPct val="0"/>
              </a:spcAft>
            </a:pPr>
            <a:endParaRPr lang="zh-CN" altLang="en-US" sz="2500" b="1">
              <a:solidFill>
                <a:srgbClr val="0033CC"/>
              </a:solidFill>
              <a:latin typeface="Times New Roman" panose="02020603050405020304" pitchFamily="18" charset="0"/>
            </a:endParaRPr>
          </a:p>
        </p:txBody>
      </p:sp>
      <p:sp>
        <p:nvSpPr>
          <p:cNvPr id="4" name="TextBox 1"/>
          <p:cNvSpPr txBox="1"/>
          <p:nvPr/>
        </p:nvSpPr>
        <p:spPr>
          <a:xfrm>
            <a:off x="463449" y="651272"/>
            <a:ext cx="6124775" cy="4897287"/>
          </a:xfrm>
          <a:prstGeom prst="rect">
            <a:avLst/>
          </a:prstGeom>
          <a:noFill/>
        </p:spPr>
        <p:txBody>
          <a:bodyPr wrap="square" lIns="95043" tIns="47522" rIns="95043" bIns="47522" rtlCol="0">
            <a:spAutoFit/>
          </a:bodyPr>
          <a:lstStyle/>
          <a:p>
            <a:r>
              <a:rPr lang="en-US" altLang="zh-CN" sz="2400" b="1" dirty="0">
                <a:solidFill>
                  <a:schemeClr val="tx1"/>
                </a:solidFill>
                <a:latin typeface="黑体" panose="02010609060101010101" charset="-122"/>
                <a:ea typeface="黑体" panose="02010609060101010101" charset="-122"/>
                <a:cs typeface="黑体" panose="02010609060101010101" charset="-122"/>
              </a:rPr>
              <a:t>(n+1)³=n³+3n²+3n+1</a:t>
            </a:r>
          </a:p>
          <a:p>
            <a:endParaRPr lang="en-US" altLang="zh-CN" sz="2400" b="1" dirty="0">
              <a:solidFill>
                <a:schemeClr val="tx1"/>
              </a:solidFill>
              <a:latin typeface="黑体" panose="02010609060101010101" charset="-122"/>
              <a:ea typeface="黑体" panose="02010609060101010101" charset="-122"/>
              <a:cs typeface="黑体" panose="02010609060101010101" charset="-122"/>
            </a:endParaRPr>
          </a:p>
          <a:p>
            <a:r>
              <a:rPr lang="en-US" altLang="zh-CN" sz="2400" b="1" dirty="0">
                <a:solidFill>
                  <a:schemeClr val="tx1"/>
                </a:solidFill>
                <a:latin typeface="黑体" panose="02010609060101010101" charset="-122"/>
                <a:ea typeface="黑体" panose="02010609060101010101" charset="-122"/>
                <a:cs typeface="黑体" panose="02010609060101010101" charset="-122"/>
              </a:rPr>
              <a:t>(n+1)³-n³=3n²+3n+1</a:t>
            </a:r>
          </a:p>
          <a:p>
            <a:r>
              <a:rPr lang="en-US" altLang="zh-CN" sz="2400" b="1" dirty="0">
                <a:solidFill>
                  <a:schemeClr val="tx1"/>
                </a:solidFill>
                <a:latin typeface="黑体" panose="02010609060101010101" charset="-122"/>
                <a:ea typeface="黑体" panose="02010609060101010101" charset="-122"/>
                <a:cs typeface="黑体" panose="02010609060101010101" charset="-122"/>
              </a:rPr>
              <a:t>n³-(n-1)³=3(n-1)²+3(n-1)+1</a:t>
            </a:r>
          </a:p>
          <a:p>
            <a:r>
              <a:rPr lang="en-US" altLang="zh-CN" sz="2400" b="1" dirty="0">
                <a:latin typeface="黑体" panose="02010609060101010101" charset="-122"/>
                <a:ea typeface="黑体" panose="02010609060101010101" charset="-122"/>
                <a:cs typeface="黑体" panose="02010609060101010101" charset="-122"/>
              </a:rPr>
              <a:t>(n-1)³-(n-2)³=3(n-2)²+3(n-2)+1</a:t>
            </a:r>
          </a:p>
          <a:p>
            <a:r>
              <a:rPr lang="en-US" altLang="zh-CN" sz="2400" b="1" dirty="0">
                <a:solidFill>
                  <a:schemeClr val="tx1"/>
                </a:solidFill>
                <a:latin typeface="黑体" panose="02010609060101010101" charset="-122"/>
                <a:ea typeface="黑体" panose="02010609060101010101" charset="-122"/>
                <a:cs typeface="黑体" panose="02010609060101010101" charset="-122"/>
              </a:rPr>
              <a:t>...</a:t>
            </a:r>
          </a:p>
          <a:p>
            <a:r>
              <a:rPr lang="en-US" altLang="zh-CN" sz="2400" b="1" dirty="0">
                <a:solidFill>
                  <a:schemeClr val="tx1"/>
                </a:solidFill>
                <a:latin typeface="黑体" panose="02010609060101010101" charset="-122"/>
                <a:ea typeface="黑体" panose="02010609060101010101" charset="-122"/>
                <a:cs typeface="黑体" panose="02010609060101010101" charset="-122"/>
              </a:rPr>
              <a:t>3³-2³=3*2²+3*2+1</a:t>
            </a:r>
          </a:p>
          <a:p>
            <a:r>
              <a:rPr lang="en-US" altLang="zh-CN" sz="2400" b="1" dirty="0">
                <a:solidFill>
                  <a:schemeClr val="tx1"/>
                </a:solidFill>
                <a:latin typeface="黑体" panose="02010609060101010101" charset="-122"/>
                <a:ea typeface="黑体" panose="02010609060101010101" charset="-122"/>
                <a:cs typeface="黑体" panose="02010609060101010101" charset="-122"/>
              </a:rPr>
              <a:t>2³-1³=3*1²+3*1+1</a:t>
            </a:r>
          </a:p>
          <a:p>
            <a:r>
              <a:rPr lang="zh-CN" altLang="en-US" sz="2400" b="1" dirty="0">
                <a:solidFill>
                  <a:schemeClr val="tx1"/>
                </a:solidFill>
                <a:latin typeface="黑体" panose="02010609060101010101" charset="-122"/>
                <a:ea typeface="黑体" panose="02010609060101010101" charset="-122"/>
                <a:cs typeface="黑体" panose="02010609060101010101" charset="-122"/>
              </a:rPr>
              <a:t>两边分别相加得</a:t>
            </a:r>
          </a:p>
          <a:p>
            <a:r>
              <a:rPr lang="en-US" altLang="zh-CN" sz="2400" b="1" dirty="0">
                <a:solidFill>
                  <a:schemeClr val="tx1"/>
                </a:solidFill>
                <a:latin typeface="黑体" panose="02010609060101010101" charset="-122"/>
                <a:ea typeface="黑体" panose="02010609060101010101" charset="-122"/>
                <a:cs typeface="黑体" panose="02010609060101010101" charset="-122"/>
              </a:rPr>
              <a:t>(n+1)³-1³</a:t>
            </a:r>
          </a:p>
          <a:p>
            <a:r>
              <a:rPr lang="en-US" altLang="zh-CN" sz="2400" b="1" dirty="0">
                <a:solidFill>
                  <a:schemeClr val="tx1"/>
                </a:solidFill>
                <a:latin typeface="黑体" panose="02010609060101010101" charset="-122"/>
                <a:ea typeface="黑体" panose="02010609060101010101" charset="-122"/>
                <a:cs typeface="黑体" panose="02010609060101010101" charset="-122"/>
              </a:rPr>
              <a:t>=3*(1²+2²+...+n²)+3(1+2+...+n)+1*n</a:t>
            </a:r>
          </a:p>
          <a:p>
            <a:r>
              <a:rPr lang="en-US" altLang="zh-CN" sz="2400" b="1" dirty="0">
                <a:solidFill>
                  <a:schemeClr val="tx1"/>
                </a:solidFill>
                <a:latin typeface="黑体" panose="02010609060101010101" charset="-122"/>
                <a:ea typeface="黑体" panose="02010609060101010101" charset="-122"/>
                <a:cs typeface="黑体" panose="02010609060101010101" charset="-122"/>
              </a:rPr>
              <a:t>(n³+3n²+3n)-n=3Sn</a:t>
            </a:r>
          </a:p>
          <a:p>
            <a:r>
              <a:rPr lang="en-US" altLang="zh-CN" sz="2400" b="1" dirty="0" err="1">
                <a:solidFill>
                  <a:schemeClr val="tx1"/>
                </a:solidFill>
                <a:latin typeface="黑体" panose="02010609060101010101" charset="-122"/>
                <a:ea typeface="黑体" panose="02010609060101010101" charset="-122"/>
                <a:cs typeface="黑体" panose="02010609060101010101" charset="-122"/>
              </a:rPr>
              <a:t>Sn</a:t>
            </a:r>
            <a:r>
              <a:rPr lang="en-US" altLang="zh-CN" sz="2400" b="1" dirty="0">
                <a:solidFill>
                  <a:schemeClr val="tx1"/>
                </a:solidFill>
                <a:latin typeface="黑体" panose="02010609060101010101" charset="-122"/>
                <a:ea typeface="黑体" panose="02010609060101010101" charset="-122"/>
                <a:cs typeface="黑体" panose="02010609060101010101" charset="-122"/>
              </a:rPr>
              <a:t>=</a:t>
            </a:r>
            <a:r>
              <a:rPr lang="zh-CN" altLang="en-US" sz="2400" b="1" dirty="0">
                <a:solidFill>
                  <a:schemeClr val="tx1"/>
                </a:solidFill>
                <a:latin typeface="黑体" panose="02010609060101010101" charset="-122"/>
                <a:ea typeface="黑体" panose="02010609060101010101" charset="-122"/>
                <a:cs typeface="黑体" panose="02010609060101010101" charset="-122"/>
              </a:rPr>
              <a:t>（</a:t>
            </a:r>
            <a:r>
              <a:rPr lang="en-US" altLang="zh-CN" sz="2400" b="1" dirty="0">
                <a:solidFill>
                  <a:schemeClr val="tx1"/>
                </a:solidFill>
                <a:latin typeface="黑体" panose="02010609060101010101" charset="-122"/>
                <a:ea typeface="黑体" panose="02010609060101010101" charset="-122"/>
                <a:cs typeface="黑体" panose="02010609060101010101" charset="-122"/>
              </a:rPr>
              <a:t> n³+3n²+2n </a:t>
            </a:r>
            <a:r>
              <a:rPr lang="zh-CN" altLang="en-US" sz="2400" b="1" dirty="0">
                <a:solidFill>
                  <a:schemeClr val="tx1"/>
                </a:solidFill>
                <a:latin typeface="黑体" panose="02010609060101010101" charset="-122"/>
                <a:ea typeface="黑体" panose="02010609060101010101" charset="-122"/>
                <a:cs typeface="黑体" panose="02010609060101010101" charset="-122"/>
              </a:rPr>
              <a:t>）</a:t>
            </a:r>
            <a:r>
              <a:rPr lang="en-US" altLang="zh-CN" sz="2400" b="1" dirty="0">
                <a:solidFill>
                  <a:schemeClr val="tx1"/>
                </a:solidFill>
                <a:latin typeface="黑体" panose="02010609060101010101" charset="-122"/>
                <a:ea typeface="黑体" panose="02010609060101010101" charset="-122"/>
                <a:cs typeface="黑体" panose="02010609060101010101" charset="-122"/>
              </a:rPr>
              <a:t>/3</a:t>
            </a:r>
          </a:p>
        </p:txBody>
      </p:sp>
      <mc:AlternateContent xmlns:mc="http://schemas.openxmlformats.org/markup-compatibility/2006" xmlns:a14="http://schemas.microsoft.com/office/drawing/2010/main">
        <mc:Choice Requires="a14">
          <p:sp>
            <p:nvSpPr>
              <p:cNvPr id="5" name="TextBox 2"/>
              <p:cNvSpPr txBox="1"/>
              <p:nvPr/>
            </p:nvSpPr>
            <p:spPr>
              <a:xfrm>
                <a:off x="463391" y="5645620"/>
                <a:ext cx="3676561" cy="524038"/>
              </a:xfrm>
              <a:prstGeom prst="rect">
                <a:avLst/>
              </a:prstGeom>
              <a:noFill/>
            </p:spPr>
            <p:txBody>
              <a:bodyPr wrap="square" lIns="95043" tIns="47522" rIns="95043" bIns="47522" rtlCol="0">
                <a:spAutoFit/>
              </a:bodyPr>
              <a:lstStyle/>
              <a:p>
                <a14:m>
                  <m:oMath xmlns:m="http://schemas.openxmlformats.org/officeDocument/2006/math">
                    <m:sSub>
                      <m:sSubPr>
                        <m:ctrlPr>
                          <a:rPr lang="en-US" altLang="zh-CN" sz="2500" i="1">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sz="2500" i="1">
                            <a:latin typeface="Cambria Math" panose="02040503050406030204"/>
                            <a:ea typeface="楷体" panose="02010609060101010101" pitchFamily="49" charset="-122"/>
                            <a:cs typeface="Times New Roman" panose="02020603050405020304" pitchFamily="18" charset="0"/>
                          </a:rPr>
                          <m:t>𝑠</m:t>
                        </m:r>
                      </m:e>
                      <m:sub>
                        <m:r>
                          <a:rPr lang="en-US" altLang="zh-CN" sz="2500" i="1">
                            <a:latin typeface="Cambria Math" panose="02040503050406030204"/>
                            <a:ea typeface="楷体" panose="02010609060101010101" pitchFamily="49" charset="-122"/>
                            <a:cs typeface="Times New Roman" panose="02020603050405020304" pitchFamily="18" charset="0"/>
                          </a:rPr>
                          <m:t>𝑛</m:t>
                        </m:r>
                      </m:sub>
                    </m:sSub>
                    <m:r>
                      <a:rPr lang="en-US" altLang="zh-CN" sz="2500" i="1">
                        <a:latin typeface="Cambria Math" panose="02040503050406030204"/>
                        <a:ea typeface="楷体" panose="02010609060101010101" pitchFamily="49" charset="-122"/>
                        <a:cs typeface="Times New Roman" panose="02020603050405020304" pitchFamily="18" charset="0"/>
                      </a:rPr>
                      <m:t>=</m:t>
                    </m:r>
                    <m:nary>
                      <m:naryPr>
                        <m:chr m:val="∑"/>
                        <m:ctrlPr>
                          <a:rPr lang="en-US" altLang="zh-CN" sz="2500" i="1">
                            <a:latin typeface="Cambria Math" panose="02040503050406030204" pitchFamily="18" charset="0"/>
                            <a:ea typeface="楷体" panose="02010609060101010101" pitchFamily="49" charset="-122"/>
                            <a:cs typeface="Times New Roman" panose="02020603050405020304" pitchFamily="18" charset="0"/>
                          </a:rPr>
                        </m:ctrlPr>
                      </m:naryPr>
                      <m:sub>
                        <m:r>
                          <m:rPr>
                            <m:brk m:alnAt="23"/>
                          </m:rPr>
                          <a:rPr lang="en-US" altLang="zh-CN" sz="2500" i="1">
                            <a:latin typeface="Cambria Math" panose="02040503050406030204"/>
                            <a:ea typeface="楷体" panose="02010609060101010101" pitchFamily="49" charset="-122"/>
                            <a:cs typeface="Times New Roman" panose="02020603050405020304" pitchFamily="18" charset="0"/>
                          </a:rPr>
                          <m:t>𝑖</m:t>
                        </m:r>
                        <m:r>
                          <a:rPr lang="en-US" altLang="zh-CN" sz="2500" i="1">
                            <a:latin typeface="Cambria Math" panose="02040503050406030204"/>
                            <a:ea typeface="楷体" panose="02010609060101010101" pitchFamily="49" charset="-122"/>
                            <a:cs typeface="Times New Roman" panose="02020603050405020304" pitchFamily="18" charset="0"/>
                          </a:rPr>
                          <m:t>=0</m:t>
                        </m:r>
                      </m:sub>
                      <m:sup>
                        <m:r>
                          <a:rPr lang="en-US" altLang="zh-CN" sz="2500" i="1">
                            <a:latin typeface="Cambria Math" panose="02040503050406030204"/>
                            <a:ea typeface="楷体" panose="02010609060101010101" pitchFamily="49" charset="-122"/>
                            <a:cs typeface="Times New Roman" panose="02020603050405020304" pitchFamily="18" charset="0"/>
                          </a:rPr>
                          <m:t>𝑛</m:t>
                        </m:r>
                      </m:sup>
                      <m:e>
                        <m:sSup>
                          <m:sSupPr>
                            <m:ctrlPr>
                              <a:rPr lang="en-US" altLang="zh-CN" sz="2500"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2500" i="1">
                                <a:latin typeface="Cambria Math" panose="02040503050406030204"/>
                                <a:ea typeface="楷体" panose="02010609060101010101" pitchFamily="49" charset="-122"/>
                                <a:cs typeface="Times New Roman" panose="02020603050405020304" pitchFamily="18" charset="0"/>
                              </a:rPr>
                              <m:t>𝑖</m:t>
                            </m:r>
                          </m:e>
                          <m:sup>
                            <m:r>
                              <a:rPr lang="en-US" altLang="zh-CN" sz="2500" i="1">
                                <a:latin typeface="Cambria Math" panose="02040503050406030204"/>
                                <a:ea typeface="楷体" panose="02010609060101010101" pitchFamily="49" charset="-122"/>
                                <a:cs typeface="Times New Roman" panose="02020603050405020304" pitchFamily="18" charset="0"/>
                              </a:rPr>
                              <m:t>2</m:t>
                            </m:r>
                          </m:sup>
                        </m:sSup>
                      </m:e>
                    </m:nary>
                  </m:oMath>
                </a14:m>
                <a:r>
                  <a:rPr lang="en-US" altLang="zh-CN" sz="2500" dirty="0">
                    <a:ea typeface="楷体" panose="02010609060101010101" pitchFamily="49" charset="-122"/>
                    <a:cs typeface="Times New Roman" panose="02020603050405020304" pitchFamily="18" charset="0"/>
                  </a:rPr>
                  <a:t>+</a:t>
                </a:r>
                <a14:m>
                  <m:oMath xmlns:m="http://schemas.openxmlformats.org/officeDocument/2006/math">
                    <m:nary>
                      <m:naryPr>
                        <m:chr m:val="∑"/>
                        <m:ctrlPr>
                          <a:rPr lang="en-US" altLang="zh-CN" sz="2500" i="1">
                            <a:latin typeface="Cambria Math" panose="02040503050406030204" pitchFamily="18" charset="0"/>
                            <a:ea typeface="楷体" panose="02010609060101010101" pitchFamily="49" charset="-122"/>
                            <a:cs typeface="Times New Roman" panose="02020603050405020304" pitchFamily="18" charset="0"/>
                          </a:rPr>
                        </m:ctrlPr>
                      </m:naryPr>
                      <m:sub>
                        <m:r>
                          <m:rPr>
                            <m:brk m:alnAt="23"/>
                          </m:rPr>
                          <a:rPr lang="en-US" altLang="zh-CN" sz="2500" i="1">
                            <a:latin typeface="Cambria Math" panose="02040503050406030204"/>
                            <a:ea typeface="楷体" panose="02010609060101010101" pitchFamily="49" charset="-122"/>
                            <a:cs typeface="Times New Roman" panose="02020603050405020304" pitchFamily="18" charset="0"/>
                          </a:rPr>
                          <m:t>𝑖</m:t>
                        </m:r>
                        <m:r>
                          <a:rPr lang="en-US" altLang="zh-CN" sz="2500" i="1">
                            <a:latin typeface="Cambria Math" panose="02040503050406030204"/>
                            <a:ea typeface="楷体" panose="02010609060101010101" pitchFamily="49" charset="-122"/>
                            <a:cs typeface="Times New Roman" panose="02020603050405020304" pitchFamily="18" charset="0"/>
                          </a:rPr>
                          <m:t>=0</m:t>
                        </m:r>
                      </m:sub>
                      <m:sup>
                        <m:r>
                          <a:rPr lang="en-US" altLang="zh-CN" sz="2500" i="1">
                            <a:latin typeface="Cambria Math" panose="02040503050406030204"/>
                            <a:ea typeface="楷体" panose="02010609060101010101" pitchFamily="49" charset="-122"/>
                            <a:cs typeface="Times New Roman" panose="02020603050405020304" pitchFamily="18" charset="0"/>
                          </a:rPr>
                          <m:t>𝑛</m:t>
                        </m:r>
                      </m:sup>
                      <m:e>
                        <m:sSup>
                          <m:sSupPr>
                            <m:ctrlPr>
                              <a:rPr lang="en-US" altLang="zh-CN" sz="2500" i="1">
                                <a:latin typeface="Cambria Math" panose="02040503050406030204" pitchFamily="18" charset="0"/>
                                <a:ea typeface="楷体" panose="02010609060101010101" pitchFamily="49" charset="-122"/>
                                <a:cs typeface="Times New Roman" panose="02020603050405020304" pitchFamily="18" charset="0"/>
                              </a:rPr>
                            </m:ctrlPr>
                          </m:sSupPr>
                          <m:e>
                            <m:r>
                              <a:rPr lang="en-US" altLang="zh-CN" sz="2500" i="1">
                                <a:latin typeface="Cambria Math" panose="02040503050406030204"/>
                                <a:ea typeface="楷体" panose="02010609060101010101" pitchFamily="49" charset="-122"/>
                                <a:cs typeface="Times New Roman" panose="02020603050405020304" pitchFamily="18" charset="0"/>
                              </a:rPr>
                              <m:t>𝑖</m:t>
                            </m:r>
                          </m:e>
                          <m:sup/>
                        </m:sSup>
                      </m:e>
                    </m:nary>
                  </m:oMath>
                </a14:m>
                <a:endParaRPr lang="zh-CN" altLang="en-US" sz="2500" dirty="0">
                  <a:ea typeface="楷体" panose="02010609060101010101" pitchFamily="49" charset="-122"/>
                  <a:cs typeface="Times New Roman" panose="02020603050405020304" pitchFamily="18" charset="0"/>
                </a:endParaRPr>
              </a:p>
            </p:txBody>
          </p:sp>
        </mc:Choice>
        <mc:Fallback xmlns="">
          <p:sp>
            <p:nvSpPr>
              <p:cNvPr id="5" name="TextBox 2"/>
              <p:cNvSpPr txBox="1">
                <a:spLocks noRot="1" noChangeAspect="1" noMove="1" noResize="1" noEditPoints="1" noAdjustHandles="1" noChangeArrowheads="1" noChangeShapeType="1" noTextEdit="1"/>
              </p:cNvSpPr>
              <p:nvPr/>
            </p:nvSpPr>
            <p:spPr>
              <a:xfrm>
                <a:off x="463391" y="5645620"/>
                <a:ext cx="3676561" cy="524038"/>
              </a:xfrm>
              <a:prstGeom prst="rect">
                <a:avLst/>
              </a:prstGeom>
              <a:blipFill rotWithShape="1">
                <a:blip r:embed="rId2"/>
                <a:stretch>
                  <a:fillRect t="-2326" b="-244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804056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Text Box 2"/>
          <p:cNvSpPr txBox="1">
            <a:spLocks noChangeArrowheads="1"/>
          </p:cNvSpPr>
          <p:nvPr/>
        </p:nvSpPr>
        <p:spPr bwMode="auto">
          <a:xfrm>
            <a:off x="285720" y="428604"/>
            <a:ext cx="4895850" cy="457200"/>
          </a:xfrm>
          <a:prstGeom prst="rect">
            <a:avLst/>
          </a:prstGeom>
          <a:solidFill>
            <a:srgbClr val="9900FF"/>
          </a:solidFill>
          <a:ln w="9525">
            <a:noFill/>
            <a:miter lim="800000"/>
            <a:headEnd/>
            <a:tailEnd/>
          </a:ln>
          <a:effectLst/>
        </p:spPr>
        <p:txBody>
          <a:bodyPr>
            <a:spAutoFit/>
          </a:bodyPr>
          <a:lstStyle/>
          <a:p>
            <a:pPr algn="ctr">
              <a:spcBef>
                <a:spcPct val="50000"/>
              </a:spcBef>
            </a:pPr>
            <a:r>
              <a:rPr lang="en-US" altLang="zh-CN">
                <a:solidFill>
                  <a:schemeClr val="bg1"/>
                </a:solidFill>
                <a:latin typeface="Consolas" pitchFamily="49" charset="0"/>
                <a:ea typeface="华文中宋" pitchFamily="2" charset="-122"/>
                <a:cs typeface="Consolas" pitchFamily="49" charset="0"/>
              </a:rPr>
              <a:t>3. </a:t>
            </a:r>
            <a:r>
              <a:rPr lang="zh-CN" altLang="en-US">
                <a:solidFill>
                  <a:schemeClr val="bg1"/>
                </a:solidFill>
                <a:latin typeface="Consolas" pitchFamily="49" charset="0"/>
                <a:ea typeface="华文中宋" pitchFamily="2" charset="-122"/>
                <a:cs typeface="Consolas" pitchFamily="49" charset="0"/>
              </a:rPr>
              <a:t>算法的最好、最坏和平均情况</a:t>
            </a:r>
          </a:p>
        </p:txBody>
      </p:sp>
      <p:sp>
        <p:nvSpPr>
          <p:cNvPr id="187395" name="Text Box 3"/>
          <p:cNvSpPr txBox="1">
            <a:spLocks noChangeArrowheads="1"/>
          </p:cNvSpPr>
          <p:nvPr/>
        </p:nvSpPr>
        <p:spPr bwMode="auto">
          <a:xfrm>
            <a:off x="250825" y="1268413"/>
            <a:ext cx="8208963" cy="3308598"/>
          </a:xfrm>
          <a:prstGeom prst="rect">
            <a:avLst/>
          </a:prstGeom>
          <a:noFill/>
          <a:ln w="9525">
            <a:noFill/>
            <a:miter lim="800000"/>
            <a:headEnd/>
            <a:tailEnd/>
          </a:ln>
          <a:effectLst/>
        </p:spPr>
        <p:txBody>
          <a:bodyPr>
            <a:spAutoFit/>
          </a:bodyPr>
          <a:lstStyle/>
          <a:p>
            <a:pPr>
              <a:lnSpc>
                <a:spcPct val="150000"/>
              </a:lnSpc>
              <a:spcBef>
                <a:spcPct val="50000"/>
              </a:spcBef>
            </a:pPr>
            <a:r>
              <a:rPr lang="zh-CN" altLang="en-US" sz="2200">
                <a:latin typeface="Consolas" pitchFamily="49" charset="0"/>
                <a:ea typeface="楷体" pitchFamily="49" charset="-122"/>
                <a:cs typeface="Consolas" pitchFamily="49" charset="0"/>
              </a:rPr>
              <a:t>　　</a:t>
            </a:r>
            <a:r>
              <a:rPr lang="zh-CN" altLang="en-US" sz="2200">
                <a:solidFill>
                  <a:srgbClr val="FF0000"/>
                </a:solidFill>
                <a:latin typeface="Consolas" pitchFamily="49" charset="0"/>
                <a:ea typeface="黑体" pitchFamily="49" charset="-122"/>
                <a:cs typeface="Consolas" pitchFamily="49" charset="0"/>
              </a:rPr>
              <a:t>定义</a:t>
            </a:r>
            <a:r>
              <a:rPr lang="en-US" altLang="zh-CN" sz="2200">
                <a:solidFill>
                  <a:srgbClr val="FF0000"/>
                </a:solidFill>
                <a:latin typeface="Consolas" pitchFamily="49" charset="0"/>
                <a:ea typeface="黑体" pitchFamily="49" charset="-122"/>
                <a:cs typeface="Consolas" pitchFamily="49" charset="0"/>
              </a:rPr>
              <a:t>4</a:t>
            </a:r>
            <a:r>
              <a:rPr lang="en-US" altLang="zh-CN" sz="2200">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设一个算法的输入规模为</a:t>
            </a:r>
            <a:r>
              <a:rPr lang="en-US" altLang="zh-CN" sz="2200" i="1">
                <a:solidFill>
                  <a:srgbClr val="0000FF"/>
                </a:solidFill>
                <a:latin typeface="Consolas" pitchFamily="49" charset="0"/>
                <a:ea typeface="楷体" pitchFamily="49" charset="-122"/>
                <a:cs typeface="Consolas" pitchFamily="49" charset="0"/>
              </a:rPr>
              <a:t>n</a:t>
            </a:r>
            <a:r>
              <a:rPr lang="zh-CN" altLang="en-US" sz="2200">
                <a:solidFill>
                  <a:srgbClr val="0000FF"/>
                </a:solidFill>
                <a:latin typeface="Consolas" pitchFamily="49" charset="0"/>
                <a:ea typeface="楷体" pitchFamily="49" charset="-122"/>
                <a:cs typeface="Consolas" pitchFamily="49" charset="0"/>
              </a:rPr>
              <a:t>，</a:t>
            </a:r>
            <a:r>
              <a:rPr lang="en-US" altLang="zh-CN" sz="2200" i="1" err="1">
                <a:solidFill>
                  <a:srgbClr val="0000FF"/>
                </a:solidFill>
                <a:latin typeface="Consolas" pitchFamily="49" charset="0"/>
                <a:ea typeface="楷体" pitchFamily="49" charset="-122"/>
                <a:cs typeface="Consolas" pitchFamily="49" charset="0"/>
              </a:rPr>
              <a:t>D</a:t>
            </a:r>
            <a:r>
              <a:rPr lang="en-US" altLang="zh-CN" sz="2200" i="1" baseline="-25000" err="1">
                <a:solidFill>
                  <a:srgbClr val="0000FF"/>
                </a:solidFill>
                <a:latin typeface="Consolas" pitchFamily="49" charset="0"/>
                <a:ea typeface="楷体" pitchFamily="49" charset="-122"/>
                <a:cs typeface="Consolas" pitchFamily="49" charset="0"/>
              </a:rPr>
              <a:t>n</a:t>
            </a:r>
            <a:r>
              <a:rPr lang="zh-CN" altLang="en-US" sz="2200">
                <a:solidFill>
                  <a:srgbClr val="0000FF"/>
                </a:solidFill>
                <a:latin typeface="Consolas" pitchFamily="49" charset="0"/>
                <a:ea typeface="楷体" pitchFamily="49" charset="-122"/>
                <a:cs typeface="Consolas" pitchFamily="49" charset="0"/>
              </a:rPr>
              <a:t>是所有输入的集合，任一输入</a:t>
            </a:r>
            <a:r>
              <a:rPr lang="en-US" altLang="zh-CN" sz="2200" i="1" err="1">
                <a:solidFill>
                  <a:srgbClr val="0000FF"/>
                </a:solidFill>
                <a:latin typeface="Consolas" pitchFamily="49" charset="0"/>
                <a:ea typeface="楷体" pitchFamily="49" charset="-122"/>
                <a:cs typeface="Consolas" pitchFamily="49" charset="0"/>
              </a:rPr>
              <a:t>I</a:t>
            </a:r>
            <a:r>
              <a:rPr lang="en-US" altLang="zh-CN" sz="2200" err="1">
                <a:solidFill>
                  <a:srgbClr val="0000FF"/>
                </a:solidFill>
                <a:latin typeface="Consolas" pitchFamily="49" charset="0"/>
                <a:ea typeface="楷体" pitchFamily="49" charset="-122"/>
                <a:cs typeface="Consolas" pitchFamily="49" charset="0"/>
              </a:rPr>
              <a:t>∈</a:t>
            </a:r>
            <a:r>
              <a:rPr lang="en-US" altLang="zh-CN" sz="2200" i="1" err="1">
                <a:solidFill>
                  <a:srgbClr val="0000FF"/>
                </a:solidFill>
                <a:latin typeface="Consolas" pitchFamily="49" charset="0"/>
                <a:ea typeface="楷体" pitchFamily="49" charset="-122"/>
                <a:cs typeface="Consolas" pitchFamily="49" charset="0"/>
              </a:rPr>
              <a:t>D</a:t>
            </a:r>
            <a:r>
              <a:rPr lang="en-US" altLang="zh-CN" sz="2200" i="1" baseline="-25000" err="1">
                <a:solidFill>
                  <a:srgbClr val="0000FF"/>
                </a:solidFill>
                <a:latin typeface="Consolas" pitchFamily="49" charset="0"/>
                <a:ea typeface="楷体" pitchFamily="49" charset="-122"/>
                <a:cs typeface="Consolas" pitchFamily="49" charset="0"/>
              </a:rPr>
              <a:t>n</a:t>
            </a:r>
            <a:r>
              <a:rPr lang="zh-CN" altLang="en-US"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P</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I</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是</a:t>
            </a:r>
            <a:r>
              <a:rPr lang="en-US" altLang="zh-CN" sz="2200" i="1">
                <a:solidFill>
                  <a:srgbClr val="0000FF"/>
                </a:solidFill>
                <a:latin typeface="Consolas" pitchFamily="49" charset="0"/>
                <a:ea typeface="楷体" pitchFamily="49" charset="-122"/>
                <a:cs typeface="Consolas" pitchFamily="49" charset="0"/>
              </a:rPr>
              <a:t>I</a:t>
            </a:r>
            <a:r>
              <a:rPr lang="zh-CN" altLang="en-US" sz="2200">
                <a:solidFill>
                  <a:srgbClr val="0000FF"/>
                </a:solidFill>
                <a:latin typeface="Consolas" pitchFamily="49" charset="0"/>
                <a:ea typeface="楷体" pitchFamily="49" charset="-122"/>
                <a:cs typeface="Consolas" pitchFamily="49" charset="0"/>
              </a:rPr>
              <a:t>出现的概率，有       </a:t>
            </a:r>
            <a:r>
              <a:rPr lang="en-US" altLang="zh-CN" sz="2200">
                <a:solidFill>
                  <a:srgbClr val="0000FF"/>
                </a:solidFill>
                <a:latin typeface="Consolas" pitchFamily="49" charset="0"/>
                <a:ea typeface="楷体" pitchFamily="49" charset="-122"/>
                <a:cs typeface="Consolas" pitchFamily="49" charset="0"/>
              </a:rPr>
              <a:t>=1</a:t>
            </a:r>
            <a:r>
              <a:rPr lang="zh-CN" altLang="en-US"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T</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I</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是算法在输入</a:t>
            </a:r>
            <a:r>
              <a:rPr lang="en-US" altLang="zh-CN" sz="2200" i="1">
                <a:solidFill>
                  <a:srgbClr val="0000FF"/>
                </a:solidFill>
                <a:latin typeface="Consolas" pitchFamily="49" charset="0"/>
                <a:ea typeface="楷体" pitchFamily="49" charset="-122"/>
                <a:cs typeface="Consolas" pitchFamily="49" charset="0"/>
              </a:rPr>
              <a:t>I</a:t>
            </a:r>
            <a:r>
              <a:rPr lang="zh-CN" altLang="en-US" sz="2200">
                <a:solidFill>
                  <a:srgbClr val="0000FF"/>
                </a:solidFill>
                <a:latin typeface="Consolas" pitchFamily="49" charset="0"/>
                <a:ea typeface="楷体" pitchFamily="49" charset="-122"/>
                <a:cs typeface="Consolas" pitchFamily="49" charset="0"/>
              </a:rPr>
              <a:t>下所执行的基本语句次数，则该算法的平均执行时间为：</a:t>
            </a:r>
            <a:r>
              <a:rPr lang="en-US" altLang="zh-CN" sz="2200" i="1">
                <a:solidFill>
                  <a:srgbClr val="0000FF"/>
                </a:solidFill>
                <a:latin typeface="Consolas" pitchFamily="49" charset="0"/>
                <a:ea typeface="楷体" pitchFamily="49" charset="-122"/>
                <a:cs typeface="Consolas" pitchFamily="49" charset="0"/>
              </a:rPr>
              <a:t>A</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latin typeface="Consolas" pitchFamily="49" charset="0"/>
                <a:ea typeface="楷体" pitchFamily="49" charset="-122"/>
                <a:cs typeface="Consolas" pitchFamily="49" charset="0"/>
              </a:rPr>
              <a:t>　　　　　　。</a:t>
            </a:r>
          </a:p>
          <a:p>
            <a:pPr>
              <a:lnSpc>
                <a:spcPct val="150000"/>
              </a:lnSpc>
              <a:spcBef>
                <a:spcPct val="50000"/>
              </a:spcBef>
            </a:pPr>
            <a:r>
              <a:rPr lang="zh-CN" altLang="en-US" sz="2200">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也就是说算法的平均情况是指用各种特定输入下的基本语句执行次数的带权平均值。</a:t>
            </a:r>
          </a:p>
        </p:txBody>
      </p:sp>
      <p:sp>
        <p:nvSpPr>
          <p:cNvPr id="187397" name="Rectangle 5"/>
          <p:cNvSpPr>
            <a:spLocks noChangeArrowheads="1"/>
          </p:cNvSpPr>
          <p:nvPr/>
        </p:nvSpPr>
        <p:spPr bwMode="auto">
          <a:xfrm>
            <a:off x="0" y="331946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87396" name="Object 4"/>
          <p:cNvGraphicFramePr>
            <a:graphicFrameLocks noChangeAspect="1"/>
          </p:cNvGraphicFramePr>
          <p:nvPr/>
        </p:nvGraphicFramePr>
        <p:xfrm>
          <a:off x="5595951" y="1811326"/>
          <a:ext cx="935037" cy="488950"/>
        </p:xfrm>
        <a:graphic>
          <a:graphicData uri="http://schemas.openxmlformats.org/presentationml/2006/ole">
            <mc:AlternateContent xmlns:mc="http://schemas.openxmlformats.org/markup-compatibility/2006">
              <mc:Choice xmlns:v="urn:schemas-microsoft-com:vml" Requires="v">
                <p:oleObj name="公式" r:id="rId2" imgW="418918" imgH="215806" progId="">
                  <p:embed/>
                </p:oleObj>
              </mc:Choice>
              <mc:Fallback>
                <p:oleObj name="公式" r:id="rId2" imgW="418918" imgH="215806" progId="">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5951" y="1811326"/>
                        <a:ext cx="935037"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7398" name="Object 6"/>
          <p:cNvGraphicFramePr>
            <a:graphicFrameLocks noChangeAspect="1"/>
          </p:cNvGraphicFramePr>
          <p:nvPr/>
        </p:nvGraphicFramePr>
        <p:xfrm>
          <a:off x="1142976" y="2857496"/>
          <a:ext cx="1511300" cy="612775"/>
        </p:xfrm>
        <a:graphic>
          <a:graphicData uri="http://schemas.openxmlformats.org/presentationml/2006/ole">
            <mc:AlternateContent xmlns:mc="http://schemas.openxmlformats.org/markup-compatibility/2006">
              <mc:Choice xmlns:v="urn:schemas-microsoft-com:vml" Requires="v">
                <p:oleObj name="公式" r:id="rId4" imgW="660113" imgH="266584" progId="">
                  <p:embed/>
                </p:oleObj>
              </mc:Choice>
              <mc:Fallback>
                <p:oleObj name="公式" r:id="rId4" imgW="660113" imgH="266584" progId="">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976" y="2857496"/>
                        <a:ext cx="1511300"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 Box 2"/>
          <p:cNvSpPr txBox="1">
            <a:spLocks noChangeArrowheads="1"/>
          </p:cNvSpPr>
          <p:nvPr/>
        </p:nvSpPr>
        <p:spPr bwMode="auto">
          <a:xfrm>
            <a:off x="500034" y="1500174"/>
            <a:ext cx="8135937" cy="2699072"/>
          </a:xfrm>
          <a:prstGeom prst="rect">
            <a:avLst/>
          </a:prstGeom>
          <a:noFill/>
          <a:ln w="9525">
            <a:noFill/>
            <a:miter lim="800000"/>
            <a:headEnd/>
            <a:tailEnd/>
          </a:ln>
          <a:effectLst/>
        </p:spPr>
        <p:txBody>
          <a:bodyPr>
            <a:spAutoFit/>
          </a:bodyPr>
          <a:lstStyle/>
          <a:p>
            <a:pPr>
              <a:lnSpc>
                <a:spcPct val="200000"/>
              </a:lnSpc>
            </a:pPr>
            <a:r>
              <a:rPr lang="zh-CN" altLang="en-US" sz="2200">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算法的最好情况为：</a:t>
            </a:r>
            <a:r>
              <a:rPr lang="en-US" altLang="zh-CN" sz="2200" i="1">
                <a:solidFill>
                  <a:srgbClr val="0000FF"/>
                </a:solidFill>
                <a:latin typeface="Consolas" pitchFamily="49" charset="0"/>
                <a:ea typeface="楷体" pitchFamily="49" charset="-122"/>
                <a:cs typeface="Consolas" pitchFamily="49" charset="0"/>
              </a:rPr>
              <a:t>G</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　　　　　　，是指算法在所有输入</a:t>
            </a:r>
            <a:r>
              <a:rPr lang="en-US" altLang="zh-CN" sz="2200" i="1">
                <a:solidFill>
                  <a:srgbClr val="0000FF"/>
                </a:solidFill>
                <a:latin typeface="Consolas" pitchFamily="49" charset="0"/>
                <a:ea typeface="楷体" pitchFamily="49" charset="-122"/>
                <a:cs typeface="Consolas" pitchFamily="49" charset="0"/>
              </a:rPr>
              <a:t>I</a:t>
            </a:r>
            <a:r>
              <a:rPr lang="zh-CN" altLang="en-US" sz="2200">
                <a:solidFill>
                  <a:srgbClr val="0000FF"/>
                </a:solidFill>
                <a:latin typeface="Consolas" pitchFamily="49" charset="0"/>
                <a:ea typeface="楷体" pitchFamily="49" charset="-122"/>
                <a:cs typeface="Consolas" pitchFamily="49" charset="0"/>
              </a:rPr>
              <a:t>下所执行基本语句的</a:t>
            </a:r>
            <a:r>
              <a:rPr lang="zh-CN" altLang="en-US" sz="2200">
                <a:solidFill>
                  <a:srgbClr val="9900FF"/>
                </a:solidFill>
                <a:latin typeface="Consolas" pitchFamily="49" charset="0"/>
                <a:ea typeface="楷体" pitchFamily="49" charset="-122"/>
                <a:cs typeface="Consolas" pitchFamily="49" charset="0"/>
              </a:rPr>
              <a:t>最少次数</a:t>
            </a:r>
            <a:r>
              <a:rPr lang="zh-CN" altLang="en-US" sz="2200">
                <a:latin typeface="Consolas" pitchFamily="49" charset="0"/>
                <a:ea typeface="楷体" pitchFamily="49" charset="-122"/>
                <a:cs typeface="Consolas" pitchFamily="49" charset="0"/>
              </a:rPr>
              <a:t>。</a:t>
            </a:r>
          </a:p>
          <a:p>
            <a:pPr>
              <a:lnSpc>
                <a:spcPct val="200000"/>
              </a:lnSpc>
            </a:pPr>
            <a:r>
              <a:rPr lang="zh-CN" altLang="en-US" sz="2200">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算法的最坏情况为：</a:t>
            </a:r>
            <a:r>
              <a:rPr lang="en-US" altLang="zh-CN" sz="2200" i="1">
                <a:solidFill>
                  <a:srgbClr val="0000FF"/>
                </a:solidFill>
                <a:latin typeface="Consolas" pitchFamily="49" charset="0"/>
                <a:ea typeface="楷体" pitchFamily="49" charset="-122"/>
                <a:cs typeface="Consolas" pitchFamily="49" charset="0"/>
              </a:rPr>
              <a:t>W</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a:t>
            </a:r>
            <a:r>
              <a:rPr lang="zh-CN" altLang="en-US" sz="2200">
                <a:solidFill>
                  <a:srgbClr val="0000FF"/>
                </a:solidFill>
                <a:latin typeface="Consolas" pitchFamily="49" charset="0"/>
                <a:ea typeface="楷体" pitchFamily="49" charset="-122"/>
                <a:cs typeface="Consolas" pitchFamily="49" charset="0"/>
              </a:rPr>
              <a:t>　　　　　　，是指算法在所有输入</a:t>
            </a:r>
            <a:r>
              <a:rPr lang="en-US" altLang="zh-CN" sz="2200" i="1">
                <a:solidFill>
                  <a:srgbClr val="0000FF"/>
                </a:solidFill>
                <a:latin typeface="Consolas" pitchFamily="49" charset="0"/>
                <a:ea typeface="楷体" pitchFamily="49" charset="-122"/>
                <a:cs typeface="Consolas" pitchFamily="49" charset="0"/>
              </a:rPr>
              <a:t>I</a:t>
            </a:r>
            <a:r>
              <a:rPr lang="zh-CN" altLang="en-US" sz="2200">
                <a:solidFill>
                  <a:srgbClr val="0000FF"/>
                </a:solidFill>
                <a:latin typeface="Consolas" pitchFamily="49" charset="0"/>
                <a:ea typeface="楷体" pitchFamily="49" charset="-122"/>
                <a:cs typeface="Consolas" pitchFamily="49" charset="0"/>
              </a:rPr>
              <a:t>下所执行基本语句的</a:t>
            </a:r>
            <a:r>
              <a:rPr lang="zh-CN" altLang="en-US" sz="2200">
                <a:solidFill>
                  <a:srgbClr val="9900FF"/>
                </a:solidFill>
                <a:latin typeface="Consolas" pitchFamily="49" charset="0"/>
                <a:ea typeface="楷体" pitchFamily="49" charset="-122"/>
                <a:cs typeface="Consolas" pitchFamily="49" charset="0"/>
              </a:rPr>
              <a:t>最大次数</a:t>
            </a:r>
            <a:r>
              <a:rPr lang="zh-CN" altLang="en-US" sz="2200">
                <a:latin typeface="Consolas" pitchFamily="49" charset="0"/>
                <a:ea typeface="楷体" pitchFamily="49" charset="-122"/>
                <a:cs typeface="Consolas" pitchFamily="49" charset="0"/>
              </a:rPr>
              <a:t>。</a:t>
            </a:r>
          </a:p>
        </p:txBody>
      </p:sp>
      <p:sp>
        <p:nvSpPr>
          <p:cNvPr id="186372" name="Rectangle 4"/>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86371" name="Object 3"/>
          <p:cNvGraphicFramePr>
            <a:graphicFrameLocks noChangeAspect="1"/>
          </p:cNvGraphicFramePr>
          <p:nvPr/>
        </p:nvGraphicFramePr>
        <p:xfrm>
          <a:off x="4500563" y="1714489"/>
          <a:ext cx="1500198" cy="604288"/>
        </p:xfrm>
        <a:graphic>
          <a:graphicData uri="http://schemas.openxmlformats.org/presentationml/2006/ole">
            <mc:AlternateContent xmlns:mc="http://schemas.openxmlformats.org/markup-compatibility/2006">
              <mc:Choice xmlns:v="urn:schemas-microsoft-com:vml" Requires="v">
                <p:oleObj name="公式" r:id="rId2" imgW="634725" imgH="253890" progId="">
                  <p:embed/>
                </p:oleObj>
              </mc:Choice>
              <mc:Fallback>
                <p:oleObj name="公式" r:id="rId2" imgW="634725" imgH="253890" progId="">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1714489"/>
                        <a:ext cx="1500198" cy="604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6374" name="Rectangle 6"/>
          <p:cNvSpPr>
            <a:spLocks noChangeArrowheads="1"/>
          </p:cNvSpPr>
          <p:nvPr/>
        </p:nvSpPr>
        <p:spPr bwMode="auto">
          <a:xfrm>
            <a:off x="0" y="33004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86373" name="Object 5"/>
          <p:cNvGraphicFramePr>
            <a:graphicFrameLocks noChangeAspect="1"/>
          </p:cNvGraphicFramePr>
          <p:nvPr/>
        </p:nvGraphicFramePr>
        <p:xfrm>
          <a:off x="4559311" y="3070227"/>
          <a:ext cx="1584325" cy="593725"/>
        </p:xfrm>
        <a:graphic>
          <a:graphicData uri="http://schemas.openxmlformats.org/presentationml/2006/ole">
            <mc:AlternateContent xmlns:mc="http://schemas.openxmlformats.org/markup-compatibility/2006">
              <mc:Choice xmlns:v="urn:schemas-microsoft-com:vml" Requires="v">
                <p:oleObj name="公式" r:id="rId4" imgW="685800" imgH="254000" progId="">
                  <p:embed/>
                </p:oleObj>
              </mc:Choice>
              <mc:Fallback>
                <p:oleObj name="公式" r:id="rId4" imgW="685800" imgH="25400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9311" y="3070227"/>
                        <a:ext cx="1584325"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Text Box 2"/>
          <p:cNvSpPr txBox="1">
            <a:spLocks noChangeArrowheads="1"/>
          </p:cNvSpPr>
          <p:nvPr/>
        </p:nvSpPr>
        <p:spPr bwMode="auto">
          <a:xfrm>
            <a:off x="250825" y="214290"/>
            <a:ext cx="8497888" cy="1244920"/>
          </a:xfrm>
          <a:prstGeom prst="rect">
            <a:avLst/>
          </a:prstGeom>
          <a:solidFill>
            <a:schemeClr val="accent3">
              <a:lumMod val="20000"/>
              <a:lumOff val="80000"/>
            </a:schemeClr>
          </a:solidFill>
          <a:ln>
            <a:headEnd/>
            <a:tailEnd/>
          </a:ln>
        </p:spPr>
        <p:style>
          <a:lnRef idx="3">
            <a:schemeClr val="lt1"/>
          </a:lnRef>
          <a:fillRef idx="1">
            <a:schemeClr val="accent5"/>
          </a:fillRef>
          <a:effectRef idx="1">
            <a:schemeClr val="accent5"/>
          </a:effectRef>
          <a:fontRef idx="minor">
            <a:schemeClr val="lt1"/>
          </a:fontRef>
        </p:style>
        <p:txBody>
          <a:bodyPr tIns="144000" bIns="144000">
            <a:spAutoFit/>
          </a:bodyPr>
          <a:lstStyle/>
          <a:p>
            <a:pPr>
              <a:spcBef>
                <a:spcPct val="50000"/>
              </a:spcBef>
            </a:pPr>
            <a:r>
              <a:rPr lang="zh-CN" altLang="en-US" sz="2200">
                <a:latin typeface="Consolas" pitchFamily="49" charset="0"/>
                <a:ea typeface="楷体" pitchFamily="49" charset="-122"/>
                <a:cs typeface="Consolas" pitchFamily="49" charset="0"/>
              </a:rPr>
              <a:t>　</a:t>
            </a: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1.4】</a:t>
            </a:r>
            <a:r>
              <a:rPr lang="zh-CN" altLang="en-US" sz="2000">
                <a:solidFill>
                  <a:srgbClr val="0000FF"/>
                </a:solidFill>
                <a:latin typeface="Consolas" pitchFamily="49" charset="0"/>
                <a:ea typeface="楷体" pitchFamily="49" charset="-122"/>
                <a:cs typeface="Consolas" pitchFamily="49" charset="0"/>
              </a:rPr>
              <a:t>采用顺序查找方法，在长度为</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的一维实型数组</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a:t>
            </a:r>
            <a:r>
              <a:rPr lang="en-US" altLang="zh-CN" sz="2000" err="1">
                <a:solidFill>
                  <a:srgbClr val="0000FF"/>
                </a:solidFill>
                <a:latin typeface="Consolas" pitchFamily="49" charset="0"/>
                <a:ea typeface="楷体" pitchFamily="49" charset="-122"/>
                <a:cs typeface="Consolas" pitchFamily="49" charset="0"/>
              </a:rPr>
              <a:t>0..</a:t>
            </a:r>
            <a:r>
              <a:rPr lang="en-US" altLang="zh-CN" sz="2000" i="1" err="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中查找值为</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的元素。即从数组的第一个元素开始，逐个与被查值</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进行比较。找到后返回</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，否则返回</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，对应的算法如下：</a:t>
            </a:r>
          </a:p>
        </p:txBody>
      </p:sp>
      <p:sp>
        <p:nvSpPr>
          <p:cNvPr id="185347" name="Text Box 3"/>
          <p:cNvSpPr txBox="1">
            <a:spLocks noChangeArrowheads="1"/>
          </p:cNvSpPr>
          <p:nvPr/>
        </p:nvSpPr>
        <p:spPr bwMode="auto">
          <a:xfrm>
            <a:off x="611188" y="1643050"/>
            <a:ext cx="5389571" cy="2876136"/>
          </a:xfrm>
          <a:prstGeom prst="rect">
            <a:avLst/>
          </a:prstGeom>
          <a:solidFill>
            <a:schemeClr val="bg1">
              <a:lumMod val="95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44000" tIns="144000" bIns="144000">
            <a:spAutoFit/>
          </a:bodyPr>
          <a:lstStyle/>
          <a:p>
            <a:r>
              <a:rPr lang="en-US" sz="1800">
                <a:solidFill>
                  <a:srgbClr val="0000FF"/>
                </a:solidFill>
                <a:latin typeface="Consolas" pitchFamily="49" charset="0"/>
                <a:ea typeface="仿宋" pitchFamily="49" charset="-122"/>
                <a:cs typeface="Consolas" pitchFamily="49" charset="0"/>
              </a:rPr>
              <a:t>int Find(double a[],int n,double x)</a:t>
            </a:r>
            <a:endParaRPr lang="zh-CN" altLang="en-US" sz="1800">
              <a:solidFill>
                <a:srgbClr val="0000FF"/>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int i=0;</a:t>
            </a:r>
            <a:endParaRPr lang="zh-CN" altLang="en-US" sz="1800">
              <a:solidFill>
                <a:srgbClr val="0000FF"/>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while (i&lt;n)</a:t>
            </a:r>
            <a:endParaRPr lang="zh-CN" altLang="en-US" sz="1800">
              <a:solidFill>
                <a:srgbClr val="0000FF"/>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  if (a[i]==x) break;</a:t>
            </a:r>
            <a:endParaRPr lang="zh-CN" altLang="en-US" sz="1800">
              <a:solidFill>
                <a:srgbClr val="0000FF"/>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i++;</a:t>
            </a:r>
            <a:endParaRPr lang="zh-CN" altLang="en-US" sz="1800">
              <a:solidFill>
                <a:srgbClr val="0000FF"/>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a:t>
            </a:r>
            <a:endParaRPr lang="zh-CN" altLang="en-US" sz="1800">
              <a:solidFill>
                <a:srgbClr val="0000FF"/>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if (i&lt;n) return 1;</a:t>
            </a:r>
            <a:endParaRPr lang="zh-CN" altLang="en-US" sz="1800">
              <a:solidFill>
                <a:srgbClr val="0000FF"/>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else return 0;</a:t>
            </a:r>
            <a:endParaRPr lang="zh-CN" altLang="en-US" sz="1800">
              <a:solidFill>
                <a:srgbClr val="0000FF"/>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
        <p:nvSpPr>
          <p:cNvPr id="185348" name="Text Box 4"/>
          <p:cNvSpPr txBox="1">
            <a:spLocks noChangeArrowheads="1"/>
          </p:cNvSpPr>
          <p:nvPr/>
        </p:nvSpPr>
        <p:spPr bwMode="auto">
          <a:xfrm>
            <a:off x="652490" y="4687269"/>
            <a:ext cx="7848600" cy="1885003"/>
          </a:xfrm>
          <a:prstGeom prst="rect">
            <a:avLst/>
          </a:prstGeom>
          <a:noFill/>
          <a:ln w="9525">
            <a:noFill/>
            <a:miter lim="800000"/>
            <a:headEnd/>
            <a:tailEnd/>
          </a:ln>
          <a:effectLst/>
        </p:spPr>
        <p:txBody>
          <a:bodyPr>
            <a:spAutoFit/>
          </a:bodyPr>
          <a:lstStyle/>
          <a:p>
            <a:pPr>
              <a:lnSpc>
                <a:spcPct val="150000"/>
              </a:lnSpc>
            </a:pPr>
            <a:r>
              <a:rPr lang="zh-CN" altLang="en-US" sz="2000">
                <a:solidFill>
                  <a:srgbClr val="0000FF"/>
                </a:solidFill>
                <a:latin typeface="Consolas" pitchFamily="49" charset="0"/>
                <a:ea typeface="楷体" pitchFamily="49" charset="-122"/>
                <a:cs typeface="Consolas" pitchFamily="49" charset="0"/>
              </a:rPr>
              <a:t>回答以下问题：</a:t>
            </a:r>
          </a:p>
          <a:p>
            <a:pPr>
              <a:lnSpc>
                <a:spcPct val="150000"/>
              </a:lnSpc>
            </a:pPr>
            <a:r>
              <a:rPr lang="zh-CN" altLang="en-US" sz="2000">
                <a:solidFill>
                  <a:srgbClr val="0000FF"/>
                </a:solidFill>
                <a:latin typeface="Consolas" pitchFamily="49" charset="0"/>
                <a:ea typeface="楷体" pitchFamily="49" charset="-122"/>
                <a:cs typeface="Consolas" pitchFamily="49" charset="0"/>
              </a:rPr>
              <a:t>　（</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）分析该算法在等概率情况下成功查找到值为</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的元素的最好、最坏和平均时间复杂度。</a:t>
            </a:r>
          </a:p>
          <a:p>
            <a:pPr>
              <a:lnSpc>
                <a:spcPct val="150000"/>
              </a:lnSpc>
            </a:pPr>
            <a:r>
              <a:rPr lang="zh-CN" altLang="en-US" sz="2000">
                <a:solidFill>
                  <a:srgbClr val="0000FF"/>
                </a:solidFill>
                <a:latin typeface="Consolas" pitchFamily="49" charset="0"/>
                <a:ea typeface="楷体" pitchFamily="49" charset="-122"/>
                <a:cs typeface="Consolas" pitchFamily="49" charset="0"/>
              </a:rPr>
              <a:t>　（</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）假设被查值</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在数组</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中的概率是</a:t>
            </a:r>
            <a:r>
              <a:rPr lang="en-US" altLang="zh-CN" sz="2000" i="1">
                <a:solidFill>
                  <a:srgbClr val="0000FF"/>
                </a:solidFill>
                <a:latin typeface="Consolas" pitchFamily="49" charset="0"/>
                <a:ea typeface="楷体" pitchFamily="49" charset="-122"/>
                <a:cs typeface="Consolas" pitchFamily="49" charset="0"/>
              </a:rPr>
              <a:t>q</a:t>
            </a:r>
            <a:r>
              <a:rPr lang="zh-CN" altLang="en-US" sz="2000">
                <a:solidFill>
                  <a:srgbClr val="0000FF"/>
                </a:solidFill>
                <a:latin typeface="Consolas" pitchFamily="49" charset="0"/>
                <a:ea typeface="楷体" pitchFamily="49" charset="-122"/>
                <a:cs typeface="Consolas" pitchFamily="49" charset="0"/>
              </a:rPr>
              <a:t>，求算法的时间复杂度。</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4845" y="650208"/>
            <a:ext cx="3363692" cy="619189"/>
          </a:xfrm>
        </p:spPr>
        <p:txBody>
          <a:bodyPr>
            <a:normAutofit fontScale="90000"/>
          </a:bodyPr>
          <a:lstStyle/>
          <a:p>
            <a:r>
              <a:rPr lang="zh-CN" altLang="en-US" dirty="0"/>
              <a:t>正确性</a:t>
            </a:r>
          </a:p>
        </p:txBody>
      </p:sp>
      <p:pic>
        <p:nvPicPr>
          <p:cNvPr id="6150" name="Picture 6" descr="https://www.xugt.com/d/file/afive/aftwo/2019-07-04/a540b02980e0ea1aeed60816179e1e7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218" y="1868940"/>
            <a:ext cx="5677297" cy="3377974"/>
          </a:xfrm>
          <a:prstGeom prst="rect">
            <a:avLst/>
          </a:prstGeom>
          <a:noFill/>
          <a:extLst>
            <a:ext uri="{909E8E84-426E-40DD-AFC4-6F175D3DCCD1}">
              <a14:hiddenFill xmlns:a14="http://schemas.microsoft.com/office/drawing/2010/main">
                <a:solidFill>
                  <a:srgbClr val="FFFFFF"/>
                </a:solidFill>
              </a14:hiddenFill>
            </a:ext>
          </a:extLst>
        </p:spPr>
      </p:pic>
      <p:sp>
        <p:nvSpPr>
          <p:cNvPr id="6" name="齿轮"/>
          <p:cNvSpPr>
            <a:spLocks noChangeAspect="1"/>
          </p:cNvSpPr>
          <p:nvPr/>
        </p:nvSpPr>
        <p:spPr bwMode="auto">
          <a:xfrm>
            <a:off x="251521" y="726441"/>
            <a:ext cx="403324" cy="466725"/>
          </a:xfrm>
          <a:custGeom>
            <a:avLst/>
            <a:gdLst>
              <a:gd name="T0" fmla="*/ 3717 w 3906"/>
              <a:gd name="T1" fmla="*/ 1560 h 3920"/>
              <a:gd name="T2" fmla="*/ 3475 w 3906"/>
              <a:gd name="T3" fmla="*/ 1560 h 3920"/>
              <a:gd name="T4" fmla="*/ 3313 w 3906"/>
              <a:gd name="T5" fmla="*/ 1170 h 3920"/>
              <a:gd name="T6" fmla="*/ 3491 w 3906"/>
              <a:gd name="T7" fmla="*/ 992 h 3920"/>
              <a:gd name="T8" fmla="*/ 3491 w 3906"/>
              <a:gd name="T9" fmla="*/ 709 h 3920"/>
              <a:gd name="T10" fmla="*/ 3215 w 3906"/>
              <a:gd name="T11" fmla="*/ 433 h 3920"/>
              <a:gd name="T12" fmla="*/ 3074 w 3906"/>
              <a:gd name="T13" fmla="*/ 374 h 3920"/>
              <a:gd name="T14" fmla="*/ 2932 w 3906"/>
              <a:gd name="T15" fmla="*/ 433 h 3920"/>
              <a:gd name="T16" fmla="*/ 2752 w 3906"/>
              <a:gd name="T17" fmla="*/ 609 h 3920"/>
              <a:gd name="T18" fmla="*/ 2346 w 3906"/>
              <a:gd name="T19" fmla="*/ 442 h 3920"/>
              <a:gd name="T20" fmla="*/ 2346 w 3906"/>
              <a:gd name="T21" fmla="*/ 200 h 3920"/>
              <a:gd name="T22" fmla="*/ 2153 w 3906"/>
              <a:gd name="T23" fmla="*/ 0 h 3920"/>
              <a:gd name="T24" fmla="*/ 1762 w 3906"/>
              <a:gd name="T25" fmla="*/ 0 h 3920"/>
              <a:gd name="T26" fmla="*/ 1560 w 3906"/>
              <a:gd name="T27" fmla="*/ 200 h 3920"/>
              <a:gd name="T28" fmla="*/ 1560 w 3906"/>
              <a:gd name="T29" fmla="*/ 442 h 3920"/>
              <a:gd name="T30" fmla="*/ 1174 w 3906"/>
              <a:gd name="T31" fmla="*/ 601 h 3920"/>
              <a:gd name="T32" fmla="*/ 1009 w 3906"/>
              <a:gd name="T33" fmla="*/ 435 h 3920"/>
              <a:gd name="T34" fmla="*/ 726 w 3906"/>
              <a:gd name="T35" fmla="*/ 435 h 3920"/>
              <a:gd name="T36" fmla="*/ 450 w 3906"/>
              <a:gd name="T37" fmla="*/ 711 h 3920"/>
              <a:gd name="T38" fmla="*/ 450 w 3906"/>
              <a:gd name="T39" fmla="*/ 994 h 3920"/>
              <a:gd name="T40" fmla="*/ 611 w 3906"/>
              <a:gd name="T41" fmla="*/ 1155 h 3920"/>
              <a:gd name="T42" fmla="*/ 441 w 3906"/>
              <a:gd name="T43" fmla="*/ 1560 h 3920"/>
              <a:gd name="T44" fmla="*/ 204 w 3906"/>
              <a:gd name="T45" fmla="*/ 1560 h 3920"/>
              <a:gd name="T46" fmla="*/ 0 w 3906"/>
              <a:gd name="T47" fmla="*/ 1761 h 3920"/>
              <a:gd name="T48" fmla="*/ 0 w 3906"/>
              <a:gd name="T49" fmla="*/ 2152 h 3920"/>
              <a:gd name="T50" fmla="*/ 204 w 3906"/>
              <a:gd name="T51" fmla="*/ 2347 h 3920"/>
              <a:gd name="T52" fmla="*/ 439 w 3906"/>
              <a:gd name="T53" fmla="*/ 2347 h 3920"/>
              <a:gd name="T54" fmla="*/ 608 w 3906"/>
              <a:gd name="T55" fmla="*/ 2754 h 3920"/>
              <a:gd name="T56" fmla="*/ 448 w 3906"/>
              <a:gd name="T57" fmla="*/ 2916 h 3920"/>
              <a:gd name="T58" fmla="*/ 448 w 3906"/>
              <a:gd name="T59" fmla="*/ 3199 h 3920"/>
              <a:gd name="T60" fmla="*/ 724 w 3906"/>
              <a:gd name="T61" fmla="*/ 3476 h 3920"/>
              <a:gd name="T62" fmla="*/ 866 w 3906"/>
              <a:gd name="T63" fmla="*/ 3535 h 3920"/>
              <a:gd name="T64" fmla="*/ 1007 w 3906"/>
              <a:gd name="T65" fmla="*/ 3476 h 3920"/>
              <a:gd name="T66" fmla="*/ 1167 w 3906"/>
              <a:gd name="T67" fmla="*/ 3315 h 3920"/>
              <a:gd name="T68" fmla="*/ 1560 w 3906"/>
              <a:gd name="T69" fmla="*/ 3478 h 3920"/>
              <a:gd name="T70" fmla="*/ 1560 w 3906"/>
              <a:gd name="T71" fmla="*/ 3713 h 3920"/>
              <a:gd name="T72" fmla="*/ 1762 w 3906"/>
              <a:gd name="T73" fmla="*/ 3920 h 3920"/>
              <a:gd name="T74" fmla="*/ 2153 w 3906"/>
              <a:gd name="T75" fmla="*/ 3920 h 3920"/>
              <a:gd name="T76" fmla="*/ 2346 w 3906"/>
              <a:gd name="T77" fmla="*/ 3713 h 3920"/>
              <a:gd name="T78" fmla="*/ 2346 w 3906"/>
              <a:gd name="T79" fmla="*/ 3478 h 3920"/>
              <a:gd name="T80" fmla="*/ 2758 w 3906"/>
              <a:gd name="T81" fmla="*/ 3306 h 3920"/>
              <a:gd name="T82" fmla="*/ 2932 w 3906"/>
              <a:gd name="T83" fmla="*/ 3478 h 3920"/>
              <a:gd name="T84" fmla="*/ 3075 w 3906"/>
              <a:gd name="T85" fmla="*/ 3537 h 3920"/>
              <a:gd name="T86" fmla="*/ 3217 w 3906"/>
              <a:gd name="T87" fmla="*/ 3478 h 3920"/>
              <a:gd name="T88" fmla="*/ 3493 w 3906"/>
              <a:gd name="T89" fmla="*/ 3202 h 3920"/>
              <a:gd name="T90" fmla="*/ 3493 w 3906"/>
              <a:gd name="T91" fmla="*/ 2919 h 3920"/>
              <a:gd name="T92" fmla="*/ 3317 w 3906"/>
              <a:gd name="T93" fmla="*/ 2740 h 3920"/>
              <a:gd name="T94" fmla="*/ 3477 w 3906"/>
              <a:gd name="T95" fmla="*/ 2347 h 3920"/>
              <a:gd name="T96" fmla="*/ 3717 w 3906"/>
              <a:gd name="T97" fmla="*/ 2347 h 3920"/>
              <a:gd name="T98" fmla="*/ 3906 w 3906"/>
              <a:gd name="T99" fmla="*/ 2152 h 3920"/>
              <a:gd name="T100" fmla="*/ 3906 w 3906"/>
              <a:gd name="T101" fmla="*/ 1761 h 3920"/>
              <a:gd name="T102" fmla="*/ 3717 w 3906"/>
              <a:gd name="T103" fmla="*/ 1560 h 3920"/>
              <a:gd name="T104" fmla="*/ 2540 w 3906"/>
              <a:gd name="T105" fmla="*/ 1960 h 3920"/>
              <a:gd name="T106" fmla="*/ 1958 w 3906"/>
              <a:gd name="T107" fmla="*/ 2542 h 3920"/>
              <a:gd name="T108" fmla="*/ 1376 w 3906"/>
              <a:gd name="T109" fmla="*/ 1960 h 3920"/>
              <a:gd name="T110" fmla="*/ 1958 w 3906"/>
              <a:gd name="T111" fmla="*/ 1378 h 3920"/>
              <a:gd name="T112" fmla="*/ 2540 w 3906"/>
              <a:gd name="T113" fmla="*/ 1960 h 3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06" h="3920">
                <a:moveTo>
                  <a:pt x="3717" y="1560"/>
                </a:moveTo>
                <a:lnTo>
                  <a:pt x="3475" y="1560"/>
                </a:lnTo>
                <a:cubicBezTo>
                  <a:pt x="3439" y="1427"/>
                  <a:pt x="3384" y="1291"/>
                  <a:pt x="3313" y="1170"/>
                </a:cubicBezTo>
                <a:lnTo>
                  <a:pt x="3491" y="992"/>
                </a:lnTo>
                <a:cubicBezTo>
                  <a:pt x="3570" y="914"/>
                  <a:pt x="3570" y="787"/>
                  <a:pt x="3491" y="709"/>
                </a:cubicBezTo>
                <a:lnTo>
                  <a:pt x="3215" y="433"/>
                </a:lnTo>
                <a:cubicBezTo>
                  <a:pt x="3177" y="395"/>
                  <a:pt x="3127" y="374"/>
                  <a:pt x="3074" y="374"/>
                </a:cubicBezTo>
                <a:cubicBezTo>
                  <a:pt x="3020" y="374"/>
                  <a:pt x="2970" y="395"/>
                  <a:pt x="2932" y="433"/>
                </a:cubicBezTo>
                <a:lnTo>
                  <a:pt x="2752" y="609"/>
                </a:lnTo>
                <a:cubicBezTo>
                  <a:pt x="2628" y="536"/>
                  <a:pt x="2493" y="479"/>
                  <a:pt x="2346" y="442"/>
                </a:cubicBezTo>
                <a:lnTo>
                  <a:pt x="2346" y="200"/>
                </a:lnTo>
                <a:cubicBezTo>
                  <a:pt x="2346" y="90"/>
                  <a:pt x="2264" y="0"/>
                  <a:pt x="2153" y="0"/>
                </a:cubicBezTo>
                <a:lnTo>
                  <a:pt x="1762" y="0"/>
                </a:lnTo>
                <a:cubicBezTo>
                  <a:pt x="1652" y="0"/>
                  <a:pt x="1560" y="90"/>
                  <a:pt x="1560" y="200"/>
                </a:cubicBezTo>
                <a:lnTo>
                  <a:pt x="1560" y="442"/>
                </a:lnTo>
                <a:cubicBezTo>
                  <a:pt x="1426" y="477"/>
                  <a:pt x="1294" y="531"/>
                  <a:pt x="1174" y="601"/>
                </a:cubicBezTo>
                <a:lnTo>
                  <a:pt x="1009" y="435"/>
                </a:lnTo>
                <a:cubicBezTo>
                  <a:pt x="930" y="357"/>
                  <a:pt x="804" y="357"/>
                  <a:pt x="726" y="435"/>
                </a:cubicBezTo>
                <a:lnTo>
                  <a:pt x="450" y="711"/>
                </a:lnTo>
                <a:cubicBezTo>
                  <a:pt x="372" y="789"/>
                  <a:pt x="372" y="916"/>
                  <a:pt x="450" y="994"/>
                </a:cubicBezTo>
                <a:lnTo>
                  <a:pt x="611" y="1155"/>
                </a:lnTo>
                <a:cubicBezTo>
                  <a:pt x="536" y="1280"/>
                  <a:pt x="478" y="1413"/>
                  <a:pt x="441" y="1560"/>
                </a:cubicBezTo>
                <a:lnTo>
                  <a:pt x="204" y="1560"/>
                </a:lnTo>
                <a:cubicBezTo>
                  <a:pt x="94" y="1560"/>
                  <a:pt x="0" y="1651"/>
                  <a:pt x="0" y="1761"/>
                </a:cubicBezTo>
                <a:lnTo>
                  <a:pt x="0" y="2152"/>
                </a:lnTo>
                <a:cubicBezTo>
                  <a:pt x="0" y="2263"/>
                  <a:pt x="94" y="2347"/>
                  <a:pt x="204" y="2347"/>
                </a:cubicBezTo>
                <a:lnTo>
                  <a:pt x="439" y="2347"/>
                </a:lnTo>
                <a:cubicBezTo>
                  <a:pt x="476" y="2493"/>
                  <a:pt x="534" y="2629"/>
                  <a:pt x="608" y="2754"/>
                </a:cubicBezTo>
                <a:lnTo>
                  <a:pt x="448" y="2916"/>
                </a:lnTo>
                <a:cubicBezTo>
                  <a:pt x="370" y="2994"/>
                  <a:pt x="370" y="3121"/>
                  <a:pt x="448" y="3199"/>
                </a:cubicBezTo>
                <a:lnTo>
                  <a:pt x="724" y="3476"/>
                </a:lnTo>
                <a:cubicBezTo>
                  <a:pt x="763" y="3515"/>
                  <a:pt x="815" y="3535"/>
                  <a:pt x="866" y="3535"/>
                </a:cubicBezTo>
                <a:cubicBezTo>
                  <a:pt x="917" y="3535"/>
                  <a:pt x="968" y="3515"/>
                  <a:pt x="1007" y="3476"/>
                </a:cubicBezTo>
                <a:lnTo>
                  <a:pt x="1167" y="3315"/>
                </a:lnTo>
                <a:cubicBezTo>
                  <a:pt x="1289" y="3386"/>
                  <a:pt x="1413" y="3441"/>
                  <a:pt x="1560" y="3478"/>
                </a:cubicBezTo>
                <a:lnTo>
                  <a:pt x="1560" y="3713"/>
                </a:lnTo>
                <a:cubicBezTo>
                  <a:pt x="1560" y="3824"/>
                  <a:pt x="1652" y="3920"/>
                  <a:pt x="1762" y="3920"/>
                </a:cubicBezTo>
                <a:lnTo>
                  <a:pt x="2153" y="3920"/>
                </a:lnTo>
                <a:cubicBezTo>
                  <a:pt x="2264" y="3920"/>
                  <a:pt x="2346" y="3824"/>
                  <a:pt x="2346" y="3713"/>
                </a:cubicBezTo>
                <a:lnTo>
                  <a:pt x="2346" y="3478"/>
                </a:lnTo>
                <a:cubicBezTo>
                  <a:pt x="2493" y="3440"/>
                  <a:pt x="2632" y="3381"/>
                  <a:pt x="2758" y="3306"/>
                </a:cubicBezTo>
                <a:lnTo>
                  <a:pt x="2932" y="3478"/>
                </a:lnTo>
                <a:cubicBezTo>
                  <a:pt x="2971" y="3518"/>
                  <a:pt x="3024" y="3537"/>
                  <a:pt x="3075" y="3537"/>
                </a:cubicBezTo>
                <a:cubicBezTo>
                  <a:pt x="3126" y="3537"/>
                  <a:pt x="3178" y="3518"/>
                  <a:pt x="3217" y="3478"/>
                </a:cubicBezTo>
                <a:lnTo>
                  <a:pt x="3493" y="3202"/>
                </a:lnTo>
                <a:cubicBezTo>
                  <a:pt x="3571" y="3124"/>
                  <a:pt x="3572" y="2997"/>
                  <a:pt x="3493" y="2919"/>
                </a:cubicBezTo>
                <a:lnTo>
                  <a:pt x="3317" y="2740"/>
                </a:lnTo>
                <a:cubicBezTo>
                  <a:pt x="3387" y="2619"/>
                  <a:pt x="3441" y="2493"/>
                  <a:pt x="3477" y="2347"/>
                </a:cubicBezTo>
                <a:lnTo>
                  <a:pt x="3717" y="2347"/>
                </a:lnTo>
                <a:cubicBezTo>
                  <a:pt x="3828" y="2347"/>
                  <a:pt x="3906" y="2263"/>
                  <a:pt x="3906" y="2152"/>
                </a:cubicBezTo>
                <a:lnTo>
                  <a:pt x="3906" y="1761"/>
                </a:lnTo>
                <a:cubicBezTo>
                  <a:pt x="3906" y="1651"/>
                  <a:pt x="3828" y="1560"/>
                  <a:pt x="3717" y="1560"/>
                </a:cubicBezTo>
                <a:close/>
                <a:moveTo>
                  <a:pt x="2540" y="1960"/>
                </a:moveTo>
                <a:cubicBezTo>
                  <a:pt x="2540" y="2281"/>
                  <a:pt x="2279" y="2542"/>
                  <a:pt x="1958" y="2542"/>
                </a:cubicBezTo>
                <a:cubicBezTo>
                  <a:pt x="1637" y="2542"/>
                  <a:pt x="1376" y="2281"/>
                  <a:pt x="1376" y="1960"/>
                </a:cubicBezTo>
                <a:cubicBezTo>
                  <a:pt x="1376" y="1639"/>
                  <a:pt x="1637" y="1378"/>
                  <a:pt x="1958" y="1378"/>
                </a:cubicBezTo>
                <a:cubicBezTo>
                  <a:pt x="2279" y="1378"/>
                  <a:pt x="2540" y="1639"/>
                  <a:pt x="2540" y="1960"/>
                </a:cubicBezTo>
                <a:close/>
              </a:path>
            </a:pathLst>
          </a:custGeom>
          <a:solidFill>
            <a:srgbClr val="0033CC"/>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contourW="12700">
              <a:contourClr>
                <a:srgbClr val="FFFFFF"/>
              </a:contourClr>
            </a:sp3d>
          </a:bodyPr>
          <a:lstStyle/>
          <a:p>
            <a:pPr algn="ctr" defTabSz="950595">
              <a:defRPr/>
            </a:pPr>
            <a:endParaRPr lang="zh-CN" altLang="en-US" sz="2200" kern="0">
              <a:solidFill>
                <a:srgbClr val="002060"/>
              </a:solidFill>
              <a:latin typeface="Arial" panose="020B0604020202020204"/>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26044879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2"/>
          <p:cNvSpPr txBox="1">
            <a:spLocks noChangeArrowheads="1"/>
          </p:cNvSpPr>
          <p:nvPr/>
        </p:nvSpPr>
        <p:spPr bwMode="auto">
          <a:xfrm>
            <a:off x="428596" y="3286124"/>
            <a:ext cx="8497888" cy="2446824"/>
          </a:xfrm>
          <a:prstGeom prst="rect">
            <a:avLst/>
          </a:prstGeom>
          <a:noFill/>
          <a:ln w="9525">
            <a:noFill/>
            <a:miter lim="800000"/>
            <a:headEnd/>
            <a:tailEnd/>
          </a:ln>
          <a:effectLst/>
        </p:spPr>
        <p:txBody>
          <a:bodyPr>
            <a:spAutoFit/>
          </a:bodyPr>
          <a:lstStyle/>
          <a:p>
            <a:pPr>
              <a:lnSpc>
                <a:spcPct val="150000"/>
              </a:lnSpc>
            </a:pPr>
            <a:r>
              <a:rPr lang="zh-CN" altLang="en-US" sz="2200">
                <a:solidFill>
                  <a:srgbClr val="0000FF"/>
                </a:solidFill>
                <a:latin typeface="Consolas" pitchFamily="49" charset="0"/>
                <a:ea typeface="楷体" pitchFamily="49" charset="-122"/>
                <a:cs typeface="Consolas" pitchFamily="49" charset="0"/>
              </a:rPr>
              <a:t>　　</a:t>
            </a:r>
            <a:r>
              <a:rPr lang="zh-CN" altLang="en-US" sz="2200">
                <a:solidFill>
                  <a:srgbClr val="FF0000"/>
                </a:solidFill>
                <a:latin typeface="微软雅黑" pitchFamily="34" charset="-122"/>
                <a:ea typeface="微软雅黑" pitchFamily="34" charset="-122"/>
                <a:cs typeface="Consolas" pitchFamily="49" charset="0"/>
              </a:rPr>
              <a:t>解：</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）算法的</a:t>
            </a:r>
            <a:r>
              <a:rPr lang="en-US" altLang="zh-CN" sz="2000">
                <a:solidFill>
                  <a:srgbClr val="0000FF"/>
                </a:solidFill>
                <a:latin typeface="Consolas" pitchFamily="49" charset="0"/>
                <a:ea typeface="楷体" pitchFamily="49" charset="-122"/>
                <a:cs typeface="Consolas" pitchFamily="49" charset="0"/>
              </a:rPr>
              <a:t>while</a:t>
            </a:r>
            <a:r>
              <a:rPr lang="zh-CN" altLang="en-US" sz="2000">
                <a:solidFill>
                  <a:srgbClr val="0000FF"/>
                </a:solidFill>
                <a:latin typeface="Consolas" pitchFamily="49" charset="0"/>
                <a:ea typeface="楷体" pitchFamily="49" charset="-122"/>
                <a:cs typeface="Consolas" pitchFamily="49" charset="0"/>
              </a:rPr>
              <a:t>循环中的</a:t>
            </a:r>
            <a:r>
              <a:rPr lang="en-US" altLang="zh-CN" sz="2000">
                <a:solidFill>
                  <a:srgbClr val="0000FF"/>
                </a:solidFill>
                <a:latin typeface="Consolas" pitchFamily="49" charset="0"/>
                <a:ea typeface="楷体" pitchFamily="49" charset="-122"/>
                <a:cs typeface="Consolas" pitchFamily="49" charset="0"/>
              </a:rPr>
              <a:t>if</a:t>
            </a:r>
            <a:r>
              <a:rPr lang="zh-CN" altLang="en-US" sz="2000">
                <a:solidFill>
                  <a:srgbClr val="0000FF"/>
                </a:solidFill>
                <a:latin typeface="Consolas" pitchFamily="49" charset="0"/>
                <a:ea typeface="楷体" pitchFamily="49" charset="-122"/>
                <a:cs typeface="Consolas" pitchFamily="49" charset="0"/>
              </a:rPr>
              <a:t>语句是基本语句。</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数组中有</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个元素，当第一个元素</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等于</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，此时基本语句仅执行一次，此时呈现</a:t>
            </a:r>
            <a:r>
              <a:rPr lang="zh-CN" altLang="en-US" sz="2000">
                <a:solidFill>
                  <a:srgbClr val="C00000"/>
                </a:solidFill>
                <a:latin typeface="Consolas" pitchFamily="49" charset="0"/>
                <a:ea typeface="楷体" pitchFamily="49" charset="-122"/>
                <a:cs typeface="Consolas" pitchFamily="49" charset="0"/>
              </a:rPr>
              <a:t>最好的情况</a:t>
            </a:r>
            <a:r>
              <a:rPr lang="zh-CN" altLang="en-US" sz="2000">
                <a:solidFill>
                  <a:srgbClr val="0000FF"/>
                </a:solidFill>
                <a:latin typeface="Consolas" pitchFamily="49" charset="0"/>
                <a:ea typeface="楷体" pitchFamily="49" charset="-122"/>
                <a:cs typeface="Consolas" pitchFamily="49" charset="0"/>
              </a:rPr>
              <a:t>，即</a:t>
            </a:r>
            <a:r>
              <a:rPr lang="en-US" altLang="zh-CN" sz="2000" i="1">
                <a:solidFill>
                  <a:srgbClr val="0000FF"/>
                </a:solidFill>
                <a:latin typeface="Consolas" pitchFamily="49" charset="0"/>
                <a:ea typeface="楷体" pitchFamily="49" charset="-122"/>
                <a:cs typeface="Consolas" pitchFamily="49" charset="0"/>
              </a:rPr>
              <a:t>G</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)=O(1)</a:t>
            </a:r>
            <a:r>
              <a:rPr lang="zh-CN" altLang="en-US" sz="2000">
                <a:solidFill>
                  <a:srgbClr val="0000FF"/>
                </a:solidFill>
                <a:latin typeface="Consolas" pitchFamily="49" charset="0"/>
                <a:ea typeface="楷体" pitchFamily="49" charset="-122"/>
                <a:cs typeface="Consolas" pitchFamily="49" charset="0"/>
              </a:rPr>
              <a:t>。</a:t>
            </a:r>
          </a:p>
          <a:p>
            <a:pPr>
              <a:lnSpc>
                <a:spcPct val="150000"/>
              </a:lnSpc>
            </a:pPr>
            <a:r>
              <a:rPr lang="zh-CN" altLang="en-US" sz="2000">
                <a:solidFill>
                  <a:srgbClr val="0000FF"/>
                </a:solidFill>
                <a:latin typeface="Consolas" pitchFamily="49" charset="0"/>
                <a:ea typeface="楷体" pitchFamily="49" charset="-122"/>
                <a:cs typeface="Consolas" pitchFamily="49" charset="0"/>
              </a:rPr>
              <a:t>　　当</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中最后一个元素</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等于</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，此时基本语句执行</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次，此时呈现</a:t>
            </a:r>
            <a:r>
              <a:rPr lang="zh-CN" altLang="en-US" sz="2000">
                <a:solidFill>
                  <a:srgbClr val="C00000"/>
                </a:solidFill>
                <a:latin typeface="Consolas" pitchFamily="49" charset="0"/>
                <a:ea typeface="楷体" pitchFamily="49" charset="-122"/>
                <a:cs typeface="Consolas" pitchFamily="49" charset="0"/>
              </a:rPr>
              <a:t>最坏的情况</a:t>
            </a:r>
            <a:r>
              <a:rPr lang="zh-CN" altLang="en-US" sz="2000">
                <a:solidFill>
                  <a:srgbClr val="0000FF"/>
                </a:solidFill>
                <a:latin typeface="Consolas" pitchFamily="49" charset="0"/>
                <a:ea typeface="楷体" pitchFamily="49" charset="-122"/>
                <a:cs typeface="Consolas" pitchFamily="49" charset="0"/>
              </a:rPr>
              <a:t>，即</a:t>
            </a:r>
            <a:r>
              <a:rPr lang="en-US" altLang="zh-CN" sz="2000" i="1">
                <a:solidFill>
                  <a:srgbClr val="0000FF"/>
                </a:solidFill>
                <a:latin typeface="Consolas" pitchFamily="49" charset="0"/>
                <a:ea typeface="楷体" pitchFamily="49" charset="-122"/>
                <a:cs typeface="Consolas" pitchFamily="49" charset="0"/>
              </a:rPr>
              <a:t>W</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)=O(</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a:t>
            </a:r>
          </a:p>
        </p:txBody>
      </p:sp>
      <p:sp>
        <p:nvSpPr>
          <p:cNvPr id="184326" name="Rectangle 6"/>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5" name="Text Box 3"/>
          <p:cNvSpPr txBox="1">
            <a:spLocks noChangeArrowheads="1"/>
          </p:cNvSpPr>
          <p:nvPr/>
        </p:nvSpPr>
        <p:spPr bwMode="auto">
          <a:xfrm>
            <a:off x="714348" y="214290"/>
            <a:ext cx="5389571" cy="2876136"/>
          </a:xfrm>
          <a:prstGeom prst="rect">
            <a:avLst/>
          </a:prstGeom>
          <a:solidFill>
            <a:schemeClr val="bg1">
              <a:lumMod val="95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44000" tIns="144000" bIns="144000">
            <a:spAutoFit/>
          </a:bodyPr>
          <a:lstStyle/>
          <a:p>
            <a:r>
              <a:rPr lang="en-US" sz="1800">
                <a:solidFill>
                  <a:srgbClr val="0000FF"/>
                </a:solidFill>
                <a:latin typeface="Consolas" pitchFamily="49" charset="0"/>
                <a:ea typeface="仿宋" pitchFamily="49" charset="-122"/>
                <a:cs typeface="Consolas" pitchFamily="49" charset="0"/>
              </a:rPr>
              <a:t>int Find(double a[],int n,double x)</a:t>
            </a:r>
            <a:endParaRPr lang="zh-CN" altLang="en-US" sz="1800">
              <a:solidFill>
                <a:srgbClr val="0000FF"/>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int i=0;</a:t>
            </a:r>
            <a:endParaRPr lang="zh-CN" altLang="en-US" sz="1800">
              <a:solidFill>
                <a:srgbClr val="0000FF"/>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while (i&lt;n)</a:t>
            </a:r>
            <a:endParaRPr lang="zh-CN" altLang="en-US" sz="1800">
              <a:solidFill>
                <a:srgbClr val="0000FF"/>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  </a:t>
            </a:r>
            <a:r>
              <a:rPr lang="en-US" sz="1800">
                <a:solidFill>
                  <a:srgbClr val="9900FF"/>
                </a:solidFill>
                <a:latin typeface="Consolas" pitchFamily="49" charset="0"/>
                <a:ea typeface="仿宋" pitchFamily="49" charset="-122"/>
                <a:cs typeface="Consolas" pitchFamily="49" charset="0"/>
              </a:rPr>
              <a:t>if (a[i]==x) break;</a:t>
            </a:r>
            <a:endParaRPr lang="zh-CN" altLang="en-US" sz="1800">
              <a:solidFill>
                <a:srgbClr val="9900FF"/>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i++;</a:t>
            </a:r>
            <a:endParaRPr lang="zh-CN" altLang="en-US" sz="1800">
              <a:solidFill>
                <a:srgbClr val="0000FF"/>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a:t>
            </a:r>
            <a:endParaRPr lang="zh-CN" altLang="en-US" sz="1800">
              <a:solidFill>
                <a:srgbClr val="0000FF"/>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if (i&lt;n) return 1;</a:t>
            </a:r>
            <a:endParaRPr lang="zh-CN" altLang="en-US" sz="1800">
              <a:solidFill>
                <a:srgbClr val="0000FF"/>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else return 0;</a:t>
            </a:r>
            <a:endParaRPr lang="zh-CN" altLang="en-US" sz="1800">
              <a:solidFill>
                <a:srgbClr val="0000FF"/>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3" name="Text Box 3"/>
          <p:cNvSpPr txBox="1">
            <a:spLocks noChangeArrowheads="1"/>
          </p:cNvSpPr>
          <p:nvPr/>
        </p:nvSpPr>
        <p:spPr bwMode="auto">
          <a:xfrm>
            <a:off x="220690" y="3384555"/>
            <a:ext cx="8709028" cy="1015663"/>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对于其他情况，假设查找每个元素的概率相同，则</a:t>
            </a:r>
            <a:r>
              <a:rPr lang="en-US" altLang="zh-CN" sz="2000" i="1">
                <a:solidFill>
                  <a:srgbClr val="0000FF"/>
                </a:solidFill>
                <a:latin typeface="Consolas" pitchFamily="49" charset="0"/>
                <a:ea typeface="楷体" pitchFamily="49" charset="-122"/>
                <a:cs typeface="Consolas" pitchFamily="49" charset="0"/>
              </a:rPr>
              <a:t>P</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a:t>
            </a:r>
            <a:r>
              <a:rPr lang="en-US" altLang="zh-CN" sz="2000" i="1" err="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])=1/</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a:t>
            </a:r>
            <a:r>
              <a:rPr lang="en-US" altLang="zh-CN" sz="2000" err="1">
                <a:solidFill>
                  <a:srgbClr val="0000FF"/>
                </a:solidFill>
                <a:latin typeface="Consolas" pitchFamily="49" charset="0"/>
                <a:ea typeface="楷体" pitchFamily="49" charset="-122"/>
                <a:cs typeface="Consolas" pitchFamily="49" charset="0"/>
              </a:rPr>
              <a:t>0</a:t>
            </a:r>
            <a:r>
              <a:rPr lang="en-US" altLang="zh-CN" sz="2000" err="1">
                <a:solidFill>
                  <a:srgbClr val="0000FF"/>
                </a:solidFill>
                <a:latin typeface="Consolas" pitchFamily="49" charset="0"/>
                <a:ea typeface="宋体" pitchFamily="2" charset="-122"/>
                <a:cs typeface="Consolas" pitchFamily="49" charset="0"/>
              </a:rPr>
              <a:t>≤</a:t>
            </a:r>
            <a:r>
              <a:rPr lang="en-US" altLang="zh-CN" sz="2000" i="1" err="1">
                <a:solidFill>
                  <a:srgbClr val="0000FF"/>
                </a:solidFill>
                <a:latin typeface="Consolas" pitchFamily="49" charset="0"/>
                <a:ea typeface="楷体" pitchFamily="49" charset="-122"/>
                <a:cs typeface="Consolas" pitchFamily="49" charset="0"/>
              </a:rPr>
              <a:t>i</a:t>
            </a:r>
            <a:r>
              <a:rPr lang="en-US" altLang="zh-CN" sz="2000" err="1">
                <a:solidFill>
                  <a:srgbClr val="0000FF"/>
                </a:solidFill>
                <a:latin typeface="Consolas" pitchFamily="49" charset="0"/>
                <a:ea typeface="宋体" pitchFamily="2" charset="-122"/>
                <a:cs typeface="Consolas" pitchFamily="49" charset="0"/>
              </a:rPr>
              <a:t>≤</a:t>
            </a:r>
            <a:r>
              <a:rPr lang="en-US" altLang="zh-CN" sz="2000" i="1" err="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），而成功找到</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a:t>
            </a:r>
            <a:r>
              <a:rPr lang="en-US" altLang="zh-CN" sz="2000" i="1" err="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元素时基本语句正好执行</a:t>
            </a:r>
            <a:r>
              <a:rPr lang="en-US" altLang="zh-CN" sz="2000" i="1" err="1">
                <a:solidFill>
                  <a:srgbClr val="0000FF"/>
                </a:solidFill>
                <a:latin typeface="Consolas" pitchFamily="49" charset="0"/>
                <a:ea typeface="楷体" pitchFamily="49" charset="-122"/>
                <a:cs typeface="Consolas" pitchFamily="49" charset="0"/>
              </a:rPr>
              <a:t>i</a:t>
            </a:r>
            <a:r>
              <a:rPr lang="en-US" altLang="zh-CN" sz="2000" err="1">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次，所以：</a:t>
            </a:r>
          </a:p>
        </p:txBody>
      </p:sp>
      <p:sp>
        <p:nvSpPr>
          <p:cNvPr id="184324" name="Text Box 4"/>
          <p:cNvSpPr txBox="1">
            <a:spLocks noChangeArrowheads="1"/>
          </p:cNvSpPr>
          <p:nvPr/>
        </p:nvSpPr>
        <p:spPr bwMode="auto">
          <a:xfrm>
            <a:off x="857224" y="4827610"/>
            <a:ext cx="7056438" cy="540789"/>
          </a:xfrm>
          <a:prstGeom prst="rect">
            <a:avLst/>
          </a:prstGeom>
          <a:noFill/>
          <a:ln w="9525">
            <a:noFill/>
            <a:miter lim="800000"/>
            <a:headEnd/>
            <a:tailEnd/>
          </a:ln>
          <a:effectLst/>
        </p:spPr>
        <p:txBody>
          <a:bodyPr>
            <a:spAutoFit/>
          </a:bodyPr>
          <a:lstStyle/>
          <a:p>
            <a:pPr>
              <a:lnSpc>
                <a:spcPct val="150000"/>
              </a:lnSpc>
              <a:spcBef>
                <a:spcPct val="50000"/>
              </a:spcBef>
            </a:pPr>
            <a:r>
              <a:rPr lang="en-US" altLang="zh-CN" sz="2200" i="1" dirty="0">
                <a:solidFill>
                  <a:srgbClr val="0000FF"/>
                </a:solidFill>
                <a:latin typeface="Consolas" pitchFamily="49" charset="0"/>
                <a:ea typeface="楷体" pitchFamily="49" charset="-122"/>
                <a:cs typeface="Consolas" pitchFamily="49" charset="0"/>
              </a:rPr>
              <a:t>A</a:t>
            </a:r>
            <a:r>
              <a:rPr lang="en-US" altLang="zh-CN" sz="2200" dirty="0">
                <a:solidFill>
                  <a:srgbClr val="0000FF"/>
                </a:solidFill>
                <a:latin typeface="Consolas" pitchFamily="49" charset="0"/>
                <a:ea typeface="楷体" pitchFamily="49" charset="-122"/>
                <a:cs typeface="Consolas" pitchFamily="49" charset="0"/>
              </a:rPr>
              <a:t>(</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　　　　　　　　　　   </a:t>
            </a:r>
            <a:r>
              <a:rPr lang="en-US" altLang="zh-CN" sz="2200" dirty="0">
                <a:solidFill>
                  <a:srgbClr val="0000FF"/>
                </a:solidFill>
                <a:latin typeface="Consolas" pitchFamily="49" charset="0"/>
                <a:ea typeface="楷体" pitchFamily="49" charset="-122"/>
                <a:cs typeface="Consolas" pitchFamily="49" charset="0"/>
              </a:rPr>
              <a:t>=O(</a:t>
            </a:r>
            <a:r>
              <a:rPr lang="en-US" altLang="zh-CN" sz="2200" i="1" dirty="0">
                <a:solidFill>
                  <a:srgbClr val="0000FF"/>
                </a:solidFill>
                <a:latin typeface="Consolas" pitchFamily="49" charset="0"/>
                <a:ea typeface="楷体" pitchFamily="49" charset="-122"/>
                <a:cs typeface="Consolas" pitchFamily="49" charset="0"/>
              </a:rPr>
              <a:t>n</a:t>
            </a:r>
            <a:r>
              <a:rPr lang="en-US" altLang="zh-CN" sz="2200" dirty="0">
                <a:solidFill>
                  <a:srgbClr val="0000FF"/>
                </a:solidFill>
                <a:latin typeface="Consolas" pitchFamily="49" charset="0"/>
                <a:ea typeface="楷体" pitchFamily="49" charset="-122"/>
                <a:cs typeface="Consolas" pitchFamily="49" charset="0"/>
              </a:rPr>
              <a:t>)</a:t>
            </a:r>
            <a:r>
              <a:rPr lang="zh-CN" altLang="en-US" sz="2200" dirty="0">
                <a:solidFill>
                  <a:srgbClr val="0000FF"/>
                </a:solidFill>
                <a:latin typeface="Consolas" pitchFamily="49" charset="0"/>
                <a:ea typeface="楷体" pitchFamily="49" charset="-122"/>
                <a:cs typeface="Consolas" pitchFamily="49" charset="0"/>
              </a:rPr>
              <a:t>。 </a:t>
            </a:r>
          </a:p>
        </p:txBody>
      </p:sp>
      <p:sp>
        <p:nvSpPr>
          <p:cNvPr id="184326" name="Rectangle 6"/>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84325" name="Object 5"/>
          <p:cNvGraphicFramePr>
            <a:graphicFrameLocks noChangeAspect="1"/>
          </p:cNvGraphicFramePr>
          <p:nvPr/>
        </p:nvGraphicFramePr>
        <p:xfrm>
          <a:off x="1776413" y="4813315"/>
          <a:ext cx="3043238" cy="687387"/>
        </p:xfrm>
        <a:graphic>
          <a:graphicData uri="http://schemas.openxmlformats.org/presentationml/2006/ole">
            <mc:AlternateContent xmlns:mc="http://schemas.openxmlformats.org/markup-compatibility/2006">
              <mc:Choice xmlns:v="urn:schemas-microsoft-com:vml" Requires="v">
                <p:oleObj name="Equation" r:id="rId2" imgW="1892160" imgH="431640" progId="">
                  <p:embed/>
                </p:oleObj>
              </mc:Choice>
              <mc:Fallback>
                <p:oleObj name="Equation" r:id="rId2" imgW="1892160" imgH="431640" progId="">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6413" y="4813315"/>
                        <a:ext cx="3043238"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3"/>
          <p:cNvSpPr txBox="1">
            <a:spLocks noChangeArrowheads="1"/>
          </p:cNvSpPr>
          <p:nvPr/>
        </p:nvSpPr>
        <p:spPr bwMode="auto">
          <a:xfrm>
            <a:off x="714348" y="214290"/>
            <a:ext cx="5389571" cy="2876136"/>
          </a:xfrm>
          <a:prstGeom prst="rect">
            <a:avLst/>
          </a:prstGeom>
          <a:solidFill>
            <a:schemeClr val="bg1">
              <a:lumMod val="95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44000" tIns="144000" bIns="144000">
            <a:spAutoFit/>
          </a:bodyPr>
          <a:lstStyle/>
          <a:p>
            <a:r>
              <a:rPr lang="en-US" sz="1800">
                <a:solidFill>
                  <a:srgbClr val="0000FF"/>
                </a:solidFill>
                <a:latin typeface="Consolas" pitchFamily="49" charset="0"/>
                <a:ea typeface="仿宋" pitchFamily="49" charset="-122"/>
                <a:cs typeface="Consolas" pitchFamily="49" charset="0"/>
              </a:rPr>
              <a:t>int Find(double a[],int n,double x)</a:t>
            </a:r>
            <a:endParaRPr lang="zh-CN" altLang="en-US" sz="1800">
              <a:solidFill>
                <a:srgbClr val="0000FF"/>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int i=0;</a:t>
            </a:r>
            <a:endParaRPr lang="zh-CN" altLang="en-US" sz="1800">
              <a:solidFill>
                <a:srgbClr val="0000FF"/>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while (i&lt;n)</a:t>
            </a:r>
            <a:endParaRPr lang="zh-CN" altLang="en-US" sz="1800">
              <a:solidFill>
                <a:srgbClr val="0000FF"/>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  </a:t>
            </a:r>
            <a:r>
              <a:rPr lang="en-US" sz="1800">
                <a:solidFill>
                  <a:srgbClr val="9900FF"/>
                </a:solidFill>
                <a:latin typeface="Consolas" pitchFamily="49" charset="0"/>
                <a:ea typeface="仿宋" pitchFamily="49" charset="-122"/>
                <a:cs typeface="Consolas" pitchFamily="49" charset="0"/>
              </a:rPr>
              <a:t>if (a[i]==x) break;</a:t>
            </a:r>
            <a:endParaRPr lang="zh-CN" altLang="en-US" sz="1800">
              <a:solidFill>
                <a:srgbClr val="9900FF"/>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i++;</a:t>
            </a:r>
            <a:endParaRPr lang="zh-CN" altLang="en-US" sz="1800">
              <a:solidFill>
                <a:srgbClr val="0000FF"/>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a:t>
            </a:r>
            <a:endParaRPr lang="zh-CN" altLang="en-US" sz="1800">
              <a:solidFill>
                <a:srgbClr val="0000FF"/>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if (i&lt;n) return 1;</a:t>
            </a:r>
            <a:endParaRPr lang="zh-CN" altLang="en-US" sz="1800">
              <a:solidFill>
                <a:srgbClr val="0000FF"/>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   else return 0;</a:t>
            </a:r>
            <a:endParaRPr lang="zh-CN" altLang="en-US" sz="1800">
              <a:solidFill>
                <a:srgbClr val="0000FF"/>
              </a:solidFill>
              <a:latin typeface="Consolas" pitchFamily="49" charset="0"/>
              <a:ea typeface="仿宋" pitchFamily="49" charset="-122"/>
              <a:cs typeface="Consolas" pitchFamily="49" charset="0"/>
            </a:endParaRPr>
          </a:p>
          <a:p>
            <a:r>
              <a:rPr lang="en-US" sz="180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25"/>
                                        </p:tgtEl>
                                        <p:attrNameLst>
                                          <p:attrName>style.visibility</p:attrName>
                                        </p:attrNameLst>
                                      </p:cBhvr>
                                      <p:to>
                                        <p:strVal val="visible"/>
                                      </p:to>
                                    </p:set>
                                    <p:anim calcmode="lin" valueType="num">
                                      <p:cBhvr additive="base">
                                        <p:cTn id="7" dur="500" fill="hold"/>
                                        <p:tgtEl>
                                          <p:spTgt spid="184325"/>
                                        </p:tgtEl>
                                        <p:attrNameLst>
                                          <p:attrName>ppt_x</p:attrName>
                                        </p:attrNameLst>
                                      </p:cBhvr>
                                      <p:tavLst>
                                        <p:tav tm="0">
                                          <p:val>
                                            <p:strVal val="#ppt_x"/>
                                          </p:val>
                                        </p:tav>
                                        <p:tav tm="100000">
                                          <p:val>
                                            <p:strVal val="#ppt_x"/>
                                          </p:val>
                                        </p:tav>
                                      </p:tavLst>
                                    </p:anim>
                                    <p:anim calcmode="lin" valueType="num">
                                      <p:cBhvr additive="base">
                                        <p:cTn id="8" dur="500" fill="hold"/>
                                        <p:tgtEl>
                                          <p:spTgt spid="18432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4324"/>
                                        </p:tgtEl>
                                        <p:attrNameLst>
                                          <p:attrName>style.visibility</p:attrName>
                                        </p:attrNameLst>
                                      </p:cBhvr>
                                      <p:to>
                                        <p:strVal val="visible"/>
                                      </p:to>
                                    </p:set>
                                    <p:anim calcmode="lin" valueType="num">
                                      <p:cBhvr additive="base">
                                        <p:cTn id="11" dur="500" fill="hold"/>
                                        <p:tgtEl>
                                          <p:spTgt spid="184324"/>
                                        </p:tgtEl>
                                        <p:attrNameLst>
                                          <p:attrName>ppt_x</p:attrName>
                                        </p:attrNameLst>
                                      </p:cBhvr>
                                      <p:tavLst>
                                        <p:tav tm="0">
                                          <p:val>
                                            <p:strVal val="#ppt_x"/>
                                          </p:val>
                                        </p:tav>
                                        <p:tav tm="100000">
                                          <p:val>
                                            <p:strVal val="#ppt_x"/>
                                          </p:val>
                                        </p:tav>
                                      </p:tavLst>
                                    </p:anim>
                                    <p:anim calcmode="lin" valueType="num">
                                      <p:cBhvr additive="base">
                                        <p:cTn id="12" dur="500" fill="hold"/>
                                        <p:tgtEl>
                                          <p:spTgt spid="1843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ext Box 2"/>
          <p:cNvSpPr txBox="1">
            <a:spLocks noChangeArrowheads="1"/>
          </p:cNvSpPr>
          <p:nvPr/>
        </p:nvSpPr>
        <p:spPr bwMode="auto">
          <a:xfrm>
            <a:off x="285720" y="214290"/>
            <a:ext cx="8351838" cy="2785378"/>
          </a:xfrm>
          <a:prstGeom prst="rect">
            <a:avLst/>
          </a:prstGeom>
          <a:solidFill>
            <a:schemeClr val="accent1">
              <a:lumMod val="20000"/>
              <a:lumOff val="80000"/>
            </a:schemeClr>
          </a:solidFill>
          <a:ln w="9525">
            <a:noFill/>
            <a:miter lim="800000"/>
            <a:headEnd/>
            <a:tailEnd/>
          </a:ln>
          <a:effectLst/>
        </p:spPr>
        <p:txBody>
          <a:bodyPr>
            <a:spAutoFit/>
          </a:bodyPr>
          <a:lstStyle/>
          <a:p>
            <a:pPr>
              <a:lnSpc>
                <a:spcPts val="3000"/>
              </a:lnSpc>
            </a:pPr>
            <a:r>
              <a:rPr lang="zh-CN" altLang="en-US" sz="2000">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）当被查值</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在数组</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中的概率为</a:t>
            </a:r>
            <a:r>
              <a:rPr lang="en-US" altLang="zh-CN" sz="2000" i="1">
                <a:solidFill>
                  <a:srgbClr val="0000FF"/>
                </a:solidFill>
                <a:latin typeface="Consolas" pitchFamily="49" charset="0"/>
                <a:ea typeface="楷体" pitchFamily="49" charset="-122"/>
                <a:cs typeface="Consolas" pitchFamily="49" charset="0"/>
              </a:rPr>
              <a:t>q</a:t>
            </a:r>
            <a:r>
              <a:rPr lang="zh-CN" altLang="en-US" sz="2000">
                <a:solidFill>
                  <a:srgbClr val="0000FF"/>
                </a:solidFill>
                <a:latin typeface="Consolas" pitchFamily="49" charset="0"/>
                <a:ea typeface="楷体" pitchFamily="49" charset="-122"/>
                <a:cs typeface="Consolas" pitchFamily="49" charset="0"/>
              </a:rPr>
              <a:t>时，算法执行有</a:t>
            </a:r>
            <a:r>
              <a:rPr lang="en-US" altLang="zh-CN" sz="2000" i="1" err="1">
                <a:solidFill>
                  <a:srgbClr val="0000FF"/>
                </a:solidFill>
                <a:latin typeface="Consolas" pitchFamily="49" charset="0"/>
                <a:ea typeface="楷体" pitchFamily="49" charset="-122"/>
                <a:cs typeface="Consolas" pitchFamily="49" charset="0"/>
              </a:rPr>
              <a:t>n</a:t>
            </a:r>
            <a:r>
              <a:rPr lang="en-US" altLang="zh-CN" sz="2000" err="1">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种情况，即</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种成功查找和一种不成功查找。</a:t>
            </a:r>
          </a:p>
          <a:p>
            <a:pPr>
              <a:lnSpc>
                <a:spcPts val="3000"/>
              </a:lnSpc>
            </a:pPr>
            <a:r>
              <a:rPr lang="zh-CN" altLang="en-US" sz="2000">
                <a:solidFill>
                  <a:srgbClr val="0000FF"/>
                </a:solidFill>
                <a:latin typeface="Consolas" pitchFamily="49" charset="0"/>
                <a:ea typeface="楷体" pitchFamily="49" charset="-122"/>
                <a:cs typeface="Consolas" pitchFamily="49" charset="0"/>
              </a:rPr>
              <a:t>　　对于成功查找，假设是等概率情况，则元素</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a:t>
            </a:r>
            <a:r>
              <a:rPr lang="en-US" altLang="zh-CN" sz="2000" i="1" err="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被查找到的概率</a:t>
            </a:r>
            <a:r>
              <a:rPr lang="en-US" altLang="zh-CN" sz="2000" i="1">
                <a:solidFill>
                  <a:srgbClr val="0000FF"/>
                </a:solidFill>
                <a:latin typeface="Consolas" pitchFamily="49" charset="0"/>
                <a:ea typeface="楷体" pitchFamily="49" charset="-122"/>
                <a:cs typeface="Consolas" pitchFamily="49" charset="0"/>
              </a:rPr>
              <a:t>P</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a:t>
            </a:r>
            <a:r>
              <a:rPr lang="en-US" altLang="zh-CN" sz="2000" i="1" err="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q</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，成功找到</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a:t>
            </a:r>
            <a:r>
              <a:rPr lang="en-US" altLang="zh-CN" sz="2000" i="1" err="1">
                <a:solidFill>
                  <a:srgbClr val="0000FF"/>
                </a:solidFill>
                <a:latin typeface="Consolas" pitchFamily="49" charset="0"/>
                <a:ea typeface="楷体" pitchFamily="49" charset="-122"/>
                <a:cs typeface="Consolas" pitchFamily="49" charset="0"/>
              </a:rPr>
              <a:t>i</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元素时基本语句正好执行</a:t>
            </a:r>
            <a:r>
              <a:rPr lang="en-US" altLang="zh-CN" sz="2000" i="1" err="1">
                <a:solidFill>
                  <a:srgbClr val="0000FF"/>
                </a:solidFill>
                <a:latin typeface="Consolas" pitchFamily="49" charset="0"/>
                <a:ea typeface="楷体" pitchFamily="49" charset="-122"/>
                <a:cs typeface="Consolas" pitchFamily="49" charset="0"/>
              </a:rPr>
              <a:t>i</a:t>
            </a:r>
            <a:r>
              <a:rPr lang="en-US" altLang="zh-CN" sz="2000" err="1">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次。</a:t>
            </a:r>
          </a:p>
          <a:p>
            <a:pPr>
              <a:lnSpc>
                <a:spcPts val="3000"/>
              </a:lnSpc>
            </a:pPr>
            <a:r>
              <a:rPr lang="zh-CN" altLang="en-US" sz="2000">
                <a:solidFill>
                  <a:srgbClr val="0000FF"/>
                </a:solidFill>
                <a:latin typeface="Consolas" pitchFamily="49" charset="0"/>
                <a:ea typeface="楷体" pitchFamily="49" charset="-122"/>
                <a:cs typeface="Consolas" pitchFamily="49" charset="0"/>
              </a:rPr>
              <a:t>　　对于不成功查找，其概率为</a:t>
            </a:r>
            <a:r>
              <a:rPr lang="en-US" altLang="zh-CN" sz="2000">
                <a:solidFill>
                  <a:srgbClr val="0000FF"/>
                </a:solidFill>
                <a:latin typeface="Consolas" pitchFamily="49" charset="0"/>
                <a:ea typeface="楷体" pitchFamily="49" charset="-122"/>
                <a:cs typeface="Consolas" pitchFamily="49" charset="0"/>
              </a:rPr>
              <a:t>1-</a:t>
            </a:r>
            <a:r>
              <a:rPr lang="en-US" altLang="zh-CN" sz="2000" i="1">
                <a:solidFill>
                  <a:srgbClr val="0000FF"/>
                </a:solidFill>
                <a:latin typeface="Consolas" pitchFamily="49" charset="0"/>
                <a:ea typeface="楷体" pitchFamily="49" charset="-122"/>
                <a:cs typeface="Consolas" pitchFamily="49" charset="0"/>
              </a:rPr>
              <a:t>q</a:t>
            </a:r>
            <a:r>
              <a:rPr lang="zh-CN" altLang="en-US" sz="2000">
                <a:solidFill>
                  <a:srgbClr val="0000FF"/>
                </a:solidFill>
                <a:latin typeface="Consolas" pitchFamily="49" charset="0"/>
                <a:ea typeface="楷体" pitchFamily="49" charset="-122"/>
                <a:cs typeface="Consolas" pitchFamily="49" charset="0"/>
              </a:rPr>
              <a:t>，不成功查找时基本语句正好执行</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次。</a:t>
            </a:r>
          </a:p>
          <a:p>
            <a:pPr>
              <a:lnSpc>
                <a:spcPts val="3000"/>
              </a:lnSpc>
            </a:pPr>
            <a:r>
              <a:rPr lang="zh-CN" altLang="en-US" sz="2000">
                <a:solidFill>
                  <a:srgbClr val="0000FF"/>
                </a:solidFill>
                <a:latin typeface="Consolas" pitchFamily="49" charset="0"/>
                <a:ea typeface="楷体" pitchFamily="49" charset="-122"/>
                <a:cs typeface="Consolas" pitchFamily="49" charset="0"/>
              </a:rPr>
              <a:t>　　所以：</a:t>
            </a:r>
          </a:p>
        </p:txBody>
      </p:sp>
      <p:sp>
        <p:nvSpPr>
          <p:cNvPr id="183299" name="Text Box 3"/>
          <p:cNvSpPr txBox="1">
            <a:spLocks noChangeArrowheads="1"/>
          </p:cNvSpPr>
          <p:nvPr/>
        </p:nvSpPr>
        <p:spPr bwMode="auto">
          <a:xfrm>
            <a:off x="1008094" y="3270288"/>
            <a:ext cx="7492996" cy="1446550"/>
          </a:xfrm>
          <a:prstGeom prst="rect">
            <a:avLst/>
          </a:prstGeom>
          <a:noFill/>
          <a:ln w="9525">
            <a:noFill/>
            <a:miter lim="800000"/>
            <a:headEnd/>
            <a:tailEnd/>
          </a:ln>
          <a:effectLst/>
        </p:spPr>
        <p:txBody>
          <a:bodyPr wrap="square">
            <a:spAutoFit/>
          </a:bodyPr>
          <a:lstStyle/>
          <a:p>
            <a:pPr>
              <a:spcBef>
                <a:spcPct val="50000"/>
              </a:spcBef>
            </a:pPr>
            <a:r>
              <a:rPr lang="en-US" altLang="zh-CN" sz="2200" i="1">
                <a:solidFill>
                  <a:srgbClr val="0000FF"/>
                </a:solidFill>
                <a:latin typeface="Consolas" pitchFamily="49" charset="0"/>
                <a:ea typeface="楷体" pitchFamily="49" charset="-122"/>
                <a:cs typeface="Consolas" pitchFamily="49" charset="0"/>
              </a:rPr>
              <a:t>A</a:t>
            </a:r>
            <a:r>
              <a:rPr lang="en-US" altLang="zh-CN" sz="2200">
                <a:solidFill>
                  <a:srgbClr val="0000FF"/>
                </a:solidFill>
                <a:latin typeface="Consolas" pitchFamily="49" charset="0"/>
                <a:ea typeface="楷体" pitchFamily="49" charset="-122"/>
                <a:cs typeface="Consolas" pitchFamily="49" charset="0"/>
              </a:rPr>
              <a:t>(</a:t>
            </a:r>
            <a:r>
              <a:rPr lang="en-US" altLang="zh-CN" sz="2200" i="1">
                <a:solidFill>
                  <a:srgbClr val="0000FF"/>
                </a:solidFill>
                <a:latin typeface="Consolas" pitchFamily="49" charset="0"/>
                <a:ea typeface="楷体" pitchFamily="49" charset="-122"/>
                <a:cs typeface="Consolas" pitchFamily="49" charset="0"/>
              </a:rPr>
              <a:t>n</a:t>
            </a:r>
            <a:r>
              <a:rPr lang="en-US" altLang="zh-CN" sz="2200">
                <a:solidFill>
                  <a:srgbClr val="0000FF"/>
                </a:solidFill>
                <a:latin typeface="Consolas" pitchFamily="49" charset="0"/>
                <a:ea typeface="楷体" pitchFamily="49" charset="-122"/>
                <a:cs typeface="Consolas" pitchFamily="49" charset="0"/>
              </a:rPr>
              <a:t>) =</a:t>
            </a:r>
            <a:r>
              <a:rPr lang="zh-CN" altLang="en-US" sz="2200">
                <a:solidFill>
                  <a:srgbClr val="0000FF"/>
                </a:solidFill>
                <a:latin typeface="Consolas" pitchFamily="49" charset="0"/>
                <a:ea typeface="楷体" pitchFamily="49" charset="-122"/>
                <a:cs typeface="Consolas" pitchFamily="49" charset="0"/>
              </a:rPr>
              <a:t>　　　　　 </a:t>
            </a:r>
            <a:endParaRPr lang="en-US" altLang="zh-CN" sz="2200">
              <a:solidFill>
                <a:srgbClr val="0000FF"/>
              </a:solidFill>
              <a:latin typeface="Consolas" pitchFamily="49" charset="0"/>
              <a:ea typeface="楷体" pitchFamily="49" charset="-122"/>
              <a:cs typeface="Consolas" pitchFamily="49" charset="0"/>
            </a:endParaRPr>
          </a:p>
          <a:p>
            <a:pPr>
              <a:spcBef>
                <a:spcPct val="50000"/>
              </a:spcBef>
            </a:pPr>
            <a:endParaRPr lang="en-US" altLang="zh-CN" sz="2200">
              <a:solidFill>
                <a:srgbClr val="0000FF"/>
              </a:solidFill>
              <a:latin typeface="Consolas" pitchFamily="49" charset="0"/>
              <a:ea typeface="楷体" pitchFamily="49" charset="-122"/>
              <a:cs typeface="Consolas" pitchFamily="49" charset="0"/>
            </a:endParaRPr>
          </a:p>
          <a:p>
            <a:pPr>
              <a:spcBef>
                <a:spcPct val="50000"/>
              </a:spcBef>
            </a:pPr>
            <a:r>
              <a:rPr lang="en-US" altLang="zh-CN" sz="2200">
                <a:solidFill>
                  <a:srgbClr val="0000FF"/>
                </a:solidFill>
                <a:latin typeface="Consolas" pitchFamily="49" charset="0"/>
                <a:ea typeface="楷体" pitchFamily="49" charset="-122"/>
                <a:cs typeface="Consolas" pitchFamily="49" charset="0"/>
              </a:rPr>
              <a:t>     =</a:t>
            </a:r>
          </a:p>
        </p:txBody>
      </p:sp>
      <p:sp>
        <p:nvSpPr>
          <p:cNvPr id="183301" name="Rectangle 5"/>
          <p:cNvSpPr>
            <a:spLocks noChangeArrowheads="1"/>
          </p:cNvSpPr>
          <p:nvPr/>
        </p:nvSpPr>
        <p:spPr bwMode="auto">
          <a:xfrm>
            <a:off x="0" y="3262313"/>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83300" name="Object 4"/>
          <p:cNvGraphicFramePr>
            <a:graphicFrameLocks noChangeAspect="1"/>
          </p:cNvGraphicFramePr>
          <p:nvPr/>
        </p:nvGraphicFramePr>
        <p:xfrm>
          <a:off x="2185984" y="3214686"/>
          <a:ext cx="1885950" cy="752475"/>
        </p:xfrm>
        <a:graphic>
          <a:graphicData uri="http://schemas.openxmlformats.org/presentationml/2006/ole">
            <mc:AlternateContent xmlns:mc="http://schemas.openxmlformats.org/markup-compatibility/2006">
              <mc:Choice xmlns:v="urn:schemas-microsoft-com:vml" Requires="v">
                <p:oleObj name="Equation" r:id="rId3" imgW="927000" imgH="368280" progId="">
                  <p:embed/>
                </p:oleObj>
              </mc:Choice>
              <mc:Fallback>
                <p:oleObj name="Equation" r:id="rId3" imgW="927000" imgH="368280"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5984" y="3214686"/>
                        <a:ext cx="1885950"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3303" name="Rectangle 7"/>
          <p:cNvSpPr>
            <a:spLocks noChangeArrowheads="1"/>
          </p:cNvSpPr>
          <p:nvPr/>
        </p:nvSpPr>
        <p:spPr bwMode="auto">
          <a:xfrm>
            <a:off x="0" y="323850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83302" name="Object 6"/>
          <p:cNvGraphicFramePr>
            <a:graphicFrameLocks noChangeAspect="1"/>
          </p:cNvGraphicFramePr>
          <p:nvPr/>
        </p:nvGraphicFramePr>
        <p:xfrm>
          <a:off x="2200304" y="3927480"/>
          <a:ext cx="6586538" cy="819150"/>
        </p:xfrm>
        <a:graphic>
          <a:graphicData uri="http://schemas.openxmlformats.org/presentationml/2006/ole">
            <mc:AlternateContent xmlns:mc="http://schemas.openxmlformats.org/markup-compatibility/2006">
              <mc:Choice xmlns:v="urn:schemas-microsoft-com:vml" Requires="v">
                <p:oleObj name="Equation" r:id="rId5" imgW="3466800" imgH="431640" progId="">
                  <p:embed/>
                </p:oleObj>
              </mc:Choice>
              <mc:Fallback>
                <p:oleObj name="Equation" r:id="rId5" imgW="3466800" imgH="431640" progId="">
                  <p:embed/>
                  <p:pic>
                    <p:nvPicPr>
                      <p:cNvPr id="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0304" y="3927480"/>
                        <a:ext cx="6586538" cy="819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3304" name="Text Box 8"/>
          <p:cNvSpPr txBox="1">
            <a:spLocks noChangeArrowheads="1"/>
          </p:cNvSpPr>
          <p:nvPr/>
        </p:nvSpPr>
        <p:spPr bwMode="auto">
          <a:xfrm>
            <a:off x="428596" y="4856174"/>
            <a:ext cx="8286808" cy="961674"/>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000">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如果已知需要查找的</a:t>
            </a:r>
            <a:r>
              <a:rPr lang="en-US" altLang="zh-CN" sz="2000" i="1">
                <a:solidFill>
                  <a:srgbClr val="0000FF"/>
                </a:solidFill>
                <a:latin typeface="Consolas" pitchFamily="49" charset="0"/>
                <a:ea typeface="楷体" pitchFamily="49" charset="-122"/>
                <a:cs typeface="Consolas" pitchFamily="49" charset="0"/>
              </a:rPr>
              <a:t>x</a:t>
            </a:r>
            <a:r>
              <a:rPr lang="zh-CN" altLang="en-US" sz="2000">
                <a:solidFill>
                  <a:srgbClr val="0000FF"/>
                </a:solidFill>
                <a:latin typeface="Consolas" pitchFamily="49" charset="0"/>
                <a:ea typeface="楷体" pitchFamily="49" charset="-122"/>
                <a:cs typeface="Consolas" pitchFamily="49" charset="0"/>
              </a:rPr>
              <a:t>有一半的机会在数组中，此时</a:t>
            </a:r>
            <a:r>
              <a:rPr lang="en-US" altLang="zh-CN" sz="2000" i="1">
                <a:solidFill>
                  <a:srgbClr val="0000FF"/>
                </a:solidFill>
                <a:latin typeface="Consolas" pitchFamily="49" charset="0"/>
                <a:ea typeface="楷体" pitchFamily="49" charset="-122"/>
                <a:cs typeface="Consolas" pitchFamily="49" charset="0"/>
              </a:rPr>
              <a:t>q</a:t>
            </a:r>
            <a:r>
              <a:rPr lang="en-US" altLang="zh-CN" sz="2000">
                <a:solidFill>
                  <a:srgbClr val="0000FF"/>
                </a:solidFill>
                <a:latin typeface="Consolas" pitchFamily="49" charset="0"/>
                <a:ea typeface="楷体" pitchFamily="49" charset="-122"/>
                <a:cs typeface="Consolas" pitchFamily="49" charset="0"/>
              </a:rPr>
              <a:t>=1/2</a:t>
            </a:r>
            <a:r>
              <a:rPr lang="zh-CN" altLang="en-US" sz="2000">
                <a:solidFill>
                  <a:srgbClr val="0000FF"/>
                </a:solidFill>
                <a:latin typeface="Consolas" pitchFamily="49" charset="0"/>
                <a:ea typeface="楷体" pitchFamily="49" charset="-122"/>
                <a:cs typeface="Consolas" pitchFamily="49" charset="0"/>
              </a:rPr>
              <a:t>，则</a:t>
            </a:r>
            <a:r>
              <a:rPr lang="en-US" altLang="zh-CN" sz="2000" i="1">
                <a:solidFill>
                  <a:srgbClr val="9900FF"/>
                </a:solidFill>
                <a:latin typeface="Consolas" pitchFamily="49" charset="0"/>
                <a:ea typeface="楷体" pitchFamily="49" charset="-122"/>
                <a:cs typeface="Consolas" pitchFamily="49" charset="0"/>
              </a:rPr>
              <a:t>A</a:t>
            </a:r>
            <a:r>
              <a:rPr lang="en-US" altLang="zh-CN" sz="2000">
                <a:solidFill>
                  <a:srgbClr val="9900FF"/>
                </a:solidFill>
                <a:latin typeface="Consolas" pitchFamily="49" charset="0"/>
                <a:ea typeface="楷体" pitchFamily="49" charset="-122"/>
                <a:cs typeface="Consolas" pitchFamily="49" charset="0"/>
              </a:rPr>
              <a:t>(</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+1)/4]+</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/2≈3</a:t>
            </a:r>
            <a:r>
              <a:rPr lang="en-US" altLang="zh-CN" sz="2000" i="1">
                <a:solidFill>
                  <a:srgbClr val="9900FF"/>
                </a:solidFill>
                <a:latin typeface="Consolas" pitchFamily="49" charset="0"/>
                <a:ea typeface="楷体" pitchFamily="49" charset="-122"/>
                <a:cs typeface="Consolas" pitchFamily="49" charset="0"/>
              </a:rPr>
              <a:t>n</a:t>
            </a:r>
            <a:r>
              <a:rPr lang="en-US" altLang="zh-CN" sz="2000">
                <a:solidFill>
                  <a:srgbClr val="9900FF"/>
                </a:solidFill>
                <a:latin typeface="Consolas" pitchFamily="49" charset="0"/>
                <a:ea typeface="楷体" pitchFamily="49" charset="-122"/>
                <a:cs typeface="Consolas" pitchFamily="49" charset="0"/>
              </a:rPr>
              <a:t>/4</a:t>
            </a:r>
            <a:r>
              <a:rPr lang="zh-CN" altLang="en-US" sz="2000">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3299"/>
                                        </p:tgtEl>
                                        <p:attrNameLst>
                                          <p:attrName>style.visibility</p:attrName>
                                        </p:attrNameLst>
                                      </p:cBhvr>
                                      <p:to>
                                        <p:strVal val="visible"/>
                                      </p:to>
                                    </p:set>
                                    <p:anim calcmode="lin" valueType="num">
                                      <p:cBhvr additive="base">
                                        <p:cTn id="7" dur="500" fill="hold"/>
                                        <p:tgtEl>
                                          <p:spTgt spid="183299"/>
                                        </p:tgtEl>
                                        <p:attrNameLst>
                                          <p:attrName>ppt_x</p:attrName>
                                        </p:attrNameLst>
                                      </p:cBhvr>
                                      <p:tavLst>
                                        <p:tav tm="0">
                                          <p:val>
                                            <p:strVal val="#ppt_x"/>
                                          </p:val>
                                        </p:tav>
                                        <p:tav tm="100000">
                                          <p:val>
                                            <p:strVal val="#ppt_x"/>
                                          </p:val>
                                        </p:tav>
                                      </p:tavLst>
                                    </p:anim>
                                    <p:anim calcmode="lin" valueType="num">
                                      <p:cBhvr additive="base">
                                        <p:cTn id="8" dur="500" fill="hold"/>
                                        <p:tgtEl>
                                          <p:spTgt spid="18329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3300"/>
                                        </p:tgtEl>
                                        <p:attrNameLst>
                                          <p:attrName>style.visibility</p:attrName>
                                        </p:attrNameLst>
                                      </p:cBhvr>
                                      <p:to>
                                        <p:strVal val="visible"/>
                                      </p:to>
                                    </p:set>
                                    <p:anim calcmode="lin" valueType="num">
                                      <p:cBhvr additive="base">
                                        <p:cTn id="11" dur="500" fill="hold"/>
                                        <p:tgtEl>
                                          <p:spTgt spid="183300"/>
                                        </p:tgtEl>
                                        <p:attrNameLst>
                                          <p:attrName>ppt_x</p:attrName>
                                        </p:attrNameLst>
                                      </p:cBhvr>
                                      <p:tavLst>
                                        <p:tav tm="0">
                                          <p:val>
                                            <p:strVal val="#ppt_x"/>
                                          </p:val>
                                        </p:tav>
                                        <p:tav tm="100000">
                                          <p:val>
                                            <p:strVal val="#ppt_x"/>
                                          </p:val>
                                        </p:tav>
                                      </p:tavLst>
                                    </p:anim>
                                    <p:anim calcmode="lin" valueType="num">
                                      <p:cBhvr additive="base">
                                        <p:cTn id="12" dur="500" fill="hold"/>
                                        <p:tgtEl>
                                          <p:spTgt spid="18330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83302"/>
                                        </p:tgtEl>
                                        <p:attrNameLst>
                                          <p:attrName>style.visibility</p:attrName>
                                        </p:attrNameLst>
                                      </p:cBhvr>
                                      <p:to>
                                        <p:strVal val="visible"/>
                                      </p:to>
                                    </p:set>
                                    <p:anim calcmode="lin" valueType="num">
                                      <p:cBhvr additive="base">
                                        <p:cTn id="15" dur="500" fill="hold"/>
                                        <p:tgtEl>
                                          <p:spTgt spid="183302"/>
                                        </p:tgtEl>
                                        <p:attrNameLst>
                                          <p:attrName>ppt_x</p:attrName>
                                        </p:attrNameLst>
                                      </p:cBhvr>
                                      <p:tavLst>
                                        <p:tav tm="0">
                                          <p:val>
                                            <p:strVal val="#ppt_x"/>
                                          </p:val>
                                        </p:tav>
                                        <p:tav tm="100000">
                                          <p:val>
                                            <p:strVal val="#ppt_x"/>
                                          </p:val>
                                        </p:tav>
                                      </p:tavLst>
                                    </p:anim>
                                    <p:anim calcmode="lin" valueType="num">
                                      <p:cBhvr additive="base">
                                        <p:cTn id="16" dur="500" fill="hold"/>
                                        <p:tgtEl>
                                          <p:spTgt spid="18330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3304"/>
                                        </p:tgtEl>
                                        <p:attrNameLst>
                                          <p:attrName>style.visibility</p:attrName>
                                        </p:attrNameLst>
                                      </p:cBhvr>
                                      <p:to>
                                        <p:strVal val="visible"/>
                                      </p:to>
                                    </p:set>
                                    <p:anim calcmode="lin" valueType="num">
                                      <p:cBhvr additive="base">
                                        <p:cTn id="19" dur="500" fill="hold"/>
                                        <p:tgtEl>
                                          <p:spTgt spid="183304"/>
                                        </p:tgtEl>
                                        <p:attrNameLst>
                                          <p:attrName>ppt_x</p:attrName>
                                        </p:attrNameLst>
                                      </p:cBhvr>
                                      <p:tavLst>
                                        <p:tav tm="0">
                                          <p:val>
                                            <p:strVal val="#ppt_x"/>
                                          </p:val>
                                        </p:tav>
                                        <p:tav tm="100000">
                                          <p:val>
                                            <p:strVal val="#ppt_x"/>
                                          </p:val>
                                        </p:tav>
                                      </p:tavLst>
                                    </p:anim>
                                    <p:anim calcmode="lin" valueType="num">
                                      <p:cBhvr additive="base">
                                        <p:cTn id="20" dur="500" fill="hold"/>
                                        <p:tgtEl>
                                          <p:spTgt spid="1833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p:bldP spid="18330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Text Box 2"/>
          <p:cNvSpPr txBox="1">
            <a:spLocks noChangeArrowheads="1"/>
          </p:cNvSpPr>
          <p:nvPr/>
        </p:nvSpPr>
        <p:spPr bwMode="auto">
          <a:xfrm>
            <a:off x="395288" y="404813"/>
            <a:ext cx="4897437" cy="457200"/>
          </a:xfrm>
          <a:prstGeom prst="rect">
            <a:avLst/>
          </a:prstGeom>
          <a:solidFill>
            <a:srgbClr val="9900FF"/>
          </a:solidFill>
          <a:ln w="9525">
            <a:noFill/>
            <a:miter lim="800000"/>
            <a:headEnd/>
            <a:tailEnd/>
          </a:ln>
          <a:effectLst/>
        </p:spPr>
        <p:txBody>
          <a:bodyPr>
            <a:spAutoFit/>
          </a:bodyPr>
          <a:lstStyle/>
          <a:p>
            <a:pPr algn="ctr">
              <a:spcBef>
                <a:spcPct val="50000"/>
              </a:spcBef>
            </a:pPr>
            <a:r>
              <a:rPr lang="en-US" altLang="zh-CN">
                <a:solidFill>
                  <a:schemeClr val="bg1"/>
                </a:solidFill>
                <a:latin typeface="Consolas" pitchFamily="49" charset="0"/>
                <a:ea typeface="华文中宋" pitchFamily="2" charset="-122"/>
                <a:cs typeface="Consolas" pitchFamily="49" charset="0"/>
              </a:rPr>
              <a:t>4. </a:t>
            </a:r>
            <a:r>
              <a:rPr lang="zh-CN" altLang="en-US">
                <a:solidFill>
                  <a:schemeClr val="bg1"/>
                </a:solidFill>
                <a:latin typeface="Consolas" pitchFamily="49" charset="0"/>
                <a:ea typeface="华文中宋" pitchFamily="2" charset="-122"/>
                <a:cs typeface="Consolas" pitchFamily="49" charset="0"/>
              </a:rPr>
              <a:t>非递归算法的时间复杂度分析</a:t>
            </a:r>
          </a:p>
        </p:txBody>
      </p:sp>
      <p:sp>
        <p:nvSpPr>
          <p:cNvPr id="182275" name="Text Box 3"/>
          <p:cNvSpPr txBox="1">
            <a:spLocks noChangeArrowheads="1"/>
          </p:cNvSpPr>
          <p:nvPr/>
        </p:nvSpPr>
        <p:spPr bwMode="auto">
          <a:xfrm>
            <a:off x="500034" y="1268413"/>
            <a:ext cx="8032779" cy="2034468"/>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en-US" sz="2000">
                <a:solidFill>
                  <a:srgbClr val="0000FF"/>
                </a:solidFill>
                <a:ea typeface="楷体" pitchFamily="49" charset="-122"/>
                <a:cs typeface="Times New Roman" pitchFamily="18" charset="0"/>
              </a:rPr>
              <a:t>　　对于非递归算法，分析其时间复杂度相对比较简单，关键是求出代表算法执行时间的表达式。</a:t>
            </a:r>
          </a:p>
          <a:p>
            <a:pPr>
              <a:lnSpc>
                <a:spcPct val="150000"/>
              </a:lnSpc>
              <a:spcBef>
                <a:spcPct val="50000"/>
              </a:spcBef>
            </a:pPr>
            <a:r>
              <a:rPr lang="zh-CN" altLang="en-US" sz="2000">
                <a:solidFill>
                  <a:srgbClr val="0000FF"/>
                </a:solidFill>
                <a:ea typeface="楷体" pitchFamily="49" charset="-122"/>
                <a:cs typeface="Times New Roman" pitchFamily="18" charset="0"/>
              </a:rPr>
              <a:t>　　通常是算法中基本语句的执行次数，是一个关于问题规模</a:t>
            </a:r>
            <a:r>
              <a:rPr lang="en-US" altLang="zh-CN" sz="2000" i="1">
                <a:solidFill>
                  <a:srgbClr val="0000FF"/>
                </a:solidFill>
                <a:ea typeface="楷体" pitchFamily="49" charset="-122"/>
                <a:cs typeface="Times New Roman" pitchFamily="18" charset="0"/>
              </a:rPr>
              <a:t>n</a:t>
            </a:r>
            <a:r>
              <a:rPr lang="zh-CN" altLang="en-US" sz="2000">
                <a:solidFill>
                  <a:srgbClr val="0000FF"/>
                </a:solidFill>
                <a:ea typeface="楷体" pitchFamily="49" charset="-122"/>
                <a:cs typeface="Times New Roman" pitchFamily="18" charset="0"/>
              </a:rPr>
              <a:t>的表达式，然后用渐进符号来表示这个表达式即得到算法的时间复杂度。</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Text Box 2"/>
          <p:cNvSpPr txBox="1">
            <a:spLocks noChangeArrowheads="1"/>
          </p:cNvSpPr>
          <p:nvPr/>
        </p:nvSpPr>
        <p:spPr bwMode="auto">
          <a:xfrm>
            <a:off x="395288" y="404813"/>
            <a:ext cx="7705725" cy="430887"/>
          </a:xfrm>
          <a:prstGeom prst="rect">
            <a:avLst/>
          </a:prstGeom>
          <a:noFill/>
          <a:ln w="9525">
            <a:noFill/>
            <a:miter lim="800000"/>
            <a:headEnd/>
            <a:tailEnd/>
          </a:ln>
          <a:effectLst/>
        </p:spPr>
        <p:txBody>
          <a:bodyPr>
            <a:spAutoFit/>
          </a:bodyPr>
          <a:lstStyle/>
          <a:p>
            <a:pPr>
              <a:spcBef>
                <a:spcPct val="50000"/>
              </a:spcBef>
            </a:pP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1.6】</a:t>
            </a:r>
            <a:r>
              <a:rPr lang="zh-CN" altLang="en-US" sz="2200">
                <a:solidFill>
                  <a:srgbClr val="0000FF"/>
                </a:solidFill>
                <a:latin typeface="Consolas" pitchFamily="49" charset="0"/>
                <a:ea typeface="楷体" pitchFamily="49" charset="-122"/>
                <a:cs typeface="Consolas" pitchFamily="49" charset="0"/>
              </a:rPr>
              <a:t>给出以下算法的时间复杂度。</a:t>
            </a:r>
          </a:p>
        </p:txBody>
      </p:sp>
      <p:sp>
        <p:nvSpPr>
          <p:cNvPr id="181251" name="Text Box 3"/>
          <p:cNvSpPr txBox="1">
            <a:spLocks noChangeArrowheads="1"/>
          </p:cNvSpPr>
          <p:nvPr/>
        </p:nvSpPr>
        <p:spPr bwMode="auto">
          <a:xfrm>
            <a:off x="857224" y="1071546"/>
            <a:ext cx="3817936" cy="2302508"/>
          </a:xfrm>
          <a:prstGeom prst="rect">
            <a:avLst/>
          </a:prstGeom>
          <a:solidFill>
            <a:schemeClr val="accent4">
              <a:lumMod val="40000"/>
              <a:lumOff val="60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80000" tIns="180000" bIns="180000">
            <a:spAutoFit/>
          </a:bodyPr>
          <a:lstStyle/>
          <a:p>
            <a:r>
              <a:rPr lang="en-US" altLang="zh-CN" sz="1800">
                <a:solidFill>
                  <a:srgbClr val="0000FF"/>
                </a:solidFill>
                <a:latin typeface="Consolas" pitchFamily="49" charset="0"/>
                <a:ea typeface="楷体" pitchFamily="49" charset="-122"/>
                <a:cs typeface="Consolas" pitchFamily="49" charset="0"/>
              </a:rPr>
              <a:t>void </a:t>
            </a:r>
            <a:r>
              <a:rPr lang="en-US" altLang="zh-CN" sz="1800" err="1">
                <a:solidFill>
                  <a:srgbClr val="0000FF"/>
                </a:solidFill>
                <a:latin typeface="Consolas" pitchFamily="49" charset="0"/>
                <a:ea typeface="楷体" pitchFamily="49" charset="-122"/>
                <a:cs typeface="Consolas" pitchFamily="49" charset="0"/>
              </a:rPr>
              <a:t>func</a:t>
            </a:r>
            <a:r>
              <a:rPr lang="en-US" altLang="zh-CN" sz="1800">
                <a:solidFill>
                  <a:srgbClr val="0000FF"/>
                </a:solidFill>
                <a:latin typeface="Consolas" pitchFamily="49" charset="0"/>
                <a:ea typeface="楷体" pitchFamily="49" charset="-122"/>
                <a:cs typeface="Consolas" pitchFamily="49" charset="0"/>
              </a:rPr>
              <a:t>(</a:t>
            </a:r>
            <a:r>
              <a:rPr lang="en-US" altLang="zh-CN" sz="1800" err="1">
                <a:solidFill>
                  <a:srgbClr val="0000FF"/>
                </a:solidFill>
                <a:latin typeface="Consolas" pitchFamily="49" charset="0"/>
                <a:ea typeface="楷体" pitchFamily="49" charset="-122"/>
                <a:cs typeface="Consolas" pitchFamily="49" charset="0"/>
              </a:rPr>
              <a:t>int</a:t>
            </a:r>
            <a:r>
              <a:rPr lang="en-US" altLang="zh-CN" sz="1800">
                <a:solidFill>
                  <a:srgbClr val="0000FF"/>
                </a:solidFill>
                <a:latin typeface="Consolas" pitchFamily="49" charset="0"/>
                <a:ea typeface="楷体" pitchFamily="49" charset="-122"/>
                <a:cs typeface="Consolas" pitchFamily="49" charset="0"/>
              </a:rPr>
              <a:t> n)</a:t>
            </a:r>
          </a:p>
          <a:p>
            <a:r>
              <a:rPr lang="en-US" altLang="zh-CN" sz="1800">
                <a:solidFill>
                  <a:srgbClr val="0000FF"/>
                </a:solidFill>
                <a:latin typeface="Consolas" pitchFamily="49" charset="0"/>
                <a:ea typeface="楷体" pitchFamily="49" charset="-122"/>
                <a:cs typeface="Consolas" pitchFamily="49" charset="0"/>
              </a:rPr>
              <a:t>{   int </a:t>
            </a:r>
            <a:r>
              <a:rPr lang="en-US" altLang="zh-CN" sz="1800" err="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a:t>
            </a:r>
            <a:r>
              <a:rPr lang="en-US" altLang="zh-CN" sz="1800" err="1">
                <a:solidFill>
                  <a:srgbClr val="0000FF"/>
                </a:solidFill>
                <a:latin typeface="Consolas" pitchFamily="49" charset="0"/>
                <a:ea typeface="楷体" pitchFamily="49" charset="-122"/>
                <a:cs typeface="Consolas" pitchFamily="49" charset="0"/>
              </a:rPr>
              <a:t>1,k</a:t>
            </a:r>
            <a:r>
              <a:rPr lang="en-US" altLang="zh-CN" sz="1800">
                <a:solidFill>
                  <a:srgbClr val="0000FF"/>
                </a:solidFill>
                <a:latin typeface="Consolas" pitchFamily="49" charset="0"/>
                <a:ea typeface="楷体" pitchFamily="49" charset="-122"/>
                <a:cs typeface="Consolas" pitchFamily="49" charset="0"/>
              </a:rPr>
              <a:t>=100;</a:t>
            </a:r>
          </a:p>
          <a:p>
            <a:r>
              <a:rPr lang="en-US" altLang="zh-CN" sz="1800">
                <a:solidFill>
                  <a:srgbClr val="0000FF"/>
                </a:solidFill>
                <a:latin typeface="Consolas" pitchFamily="49" charset="0"/>
                <a:ea typeface="楷体" pitchFamily="49" charset="-122"/>
                <a:cs typeface="Consolas" pitchFamily="49" charset="0"/>
              </a:rPr>
              <a:t>    while (</a:t>
            </a:r>
            <a:r>
              <a:rPr lang="en-US" altLang="zh-CN" sz="1800" err="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&lt;=n)</a:t>
            </a:r>
          </a:p>
          <a:p>
            <a:r>
              <a:rPr lang="en-US" altLang="zh-CN" sz="1800">
                <a:solidFill>
                  <a:srgbClr val="0000FF"/>
                </a:solidFill>
                <a:latin typeface="Consolas" pitchFamily="49" charset="0"/>
                <a:ea typeface="楷体" pitchFamily="49" charset="-122"/>
                <a:cs typeface="Consolas" pitchFamily="49" charset="0"/>
              </a:rPr>
              <a:t>    {  k++;</a:t>
            </a:r>
          </a:p>
          <a:p>
            <a:r>
              <a:rPr lang="en-US" altLang="zh-CN" sz="1800">
                <a:solidFill>
                  <a:srgbClr val="0000FF"/>
                </a:solidFill>
                <a:latin typeface="Consolas" pitchFamily="49" charset="0"/>
                <a:ea typeface="楷体" pitchFamily="49" charset="-122"/>
                <a:cs typeface="Consolas" pitchFamily="49" charset="0"/>
              </a:rPr>
              <a:t>       i+=2;</a:t>
            </a:r>
          </a:p>
          <a:p>
            <a:r>
              <a:rPr lang="en-US" altLang="zh-CN" sz="1800">
                <a:solidFill>
                  <a:srgbClr val="0000FF"/>
                </a:solidFill>
                <a:latin typeface="Consolas" pitchFamily="49" charset="0"/>
                <a:ea typeface="楷体" pitchFamily="49" charset="-122"/>
                <a:cs typeface="Consolas" pitchFamily="49" charset="0"/>
              </a:rPr>
              <a:t>    }</a:t>
            </a:r>
          </a:p>
          <a:p>
            <a:r>
              <a:rPr lang="en-US" altLang="zh-CN" sz="1800">
                <a:solidFill>
                  <a:srgbClr val="0000FF"/>
                </a:solidFill>
                <a:latin typeface="Consolas" pitchFamily="49" charset="0"/>
                <a:ea typeface="楷体" pitchFamily="49" charset="-122"/>
                <a:cs typeface="Consolas" pitchFamily="49" charset="0"/>
              </a:rPr>
              <a:t>}</a:t>
            </a:r>
          </a:p>
        </p:txBody>
      </p:sp>
      <p:sp>
        <p:nvSpPr>
          <p:cNvPr id="181252" name="Text Box 4"/>
          <p:cNvSpPr txBox="1">
            <a:spLocks noChangeArrowheads="1"/>
          </p:cNvSpPr>
          <p:nvPr/>
        </p:nvSpPr>
        <p:spPr bwMode="auto">
          <a:xfrm>
            <a:off x="214282" y="3674938"/>
            <a:ext cx="8135937" cy="2292935"/>
          </a:xfrm>
          <a:prstGeom prst="rect">
            <a:avLst/>
          </a:prstGeom>
          <a:noFill/>
          <a:ln w="9525">
            <a:noFill/>
            <a:miter lim="800000"/>
            <a:headEnd/>
            <a:tailEnd/>
          </a:ln>
          <a:effectLst/>
        </p:spPr>
        <p:txBody>
          <a:bodyPr>
            <a:spAutoFit/>
          </a:bodyPr>
          <a:lstStyle/>
          <a:p>
            <a:pPr>
              <a:spcBef>
                <a:spcPct val="50000"/>
              </a:spcBef>
            </a:pPr>
            <a:r>
              <a:rPr lang="zh-CN" altLang="en-US" sz="2200">
                <a:latin typeface="Consolas" pitchFamily="49" charset="0"/>
                <a:ea typeface="楷体" pitchFamily="49" charset="-122"/>
                <a:cs typeface="Consolas" pitchFamily="49" charset="0"/>
              </a:rPr>
              <a:t>　　</a:t>
            </a:r>
            <a:r>
              <a:rPr lang="zh-CN" altLang="en-US" sz="2200">
                <a:solidFill>
                  <a:srgbClr val="FF0000"/>
                </a:solidFill>
                <a:latin typeface="Consolas" pitchFamily="49" charset="0"/>
                <a:ea typeface="楷体" pitchFamily="49" charset="-122"/>
                <a:cs typeface="Consolas" pitchFamily="49" charset="0"/>
              </a:rPr>
              <a:t>解：</a:t>
            </a:r>
            <a:r>
              <a:rPr lang="zh-CN" altLang="en-US" sz="2200">
                <a:solidFill>
                  <a:srgbClr val="0000FF"/>
                </a:solidFill>
                <a:latin typeface="Consolas" pitchFamily="49" charset="0"/>
                <a:ea typeface="楷体" pitchFamily="49" charset="-122"/>
                <a:cs typeface="Consolas" pitchFamily="49" charset="0"/>
              </a:rPr>
              <a:t>算法中基本语句是</a:t>
            </a:r>
            <a:r>
              <a:rPr lang="en-US" altLang="zh-CN" sz="2200">
                <a:solidFill>
                  <a:srgbClr val="0000FF"/>
                </a:solidFill>
                <a:latin typeface="Consolas" pitchFamily="49" charset="0"/>
                <a:ea typeface="楷体" pitchFamily="49" charset="-122"/>
                <a:cs typeface="Consolas" pitchFamily="49" charset="0"/>
              </a:rPr>
              <a:t>while</a:t>
            </a:r>
            <a:r>
              <a:rPr lang="zh-CN" altLang="en-US" sz="2200">
                <a:solidFill>
                  <a:srgbClr val="0000FF"/>
                </a:solidFill>
                <a:latin typeface="Consolas" pitchFamily="49" charset="0"/>
                <a:ea typeface="楷体" pitchFamily="49" charset="-122"/>
                <a:cs typeface="Consolas" pitchFamily="49" charset="0"/>
              </a:rPr>
              <a:t>循环内的语句。设</a:t>
            </a:r>
            <a:r>
              <a:rPr lang="en-US" altLang="zh-CN" sz="2200">
                <a:solidFill>
                  <a:srgbClr val="0000FF"/>
                </a:solidFill>
                <a:latin typeface="Consolas" pitchFamily="49" charset="0"/>
                <a:ea typeface="楷体" pitchFamily="49" charset="-122"/>
                <a:cs typeface="Consolas" pitchFamily="49" charset="0"/>
              </a:rPr>
              <a:t>while</a:t>
            </a:r>
            <a:r>
              <a:rPr lang="zh-CN" altLang="en-US" sz="2200">
                <a:solidFill>
                  <a:srgbClr val="0000FF"/>
                </a:solidFill>
                <a:latin typeface="Consolas" pitchFamily="49" charset="0"/>
                <a:ea typeface="楷体" pitchFamily="49" charset="-122"/>
                <a:cs typeface="Consolas" pitchFamily="49" charset="0"/>
              </a:rPr>
              <a:t>循环语句执行的次数为</a:t>
            </a:r>
            <a:r>
              <a:rPr lang="en-US" altLang="zh-CN" sz="2200" i="1">
                <a:solidFill>
                  <a:srgbClr val="0000FF"/>
                </a:solidFill>
                <a:latin typeface="Consolas" pitchFamily="49" charset="0"/>
                <a:ea typeface="楷体" pitchFamily="49" charset="-122"/>
                <a:cs typeface="Consolas" pitchFamily="49" charset="0"/>
              </a:rPr>
              <a:t>m</a:t>
            </a:r>
            <a:r>
              <a:rPr lang="zh-CN" altLang="en-US" sz="2200">
                <a:solidFill>
                  <a:srgbClr val="0000FF"/>
                </a:solidFill>
                <a:latin typeface="Consolas" pitchFamily="49" charset="0"/>
                <a:ea typeface="楷体" pitchFamily="49" charset="-122"/>
                <a:cs typeface="Consolas" pitchFamily="49" charset="0"/>
              </a:rPr>
              <a:t>，</a:t>
            </a:r>
            <a:r>
              <a:rPr lang="en-US" altLang="zh-CN" sz="2200" i="1" err="1">
                <a:solidFill>
                  <a:srgbClr val="0000FF"/>
                </a:solidFill>
                <a:latin typeface="Consolas" pitchFamily="49" charset="0"/>
                <a:ea typeface="楷体" pitchFamily="49" charset="-122"/>
                <a:cs typeface="Consolas" pitchFamily="49" charset="0"/>
              </a:rPr>
              <a:t>i</a:t>
            </a:r>
            <a:r>
              <a:rPr lang="zh-CN" altLang="en-US" sz="2200">
                <a:solidFill>
                  <a:srgbClr val="0000FF"/>
                </a:solidFill>
                <a:latin typeface="Consolas" pitchFamily="49" charset="0"/>
                <a:ea typeface="楷体" pitchFamily="49" charset="-122"/>
                <a:cs typeface="Consolas" pitchFamily="49" charset="0"/>
              </a:rPr>
              <a:t>从</a:t>
            </a:r>
            <a:r>
              <a:rPr lang="en-US" altLang="zh-CN" sz="2200">
                <a:solidFill>
                  <a:srgbClr val="0000FF"/>
                </a:solidFill>
                <a:latin typeface="Consolas" pitchFamily="49" charset="0"/>
                <a:ea typeface="楷体" pitchFamily="49" charset="-122"/>
                <a:cs typeface="Consolas" pitchFamily="49" charset="0"/>
              </a:rPr>
              <a:t>1</a:t>
            </a:r>
            <a:r>
              <a:rPr lang="zh-CN" altLang="en-US" sz="2200">
                <a:solidFill>
                  <a:srgbClr val="0000FF"/>
                </a:solidFill>
                <a:latin typeface="Consolas" pitchFamily="49" charset="0"/>
                <a:ea typeface="楷体" pitchFamily="49" charset="-122"/>
                <a:cs typeface="Consolas" pitchFamily="49" charset="0"/>
              </a:rPr>
              <a:t>开始递增，最后取值为</a:t>
            </a:r>
            <a:r>
              <a:rPr lang="en-US" altLang="zh-CN" sz="2200" err="1">
                <a:solidFill>
                  <a:srgbClr val="0000FF"/>
                </a:solidFill>
                <a:latin typeface="Consolas" pitchFamily="49" charset="0"/>
                <a:ea typeface="楷体" pitchFamily="49" charset="-122"/>
                <a:cs typeface="Consolas" pitchFamily="49" charset="0"/>
              </a:rPr>
              <a:t>1+2</a:t>
            </a:r>
            <a:r>
              <a:rPr lang="en-US" altLang="zh-CN" sz="2200" i="1" err="1">
                <a:solidFill>
                  <a:srgbClr val="0000FF"/>
                </a:solidFill>
                <a:latin typeface="Consolas" pitchFamily="49" charset="0"/>
                <a:ea typeface="楷体" pitchFamily="49" charset="-122"/>
                <a:cs typeface="Consolas" pitchFamily="49" charset="0"/>
              </a:rPr>
              <a:t>m</a:t>
            </a:r>
            <a:r>
              <a:rPr lang="zh-CN" altLang="en-US" sz="2200">
                <a:solidFill>
                  <a:srgbClr val="0000FF"/>
                </a:solidFill>
                <a:latin typeface="Consolas" pitchFamily="49" charset="0"/>
                <a:ea typeface="楷体" pitchFamily="49" charset="-122"/>
                <a:cs typeface="Consolas" pitchFamily="49" charset="0"/>
              </a:rPr>
              <a:t>，有：</a:t>
            </a:r>
            <a:endParaRPr lang="en-US" altLang="zh-CN" sz="2200">
              <a:solidFill>
                <a:srgbClr val="0000FF"/>
              </a:solidFill>
              <a:latin typeface="Consolas" pitchFamily="49" charset="0"/>
              <a:ea typeface="楷体" pitchFamily="49" charset="-122"/>
              <a:cs typeface="Consolas" pitchFamily="49" charset="0"/>
            </a:endParaRPr>
          </a:p>
          <a:p>
            <a:pPr>
              <a:spcBef>
                <a:spcPct val="50000"/>
              </a:spcBef>
            </a:pPr>
            <a:r>
              <a:rPr lang="en-US" altLang="zh-CN" sz="2200" i="1">
                <a:solidFill>
                  <a:srgbClr val="0000FF"/>
                </a:solidFill>
                <a:latin typeface="Consolas" pitchFamily="49" charset="0"/>
                <a:ea typeface="楷体" pitchFamily="49" charset="-122"/>
                <a:cs typeface="Consolas" pitchFamily="49" charset="0"/>
              </a:rPr>
              <a:t>       </a:t>
            </a:r>
            <a:r>
              <a:rPr lang="pt-BR" altLang="zh-CN" sz="2200" i="1">
                <a:solidFill>
                  <a:srgbClr val="008000"/>
                </a:solidFill>
                <a:latin typeface="Consolas" pitchFamily="49" charset="0"/>
                <a:ea typeface="楷体" pitchFamily="49" charset="-122"/>
                <a:cs typeface="Consolas" pitchFamily="49" charset="0"/>
              </a:rPr>
              <a:t>i</a:t>
            </a:r>
            <a:r>
              <a:rPr lang="pt-BR" altLang="zh-CN" sz="2200">
                <a:solidFill>
                  <a:srgbClr val="008000"/>
                </a:solidFill>
                <a:latin typeface="Consolas" pitchFamily="49" charset="0"/>
                <a:ea typeface="楷体" pitchFamily="49" charset="-122"/>
                <a:cs typeface="Consolas" pitchFamily="49" charset="0"/>
              </a:rPr>
              <a:t>=1+2</a:t>
            </a:r>
            <a:r>
              <a:rPr lang="pt-BR" altLang="zh-CN" sz="2200" i="1">
                <a:solidFill>
                  <a:srgbClr val="008000"/>
                </a:solidFill>
                <a:latin typeface="Consolas" pitchFamily="49" charset="0"/>
                <a:ea typeface="楷体" pitchFamily="49" charset="-122"/>
                <a:cs typeface="Consolas" pitchFamily="49" charset="0"/>
              </a:rPr>
              <a:t>m</a:t>
            </a:r>
            <a:r>
              <a:rPr lang="pt-BR" altLang="zh-CN" sz="2200">
                <a:solidFill>
                  <a:srgbClr val="008000"/>
                </a:solidFill>
                <a:latin typeface="Consolas" pitchFamily="49" charset="0"/>
                <a:ea typeface="宋体" pitchFamily="2" charset="-122"/>
                <a:cs typeface="Consolas" pitchFamily="49" charset="0"/>
              </a:rPr>
              <a:t>≤</a:t>
            </a:r>
            <a:r>
              <a:rPr lang="pt-BR" altLang="zh-CN" sz="2200" i="1">
                <a:solidFill>
                  <a:srgbClr val="008000"/>
                </a:solidFill>
                <a:latin typeface="Consolas" pitchFamily="49" charset="0"/>
                <a:ea typeface="楷体" pitchFamily="49" charset="-122"/>
                <a:cs typeface="Consolas" pitchFamily="49" charset="0"/>
              </a:rPr>
              <a:t>n</a:t>
            </a:r>
            <a:endParaRPr lang="en-US" altLang="zh-CN" sz="2200">
              <a:solidFill>
                <a:srgbClr val="008000"/>
              </a:solidFill>
              <a:latin typeface="Consolas" pitchFamily="49" charset="0"/>
              <a:ea typeface="楷体" pitchFamily="49" charset="-122"/>
              <a:cs typeface="Consolas" pitchFamily="49" charset="0"/>
            </a:endParaRPr>
          </a:p>
          <a:p>
            <a:pPr>
              <a:spcBef>
                <a:spcPct val="50000"/>
              </a:spcBef>
            </a:pPr>
            <a:r>
              <a:rPr lang="en-US" altLang="zh-CN" sz="2200">
                <a:solidFill>
                  <a:srgbClr val="008000"/>
                </a:solidFill>
                <a:latin typeface="Consolas" pitchFamily="49" charset="0"/>
                <a:ea typeface="楷体" pitchFamily="49" charset="-122"/>
                <a:cs typeface="Consolas" pitchFamily="49" charset="0"/>
              </a:rPr>
              <a:t>       </a:t>
            </a:r>
            <a:r>
              <a:rPr lang="pt-BR" altLang="zh-CN" sz="2200" i="1">
                <a:solidFill>
                  <a:srgbClr val="008000"/>
                </a:solidFill>
                <a:latin typeface="Consolas" pitchFamily="49" charset="0"/>
                <a:ea typeface="楷体" pitchFamily="49" charset="-122"/>
                <a:cs typeface="Consolas" pitchFamily="49" charset="0"/>
              </a:rPr>
              <a:t>f</a:t>
            </a:r>
            <a:r>
              <a:rPr lang="pt-BR" altLang="zh-CN" sz="2200">
                <a:solidFill>
                  <a:srgbClr val="008000"/>
                </a:solidFill>
                <a:latin typeface="Consolas" pitchFamily="49" charset="0"/>
                <a:ea typeface="楷体" pitchFamily="49" charset="-122"/>
                <a:cs typeface="Consolas" pitchFamily="49" charset="0"/>
              </a:rPr>
              <a:t>(</a:t>
            </a:r>
            <a:r>
              <a:rPr lang="pt-BR" altLang="zh-CN" sz="2200" i="1">
                <a:solidFill>
                  <a:srgbClr val="008000"/>
                </a:solidFill>
                <a:latin typeface="Consolas" pitchFamily="49" charset="0"/>
                <a:ea typeface="楷体" pitchFamily="49" charset="-122"/>
                <a:cs typeface="Consolas" pitchFamily="49" charset="0"/>
              </a:rPr>
              <a:t>n</a:t>
            </a:r>
            <a:r>
              <a:rPr lang="pt-BR" altLang="zh-CN" sz="2200">
                <a:solidFill>
                  <a:srgbClr val="008000"/>
                </a:solidFill>
                <a:latin typeface="Consolas" pitchFamily="49" charset="0"/>
                <a:ea typeface="楷体" pitchFamily="49" charset="-122"/>
                <a:cs typeface="Consolas" pitchFamily="49" charset="0"/>
              </a:rPr>
              <a:t>)=</a:t>
            </a:r>
            <a:r>
              <a:rPr lang="pt-BR" altLang="zh-CN" sz="2200" i="1">
                <a:solidFill>
                  <a:srgbClr val="008000"/>
                </a:solidFill>
                <a:latin typeface="Consolas" pitchFamily="49" charset="0"/>
                <a:ea typeface="楷体" pitchFamily="49" charset="-122"/>
                <a:cs typeface="Consolas" pitchFamily="49" charset="0"/>
              </a:rPr>
              <a:t>m</a:t>
            </a:r>
            <a:r>
              <a:rPr lang="pt-BR" altLang="zh-CN" sz="2200">
                <a:solidFill>
                  <a:srgbClr val="008000"/>
                </a:solidFill>
                <a:latin typeface="Consolas" pitchFamily="49" charset="0"/>
                <a:ea typeface="宋体" pitchFamily="2" charset="-122"/>
                <a:cs typeface="Consolas" pitchFamily="49" charset="0"/>
              </a:rPr>
              <a:t>≤</a:t>
            </a:r>
            <a:r>
              <a:rPr lang="pt-BR" altLang="zh-CN" sz="2200">
                <a:solidFill>
                  <a:srgbClr val="008000"/>
                </a:solidFill>
                <a:latin typeface="Consolas" pitchFamily="49" charset="0"/>
                <a:ea typeface="楷体" pitchFamily="49" charset="-122"/>
                <a:cs typeface="Consolas" pitchFamily="49" charset="0"/>
              </a:rPr>
              <a:t>(</a:t>
            </a:r>
            <a:r>
              <a:rPr lang="pt-BR" altLang="zh-CN" sz="2200" i="1">
                <a:solidFill>
                  <a:srgbClr val="008000"/>
                </a:solidFill>
                <a:latin typeface="Consolas" pitchFamily="49" charset="0"/>
                <a:ea typeface="楷体" pitchFamily="49" charset="-122"/>
                <a:cs typeface="Consolas" pitchFamily="49" charset="0"/>
              </a:rPr>
              <a:t>n</a:t>
            </a:r>
            <a:r>
              <a:rPr lang="pt-BR" altLang="zh-CN" sz="2200">
                <a:solidFill>
                  <a:srgbClr val="008000"/>
                </a:solidFill>
                <a:latin typeface="Consolas" pitchFamily="49" charset="0"/>
                <a:ea typeface="楷体" pitchFamily="49" charset="-122"/>
                <a:cs typeface="Consolas" pitchFamily="49" charset="0"/>
              </a:rPr>
              <a:t>-1)/2=O(</a:t>
            </a:r>
            <a:r>
              <a:rPr lang="pt-BR" altLang="zh-CN" sz="2200" i="1">
                <a:solidFill>
                  <a:srgbClr val="008000"/>
                </a:solidFill>
                <a:latin typeface="Consolas" pitchFamily="49" charset="0"/>
                <a:ea typeface="楷体" pitchFamily="49" charset="-122"/>
                <a:cs typeface="Consolas" pitchFamily="49" charset="0"/>
              </a:rPr>
              <a:t>n</a:t>
            </a:r>
            <a:r>
              <a:rPr lang="pt-BR" altLang="zh-CN" sz="2200">
                <a:solidFill>
                  <a:srgbClr val="008000"/>
                </a:solidFill>
                <a:latin typeface="Consolas" pitchFamily="49" charset="0"/>
                <a:ea typeface="楷体" pitchFamily="49" charset="-122"/>
                <a:cs typeface="Consolas" pitchFamily="49" charset="0"/>
              </a:rPr>
              <a:t>)</a:t>
            </a:r>
            <a:r>
              <a:rPr lang="zh-CN" altLang="pt-BR" sz="2200">
                <a:solidFill>
                  <a:srgbClr val="008000"/>
                </a:solidFill>
                <a:latin typeface="Consolas" pitchFamily="49" charset="0"/>
                <a:ea typeface="楷体" pitchFamily="49" charset="-122"/>
                <a:cs typeface="Consolas" pitchFamily="49" charset="0"/>
              </a:rPr>
              <a:t>。</a:t>
            </a:r>
          </a:p>
          <a:p>
            <a:pPr>
              <a:spcBef>
                <a:spcPct val="50000"/>
              </a:spcBef>
            </a:pPr>
            <a:r>
              <a:rPr lang="zh-CN" altLang="pt-BR" sz="2200">
                <a:solidFill>
                  <a:srgbClr val="0000FF"/>
                </a:solidFill>
                <a:latin typeface="Consolas" pitchFamily="49" charset="0"/>
                <a:ea typeface="楷体" pitchFamily="49" charset="-122"/>
                <a:cs typeface="Consolas" pitchFamily="49" charset="0"/>
              </a:rPr>
              <a:t>　　该算法的时间复杂度为</a:t>
            </a:r>
            <a:r>
              <a:rPr lang="pt-BR" altLang="zh-CN" sz="2200">
                <a:solidFill>
                  <a:srgbClr val="0000FF"/>
                </a:solidFill>
                <a:latin typeface="Consolas" pitchFamily="49" charset="0"/>
                <a:ea typeface="楷体" pitchFamily="49" charset="-122"/>
                <a:cs typeface="Consolas" pitchFamily="49" charset="0"/>
              </a:rPr>
              <a:t>O(</a:t>
            </a:r>
            <a:r>
              <a:rPr lang="pt-BR" altLang="zh-CN" sz="2200" i="1">
                <a:solidFill>
                  <a:srgbClr val="0000FF"/>
                </a:solidFill>
                <a:latin typeface="Consolas" pitchFamily="49" charset="0"/>
                <a:ea typeface="楷体" pitchFamily="49" charset="-122"/>
                <a:cs typeface="Consolas" pitchFamily="49" charset="0"/>
              </a:rPr>
              <a:t>n</a:t>
            </a:r>
            <a:r>
              <a:rPr lang="pt-BR" altLang="zh-CN" sz="2200">
                <a:solidFill>
                  <a:srgbClr val="0000FF"/>
                </a:solidFill>
                <a:latin typeface="Consolas" pitchFamily="49" charset="0"/>
                <a:ea typeface="楷体" pitchFamily="49" charset="-122"/>
                <a:cs typeface="Consolas" pitchFamily="49" charset="0"/>
              </a:rPr>
              <a:t>)</a:t>
            </a:r>
            <a:r>
              <a:rPr lang="zh-CN" altLang="pt-BR" sz="2200">
                <a:solidFill>
                  <a:srgbClr val="0000FF"/>
                </a:solidFill>
                <a:latin typeface="Consolas" pitchFamily="49" charset="0"/>
                <a:ea typeface="楷体" pitchFamily="49" charset="-122"/>
                <a:cs typeface="Consolas" pitchFamily="49" charset="0"/>
              </a:rPr>
              <a:t>。</a:t>
            </a:r>
            <a:endParaRPr lang="zh-CN" altLang="en-US" sz="22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Text Box 2"/>
          <p:cNvSpPr txBox="1">
            <a:spLocks noChangeArrowheads="1"/>
          </p:cNvSpPr>
          <p:nvPr/>
        </p:nvSpPr>
        <p:spPr bwMode="auto">
          <a:xfrm>
            <a:off x="323851" y="400032"/>
            <a:ext cx="4533902" cy="457200"/>
          </a:xfrm>
          <a:prstGeom prst="rect">
            <a:avLst/>
          </a:prstGeom>
          <a:solidFill>
            <a:srgbClr val="9900FF"/>
          </a:solidFill>
          <a:ln w="9525">
            <a:noFill/>
            <a:miter lim="800000"/>
            <a:headEnd/>
            <a:tailEnd/>
          </a:ln>
          <a:effectLst/>
        </p:spPr>
        <p:txBody>
          <a:bodyPr wrap="square">
            <a:spAutoFit/>
          </a:bodyPr>
          <a:lstStyle/>
          <a:p>
            <a:pPr algn="just">
              <a:spcBef>
                <a:spcPct val="50000"/>
              </a:spcBef>
            </a:pPr>
            <a:r>
              <a:rPr lang="pt-BR" altLang="zh-CN">
                <a:solidFill>
                  <a:schemeClr val="bg1"/>
                </a:solidFill>
                <a:latin typeface="Consolas" pitchFamily="49" charset="0"/>
                <a:ea typeface="华文中宋" pitchFamily="2" charset="-122"/>
                <a:cs typeface="Consolas" pitchFamily="49" charset="0"/>
              </a:rPr>
              <a:t>5. </a:t>
            </a:r>
            <a:r>
              <a:rPr lang="zh-CN" altLang="pt-BR">
                <a:solidFill>
                  <a:schemeClr val="bg1"/>
                </a:solidFill>
                <a:latin typeface="Consolas" pitchFamily="49" charset="0"/>
                <a:ea typeface="华文中宋" pitchFamily="2" charset="-122"/>
                <a:cs typeface="Consolas" pitchFamily="49" charset="0"/>
              </a:rPr>
              <a:t>递归算法的时间复杂度分析</a:t>
            </a:r>
            <a:endParaRPr lang="zh-CN" altLang="en-US">
              <a:solidFill>
                <a:schemeClr val="bg1"/>
              </a:solidFill>
              <a:latin typeface="Consolas" pitchFamily="49" charset="0"/>
              <a:ea typeface="华文中宋" pitchFamily="2" charset="-122"/>
              <a:cs typeface="Consolas" pitchFamily="49" charset="0"/>
            </a:endParaRPr>
          </a:p>
        </p:txBody>
      </p:sp>
      <p:sp>
        <p:nvSpPr>
          <p:cNvPr id="180227" name="Text Box 3"/>
          <p:cNvSpPr txBox="1">
            <a:spLocks noChangeArrowheads="1"/>
          </p:cNvSpPr>
          <p:nvPr/>
        </p:nvSpPr>
        <p:spPr bwMode="auto">
          <a:xfrm>
            <a:off x="642910" y="1125538"/>
            <a:ext cx="8105803" cy="2496133"/>
          </a:xfrm>
          <a:prstGeom prst="rect">
            <a:avLst/>
          </a:prstGeom>
          <a:noFill/>
          <a:ln w="9525">
            <a:noFill/>
            <a:miter lim="800000"/>
            <a:headEnd/>
            <a:tailEnd/>
          </a:ln>
          <a:effectLst/>
        </p:spPr>
        <p:txBody>
          <a:bodyPr wrap="square">
            <a:spAutoFit/>
          </a:bodyPr>
          <a:lstStyle/>
          <a:p>
            <a:pPr>
              <a:lnSpc>
                <a:spcPct val="150000"/>
              </a:lnSpc>
              <a:spcBef>
                <a:spcPct val="50000"/>
              </a:spcBef>
            </a:pPr>
            <a:r>
              <a:rPr lang="zh-CN" altLang="pt-BR" sz="2000">
                <a:solidFill>
                  <a:srgbClr val="0000FF"/>
                </a:solidFill>
                <a:ea typeface="楷体" pitchFamily="49" charset="-122"/>
                <a:cs typeface="Times New Roman" pitchFamily="18" charset="0"/>
              </a:rPr>
              <a:t>　　递归算法是采用一种分而治之的方法，把一个“大问题”分解为若干个相似的“小问题”来求解。</a:t>
            </a:r>
          </a:p>
          <a:p>
            <a:pPr>
              <a:lnSpc>
                <a:spcPct val="150000"/>
              </a:lnSpc>
              <a:spcBef>
                <a:spcPct val="50000"/>
              </a:spcBef>
            </a:pPr>
            <a:r>
              <a:rPr lang="zh-CN" altLang="pt-BR" sz="2000">
                <a:solidFill>
                  <a:srgbClr val="0000FF"/>
                </a:solidFill>
                <a:ea typeface="楷体" pitchFamily="49" charset="-122"/>
                <a:cs typeface="Times New Roman" pitchFamily="18" charset="0"/>
              </a:rPr>
              <a:t>　　对递归算法时间复杂度的分析，关键是根据递归过程建立递推关系式，然后求解这个递推关系式，得到一个表示算法执行时间的表达式，最后用渐进符号来表示这个表达式即得到算法的时间复杂度。</a:t>
            </a:r>
            <a:endParaRPr lang="zh-CN" altLang="en-US" sz="2000">
              <a:solidFill>
                <a:srgbClr val="0000FF"/>
              </a:solidFill>
              <a:ea typeface="楷体" pitchFamily="49" charset="-122"/>
              <a:cs typeface="Times New Roman"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Text Box 2"/>
          <p:cNvSpPr txBox="1">
            <a:spLocks noChangeArrowheads="1"/>
          </p:cNvSpPr>
          <p:nvPr/>
        </p:nvSpPr>
        <p:spPr bwMode="auto">
          <a:xfrm>
            <a:off x="608015" y="142852"/>
            <a:ext cx="4749803" cy="430887"/>
          </a:xfrm>
          <a:prstGeom prst="rect">
            <a:avLst/>
          </a:prstGeom>
          <a:noFill/>
          <a:ln w="9525">
            <a:noFill/>
            <a:miter lim="800000"/>
            <a:headEnd/>
            <a:tailEnd/>
          </a:ln>
          <a:effectLst/>
        </p:spPr>
        <p:txBody>
          <a:bodyPr wrap="square">
            <a:spAutoFit/>
          </a:bodyPr>
          <a:lstStyle/>
          <a:p>
            <a:pPr>
              <a:spcBef>
                <a:spcPct val="50000"/>
              </a:spcBef>
            </a:pP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1.7】</a:t>
            </a:r>
            <a:r>
              <a:rPr lang="zh-CN" altLang="en-US" sz="2200">
                <a:solidFill>
                  <a:srgbClr val="0000FF"/>
                </a:solidFill>
                <a:latin typeface="Consolas" pitchFamily="49" charset="0"/>
                <a:ea typeface="楷体" pitchFamily="49" charset="-122"/>
                <a:cs typeface="Consolas" pitchFamily="49" charset="0"/>
              </a:rPr>
              <a:t>有以下递归算法</a:t>
            </a:r>
            <a:r>
              <a:rPr lang="zh-CN" altLang="en-US" sz="2200">
                <a:latin typeface="Consolas" pitchFamily="49" charset="0"/>
                <a:ea typeface="楷体" pitchFamily="49" charset="-122"/>
                <a:cs typeface="Consolas" pitchFamily="49" charset="0"/>
              </a:rPr>
              <a:t>：</a:t>
            </a:r>
          </a:p>
        </p:txBody>
      </p:sp>
      <p:sp>
        <p:nvSpPr>
          <p:cNvPr id="179203" name="Text Box 3"/>
          <p:cNvSpPr txBox="1">
            <a:spLocks noChangeArrowheads="1"/>
          </p:cNvSpPr>
          <p:nvPr/>
        </p:nvSpPr>
        <p:spPr bwMode="auto">
          <a:xfrm>
            <a:off x="896941" y="714356"/>
            <a:ext cx="5532447" cy="2856506"/>
          </a:xfrm>
          <a:prstGeom prst="rect">
            <a:avLst/>
          </a:prstGeom>
          <a:solidFill>
            <a:schemeClr val="bg1">
              <a:lumMod val="95000"/>
            </a:schemeClr>
          </a:solidFill>
          <a:ln>
            <a:headEnd/>
            <a:tailEnd/>
          </a:ln>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nb-NO" altLang="zh-CN" sz="1800">
                <a:solidFill>
                  <a:srgbClr val="0000FF"/>
                </a:solidFill>
                <a:latin typeface="Consolas" pitchFamily="49" charset="0"/>
                <a:ea typeface="楷体" pitchFamily="49" charset="-122"/>
                <a:cs typeface="Consolas" pitchFamily="49" charset="0"/>
              </a:rPr>
              <a:t>void </a:t>
            </a:r>
            <a:r>
              <a:rPr lang="nb-NO" altLang="zh-CN" sz="1800">
                <a:solidFill>
                  <a:srgbClr val="FF0000"/>
                </a:solidFill>
                <a:latin typeface="Consolas" pitchFamily="49" charset="0"/>
                <a:ea typeface="楷体" pitchFamily="49" charset="-122"/>
                <a:cs typeface="Consolas" pitchFamily="49" charset="0"/>
              </a:rPr>
              <a:t>mergesort</a:t>
            </a:r>
            <a:r>
              <a:rPr lang="nb-NO" altLang="zh-CN" sz="1800">
                <a:solidFill>
                  <a:srgbClr val="0000FF"/>
                </a:solidFill>
                <a:latin typeface="Consolas" pitchFamily="49" charset="0"/>
                <a:ea typeface="楷体" pitchFamily="49" charset="-122"/>
                <a:cs typeface="Consolas" pitchFamily="49" charset="0"/>
              </a:rPr>
              <a:t>(int a[],int i,int j)</a:t>
            </a:r>
          </a:p>
          <a:p>
            <a:r>
              <a:rPr lang="nb-NO" altLang="zh-CN" sz="1800">
                <a:solidFill>
                  <a:srgbClr val="0000FF"/>
                </a:solidFill>
                <a:latin typeface="Consolas" pitchFamily="49" charset="0"/>
                <a:ea typeface="楷体" pitchFamily="49" charset="-122"/>
                <a:cs typeface="Consolas" pitchFamily="49" charset="0"/>
              </a:rPr>
              <a:t>{   int m;</a:t>
            </a:r>
          </a:p>
          <a:p>
            <a:r>
              <a:rPr lang="nb-NO" altLang="zh-CN" sz="1800">
                <a:solidFill>
                  <a:srgbClr val="0000FF"/>
                </a:solidFill>
                <a:latin typeface="Consolas" pitchFamily="49" charset="0"/>
                <a:ea typeface="楷体" pitchFamily="49" charset="-122"/>
                <a:cs typeface="Consolas" pitchFamily="49" charset="0"/>
              </a:rPr>
              <a:t>    if (i!=j)</a:t>
            </a:r>
          </a:p>
          <a:p>
            <a:r>
              <a:rPr lang="nb-NO" altLang="zh-CN" sz="1800">
                <a:solidFill>
                  <a:srgbClr val="0000FF"/>
                </a:solidFill>
                <a:latin typeface="Consolas" pitchFamily="49" charset="0"/>
                <a:ea typeface="楷体" pitchFamily="49" charset="-122"/>
                <a:cs typeface="Consolas" pitchFamily="49" charset="0"/>
              </a:rPr>
              <a:t>    {	 m=(i+j)/2;</a:t>
            </a:r>
          </a:p>
          <a:p>
            <a:r>
              <a:rPr lang="nb-NO" altLang="zh-CN" sz="1800">
                <a:solidFill>
                  <a:srgbClr val="0000FF"/>
                </a:solidFill>
                <a:latin typeface="Consolas" pitchFamily="49" charset="0"/>
                <a:ea typeface="楷体" pitchFamily="49" charset="-122"/>
                <a:cs typeface="Consolas" pitchFamily="49" charset="0"/>
              </a:rPr>
              <a:t>        </a:t>
            </a:r>
            <a:r>
              <a:rPr lang="nb-NO" altLang="zh-CN" sz="1800">
                <a:solidFill>
                  <a:srgbClr val="FF0000"/>
                </a:solidFill>
                <a:latin typeface="Consolas" pitchFamily="49" charset="0"/>
                <a:ea typeface="楷体" pitchFamily="49" charset="-122"/>
                <a:cs typeface="Consolas" pitchFamily="49" charset="0"/>
              </a:rPr>
              <a:t>mergesort</a:t>
            </a:r>
            <a:r>
              <a:rPr lang="nb-NO" altLang="zh-CN" sz="1800">
                <a:solidFill>
                  <a:srgbClr val="0000FF"/>
                </a:solidFill>
                <a:latin typeface="Consolas" pitchFamily="49" charset="0"/>
                <a:ea typeface="楷体" pitchFamily="49" charset="-122"/>
                <a:cs typeface="Consolas" pitchFamily="49" charset="0"/>
              </a:rPr>
              <a:t>(a,i,m);</a:t>
            </a:r>
          </a:p>
          <a:p>
            <a:r>
              <a:rPr lang="nb-NO" altLang="zh-CN" sz="1800">
                <a:solidFill>
                  <a:srgbClr val="0000FF"/>
                </a:solidFill>
                <a:latin typeface="Consolas" pitchFamily="49" charset="0"/>
                <a:ea typeface="楷体" pitchFamily="49" charset="-122"/>
                <a:cs typeface="Consolas" pitchFamily="49" charset="0"/>
              </a:rPr>
              <a:t>        </a:t>
            </a:r>
            <a:r>
              <a:rPr lang="nb-NO" altLang="zh-CN" sz="1800">
                <a:solidFill>
                  <a:srgbClr val="FF0000"/>
                </a:solidFill>
                <a:latin typeface="Consolas" pitchFamily="49" charset="0"/>
                <a:ea typeface="楷体" pitchFamily="49" charset="-122"/>
                <a:cs typeface="Consolas" pitchFamily="49" charset="0"/>
              </a:rPr>
              <a:t>mergesort</a:t>
            </a:r>
            <a:r>
              <a:rPr lang="nb-NO" altLang="zh-CN" sz="1800">
                <a:solidFill>
                  <a:srgbClr val="0000FF"/>
                </a:solidFill>
                <a:latin typeface="Consolas" pitchFamily="49" charset="0"/>
                <a:ea typeface="楷体" pitchFamily="49" charset="-122"/>
                <a:cs typeface="Consolas" pitchFamily="49" charset="0"/>
              </a:rPr>
              <a:t>(a,m+1,j);</a:t>
            </a:r>
          </a:p>
          <a:p>
            <a:r>
              <a:rPr lang="nb-NO" altLang="zh-CN" sz="1800">
                <a:solidFill>
                  <a:srgbClr val="0000FF"/>
                </a:solidFill>
                <a:latin typeface="Consolas" pitchFamily="49" charset="0"/>
                <a:ea typeface="楷体" pitchFamily="49" charset="-122"/>
                <a:cs typeface="Consolas" pitchFamily="49" charset="0"/>
              </a:rPr>
              <a:t>        merge(a,i,j,m);</a:t>
            </a:r>
          </a:p>
          <a:p>
            <a:r>
              <a:rPr lang="nb-NO" altLang="zh-CN" sz="1800">
                <a:solidFill>
                  <a:srgbClr val="0000FF"/>
                </a:solidFill>
                <a:latin typeface="Consolas" pitchFamily="49" charset="0"/>
                <a:ea typeface="楷体" pitchFamily="49" charset="-122"/>
                <a:cs typeface="Consolas" pitchFamily="49" charset="0"/>
              </a:rPr>
              <a:t>    }</a:t>
            </a:r>
          </a:p>
          <a:p>
            <a:r>
              <a:rPr lang="nb-NO" altLang="zh-CN" sz="1800">
                <a:solidFill>
                  <a:srgbClr val="0000FF"/>
                </a:solidFill>
                <a:latin typeface="Consolas" pitchFamily="49" charset="0"/>
                <a:ea typeface="楷体" pitchFamily="49" charset="-122"/>
                <a:cs typeface="Consolas" pitchFamily="49" charset="0"/>
              </a:rPr>
              <a:t>}</a:t>
            </a:r>
            <a:endParaRPr lang="en-US" altLang="zh-CN" sz="1800">
              <a:solidFill>
                <a:srgbClr val="0000FF"/>
              </a:solidFill>
              <a:latin typeface="Consolas" pitchFamily="49" charset="0"/>
              <a:ea typeface="楷体" pitchFamily="49" charset="-122"/>
              <a:cs typeface="Consolas" pitchFamily="49" charset="0"/>
            </a:endParaRPr>
          </a:p>
        </p:txBody>
      </p:sp>
      <p:sp>
        <p:nvSpPr>
          <p:cNvPr id="179204" name="Text Box 4"/>
          <p:cNvSpPr txBox="1">
            <a:spLocks noChangeArrowheads="1"/>
          </p:cNvSpPr>
          <p:nvPr/>
        </p:nvSpPr>
        <p:spPr bwMode="auto">
          <a:xfrm>
            <a:off x="214282" y="3643314"/>
            <a:ext cx="8715436" cy="2862322"/>
          </a:xfrm>
          <a:prstGeom prst="rect">
            <a:avLst/>
          </a:prstGeom>
          <a:noFill/>
          <a:ln w="9525">
            <a:noFill/>
            <a:miter lim="800000"/>
            <a:headEnd/>
            <a:tailEnd/>
          </a:ln>
          <a:effectLst/>
        </p:spPr>
        <p:txBody>
          <a:bodyPr wrap="square">
            <a:spAutoFit/>
          </a:bodyPr>
          <a:lstStyle/>
          <a:p>
            <a:pPr>
              <a:lnSpc>
                <a:spcPct val="150000"/>
              </a:lnSpc>
              <a:spcBef>
                <a:spcPts val="0"/>
              </a:spcBef>
            </a:pPr>
            <a:r>
              <a:rPr lang="zh-CN" altLang="en-US" sz="2000">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其中</a:t>
            </a:r>
            <a:r>
              <a:rPr lang="zh-CN" altLang="nb-NO" sz="2000">
                <a:solidFill>
                  <a:srgbClr val="0000FF"/>
                </a:solidFill>
                <a:latin typeface="Consolas" pitchFamily="49" charset="0"/>
                <a:ea typeface="楷体" pitchFamily="49" charset="-122"/>
                <a:cs typeface="Consolas" pitchFamily="49" charset="0"/>
              </a:rPr>
              <a:t>，</a:t>
            </a:r>
            <a:r>
              <a:rPr lang="nb-NO" altLang="zh-CN" sz="2000">
                <a:solidFill>
                  <a:srgbClr val="0000FF"/>
                </a:solidFill>
                <a:latin typeface="Consolas" pitchFamily="49" charset="0"/>
                <a:ea typeface="楷体" pitchFamily="49" charset="-122"/>
                <a:cs typeface="Consolas" pitchFamily="49" charset="0"/>
              </a:rPr>
              <a:t>mergesort()</a:t>
            </a:r>
            <a:r>
              <a:rPr lang="zh-CN" altLang="nb-NO" sz="2000">
                <a:solidFill>
                  <a:srgbClr val="0000FF"/>
                </a:solidFill>
                <a:latin typeface="Consolas" pitchFamily="49" charset="0"/>
                <a:ea typeface="楷体" pitchFamily="49" charset="-122"/>
                <a:cs typeface="Consolas" pitchFamily="49" charset="0"/>
              </a:rPr>
              <a:t>用于数组</a:t>
            </a:r>
            <a:r>
              <a:rPr lang="nb-NO" altLang="zh-CN" sz="2000" i="1">
                <a:solidFill>
                  <a:srgbClr val="0000FF"/>
                </a:solidFill>
                <a:latin typeface="Consolas" pitchFamily="49" charset="0"/>
                <a:ea typeface="楷体" pitchFamily="49" charset="-122"/>
                <a:cs typeface="Consolas" pitchFamily="49" charset="0"/>
              </a:rPr>
              <a:t>a</a:t>
            </a:r>
            <a:r>
              <a:rPr lang="nb-NO" altLang="zh-CN" sz="2000">
                <a:solidFill>
                  <a:srgbClr val="0000FF"/>
                </a:solidFill>
                <a:latin typeface="Consolas" pitchFamily="49" charset="0"/>
                <a:ea typeface="楷体" pitchFamily="49" charset="-122"/>
                <a:cs typeface="Consolas" pitchFamily="49" charset="0"/>
              </a:rPr>
              <a:t>[0..</a:t>
            </a:r>
            <a:r>
              <a:rPr lang="nb-NO" altLang="zh-CN" sz="2000" i="1">
                <a:solidFill>
                  <a:srgbClr val="0000FF"/>
                </a:solidFill>
                <a:latin typeface="Consolas" pitchFamily="49" charset="0"/>
                <a:ea typeface="楷体" pitchFamily="49" charset="-122"/>
                <a:cs typeface="Consolas" pitchFamily="49" charset="0"/>
              </a:rPr>
              <a:t>n</a:t>
            </a:r>
            <a:r>
              <a:rPr lang="nb-NO" altLang="zh-CN" sz="2000">
                <a:solidFill>
                  <a:srgbClr val="0000FF"/>
                </a:solidFill>
                <a:latin typeface="Consolas" pitchFamily="49" charset="0"/>
                <a:ea typeface="楷体" pitchFamily="49" charset="-122"/>
                <a:cs typeface="Consolas" pitchFamily="49" charset="0"/>
              </a:rPr>
              <a:t>-1]</a:t>
            </a:r>
            <a:r>
              <a:rPr lang="zh-CN" altLang="nb-NO" sz="2000">
                <a:solidFill>
                  <a:srgbClr val="0000FF"/>
                </a:solidFill>
                <a:latin typeface="Consolas" pitchFamily="49" charset="0"/>
                <a:ea typeface="楷体" pitchFamily="49" charset="-122"/>
                <a:cs typeface="Consolas" pitchFamily="49" charset="0"/>
              </a:rPr>
              <a:t>（设</a:t>
            </a:r>
            <a:r>
              <a:rPr lang="nb-NO" altLang="zh-CN" sz="2000" i="1">
                <a:solidFill>
                  <a:srgbClr val="0000FF"/>
                </a:solidFill>
                <a:latin typeface="Consolas" pitchFamily="49" charset="0"/>
                <a:ea typeface="楷体" pitchFamily="49" charset="-122"/>
                <a:cs typeface="Consolas" pitchFamily="49" charset="0"/>
              </a:rPr>
              <a:t>n</a:t>
            </a:r>
            <a:r>
              <a:rPr lang="nb-NO" altLang="zh-CN" sz="2000">
                <a:solidFill>
                  <a:srgbClr val="0000FF"/>
                </a:solidFill>
                <a:latin typeface="Consolas" pitchFamily="49" charset="0"/>
                <a:ea typeface="楷体" pitchFamily="49" charset="-122"/>
                <a:cs typeface="Consolas" pitchFamily="49" charset="0"/>
              </a:rPr>
              <a:t>=2</a:t>
            </a:r>
            <a:r>
              <a:rPr lang="nb-NO" altLang="zh-CN" sz="2000" i="1" baseline="30000">
                <a:solidFill>
                  <a:srgbClr val="0000FF"/>
                </a:solidFill>
                <a:latin typeface="Consolas" pitchFamily="49" charset="0"/>
                <a:ea typeface="楷体" pitchFamily="49" charset="-122"/>
                <a:cs typeface="Consolas" pitchFamily="49" charset="0"/>
              </a:rPr>
              <a:t>k</a:t>
            </a:r>
            <a:r>
              <a:rPr lang="zh-CN" altLang="nb-NO" sz="2000">
                <a:solidFill>
                  <a:srgbClr val="0000FF"/>
                </a:solidFill>
                <a:latin typeface="Consolas" pitchFamily="49" charset="0"/>
                <a:ea typeface="楷体" pitchFamily="49" charset="-122"/>
                <a:cs typeface="Consolas" pitchFamily="49" charset="0"/>
              </a:rPr>
              <a:t>，这里的</a:t>
            </a:r>
            <a:r>
              <a:rPr lang="nb-NO" altLang="zh-CN" sz="2000" i="1">
                <a:solidFill>
                  <a:srgbClr val="0000FF"/>
                </a:solidFill>
                <a:latin typeface="Consolas" pitchFamily="49" charset="0"/>
                <a:ea typeface="楷体" pitchFamily="49" charset="-122"/>
                <a:cs typeface="Consolas" pitchFamily="49" charset="0"/>
              </a:rPr>
              <a:t>k</a:t>
            </a:r>
            <a:r>
              <a:rPr lang="zh-CN" altLang="nb-NO" sz="2000">
                <a:solidFill>
                  <a:srgbClr val="0000FF"/>
                </a:solidFill>
                <a:latin typeface="Consolas" pitchFamily="49" charset="0"/>
                <a:ea typeface="楷体" pitchFamily="49" charset="-122"/>
                <a:cs typeface="Consolas" pitchFamily="49" charset="0"/>
              </a:rPr>
              <a:t>为正整数）的归并排序，调用该算法的方式为</a:t>
            </a:r>
            <a:r>
              <a:rPr lang="zh-CN" altLang="en-US"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nSpc>
                <a:spcPct val="150000"/>
              </a:lnSpc>
              <a:spcBef>
                <a:spcPts val="0"/>
              </a:spcBef>
            </a:pPr>
            <a:r>
              <a:rPr lang="en-US" altLang="zh-CN" sz="2000">
                <a:solidFill>
                  <a:srgbClr val="9900FF"/>
                </a:solidFill>
                <a:latin typeface="Consolas" pitchFamily="49" charset="0"/>
                <a:ea typeface="楷体" pitchFamily="49" charset="-122"/>
                <a:cs typeface="Consolas" pitchFamily="49" charset="0"/>
              </a:rPr>
              <a:t>      </a:t>
            </a:r>
            <a:r>
              <a:rPr lang="nb-NO" altLang="zh-CN" sz="2000">
                <a:solidFill>
                  <a:srgbClr val="9900FF"/>
                </a:solidFill>
                <a:latin typeface="Consolas" pitchFamily="49" charset="0"/>
                <a:ea typeface="楷体" pitchFamily="49" charset="-122"/>
                <a:cs typeface="Consolas" pitchFamily="49" charset="0"/>
              </a:rPr>
              <a:t>mergesort(</a:t>
            </a:r>
            <a:r>
              <a:rPr lang="nb-NO" altLang="zh-CN" sz="2000" i="1">
                <a:solidFill>
                  <a:srgbClr val="9900FF"/>
                </a:solidFill>
                <a:latin typeface="Consolas" pitchFamily="49" charset="0"/>
                <a:ea typeface="楷体" pitchFamily="49" charset="-122"/>
                <a:cs typeface="Consolas" pitchFamily="49" charset="0"/>
              </a:rPr>
              <a:t>a</a:t>
            </a:r>
            <a:r>
              <a:rPr lang="zh-CN" altLang="en-US" sz="2000">
                <a:solidFill>
                  <a:srgbClr val="9900FF"/>
                </a:solidFill>
                <a:latin typeface="Consolas" pitchFamily="49" charset="0"/>
                <a:ea typeface="楷体" pitchFamily="49" charset="-122"/>
                <a:cs typeface="Consolas" pitchFamily="49" charset="0"/>
              </a:rPr>
              <a:t>，</a:t>
            </a:r>
            <a:r>
              <a:rPr lang="nb-NO" altLang="zh-CN" sz="2000">
                <a:solidFill>
                  <a:srgbClr val="9900FF"/>
                </a:solidFill>
                <a:latin typeface="Consolas" pitchFamily="49" charset="0"/>
                <a:ea typeface="楷体" pitchFamily="49" charset="-122"/>
                <a:cs typeface="Consolas" pitchFamily="49" charset="0"/>
              </a:rPr>
              <a:t>0</a:t>
            </a:r>
            <a:r>
              <a:rPr lang="zh-CN" altLang="en-US" sz="2000">
                <a:solidFill>
                  <a:srgbClr val="9900FF"/>
                </a:solidFill>
                <a:latin typeface="Consolas" pitchFamily="49" charset="0"/>
                <a:ea typeface="楷体" pitchFamily="49" charset="-122"/>
                <a:cs typeface="Consolas" pitchFamily="49" charset="0"/>
              </a:rPr>
              <a:t>，</a:t>
            </a:r>
            <a:r>
              <a:rPr lang="nb-NO" altLang="zh-CN" sz="2000" i="1">
                <a:solidFill>
                  <a:srgbClr val="9900FF"/>
                </a:solidFill>
                <a:latin typeface="Consolas" pitchFamily="49" charset="0"/>
                <a:ea typeface="楷体" pitchFamily="49" charset="-122"/>
                <a:cs typeface="Consolas" pitchFamily="49" charset="0"/>
              </a:rPr>
              <a:t>n</a:t>
            </a:r>
            <a:r>
              <a:rPr lang="nb-NO" altLang="zh-CN" sz="2000">
                <a:solidFill>
                  <a:srgbClr val="9900FF"/>
                </a:solidFill>
                <a:latin typeface="Consolas" pitchFamily="49" charset="0"/>
                <a:ea typeface="楷体" pitchFamily="49" charset="-122"/>
                <a:cs typeface="Consolas" pitchFamily="49" charset="0"/>
              </a:rPr>
              <a:t>-1)</a:t>
            </a:r>
            <a:r>
              <a:rPr lang="zh-CN" altLang="nb-NO" sz="2000">
                <a:latin typeface="Consolas" pitchFamily="49" charset="0"/>
                <a:ea typeface="楷体" pitchFamily="49" charset="-122"/>
                <a:cs typeface="Consolas" pitchFamily="49" charset="0"/>
              </a:rPr>
              <a:t>；</a:t>
            </a:r>
            <a:endParaRPr lang="en-US" altLang="zh-CN" sz="2000">
              <a:latin typeface="Consolas" pitchFamily="49" charset="0"/>
              <a:ea typeface="楷体" pitchFamily="49" charset="-122"/>
              <a:cs typeface="Consolas" pitchFamily="49" charset="0"/>
            </a:endParaRPr>
          </a:p>
          <a:p>
            <a:pPr>
              <a:lnSpc>
                <a:spcPct val="150000"/>
              </a:lnSpc>
              <a:spcBef>
                <a:spcPts val="0"/>
              </a:spcBef>
            </a:pPr>
            <a:r>
              <a:rPr lang="en-US" altLang="zh-CN" sz="2000">
                <a:solidFill>
                  <a:srgbClr val="0000FF"/>
                </a:solidFill>
                <a:latin typeface="Consolas" pitchFamily="49" charset="0"/>
                <a:ea typeface="楷体" pitchFamily="49" charset="-122"/>
                <a:cs typeface="Consolas" pitchFamily="49" charset="0"/>
              </a:rPr>
              <a:t>    </a:t>
            </a:r>
            <a:r>
              <a:rPr lang="zh-CN" altLang="nb-NO" sz="2000">
                <a:solidFill>
                  <a:srgbClr val="0000FF"/>
                </a:solidFill>
                <a:latin typeface="Consolas" pitchFamily="49" charset="0"/>
                <a:ea typeface="楷体" pitchFamily="49" charset="-122"/>
                <a:cs typeface="Consolas" pitchFamily="49" charset="0"/>
              </a:rPr>
              <a:t>另外</a:t>
            </a:r>
            <a:r>
              <a:rPr lang="nb-NO" altLang="zh-CN" sz="2000">
                <a:solidFill>
                  <a:srgbClr val="0000FF"/>
                </a:solidFill>
                <a:latin typeface="Consolas" pitchFamily="49" charset="0"/>
                <a:ea typeface="楷体" pitchFamily="49" charset="-122"/>
                <a:cs typeface="Consolas" pitchFamily="49" charset="0"/>
              </a:rPr>
              <a:t>merge(</a:t>
            </a:r>
            <a:r>
              <a:rPr lang="nb-NO"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a:t>
            </a:r>
            <a:r>
              <a:rPr lang="nb-NO" altLang="zh-CN" sz="2000" i="1">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a:t>
            </a:r>
            <a:r>
              <a:rPr lang="nb-NO" altLang="zh-CN" sz="2000" i="1">
                <a:solidFill>
                  <a:srgbClr val="0000FF"/>
                </a:solidFill>
                <a:latin typeface="Consolas" pitchFamily="49" charset="0"/>
                <a:ea typeface="楷体" pitchFamily="49" charset="-122"/>
                <a:cs typeface="Consolas" pitchFamily="49" charset="0"/>
              </a:rPr>
              <a:t>j</a:t>
            </a:r>
            <a:r>
              <a:rPr lang="zh-CN" altLang="en-US" sz="2000">
                <a:solidFill>
                  <a:srgbClr val="0000FF"/>
                </a:solidFill>
                <a:latin typeface="Consolas" pitchFamily="49" charset="0"/>
                <a:ea typeface="楷体" pitchFamily="49" charset="-122"/>
                <a:cs typeface="Consolas" pitchFamily="49" charset="0"/>
              </a:rPr>
              <a:t>，</a:t>
            </a:r>
            <a:r>
              <a:rPr lang="nb-NO" altLang="zh-CN" sz="2000" i="1">
                <a:solidFill>
                  <a:srgbClr val="0000FF"/>
                </a:solidFill>
                <a:latin typeface="Consolas" pitchFamily="49" charset="0"/>
                <a:ea typeface="楷体" pitchFamily="49" charset="-122"/>
                <a:cs typeface="Consolas" pitchFamily="49" charset="0"/>
              </a:rPr>
              <a:t>m</a:t>
            </a:r>
            <a:r>
              <a:rPr lang="nb-NO" altLang="zh-CN" sz="2000">
                <a:solidFill>
                  <a:srgbClr val="0000FF"/>
                </a:solidFill>
                <a:latin typeface="Consolas" pitchFamily="49" charset="0"/>
                <a:ea typeface="楷体" pitchFamily="49" charset="-122"/>
                <a:cs typeface="Consolas" pitchFamily="49" charset="0"/>
              </a:rPr>
              <a:t>)</a:t>
            </a:r>
            <a:r>
              <a:rPr lang="zh-CN" altLang="nb-NO" sz="2000">
                <a:solidFill>
                  <a:srgbClr val="0000FF"/>
                </a:solidFill>
                <a:latin typeface="Consolas" pitchFamily="49" charset="0"/>
                <a:ea typeface="楷体" pitchFamily="49" charset="-122"/>
                <a:cs typeface="Consolas" pitchFamily="49" charset="0"/>
              </a:rPr>
              <a:t>用于两个有序子序列</a:t>
            </a:r>
            <a:r>
              <a:rPr lang="nb-NO" altLang="zh-CN" sz="2000" i="1">
                <a:solidFill>
                  <a:srgbClr val="0000FF"/>
                </a:solidFill>
                <a:latin typeface="Consolas" pitchFamily="49" charset="0"/>
                <a:ea typeface="楷体" pitchFamily="49" charset="-122"/>
                <a:cs typeface="Consolas" pitchFamily="49" charset="0"/>
              </a:rPr>
              <a:t>a</a:t>
            </a:r>
            <a:r>
              <a:rPr lang="nb-NO" altLang="zh-CN" sz="2000">
                <a:solidFill>
                  <a:srgbClr val="0000FF"/>
                </a:solidFill>
                <a:latin typeface="Consolas" pitchFamily="49" charset="0"/>
                <a:ea typeface="楷体" pitchFamily="49" charset="-122"/>
                <a:cs typeface="Consolas" pitchFamily="49" charset="0"/>
              </a:rPr>
              <a:t>[</a:t>
            </a:r>
            <a:r>
              <a:rPr lang="nb-NO" altLang="zh-CN" sz="2000" i="1">
                <a:solidFill>
                  <a:srgbClr val="0000FF"/>
                </a:solidFill>
                <a:latin typeface="Consolas" pitchFamily="49" charset="0"/>
                <a:ea typeface="楷体" pitchFamily="49" charset="-122"/>
                <a:cs typeface="Consolas" pitchFamily="49" charset="0"/>
              </a:rPr>
              <a:t>i</a:t>
            </a:r>
            <a:r>
              <a:rPr lang="nb-NO" altLang="zh-CN" sz="2000">
                <a:solidFill>
                  <a:srgbClr val="0000FF"/>
                </a:solidFill>
                <a:latin typeface="Consolas" pitchFamily="49" charset="0"/>
                <a:ea typeface="楷体" pitchFamily="49" charset="-122"/>
                <a:cs typeface="Consolas" pitchFamily="49" charset="0"/>
              </a:rPr>
              <a:t>..</a:t>
            </a:r>
            <a:r>
              <a:rPr lang="nb-NO" altLang="zh-CN" sz="2000" i="1">
                <a:solidFill>
                  <a:srgbClr val="0000FF"/>
                </a:solidFill>
                <a:latin typeface="Consolas" pitchFamily="49" charset="0"/>
                <a:ea typeface="楷体" pitchFamily="49" charset="-122"/>
                <a:cs typeface="Consolas" pitchFamily="49" charset="0"/>
              </a:rPr>
              <a:t>j</a:t>
            </a:r>
            <a:r>
              <a:rPr lang="nb-NO" altLang="zh-CN" sz="2000">
                <a:solidFill>
                  <a:srgbClr val="0000FF"/>
                </a:solidFill>
                <a:latin typeface="Consolas" pitchFamily="49" charset="0"/>
                <a:ea typeface="楷体" pitchFamily="49" charset="-122"/>
                <a:cs typeface="Consolas" pitchFamily="49" charset="0"/>
              </a:rPr>
              <a:t>]</a:t>
            </a:r>
            <a:r>
              <a:rPr lang="zh-CN" altLang="nb-NO" sz="2000">
                <a:solidFill>
                  <a:srgbClr val="0000FF"/>
                </a:solidFill>
                <a:latin typeface="Consolas" pitchFamily="49" charset="0"/>
                <a:ea typeface="楷体" pitchFamily="49" charset="-122"/>
                <a:cs typeface="Consolas" pitchFamily="49" charset="0"/>
              </a:rPr>
              <a:t>和</a:t>
            </a:r>
            <a:r>
              <a:rPr lang="nb-NO" altLang="zh-CN" sz="2000" i="1">
                <a:solidFill>
                  <a:srgbClr val="0000FF"/>
                </a:solidFill>
                <a:latin typeface="Consolas" pitchFamily="49" charset="0"/>
                <a:ea typeface="楷体" pitchFamily="49" charset="-122"/>
                <a:cs typeface="Consolas" pitchFamily="49" charset="0"/>
              </a:rPr>
              <a:t>a</a:t>
            </a:r>
            <a:r>
              <a:rPr lang="nb-NO" altLang="zh-CN" sz="2000">
                <a:solidFill>
                  <a:srgbClr val="0000FF"/>
                </a:solidFill>
                <a:latin typeface="Consolas" pitchFamily="49" charset="0"/>
                <a:ea typeface="楷体" pitchFamily="49" charset="-122"/>
                <a:cs typeface="Consolas" pitchFamily="49" charset="0"/>
              </a:rPr>
              <a:t>[</a:t>
            </a:r>
            <a:r>
              <a:rPr lang="nb-NO" altLang="zh-CN" sz="2000" i="1">
                <a:solidFill>
                  <a:srgbClr val="0000FF"/>
                </a:solidFill>
                <a:latin typeface="Consolas" pitchFamily="49" charset="0"/>
                <a:ea typeface="楷体" pitchFamily="49" charset="-122"/>
                <a:cs typeface="Consolas" pitchFamily="49" charset="0"/>
              </a:rPr>
              <a:t>j</a:t>
            </a:r>
            <a:r>
              <a:rPr lang="nb-NO" altLang="zh-CN" sz="2000">
                <a:solidFill>
                  <a:srgbClr val="0000FF"/>
                </a:solidFill>
                <a:latin typeface="Consolas" pitchFamily="49" charset="0"/>
                <a:ea typeface="楷体" pitchFamily="49" charset="-122"/>
                <a:cs typeface="Consolas" pitchFamily="49" charset="0"/>
              </a:rPr>
              <a:t>+1..</a:t>
            </a:r>
            <a:r>
              <a:rPr lang="nb-NO" altLang="zh-CN" sz="2000" i="1">
                <a:solidFill>
                  <a:srgbClr val="0000FF"/>
                </a:solidFill>
                <a:latin typeface="Consolas" pitchFamily="49" charset="0"/>
                <a:ea typeface="楷体" pitchFamily="49" charset="-122"/>
                <a:cs typeface="Consolas" pitchFamily="49" charset="0"/>
              </a:rPr>
              <a:t>m</a:t>
            </a:r>
            <a:r>
              <a:rPr lang="nb-NO" altLang="zh-CN" sz="2000">
                <a:solidFill>
                  <a:srgbClr val="0000FF"/>
                </a:solidFill>
                <a:latin typeface="Consolas" pitchFamily="49" charset="0"/>
                <a:ea typeface="楷体" pitchFamily="49" charset="-122"/>
                <a:cs typeface="Consolas" pitchFamily="49" charset="0"/>
              </a:rPr>
              <a:t>]</a:t>
            </a:r>
            <a:r>
              <a:rPr lang="zh-CN" altLang="nb-NO" sz="2000">
                <a:solidFill>
                  <a:srgbClr val="0000FF"/>
                </a:solidFill>
                <a:latin typeface="Consolas" pitchFamily="49" charset="0"/>
                <a:ea typeface="楷体" pitchFamily="49" charset="-122"/>
                <a:cs typeface="Consolas" pitchFamily="49" charset="0"/>
              </a:rPr>
              <a:t>的有序合并，是非递归函数，它的时间复杂度为</a:t>
            </a:r>
            <a:r>
              <a:rPr lang="nb-NO" altLang="zh-CN" sz="2000">
                <a:solidFill>
                  <a:srgbClr val="0000FF"/>
                </a:solidFill>
                <a:latin typeface="Consolas" pitchFamily="49" charset="0"/>
                <a:ea typeface="楷体" pitchFamily="49" charset="-122"/>
                <a:cs typeface="Consolas" pitchFamily="49" charset="0"/>
              </a:rPr>
              <a:t>O(</a:t>
            </a:r>
            <a:r>
              <a:rPr lang="nb-NO" altLang="zh-CN" sz="2000" i="1">
                <a:solidFill>
                  <a:srgbClr val="0000FF"/>
                </a:solidFill>
                <a:latin typeface="Consolas" pitchFamily="49" charset="0"/>
                <a:ea typeface="楷体" pitchFamily="49" charset="-122"/>
                <a:cs typeface="Consolas" pitchFamily="49" charset="0"/>
              </a:rPr>
              <a:t>n</a:t>
            </a:r>
            <a:r>
              <a:rPr lang="nb-NO" altLang="zh-CN" sz="2000">
                <a:solidFill>
                  <a:srgbClr val="0000FF"/>
                </a:solidFill>
                <a:latin typeface="Consolas" pitchFamily="49" charset="0"/>
                <a:ea typeface="楷体" pitchFamily="49" charset="-122"/>
                <a:cs typeface="Consolas" pitchFamily="49" charset="0"/>
              </a:rPr>
              <a:t>)</a:t>
            </a:r>
            <a:r>
              <a:rPr lang="zh-CN" altLang="nb-NO" sz="2000">
                <a:solidFill>
                  <a:srgbClr val="0000FF"/>
                </a:solidFill>
                <a:latin typeface="Consolas" pitchFamily="49" charset="0"/>
                <a:ea typeface="楷体" pitchFamily="49" charset="-122"/>
                <a:cs typeface="Consolas" pitchFamily="49" charset="0"/>
              </a:rPr>
              <a:t>（这里</a:t>
            </a:r>
            <a:r>
              <a:rPr lang="nb-NO" altLang="zh-CN" sz="2000" i="1">
                <a:solidFill>
                  <a:srgbClr val="0000FF"/>
                </a:solidFill>
                <a:latin typeface="Consolas" pitchFamily="49" charset="0"/>
                <a:ea typeface="楷体" pitchFamily="49" charset="-122"/>
                <a:cs typeface="Consolas" pitchFamily="49" charset="0"/>
              </a:rPr>
              <a:t>n</a:t>
            </a:r>
            <a:r>
              <a:rPr lang="nb-NO" altLang="zh-CN" sz="2000">
                <a:solidFill>
                  <a:srgbClr val="0000FF"/>
                </a:solidFill>
                <a:latin typeface="Consolas" pitchFamily="49" charset="0"/>
                <a:ea typeface="楷体" pitchFamily="49" charset="-122"/>
                <a:cs typeface="Consolas" pitchFamily="49" charset="0"/>
              </a:rPr>
              <a:t>=</a:t>
            </a:r>
            <a:r>
              <a:rPr lang="nb-NO" altLang="zh-CN" sz="2000" i="1">
                <a:solidFill>
                  <a:srgbClr val="0000FF"/>
                </a:solidFill>
                <a:latin typeface="Consolas" pitchFamily="49" charset="0"/>
                <a:ea typeface="楷体" pitchFamily="49" charset="-122"/>
                <a:cs typeface="Consolas" pitchFamily="49" charset="0"/>
              </a:rPr>
              <a:t>j</a:t>
            </a:r>
            <a:r>
              <a:rPr lang="nb-NO" altLang="zh-CN" sz="2000">
                <a:solidFill>
                  <a:srgbClr val="0000FF"/>
                </a:solidFill>
                <a:latin typeface="Consolas" pitchFamily="49" charset="0"/>
                <a:ea typeface="楷体" pitchFamily="49" charset="-122"/>
                <a:cs typeface="Consolas" pitchFamily="49" charset="0"/>
              </a:rPr>
              <a:t>-</a:t>
            </a:r>
            <a:r>
              <a:rPr lang="nb-NO" altLang="zh-CN" sz="2000" i="1">
                <a:solidFill>
                  <a:srgbClr val="0000FF"/>
                </a:solidFill>
                <a:latin typeface="Consolas" pitchFamily="49" charset="0"/>
                <a:ea typeface="楷体" pitchFamily="49" charset="-122"/>
                <a:cs typeface="Consolas" pitchFamily="49" charset="0"/>
              </a:rPr>
              <a:t>i</a:t>
            </a:r>
            <a:r>
              <a:rPr lang="nb-NO" altLang="zh-CN" sz="2000">
                <a:solidFill>
                  <a:srgbClr val="0000FF"/>
                </a:solidFill>
                <a:latin typeface="Consolas" pitchFamily="49" charset="0"/>
                <a:ea typeface="楷体" pitchFamily="49" charset="-122"/>
                <a:cs typeface="Consolas" pitchFamily="49" charset="0"/>
              </a:rPr>
              <a:t>+1</a:t>
            </a:r>
            <a:r>
              <a:rPr lang="zh-CN" altLang="nb-NO" sz="2000">
                <a:solidFill>
                  <a:srgbClr val="0000FF"/>
                </a:solidFill>
                <a:latin typeface="Consolas" pitchFamily="49" charset="0"/>
                <a:ea typeface="楷体" pitchFamily="49" charset="-122"/>
                <a:cs typeface="Consolas" pitchFamily="49" charset="0"/>
              </a:rPr>
              <a:t>）。分析</a:t>
            </a:r>
            <a:r>
              <a:rPr lang="zh-CN" altLang="en-US" sz="2000">
                <a:solidFill>
                  <a:srgbClr val="0000FF"/>
                </a:solidFill>
                <a:latin typeface="Consolas" pitchFamily="49" charset="0"/>
                <a:ea typeface="楷体" pitchFamily="49" charset="-122"/>
                <a:cs typeface="Consolas" pitchFamily="49" charset="0"/>
              </a:rPr>
              <a:t>上述</a:t>
            </a:r>
            <a:r>
              <a:rPr lang="zh-CN" altLang="nb-NO" sz="2000">
                <a:solidFill>
                  <a:srgbClr val="0000FF"/>
                </a:solidFill>
                <a:latin typeface="Consolas" pitchFamily="49" charset="0"/>
                <a:ea typeface="楷体" pitchFamily="49" charset="-122"/>
                <a:cs typeface="Consolas" pitchFamily="49" charset="0"/>
              </a:rPr>
              <a:t>调用</a:t>
            </a:r>
            <a:r>
              <a:rPr lang="zh-CN" altLang="en-US" sz="2000">
                <a:solidFill>
                  <a:srgbClr val="0000FF"/>
                </a:solidFill>
                <a:latin typeface="Consolas" pitchFamily="49" charset="0"/>
                <a:ea typeface="楷体" pitchFamily="49" charset="-122"/>
                <a:cs typeface="Consolas" pitchFamily="49" charset="0"/>
              </a:rPr>
              <a:t>的时间复杂度。</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a:xfrm>
            <a:off x="470468" y="617860"/>
            <a:ext cx="6147460" cy="619189"/>
          </a:xfrm>
        </p:spPr>
        <p:txBody>
          <a:bodyPr>
            <a:normAutofit fontScale="90000"/>
          </a:bodyPr>
          <a:lstStyle/>
          <a:p>
            <a:pPr eaLnBrk="1" hangingPunct="1"/>
            <a:r>
              <a:rPr lang="en-US" altLang="zh-CN" b="0" dirty="0"/>
              <a:t>Sorted lists merging</a:t>
            </a:r>
          </a:p>
        </p:txBody>
      </p:sp>
      <p:sp>
        <p:nvSpPr>
          <p:cNvPr id="43013" name="Rectangle 3"/>
          <p:cNvSpPr>
            <a:spLocks noGrp="1" noChangeArrowheads="1"/>
          </p:cNvSpPr>
          <p:nvPr>
            <p:ph idx="1"/>
          </p:nvPr>
        </p:nvSpPr>
        <p:spPr>
          <a:xfrm>
            <a:off x="491293" y="1323430"/>
            <a:ext cx="6961027" cy="848271"/>
          </a:xfrm>
        </p:spPr>
        <p:txBody>
          <a:bodyPr>
            <a:normAutofit/>
          </a:bodyPr>
          <a:lstStyle/>
          <a:p>
            <a:pPr eaLnBrk="1" hangingPunct="1"/>
            <a:r>
              <a:rPr lang="en-US" altLang="zh-CN" sz="2400" dirty="0"/>
              <a:t>Merge two sorted lists into a new list and the new one is also sorted as before.</a:t>
            </a:r>
          </a:p>
          <a:p>
            <a:pPr eaLnBrk="1" hangingPunct="1"/>
            <a:endParaRPr lang="en-US" altLang="zh-CN" sz="2400" dirty="0"/>
          </a:p>
        </p:txBody>
      </p:sp>
      <p:sp>
        <p:nvSpPr>
          <p:cNvPr id="43015" name="Text Box 17"/>
          <p:cNvSpPr txBox="1">
            <a:spLocks noChangeArrowheads="1"/>
          </p:cNvSpPr>
          <p:nvPr/>
        </p:nvSpPr>
        <p:spPr bwMode="auto">
          <a:xfrm>
            <a:off x="1240768" y="2812794"/>
            <a:ext cx="4771392" cy="542248"/>
          </a:xfrm>
          <a:prstGeom prst="rect">
            <a:avLst/>
          </a:prstGeom>
          <a:solidFill>
            <a:srgbClr val="33CCCC"/>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95043" tIns="47522" rIns="95043" bIns="47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lang="en-US" altLang="zh-CN" sz="2900" b="1" dirty="0">
                <a:solidFill>
                  <a:srgbClr val="000000"/>
                </a:solidFill>
              </a:rPr>
              <a:t>LA= (3, 5, 8, 11)</a:t>
            </a:r>
          </a:p>
        </p:txBody>
      </p:sp>
      <p:sp>
        <p:nvSpPr>
          <p:cNvPr id="43016" name="Text Box 18"/>
          <p:cNvSpPr txBox="1">
            <a:spLocks noChangeArrowheads="1"/>
          </p:cNvSpPr>
          <p:nvPr/>
        </p:nvSpPr>
        <p:spPr bwMode="auto">
          <a:xfrm>
            <a:off x="1240768" y="3514501"/>
            <a:ext cx="5059424" cy="542248"/>
          </a:xfrm>
          <a:prstGeom prst="rect">
            <a:avLst/>
          </a:prstGeom>
          <a:solidFill>
            <a:srgbClr val="969696"/>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95043" tIns="47522" rIns="95043" bIns="47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lang="en-US" altLang="zh-CN" sz="2900" b="1" dirty="0">
                <a:solidFill>
                  <a:srgbClr val="FFFF00"/>
                </a:solidFill>
              </a:rPr>
              <a:t>LB= (2, 6, 8, 9, 11, 15, 20)</a:t>
            </a:r>
          </a:p>
        </p:txBody>
      </p:sp>
      <p:sp>
        <p:nvSpPr>
          <p:cNvPr id="43017" name="Text Box 19"/>
          <p:cNvSpPr txBox="1">
            <a:spLocks noChangeArrowheads="1"/>
          </p:cNvSpPr>
          <p:nvPr/>
        </p:nvSpPr>
        <p:spPr bwMode="auto">
          <a:xfrm>
            <a:off x="1240768" y="4555949"/>
            <a:ext cx="6499583" cy="542248"/>
          </a:xfrm>
          <a:prstGeom prst="rect">
            <a:avLst/>
          </a:prstGeom>
          <a:solidFill>
            <a:srgbClr val="FF990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95043" tIns="47522" rIns="95043" bIns="47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lang="en-US" altLang="zh-CN" sz="2900" b="1" dirty="0">
                <a:solidFill>
                  <a:srgbClr val="000000"/>
                </a:solidFill>
              </a:rPr>
              <a:t>LC= (</a:t>
            </a:r>
            <a:r>
              <a:rPr lang="en-US" altLang="zh-CN" sz="2900" b="1" dirty="0">
                <a:solidFill>
                  <a:srgbClr val="FFFF00"/>
                </a:solidFill>
              </a:rPr>
              <a:t>2</a:t>
            </a:r>
            <a:r>
              <a:rPr lang="en-US" altLang="zh-CN" sz="2900" b="1" dirty="0">
                <a:solidFill>
                  <a:srgbClr val="000000"/>
                </a:solidFill>
              </a:rPr>
              <a:t>, 3, 5, </a:t>
            </a:r>
            <a:r>
              <a:rPr lang="en-US" altLang="zh-CN" sz="2900" b="1" dirty="0">
                <a:solidFill>
                  <a:srgbClr val="FFFF00"/>
                </a:solidFill>
              </a:rPr>
              <a:t>6</a:t>
            </a:r>
            <a:r>
              <a:rPr lang="en-US" altLang="zh-CN" sz="2900" b="1" dirty="0">
                <a:solidFill>
                  <a:srgbClr val="000000"/>
                </a:solidFill>
              </a:rPr>
              <a:t>, 8, </a:t>
            </a:r>
            <a:r>
              <a:rPr lang="en-US" altLang="zh-CN" sz="2900" b="1" dirty="0">
                <a:solidFill>
                  <a:srgbClr val="FFFF00"/>
                </a:solidFill>
              </a:rPr>
              <a:t>8</a:t>
            </a:r>
            <a:r>
              <a:rPr lang="en-US" altLang="zh-CN" sz="2900" b="1" dirty="0">
                <a:solidFill>
                  <a:srgbClr val="000000"/>
                </a:solidFill>
              </a:rPr>
              <a:t>, </a:t>
            </a:r>
            <a:r>
              <a:rPr lang="en-US" altLang="zh-CN" sz="2900" b="1" dirty="0">
                <a:solidFill>
                  <a:srgbClr val="FFFF00"/>
                </a:solidFill>
              </a:rPr>
              <a:t>9</a:t>
            </a:r>
            <a:r>
              <a:rPr lang="en-US" altLang="zh-CN" sz="2900" b="1" dirty="0">
                <a:solidFill>
                  <a:srgbClr val="000000"/>
                </a:solidFill>
              </a:rPr>
              <a:t>, 11, </a:t>
            </a:r>
            <a:r>
              <a:rPr lang="en-US" altLang="zh-CN" sz="2900" b="1" dirty="0">
                <a:solidFill>
                  <a:srgbClr val="FFFF00"/>
                </a:solidFill>
              </a:rPr>
              <a:t>11</a:t>
            </a:r>
            <a:r>
              <a:rPr lang="en-US" altLang="zh-CN" sz="2900" b="1" dirty="0">
                <a:solidFill>
                  <a:srgbClr val="000000"/>
                </a:solidFill>
              </a:rPr>
              <a:t>, </a:t>
            </a:r>
            <a:r>
              <a:rPr lang="en-US" altLang="zh-CN" sz="2900" b="1" dirty="0">
                <a:solidFill>
                  <a:srgbClr val="FFFF00"/>
                </a:solidFill>
              </a:rPr>
              <a:t>15</a:t>
            </a:r>
            <a:r>
              <a:rPr lang="en-US" altLang="zh-CN" sz="2900" b="1" dirty="0">
                <a:solidFill>
                  <a:srgbClr val="000000"/>
                </a:solidFill>
              </a:rPr>
              <a:t>, </a:t>
            </a:r>
            <a:r>
              <a:rPr lang="en-US" altLang="zh-CN" sz="2900" b="1" dirty="0">
                <a:solidFill>
                  <a:srgbClr val="FFFF00"/>
                </a:solidFill>
              </a:rPr>
              <a:t>20</a:t>
            </a:r>
            <a:r>
              <a:rPr lang="en-US" altLang="zh-CN" sz="2900" b="1" dirty="0">
                <a:solidFill>
                  <a:srgbClr val="000000"/>
                </a:solidFill>
              </a:rPr>
              <a:t>)</a:t>
            </a:r>
          </a:p>
        </p:txBody>
      </p:sp>
      <p:sp>
        <p:nvSpPr>
          <p:cNvPr id="43018" name="Rectangle 20"/>
          <p:cNvSpPr>
            <a:spLocks noChangeArrowheads="1"/>
          </p:cNvSpPr>
          <p:nvPr/>
        </p:nvSpPr>
        <p:spPr bwMode="auto">
          <a:xfrm>
            <a:off x="387352" y="3187461"/>
            <a:ext cx="786878" cy="288938"/>
          </a:xfrm>
          <a:prstGeom prst="rect">
            <a:avLst/>
          </a:prstGeom>
          <a:solidFill>
            <a:srgbClr val="BBE0E3"/>
          </a:solidFill>
          <a:ln w="19050">
            <a:solidFill>
              <a:srgbClr val="000000"/>
            </a:solidFill>
            <a:miter lim="800000"/>
          </a:ln>
        </p:spPr>
        <p:txBody>
          <a:bodyPr wrap="none" lIns="95043" tIns="47522" rIns="95043" bIns="47522" anchor="ctr"/>
          <a:lstStyle/>
          <a:p>
            <a:pPr fontAlgn="base">
              <a:spcBef>
                <a:spcPct val="0"/>
              </a:spcBef>
              <a:spcAft>
                <a:spcPct val="0"/>
              </a:spcAft>
            </a:pPr>
            <a:endParaRPr lang="zh-CN" altLang="en-US">
              <a:solidFill>
                <a:srgbClr val="FFFFFF"/>
              </a:solidFill>
              <a:ea typeface="宋体" panose="02010600030101010101" pitchFamily="2" charset="-122"/>
            </a:endParaRPr>
          </a:p>
        </p:txBody>
      </p:sp>
      <p:sp>
        <p:nvSpPr>
          <p:cNvPr id="43019" name="AutoShape 21"/>
          <p:cNvSpPr>
            <a:spLocks noChangeArrowheads="1"/>
          </p:cNvSpPr>
          <p:nvPr/>
        </p:nvSpPr>
        <p:spPr bwMode="auto">
          <a:xfrm rot="5400000">
            <a:off x="-154359" y="4018112"/>
            <a:ext cx="1871748" cy="788324"/>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8348 h 21600"/>
              <a:gd name="T20" fmla="*/ 1636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129" y="0"/>
                </a:moveTo>
                <a:lnTo>
                  <a:pt x="8657" y="8657"/>
                </a:lnTo>
                <a:lnTo>
                  <a:pt x="13897" y="8657"/>
                </a:lnTo>
                <a:lnTo>
                  <a:pt x="13897" y="18348"/>
                </a:lnTo>
                <a:lnTo>
                  <a:pt x="0" y="18348"/>
                </a:lnTo>
                <a:lnTo>
                  <a:pt x="0" y="21600"/>
                </a:lnTo>
                <a:lnTo>
                  <a:pt x="16360" y="21600"/>
                </a:lnTo>
                <a:lnTo>
                  <a:pt x="16360" y="8657"/>
                </a:lnTo>
                <a:lnTo>
                  <a:pt x="21600" y="8657"/>
                </a:lnTo>
                <a:lnTo>
                  <a:pt x="15129" y="0"/>
                </a:lnTo>
                <a:close/>
              </a:path>
            </a:pathLst>
          </a:custGeom>
          <a:solidFill>
            <a:srgbClr val="BBE0E3"/>
          </a:solidFill>
          <a:ln w="19050">
            <a:solidFill>
              <a:srgbClr val="000000"/>
            </a:solidFill>
            <a:miter lim="800000"/>
          </a:ln>
        </p:spPr>
        <p:txBody>
          <a:bodyPr rot="10800000" vert="eaVert" wrap="none" lIns="95043" tIns="47522" rIns="95043" bIns="47522" anchor="ctr"/>
          <a:lstStyle/>
          <a:p>
            <a:pPr fontAlgn="base">
              <a:spcBef>
                <a:spcPct val="0"/>
              </a:spcBef>
              <a:spcAft>
                <a:spcPct val="0"/>
              </a:spcAft>
            </a:pPr>
            <a:endParaRPr lang="zh-CN" altLang="en-US">
              <a:solidFill>
                <a:srgbClr val="FFFFFF"/>
              </a:solidFill>
              <a:ea typeface="宋体" panose="02010600030101010101" pitchFamily="2" charset="-122"/>
            </a:endParaRPr>
          </a:p>
        </p:txBody>
      </p:sp>
      <p:sp>
        <p:nvSpPr>
          <p:cNvPr id="43020" name="Text Box 22"/>
          <p:cNvSpPr txBox="1">
            <a:spLocks noChangeArrowheads="1"/>
          </p:cNvSpPr>
          <p:nvPr/>
        </p:nvSpPr>
        <p:spPr bwMode="auto">
          <a:xfrm>
            <a:off x="336727" y="5340211"/>
            <a:ext cx="1498969" cy="465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5043" tIns="47522" rIns="95043" bIns="47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50000"/>
              </a:spcBef>
              <a:spcAft>
                <a:spcPct val="0"/>
              </a:spcAft>
            </a:pPr>
            <a:r>
              <a:rPr lang="en-US" altLang="zh-CN" dirty="0"/>
              <a:t>Merge</a:t>
            </a:r>
          </a:p>
        </p:txBody>
      </p:sp>
      <p:sp>
        <p:nvSpPr>
          <p:cNvPr id="43021" name="Text Box 23"/>
          <p:cNvSpPr txBox="1">
            <a:spLocks noChangeArrowheads="1"/>
          </p:cNvSpPr>
          <p:nvPr/>
        </p:nvSpPr>
        <p:spPr bwMode="auto">
          <a:xfrm>
            <a:off x="2076824" y="2228567"/>
            <a:ext cx="276902" cy="465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043" tIns="47522" rIns="95043" bIns="47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en-US" altLang="zh-CN" dirty="0"/>
              <a:t>i</a:t>
            </a:r>
          </a:p>
        </p:txBody>
      </p:sp>
      <p:sp>
        <p:nvSpPr>
          <p:cNvPr id="43022" name="Text Box 24"/>
          <p:cNvSpPr txBox="1">
            <a:spLocks noChangeArrowheads="1"/>
          </p:cNvSpPr>
          <p:nvPr/>
        </p:nvSpPr>
        <p:spPr bwMode="auto">
          <a:xfrm>
            <a:off x="2076824" y="4189221"/>
            <a:ext cx="276902" cy="465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043" tIns="47522" rIns="95043" bIns="47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en-US" altLang="zh-CN" dirty="0"/>
              <a:t>j</a:t>
            </a:r>
          </a:p>
        </p:txBody>
      </p:sp>
      <p:sp>
        <p:nvSpPr>
          <p:cNvPr id="43023" name="Text Box 25"/>
          <p:cNvSpPr txBox="1">
            <a:spLocks noChangeArrowheads="1"/>
          </p:cNvSpPr>
          <p:nvPr/>
        </p:nvSpPr>
        <p:spPr bwMode="auto">
          <a:xfrm>
            <a:off x="2084059" y="5341799"/>
            <a:ext cx="363464" cy="465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043" tIns="47522" rIns="95043" bIns="47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en-US" altLang="zh-CN" dirty="0"/>
              <a:t>k</a:t>
            </a:r>
          </a:p>
        </p:txBody>
      </p:sp>
      <p:sp>
        <p:nvSpPr>
          <p:cNvPr id="43024" name="Line 26"/>
          <p:cNvSpPr>
            <a:spLocks noChangeShapeType="1"/>
          </p:cNvSpPr>
          <p:nvPr/>
        </p:nvSpPr>
        <p:spPr bwMode="auto">
          <a:xfrm flipV="1">
            <a:off x="2234489" y="5060798"/>
            <a:ext cx="0" cy="287351"/>
          </a:xfrm>
          <a:prstGeom prst="line">
            <a:avLst/>
          </a:prstGeom>
          <a:noFill/>
          <a:ln w="9525">
            <a:solidFill>
              <a:srgbClr val="00CC00"/>
            </a:solidFill>
            <a:round/>
            <a:tailEnd type="triangle" w="med" len="med"/>
          </a:ln>
          <a:extLst>
            <a:ext uri="{909E8E84-426E-40DD-AFC4-6F175D3DCCD1}">
              <a14:hiddenFill xmlns:a14="http://schemas.microsoft.com/office/drawing/2010/main">
                <a:noFill/>
              </a14:hiddenFill>
            </a:ext>
          </a:extLst>
        </p:spPr>
        <p:txBody>
          <a:bodyPr lIns="95043" tIns="47522" rIns="95043" bIns="47522"/>
          <a:lstStyle/>
          <a:p>
            <a:pPr fontAlgn="base">
              <a:spcBef>
                <a:spcPct val="0"/>
              </a:spcBef>
              <a:spcAft>
                <a:spcPct val="0"/>
              </a:spcAft>
            </a:pPr>
            <a:endParaRPr lang="zh-CN" altLang="en-US">
              <a:solidFill>
                <a:srgbClr val="FFFFFF"/>
              </a:solidFill>
              <a:ea typeface="宋体" panose="02010600030101010101" pitchFamily="2" charset="-122"/>
            </a:endParaRPr>
          </a:p>
        </p:txBody>
      </p:sp>
      <p:sp>
        <p:nvSpPr>
          <p:cNvPr id="43025" name="Line 27"/>
          <p:cNvSpPr>
            <a:spLocks noChangeShapeType="1"/>
          </p:cNvSpPr>
          <p:nvPr/>
        </p:nvSpPr>
        <p:spPr bwMode="auto">
          <a:xfrm flipV="1">
            <a:off x="2199774" y="4052688"/>
            <a:ext cx="0" cy="215910"/>
          </a:xfrm>
          <a:prstGeom prst="line">
            <a:avLst/>
          </a:prstGeom>
          <a:noFill/>
          <a:ln w="9525">
            <a:solidFill>
              <a:srgbClr val="CC0000"/>
            </a:solidFill>
            <a:round/>
            <a:tailEnd type="triangle" w="med" len="med"/>
          </a:ln>
          <a:extLst>
            <a:ext uri="{909E8E84-426E-40DD-AFC4-6F175D3DCCD1}">
              <a14:hiddenFill xmlns:a14="http://schemas.microsoft.com/office/drawing/2010/main">
                <a:noFill/>
              </a14:hiddenFill>
            </a:ext>
          </a:extLst>
        </p:spPr>
        <p:txBody>
          <a:bodyPr lIns="95043" tIns="47522" rIns="95043" bIns="47522"/>
          <a:lstStyle/>
          <a:p>
            <a:pPr fontAlgn="base">
              <a:spcBef>
                <a:spcPct val="0"/>
              </a:spcBef>
              <a:spcAft>
                <a:spcPct val="0"/>
              </a:spcAft>
            </a:pPr>
            <a:endParaRPr lang="zh-CN" altLang="en-US">
              <a:solidFill>
                <a:srgbClr val="FFFFFF"/>
              </a:solidFill>
              <a:ea typeface="宋体" panose="02010600030101010101" pitchFamily="2" charset="-122"/>
            </a:endParaRPr>
          </a:p>
        </p:txBody>
      </p:sp>
      <p:sp>
        <p:nvSpPr>
          <p:cNvPr id="43026" name="Line 28"/>
          <p:cNvSpPr>
            <a:spLocks noChangeShapeType="1"/>
          </p:cNvSpPr>
          <p:nvPr/>
        </p:nvSpPr>
        <p:spPr bwMode="auto">
          <a:xfrm>
            <a:off x="2186756" y="2595295"/>
            <a:ext cx="0" cy="215910"/>
          </a:xfrm>
          <a:prstGeom prst="line">
            <a:avLst/>
          </a:prstGeom>
          <a:noFill/>
          <a:ln w="9525">
            <a:solidFill>
              <a:srgbClr val="FF3300"/>
            </a:solidFill>
            <a:round/>
            <a:tailEnd type="triangle" w="med" len="med"/>
          </a:ln>
          <a:extLst>
            <a:ext uri="{909E8E84-426E-40DD-AFC4-6F175D3DCCD1}">
              <a14:hiddenFill xmlns:a14="http://schemas.microsoft.com/office/drawing/2010/main">
                <a:noFill/>
              </a14:hiddenFill>
            </a:ext>
          </a:extLst>
        </p:spPr>
        <p:txBody>
          <a:bodyPr lIns="95043" tIns="47522" rIns="95043" bIns="47522"/>
          <a:lstStyle/>
          <a:p>
            <a:pPr fontAlgn="base">
              <a:spcBef>
                <a:spcPct val="0"/>
              </a:spcBef>
              <a:spcAft>
                <a:spcPct val="0"/>
              </a:spcAft>
            </a:pPr>
            <a:endParaRPr lang="zh-CN" altLang="en-US">
              <a:solidFill>
                <a:srgbClr val="FFFFFF"/>
              </a:solidFill>
              <a:ea typeface="宋体" panose="02010600030101010101" pitchFamily="2" charset="-122"/>
            </a:endParaRPr>
          </a:p>
        </p:txBody>
      </p:sp>
      <p:sp>
        <p:nvSpPr>
          <p:cNvPr id="43030" name="Text Box 33"/>
          <p:cNvSpPr txBox="1">
            <a:spLocks noChangeArrowheads="1"/>
          </p:cNvSpPr>
          <p:nvPr/>
        </p:nvSpPr>
        <p:spPr bwMode="auto">
          <a:xfrm>
            <a:off x="699296" y="5903225"/>
            <a:ext cx="4540890" cy="480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043" tIns="47522" rIns="95043" bIns="4752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en-US" altLang="zh-CN" sz="2500" dirty="0"/>
              <a:t>How about time complexity?</a:t>
            </a:r>
          </a:p>
        </p:txBody>
      </p:sp>
    </p:spTree>
    <p:extLst>
      <p:ext uri="{BB962C8B-B14F-4D97-AF65-F5344CB8AC3E}">
        <p14:creationId xmlns:p14="http://schemas.microsoft.com/office/powerpoint/2010/main" val="25994150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6"/>
          <p:cNvSpPr>
            <a:spLocks noGrp="1" noChangeArrowheads="1"/>
          </p:cNvSpPr>
          <p:nvPr>
            <p:ph idx="1"/>
          </p:nvPr>
        </p:nvSpPr>
        <p:spPr>
          <a:xfrm>
            <a:off x="364418" y="1204141"/>
            <a:ext cx="6371426" cy="5188190"/>
          </a:xfrm>
        </p:spPr>
        <p:txBody>
          <a:bodyPr>
            <a:normAutofit fontScale="92500" lnSpcReduction="20000"/>
          </a:bodyPr>
          <a:lstStyle/>
          <a:p>
            <a:pPr>
              <a:lnSpc>
                <a:spcPct val="95000"/>
              </a:lnSpc>
              <a:spcBef>
                <a:spcPct val="0"/>
              </a:spcBef>
              <a:buClr>
                <a:schemeClr val="bg1"/>
              </a:buClr>
              <a:buFontTx/>
              <a:buNone/>
            </a:pPr>
            <a:r>
              <a:rPr kumimoji="1" lang="en-US" altLang="zh-CN" sz="2100" dirty="0">
                <a:latin typeface="Times New Roman" panose="02020603050405020304" pitchFamily="18" charset="0"/>
                <a:ea typeface="仿宋_GB2312" pitchFamily="49" charset="-122"/>
              </a:rPr>
              <a:t>void </a:t>
            </a:r>
            <a:r>
              <a:rPr kumimoji="1" lang="en-US" altLang="zh-CN" sz="2100" dirty="0" err="1">
                <a:latin typeface="Times New Roman" panose="02020603050405020304" pitchFamily="18" charset="0"/>
                <a:ea typeface="仿宋_GB2312" pitchFamily="49" charset="-122"/>
              </a:rPr>
              <a:t>MergeSqList</a:t>
            </a:r>
            <a:r>
              <a:rPr kumimoji="1" lang="en-US" altLang="zh-CN" sz="2100" dirty="0">
                <a:latin typeface="Times New Roman" panose="02020603050405020304" pitchFamily="18" charset="0"/>
                <a:ea typeface="仿宋_GB2312" pitchFamily="49" charset="-122"/>
              </a:rPr>
              <a:t> ( </a:t>
            </a:r>
            <a:r>
              <a:rPr kumimoji="1" lang="en-US" altLang="zh-CN" sz="2100" dirty="0" err="1">
                <a:latin typeface="Times New Roman" panose="02020603050405020304" pitchFamily="18" charset="0"/>
                <a:ea typeface="宋体" panose="02010600030101010101" pitchFamily="2" charset="-122"/>
              </a:rPr>
              <a:t>SeqList</a:t>
            </a:r>
            <a:r>
              <a:rPr kumimoji="1" lang="en-US" altLang="zh-CN" sz="2100" dirty="0">
                <a:latin typeface="Times New Roman" panose="02020603050405020304" pitchFamily="18" charset="0"/>
                <a:ea typeface="宋体" panose="02010600030101010101" pitchFamily="2" charset="-122"/>
              </a:rPr>
              <a:t> *la, </a:t>
            </a:r>
            <a:r>
              <a:rPr kumimoji="1" lang="en-US" altLang="zh-CN" sz="2100" dirty="0" err="1">
                <a:latin typeface="Times New Roman" panose="02020603050405020304" pitchFamily="18" charset="0"/>
                <a:ea typeface="宋体" panose="02010600030101010101" pitchFamily="2" charset="-122"/>
              </a:rPr>
              <a:t>SeqList</a:t>
            </a:r>
            <a:r>
              <a:rPr kumimoji="1" lang="en-US" altLang="zh-CN" sz="2100" dirty="0">
                <a:latin typeface="Times New Roman" panose="02020603050405020304" pitchFamily="18" charset="0"/>
                <a:ea typeface="宋体" panose="02010600030101010101" pitchFamily="2" charset="-122"/>
              </a:rPr>
              <a:t> *</a:t>
            </a:r>
            <a:r>
              <a:rPr kumimoji="1" lang="en-US" altLang="zh-CN" sz="2100" dirty="0" err="1">
                <a:latin typeface="Times New Roman" panose="02020603050405020304" pitchFamily="18" charset="0"/>
                <a:ea typeface="宋体" panose="02010600030101010101" pitchFamily="2" charset="-122"/>
              </a:rPr>
              <a:t>lb</a:t>
            </a:r>
            <a:r>
              <a:rPr kumimoji="1" lang="en-US" altLang="zh-CN" sz="2100" dirty="0">
                <a:latin typeface="Times New Roman" panose="02020603050405020304" pitchFamily="18" charset="0"/>
                <a:ea typeface="宋体" panose="02010600030101010101" pitchFamily="2" charset="-122"/>
              </a:rPr>
              <a:t>, </a:t>
            </a:r>
            <a:r>
              <a:rPr kumimoji="1" lang="en-US" altLang="zh-CN" sz="2100" dirty="0" err="1">
                <a:latin typeface="Times New Roman" panose="02020603050405020304" pitchFamily="18" charset="0"/>
                <a:ea typeface="宋体" panose="02010600030101010101" pitchFamily="2" charset="-122"/>
              </a:rPr>
              <a:t>SeqList</a:t>
            </a:r>
            <a:r>
              <a:rPr kumimoji="1" lang="en-US" altLang="zh-CN" sz="2100" dirty="0">
                <a:latin typeface="Times New Roman" panose="02020603050405020304" pitchFamily="18" charset="0"/>
                <a:ea typeface="宋体" panose="02010600030101010101" pitchFamily="2" charset="-122"/>
              </a:rPr>
              <a:t> *</a:t>
            </a:r>
            <a:r>
              <a:rPr kumimoji="1" lang="en-US" altLang="zh-CN" sz="2100" dirty="0" err="1">
                <a:latin typeface="Times New Roman" panose="02020603050405020304" pitchFamily="18" charset="0"/>
                <a:ea typeface="宋体" panose="02010600030101010101" pitchFamily="2" charset="-122"/>
              </a:rPr>
              <a:t>lc</a:t>
            </a:r>
            <a:r>
              <a:rPr kumimoji="1" lang="en-US" altLang="zh-CN" sz="2100" dirty="0">
                <a:latin typeface="Times New Roman" panose="02020603050405020304" pitchFamily="18" charset="0"/>
                <a:ea typeface="仿宋_GB2312" pitchFamily="49" charset="-122"/>
              </a:rPr>
              <a:t>) </a:t>
            </a:r>
          </a:p>
          <a:p>
            <a:pPr>
              <a:lnSpc>
                <a:spcPct val="95000"/>
              </a:lnSpc>
              <a:spcBef>
                <a:spcPct val="0"/>
              </a:spcBef>
              <a:buClr>
                <a:schemeClr val="bg1"/>
              </a:buClr>
              <a:buFontTx/>
              <a:buNone/>
            </a:pPr>
            <a:r>
              <a:rPr kumimoji="1" lang="en-US" altLang="zh-CN" sz="2100" dirty="0">
                <a:latin typeface="Times New Roman" panose="02020603050405020304" pitchFamily="18" charset="0"/>
                <a:ea typeface="仿宋_GB2312" pitchFamily="49" charset="-122"/>
              </a:rPr>
              <a:t>{</a:t>
            </a:r>
          </a:p>
          <a:p>
            <a:pPr>
              <a:lnSpc>
                <a:spcPct val="95000"/>
              </a:lnSpc>
              <a:spcBef>
                <a:spcPct val="0"/>
              </a:spcBef>
              <a:buClr>
                <a:schemeClr val="bg1"/>
              </a:buClr>
              <a:buFontTx/>
              <a:buNone/>
            </a:pPr>
            <a:r>
              <a:rPr kumimoji="1" lang="en-US" altLang="zh-CN" sz="2100" dirty="0">
                <a:latin typeface="Times New Roman" panose="02020603050405020304" pitchFamily="18" charset="0"/>
                <a:ea typeface="仿宋_GB2312" pitchFamily="49" charset="-122"/>
              </a:rPr>
              <a:t>      </a:t>
            </a:r>
            <a:r>
              <a:rPr kumimoji="1" lang="en-US" altLang="zh-CN" sz="2100" dirty="0" err="1">
                <a:latin typeface="Times New Roman" panose="02020603050405020304" pitchFamily="18" charset="0"/>
                <a:ea typeface="仿宋_GB2312" pitchFamily="49" charset="-122"/>
              </a:rPr>
              <a:t>int</a:t>
            </a:r>
            <a:r>
              <a:rPr kumimoji="1" lang="en-US" altLang="zh-CN" sz="2100" dirty="0">
                <a:latin typeface="Times New Roman" panose="02020603050405020304" pitchFamily="18" charset="0"/>
                <a:ea typeface="仿宋_GB2312" pitchFamily="49" charset="-122"/>
              </a:rPr>
              <a:t> i=0, j=0, k=0;</a:t>
            </a:r>
          </a:p>
          <a:p>
            <a:pPr>
              <a:lnSpc>
                <a:spcPct val="95000"/>
              </a:lnSpc>
              <a:spcBef>
                <a:spcPct val="0"/>
              </a:spcBef>
              <a:buClr>
                <a:schemeClr val="bg1"/>
              </a:buClr>
              <a:buFontTx/>
              <a:buNone/>
            </a:pPr>
            <a:r>
              <a:rPr kumimoji="1" lang="en-US" altLang="zh-CN" sz="2100" dirty="0">
                <a:latin typeface="Times New Roman" panose="02020603050405020304" pitchFamily="18" charset="0"/>
                <a:ea typeface="仿宋_GB2312" pitchFamily="49" charset="-122"/>
              </a:rPr>
              <a:t>      m = la-&gt;length; n = </a:t>
            </a:r>
            <a:r>
              <a:rPr kumimoji="1" lang="en-US" altLang="zh-CN" sz="2100" dirty="0" err="1">
                <a:latin typeface="Times New Roman" panose="02020603050405020304" pitchFamily="18" charset="0"/>
                <a:ea typeface="仿宋_GB2312" pitchFamily="49" charset="-122"/>
              </a:rPr>
              <a:t>lb</a:t>
            </a:r>
            <a:r>
              <a:rPr kumimoji="1" lang="en-US" altLang="zh-CN" sz="2100" dirty="0">
                <a:latin typeface="Times New Roman" panose="02020603050405020304" pitchFamily="18" charset="0"/>
                <a:ea typeface="仿宋_GB2312" pitchFamily="49" charset="-122"/>
              </a:rPr>
              <a:t>-&gt;length; </a:t>
            </a:r>
            <a:r>
              <a:rPr kumimoji="1" lang="en-US" altLang="zh-CN" sz="2100" dirty="0" err="1">
                <a:latin typeface="Times New Roman" panose="02020603050405020304" pitchFamily="18" charset="0"/>
                <a:ea typeface="仿宋_GB2312" pitchFamily="49" charset="-122"/>
              </a:rPr>
              <a:t>lc</a:t>
            </a:r>
            <a:r>
              <a:rPr kumimoji="1" lang="en-US" altLang="zh-CN" sz="2100" dirty="0">
                <a:latin typeface="Times New Roman" panose="02020603050405020304" pitchFamily="18" charset="0"/>
                <a:ea typeface="仿宋_GB2312" pitchFamily="49" charset="-122"/>
              </a:rPr>
              <a:t>-&gt;length=0;</a:t>
            </a:r>
          </a:p>
          <a:p>
            <a:pPr>
              <a:lnSpc>
                <a:spcPct val="95000"/>
              </a:lnSpc>
              <a:spcBef>
                <a:spcPct val="0"/>
              </a:spcBef>
              <a:buClr>
                <a:schemeClr val="bg1"/>
              </a:buClr>
              <a:buFontTx/>
              <a:buNone/>
            </a:pPr>
            <a:r>
              <a:rPr kumimoji="1" lang="en-US" altLang="zh-CN" sz="2100" dirty="0">
                <a:latin typeface="Times New Roman" panose="02020603050405020304" pitchFamily="18" charset="0"/>
                <a:ea typeface="仿宋_GB2312" pitchFamily="49" charset="-122"/>
              </a:rPr>
              <a:t>      while ( i &lt; m &amp;&amp; j&lt;n) {</a:t>
            </a:r>
          </a:p>
          <a:p>
            <a:pPr>
              <a:lnSpc>
                <a:spcPct val="95000"/>
              </a:lnSpc>
              <a:spcBef>
                <a:spcPct val="0"/>
              </a:spcBef>
              <a:buClr>
                <a:schemeClr val="bg1"/>
              </a:buClr>
              <a:buFontTx/>
              <a:buNone/>
            </a:pPr>
            <a:r>
              <a:rPr kumimoji="1" lang="en-US" altLang="zh-CN" sz="2100" dirty="0">
                <a:latin typeface="Times New Roman" panose="02020603050405020304" pitchFamily="18" charset="0"/>
                <a:ea typeface="仿宋_GB2312" pitchFamily="49" charset="-122"/>
              </a:rPr>
              <a:t>            x = </a:t>
            </a:r>
            <a:r>
              <a:rPr kumimoji="1" lang="en-US" altLang="zh-CN" sz="2100" dirty="0" err="1">
                <a:latin typeface="Times New Roman" panose="02020603050405020304" pitchFamily="18" charset="0"/>
                <a:ea typeface="仿宋_GB2312" pitchFamily="49" charset="-122"/>
              </a:rPr>
              <a:t>retrieve_seq</a:t>
            </a:r>
            <a:r>
              <a:rPr kumimoji="1" lang="en-US" altLang="zh-CN" sz="2100" dirty="0">
                <a:latin typeface="Times New Roman" panose="02020603050405020304" pitchFamily="18" charset="0"/>
                <a:ea typeface="仿宋_GB2312" pitchFamily="49" charset="-122"/>
              </a:rPr>
              <a:t> (la, i);  	</a:t>
            </a:r>
            <a:r>
              <a:rPr lang="en-US" altLang="zh-CN" sz="2100" dirty="0">
                <a:latin typeface="Times New Roman" panose="02020603050405020304" pitchFamily="18" charset="0"/>
              </a:rPr>
              <a:t>// Get an item x from la</a:t>
            </a:r>
          </a:p>
          <a:p>
            <a:pPr>
              <a:lnSpc>
                <a:spcPct val="95000"/>
              </a:lnSpc>
              <a:spcBef>
                <a:spcPct val="0"/>
              </a:spcBef>
              <a:buClr>
                <a:schemeClr val="bg1"/>
              </a:buClr>
              <a:buFontTx/>
              <a:buNone/>
            </a:pPr>
            <a:r>
              <a:rPr kumimoji="1" lang="en-US" altLang="zh-CN" sz="2100" dirty="0">
                <a:latin typeface="Times New Roman" panose="02020603050405020304" pitchFamily="18" charset="0"/>
                <a:ea typeface="仿宋_GB2312" pitchFamily="49" charset="-122"/>
              </a:rPr>
              <a:t>            y = </a:t>
            </a:r>
            <a:r>
              <a:rPr kumimoji="1" lang="en-US" altLang="zh-CN" sz="2100" dirty="0" err="1">
                <a:latin typeface="Times New Roman" panose="02020603050405020304" pitchFamily="18" charset="0"/>
                <a:ea typeface="仿宋_GB2312" pitchFamily="49" charset="-122"/>
              </a:rPr>
              <a:t>retrieve_seq</a:t>
            </a:r>
            <a:r>
              <a:rPr kumimoji="1" lang="en-US" altLang="zh-CN" sz="2100" dirty="0">
                <a:latin typeface="Times New Roman" panose="02020603050405020304" pitchFamily="18" charset="0"/>
                <a:ea typeface="仿宋_GB2312" pitchFamily="49" charset="-122"/>
              </a:rPr>
              <a:t> (</a:t>
            </a:r>
            <a:r>
              <a:rPr kumimoji="1" lang="en-US" altLang="zh-CN" sz="2100" dirty="0" err="1">
                <a:latin typeface="Times New Roman" panose="02020603050405020304" pitchFamily="18" charset="0"/>
                <a:ea typeface="仿宋_GB2312" pitchFamily="49" charset="-122"/>
              </a:rPr>
              <a:t>lb</a:t>
            </a:r>
            <a:r>
              <a:rPr kumimoji="1" lang="en-US" altLang="zh-CN" sz="2100" dirty="0">
                <a:latin typeface="Times New Roman" panose="02020603050405020304" pitchFamily="18" charset="0"/>
                <a:ea typeface="仿宋_GB2312" pitchFamily="49" charset="-122"/>
              </a:rPr>
              <a:t>, j);  	</a:t>
            </a:r>
            <a:r>
              <a:rPr lang="en-US" altLang="zh-CN" sz="2100" dirty="0">
                <a:latin typeface="Times New Roman" panose="02020603050405020304" pitchFamily="18" charset="0"/>
              </a:rPr>
              <a:t>// Get an item y from </a:t>
            </a:r>
            <a:r>
              <a:rPr lang="en-US" altLang="zh-CN" sz="2100" dirty="0" err="1">
                <a:latin typeface="Times New Roman" panose="02020603050405020304" pitchFamily="18" charset="0"/>
              </a:rPr>
              <a:t>lb</a:t>
            </a:r>
            <a:endParaRPr lang="en-US" altLang="zh-CN" sz="2100" dirty="0">
              <a:latin typeface="Times New Roman" panose="02020603050405020304" pitchFamily="18" charset="0"/>
            </a:endParaRPr>
          </a:p>
          <a:p>
            <a:pPr>
              <a:lnSpc>
                <a:spcPct val="95000"/>
              </a:lnSpc>
              <a:spcBef>
                <a:spcPct val="0"/>
              </a:spcBef>
              <a:buClr>
                <a:schemeClr val="bg1"/>
              </a:buClr>
              <a:buFontTx/>
              <a:buNone/>
            </a:pPr>
            <a:r>
              <a:rPr lang="en-US" altLang="zh-CN" sz="2100" dirty="0">
                <a:latin typeface="Times New Roman" panose="02020603050405020304" pitchFamily="18" charset="0"/>
              </a:rPr>
              <a:t>            </a:t>
            </a:r>
            <a:r>
              <a:rPr kumimoji="1" lang="en-US" altLang="zh-CN" sz="2100" dirty="0">
                <a:latin typeface="Times New Roman" panose="02020603050405020304" pitchFamily="18" charset="0"/>
                <a:ea typeface="仿宋_GB2312" pitchFamily="49" charset="-122"/>
              </a:rPr>
              <a:t>if (x&lt;=y) {</a:t>
            </a:r>
          </a:p>
          <a:p>
            <a:pPr>
              <a:lnSpc>
                <a:spcPct val="95000"/>
              </a:lnSpc>
              <a:spcBef>
                <a:spcPct val="0"/>
              </a:spcBef>
              <a:buClr>
                <a:schemeClr val="bg1"/>
              </a:buClr>
              <a:buFontTx/>
              <a:buNone/>
            </a:pPr>
            <a:r>
              <a:rPr kumimoji="1" lang="en-US" altLang="zh-CN" sz="2100" dirty="0">
                <a:latin typeface="Times New Roman" panose="02020603050405020304" pitchFamily="18" charset="0"/>
                <a:ea typeface="仿宋_GB2312" pitchFamily="49" charset="-122"/>
              </a:rPr>
              <a:t>                    </a:t>
            </a:r>
            <a:r>
              <a:rPr kumimoji="1" lang="en-US" altLang="zh-CN" sz="2100" dirty="0" err="1">
                <a:latin typeface="Times New Roman" panose="02020603050405020304" pitchFamily="18" charset="0"/>
                <a:ea typeface="仿宋_GB2312" pitchFamily="49" charset="-122"/>
              </a:rPr>
              <a:t>Insert_Seq</a:t>
            </a:r>
            <a:r>
              <a:rPr kumimoji="1" lang="en-US" altLang="zh-CN" sz="2100" dirty="0">
                <a:latin typeface="Times New Roman" panose="02020603050405020304" pitchFamily="18" charset="0"/>
                <a:ea typeface="仿宋_GB2312" pitchFamily="49" charset="-122"/>
              </a:rPr>
              <a:t>(</a:t>
            </a:r>
            <a:r>
              <a:rPr kumimoji="1" lang="en-US" altLang="zh-CN" sz="2100" dirty="0" err="1">
                <a:latin typeface="Times New Roman" panose="02020603050405020304" pitchFamily="18" charset="0"/>
                <a:ea typeface="仿宋_GB2312" pitchFamily="49" charset="-122"/>
              </a:rPr>
              <a:t>lc</a:t>
            </a:r>
            <a:r>
              <a:rPr kumimoji="1" lang="en-US" altLang="zh-CN" sz="2100" dirty="0">
                <a:latin typeface="Times New Roman" panose="02020603050405020304" pitchFamily="18" charset="0"/>
                <a:ea typeface="仿宋_GB2312" pitchFamily="49" charset="-122"/>
              </a:rPr>
              <a:t>, x, k); i++; k++;	 </a:t>
            </a:r>
            <a:r>
              <a:rPr lang="en-US" altLang="zh-CN" sz="2100" dirty="0">
                <a:latin typeface="Times New Roman" panose="02020603050405020304" pitchFamily="18" charset="0"/>
              </a:rPr>
              <a:t>// Insert x into </a:t>
            </a:r>
            <a:r>
              <a:rPr lang="en-US" altLang="zh-CN" sz="2100" dirty="0" err="1">
                <a:latin typeface="Times New Roman" panose="02020603050405020304" pitchFamily="18" charset="0"/>
              </a:rPr>
              <a:t>lc</a:t>
            </a:r>
            <a:endParaRPr kumimoji="1" lang="en-US" altLang="zh-CN" sz="2100" dirty="0">
              <a:latin typeface="Times New Roman" panose="02020603050405020304" pitchFamily="18" charset="0"/>
              <a:ea typeface="仿宋_GB2312" pitchFamily="49" charset="-122"/>
            </a:endParaRPr>
          </a:p>
          <a:p>
            <a:pPr>
              <a:lnSpc>
                <a:spcPct val="95000"/>
              </a:lnSpc>
              <a:spcBef>
                <a:spcPct val="0"/>
              </a:spcBef>
              <a:buClr>
                <a:schemeClr val="bg1"/>
              </a:buClr>
              <a:buFontTx/>
              <a:buNone/>
            </a:pPr>
            <a:r>
              <a:rPr kumimoji="1" lang="en-US" altLang="zh-CN" sz="2100" dirty="0">
                <a:latin typeface="Times New Roman" panose="02020603050405020304" pitchFamily="18" charset="0"/>
                <a:ea typeface="仿宋_GB2312" pitchFamily="49" charset="-122"/>
              </a:rPr>
              <a:t>            }</a:t>
            </a:r>
          </a:p>
          <a:p>
            <a:pPr>
              <a:lnSpc>
                <a:spcPct val="95000"/>
              </a:lnSpc>
              <a:spcBef>
                <a:spcPct val="0"/>
              </a:spcBef>
              <a:buClr>
                <a:schemeClr val="bg1"/>
              </a:buClr>
              <a:buFontTx/>
              <a:buNone/>
            </a:pPr>
            <a:r>
              <a:rPr kumimoji="1" lang="en-US" altLang="zh-CN" sz="2100" dirty="0">
                <a:latin typeface="Times New Roman" panose="02020603050405020304" pitchFamily="18" charset="0"/>
                <a:ea typeface="仿宋_GB2312" pitchFamily="49" charset="-122"/>
              </a:rPr>
              <a:t>            else {</a:t>
            </a:r>
          </a:p>
          <a:p>
            <a:pPr>
              <a:lnSpc>
                <a:spcPct val="95000"/>
              </a:lnSpc>
              <a:spcBef>
                <a:spcPct val="0"/>
              </a:spcBef>
              <a:buClr>
                <a:schemeClr val="bg1"/>
              </a:buClr>
              <a:buFontTx/>
              <a:buNone/>
            </a:pPr>
            <a:r>
              <a:rPr kumimoji="1" lang="en-US" altLang="zh-CN" sz="2100" dirty="0">
                <a:latin typeface="Times New Roman" panose="02020603050405020304" pitchFamily="18" charset="0"/>
                <a:ea typeface="仿宋_GB2312" pitchFamily="49" charset="-122"/>
              </a:rPr>
              <a:t>                    </a:t>
            </a:r>
            <a:r>
              <a:rPr kumimoji="1" lang="en-US" altLang="zh-CN" sz="2100" dirty="0" err="1">
                <a:latin typeface="Times New Roman" panose="02020603050405020304" pitchFamily="18" charset="0"/>
                <a:ea typeface="仿宋_GB2312" pitchFamily="49" charset="-122"/>
              </a:rPr>
              <a:t>Insert_Seq</a:t>
            </a:r>
            <a:r>
              <a:rPr kumimoji="1" lang="en-US" altLang="zh-CN" sz="2100" dirty="0">
                <a:latin typeface="Times New Roman" panose="02020603050405020304" pitchFamily="18" charset="0"/>
                <a:ea typeface="仿宋_GB2312" pitchFamily="49" charset="-122"/>
              </a:rPr>
              <a:t>(</a:t>
            </a:r>
            <a:r>
              <a:rPr kumimoji="1" lang="en-US" altLang="zh-CN" sz="2100" dirty="0" err="1">
                <a:latin typeface="Times New Roman" panose="02020603050405020304" pitchFamily="18" charset="0"/>
                <a:ea typeface="仿宋_GB2312" pitchFamily="49" charset="-122"/>
              </a:rPr>
              <a:t>lc</a:t>
            </a:r>
            <a:r>
              <a:rPr kumimoji="1" lang="en-US" altLang="zh-CN" sz="2100" dirty="0">
                <a:latin typeface="Times New Roman" panose="02020603050405020304" pitchFamily="18" charset="0"/>
                <a:ea typeface="仿宋_GB2312" pitchFamily="49" charset="-122"/>
              </a:rPr>
              <a:t>, y, k); j++; k++;	 </a:t>
            </a:r>
            <a:r>
              <a:rPr lang="en-US" altLang="zh-CN" sz="2100" dirty="0">
                <a:latin typeface="Times New Roman" panose="02020603050405020304" pitchFamily="18" charset="0"/>
              </a:rPr>
              <a:t>// Insert y into </a:t>
            </a:r>
            <a:r>
              <a:rPr lang="en-US" altLang="zh-CN" sz="2100" dirty="0" err="1">
                <a:latin typeface="Times New Roman" panose="02020603050405020304" pitchFamily="18" charset="0"/>
              </a:rPr>
              <a:t>lc</a:t>
            </a:r>
            <a:endParaRPr kumimoji="1" lang="en-US" altLang="zh-CN" sz="2100" dirty="0">
              <a:latin typeface="Times New Roman" panose="02020603050405020304" pitchFamily="18" charset="0"/>
              <a:ea typeface="仿宋_GB2312" pitchFamily="49" charset="-122"/>
            </a:endParaRPr>
          </a:p>
          <a:p>
            <a:pPr>
              <a:lnSpc>
                <a:spcPct val="95000"/>
              </a:lnSpc>
              <a:spcBef>
                <a:spcPct val="0"/>
              </a:spcBef>
              <a:buClr>
                <a:schemeClr val="bg1"/>
              </a:buClr>
              <a:buFontTx/>
              <a:buNone/>
            </a:pPr>
            <a:r>
              <a:rPr kumimoji="1" lang="en-US" altLang="zh-CN" sz="2100" dirty="0">
                <a:latin typeface="Times New Roman" panose="02020603050405020304" pitchFamily="18" charset="0"/>
                <a:ea typeface="仿宋_GB2312" pitchFamily="49" charset="-122"/>
              </a:rPr>
              <a:t>            }</a:t>
            </a:r>
          </a:p>
          <a:p>
            <a:pPr>
              <a:lnSpc>
                <a:spcPct val="95000"/>
              </a:lnSpc>
              <a:spcBef>
                <a:spcPct val="0"/>
              </a:spcBef>
              <a:buClr>
                <a:schemeClr val="bg1"/>
              </a:buClr>
              <a:buFontTx/>
              <a:buNone/>
            </a:pPr>
            <a:r>
              <a:rPr kumimoji="1" lang="en-US" altLang="zh-CN" sz="2100" dirty="0">
                <a:latin typeface="Times New Roman" panose="02020603050405020304" pitchFamily="18" charset="0"/>
                <a:ea typeface="仿宋_GB2312" pitchFamily="49" charset="-122"/>
              </a:rPr>
              <a:t>      }  </a:t>
            </a:r>
          </a:p>
          <a:p>
            <a:pPr>
              <a:lnSpc>
                <a:spcPct val="95000"/>
              </a:lnSpc>
              <a:spcBef>
                <a:spcPct val="0"/>
              </a:spcBef>
              <a:buClr>
                <a:schemeClr val="bg1"/>
              </a:buClr>
              <a:buFontTx/>
              <a:buNone/>
            </a:pPr>
            <a:r>
              <a:rPr lang="en-US" altLang="zh-CN" sz="2100" dirty="0">
                <a:latin typeface="Times New Roman" panose="02020603050405020304" pitchFamily="18" charset="0"/>
              </a:rPr>
              <a:t>      </a:t>
            </a:r>
            <a:r>
              <a:rPr kumimoji="1" lang="en-US" altLang="zh-CN" sz="2100" dirty="0">
                <a:latin typeface="Times New Roman" panose="02020603050405020304" pitchFamily="18" charset="0"/>
                <a:ea typeface="仿宋_GB2312" pitchFamily="49" charset="-122"/>
              </a:rPr>
              <a:t>while (i&lt;m) {x = </a:t>
            </a:r>
            <a:r>
              <a:rPr kumimoji="1" lang="en-US" altLang="zh-CN" sz="2100" dirty="0" err="1">
                <a:latin typeface="Times New Roman" panose="02020603050405020304" pitchFamily="18" charset="0"/>
                <a:ea typeface="仿宋_GB2312" pitchFamily="49" charset="-122"/>
              </a:rPr>
              <a:t>retrieve_seq</a:t>
            </a:r>
            <a:r>
              <a:rPr kumimoji="1" lang="en-US" altLang="zh-CN" sz="2100" dirty="0">
                <a:latin typeface="Times New Roman" panose="02020603050405020304" pitchFamily="18" charset="0"/>
                <a:ea typeface="仿宋_GB2312" pitchFamily="49" charset="-122"/>
              </a:rPr>
              <a:t> (la, i); </a:t>
            </a:r>
            <a:r>
              <a:rPr kumimoji="1" lang="en-US" altLang="zh-CN" sz="2100" dirty="0" err="1">
                <a:latin typeface="Times New Roman" panose="02020603050405020304" pitchFamily="18" charset="0"/>
                <a:ea typeface="仿宋_GB2312" pitchFamily="49" charset="-122"/>
              </a:rPr>
              <a:t>Insert_Seq</a:t>
            </a:r>
            <a:r>
              <a:rPr kumimoji="1" lang="en-US" altLang="zh-CN" sz="2100" dirty="0">
                <a:latin typeface="Times New Roman" panose="02020603050405020304" pitchFamily="18" charset="0"/>
                <a:ea typeface="仿宋_GB2312" pitchFamily="49" charset="-122"/>
              </a:rPr>
              <a:t>(</a:t>
            </a:r>
            <a:r>
              <a:rPr kumimoji="1" lang="en-US" altLang="zh-CN" sz="2100" dirty="0" err="1">
                <a:latin typeface="Times New Roman" panose="02020603050405020304" pitchFamily="18" charset="0"/>
                <a:ea typeface="仿宋_GB2312" pitchFamily="49" charset="-122"/>
              </a:rPr>
              <a:t>lc</a:t>
            </a:r>
            <a:r>
              <a:rPr kumimoji="1" lang="en-US" altLang="zh-CN" sz="2100" dirty="0">
                <a:latin typeface="Times New Roman" panose="02020603050405020304" pitchFamily="18" charset="0"/>
                <a:ea typeface="仿宋_GB2312" pitchFamily="49" charset="-122"/>
              </a:rPr>
              <a:t>, x, k); i++; k++;}</a:t>
            </a:r>
          </a:p>
          <a:p>
            <a:pPr>
              <a:lnSpc>
                <a:spcPct val="95000"/>
              </a:lnSpc>
              <a:spcBef>
                <a:spcPct val="0"/>
              </a:spcBef>
              <a:buClr>
                <a:schemeClr val="bg1"/>
              </a:buClr>
              <a:buFontTx/>
              <a:buNone/>
            </a:pPr>
            <a:r>
              <a:rPr kumimoji="1" lang="en-US" altLang="zh-CN" sz="2100" dirty="0">
                <a:latin typeface="Times New Roman" panose="02020603050405020304" pitchFamily="18" charset="0"/>
                <a:ea typeface="仿宋_GB2312" pitchFamily="49" charset="-122"/>
              </a:rPr>
              <a:t>      while (j&lt;n)  {y = </a:t>
            </a:r>
            <a:r>
              <a:rPr kumimoji="1" lang="en-US" altLang="zh-CN" sz="2100" dirty="0" err="1">
                <a:latin typeface="Times New Roman" panose="02020603050405020304" pitchFamily="18" charset="0"/>
                <a:ea typeface="仿宋_GB2312" pitchFamily="49" charset="-122"/>
              </a:rPr>
              <a:t>retrieve_seq</a:t>
            </a:r>
            <a:r>
              <a:rPr kumimoji="1" lang="en-US" altLang="zh-CN" sz="2100" dirty="0">
                <a:latin typeface="Times New Roman" panose="02020603050405020304" pitchFamily="18" charset="0"/>
                <a:ea typeface="仿宋_GB2312" pitchFamily="49" charset="-122"/>
              </a:rPr>
              <a:t> (</a:t>
            </a:r>
            <a:r>
              <a:rPr kumimoji="1" lang="en-US" altLang="zh-CN" sz="2100" dirty="0" err="1">
                <a:latin typeface="Times New Roman" panose="02020603050405020304" pitchFamily="18" charset="0"/>
                <a:ea typeface="仿宋_GB2312" pitchFamily="49" charset="-122"/>
              </a:rPr>
              <a:t>lb</a:t>
            </a:r>
            <a:r>
              <a:rPr kumimoji="1" lang="en-US" altLang="zh-CN" sz="2100" dirty="0">
                <a:latin typeface="Times New Roman" panose="02020603050405020304" pitchFamily="18" charset="0"/>
                <a:ea typeface="仿宋_GB2312" pitchFamily="49" charset="-122"/>
              </a:rPr>
              <a:t>, j); </a:t>
            </a:r>
            <a:r>
              <a:rPr kumimoji="1" lang="en-US" altLang="zh-CN" sz="2100" dirty="0" err="1">
                <a:latin typeface="Times New Roman" panose="02020603050405020304" pitchFamily="18" charset="0"/>
                <a:ea typeface="仿宋_GB2312" pitchFamily="49" charset="-122"/>
              </a:rPr>
              <a:t>Insert_Seq</a:t>
            </a:r>
            <a:r>
              <a:rPr kumimoji="1" lang="en-US" altLang="zh-CN" sz="2100" dirty="0">
                <a:latin typeface="Times New Roman" panose="02020603050405020304" pitchFamily="18" charset="0"/>
                <a:ea typeface="仿宋_GB2312" pitchFamily="49" charset="-122"/>
              </a:rPr>
              <a:t>(</a:t>
            </a:r>
            <a:r>
              <a:rPr kumimoji="1" lang="en-US" altLang="zh-CN" sz="2100" dirty="0" err="1">
                <a:latin typeface="Times New Roman" panose="02020603050405020304" pitchFamily="18" charset="0"/>
                <a:ea typeface="仿宋_GB2312" pitchFamily="49" charset="-122"/>
              </a:rPr>
              <a:t>lc</a:t>
            </a:r>
            <a:r>
              <a:rPr kumimoji="1" lang="en-US" altLang="zh-CN" sz="2100" dirty="0">
                <a:latin typeface="Times New Roman" panose="02020603050405020304" pitchFamily="18" charset="0"/>
                <a:ea typeface="仿宋_GB2312" pitchFamily="49" charset="-122"/>
              </a:rPr>
              <a:t>, y, k); j++; k++;}</a:t>
            </a:r>
          </a:p>
          <a:p>
            <a:pPr>
              <a:lnSpc>
                <a:spcPct val="95000"/>
              </a:lnSpc>
              <a:spcBef>
                <a:spcPct val="0"/>
              </a:spcBef>
              <a:buClr>
                <a:schemeClr val="bg1"/>
              </a:buClr>
              <a:buFontTx/>
              <a:buNone/>
            </a:pPr>
            <a:r>
              <a:rPr kumimoji="1" lang="en-US" altLang="zh-CN" sz="2100" dirty="0">
                <a:latin typeface="Times New Roman" panose="02020603050405020304" pitchFamily="18" charset="0"/>
                <a:ea typeface="仿宋_GB2312" pitchFamily="49" charset="-122"/>
              </a:rPr>
              <a:t>}</a:t>
            </a:r>
          </a:p>
        </p:txBody>
      </p:sp>
      <p:sp>
        <p:nvSpPr>
          <p:cNvPr id="44036" name="Rectangle 4"/>
          <p:cNvSpPr>
            <a:spLocks noChangeArrowheads="1"/>
          </p:cNvSpPr>
          <p:nvPr/>
        </p:nvSpPr>
        <p:spPr bwMode="auto">
          <a:xfrm>
            <a:off x="323528" y="197522"/>
            <a:ext cx="5781523" cy="988524"/>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5043" tIns="47522" rIns="95043" bIns="47522">
            <a:spAutoFit/>
          </a:bodyPr>
          <a:lstStyle/>
          <a:p>
            <a:pPr fontAlgn="base">
              <a:spcBef>
                <a:spcPct val="0"/>
              </a:spcBef>
              <a:spcAft>
                <a:spcPct val="0"/>
              </a:spcAft>
            </a:pPr>
            <a:r>
              <a:rPr kumimoji="1" lang="en-US" altLang="zh-CN" sz="2900" b="1">
                <a:solidFill>
                  <a:srgbClr val="FFFF00"/>
                </a:solidFill>
                <a:latin typeface="Times New Roman" panose="02020603050405020304" pitchFamily="18" charset="0"/>
              </a:rPr>
              <a:t>Implementation</a:t>
            </a:r>
            <a:r>
              <a:rPr kumimoji="1" lang="zh-CN" altLang="en-US" sz="2900" b="1">
                <a:solidFill>
                  <a:srgbClr val="FFFF00"/>
                </a:solidFill>
                <a:latin typeface="Times New Roman" panose="02020603050405020304" pitchFamily="18" charset="0"/>
              </a:rPr>
              <a:t>：</a:t>
            </a:r>
            <a:r>
              <a:rPr kumimoji="1" lang="en-US" altLang="zh-CN" sz="2900" b="1">
                <a:solidFill>
                  <a:srgbClr val="FFFF00"/>
                </a:solidFill>
                <a:latin typeface="Times New Roman" panose="02020603050405020304" pitchFamily="18" charset="0"/>
              </a:rPr>
              <a:t>Sorted lists merging</a:t>
            </a:r>
          </a:p>
        </p:txBody>
      </p:sp>
    </p:spTree>
    <p:extLst>
      <p:ext uri="{BB962C8B-B14F-4D97-AF65-F5344CB8AC3E}">
        <p14:creationId xmlns:p14="http://schemas.microsoft.com/office/powerpoint/2010/main" val="39373524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Text Box 2"/>
          <p:cNvSpPr txBox="1">
            <a:spLocks noChangeArrowheads="1"/>
          </p:cNvSpPr>
          <p:nvPr/>
        </p:nvSpPr>
        <p:spPr bwMode="auto">
          <a:xfrm>
            <a:off x="142844" y="142852"/>
            <a:ext cx="8715436" cy="1107996"/>
          </a:xfrm>
          <a:prstGeom prst="rect">
            <a:avLst/>
          </a:prstGeom>
          <a:solidFill>
            <a:schemeClr val="accent1">
              <a:lumMod val="20000"/>
              <a:lumOff val="80000"/>
            </a:schemeClr>
          </a:solidFill>
          <a:ln>
            <a:headEnd/>
            <a:tailEnd/>
          </a:ln>
        </p:spPr>
        <p:style>
          <a:lnRef idx="3">
            <a:schemeClr val="lt1"/>
          </a:lnRef>
          <a:fillRef idx="1">
            <a:schemeClr val="accent1"/>
          </a:fillRef>
          <a:effectRef idx="1">
            <a:schemeClr val="accent1"/>
          </a:effectRef>
          <a:fontRef idx="minor">
            <a:schemeClr val="lt1"/>
          </a:fontRef>
        </p:style>
        <p:txBody>
          <a:bodyPr wrap="square">
            <a:spAutoFit/>
          </a:bodyPr>
          <a:lstStyle/>
          <a:p>
            <a:pPr>
              <a:lnSpc>
                <a:spcPct val="150000"/>
              </a:lnSpc>
              <a:spcBef>
                <a:spcPct val="50000"/>
              </a:spcBef>
            </a:pPr>
            <a:r>
              <a:rPr lang="zh-CN" altLang="en-US">
                <a:solidFill>
                  <a:srgbClr val="0033CC"/>
                </a:solidFill>
                <a:latin typeface="Consolas" pitchFamily="49" charset="0"/>
                <a:ea typeface="楷体" pitchFamily="49" charset="-122"/>
                <a:cs typeface="Consolas" pitchFamily="49" charset="0"/>
              </a:rPr>
              <a:t>　　</a:t>
            </a:r>
            <a:r>
              <a:rPr lang="zh-CN" altLang="en-US">
                <a:solidFill>
                  <a:srgbClr val="FF0000"/>
                </a:solidFill>
                <a:latin typeface="Consolas" pitchFamily="49" charset="0"/>
                <a:ea typeface="楷体" pitchFamily="49" charset="-122"/>
                <a:cs typeface="Consolas" pitchFamily="49" charset="0"/>
              </a:rPr>
              <a:t>解：</a:t>
            </a:r>
            <a:r>
              <a:rPr lang="zh-CN" altLang="en-US" sz="2000">
                <a:solidFill>
                  <a:srgbClr val="0000FF"/>
                </a:solidFill>
                <a:latin typeface="Consolas" pitchFamily="49" charset="0"/>
                <a:ea typeface="楷体" pitchFamily="49" charset="-122"/>
                <a:cs typeface="Consolas" pitchFamily="49" charset="0"/>
              </a:rPr>
              <a:t>设调用</a:t>
            </a:r>
            <a:r>
              <a:rPr lang="en-US" altLang="zh-CN" sz="2000">
                <a:solidFill>
                  <a:srgbClr val="0000FF"/>
                </a:solidFill>
                <a:latin typeface="Consolas" pitchFamily="49" charset="0"/>
                <a:ea typeface="楷体" pitchFamily="49" charset="-122"/>
                <a:cs typeface="Consolas" pitchFamily="49" charset="0"/>
              </a:rPr>
              <a:t>mergesort(</a:t>
            </a:r>
            <a:r>
              <a:rPr lang="en-US" altLang="zh-CN"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0</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的执行时间为</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，由其执行过程得到以下求执行时间的递归关系（</a:t>
            </a:r>
            <a:r>
              <a:rPr lang="zh-CN" altLang="pt-BR" sz="2000">
                <a:solidFill>
                  <a:srgbClr val="0000FF"/>
                </a:solidFill>
                <a:latin typeface="Consolas" pitchFamily="49" charset="0"/>
                <a:ea typeface="楷体" pitchFamily="49" charset="-122"/>
                <a:cs typeface="Consolas" pitchFamily="49" charset="0"/>
              </a:rPr>
              <a:t>递推关系式）：</a:t>
            </a:r>
            <a:endParaRPr lang="zh-CN" altLang="en-US" sz="2000">
              <a:solidFill>
                <a:srgbClr val="0000FF"/>
              </a:solidFill>
              <a:latin typeface="Consolas" pitchFamily="49" charset="0"/>
              <a:ea typeface="楷体" pitchFamily="49" charset="-122"/>
              <a:cs typeface="Consolas" pitchFamily="49" charset="0"/>
            </a:endParaRPr>
          </a:p>
        </p:txBody>
      </p:sp>
      <p:sp>
        <p:nvSpPr>
          <p:cNvPr id="4" name="TextBox 3"/>
          <p:cNvSpPr txBox="1"/>
          <p:nvPr/>
        </p:nvSpPr>
        <p:spPr>
          <a:xfrm>
            <a:off x="142844" y="1643050"/>
            <a:ext cx="3857652" cy="844810"/>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r>
              <a:rPr lang="en-US" sz="1800" i="1">
                <a:solidFill>
                  <a:srgbClr val="0000FF"/>
                </a:solidFill>
                <a:latin typeface="Consolas" pitchFamily="49" charset="0"/>
                <a:cs typeface="Consolas" pitchFamily="49" charset="0"/>
              </a:rPr>
              <a:t>T</a:t>
            </a:r>
            <a:r>
              <a:rPr lang="en-US" sz="1800">
                <a:solidFill>
                  <a:srgbClr val="0000FF"/>
                </a:solidFill>
                <a:latin typeface="Consolas" pitchFamily="49" charset="0"/>
                <a:cs typeface="Consolas" pitchFamily="49" charset="0"/>
              </a:rPr>
              <a:t>(</a:t>
            </a:r>
            <a:r>
              <a:rPr lang="en-US" sz="1800" i="1">
                <a:solidFill>
                  <a:srgbClr val="0000FF"/>
                </a:solidFill>
                <a:latin typeface="Consolas" pitchFamily="49" charset="0"/>
                <a:cs typeface="Consolas" pitchFamily="49" charset="0"/>
              </a:rPr>
              <a:t>n</a:t>
            </a:r>
            <a:r>
              <a:rPr lang="en-US" sz="1800">
                <a:solidFill>
                  <a:srgbClr val="0000FF"/>
                </a:solidFill>
                <a:latin typeface="Consolas" pitchFamily="49" charset="0"/>
                <a:cs typeface="Consolas" pitchFamily="49" charset="0"/>
              </a:rPr>
              <a:t>)=O(1)		</a:t>
            </a:r>
            <a:r>
              <a:rPr lang="zh-CN" altLang="en-US" sz="1800">
                <a:solidFill>
                  <a:srgbClr val="0000FF"/>
                </a:solidFill>
                <a:latin typeface="Consolas" pitchFamily="49" charset="0"/>
                <a:cs typeface="Consolas" pitchFamily="49" charset="0"/>
              </a:rPr>
              <a:t>当</a:t>
            </a:r>
            <a:r>
              <a:rPr lang="en-US" sz="1800" i="1">
                <a:solidFill>
                  <a:srgbClr val="0000FF"/>
                </a:solidFill>
                <a:latin typeface="Consolas" pitchFamily="49" charset="0"/>
                <a:cs typeface="Consolas" pitchFamily="49" charset="0"/>
              </a:rPr>
              <a:t>n</a:t>
            </a:r>
            <a:r>
              <a:rPr lang="en-US" sz="1800">
                <a:solidFill>
                  <a:srgbClr val="0000FF"/>
                </a:solidFill>
                <a:latin typeface="Consolas" pitchFamily="49" charset="0"/>
                <a:cs typeface="Consolas" pitchFamily="49" charset="0"/>
              </a:rPr>
              <a:t>=1</a:t>
            </a:r>
            <a:endParaRPr lang="zh-CN" altLang="en-US" sz="1800">
              <a:solidFill>
                <a:srgbClr val="0000FF"/>
              </a:solidFill>
              <a:latin typeface="Consolas" pitchFamily="49" charset="0"/>
              <a:cs typeface="Consolas" pitchFamily="49" charset="0"/>
            </a:endParaRPr>
          </a:p>
          <a:p>
            <a:r>
              <a:rPr lang="en-US" sz="1800" i="1">
                <a:solidFill>
                  <a:srgbClr val="0000FF"/>
                </a:solidFill>
                <a:latin typeface="Consolas" pitchFamily="49" charset="0"/>
                <a:cs typeface="Consolas" pitchFamily="49" charset="0"/>
              </a:rPr>
              <a:t>T</a:t>
            </a:r>
            <a:r>
              <a:rPr lang="en-US" sz="1800">
                <a:solidFill>
                  <a:srgbClr val="0000FF"/>
                </a:solidFill>
                <a:latin typeface="Consolas" pitchFamily="49" charset="0"/>
                <a:cs typeface="Consolas" pitchFamily="49" charset="0"/>
              </a:rPr>
              <a:t>(</a:t>
            </a:r>
            <a:r>
              <a:rPr lang="en-US" sz="1800" i="1">
                <a:solidFill>
                  <a:srgbClr val="0000FF"/>
                </a:solidFill>
                <a:latin typeface="Consolas" pitchFamily="49" charset="0"/>
                <a:cs typeface="Consolas" pitchFamily="49" charset="0"/>
              </a:rPr>
              <a:t>n</a:t>
            </a:r>
            <a:r>
              <a:rPr lang="en-US" sz="1800">
                <a:solidFill>
                  <a:srgbClr val="0000FF"/>
                </a:solidFill>
                <a:latin typeface="Consolas" pitchFamily="49" charset="0"/>
                <a:cs typeface="Consolas" pitchFamily="49" charset="0"/>
              </a:rPr>
              <a:t>)=2</a:t>
            </a:r>
            <a:r>
              <a:rPr lang="en-US" sz="1800" i="1">
                <a:solidFill>
                  <a:srgbClr val="0000FF"/>
                </a:solidFill>
                <a:latin typeface="Consolas" pitchFamily="49" charset="0"/>
                <a:cs typeface="Consolas" pitchFamily="49" charset="0"/>
              </a:rPr>
              <a:t>T</a:t>
            </a:r>
            <a:r>
              <a:rPr lang="en-US" sz="1800">
                <a:solidFill>
                  <a:srgbClr val="0000FF"/>
                </a:solidFill>
                <a:latin typeface="Consolas" pitchFamily="49" charset="0"/>
                <a:cs typeface="Consolas" pitchFamily="49" charset="0"/>
              </a:rPr>
              <a:t>(</a:t>
            </a:r>
            <a:r>
              <a:rPr lang="en-US" sz="1800" i="1">
                <a:solidFill>
                  <a:srgbClr val="0000FF"/>
                </a:solidFill>
                <a:latin typeface="Consolas" pitchFamily="49" charset="0"/>
                <a:cs typeface="Consolas" pitchFamily="49" charset="0"/>
              </a:rPr>
              <a:t>n</a:t>
            </a:r>
            <a:r>
              <a:rPr lang="en-US" sz="1800">
                <a:solidFill>
                  <a:srgbClr val="0000FF"/>
                </a:solidFill>
                <a:latin typeface="Consolas" pitchFamily="49" charset="0"/>
                <a:cs typeface="Consolas" pitchFamily="49" charset="0"/>
              </a:rPr>
              <a:t>/2)+O(</a:t>
            </a:r>
            <a:r>
              <a:rPr lang="en-US" sz="1800" i="1">
                <a:solidFill>
                  <a:srgbClr val="0000FF"/>
                </a:solidFill>
                <a:latin typeface="Consolas" pitchFamily="49" charset="0"/>
                <a:cs typeface="Consolas" pitchFamily="49" charset="0"/>
              </a:rPr>
              <a:t>n</a:t>
            </a:r>
            <a:r>
              <a:rPr lang="en-US" sz="1800">
                <a:solidFill>
                  <a:srgbClr val="0000FF"/>
                </a:solidFill>
                <a:latin typeface="Consolas" pitchFamily="49" charset="0"/>
                <a:cs typeface="Consolas" pitchFamily="49" charset="0"/>
              </a:rPr>
              <a:t>)	</a:t>
            </a:r>
            <a:r>
              <a:rPr lang="zh-CN" altLang="en-US" sz="1800">
                <a:solidFill>
                  <a:srgbClr val="0000FF"/>
                </a:solidFill>
                <a:latin typeface="Consolas" pitchFamily="49" charset="0"/>
                <a:cs typeface="Consolas" pitchFamily="49" charset="0"/>
              </a:rPr>
              <a:t>当</a:t>
            </a:r>
            <a:r>
              <a:rPr lang="en-US" sz="1800" i="1">
                <a:solidFill>
                  <a:srgbClr val="0000FF"/>
                </a:solidFill>
                <a:latin typeface="Consolas" pitchFamily="49" charset="0"/>
                <a:cs typeface="Consolas" pitchFamily="49" charset="0"/>
              </a:rPr>
              <a:t>n</a:t>
            </a:r>
            <a:r>
              <a:rPr lang="en-US" sz="1800">
                <a:solidFill>
                  <a:srgbClr val="0000FF"/>
                </a:solidFill>
                <a:latin typeface="Consolas" pitchFamily="49" charset="0"/>
                <a:cs typeface="Consolas" pitchFamily="49" charset="0"/>
              </a:rPr>
              <a:t>&gt;1</a:t>
            </a:r>
            <a:endParaRPr lang="zh-CN" altLang="en-US" sz="1800">
              <a:solidFill>
                <a:srgbClr val="0000FF"/>
              </a:solidFill>
              <a:latin typeface="Consolas" pitchFamily="49" charset="0"/>
              <a:cs typeface="Consolas" pitchFamily="49" charset="0"/>
            </a:endParaRPr>
          </a:p>
        </p:txBody>
      </p:sp>
      <p:sp>
        <p:nvSpPr>
          <p:cNvPr id="5" name="TextBox 4"/>
          <p:cNvSpPr txBox="1"/>
          <p:nvPr/>
        </p:nvSpPr>
        <p:spPr>
          <a:xfrm>
            <a:off x="285720" y="2786058"/>
            <a:ext cx="4214842" cy="961674"/>
          </a:xfrm>
          <a:prstGeom prst="rect">
            <a:avLst/>
          </a:prstGeom>
          <a:noFill/>
        </p:spPr>
        <p:txBody>
          <a:bodyPr wrap="square" rtlCol="0">
            <a:spAutoFit/>
          </a:bodyPr>
          <a:lstStyle/>
          <a:p>
            <a:pPr>
              <a:lnSpc>
                <a:spcPct val="150000"/>
              </a:lnSpc>
            </a:pPr>
            <a:r>
              <a:rPr lang="zh-CN" altLang="en-US" sz="2000">
                <a:solidFill>
                  <a:srgbClr val="0000FF"/>
                </a:solidFill>
                <a:latin typeface="Consolas" pitchFamily="49" charset="0"/>
                <a:ea typeface="楷体" pitchFamily="49" charset="-122"/>
                <a:cs typeface="Consolas" pitchFamily="49" charset="0"/>
              </a:rPr>
              <a:t>其中，</a:t>
            </a:r>
            <a:r>
              <a:rPr lang="en-US" sz="2000">
                <a:solidFill>
                  <a:srgbClr val="0000FF"/>
                </a:solidFill>
                <a:latin typeface="Consolas" pitchFamily="49" charset="0"/>
                <a:ea typeface="楷体" pitchFamily="49" charset="-122"/>
                <a:cs typeface="Consolas" pitchFamily="49" charset="0"/>
              </a:rPr>
              <a:t>O(</a:t>
            </a:r>
            <a:r>
              <a:rPr lang="en-US" sz="2000" i="1">
                <a:solidFill>
                  <a:srgbClr val="0000FF"/>
                </a:solidFill>
                <a:latin typeface="Consolas" pitchFamily="49" charset="0"/>
                <a:ea typeface="楷体" pitchFamily="49" charset="-122"/>
                <a:cs typeface="Consolas" pitchFamily="49" charset="0"/>
              </a:rPr>
              <a:t>n</a:t>
            </a:r>
            <a:r>
              <a:rPr lang="en-US" sz="2000">
                <a:solidFill>
                  <a:srgbClr val="0000FF"/>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为</a:t>
            </a:r>
            <a:r>
              <a:rPr lang="en-US" sz="2000">
                <a:solidFill>
                  <a:srgbClr val="0000FF"/>
                </a:solidFill>
                <a:latin typeface="Consolas" pitchFamily="49" charset="0"/>
                <a:ea typeface="楷体" pitchFamily="49" charset="-122"/>
                <a:cs typeface="Consolas" pitchFamily="49" charset="0"/>
              </a:rPr>
              <a:t>merge()</a:t>
            </a:r>
            <a:r>
              <a:rPr lang="zh-CN" altLang="en-US" sz="2000">
                <a:solidFill>
                  <a:srgbClr val="0000FF"/>
                </a:solidFill>
                <a:latin typeface="Consolas" pitchFamily="49" charset="0"/>
                <a:ea typeface="楷体" pitchFamily="49" charset="-122"/>
                <a:cs typeface="Consolas" pitchFamily="49" charset="0"/>
              </a:rPr>
              <a:t>所需的时间，设为</a:t>
            </a:r>
            <a:r>
              <a:rPr lang="en-US" sz="2000" i="1">
                <a:solidFill>
                  <a:srgbClr val="0000FF"/>
                </a:solidFill>
                <a:latin typeface="Consolas" pitchFamily="49" charset="0"/>
                <a:ea typeface="楷体" pitchFamily="49" charset="-122"/>
                <a:cs typeface="Consolas" pitchFamily="49" charset="0"/>
              </a:rPr>
              <a:t>cn</a:t>
            </a:r>
            <a:r>
              <a:rPr lang="zh-CN" altLang="en-US" sz="2000">
                <a:solidFill>
                  <a:srgbClr val="0000FF"/>
                </a:solidFill>
                <a:latin typeface="Consolas" pitchFamily="49" charset="0"/>
                <a:ea typeface="楷体" pitchFamily="49" charset="-122"/>
                <a:cs typeface="Consolas" pitchFamily="49" charset="0"/>
              </a:rPr>
              <a:t>（</a:t>
            </a:r>
            <a:r>
              <a:rPr lang="en-US" sz="2000" i="1">
                <a:solidFill>
                  <a:srgbClr val="0000FF"/>
                </a:solidFill>
                <a:latin typeface="Consolas" pitchFamily="49" charset="0"/>
                <a:ea typeface="楷体" pitchFamily="49" charset="-122"/>
                <a:cs typeface="Consolas" pitchFamily="49" charset="0"/>
              </a:rPr>
              <a:t>c</a:t>
            </a:r>
            <a:r>
              <a:rPr lang="zh-CN" altLang="en-US" sz="2000">
                <a:solidFill>
                  <a:srgbClr val="0000FF"/>
                </a:solidFill>
                <a:latin typeface="Consolas" pitchFamily="49" charset="0"/>
                <a:ea typeface="楷体" pitchFamily="49" charset="-122"/>
                <a:cs typeface="Consolas" pitchFamily="49" charset="0"/>
              </a:rPr>
              <a:t>为正常量）。因此：</a:t>
            </a:r>
          </a:p>
        </p:txBody>
      </p:sp>
      <p:sp>
        <p:nvSpPr>
          <p:cNvPr id="6" name="TextBox 5"/>
          <p:cNvSpPr txBox="1"/>
          <p:nvPr/>
        </p:nvSpPr>
        <p:spPr>
          <a:xfrm>
            <a:off x="285720" y="3888532"/>
            <a:ext cx="8429684" cy="2400657"/>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ts val="3000"/>
              </a:lnSpc>
            </a:pPr>
            <a:r>
              <a:rPr lang="en-US" sz="2000" i="1">
                <a:solidFill>
                  <a:srgbClr val="0000FF"/>
                </a:solidFill>
                <a:latin typeface="Consolas" pitchFamily="49" charset="0"/>
                <a:ea typeface="楷体" pitchFamily="49" charset="-122"/>
                <a:cs typeface="Consolas" pitchFamily="49" charset="0"/>
              </a:rPr>
              <a:t>T</a:t>
            </a:r>
            <a:r>
              <a:rPr lang="en-US" sz="2000">
                <a:solidFill>
                  <a:srgbClr val="0000FF"/>
                </a:solidFill>
                <a:latin typeface="Consolas" pitchFamily="49" charset="0"/>
                <a:ea typeface="楷体" pitchFamily="49" charset="-122"/>
                <a:cs typeface="Consolas" pitchFamily="49" charset="0"/>
              </a:rPr>
              <a:t>(</a:t>
            </a:r>
            <a:r>
              <a:rPr lang="en-US" sz="2000" i="1">
                <a:solidFill>
                  <a:srgbClr val="0000FF"/>
                </a:solidFill>
                <a:latin typeface="Consolas" pitchFamily="49" charset="0"/>
                <a:ea typeface="楷体" pitchFamily="49" charset="-122"/>
                <a:cs typeface="Consolas" pitchFamily="49" charset="0"/>
              </a:rPr>
              <a:t>n</a:t>
            </a:r>
            <a:r>
              <a:rPr lang="en-US" sz="2000">
                <a:solidFill>
                  <a:srgbClr val="0000FF"/>
                </a:solidFill>
                <a:latin typeface="Consolas" pitchFamily="49" charset="0"/>
                <a:ea typeface="楷体" pitchFamily="49" charset="-122"/>
                <a:cs typeface="Consolas" pitchFamily="49" charset="0"/>
              </a:rPr>
              <a:t>) = 2</a:t>
            </a:r>
            <a:r>
              <a:rPr lang="en-US" sz="2000" i="1">
                <a:solidFill>
                  <a:srgbClr val="0000FF"/>
                </a:solidFill>
                <a:latin typeface="Consolas" pitchFamily="49" charset="0"/>
                <a:ea typeface="楷体" pitchFamily="49" charset="-122"/>
                <a:cs typeface="Consolas" pitchFamily="49" charset="0"/>
              </a:rPr>
              <a:t>T</a:t>
            </a:r>
            <a:r>
              <a:rPr lang="en-US" sz="2000">
                <a:solidFill>
                  <a:srgbClr val="0000FF"/>
                </a:solidFill>
                <a:latin typeface="Consolas" pitchFamily="49" charset="0"/>
                <a:ea typeface="楷体" pitchFamily="49" charset="-122"/>
                <a:cs typeface="Consolas" pitchFamily="49" charset="0"/>
              </a:rPr>
              <a:t>(</a:t>
            </a:r>
            <a:r>
              <a:rPr lang="en-US" sz="2000" i="1">
                <a:solidFill>
                  <a:srgbClr val="0000FF"/>
                </a:solidFill>
                <a:latin typeface="Consolas" pitchFamily="49" charset="0"/>
                <a:ea typeface="楷体" pitchFamily="49" charset="-122"/>
                <a:cs typeface="Consolas" pitchFamily="49" charset="0"/>
              </a:rPr>
              <a:t>n</a:t>
            </a:r>
            <a:r>
              <a:rPr lang="en-US" sz="2000">
                <a:solidFill>
                  <a:srgbClr val="0000FF"/>
                </a:solidFill>
                <a:latin typeface="Consolas" pitchFamily="49" charset="0"/>
                <a:ea typeface="楷体" pitchFamily="49" charset="-122"/>
                <a:cs typeface="Consolas" pitchFamily="49" charset="0"/>
              </a:rPr>
              <a:t>/2)+</a:t>
            </a:r>
            <a:r>
              <a:rPr lang="en-US" sz="2000" i="1">
                <a:solidFill>
                  <a:srgbClr val="0000FF"/>
                </a:solidFill>
                <a:latin typeface="Consolas" pitchFamily="49" charset="0"/>
                <a:ea typeface="楷体" pitchFamily="49" charset="-122"/>
                <a:cs typeface="Consolas" pitchFamily="49" charset="0"/>
              </a:rPr>
              <a:t>cn</a:t>
            </a:r>
            <a:r>
              <a:rPr lang="en-US" sz="2000">
                <a:solidFill>
                  <a:srgbClr val="0000FF"/>
                </a:solidFill>
                <a:latin typeface="Consolas" pitchFamily="49" charset="0"/>
                <a:ea typeface="楷体" pitchFamily="49" charset="-122"/>
                <a:cs typeface="Consolas" pitchFamily="49" charset="0"/>
              </a:rPr>
              <a:t>=2[2</a:t>
            </a:r>
            <a:r>
              <a:rPr lang="en-US" sz="2000" i="1">
                <a:solidFill>
                  <a:srgbClr val="0000FF"/>
                </a:solidFill>
                <a:latin typeface="Consolas" pitchFamily="49" charset="0"/>
                <a:ea typeface="楷体" pitchFamily="49" charset="-122"/>
                <a:cs typeface="Consolas" pitchFamily="49" charset="0"/>
              </a:rPr>
              <a:t>T</a:t>
            </a:r>
            <a:r>
              <a:rPr lang="en-US" sz="2000">
                <a:solidFill>
                  <a:srgbClr val="0000FF"/>
                </a:solidFill>
                <a:latin typeface="Consolas" pitchFamily="49" charset="0"/>
                <a:ea typeface="楷体" pitchFamily="49" charset="-122"/>
                <a:cs typeface="Consolas" pitchFamily="49" charset="0"/>
              </a:rPr>
              <a:t>(</a:t>
            </a:r>
            <a:r>
              <a:rPr lang="en-US" sz="2000" i="1">
                <a:solidFill>
                  <a:srgbClr val="0000FF"/>
                </a:solidFill>
                <a:latin typeface="Consolas" pitchFamily="49" charset="0"/>
                <a:ea typeface="楷体" pitchFamily="49" charset="-122"/>
                <a:cs typeface="Consolas" pitchFamily="49" charset="0"/>
              </a:rPr>
              <a:t>n</a:t>
            </a:r>
            <a:r>
              <a:rPr lang="en-US" sz="2000">
                <a:solidFill>
                  <a:srgbClr val="0000FF"/>
                </a:solidFill>
                <a:latin typeface="Consolas" pitchFamily="49" charset="0"/>
                <a:ea typeface="楷体" pitchFamily="49" charset="-122"/>
                <a:cs typeface="Consolas" pitchFamily="49" charset="0"/>
              </a:rPr>
              <a:t>/2</a:t>
            </a:r>
            <a:r>
              <a:rPr lang="en-US" sz="2000" baseline="30000">
                <a:solidFill>
                  <a:srgbClr val="0000FF"/>
                </a:solidFill>
                <a:latin typeface="Consolas" pitchFamily="49" charset="0"/>
                <a:ea typeface="楷体" pitchFamily="49" charset="-122"/>
                <a:cs typeface="Consolas" pitchFamily="49" charset="0"/>
              </a:rPr>
              <a:t>2</a:t>
            </a:r>
            <a:r>
              <a:rPr lang="en-US" sz="2000">
                <a:solidFill>
                  <a:srgbClr val="0000FF"/>
                </a:solidFill>
                <a:latin typeface="Consolas" pitchFamily="49" charset="0"/>
                <a:ea typeface="楷体" pitchFamily="49" charset="-122"/>
                <a:cs typeface="Consolas" pitchFamily="49" charset="0"/>
              </a:rPr>
              <a:t>)+</a:t>
            </a:r>
            <a:r>
              <a:rPr lang="en-US" sz="2000" i="1">
                <a:solidFill>
                  <a:srgbClr val="0000FF"/>
                </a:solidFill>
                <a:latin typeface="Consolas" pitchFamily="49" charset="0"/>
                <a:ea typeface="楷体" pitchFamily="49" charset="-122"/>
                <a:cs typeface="Consolas" pitchFamily="49" charset="0"/>
              </a:rPr>
              <a:t>cn</a:t>
            </a:r>
            <a:r>
              <a:rPr lang="en-US" sz="2000">
                <a:solidFill>
                  <a:srgbClr val="0000FF"/>
                </a:solidFill>
                <a:latin typeface="Consolas" pitchFamily="49" charset="0"/>
                <a:ea typeface="楷体" pitchFamily="49" charset="-122"/>
                <a:cs typeface="Consolas" pitchFamily="49" charset="0"/>
              </a:rPr>
              <a:t>/2]+</a:t>
            </a:r>
            <a:r>
              <a:rPr lang="en-US" sz="2000" i="1">
                <a:solidFill>
                  <a:srgbClr val="0000FF"/>
                </a:solidFill>
                <a:latin typeface="Consolas" pitchFamily="49" charset="0"/>
                <a:ea typeface="楷体" pitchFamily="49" charset="-122"/>
                <a:cs typeface="Consolas" pitchFamily="49" charset="0"/>
              </a:rPr>
              <a:t>cn</a:t>
            </a:r>
            <a:r>
              <a:rPr lang="en-US" sz="2000">
                <a:solidFill>
                  <a:srgbClr val="0000FF"/>
                </a:solidFill>
                <a:latin typeface="Consolas" pitchFamily="49" charset="0"/>
                <a:ea typeface="楷体" pitchFamily="49" charset="-122"/>
                <a:cs typeface="Consolas" pitchFamily="49" charset="0"/>
              </a:rPr>
              <a:t>=2</a:t>
            </a:r>
            <a:r>
              <a:rPr lang="en-US" sz="2000" baseline="30000">
                <a:solidFill>
                  <a:srgbClr val="0000FF"/>
                </a:solidFill>
                <a:latin typeface="Consolas" pitchFamily="49" charset="0"/>
                <a:ea typeface="楷体" pitchFamily="49" charset="-122"/>
                <a:cs typeface="Consolas" pitchFamily="49" charset="0"/>
              </a:rPr>
              <a:t>2</a:t>
            </a:r>
            <a:r>
              <a:rPr lang="en-US" sz="2000" i="1">
                <a:solidFill>
                  <a:srgbClr val="0000FF"/>
                </a:solidFill>
                <a:latin typeface="Consolas" pitchFamily="49" charset="0"/>
                <a:ea typeface="楷体" pitchFamily="49" charset="-122"/>
                <a:cs typeface="Consolas" pitchFamily="49" charset="0"/>
              </a:rPr>
              <a:t>T</a:t>
            </a:r>
            <a:r>
              <a:rPr lang="en-US" sz="2000">
                <a:solidFill>
                  <a:srgbClr val="0000FF"/>
                </a:solidFill>
                <a:latin typeface="Consolas" pitchFamily="49" charset="0"/>
                <a:ea typeface="楷体" pitchFamily="49" charset="-122"/>
                <a:cs typeface="Consolas" pitchFamily="49" charset="0"/>
              </a:rPr>
              <a:t>(</a:t>
            </a:r>
            <a:r>
              <a:rPr lang="en-US" sz="2000" i="1">
                <a:solidFill>
                  <a:srgbClr val="0000FF"/>
                </a:solidFill>
                <a:latin typeface="Consolas" pitchFamily="49" charset="0"/>
                <a:ea typeface="楷体" pitchFamily="49" charset="-122"/>
                <a:cs typeface="Consolas" pitchFamily="49" charset="0"/>
              </a:rPr>
              <a:t>n</a:t>
            </a:r>
            <a:r>
              <a:rPr lang="en-US" sz="2000">
                <a:solidFill>
                  <a:srgbClr val="0000FF"/>
                </a:solidFill>
                <a:latin typeface="Consolas" pitchFamily="49" charset="0"/>
                <a:ea typeface="楷体" pitchFamily="49" charset="-122"/>
                <a:cs typeface="Consolas" pitchFamily="49" charset="0"/>
              </a:rPr>
              <a:t>/2</a:t>
            </a:r>
            <a:r>
              <a:rPr lang="en-US" sz="2000" baseline="30000">
                <a:solidFill>
                  <a:srgbClr val="0000FF"/>
                </a:solidFill>
                <a:latin typeface="Consolas" pitchFamily="49" charset="0"/>
                <a:ea typeface="楷体" pitchFamily="49" charset="-122"/>
                <a:cs typeface="Consolas" pitchFamily="49" charset="0"/>
              </a:rPr>
              <a:t>2</a:t>
            </a:r>
            <a:r>
              <a:rPr lang="en-US" sz="2000">
                <a:solidFill>
                  <a:srgbClr val="0000FF"/>
                </a:solidFill>
                <a:latin typeface="Consolas" pitchFamily="49" charset="0"/>
                <a:ea typeface="楷体" pitchFamily="49" charset="-122"/>
                <a:cs typeface="Consolas" pitchFamily="49" charset="0"/>
              </a:rPr>
              <a:t>)+2</a:t>
            </a:r>
            <a:r>
              <a:rPr lang="en-US" sz="2000" i="1">
                <a:solidFill>
                  <a:srgbClr val="0000FF"/>
                </a:solidFill>
                <a:latin typeface="Consolas" pitchFamily="49" charset="0"/>
                <a:ea typeface="楷体" pitchFamily="49" charset="-122"/>
                <a:cs typeface="Consolas" pitchFamily="49" charset="0"/>
              </a:rPr>
              <a:t>cn</a:t>
            </a:r>
            <a:endParaRPr lang="zh-CN" altLang="en-US" sz="2000">
              <a:solidFill>
                <a:srgbClr val="0000FF"/>
              </a:solidFill>
              <a:latin typeface="Consolas" pitchFamily="49" charset="0"/>
              <a:ea typeface="楷体" pitchFamily="49" charset="-122"/>
              <a:cs typeface="Consolas" pitchFamily="49" charset="0"/>
            </a:endParaRPr>
          </a:p>
          <a:p>
            <a:pPr>
              <a:lnSpc>
                <a:spcPts val="3000"/>
              </a:lnSpc>
            </a:pPr>
            <a:r>
              <a:rPr lang="pt-BR" sz="2000">
                <a:solidFill>
                  <a:srgbClr val="0000FF"/>
                </a:solidFill>
                <a:latin typeface="Consolas" pitchFamily="49" charset="0"/>
                <a:ea typeface="楷体" pitchFamily="49" charset="-122"/>
                <a:cs typeface="Consolas" pitchFamily="49" charset="0"/>
              </a:rPr>
              <a:t>     = 2</a:t>
            </a:r>
            <a:r>
              <a:rPr lang="pt-BR" sz="2000" baseline="30000">
                <a:solidFill>
                  <a:srgbClr val="0000FF"/>
                </a:solidFill>
                <a:latin typeface="Consolas" pitchFamily="49" charset="0"/>
                <a:ea typeface="楷体" pitchFamily="49" charset="-122"/>
                <a:cs typeface="Consolas" pitchFamily="49" charset="0"/>
              </a:rPr>
              <a:t>3</a:t>
            </a:r>
            <a:r>
              <a:rPr lang="pt-BR" sz="2000" i="1">
                <a:solidFill>
                  <a:srgbClr val="0000FF"/>
                </a:solidFill>
                <a:latin typeface="Consolas" pitchFamily="49" charset="0"/>
                <a:ea typeface="楷体" pitchFamily="49" charset="-122"/>
                <a:cs typeface="Consolas" pitchFamily="49" charset="0"/>
              </a:rPr>
              <a:t>T</a:t>
            </a:r>
            <a:r>
              <a:rPr lang="pt-BR" sz="2000">
                <a:solidFill>
                  <a:srgbClr val="0000FF"/>
                </a:solidFill>
                <a:latin typeface="Consolas" pitchFamily="49" charset="0"/>
                <a:ea typeface="楷体" pitchFamily="49" charset="-122"/>
                <a:cs typeface="Consolas" pitchFamily="49" charset="0"/>
              </a:rPr>
              <a:t>(</a:t>
            </a:r>
            <a:r>
              <a:rPr lang="pt-BR" sz="2000" i="1">
                <a:solidFill>
                  <a:srgbClr val="0000FF"/>
                </a:solidFill>
                <a:latin typeface="Consolas" pitchFamily="49" charset="0"/>
                <a:ea typeface="楷体" pitchFamily="49" charset="-122"/>
                <a:cs typeface="Consolas" pitchFamily="49" charset="0"/>
              </a:rPr>
              <a:t>n</a:t>
            </a:r>
            <a:r>
              <a:rPr lang="pt-BR" sz="2000">
                <a:solidFill>
                  <a:srgbClr val="0000FF"/>
                </a:solidFill>
                <a:latin typeface="Consolas" pitchFamily="49" charset="0"/>
                <a:ea typeface="楷体" pitchFamily="49" charset="-122"/>
                <a:cs typeface="Consolas" pitchFamily="49" charset="0"/>
              </a:rPr>
              <a:t>/2</a:t>
            </a:r>
            <a:r>
              <a:rPr lang="pt-BR" sz="2000" baseline="30000">
                <a:solidFill>
                  <a:srgbClr val="0000FF"/>
                </a:solidFill>
                <a:latin typeface="Consolas" pitchFamily="49" charset="0"/>
                <a:ea typeface="楷体" pitchFamily="49" charset="-122"/>
                <a:cs typeface="Consolas" pitchFamily="49" charset="0"/>
              </a:rPr>
              <a:t>3</a:t>
            </a:r>
            <a:r>
              <a:rPr lang="pt-BR" sz="2000">
                <a:solidFill>
                  <a:srgbClr val="0000FF"/>
                </a:solidFill>
                <a:latin typeface="Consolas" pitchFamily="49" charset="0"/>
                <a:ea typeface="楷体" pitchFamily="49" charset="-122"/>
                <a:cs typeface="Consolas" pitchFamily="49" charset="0"/>
              </a:rPr>
              <a:t>)+3</a:t>
            </a:r>
            <a:r>
              <a:rPr lang="pt-BR" sz="2000" i="1">
                <a:solidFill>
                  <a:srgbClr val="0000FF"/>
                </a:solidFill>
                <a:latin typeface="Consolas" pitchFamily="49" charset="0"/>
                <a:ea typeface="楷体" pitchFamily="49" charset="-122"/>
                <a:cs typeface="Consolas" pitchFamily="49" charset="0"/>
              </a:rPr>
              <a:t>cn</a:t>
            </a:r>
            <a:endParaRPr lang="zh-CN" altLang="en-US" sz="2000">
              <a:solidFill>
                <a:srgbClr val="0000FF"/>
              </a:solidFill>
              <a:latin typeface="Consolas" pitchFamily="49" charset="0"/>
              <a:ea typeface="楷体" pitchFamily="49" charset="-122"/>
              <a:cs typeface="Consolas" pitchFamily="49" charset="0"/>
            </a:endParaRPr>
          </a:p>
          <a:p>
            <a:pPr>
              <a:lnSpc>
                <a:spcPts val="3000"/>
              </a:lnSpc>
            </a:pPr>
            <a:r>
              <a:rPr lang="pt-BR" sz="2000">
                <a:solidFill>
                  <a:srgbClr val="0000FF"/>
                </a:solidFill>
                <a:latin typeface="Consolas" pitchFamily="49" charset="0"/>
                <a:ea typeface="楷体" pitchFamily="49" charset="-122"/>
                <a:cs typeface="Consolas" pitchFamily="49" charset="0"/>
              </a:rPr>
              <a:t>     = </a:t>
            </a:r>
            <a:r>
              <a:rPr lang="en-US" altLang="zh-CN" sz="2000">
                <a:solidFill>
                  <a:srgbClr val="0000FF"/>
                </a:solidFill>
                <a:latin typeface="Consolas" pitchFamily="49" charset="0"/>
                <a:ea typeface="楷体" pitchFamily="49" charset="-122"/>
                <a:cs typeface="Consolas" pitchFamily="49" charset="0"/>
              </a:rPr>
              <a:t>…</a:t>
            </a:r>
          </a:p>
          <a:p>
            <a:pPr>
              <a:lnSpc>
                <a:spcPts val="3000"/>
              </a:lnSpc>
            </a:pPr>
            <a:r>
              <a:rPr lang="pt-BR" sz="2000">
                <a:solidFill>
                  <a:srgbClr val="0000FF"/>
                </a:solidFill>
                <a:latin typeface="Consolas" pitchFamily="49" charset="0"/>
                <a:ea typeface="楷体" pitchFamily="49" charset="-122"/>
                <a:cs typeface="Consolas" pitchFamily="49" charset="0"/>
              </a:rPr>
              <a:t>     = 2</a:t>
            </a:r>
            <a:r>
              <a:rPr lang="pt-BR" sz="2000" baseline="30000">
                <a:solidFill>
                  <a:srgbClr val="0000FF"/>
                </a:solidFill>
                <a:latin typeface="Consolas" pitchFamily="49" charset="0"/>
                <a:ea typeface="楷体" pitchFamily="49" charset="-122"/>
                <a:cs typeface="Consolas" pitchFamily="49" charset="0"/>
              </a:rPr>
              <a:t>k</a:t>
            </a:r>
            <a:r>
              <a:rPr lang="pt-BR" sz="2000" i="1">
                <a:solidFill>
                  <a:srgbClr val="0000FF"/>
                </a:solidFill>
                <a:latin typeface="Consolas" pitchFamily="49" charset="0"/>
                <a:ea typeface="楷体" pitchFamily="49" charset="-122"/>
                <a:cs typeface="Consolas" pitchFamily="49" charset="0"/>
              </a:rPr>
              <a:t>T</a:t>
            </a:r>
            <a:r>
              <a:rPr lang="pt-BR" sz="2000">
                <a:solidFill>
                  <a:srgbClr val="0000FF"/>
                </a:solidFill>
                <a:latin typeface="Consolas" pitchFamily="49" charset="0"/>
                <a:ea typeface="楷体" pitchFamily="49" charset="-122"/>
                <a:cs typeface="Consolas" pitchFamily="49" charset="0"/>
              </a:rPr>
              <a:t>(</a:t>
            </a:r>
            <a:r>
              <a:rPr lang="pt-BR" sz="2000" i="1">
                <a:solidFill>
                  <a:srgbClr val="0000FF"/>
                </a:solidFill>
                <a:latin typeface="Consolas" pitchFamily="49" charset="0"/>
                <a:ea typeface="楷体" pitchFamily="49" charset="-122"/>
                <a:cs typeface="Consolas" pitchFamily="49" charset="0"/>
              </a:rPr>
              <a:t>n</a:t>
            </a:r>
            <a:r>
              <a:rPr lang="pt-BR" sz="2000">
                <a:solidFill>
                  <a:srgbClr val="0000FF"/>
                </a:solidFill>
                <a:latin typeface="Consolas" pitchFamily="49" charset="0"/>
                <a:ea typeface="楷体" pitchFamily="49" charset="-122"/>
                <a:cs typeface="Consolas" pitchFamily="49" charset="0"/>
              </a:rPr>
              <a:t>/2</a:t>
            </a:r>
            <a:r>
              <a:rPr lang="pt-BR" sz="2000" i="1" baseline="30000">
                <a:solidFill>
                  <a:srgbClr val="0000FF"/>
                </a:solidFill>
                <a:latin typeface="Consolas" pitchFamily="49" charset="0"/>
                <a:ea typeface="楷体" pitchFamily="49" charset="-122"/>
                <a:cs typeface="Consolas" pitchFamily="49" charset="0"/>
              </a:rPr>
              <a:t>k</a:t>
            </a:r>
            <a:r>
              <a:rPr lang="pt-BR" sz="2000">
                <a:solidFill>
                  <a:srgbClr val="0000FF"/>
                </a:solidFill>
                <a:latin typeface="Consolas" pitchFamily="49" charset="0"/>
                <a:ea typeface="楷体" pitchFamily="49" charset="-122"/>
                <a:cs typeface="Consolas" pitchFamily="49" charset="0"/>
              </a:rPr>
              <a:t>)+</a:t>
            </a:r>
            <a:r>
              <a:rPr lang="pt-BR" sz="2000" i="1">
                <a:solidFill>
                  <a:srgbClr val="0000FF"/>
                </a:solidFill>
                <a:latin typeface="Consolas" pitchFamily="49" charset="0"/>
                <a:ea typeface="楷体" pitchFamily="49" charset="-122"/>
                <a:cs typeface="Consolas" pitchFamily="49" charset="0"/>
              </a:rPr>
              <a:t>kcn</a:t>
            </a:r>
            <a:endParaRPr lang="zh-CN" altLang="en-US" sz="2000">
              <a:solidFill>
                <a:srgbClr val="0000FF"/>
              </a:solidFill>
              <a:latin typeface="Consolas" pitchFamily="49" charset="0"/>
              <a:ea typeface="楷体" pitchFamily="49" charset="-122"/>
              <a:cs typeface="Consolas" pitchFamily="49" charset="0"/>
            </a:endParaRPr>
          </a:p>
          <a:p>
            <a:pPr>
              <a:lnSpc>
                <a:spcPts val="3000"/>
              </a:lnSpc>
            </a:pPr>
            <a:r>
              <a:rPr lang="pt-BR" sz="2000">
                <a:solidFill>
                  <a:srgbClr val="0000FF"/>
                </a:solidFill>
                <a:latin typeface="Consolas" pitchFamily="49" charset="0"/>
                <a:ea typeface="楷体" pitchFamily="49" charset="-122"/>
                <a:cs typeface="Consolas" pitchFamily="49" charset="0"/>
              </a:rPr>
              <a:t>     = </a:t>
            </a:r>
            <a:r>
              <a:rPr lang="pt-BR" sz="2000" i="1">
                <a:solidFill>
                  <a:srgbClr val="0000FF"/>
                </a:solidFill>
                <a:latin typeface="Consolas" pitchFamily="49" charset="0"/>
                <a:ea typeface="楷体" pitchFamily="49" charset="-122"/>
                <a:cs typeface="Consolas" pitchFamily="49" charset="0"/>
              </a:rPr>
              <a:t>n</a:t>
            </a:r>
            <a:r>
              <a:rPr lang="pt-BR" sz="2000">
                <a:solidFill>
                  <a:srgbClr val="0000FF"/>
                </a:solidFill>
                <a:latin typeface="Consolas" pitchFamily="49" charset="0"/>
                <a:ea typeface="楷体" pitchFamily="49" charset="-122"/>
                <a:cs typeface="Consolas" pitchFamily="49" charset="0"/>
              </a:rPr>
              <a:t>O(1)+</a:t>
            </a:r>
            <a:r>
              <a:rPr lang="pt-BR" sz="2000" i="1">
                <a:solidFill>
                  <a:srgbClr val="0000FF"/>
                </a:solidFill>
                <a:latin typeface="Consolas" pitchFamily="49" charset="0"/>
                <a:ea typeface="楷体" pitchFamily="49" charset="-122"/>
                <a:cs typeface="Consolas" pitchFamily="49" charset="0"/>
              </a:rPr>
              <a:t>cn</a:t>
            </a:r>
            <a:r>
              <a:rPr lang="pt-BR" sz="2000">
                <a:solidFill>
                  <a:srgbClr val="0000FF"/>
                </a:solidFill>
                <a:latin typeface="Consolas" pitchFamily="49" charset="0"/>
                <a:ea typeface="楷体" pitchFamily="49" charset="-122"/>
                <a:cs typeface="Consolas" pitchFamily="49" charset="0"/>
              </a:rPr>
              <a:t>log</a:t>
            </a:r>
            <a:r>
              <a:rPr lang="pt-BR" sz="2000" baseline="-25000">
                <a:solidFill>
                  <a:srgbClr val="0000FF"/>
                </a:solidFill>
                <a:latin typeface="Consolas" pitchFamily="49" charset="0"/>
                <a:ea typeface="楷体" pitchFamily="49" charset="-122"/>
                <a:cs typeface="Consolas" pitchFamily="49" charset="0"/>
              </a:rPr>
              <a:t>2</a:t>
            </a:r>
            <a:r>
              <a:rPr lang="pt-BR" sz="2000" i="1">
                <a:solidFill>
                  <a:srgbClr val="0000FF"/>
                </a:solidFill>
                <a:latin typeface="Consolas" pitchFamily="49" charset="0"/>
                <a:ea typeface="楷体" pitchFamily="49" charset="-122"/>
                <a:cs typeface="Consolas" pitchFamily="49" charset="0"/>
              </a:rPr>
              <a:t>n</a:t>
            </a:r>
            <a:r>
              <a:rPr lang="pt-BR" sz="2000">
                <a:solidFill>
                  <a:srgbClr val="0000FF"/>
                </a:solidFill>
                <a:latin typeface="Consolas" pitchFamily="49" charset="0"/>
                <a:ea typeface="楷体" pitchFamily="49" charset="-122"/>
                <a:cs typeface="Consolas" pitchFamily="49" charset="0"/>
              </a:rPr>
              <a:t>=</a:t>
            </a:r>
            <a:r>
              <a:rPr lang="pt-BR" sz="2000" i="1">
                <a:solidFill>
                  <a:srgbClr val="0000FF"/>
                </a:solidFill>
                <a:latin typeface="Consolas" pitchFamily="49" charset="0"/>
                <a:ea typeface="楷体" pitchFamily="49" charset="-122"/>
                <a:cs typeface="Consolas" pitchFamily="49" charset="0"/>
              </a:rPr>
              <a:t>n</a:t>
            </a:r>
            <a:r>
              <a:rPr lang="pt-BR" sz="2000">
                <a:solidFill>
                  <a:srgbClr val="0000FF"/>
                </a:solidFill>
                <a:latin typeface="Consolas" pitchFamily="49" charset="0"/>
                <a:ea typeface="楷体" pitchFamily="49" charset="-122"/>
                <a:cs typeface="Consolas" pitchFamily="49" charset="0"/>
              </a:rPr>
              <a:t>+</a:t>
            </a:r>
            <a:r>
              <a:rPr lang="pt-BR" sz="2000" i="1">
                <a:solidFill>
                  <a:srgbClr val="0000FF"/>
                </a:solidFill>
                <a:latin typeface="Consolas" pitchFamily="49" charset="0"/>
                <a:ea typeface="楷体" pitchFamily="49" charset="-122"/>
                <a:cs typeface="Consolas" pitchFamily="49" charset="0"/>
              </a:rPr>
              <a:t>cn</a:t>
            </a:r>
            <a:r>
              <a:rPr lang="pt-BR" sz="2000">
                <a:solidFill>
                  <a:srgbClr val="0000FF"/>
                </a:solidFill>
                <a:latin typeface="Consolas" pitchFamily="49" charset="0"/>
                <a:ea typeface="楷体" pitchFamily="49" charset="-122"/>
                <a:cs typeface="Consolas" pitchFamily="49" charset="0"/>
              </a:rPr>
              <a:t>log</a:t>
            </a:r>
            <a:r>
              <a:rPr lang="pt-BR" sz="2000" baseline="-25000">
                <a:solidFill>
                  <a:srgbClr val="0000FF"/>
                </a:solidFill>
                <a:latin typeface="Consolas" pitchFamily="49" charset="0"/>
                <a:ea typeface="楷体" pitchFamily="49" charset="-122"/>
                <a:cs typeface="Consolas" pitchFamily="49" charset="0"/>
              </a:rPr>
              <a:t>2</a:t>
            </a:r>
            <a:r>
              <a:rPr lang="pt-BR" sz="2000" i="1">
                <a:solidFill>
                  <a:srgbClr val="0000FF"/>
                </a:solidFill>
                <a:latin typeface="Consolas" pitchFamily="49" charset="0"/>
                <a:ea typeface="楷体" pitchFamily="49" charset="-122"/>
                <a:cs typeface="Consolas" pitchFamily="49" charset="0"/>
              </a:rPr>
              <a:t>n</a:t>
            </a:r>
            <a:r>
              <a:rPr lang="pt-BR" sz="200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这里假设</a:t>
            </a:r>
            <a:r>
              <a:rPr lang="pt-BR" sz="2000" i="1">
                <a:solidFill>
                  <a:srgbClr val="0000FF"/>
                </a:solidFill>
                <a:latin typeface="Consolas" pitchFamily="49" charset="0"/>
                <a:ea typeface="楷体" pitchFamily="49" charset="-122"/>
                <a:cs typeface="Consolas" pitchFamily="49" charset="0"/>
              </a:rPr>
              <a:t>n</a:t>
            </a:r>
            <a:r>
              <a:rPr lang="pt-BR" sz="2000">
                <a:solidFill>
                  <a:srgbClr val="0000FF"/>
                </a:solidFill>
                <a:latin typeface="Consolas" pitchFamily="49" charset="0"/>
                <a:ea typeface="楷体" pitchFamily="49" charset="-122"/>
                <a:cs typeface="Consolas" pitchFamily="49" charset="0"/>
              </a:rPr>
              <a:t>=2</a:t>
            </a:r>
            <a:r>
              <a:rPr lang="pt-BR" sz="2000" i="1" baseline="30000">
                <a:solidFill>
                  <a:srgbClr val="0000FF"/>
                </a:solidFill>
                <a:latin typeface="Consolas" pitchFamily="49" charset="0"/>
                <a:ea typeface="楷体" pitchFamily="49" charset="-122"/>
                <a:cs typeface="Consolas" pitchFamily="49" charset="0"/>
              </a:rPr>
              <a:t>k</a:t>
            </a:r>
            <a:r>
              <a:rPr lang="zh-CN" altLang="en-US" sz="2000">
                <a:solidFill>
                  <a:srgbClr val="0000FF"/>
                </a:solidFill>
                <a:latin typeface="Consolas" pitchFamily="49" charset="0"/>
                <a:ea typeface="楷体" pitchFamily="49" charset="-122"/>
                <a:cs typeface="Consolas" pitchFamily="49" charset="0"/>
              </a:rPr>
              <a:t>，则</a:t>
            </a:r>
            <a:r>
              <a:rPr lang="pt-BR" sz="2000" i="1">
                <a:solidFill>
                  <a:srgbClr val="0000FF"/>
                </a:solidFill>
                <a:latin typeface="Consolas" pitchFamily="49" charset="0"/>
                <a:ea typeface="楷体" pitchFamily="49" charset="-122"/>
                <a:cs typeface="Consolas" pitchFamily="49" charset="0"/>
              </a:rPr>
              <a:t>k</a:t>
            </a:r>
            <a:r>
              <a:rPr lang="pt-BR" sz="2000">
                <a:solidFill>
                  <a:srgbClr val="0000FF"/>
                </a:solidFill>
                <a:latin typeface="Consolas" pitchFamily="49" charset="0"/>
                <a:ea typeface="楷体" pitchFamily="49" charset="-122"/>
                <a:cs typeface="Consolas" pitchFamily="49" charset="0"/>
              </a:rPr>
              <a:t>=log</a:t>
            </a:r>
            <a:r>
              <a:rPr lang="pt-BR" sz="2000" baseline="-25000">
                <a:solidFill>
                  <a:srgbClr val="0000FF"/>
                </a:solidFill>
                <a:latin typeface="Consolas" pitchFamily="49" charset="0"/>
                <a:ea typeface="楷体" pitchFamily="49" charset="-122"/>
                <a:cs typeface="Consolas" pitchFamily="49" charset="0"/>
              </a:rPr>
              <a:t>2</a:t>
            </a:r>
            <a:r>
              <a:rPr lang="pt-BR" sz="2000" i="1">
                <a:solidFill>
                  <a:srgbClr val="0000FF"/>
                </a:solidFill>
                <a:latin typeface="Consolas" pitchFamily="49" charset="0"/>
                <a:ea typeface="楷体" pitchFamily="49" charset="-122"/>
                <a:cs typeface="Consolas" pitchFamily="49" charset="0"/>
              </a:rPr>
              <a:t>n</a:t>
            </a:r>
            <a:endParaRPr lang="zh-CN" altLang="en-US" sz="2000">
              <a:solidFill>
                <a:srgbClr val="0000FF"/>
              </a:solidFill>
              <a:latin typeface="Consolas" pitchFamily="49" charset="0"/>
              <a:ea typeface="楷体" pitchFamily="49" charset="-122"/>
              <a:cs typeface="Consolas" pitchFamily="49" charset="0"/>
            </a:endParaRPr>
          </a:p>
          <a:p>
            <a:pPr>
              <a:lnSpc>
                <a:spcPts val="3000"/>
              </a:lnSpc>
            </a:pPr>
            <a:r>
              <a:rPr lang="pt-BR" sz="2000">
                <a:solidFill>
                  <a:srgbClr val="0000FF"/>
                </a:solidFill>
                <a:latin typeface="Consolas" pitchFamily="49" charset="0"/>
                <a:ea typeface="楷体" pitchFamily="49" charset="-122"/>
                <a:cs typeface="Consolas" pitchFamily="49" charset="0"/>
              </a:rPr>
              <a:t>     = </a:t>
            </a:r>
            <a:r>
              <a:rPr lang="pt-BR">
                <a:solidFill>
                  <a:srgbClr val="FF0000"/>
                </a:solidFill>
                <a:latin typeface="Consolas" pitchFamily="49" charset="0"/>
                <a:ea typeface="楷体" pitchFamily="49" charset="-122"/>
                <a:cs typeface="Consolas" pitchFamily="49" charset="0"/>
              </a:rPr>
              <a:t>O(</a:t>
            </a:r>
            <a:r>
              <a:rPr lang="pt-BR" i="1">
                <a:solidFill>
                  <a:srgbClr val="FF0000"/>
                </a:solidFill>
                <a:latin typeface="Consolas" pitchFamily="49" charset="0"/>
                <a:ea typeface="楷体" pitchFamily="49" charset="-122"/>
                <a:cs typeface="Consolas" pitchFamily="49" charset="0"/>
              </a:rPr>
              <a:t>n</a:t>
            </a:r>
            <a:r>
              <a:rPr lang="pt-BR">
                <a:solidFill>
                  <a:srgbClr val="FF0000"/>
                </a:solidFill>
                <a:latin typeface="Consolas" pitchFamily="49" charset="0"/>
                <a:ea typeface="楷体" pitchFamily="49" charset="-122"/>
                <a:cs typeface="Consolas" pitchFamily="49" charset="0"/>
              </a:rPr>
              <a:t>log</a:t>
            </a:r>
            <a:r>
              <a:rPr lang="pt-BR" baseline="-25000">
                <a:solidFill>
                  <a:srgbClr val="FF0000"/>
                </a:solidFill>
                <a:latin typeface="Consolas" pitchFamily="49" charset="0"/>
                <a:ea typeface="楷体" pitchFamily="49" charset="-122"/>
                <a:cs typeface="Consolas" pitchFamily="49" charset="0"/>
              </a:rPr>
              <a:t>2</a:t>
            </a:r>
            <a:r>
              <a:rPr lang="pt-BR" i="1">
                <a:solidFill>
                  <a:srgbClr val="FF0000"/>
                </a:solidFill>
                <a:latin typeface="Consolas" pitchFamily="49" charset="0"/>
                <a:ea typeface="楷体" pitchFamily="49" charset="-122"/>
                <a:cs typeface="Consolas" pitchFamily="49" charset="0"/>
              </a:rPr>
              <a:t>n</a:t>
            </a:r>
            <a:r>
              <a:rPr lang="pt-BR">
                <a:solidFill>
                  <a:srgbClr val="FF0000"/>
                </a:solidFill>
                <a:latin typeface="Consolas" pitchFamily="49" charset="0"/>
                <a:ea typeface="楷体" pitchFamily="49" charset="-122"/>
                <a:cs typeface="Consolas" pitchFamily="49" charset="0"/>
              </a:rPr>
              <a:t>)</a:t>
            </a:r>
            <a:endParaRPr lang="zh-CN" altLang="en-US">
              <a:solidFill>
                <a:srgbClr val="FF0000"/>
              </a:solidFill>
              <a:latin typeface="Consolas" pitchFamily="49" charset="0"/>
              <a:ea typeface="楷体" pitchFamily="49" charset="-122"/>
              <a:cs typeface="Consolas" pitchFamily="49" charset="0"/>
            </a:endParaRPr>
          </a:p>
        </p:txBody>
      </p:sp>
      <p:sp>
        <p:nvSpPr>
          <p:cNvPr id="7" name="Text Box 3"/>
          <p:cNvSpPr txBox="1">
            <a:spLocks noChangeArrowheads="1"/>
          </p:cNvSpPr>
          <p:nvPr/>
        </p:nvSpPr>
        <p:spPr bwMode="auto">
          <a:xfrm>
            <a:off x="4572000" y="1285860"/>
            <a:ext cx="4318001" cy="2579507"/>
          </a:xfrm>
          <a:prstGeom prst="rect">
            <a:avLst/>
          </a:prstGeom>
          <a:solidFill>
            <a:schemeClr val="bg1">
              <a:lumMod val="95000"/>
            </a:schemeClr>
          </a:solidFill>
          <a:ln>
            <a:headEnd/>
            <a:tailEnd/>
          </a:ln>
        </p:spPr>
        <p:style>
          <a:lnRef idx="1">
            <a:schemeClr val="accent5"/>
          </a:lnRef>
          <a:fillRef idx="2">
            <a:schemeClr val="accent5"/>
          </a:fillRef>
          <a:effectRef idx="1">
            <a:schemeClr val="accent5"/>
          </a:effectRef>
          <a:fontRef idx="minor">
            <a:schemeClr val="dk1"/>
          </a:fontRef>
        </p:style>
        <p:txBody>
          <a:bodyPr wrap="square" lIns="180000" tIns="180000" bIns="180000">
            <a:spAutoFit/>
          </a:bodyPr>
          <a:lstStyle/>
          <a:p>
            <a:r>
              <a:rPr lang="nb-NO" altLang="zh-CN" sz="1600">
                <a:solidFill>
                  <a:srgbClr val="0000FF"/>
                </a:solidFill>
                <a:latin typeface="Consolas" pitchFamily="49" charset="0"/>
                <a:ea typeface="楷体" pitchFamily="49" charset="-122"/>
                <a:cs typeface="Consolas" pitchFamily="49" charset="0"/>
              </a:rPr>
              <a:t>void </a:t>
            </a:r>
            <a:r>
              <a:rPr lang="nb-NO" altLang="zh-CN" sz="1600">
                <a:solidFill>
                  <a:srgbClr val="FF0000"/>
                </a:solidFill>
                <a:latin typeface="Consolas" pitchFamily="49" charset="0"/>
                <a:ea typeface="楷体" pitchFamily="49" charset="-122"/>
                <a:cs typeface="Consolas" pitchFamily="49" charset="0"/>
              </a:rPr>
              <a:t>mergesort</a:t>
            </a:r>
            <a:r>
              <a:rPr lang="nb-NO" altLang="zh-CN" sz="1600">
                <a:solidFill>
                  <a:srgbClr val="0000FF"/>
                </a:solidFill>
                <a:latin typeface="Consolas" pitchFamily="49" charset="0"/>
                <a:ea typeface="楷体" pitchFamily="49" charset="-122"/>
                <a:cs typeface="Consolas" pitchFamily="49" charset="0"/>
              </a:rPr>
              <a:t>(int a[],int i,int j)</a:t>
            </a:r>
          </a:p>
          <a:p>
            <a:r>
              <a:rPr lang="nb-NO" altLang="zh-CN" sz="1600">
                <a:solidFill>
                  <a:srgbClr val="0000FF"/>
                </a:solidFill>
                <a:latin typeface="Consolas" pitchFamily="49" charset="0"/>
                <a:ea typeface="楷体" pitchFamily="49" charset="-122"/>
                <a:cs typeface="Consolas" pitchFamily="49" charset="0"/>
              </a:rPr>
              <a:t>{   int m;</a:t>
            </a:r>
          </a:p>
          <a:p>
            <a:r>
              <a:rPr lang="nb-NO" altLang="zh-CN" sz="1600">
                <a:solidFill>
                  <a:srgbClr val="0000FF"/>
                </a:solidFill>
                <a:latin typeface="Consolas" pitchFamily="49" charset="0"/>
                <a:ea typeface="楷体" pitchFamily="49" charset="-122"/>
                <a:cs typeface="Consolas" pitchFamily="49" charset="0"/>
              </a:rPr>
              <a:t>    if (i!=j)</a:t>
            </a:r>
          </a:p>
          <a:p>
            <a:r>
              <a:rPr lang="nb-NO" altLang="zh-CN" sz="1600">
                <a:solidFill>
                  <a:srgbClr val="0000FF"/>
                </a:solidFill>
                <a:latin typeface="Consolas" pitchFamily="49" charset="0"/>
                <a:ea typeface="楷体" pitchFamily="49" charset="-122"/>
                <a:cs typeface="Consolas" pitchFamily="49" charset="0"/>
              </a:rPr>
              <a:t>    {   m=(i+j)/2;</a:t>
            </a:r>
          </a:p>
          <a:p>
            <a:r>
              <a:rPr lang="nb-NO" altLang="zh-CN" sz="1600">
                <a:solidFill>
                  <a:srgbClr val="0000FF"/>
                </a:solidFill>
                <a:latin typeface="Consolas" pitchFamily="49" charset="0"/>
                <a:ea typeface="楷体" pitchFamily="49" charset="-122"/>
                <a:cs typeface="Consolas" pitchFamily="49" charset="0"/>
              </a:rPr>
              <a:t>        </a:t>
            </a:r>
            <a:r>
              <a:rPr lang="nb-NO" altLang="zh-CN" sz="1600">
                <a:solidFill>
                  <a:srgbClr val="FF0000"/>
                </a:solidFill>
                <a:latin typeface="Consolas" pitchFamily="49" charset="0"/>
                <a:ea typeface="楷体" pitchFamily="49" charset="-122"/>
                <a:cs typeface="Consolas" pitchFamily="49" charset="0"/>
              </a:rPr>
              <a:t>mergesort</a:t>
            </a:r>
            <a:r>
              <a:rPr lang="nb-NO" altLang="zh-CN" sz="1600">
                <a:solidFill>
                  <a:srgbClr val="0000FF"/>
                </a:solidFill>
                <a:latin typeface="Consolas" pitchFamily="49" charset="0"/>
                <a:ea typeface="楷体" pitchFamily="49" charset="-122"/>
                <a:cs typeface="Consolas" pitchFamily="49" charset="0"/>
              </a:rPr>
              <a:t>(a,i,m);</a:t>
            </a:r>
          </a:p>
          <a:p>
            <a:r>
              <a:rPr lang="nb-NO" altLang="zh-CN" sz="1600">
                <a:solidFill>
                  <a:srgbClr val="0000FF"/>
                </a:solidFill>
                <a:latin typeface="Consolas" pitchFamily="49" charset="0"/>
                <a:ea typeface="楷体" pitchFamily="49" charset="-122"/>
                <a:cs typeface="Consolas" pitchFamily="49" charset="0"/>
              </a:rPr>
              <a:t>        </a:t>
            </a:r>
            <a:r>
              <a:rPr lang="nb-NO" altLang="zh-CN" sz="1600">
                <a:solidFill>
                  <a:srgbClr val="FF0000"/>
                </a:solidFill>
                <a:latin typeface="Consolas" pitchFamily="49" charset="0"/>
                <a:ea typeface="楷体" pitchFamily="49" charset="-122"/>
                <a:cs typeface="Consolas" pitchFamily="49" charset="0"/>
              </a:rPr>
              <a:t>mergesort</a:t>
            </a:r>
            <a:r>
              <a:rPr lang="nb-NO" altLang="zh-CN" sz="1600">
                <a:solidFill>
                  <a:srgbClr val="0000FF"/>
                </a:solidFill>
                <a:latin typeface="Consolas" pitchFamily="49" charset="0"/>
                <a:ea typeface="楷体" pitchFamily="49" charset="-122"/>
                <a:cs typeface="Consolas" pitchFamily="49" charset="0"/>
              </a:rPr>
              <a:t>(a,m+1,j);</a:t>
            </a:r>
          </a:p>
          <a:p>
            <a:r>
              <a:rPr lang="nb-NO" altLang="zh-CN" sz="1600">
                <a:solidFill>
                  <a:srgbClr val="0000FF"/>
                </a:solidFill>
                <a:latin typeface="Consolas" pitchFamily="49" charset="0"/>
                <a:ea typeface="楷体" pitchFamily="49" charset="-122"/>
                <a:cs typeface="Consolas" pitchFamily="49" charset="0"/>
              </a:rPr>
              <a:t>        merge(a,i,j,m);</a:t>
            </a:r>
          </a:p>
          <a:p>
            <a:r>
              <a:rPr lang="nb-NO" altLang="zh-CN" sz="1600">
                <a:solidFill>
                  <a:srgbClr val="0000FF"/>
                </a:solidFill>
                <a:latin typeface="Consolas" pitchFamily="49" charset="0"/>
                <a:ea typeface="楷体" pitchFamily="49" charset="-122"/>
                <a:cs typeface="Consolas" pitchFamily="49" charset="0"/>
              </a:rPr>
              <a:t>    }</a:t>
            </a:r>
          </a:p>
          <a:p>
            <a:r>
              <a:rPr lang="nb-NO" altLang="zh-CN" sz="1600">
                <a:solidFill>
                  <a:srgbClr val="0000FF"/>
                </a:solidFill>
                <a:latin typeface="Consolas" pitchFamily="49" charset="0"/>
                <a:ea typeface="楷体" pitchFamily="49" charset="-122"/>
                <a:cs typeface="Consolas" pitchFamily="49" charset="0"/>
              </a:rPr>
              <a:t>}</a:t>
            </a:r>
            <a:endParaRPr lang="en-US" altLang="zh-CN" sz="1600">
              <a:solidFill>
                <a:srgbClr val="0000FF"/>
              </a:solidFill>
              <a:latin typeface="Consolas" pitchFamily="49" charset="0"/>
              <a:ea typeface="楷体" pitchFamily="49" charset="-122"/>
              <a:cs typeface="Consolas" pitchFamily="49" charset="0"/>
            </a:endParaRPr>
          </a:p>
        </p:txBody>
      </p:sp>
      <p:sp>
        <p:nvSpPr>
          <p:cNvPr id="8" name="左箭头 7"/>
          <p:cNvSpPr/>
          <p:nvPr/>
        </p:nvSpPr>
        <p:spPr>
          <a:xfrm>
            <a:off x="4071934" y="1928802"/>
            <a:ext cx="428628" cy="285752"/>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0" name="直接箭头连接符 9"/>
          <p:cNvCxnSpPr/>
          <p:nvPr/>
        </p:nvCxnSpPr>
        <p:spPr>
          <a:xfrm rot="5400000" flipH="1" flipV="1">
            <a:off x="1821637" y="2639712"/>
            <a:ext cx="642942"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1988" y="650208"/>
            <a:ext cx="3363692" cy="619189"/>
          </a:xfrm>
        </p:spPr>
        <p:txBody>
          <a:bodyPr>
            <a:normAutofit fontScale="90000"/>
          </a:bodyPr>
          <a:lstStyle/>
          <a:p>
            <a:r>
              <a:rPr lang="zh-CN" altLang="en-US" dirty="0"/>
              <a:t>可使用性</a:t>
            </a:r>
          </a:p>
        </p:txBody>
      </p:sp>
      <p:pic>
        <p:nvPicPr>
          <p:cNvPr id="6146" name="Picture 2" descr="http://photocdn.sohu.com/20170119/Img479159414.jpg"/>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671988" y="1706895"/>
            <a:ext cx="5268164" cy="4455830"/>
          </a:xfrm>
          <a:prstGeom prst="rect">
            <a:avLst/>
          </a:prstGeom>
          <a:noFill/>
          <a:extLst>
            <a:ext uri="{909E8E84-426E-40DD-AFC4-6F175D3DCCD1}">
              <a14:hiddenFill xmlns:a14="http://schemas.microsoft.com/office/drawing/2010/main">
                <a:solidFill>
                  <a:srgbClr val="FFFFFF"/>
                </a:solidFill>
              </a14:hiddenFill>
            </a:ext>
          </a:extLst>
        </p:spPr>
      </p:pic>
      <p:sp>
        <p:nvSpPr>
          <p:cNvPr id="6" name="齿轮"/>
          <p:cNvSpPr>
            <a:spLocks noChangeAspect="1"/>
          </p:cNvSpPr>
          <p:nvPr/>
        </p:nvSpPr>
        <p:spPr bwMode="auto">
          <a:xfrm>
            <a:off x="251521" y="726441"/>
            <a:ext cx="403324" cy="466725"/>
          </a:xfrm>
          <a:custGeom>
            <a:avLst/>
            <a:gdLst>
              <a:gd name="T0" fmla="*/ 3717 w 3906"/>
              <a:gd name="T1" fmla="*/ 1560 h 3920"/>
              <a:gd name="T2" fmla="*/ 3475 w 3906"/>
              <a:gd name="T3" fmla="*/ 1560 h 3920"/>
              <a:gd name="T4" fmla="*/ 3313 w 3906"/>
              <a:gd name="T5" fmla="*/ 1170 h 3920"/>
              <a:gd name="T6" fmla="*/ 3491 w 3906"/>
              <a:gd name="T7" fmla="*/ 992 h 3920"/>
              <a:gd name="T8" fmla="*/ 3491 w 3906"/>
              <a:gd name="T9" fmla="*/ 709 h 3920"/>
              <a:gd name="T10" fmla="*/ 3215 w 3906"/>
              <a:gd name="T11" fmla="*/ 433 h 3920"/>
              <a:gd name="T12" fmla="*/ 3074 w 3906"/>
              <a:gd name="T13" fmla="*/ 374 h 3920"/>
              <a:gd name="T14" fmla="*/ 2932 w 3906"/>
              <a:gd name="T15" fmla="*/ 433 h 3920"/>
              <a:gd name="T16" fmla="*/ 2752 w 3906"/>
              <a:gd name="T17" fmla="*/ 609 h 3920"/>
              <a:gd name="T18" fmla="*/ 2346 w 3906"/>
              <a:gd name="T19" fmla="*/ 442 h 3920"/>
              <a:gd name="T20" fmla="*/ 2346 w 3906"/>
              <a:gd name="T21" fmla="*/ 200 h 3920"/>
              <a:gd name="T22" fmla="*/ 2153 w 3906"/>
              <a:gd name="T23" fmla="*/ 0 h 3920"/>
              <a:gd name="T24" fmla="*/ 1762 w 3906"/>
              <a:gd name="T25" fmla="*/ 0 h 3920"/>
              <a:gd name="T26" fmla="*/ 1560 w 3906"/>
              <a:gd name="T27" fmla="*/ 200 h 3920"/>
              <a:gd name="T28" fmla="*/ 1560 w 3906"/>
              <a:gd name="T29" fmla="*/ 442 h 3920"/>
              <a:gd name="T30" fmla="*/ 1174 w 3906"/>
              <a:gd name="T31" fmla="*/ 601 h 3920"/>
              <a:gd name="T32" fmla="*/ 1009 w 3906"/>
              <a:gd name="T33" fmla="*/ 435 h 3920"/>
              <a:gd name="T34" fmla="*/ 726 w 3906"/>
              <a:gd name="T35" fmla="*/ 435 h 3920"/>
              <a:gd name="T36" fmla="*/ 450 w 3906"/>
              <a:gd name="T37" fmla="*/ 711 h 3920"/>
              <a:gd name="T38" fmla="*/ 450 w 3906"/>
              <a:gd name="T39" fmla="*/ 994 h 3920"/>
              <a:gd name="T40" fmla="*/ 611 w 3906"/>
              <a:gd name="T41" fmla="*/ 1155 h 3920"/>
              <a:gd name="T42" fmla="*/ 441 w 3906"/>
              <a:gd name="T43" fmla="*/ 1560 h 3920"/>
              <a:gd name="T44" fmla="*/ 204 w 3906"/>
              <a:gd name="T45" fmla="*/ 1560 h 3920"/>
              <a:gd name="T46" fmla="*/ 0 w 3906"/>
              <a:gd name="T47" fmla="*/ 1761 h 3920"/>
              <a:gd name="T48" fmla="*/ 0 w 3906"/>
              <a:gd name="T49" fmla="*/ 2152 h 3920"/>
              <a:gd name="T50" fmla="*/ 204 w 3906"/>
              <a:gd name="T51" fmla="*/ 2347 h 3920"/>
              <a:gd name="T52" fmla="*/ 439 w 3906"/>
              <a:gd name="T53" fmla="*/ 2347 h 3920"/>
              <a:gd name="T54" fmla="*/ 608 w 3906"/>
              <a:gd name="T55" fmla="*/ 2754 h 3920"/>
              <a:gd name="T56" fmla="*/ 448 w 3906"/>
              <a:gd name="T57" fmla="*/ 2916 h 3920"/>
              <a:gd name="T58" fmla="*/ 448 w 3906"/>
              <a:gd name="T59" fmla="*/ 3199 h 3920"/>
              <a:gd name="T60" fmla="*/ 724 w 3906"/>
              <a:gd name="T61" fmla="*/ 3476 h 3920"/>
              <a:gd name="T62" fmla="*/ 866 w 3906"/>
              <a:gd name="T63" fmla="*/ 3535 h 3920"/>
              <a:gd name="T64" fmla="*/ 1007 w 3906"/>
              <a:gd name="T65" fmla="*/ 3476 h 3920"/>
              <a:gd name="T66" fmla="*/ 1167 w 3906"/>
              <a:gd name="T67" fmla="*/ 3315 h 3920"/>
              <a:gd name="T68" fmla="*/ 1560 w 3906"/>
              <a:gd name="T69" fmla="*/ 3478 h 3920"/>
              <a:gd name="T70" fmla="*/ 1560 w 3906"/>
              <a:gd name="T71" fmla="*/ 3713 h 3920"/>
              <a:gd name="T72" fmla="*/ 1762 w 3906"/>
              <a:gd name="T73" fmla="*/ 3920 h 3920"/>
              <a:gd name="T74" fmla="*/ 2153 w 3906"/>
              <a:gd name="T75" fmla="*/ 3920 h 3920"/>
              <a:gd name="T76" fmla="*/ 2346 w 3906"/>
              <a:gd name="T77" fmla="*/ 3713 h 3920"/>
              <a:gd name="T78" fmla="*/ 2346 w 3906"/>
              <a:gd name="T79" fmla="*/ 3478 h 3920"/>
              <a:gd name="T80" fmla="*/ 2758 w 3906"/>
              <a:gd name="T81" fmla="*/ 3306 h 3920"/>
              <a:gd name="T82" fmla="*/ 2932 w 3906"/>
              <a:gd name="T83" fmla="*/ 3478 h 3920"/>
              <a:gd name="T84" fmla="*/ 3075 w 3906"/>
              <a:gd name="T85" fmla="*/ 3537 h 3920"/>
              <a:gd name="T86" fmla="*/ 3217 w 3906"/>
              <a:gd name="T87" fmla="*/ 3478 h 3920"/>
              <a:gd name="T88" fmla="*/ 3493 w 3906"/>
              <a:gd name="T89" fmla="*/ 3202 h 3920"/>
              <a:gd name="T90" fmla="*/ 3493 w 3906"/>
              <a:gd name="T91" fmla="*/ 2919 h 3920"/>
              <a:gd name="T92" fmla="*/ 3317 w 3906"/>
              <a:gd name="T93" fmla="*/ 2740 h 3920"/>
              <a:gd name="T94" fmla="*/ 3477 w 3906"/>
              <a:gd name="T95" fmla="*/ 2347 h 3920"/>
              <a:gd name="T96" fmla="*/ 3717 w 3906"/>
              <a:gd name="T97" fmla="*/ 2347 h 3920"/>
              <a:gd name="T98" fmla="*/ 3906 w 3906"/>
              <a:gd name="T99" fmla="*/ 2152 h 3920"/>
              <a:gd name="T100" fmla="*/ 3906 w 3906"/>
              <a:gd name="T101" fmla="*/ 1761 h 3920"/>
              <a:gd name="T102" fmla="*/ 3717 w 3906"/>
              <a:gd name="T103" fmla="*/ 1560 h 3920"/>
              <a:gd name="T104" fmla="*/ 2540 w 3906"/>
              <a:gd name="T105" fmla="*/ 1960 h 3920"/>
              <a:gd name="T106" fmla="*/ 1958 w 3906"/>
              <a:gd name="T107" fmla="*/ 2542 h 3920"/>
              <a:gd name="T108" fmla="*/ 1376 w 3906"/>
              <a:gd name="T109" fmla="*/ 1960 h 3920"/>
              <a:gd name="T110" fmla="*/ 1958 w 3906"/>
              <a:gd name="T111" fmla="*/ 1378 h 3920"/>
              <a:gd name="T112" fmla="*/ 2540 w 3906"/>
              <a:gd name="T113" fmla="*/ 1960 h 3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06" h="3920">
                <a:moveTo>
                  <a:pt x="3717" y="1560"/>
                </a:moveTo>
                <a:lnTo>
                  <a:pt x="3475" y="1560"/>
                </a:lnTo>
                <a:cubicBezTo>
                  <a:pt x="3439" y="1427"/>
                  <a:pt x="3384" y="1291"/>
                  <a:pt x="3313" y="1170"/>
                </a:cubicBezTo>
                <a:lnTo>
                  <a:pt x="3491" y="992"/>
                </a:lnTo>
                <a:cubicBezTo>
                  <a:pt x="3570" y="914"/>
                  <a:pt x="3570" y="787"/>
                  <a:pt x="3491" y="709"/>
                </a:cubicBezTo>
                <a:lnTo>
                  <a:pt x="3215" y="433"/>
                </a:lnTo>
                <a:cubicBezTo>
                  <a:pt x="3177" y="395"/>
                  <a:pt x="3127" y="374"/>
                  <a:pt x="3074" y="374"/>
                </a:cubicBezTo>
                <a:cubicBezTo>
                  <a:pt x="3020" y="374"/>
                  <a:pt x="2970" y="395"/>
                  <a:pt x="2932" y="433"/>
                </a:cubicBezTo>
                <a:lnTo>
                  <a:pt x="2752" y="609"/>
                </a:lnTo>
                <a:cubicBezTo>
                  <a:pt x="2628" y="536"/>
                  <a:pt x="2493" y="479"/>
                  <a:pt x="2346" y="442"/>
                </a:cubicBezTo>
                <a:lnTo>
                  <a:pt x="2346" y="200"/>
                </a:lnTo>
                <a:cubicBezTo>
                  <a:pt x="2346" y="90"/>
                  <a:pt x="2264" y="0"/>
                  <a:pt x="2153" y="0"/>
                </a:cubicBezTo>
                <a:lnTo>
                  <a:pt x="1762" y="0"/>
                </a:lnTo>
                <a:cubicBezTo>
                  <a:pt x="1652" y="0"/>
                  <a:pt x="1560" y="90"/>
                  <a:pt x="1560" y="200"/>
                </a:cubicBezTo>
                <a:lnTo>
                  <a:pt x="1560" y="442"/>
                </a:lnTo>
                <a:cubicBezTo>
                  <a:pt x="1426" y="477"/>
                  <a:pt x="1294" y="531"/>
                  <a:pt x="1174" y="601"/>
                </a:cubicBezTo>
                <a:lnTo>
                  <a:pt x="1009" y="435"/>
                </a:lnTo>
                <a:cubicBezTo>
                  <a:pt x="930" y="357"/>
                  <a:pt x="804" y="357"/>
                  <a:pt x="726" y="435"/>
                </a:cubicBezTo>
                <a:lnTo>
                  <a:pt x="450" y="711"/>
                </a:lnTo>
                <a:cubicBezTo>
                  <a:pt x="372" y="789"/>
                  <a:pt x="372" y="916"/>
                  <a:pt x="450" y="994"/>
                </a:cubicBezTo>
                <a:lnTo>
                  <a:pt x="611" y="1155"/>
                </a:lnTo>
                <a:cubicBezTo>
                  <a:pt x="536" y="1280"/>
                  <a:pt x="478" y="1413"/>
                  <a:pt x="441" y="1560"/>
                </a:cubicBezTo>
                <a:lnTo>
                  <a:pt x="204" y="1560"/>
                </a:lnTo>
                <a:cubicBezTo>
                  <a:pt x="94" y="1560"/>
                  <a:pt x="0" y="1651"/>
                  <a:pt x="0" y="1761"/>
                </a:cubicBezTo>
                <a:lnTo>
                  <a:pt x="0" y="2152"/>
                </a:lnTo>
                <a:cubicBezTo>
                  <a:pt x="0" y="2263"/>
                  <a:pt x="94" y="2347"/>
                  <a:pt x="204" y="2347"/>
                </a:cubicBezTo>
                <a:lnTo>
                  <a:pt x="439" y="2347"/>
                </a:lnTo>
                <a:cubicBezTo>
                  <a:pt x="476" y="2493"/>
                  <a:pt x="534" y="2629"/>
                  <a:pt x="608" y="2754"/>
                </a:cubicBezTo>
                <a:lnTo>
                  <a:pt x="448" y="2916"/>
                </a:lnTo>
                <a:cubicBezTo>
                  <a:pt x="370" y="2994"/>
                  <a:pt x="370" y="3121"/>
                  <a:pt x="448" y="3199"/>
                </a:cubicBezTo>
                <a:lnTo>
                  <a:pt x="724" y="3476"/>
                </a:lnTo>
                <a:cubicBezTo>
                  <a:pt x="763" y="3515"/>
                  <a:pt x="815" y="3535"/>
                  <a:pt x="866" y="3535"/>
                </a:cubicBezTo>
                <a:cubicBezTo>
                  <a:pt x="917" y="3535"/>
                  <a:pt x="968" y="3515"/>
                  <a:pt x="1007" y="3476"/>
                </a:cubicBezTo>
                <a:lnTo>
                  <a:pt x="1167" y="3315"/>
                </a:lnTo>
                <a:cubicBezTo>
                  <a:pt x="1289" y="3386"/>
                  <a:pt x="1413" y="3441"/>
                  <a:pt x="1560" y="3478"/>
                </a:cubicBezTo>
                <a:lnTo>
                  <a:pt x="1560" y="3713"/>
                </a:lnTo>
                <a:cubicBezTo>
                  <a:pt x="1560" y="3824"/>
                  <a:pt x="1652" y="3920"/>
                  <a:pt x="1762" y="3920"/>
                </a:cubicBezTo>
                <a:lnTo>
                  <a:pt x="2153" y="3920"/>
                </a:lnTo>
                <a:cubicBezTo>
                  <a:pt x="2264" y="3920"/>
                  <a:pt x="2346" y="3824"/>
                  <a:pt x="2346" y="3713"/>
                </a:cubicBezTo>
                <a:lnTo>
                  <a:pt x="2346" y="3478"/>
                </a:lnTo>
                <a:cubicBezTo>
                  <a:pt x="2493" y="3440"/>
                  <a:pt x="2632" y="3381"/>
                  <a:pt x="2758" y="3306"/>
                </a:cubicBezTo>
                <a:lnTo>
                  <a:pt x="2932" y="3478"/>
                </a:lnTo>
                <a:cubicBezTo>
                  <a:pt x="2971" y="3518"/>
                  <a:pt x="3024" y="3537"/>
                  <a:pt x="3075" y="3537"/>
                </a:cubicBezTo>
                <a:cubicBezTo>
                  <a:pt x="3126" y="3537"/>
                  <a:pt x="3178" y="3518"/>
                  <a:pt x="3217" y="3478"/>
                </a:cubicBezTo>
                <a:lnTo>
                  <a:pt x="3493" y="3202"/>
                </a:lnTo>
                <a:cubicBezTo>
                  <a:pt x="3571" y="3124"/>
                  <a:pt x="3572" y="2997"/>
                  <a:pt x="3493" y="2919"/>
                </a:cubicBezTo>
                <a:lnTo>
                  <a:pt x="3317" y="2740"/>
                </a:lnTo>
                <a:cubicBezTo>
                  <a:pt x="3387" y="2619"/>
                  <a:pt x="3441" y="2493"/>
                  <a:pt x="3477" y="2347"/>
                </a:cubicBezTo>
                <a:lnTo>
                  <a:pt x="3717" y="2347"/>
                </a:lnTo>
                <a:cubicBezTo>
                  <a:pt x="3828" y="2347"/>
                  <a:pt x="3906" y="2263"/>
                  <a:pt x="3906" y="2152"/>
                </a:cubicBezTo>
                <a:lnTo>
                  <a:pt x="3906" y="1761"/>
                </a:lnTo>
                <a:cubicBezTo>
                  <a:pt x="3906" y="1651"/>
                  <a:pt x="3828" y="1560"/>
                  <a:pt x="3717" y="1560"/>
                </a:cubicBezTo>
                <a:close/>
                <a:moveTo>
                  <a:pt x="2540" y="1960"/>
                </a:moveTo>
                <a:cubicBezTo>
                  <a:pt x="2540" y="2281"/>
                  <a:pt x="2279" y="2542"/>
                  <a:pt x="1958" y="2542"/>
                </a:cubicBezTo>
                <a:cubicBezTo>
                  <a:pt x="1637" y="2542"/>
                  <a:pt x="1376" y="2281"/>
                  <a:pt x="1376" y="1960"/>
                </a:cubicBezTo>
                <a:cubicBezTo>
                  <a:pt x="1376" y="1639"/>
                  <a:pt x="1637" y="1378"/>
                  <a:pt x="1958" y="1378"/>
                </a:cubicBezTo>
                <a:cubicBezTo>
                  <a:pt x="2279" y="1378"/>
                  <a:pt x="2540" y="1639"/>
                  <a:pt x="2540" y="1960"/>
                </a:cubicBezTo>
                <a:close/>
              </a:path>
            </a:pathLst>
          </a:custGeom>
          <a:solidFill>
            <a:srgbClr val="0033CC"/>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contourW="12700">
              <a:contourClr>
                <a:srgbClr val="FFFFFF"/>
              </a:contourClr>
            </a:sp3d>
          </a:bodyPr>
          <a:lstStyle/>
          <a:p>
            <a:pPr algn="ctr" defTabSz="950595">
              <a:defRPr/>
            </a:pPr>
            <a:endParaRPr lang="zh-CN" altLang="en-US" sz="2200" kern="0">
              <a:solidFill>
                <a:srgbClr val="002060"/>
              </a:solidFill>
              <a:latin typeface="Arial" panose="020B0604020202020204"/>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41235212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285720" y="409557"/>
            <a:ext cx="4857784" cy="52322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a:spAutoFit/>
          </a:bodyPr>
          <a:lstStyle/>
          <a:p>
            <a:pPr algn="ctr">
              <a:spcBef>
                <a:spcPct val="50000"/>
              </a:spcBef>
            </a:pPr>
            <a:r>
              <a:rPr lang="en-US" altLang="zh-CN" sz="2800">
                <a:solidFill>
                  <a:srgbClr val="FF0000"/>
                </a:solidFill>
                <a:latin typeface="Consolas" pitchFamily="49" charset="0"/>
                <a:ea typeface="微软雅黑" pitchFamily="34" charset="-122"/>
                <a:cs typeface="Consolas" pitchFamily="49" charset="0"/>
              </a:rPr>
              <a:t>1.2.2 </a:t>
            </a:r>
            <a:r>
              <a:rPr lang="zh-CN" altLang="en-US" sz="2800">
                <a:solidFill>
                  <a:srgbClr val="FF0000"/>
                </a:solidFill>
                <a:latin typeface="Consolas" pitchFamily="49" charset="0"/>
                <a:ea typeface="微软雅黑" pitchFamily="34" charset="-122"/>
                <a:cs typeface="Consolas" pitchFamily="49" charset="0"/>
              </a:rPr>
              <a:t>算法空间复杂度分析</a:t>
            </a:r>
          </a:p>
        </p:txBody>
      </p:sp>
      <p:sp>
        <p:nvSpPr>
          <p:cNvPr id="176131" name="Text Box 3"/>
          <p:cNvSpPr txBox="1">
            <a:spLocks noChangeArrowheads="1"/>
          </p:cNvSpPr>
          <p:nvPr/>
        </p:nvSpPr>
        <p:spPr bwMode="auto">
          <a:xfrm>
            <a:off x="357158" y="1500174"/>
            <a:ext cx="8280400" cy="1107996"/>
          </a:xfrm>
          <a:prstGeom prst="rect">
            <a:avLst/>
          </a:prstGeom>
          <a:noFill/>
          <a:ln w="9525">
            <a:noFill/>
            <a:miter lim="800000"/>
            <a:headEnd/>
            <a:tailEnd/>
          </a:ln>
          <a:effectLst/>
        </p:spPr>
        <p:txBody>
          <a:bodyPr>
            <a:spAutoFit/>
          </a:bodyPr>
          <a:lstStyle/>
          <a:p>
            <a:pPr>
              <a:lnSpc>
                <a:spcPct val="150000"/>
              </a:lnSpc>
              <a:spcBef>
                <a:spcPts val="0"/>
              </a:spcBef>
            </a:pPr>
            <a:r>
              <a:rPr lang="zh-CN" altLang="en-US" sz="2200">
                <a:ea typeface="楷体" pitchFamily="49" charset="-122"/>
                <a:cs typeface="Times New Roman" pitchFamily="18" charset="0"/>
              </a:rPr>
              <a:t>　　</a:t>
            </a:r>
            <a:r>
              <a:rPr lang="zh-CN" altLang="en-US" sz="2200">
                <a:solidFill>
                  <a:srgbClr val="0000FF"/>
                </a:solidFill>
                <a:ea typeface="楷体" pitchFamily="49" charset="-122"/>
                <a:cs typeface="Times New Roman" pitchFamily="18" charset="0"/>
              </a:rPr>
              <a:t>一个算法的存储量包括形参所占空间和临时变量所占空间。在对算法进行存储空间分析时，只考察</a:t>
            </a:r>
            <a:r>
              <a:rPr lang="zh-CN" altLang="en-US" sz="2200">
                <a:solidFill>
                  <a:srgbClr val="C00000"/>
                </a:solidFill>
                <a:ea typeface="楷体" pitchFamily="49" charset="-122"/>
                <a:cs typeface="Times New Roman" pitchFamily="18" charset="0"/>
              </a:rPr>
              <a:t>临时变量</a:t>
            </a:r>
            <a:r>
              <a:rPr lang="zh-CN" altLang="en-US" sz="2200">
                <a:solidFill>
                  <a:srgbClr val="0000FF"/>
                </a:solidFill>
                <a:ea typeface="楷体" pitchFamily="49" charset="-122"/>
                <a:cs typeface="Times New Roman" pitchFamily="18" charset="0"/>
              </a:rPr>
              <a:t>所占空间。</a:t>
            </a:r>
            <a:r>
              <a:rPr lang="zh-CN" altLang="en-US" sz="2200">
                <a:ea typeface="楷体" pitchFamily="49" charset="-122"/>
                <a:cs typeface="Times New Roman" pitchFamily="18" charset="0"/>
              </a:rPr>
              <a:t>　</a:t>
            </a:r>
          </a:p>
        </p:txBody>
      </p:sp>
      <p:sp>
        <p:nvSpPr>
          <p:cNvPr id="176133" name="Rectangle 5"/>
          <p:cNvSpPr>
            <a:spLocks noChangeArrowheads="1"/>
          </p:cNvSpPr>
          <p:nvPr/>
        </p:nvSpPr>
        <p:spPr bwMode="auto">
          <a:xfrm>
            <a:off x="0" y="2886075"/>
            <a:ext cx="9144000" cy="0"/>
          </a:xfrm>
          <a:prstGeom prst="rect">
            <a:avLst/>
          </a:prstGeom>
          <a:noFill/>
          <a:ln w="9525">
            <a:noFill/>
            <a:miter lim="800000"/>
            <a:headEnd/>
            <a:tailEnd/>
          </a:ln>
          <a:effectLst/>
        </p:spPr>
        <p:txBody>
          <a:bodyPr wrap="none" anchor="ctr">
            <a:spAutoFit/>
          </a:bodyPr>
          <a:lstStyle/>
          <a:p>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Text Box 3"/>
          <p:cNvSpPr txBox="1">
            <a:spLocks noChangeArrowheads="1"/>
          </p:cNvSpPr>
          <p:nvPr/>
        </p:nvSpPr>
        <p:spPr bwMode="auto">
          <a:xfrm>
            <a:off x="506442" y="428604"/>
            <a:ext cx="8280400" cy="2654445"/>
          </a:xfrm>
          <a:prstGeom prst="rect">
            <a:avLst/>
          </a:prstGeom>
          <a:solidFill>
            <a:schemeClr val="accent1">
              <a:lumMod val="20000"/>
              <a:lumOff val="80000"/>
            </a:schemeClr>
          </a:solidFill>
          <a:ln w="9525">
            <a:noFill/>
            <a:miter lim="800000"/>
            <a:headEnd/>
            <a:tailEnd/>
          </a:ln>
          <a:effectLst/>
        </p:spPr>
        <p:txBody>
          <a:bodyPr>
            <a:spAutoFit/>
          </a:bodyPr>
          <a:lstStyle/>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　　例如，有以下算法，其中临时空间为变量</a:t>
            </a:r>
            <a:r>
              <a:rPr lang="en-US" altLang="zh-CN" sz="2000" i="1" err="1">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maxi</a:t>
            </a:r>
            <a:r>
              <a:rPr lang="zh-CN" altLang="en-US" sz="2000">
                <a:solidFill>
                  <a:srgbClr val="0000FF"/>
                </a:solidFill>
                <a:latin typeface="Consolas" pitchFamily="49" charset="0"/>
                <a:ea typeface="楷体" pitchFamily="49" charset="-122"/>
                <a:cs typeface="Consolas" pitchFamily="49" charset="0"/>
              </a:rPr>
              <a:t>占用的空间。所以，空间复杂度是对一个算法在运行过程中临时占用的存储空间大小的量度，一般也作为问题规模</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的函数，以数量级形式给出，记作：</a:t>
            </a:r>
            <a:endParaRPr lang="en-US" altLang="zh-CN" sz="2000">
              <a:solidFill>
                <a:srgbClr val="0000FF"/>
              </a:solidFill>
              <a:latin typeface="Consolas" pitchFamily="49" charset="0"/>
              <a:ea typeface="楷体" pitchFamily="49" charset="-122"/>
              <a:cs typeface="Consolas" pitchFamily="49" charset="0"/>
            </a:endParaRPr>
          </a:p>
          <a:p>
            <a:pPr>
              <a:lnSpc>
                <a:spcPct val="150000"/>
              </a:lnSpc>
              <a:spcBef>
                <a:spcPct val="50000"/>
              </a:spcBef>
            </a:pPr>
            <a:r>
              <a:rPr lang="en-US" altLang="zh-CN" sz="2000" i="1">
                <a:solidFill>
                  <a:srgbClr val="0000FF"/>
                </a:solidFill>
                <a:latin typeface="Consolas" pitchFamily="49" charset="0"/>
                <a:ea typeface="楷体" pitchFamily="49" charset="-122"/>
                <a:cs typeface="Consolas" pitchFamily="49" charset="0"/>
              </a:rPr>
              <a:t>      </a:t>
            </a:r>
            <a:r>
              <a:rPr lang="en-US" altLang="zh-CN" sz="2000" i="1">
                <a:solidFill>
                  <a:srgbClr val="C00000"/>
                </a:solidFill>
                <a:latin typeface="Consolas" pitchFamily="49" charset="0"/>
                <a:ea typeface="楷体" pitchFamily="49" charset="-122"/>
                <a:cs typeface="Consolas" pitchFamily="49" charset="0"/>
              </a:rPr>
              <a:t>S</a:t>
            </a:r>
            <a:r>
              <a:rPr lang="en-US" altLang="zh-CN" sz="2000">
                <a:solidFill>
                  <a:srgbClr val="C00000"/>
                </a:solidFill>
                <a:latin typeface="Consolas" pitchFamily="49" charset="0"/>
                <a:ea typeface="楷体" pitchFamily="49" charset="-122"/>
                <a:cs typeface="Consolas" pitchFamily="49" charset="0"/>
              </a:rPr>
              <a:t>(</a:t>
            </a:r>
            <a:r>
              <a:rPr lang="en-US" altLang="zh-CN" sz="2000" i="1">
                <a:solidFill>
                  <a:srgbClr val="C00000"/>
                </a:solidFill>
                <a:latin typeface="Consolas" pitchFamily="49" charset="0"/>
                <a:ea typeface="楷体" pitchFamily="49" charset="-122"/>
                <a:cs typeface="Consolas" pitchFamily="49" charset="0"/>
              </a:rPr>
              <a:t>n</a:t>
            </a:r>
            <a:r>
              <a:rPr lang="en-US" altLang="zh-CN" sz="2000">
                <a:solidFill>
                  <a:srgbClr val="C00000"/>
                </a:solidFill>
                <a:latin typeface="Consolas" pitchFamily="49" charset="0"/>
                <a:ea typeface="楷体" pitchFamily="49" charset="-122"/>
                <a:cs typeface="Consolas" pitchFamily="49" charset="0"/>
              </a:rPr>
              <a:t>)=O(</a:t>
            </a:r>
            <a:r>
              <a:rPr lang="en-US" altLang="zh-CN" sz="2000" i="1">
                <a:solidFill>
                  <a:srgbClr val="C00000"/>
                </a:solidFill>
                <a:latin typeface="Consolas" pitchFamily="49" charset="0"/>
                <a:ea typeface="楷体" pitchFamily="49" charset="-122"/>
                <a:cs typeface="Consolas" pitchFamily="49" charset="0"/>
              </a:rPr>
              <a:t>g</a:t>
            </a:r>
            <a:r>
              <a:rPr lang="en-US" altLang="zh-CN" sz="2000">
                <a:solidFill>
                  <a:srgbClr val="C00000"/>
                </a:solidFill>
                <a:latin typeface="Consolas" pitchFamily="49" charset="0"/>
                <a:ea typeface="楷体" pitchFamily="49" charset="-122"/>
                <a:cs typeface="Consolas" pitchFamily="49" charset="0"/>
              </a:rPr>
              <a:t>(</a:t>
            </a:r>
            <a:r>
              <a:rPr lang="en-US" altLang="zh-CN" sz="2000" i="1">
                <a:solidFill>
                  <a:srgbClr val="C00000"/>
                </a:solidFill>
                <a:latin typeface="Consolas" pitchFamily="49" charset="0"/>
                <a:ea typeface="楷体" pitchFamily="49" charset="-122"/>
                <a:cs typeface="Consolas" pitchFamily="49" charset="0"/>
              </a:rPr>
              <a:t>n</a:t>
            </a:r>
            <a:r>
              <a:rPr lang="en-US" altLang="zh-CN" sz="2000">
                <a:solidFill>
                  <a:srgbClr val="C00000"/>
                </a:solidFill>
                <a:latin typeface="Consolas" pitchFamily="49" charset="0"/>
                <a:ea typeface="楷体" pitchFamily="49" charset="-122"/>
                <a:cs typeface="Consolas" pitchFamily="49" charset="0"/>
              </a:rPr>
              <a:t>))</a:t>
            </a:r>
            <a:r>
              <a:rPr lang="zh-CN" altLang="en-US" sz="2000">
                <a:solidFill>
                  <a:srgbClr val="C00000"/>
                </a:solidFill>
                <a:latin typeface="Consolas" pitchFamily="49" charset="0"/>
                <a:ea typeface="楷体" pitchFamily="49" charset="-122"/>
                <a:cs typeface="Consolas" pitchFamily="49" charset="0"/>
              </a:rPr>
              <a:t>、</a:t>
            </a:r>
            <a:r>
              <a:rPr lang="zh-CN" altLang="en-US" sz="2000">
                <a:solidFill>
                  <a:srgbClr val="C00000"/>
                </a:solidFill>
                <a:latin typeface="Consolas" pitchFamily="49" charset="0"/>
                <a:ea typeface="楷体" pitchFamily="49" charset="-122"/>
                <a:cs typeface="Consolas" pitchFamily="49" charset="0"/>
                <a:sym typeface="Symbol" pitchFamily="18" charset="2"/>
              </a:rPr>
              <a:t></a:t>
            </a:r>
            <a:r>
              <a:rPr lang="en-US" altLang="zh-CN" sz="2000">
                <a:solidFill>
                  <a:srgbClr val="C00000"/>
                </a:solidFill>
                <a:latin typeface="Consolas" pitchFamily="49" charset="0"/>
                <a:ea typeface="楷体" pitchFamily="49" charset="-122"/>
                <a:cs typeface="Consolas" pitchFamily="49" charset="0"/>
              </a:rPr>
              <a:t>(</a:t>
            </a:r>
            <a:r>
              <a:rPr lang="en-US" altLang="zh-CN" sz="2000" i="1">
                <a:solidFill>
                  <a:srgbClr val="C00000"/>
                </a:solidFill>
                <a:latin typeface="Consolas" pitchFamily="49" charset="0"/>
                <a:ea typeface="楷体" pitchFamily="49" charset="-122"/>
                <a:cs typeface="Consolas" pitchFamily="49" charset="0"/>
              </a:rPr>
              <a:t>g</a:t>
            </a:r>
            <a:r>
              <a:rPr lang="en-US" altLang="zh-CN" sz="2000">
                <a:solidFill>
                  <a:srgbClr val="C00000"/>
                </a:solidFill>
                <a:latin typeface="Consolas" pitchFamily="49" charset="0"/>
                <a:ea typeface="楷体" pitchFamily="49" charset="-122"/>
                <a:cs typeface="Consolas" pitchFamily="49" charset="0"/>
              </a:rPr>
              <a:t>(</a:t>
            </a:r>
            <a:r>
              <a:rPr lang="en-US" altLang="zh-CN" sz="2000" i="1">
                <a:solidFill>
                  <a:srgbClr val="C00000"/>
                </a:solidFill>
                <a:latin typeface="Consolas" pitchFamily="49" charset="0"/>
                <a:ea typeface="楷体" pitchFamily="49" charset="-122"/>
                <a:cs typeface="Consolas" pitchFamily="49" charset="0"/>
              </a:rPr>
              <a:t>n</a:t>
            </a:r>
            <a:r>
              <a:rPr lang="en-US" altLang="zh-CN" sz="2000">
                <a:solidFill>
                  <a:srgbClr val="C00000"/>
                </a:solidFill>
                <a:latin typeface="Consolas" pitchFamily="49" charset="0"/>
                <a:ea typeface="楷体" pitchFamily="49" charset="-122"/>
                <a:cs typeface="Consolas" pitchFamily="49" charset="0"/>
              </a:rPr>
              <a:t>))</a:t>
            </a:r>
            <a:r>
              <a:rPr lang="zh-CN" altLang="en-US" sz="2000">
                <a:solidFill>
                  <a:srgbClr val="0000FF"/>
                </a:solidFill>
                <a:latin typeface="Consolas" pitchFamily="49" charset="0"/>
                <a:ea typeface="楷体" pitchFamily="49" charset="-122"/>
                <a:cs typeface="Consolas" pitchFamily="49" charset="0"/>
              </a:rPr>
              <a:t>或</a:t>
            </a:r>
            <a:r>
              <a:rPr lang="zh-CN" altLang="en-US" sz="2000">
                <a:solidFill>
                  <a:srgbClr val="C00000"/>
                </a:solidFill>
                <a:latin typeface="Consolas" pitchFamily="49" charset="0"/>
                <a:ea typeface="楷体" pitchFamily="49" charset="-122"/>
                <a:cs typeface="Consolas" pitchFamily="49" charset="0"/>
                <a:sym typeface="Symbol" pitchFamily="18" charset="2"/>
              </a:rPr>
              <a:t></a:t>
            </a:r>
            <a:r>
              <a:rPr lang="en-US" altLang="zh-CN" sz="2000">
                <a:solidFill>
                  <a:srgbClr val="C00000"/>
                </a:solidFill>
                <a:latin typeface="Consolas" pitchFamily="49" charset="0"/>
                <a:ea typeface="楷体" pitchFamily="49" charset="-122"/>
                <a:cs typeface="Consolas" pitchFamily="49" charset="0"/>
              </a:rPr>
              <a:t>(</a:t>
            </a:r>
            <a:r>
              <a:rPr lang="en-US" altLang="zh-CN" sz="2000" i="1">
                <a:solidFill>
                  <a:srgbClr val="C00000"/>
                </a:solidFill>
                <a:latin typeface="Consolas" pitchFamily="49" charset="0"/>
                <a:ea typeface="楷体" pitchFamily="49" charset="-122"/>
                <a:cs typeface="Consolas" pitchFamily="49" charset="0"/>
              </a:rPr>
              <a:t>g</a:t>
            </a:r>
            <a:r>
              <a:rPr lang="en-US" altLang="zh-CN" sz="2000">
                <a:solidFill>
                  <a:srgbClr val="C00000"/>
                </a:solidFill>
                <a:latin typeface="Consolas" pitchFamily="49" charset="0"/>
                <a:ea typeface="楷体" pitchFamily="49" charset="-122"/>
                <a:cs typeface="Consolas" pitchFamily="49" charset="0"/>
              </a:rPr>
              <a:t>(</a:t>
            </a:r>
            <a:r>
              <a:rPr lang="en-US" altLang="zh-CN" sz="2000" i="1">
                <a:solidFill>
                  <a:srgbClr val="C00000"/>
                </a:solidFill>
                <a:latin typeface="Consolas" pitchFamily="49" charset="0"/>
                <a:ea typeface="楷体" pitchFamily="49" charset="-122"/>
                <a:cs typeface="Consolas" pitchFamily="49" charset="0"/>
              </a:rPr>
              <a:t>n</a:t>
            </a:r>
            <a:r>
              <a:rPr lang="en-US" altLang="zh-CN" sz="2000">
                <a:solidFill>
                  <a:srgbClr val="C00000"/>
                </a:solidFill>
                <a:latin typeface="Consolas" pitchFamily="49" charset="0"/>
                <a:ea typeface="楷体" pitchFamily="49" charset="-122"/>
                <a:cs typeface="Consolas" pitchFamily="49" charset="0"/>
              </a:rPr>
              <a:t>))</a:t>
            </a:r>
          </a:p>
          <a:p>
            <a:pPr>
              <a:lnSpc>
                <a:spcPct val="150000"/>
              </a:lnSpc>
              <a:spcBef>
                <a:spcPct val="50000"/>
              </a:spcBef>
            </a:pPr>
            <a:r>
              <a:rPr lang="zh-CN" altLang="en-US" sz="2000">
                <a:solidFill>
                  <a:srgbClr val="0000FF"/>
                </a:solidFill>
                <a:latin typeface="Consolas" pitchFamily="49" charset="0"/>
                <a:ea typeface="楷体" pitchFamily="49" charset="-122"/>
                <a:cs typeface="Consolas" pitchFamily="49" charset="0"/>
              </a:rPr>
              <a:t>其中渐进符号的含义与时间复杂度中的含义相同。</a:t>
            </a:r>
          </a:p>
        </p:txBody>
      </p:sp>
      <p:sp>
        <p:nvSpPr>
          <p:cNvPr id="176133" name="Rectangle 5"/>
          <p:cNvSpPr>
            <a:spLocks noChangeArrowheads="1"/>
          </p:cNvSpPr>
          <p:nvPr/>
        </p:nvSpPr>
        <p:spPr bwMode="auto">
          <a:xfrm>
            <a:off x="0" y="2886075"/>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2672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1214414" y="3429000"/>
            <a:ext cx="3429024" cy="2031325"/>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altLang="zh-CN" sz="1800">
                <a:solidFill>
                  <a:srgbClr val="9900FF"/>
                </a:solidFill>
                <a:latin typeface="Consolas" pitchFamily="49" charset="0"/>
                <a:cs typeface="Consolas" pitchFamily="49" charset="0"/>
              </a:rPr>
              <a:t>int max(int a[]</a:t>
            </a:r>
            <a:r>
              <a:rPr lang="zh-CN" altLang="zh-CN" sz="1800">
                <a:solidFill>
                  <a:srgbClr val="9900FF"/>
                </a:solidFill>
                <a:latin typeface="Consolas" pitchFamily="49" charset="0"/>
                <a:cs typeface="Consolas" pitchFamily="49" charset="0"/>
              </a:rPr>
              <a:t>，</a:t>
            </a:r>
            <a:r>
              <a:rPr lang="en-US" altLang="zh-CN" sz="1800">
                <a:solidFill>
                  <a:srgbClr val="9900FF"/>
                </a:solidFill>
                <a:latin typeface="Consolas" pitchFamily="49" charset="0"/>
                <a:cs typeface="Consolas" pitchFamily="49" charset="0"/>
              </a:rPr>
              <a:t>int n)</a:t>
            </a:r>
            <a:endParaRPr lang="zh-CN" altLang="zh-CN" sz="1800">
              <a:solidFill>
                <a:srgbClr val="9900FF"/>
              </a:solidFill>
              <a:latin typeface="Consolas" pitchFamily="49" charset="0"/>
              <a:cs typeface="Consolas" pitchFamily="49" charset="0"/>
            </a:endParaRPr>
          </a:p>
          <a:p>
            <a:r>
              <a:rPr lang="en-US" altLang="zh-CN" sz="1800">
                <a:solidFill>
                  <a:srgbClr val="0000FF"/>
                </a:solidFill>
                <a:latin typeface="Consolas" pitchFamily="49" charset="0"/>
                <a:cs typeface="Consolas" pitchFamily="49" charset="0"/>
              </a:rPr>
              <a:t>{   int i</a:t>
            </a:r>
            <a:r>
              <a:rPr lang="zh-CN" altLang="zh-CN" sz="1800">
                <a:solidFill>
                  <a:srgbClr val="0000FF"/>
                </a:solidFill>
                <a:latin typeface="Consolas" pitchFamily="49" charset="0"/>
                <a:cs typeface="Consolas" pitchFamily="49" charset="0"/>
              </a:rPr>
              <a:t>，</a:t>
            </a:r>
            <a:r>
              <a:rPr lang="en-US" altLang="zh-CN" sz="1800">
                <a:solidFill>
                  <a:srgbClr val="0000FF"/>
                </a:solidFill>
                <a:latin typeface="Consolas" pitchFamily="49" charset="0"/>
                <a:cs typeface="Consolas" pitchFamily="49" charset="0"/>
              </a:rPr>
              <a:t>maxi=0;</a:t>
            </a:r>
            <a:endParaRPr lang="zh-CN" altLang="zh-CN" sz="1800">
              <a:solidFill>
                <a:srgbClr val="0000FF"/>
              </a:solidFill>
              <a:latin typeface="Consolas" pitchFamily="49" charset="0"/>
              <a:cs typeface="Consolas" pitchFamily="49" charset="0"/>
            </a:endParaRPr>
          </a:p>
          <a:p>
            <a:r>
              <a:rPr lang="en-US" altLang="zh-CN" sz="1800">
                <a:solidFill>
                  <a:srgbClr val="0000FF"/>
                </a:solidFill>
                <a:latin typeface="Consolas" pitchFamily="49" charset="0"/>
                <a:cs typeface="Consolas" pitchFamily="49" charset="0"/>
              </a:rPr>
              <a:t>    </a:t>
            </a:r>
            <a:r>
              <a:rPr lang="nb-NO" altLang="zh-CN" sz="1800">
                <a:solidFill>
                  <a:srgbClr val="0000FF"/>
                </a:solidFill>
                <a:latin typeface="Consolas" pitchFamily="49" charset="0"/>
                <a:cs typeface="Consolas" pitchFamily="49" charset="0"/>
              </a:rPr>
              <a:t>for (i=1;i&lt;n;i++)</a:t>
            </a:r>
            <a:endParaRPr lang="zh-CN" altLang="zh-CN" sz="1800">
              <a:solidFill>
                <a:srgbClr val="0000FF"/>
              </a:solidFill>
              <a:latin typeface="Consolas" pitchFamily="49" charset="0"/>
              <a:cs typeface="Consolas" pitchFamily="49" charset="0"/>
            </a:endParaRPr>
          </a:p>
          <a:p>
            <a:r>
              <a:rPr lang="nb-NO" altLang="zh-CN" sz="1800">
                <a:solidFill>
                  <a:srgbClr val="0000FF"/>
                </a:solidFill>
                <a:latin typeface="Consolas" pitchFamily="49" charset="0"/>
                <a:cs typeface="Consolas" pitchFamily="49" charset="0"/>
              </a:rPr>
              <a:t>	</a:t>
            </a:r>
            <a:r>
              <a:rPr lang="en-US" altLang="zh-CN" sz="1800">
                <a:solidFill>
                  <a:srgbClr val="0000FF"/>
                </a:solidFill>
                <a:latin typeface="Consolas" pitchFamily="49" charset="0"/>
                <a:cs typeface="Consolas" pitchFamily="49" charset="0"/>
              </a:rPr>
              <a:t>if (a[i]&gt;a[maxi])</a:t>
            </a:r>
            <a:endParaRPr lang="zh-CN" altLang="zh-CN" sz="1800">
              <a:solidFill>
                <a:srgbClr val="0000FF"/>
              </a:solidFill>
              <a:latin typeface="Consolas" pitchFamily="49" charset="0"/>
              <a:cs typeface="Consolas" pitchFamily="49" charset="0"/>
            </a:endParaRPr>
          </a:p>
          <a:p>
            <a:r>
              <a:rPr lang="en-US" altLang="zh-CN" sz="1800">
                <a:solidFill>
                  <a:srgbClr val="0000FF"/>
                </a:solidFill>
                <a:latin typeface="Consolas" pitchFamily="49" charset="0"/>
                <a:cs typeface="Consolas" pitchFamily="49" charset="0"/>
              </a:rPr>
              <a:t>	     maxi=i;</a:t>
            </a:r>
            <a:endParaRPr lang="zh-CN" altLang="zh-CN" sz="1800">
              <a:solidFill>
                <a:srgbClr val="0000FF"/>
              </a:solidFill>
              <a:latin typeface="Consolas" pitchFamily="49" charset="0"/>
              <a:cs typeface="Consolas" pitchFamily="49" charset="0"/>
            </a:endParaRPr>
          </a:p>
          <a:p>
            <a:r>
              <a:rPr lang="en-US" altLang="zh-CN" sz="1800">
                <a:solidFill>
                  <a:srgbClr val="0000FF"/>
                </a:solidFill>
                <a:latin typeface="Consolas" pitchFamily="49" charset="0"/>
                <a:cs typeface="Consolas" pitchFamily="49" charset="0"/>
              </a:rPr>
              <a:t>    return a[maxi];</a:t>
            </a:r>
            <a:endParaRPr lang="zh-CN" altLang="zh-CN" sz="1800">
              <a:solidFill>
                <a:srgbClr val="0000FF"/>
              </a:solidFill>
              <a:latin typeface="Consolas" pitchFamily="49" charset="0"/>
              <a:cs typeface="Consolas" pitchFamily="49" charset="0"/>
            </a:endParaRPr>
          </a:p>
          <a:p>
            <a:r>
              <a:rPr lang="en-US" altLang="zh-CN" sz="1800">
                <a:solidFill>
                  <a:srgbClr val="0000FF"/>
                </a:solidFill>
                <a:latin typeface="Consolas" pitchFamily="49" charset="0"/>
                <a:cs typeface="Consolas" pitchFamily="49" charset="0"/>
              </a:rPr>
              <a:t>}</a:t>
            </a:r>
            <a:endParaRPr lang="zh-CN" altLang="zh-CN" sz="1800">
              <a:solidFill>
                <a:srgbClr val="0000FF"/>
              </a:solidFill>
              <a:latin typeface="Consolas" pitchFamily="49" charset="0"/>
              <a:cs typeface="Consolas" pitchFamily="49" charset="0"/>
            </a:endParaRPr>
          </a:p>
        </p:txBody>
      </p:sp>
      <p:sp>
        <p:nvSpPr>
          <p:cNvPr id="7" name="右大括号 6"/>
          <p:cNvSpPr/>
          <p:nvPr/>
        </p:nvSpPr>
        <p:spPr>
          <a:xfrm>
            <a:off x="4786314" y="3500438"/>
            <a:ext cx="214314" cy="1857388"/>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8" name="TextBox 7"/>
          <p:cNvSpPr txBox="1"/>
          <p:nvPr/>
        </p:nvSpPr>
        <p:spPr>
          <a:xfrm>
            <a:off x="5072066" y="3643314"/>
            <a:ext cx="3071834" cy="1477328"/>
          </a:xfrm>
          <a:prstGeom prst="rect">
            <a:avLst/>
          </a:prstGeom>
          <a:noFill/>
        </p:spPr>
        <p:txBody>
          <a:bodyPr wrap="square" rtlCol="0">
            <a:spAutoFit/>
          </a:bodyPr>
          <a:lstStyle/>
          <a:p>
            <a:r>
              <a:rPr lang="zh-CN" altLang="zh-CN" sz="1800">
                <a:solidFill>
                  <a:srgbClr val="0000FF"/>
                </a:solidFill>
                <a:latin typeface="Consolas" pitchFamily="49" charset="0"/>
                <a:ea typeface="楷体" pitchFamily="49" charset="-122"/>
                <a:cs typeface="Consolas" pitchFamily="49" charset="0"/>
              </a:rPr>
              <a:t>函数体内分配的变量空间为临时空间，不计形参占用的空间，这里的仅计</a:t>
            </a:r>
            <a:r>
              <a:rPr lang="en-US" altLang="zh-CN" sz="1800" i="1">
                <a:solidFill>
                  <a:srgbClr val="0000FF"/>
                </a:solidFill>
                <a:latin typeface="Consolas" pitchFamily="49" charset="0"/>
                <a:ea typeface="楷体" pitchFamily="49" charset="-122"/>
                <a:cs typeface="Consolas" pitchFamily="49" charset="0"/>
              </a:rPr>
              <a:t>i</a:t>
            </a:r>
            <a:r>
              <a:rPr lang="zh-CN" altLang="zh-CN" sz="1800">
                <a:solidFill>
                  <a:srgbClr val="0000FF"/>
                </a:solidFill>
                <a:latin typeface="Consolas" pitchFamily="49" charset="0"/>
                <a:ea typeface="楷体" pitchFamily="49" charset="-122"/>
                <a:cs typeface="Consolas" pitchFamily="49" charset="0"/>
              </a:rPr>
              <a:t>、</a:t>
            </a:r>
            <a:r>
              <a:rPr lang="en-US" altLang="zh-CN" sz="1800">
                <a:solidFill>
                  <a:srgbClr val="0000FF"/>
                </a:solidFill>
                <a:latin typeface="Consolas" pitchFamily="49" charset="0"/>
                <a:ea typeface="楷体" pitchFamily="49" charset="-122"/>
                <a:cs typeface="Consolas" pitchFamily="49" charset="0"/>
              </a:rPr>
              <a:t>maxi</a:t>
            </a:r>
            <a:r>
              <a:rPr lang="zh-CN" altLang="zh-CN" sz="1800">
                <a:solidFill>
                  <a:srgbClr val="0000FF"/>
                </a:solidFill>
                <a:latin typeface="Consolas" pitchFamily="49" charset="0"/>
                <a:ea typeface="楷体" pitchFamily="49" charset="-122"/>
                <a:cs typeface="Consolas" pitchFamily="49" charset="0"/>
              </a:rPr>
              <a:t>变量的空间，其空间复杂度为</a:t>
            </a:r>
            <a:r>
              <a:rPr lang="en-US" altLang="zh-CN" sz="1800">
                <a:solidFill>
                  <a:srgbClr val="0000FF"/>
                </a:solidFill>
                <a:latin typeface="Consolas" pitchFamily="49" charset="0"/>
                <a:ea typeface="楷体" pitchFamily="49" charset="-122"/>
                <a:cs typeface="Consolas" pitchFamily="49" charset="0"/>
              </a:rPr>
              <a:t>O(1)</a:t>
            </a:r>
            <a:r>
              <a:rPr lang="zh-CN" altLang="zh-CN" sz="180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ext Box 2"/>
          <p:cNvSpPr txBox="1">
            <a:spLocks noChangeArrowheads="1"/>
          </p:cNvSpPr>
          <p:nvPr/>
        </p:nvSpPr>
        <p:spPr bwMode="auto">
          <a:xfrm>
            <a:off x="428596" y="428604"/>
            <a:ext cx="8501122" cy="430887"/>
          </a:xfrm>
          <a:prstGeom prst="rect">
            <a:avLst/>
          </a:prstGeom>
          <a:noFill/>
          <a:ln w="9525">
            <a:noFill/>
            <a:miter lim="800000"/>
            <a:headEnd/>
            <a:tailEnd/>
          </a:ln>
          <a:effectLst/>
        </p:spPr>
        <p:txBody>
          <a:bodyPr wrap="square">
            <a:spAutoFit/>
          </a:bodyPr>
          <a:lstStyle/>
          <a:p>
            <a:pPr>
              <a:spcBef>
                <a:spcPct val="50000"/>
              </a:spcBef>
            </a:pPr>
            <a:r>
              <a:rPr lang="zh-CN" altLang="pt-BR" sz="2200">
                <a:solidFill>
                  <a:srgbClr val="0000FF"/>
                </a:solidFill>
                <a:latin typeface="Consolas" pitchFamily="49" charset="0"/>
                <a:ea typeface="楷体" pitchFamily="49" charset="-122"/>
                <a:cs typeface="Consolas" pitchFamily="49" charset="0"/>
              </a:rPr>
              <a:t>算法空间复杂度的分析方法与前面介绍的时间复杂度分析方法相似。</a:t>
            </a:r>
            <a:endParaRPr lang="zh-CN" altLang="en-US" sz="2200">
              <a:solidFill>
                <a:srgbClr val="0000FF"/>
              </a:solidFill>
              <a:latin typeface="Consolas" pitchFamily="49" charset="0"/>
              <a:ea typeface="楷体" pitchFamily="49" charset="-122"/>
              <a:cs typeface="Consolas" pitchFamily="49" charset="0"/>
            </a:endParaRPr>
          </a:p>
        </p:txBody>
      </p:sp>
      <p:sp>
        <p:nvSpPr>
          <p:cNvPr id="174083" name="Text Box 3"/>
          <p:cNvSpPr txBox="1">
            <a:spLocks noChangeArrowheads="1"/>
          </p:cNvSpPr>
          <p:nvPr/>
        </p:nvSpPr>
        <p:spPr bwMode="auto">
          <a:xfrm>
            <a:off x="642910" y="1142984"/>
            <a:ext cx="7993063" cy="490006"/>
          </a:xfrm>
          <a:prstGeom prst="rect">
            <a:avLst/>
          </a:prstGeom>
          <a:noFill/>
          <a:ln w="9525">
            <a:noFill/>
            <a:miter lim="800000"/>
            <a:headEnd/>
            <a:tailEnd/>
          </a:ln>
          <a:effectLst/>
        </p:spPr>
        <p:txBody>
          <a:bodyPr>
            <a:spAutoFit/>
          </a:bodyPr>
          <a:lstStyle/>
          <a:p>
            <a:pPr>
              <a:lnSpc>
                <a:spcPct val="130000"/>
              </a:lnSpc>
            </a:pP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1.9】</a:t>
            </a:r>
            <a:r>
              <a:rPr lang="zh-CN" altLang="en-US" sz="2200">
                <a:solidFill>
                  <a:srgbClr val="0000FF"/>
                </a:solidFill>
                <a:latin typeface="Consolas" pitchFamily="49" charset="0"/>
                <a:ea typeface="楷体" pitchFamily="49" charset="-122"/>
                <a:cs typeface="Consolas" pitchFamily="49" charset="0"/>
              </a:rPr>
              <a:t>分析例</a:t>
            </a:r>
            <a:r>
              <a:rPr lang="en-US" altLang="zh-CN" sz="2200">
                <a:solidFill>
                  <a:srgbClr val="0000FF"/>
                </a:solidFill>
                <a:latin typeface="Consolas" pitchFamily="49" charset="0"/>
                <a:ea typeface="楷体" pitchFamily="49" charset="-122"/>
                <a:cs typeface="Consolas" pitchFamily="49" charset="0"/>
              </a:rPr>
              <a:t>1.6</a:t>
            </a:r>
            <a:r>
              <a:rPr lang="zh-CN" altLang="en-US" sz="2200">
                <a:solidFill>
                  <a:srgbClr val="0000FF"/>
                </a:solidFill>
                <a:latin typeface="Consolas" pitchFamily="49" charset="0"/>
                <a:ea typeface="楷体" pitchFamily="49" charset="-122"/>
                <a:cs typeface="Consolas" pitchFamily="49" charset="0"/>
              </a:rPr>
              <a:t>算法的空间复杂度。</a:t>
            </a:r>
            <a:r>
              <a:rPr lang="zh-CN" altLang="en-US" sz="2200">
                <a:latin typeface="Consolas" pitchFamily="49" charset="0"/>
                <a:ea typeface="楷体" pitchFamily="49" charset="-122"/>
                <a:cs typeface="Consolas" pitchFamily="49" charset="0"/>
              </a:rPr>
              <a:t>　　</a:t>
            </a:r>
          </a:p>
        </p:txBody>
      </p:sp>
      <p:sp>
        <p:nvSpPr>
          <p:cNvPr id="4" name="Text Box 3"/>
          <p:cNvSpPr txBox="1">
            <a:spLocks noChangeArrowheads="1"/>
          </p:cNvSpPr>
          <p:nvPr/>
        </p:nvSpPr>
        <p:spPr bwMode="auto">
          <a:xfrm>
            <a:off x="571472" y="4349642"/>
            <a:ext cx="7993063" cy="1332673"/>
          </a:xfrm>
          <a:prstGeom prst="rect">
            <a:avLst/>
          </a:prstGeom>
          <a:noFill/>
          <a:ln w="9525">
            <a:noFill/>
            <a:miter lim="800000"/>
            <a:headEnd/>
            <a:tailEnd/>
          </a:ln>
          <a:effectLst/>
        </p:spPr>
        <p:txBody>
          <a:bodyPr>
            <a:spAutoFit/>
          </a:bodyPr>
          <a:lstStyle/>
          <a:p>
            <a:pPr>
              <a:lnSpc>
                <a:spcPct val="130000"/>
              </a:lnSpc>
            </a:pPr>
            <a:r>
              <a:rPr lang="zh-CN" altLang="en-US" sz="2200">
                <a:latin typeface="Consolas" pitchFamily="49" charset="0"/>
                <a:ea typeface="楷体" pitchFamily="49" charset="-122"/>
                <a:cs typeface="Consolas" pitchFamily="49" charset="0"/>
              </a:rPr>
              <a:t>　　</a:t>
            </a:r>
            <a:r>
              <a:rPr lang="zh-CN" altLang="en-US" sz="2200">
                <a:solidFill>
                  <a:srgbClr val="FF0000"/>
                </a:solidFill>
                <a:latin typeface="微软雅黑" pitchFamily="34" charset="-122"/>
                <a:ea typeface="微软雅黑" pitchFamily="34" charset="-122"/>
                <a:cs typeface="Consolas" pitchFamily="49" charset="0"/>
              </a:rPr>
              <a:t>解：</a:t>
            </a:r>
            <a:r>
              <a:rPr lang="zh-CN" altLang="en-US" sz="2000">
                <a:solidFill>
                  <a:srgbClr val="0000FF"/>
                </a:solidFill>
                <a:latin typeface="Consolas" pitchFamily="49" charset="0"/>
                <a:ea typeface="楷体" pitchFamily="49" charset="-122"/>
                <a:cs typeface="Consolas" pitchFamily="49" charset="0"/>
              </a:rPr>
              <a:t>该算法是一个非递归算法，其中只临时分配了</a:t>
            </a:r>
            <a:r>
              <a:rPr lang="en-US" altLang="zh-CN" sz="2000" i="1">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k</a:t>
            </a:r>
            <a:r>
              <a:rPr lang="zh-CN" altLang="en-US" sz="2000">
                <a:solidFill>
                  <a:srgbClr val="0000FF"/>
                </a:solidFill>
                <a:latin typeface="Consolas" pitchFamily="49" charset="0"/>
                <a:ea typeface="楷体" pitchFamily="49" charset="-122"/>
                <a:cs typeface="Consolas" pitchFamily="49" charset="0"/>
              </a:rPr>
              <a:t>两个变量的空间，它与问题规模</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无关，所以其空间复杂度均为</a:t>
            </a:r>
            <a:r>
              <a:rPr lang="en-US" altLang="zh-CN" sz="2000">
                <a:solidFill>
                  <a:srgbClr val="0000FF"/>
                </a:solidFill>
                <a:latin typeface="Consolas" pitchFamily="49" charset="0"/>
                <a:ea typeface="楷体" pitchFamily="49" charset="-122"/>
                <a:cs typeface="Consolas" pitchFamily="49" charset="0"/>
              </a:rPr>
              <a:t>O(1)</a:t>
            </a:r>
            <a:r>
              <a:rPr lang="zh-CN" altLang="en-US" sz="2000">
                <a:solidFill>
                  <a:srgbClr val="0000FF"/>
                </a:solidFill>
                <a:latin typeface="Consolas" pitchFamily="49" charset="0"/>
                <a:ea typeface="楷体" pitchFamily="49" charset="-122"/>
                <a:cs typeface="Consolas" pitchFamily="49" charset="0"/>
              </a:rPr>
              <a:t>，即该算法为原时工作算法。</a:t>
            </a:r>
          </a:p>
        </p:txBody>
      </p:sp>
      <p:sp>
        <p:nvSpPr>
          <p:cNvPr id="5" name="Text Box 3"/>
          <p:cNvSpPr txBox="1">
            <a:spLocks noChangeArrowheads="1"/>
          </p:cNvSpPr>
          <p:nvPr/>
        </p:nvSpPr>
        <p:spPr bwMode="auto">
          <a:xfrm>
            <a:off x="1254130" y="1840872"/>
            <a:ext cx="3817936" cy="2302508"/>
          </a:xfrm>
          <a:prstGeom prst="rect">
            <a:avLst/>
          </a:prstGeom>
          <a:solidFill>
            <a:schemeClr val="bg1">
              <a:lumMod val="95000"/>
            </a:schemeClr>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80000" tIns="180000" bIns="180000">
            <a:spAutoFit/>
          </a:bodyPr>
          <a:lstStyle/>
          <a:p>
            <a:r>
              <a:rPr lang="en-US" altLang="zh-CN" sz="1800">
                <a:solidFill>
                  <a:srgbClr val="9900FF"/>
                </a:solidFill>
                <a:latin typeface="Consolas" pitchFamily="49" charset="0"/>
                <a:ea typeface="楷体" pitchFamily="49" charset="-122"/>
                <a:cs typeface="Consolas" pitchFamily="49" charset="0"/>
              </a:rPr>
              <a:t>void </a:t>
            </a:r>
            <a:r>
              <a:rPr lang="en-US" altLang="zh-CN" sz="1800" err="1">
                <a:solidFill>
                  <a:srgbClr val="9900FF"/>
                </a:solidFill>
                <a:latin typeface="Consolas" pitchFamily="49" charset="0"/>
                <a:ea typeface="楷体" pitchFamily="49" charset="-122"/>
                <a:cs typeface="Consolas" pitchFamily="49" charset="0"/>
              </a:rPr>
              <a:t>func</a:t>
            </a:r>
            <a:r>
              <a:rPr lang="en-US" altLang="zh-CN" sz="1800">
                <a:solidFill>
                  <a:srgbClr val="9900FF"/>
                </a:solidFill>
                <a:latin typeface="Consolas" pitchFamily="49" charset="0"/>
                <a:ea typeface="楷体" pitchFamily="49" charset="-122"/>
                <a:cs typeface="Consolas" pitchFamily="49" charset="0"/>
              </a:rPr>
              <a:t>(</a:t>
            </a:r>
            <a:r>
              <a:rPr lang="en-US" altLang="zh-CN" sz="1800" err="1">
                <a:solidFill>
                  <a:srgbClr val="9900FF"/>
                </a:solidFill>
                <a:latin typeface="Consolas" pitchFamily="49" charset="0"/>
                <a:ea typeface="楷体" pitchFamily="49" charset="-122"/>
                <a:cs typeface="Consolas" pitchFamily="49" charset="0"/>
              </a:rPr>
              <a:t>int</a:t>
            </a:r>
            <a:r>
              <a:rPr lang="en-US" altLang="zh-CN" sz="1800">
                <a:solidFill>
                  <a:srgbClr val="9900FF"/>
                </a:solidFill>
                <a:latin typeface="Consolas" pitchFamily="49" charset="0"/>
                <a:ea typeface="楷体" pitchFamily="49" charset="-122"/>
                <a:cs typeface="Consolas" pitchFamily="49" charset="0"/>
              </a:rPr>
              <a:t> n)</a:t>
            </a:r>
          </a:p>
          <a:p>
            <a:r>
              <a:rPr lang="en-US" altLang="zh-CN" sz="1800">
                <a:solidFill>
                  <a:srgbClr val="0000FF"/>
                </a:solidFill>
                <a:latin typeface="Consolas" pitchFamily="49" charset="0"/>
                <a:ea typeface="楷体" pitchFamily="49" charset="-122"/>
                <a:cs typeface="Consolas" pitchFamily="49" charset="0"/>
              </a:rPr>
              <a:t>{   int </a:t>
            </a:r>
            <a:r>
              <a:rPr lang="en-US" altLang="zh-CN" sz="1800" err="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a:t>
            </a:r>
            <a:r>
              <a:rPr lang="en-US" altLang="zh-CN" sz="1800" err="1">
                <a:solidFill>
                  <a:srgbClr val="0000FF"/>
                </a:solidFill>
                <a:latin typeface="Consolas" pitchFamily="49" charset="0"/>
                <a:ea typeface="楷体" pitchFamily="49" charset="-122"/>
                <a:cs typeface="Consolas" pitchFamily="49" charset="0"/>
              </a:rPr>
              <a:t>1,k</a:t>
            </a:r>
            <a:r>
              <a:rPr lang="en-US" altLang="zh-CN" sz="1800">
                <a:solidFill>
                  <a:srgbClr val="0000FF"/>
                </a:solidFill>
                <a:latin typeface="Consolas" pitchFamily="49" charset="0"/>
                <a:ea typeface="楷体" pitchFamily="49" charset="-122"/>
                <a:cs typeface="Consolas" pitchFamily="49" charset="0"/>
              </a:rPr>
              <a:t>=100;</a:t>
            </a:r>
          </a:p>
          <a:p>
            <a:r>
              <a:rPr lang="en-US" altLang="zh-CN" sz="1800">
                <a:solidFill>
                  <a:srgbClr val="0000FF"/>
                </a:solidFill>
                <a:latin typeface="Consolas" pitchFamily="49" charset="0"/>
                <a:ea typeface="楷体" pitchFamily="49" charset="-122"/>
                <a:cs typeface="Consolas" pitchFamily="49" charset="0"/>
              </a:rPr>
              <a:t>    while (</a:t>
            </a:r>
            <a:r>
              <a:rPr lang="en-US" altLang="zh-CN" sz="1800" err="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&lt;=n)</a:t>
            </a:r>
          </a:p>
          <a:p>
            <a:r>
              <a:rPr lang="en-US" altLang="zh-CN" sz="1800">
                <a:solidFill>
                  <a:srgbClr val="0000FF"/>
                </a:solidFill>
                <a:latin typeface="Consolas" pitchFamily="49" charset="0"/>
                <a:ea typeface="楷体" pitchFamily="49" charset="-122"/>
                <a:cs typeface="Consolas" pitchFamily="49" charset="0"/>
              </a:rPr>
              <a:t>    {	  k++;</a:t>
            </a:r>
          </a:p>
          <a:p>
            <a:r>
              <a:rPr lang="en-US" altLang="zh-CN" sz="1800">
                <a:solidFill>
                  <a:srgbClr val="0000FF"/>
                </a:solidFill>
                <a:latin typeface="Consolas" pitchFamily="49" charset="0"/>
                <a:ea typeface="楷体" pitchFamily="49" charset="-122"/>
                <a:cs typeface="Consolas" pitchFamily="49" charset="0"/>
              </a:rPr>
              <a:t>	  </a:t>
            </a:r>
            <a:r>
              <a:rPr lang="en-US" altLang="zh-CN" sz="1800" err="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+=2;</a:t>
            </a:r>
          </a:p>
          <a:p>
            <a:r>
              <a:rPr lang="en-US" altLang="zh-CN" sz="1800">
                <a:solidFill>
                  <a:srgbClr val="0000FF"/>
                </a:solidFill>
                <a:latin typeface="Consolas" pitchFamily="49" charset="0"/>
                <a:ea typeface="楷体" pitchFamily="49" charset="-122"/>
                <a:cs typeface="Consolas" pitchFamily="49" charset="0"/>
              </a:rPr>
              <a:t>    }</a:t>
            </a:r>
          </a:p>
          <a:p>
            <a:r>
              <a:rPr lang="en-US" altLang="zh-CN" sz="180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Text Box 2"/>
          <p:cNvSpPr txBox="1">
            <a:spLocks noChangeArrowheads="1"/>
          </p:cNvSpPr>
          <p:nvPr/>
        </p:nvSpPr>
        <p:spPr bwMode="auto">
          <a:xfrm>
            <a:off x="323850" y="260350"/>
            <a:ext cx="8280400" cy="1615827"/>
          </a:xfrm>
          <a:prstGeom prst="rect">
            <a:avLst/>
          </a:prstGeom>
          <a:solidFill>
            <a:srgbClr val="DDDDDD"/>
          </a:solidFill>
          <a:ln w="9525">
            <a:noFill/>
            <a:miter lim="800000"/>
            <a:headEnd/>
            <a:tailEnd/>
          </a:ln>
          <a:effectLst/>
        </p:spPr>
        <p:txBody>
          <a:bodyPr>
            <a:spAutoFit/>
          </a:bodyPr>
          <a:lstStyle/>
          <a:p>
            <a:pPr>
              <a:lnSpc>
                <a:spcPct val="150000"/>
              </a:lnSpc>
              <a:spcBef>
                <a:spcPts val="0"/>
              </a:spcBef>
            </a:pPr>
            <a:r>
              <a:rPr lang="zh-CN" altLang="en-US" sz="2200">
                <a:latin typeface="Consolas" pitchFamily="49" charset="0"/>
                <a:ea typeface="楷体" pitchFamily="49" charset="-122"/>
                <a:cs typeface="Consolas" pitchFamily="49" charset="0"/>
              </a:rPr>
              <a:t>　</a:t>
            </a:r>
            <a:r>
              <a:rPr lang="zh-CN" altLang="en-US" sz="2200">
                <a:solidFill>
                  <a:srgbClr val="FF0000"/>
                </a:solidFill>
                <a:latin typeface="Consolas" pitchFamily="49" charset="0"/>
                <a:ea typeface="楷体" pitchFamily="49" charset="-122"/>
                <a:cs typeface="Consolas" pitchFamily="49" charset="0"/>
              </a:rPr>
              <a:t>　</a:t>
            </a:r>
            <a:r>
              <a:rPr lang="en-US" altLang="zh-CN" sz="2200">
                <a:solidFill>
                  <a:srgbClr val="FF0000"/>
                </a:solidFill>
                <a:latin typeface="Consolas" pitchFamily="49" charset="0"/>
                <a:ea typeface="楷体" pitchFamily="49" charset="-122"/>
                <a:cs typeface="Consolas" pitchFamily="49" charset="0"/>
              </a:rPr>
              <a:t>【</a:t>
            </a:r>
            <a:r>
              <a:rPr lang="zh-CN" altLang="en-US" sz="2200">
                <a:solidFill>
                  <a:srgbClr val="FF0000"/>
                </a:solidFill>
                <a:latin typeface="Consolas" pitchFamily="49" charset="0"/>
                <a:ea typeface="楷体" pitchFamily="49" charset="-122"/>
                <a:cs typeface="Consolas" pitchFamily="49" charset="0"/>
              </a:rPr>
              <a:t>例</a:t>
            </a:r>
            <a:r>
              <a:rPr lang="en-US" altLang="zh-CN" sz="2200">
                <a:solidFill>
                  <a:srgbClr val="FF0000"/>
                </a:solidFill>
                <a:latin typeface="Consolas" pitchFamily="49" charset="0"/>
                <a:ea typeface="楷体" pitchFamily="49" charset="-122"/>
                <a:cs typeface="Consolas" pitchFamily="49" charset="0"/>
              </a:rPr>
              <a:t>1.10】</a:t>
            </a:r>
            <a:r>
              <a:rPr lang="zh-CN" altLang="en-US" sz="2200">
                <a:solidFill>
                  <a:srgbClr val="0000FF"/>
                </a:solidFill>
                <a:latin typeface="Consolas" pitchFamily="49" charset="0"/>
                <a:ea typeface="楷体" pitchFamily="49" charset="-122"/>
                <a:cs typeface="Consolas" pitchFamily="49" charset="0"/>
              </a:rPr>
              <a:t>有如下递归算法，分析调用</a:t>
            </a:r>
            <a:endParaRPr lang="en-US" altLang="zh-CN" sz="2200">
              <a:solidFill>
                <a:srgbClr val="0000FF"/>
              </a:solidFill>
              <a:latin typeface="Consolas" pitchFamily="49" charset="0"/>
              <a:ea typeface="楷体" pitchFamily="49" charset="-122"/>
              <a:cs typeface="Consolas" pitchFamily="49" charset="0"/>
            </a:endParaRPr>
          </a:p>
          <a:p>
            <a:pPr>
              <a:lnSpc>
                <a:spcPct val="150000"/>
              </a:lnSpc>
              <a:spcBef>
                <a:spcPts val="0"/>
              </a:spcBef>
            </a:pPr>
            <a:r>
              <a:rPr lang="en-US" sz="2200">
                <a:solidFill>
                  <a:srgbClr val="9900FF"/>
                </a:solidFill>
                <a:latin typeface="Consolas" pitchFamily="49" charset="0"/>
                <a:ea typeface="楷体" pitchFamily="49" charset="-122"/>
                <a:cs typeface="Consolas" pitchFamily="49" charset="0"/>
              </a:rPr>
              <a:t>         maxelem(</a:t>
            </a:r>
            <a:r>
              <a:rPr lang="en-US" sz="2200" i="1">
                <a:solidFill>
                  <a:srgbClr val="9900FF"/>
                </a:solidFill>
                <a:latin typeface="Consolas" pitchFamily="49" charset="0"/>
                <a:ea typeface="楷体" pitchFamily="49" charset="-122"/>
                <a:cs typeface="Consolas" pitchFamily="49" charset="0"/>
              </a:rPr>
              <a:t>a</a:t>
            </a:r>
            <a:r>
              <a:rPr lang="zh-CN" altLang="en-US" sz="2200">
                <a:solidFill>
                  <a:srgbClr val="9900FF"/>
                </a:solidFill>
                <a:latin typeface="Consolas" pitchFamily="49" charset="0"/>
                <a:ea typeface="楷体" pitchFamily="49" charset="-122"/>
                <a:cs typeface="Consolas" pitchFamily="49" charset="0"/>
              </a:rPr>
              <a:t>，</a:t>
            </a:r>
            <a:r>
              <a:rPr lang="en-US" sz="2200">
                <a:solidFill>
                  <a:srgbClr val="9900FF"/>
                </a:solidFill>
                <a:latin typeface="Consolas" pitchFamily="49" charset="0"/>
                <a:ea typeface="楷体" pitchFamily="49" charset="-122"/>
                <a:cs typeface="Consolas" pitchFamily="49" charset="0"/>
              </a:rPr>
              <a:t>0</a:t>
            </a:r>
            <a:r>
              <a:rPr lang="zh-CN" altLang="en-US" sz="2200">
                <a:solidFill>
                  <a:srgbClr val="9900FF"/>
                </a:solidFill>
                <a:latin typeface="Consolas" pitchFamily="49" charset="0"/>
                <a:ea typeface="楷体" pitchFamily="49" charset="-122"/>
                <a:cs typeface="Consolas" pitchFamily="49" charset="0"/>
              </a:rPr>
              <a:t>，</a:t>
            </a:r>
            <a:r>
              <a:rPr lang="en-US" sz="2200" i="1">
                <a:solidFill>
                  <a:srgbClr val="9900FF"/>
                </a:solidFill>
                <a:latin typeface="Consolas" pitchFamily="49" charset="0"/>
                <a:ea typeface="楷体" pitchFamily="49" charset="-122"/>
                <a:cs typeface="Consolas" pitchFamily="49" charset="0"/>
              </a:rPr>
              <a:t>n</a:t>
            </a:r>
            <a:r>
              <a:rPr lang="en-US" sz="2200">
                <a:solidFill>
                  <a:srgbClr val="9900FF"/>
                </a:solidFill>
                <a:latin typeface="Consolas" pitchFamily="49" charset="0"/>
                <a:ea typeface="楷体" pitchFamily="49" charset="-122"/>
                <a:cs typeface="Consolas" pitchFamily="49" charset="0"/>
              </a:rPr>
              <a:t>-1)</a:t>
            </a:r>
          </a:p>
          <a:p>
            <a:pPr>
              <a:lnSpc>
                <a:spcPct val="150000"/>
              </a:lnSpc>
              <a:spcBef>
                <a:spcPts val="0"/>
              </a:spcBef>
            </a:pPr>
            <a:r>
              <a:rPr lang="zh-CN" altLang="en-US" sz="2200">
                <a:solidFill>
                  <a:srgbClr val="0000FF"/>
                </a:solidFill>
                <a:latin typeface="Consolas" pitchFamily="49" charset="0"/>
                <a:ea typeface="楷体" pitchFamily="49" charset="-122"/>
                <a:cs typeface="Consolas" pitchFamily="49" charset="0"/>
              </a:rPr>
              <a:t>的空间复杂度。</a:t>
            </a:r>
          </a:p>
        </p:txBody>
      </p:sp>
      <p:sp>
        <p:nvSpPr>
          <p:cNvPr id="4" name="TextBox 3"/>
          <p:cNvSpPr txBox="1"/>
          <p:nvPr/>
        </p:nvSpPr>
        <p:spPr>
          <a:xfrm>
            <a:off x="928662" y="2143116"/>
            <a:ext cx="5286412" cy="2856506"/>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sz="1800">
                <a:solidFill>
                  <a:srgbClr val="0000FF"/>
                </a:solidFill>
                <a:latin typeface="Consolas" pitchFamily="49" charset="0"/>
                <a:cs typeface="Consolas" pitchFamily="49" charset="0"/>
              </a:rPr>
              <a:t>int </a:t>
            </a:r>
            <a:r>
              <a:rPr lang="en-US" sz="1800">
                <a:solidFill>
                  <a:srgbClr val="FF0000"/>
                </a:solidFill>
                <a:latin typeface="Consolas" pitchFamily="49" charset="0"/>
                <a:cs typeface="Consolas" pitchFamily="49" charset="0"/>
              </a:rPr>
              <a:t>maxelem</a:t>
            </a:r>
            <a:r>
              <a:rPr lang="en-US" sz="1800">
                <a:solidFill>
                  <a:srgbClr val="0000FF"/>
                </a:solidFill>
                <a:latin typeface="Consolas" pitchFamily="49" charset="0"/>
                <a:cs typeface="Consolas" pitchFamily="49" charset="0"/>
              </a:rPr>
              <a:t>(int a[],int i,int j)</a:t>
            </a:r>
            <a:endParaRPr lang="zh-CN" altLang="en-US" sz="1800">
              <a:solidFill>
                <a:srgbClr val="0000FF"/>
              </a:solidFill>
              <a:latin typeface="Consolas" pitchFamily="49" charset="0"/>
              <a:cs typeface="Consolas" pitchFamily="49" charset="0"/>
            </a:endParaRPr>
          </a:p>
          <a:p>
            <a:r>
              <a:rPr lang="en-US" sz="1800">
                <a:solidFill>
                  <a:srgbClr val="0000FF"/>
                </a:solidFill>
                <a:latin typeface="Consolas" pitchFamily="49" charset="0"/>
                <a:cs typeface="Consolas" pitchFamily="49" charset="0"/>
              </a:rPr>
              <a:t>{   int mid=(i+j)/2,max1,max2;</a:t>
            </a:r>
            <a:endParaRPr lang="zh-CN" altLang="en-US" sz="1800">
              <a:solidFill>
                <a:srgbClr val="0000FF"/>
              </a:solidFill>
              <a:latin typeface="Consolas" pitchFamily="49" charset="0"/>
              <a:cs typeface="Consolas" pitchFamily="49" charset="0"/>
            </a:endParaRPr>
          </a:p>
          <a:p>
            <a:r>
              <a:rPr lang="en-US" sz="1800">
                <a:solidFill>
                  <a:srgbClr val="0000FF"/>
                </a:solidFill>
                <a:latin typeface="Consolas" pitchFamily="49" charset="0"/>
                <a:cs typeface="Consolas" pitchFamily="49" charset="0"/>
              </a:rPr>
              <a:t>    if (i&lt;j)</a:t>
            </a:r>
            <a:endParaRPr lang="zh-CN" altLang="en-US" sz="1800">
              <a:solidFill>
                <a:srgbClr val="0000FF"/>
              </a:solidFill>
              <a:latin typeface="Consolas" pitchFamily="49" charset="0"/>
              <a:cs typeface="Consolas" pitchFamily="49" charset="0"/>
            </a:endParaRPr>
          </a:p>
          <a:p>
            <a:r>
              <a:rPr lang="en-US" sz="1800">
                <a:solidFill>
                  <a:srgbClr val="0000FF"/>
                </a:solidFill>
                <a:latin typeface="Consolas" pitchFamily="49" charset="0"/>
                <a:cs typeface="Consolas" pitchFamily="49" charset="0"/>
              </a:rPr>
              <a:t>    {	max1=</a:t>
            </a:r>
            <a:r>
              <a:rPr lang="en-US" sz="1800">
                <a:solidFill>
                  <a:srgbClr val="FF0000"/>
                </a:solidFill>
                <a:latin typeface="Consolas" pitchFamily="49" charset="0"/>
                <a:cs typeface="Consolas" pitchFamily="49" charset="0"/>
              </a:rPr>
              <a:t>maxelem</a:t>
            </a:r>
            <a:r>
              <a:rPr lang="en-US" sz="1800">
                <a:solidFill>
                  <a:srgbClr val="0000FF"/>
                </a:solidFill>
                <a:latin typeface="Consolas" pitchFamily="49" charset="0"/>
                <a:cs typeface="Consolas" pitchFamily="49" charset="0"/>
              </a:rPr>
              <a:t>(a,i,mid);</a:t>
            </a:r>
            <a:endParaRPr lang="zh-CN" altLang="en-US" sz="1800">
              <a:solidFill>
                <a:srgbClr val="0000FF"/>
              </a:solidFill>
              <a:latin typeface="Consolas" pitchFamily="49" charset="0"/>
              <a:cs typeface="Consolas" pitchFamily="49" charset="0"/>
            </a:endParaRPr>
          </a:p>
          <a:p>
            <a:r>
              <a:rPr lang="en-US" sz="1800">
                <a:solidFill>
                  <a:srgbClr val="0000FF"/>
                </a:solidFill>
                <a:latin typeface="Consolas" pitchFamily="49" charset="0"/>
                <a:cs typeface="Consolas" pitchFamily="49" charset="0"/>
              </a:rPr>
              <a:t>	max2=</a:t>
            </a:r>
            <a:r>
              <a:rPr lang="en-US" sz="1800">
                <a:solidFill>
                  <a:srgbClr val="FF0000"/>
                </a:solidFill>
                <a:latin typeface="Consolas" pitchFamily="49" charset="0"/>
                <a:cs typeface="Consolas" pitchFamily="49" charset="0"/>
              </a:rPr>
              <a:t>maxelem</a:t>
            </a:r>
            <a:r>
              <a:rPr lang="en-US" sz="1800">
                <a:solidFill>
                  <a:srgbClr val="0000FF"/>
                </a:solidFill>
                <a:latin typeface="Consolas" pitchFamily="49" charset="0"/>
                <a:cs typeface="Consolas" pitchFamily="49" charset="0"/>
              </a:rPr>
              <a:t>(a,mid+1,j);</a:t>
            </a:r>
            <a:endParaRPr lang="zh-CN" altLang="en-US" sz="1800">
              <a:solidFill>
                <a:srgbClr val="0000FF"/>
              </a:solidFill>
              <a:latin typeface="Consolas" pitchFamily="49" charset="0"/>
              <a:cs typeface="Consolas" pitchFamily="49" charset="0"/>
            </a:endParaRPr>
          </a:p>
          <a:p>
            <a:r>
              <a:rPr lang="en-US" sz="1800">
                <a:solidFill>
                  <a:srgbClr val="0000FF"/>
                </a:solidFill>
                <a:latin typeface="Consolas" pitchFamily="49" charset="0"/>
                <a:cs typeface="Consolas" pitchFamily="49" charset="0"/>
              </a:rPr>
              <a:t>	return (max1&gt;max2)?max1:max2;</a:t>
            </a:r>
            <a:endParaRPr lang="zh-CN" altLang="en-US" sz="1800">
              <a:solidFill>
                <a:srgbClr val="0000FF"/>
              </a:solidFill>
              <a:latin typeface="Consolas" pitchFamily="49" charset="0"/>
              <a:cs typeface="Consolas" pitchFamily="49" charset="0"/>
            </a:endParaRPr>
          </a:p>
          <a:p>
            <a:r>
              <a:rPr lang="en-US" sz="1800">
                <a:solidFill>
                  <a:srgbClr val="0000FF"/>
                </a:solidFill>
                <a:latin typeface="Consolas" pitchFamily="49" charset="0"/>
                <a:cs typeface="Consolas" pitchFamily="49" charset="0"/>
              </a:rPr>
              <a:t>    }</a:t>
            </a:r>
            <a:endParaRPr lang="zh-CN" altLang="en-US" sz="1800">
              <a:solidFill>
                <a:srgbClr val="0000FF"/>
              </a:solidFill>
              <a:latin typeface="Consolas" pitchFamily="49" charset="0"/>
              <a:cs typeface="Consolas" pitchFamily="49" charset="0"/>
            </a:endParaRPr>
          </a:p>
          <a:p>
            <a:r>
              <a:rPr lang="en-US" sz="1800">
                <a:solidFill>
                  <a:srgbClr val="0000FF"/>
                </a:solidFill>
                <a:latin typeface="Consolas" pitchFamily="49" charset="0"/>
                <a:cs typeface="Consolas" pitchFamily="49" charset="0"/>
              </a:rPr>
              <a:t>    else return a[i];</a:t>
            </a:r>
            <a:endParaRPr lang="zh-CN" altLang="en-US" sz="1800">
              <a:solidFill>
                <a:srgbClr val="0000FF"/>
              </a:solidFill>
              <a:latin typeface="Consolas" pitchFamily="49" charset="0"/>
              <a:cs typeface="Consolas" pitchFamily="49" charset="0"/>
            </a:endParaRPr>
          </a:p>
          <a:p>
            <a:r>
              <a:rPr lang="en-US" sz="180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142852"/>
            <a:ext cx="4643470" cy="2400657"/>
          </a:xfrm>
          <a:prstGeom prst="rect">
            <a:avLst/>
          </a:prstGeom>
          <a:solidFill>
            <a:schemeClr val="accent1">
              <a:lumMod val="20000"/>
              <a:lumOff val="80000"/>
            </a:schemeClr>
          </a:solidFill>
        </p:spPr>
        <p:txBody>
          <a:bodyPr wrap="square" rtlCol="0">
            <a:spAutoFit/>
          </a:bodyPr>
          <a:lstStyle/>
          <a:p>
            <a:pPr>
              <a:lnSpc>
                <a:spcPct val="150000"/>
              </a:lnSpc>
            </a:pPr>
            <a:r>
              <a:rPr lang="zh-CN" altLang="en-US" sz="2000" dirty="0">
                <a:solidFill>
                  <a:srgbClr val="FF0000"/>
                </a:solidFill>
                <a:latin typeface="Consolas" pitchFamily="49" charset="0"/>
                <a:ea typeface="楷体" pitchFamily="49" charset="-122"/>
                <a:cs typeface="Consolas" pitchFamily="49" charset="0"/>
              </a:rPr>
              <a:t>   </a:t>
            </a:r>
            <a:r>
              <a:rPr lang="zh-CN" altLang="en-US" sz="2000" dirty="0">
                <a:solidFill>
                  <a:srgbClr val="FF0000"/>
                </a:solidFill>
                <a:latin typeface="微软雅黑" pitchFamily="34" charset="-122"/>
                <a:ea typeface="微软雅黑" pitchFamily="34" charset="-122"/>
                <a:cs typeface="Consolas" pitchFamily="49" charset="0"/>
              </a:rPr>
              <a:t>解：</a:t>
            </a:r>
            <a:r>
              <a:rPr lang="zh-CN" altLang="en-US" sz="2000" dirty="0">
                <a:solidFill>
                  <a:srgbClr val="0000FF"/>
                </a:solidFill>
                <a:latin typeface="Consolas" pitchFamily="49" charset="0"/>
                <a:ea typeface="楷体" pitchFamily="49" charset="-122"/>
                <a:cs typeface="Consolas" pitchFamily="49" charset="0"/>
              </a:rPr>
              <a:t>执行该递归算法需要多次调用自身，每次调用只临时分配</a:t>
            </a:r>
            <a:r>
              <a:rPr lang="en-US" sz="2000" dirty="0">
                <a:solidFill>
                  <a:srgbClr val="0000FF"/>
                </a:solidFill>
                <a:latin typeface="Consolas" pitchFamily="49" charset="0"/>
                <a:ea typeface="楷体" pitchFamily="49" charset="-122"/>
                <a:cs typeface="Consolas" pitchFamily="49" charset="0"/>
              </a:rPr>
              <a:t>3</a:t>
            </a:r>
            <a:r>
              <a:rPr lang="zh-CN" altLang="en-US" sz="2000" dirty="0">
                <a:solidFill>
                  <a:srgbClr val="0000FF"/>
                </a:solidFill>
                <a:latin typeface="Consolas" pitchFamily="49" charset="0"/>
                <a:ea typeface="楷体" pitchFamily="49" charset="-122"/>
                <a:cs typeface="Consolas" pitchFamily="49" charset="0"/>
              </a:rPr>
              <a:t>个整型变量的空间（</a:t>
            </a:r>
            <a:r>
              <a:rPr lang="en-US" sz="2000" dirty="0">
                <a:solidFill>
                  <a:srgbClr val="0000FF"/>
                </a:solidFill>
                <a:latin typeface="Consolas" pitchFamily="49" charset="0"/>
                <a:ea typeface="楷体" pitchFamily="49" charset="-122"/>
                <a:cs typeface="Consolas" pitchFamily="49" charset="0"/>
              </a:rPr>
              <a:t>O(1)</a:t>
            </a:r>
            <a:r>
              <a:rPr lang="zh-CN" altLang="en-US" sz="2000" dirty="0">
                <a:solidFill>
                  <a:srgbClr val="0000FF"/>
                </a:solidFill>
                <a:latin typeface="Consolas" pitchFamily="49" charset="0"/>
                <a:ea typeface="楷体" pitchFamily="49" charset="-122"/>
                <a:cs typeface="Consolas" pitchFamily="49" charset="0"/>
              </a:rPr>
              <a:t>）。</a:t>
            </a:r>
            <a:endParaRPr lang="en-US" altLang="zh-CN" sz="2000" dirty="0">
              <a:solidFill>
                <a:srgbClr val="0000FF"/>
              </a:solidFill>
              <a:latin typeface="Consolas" pitchFamily="49" charset="0"/>
              <a:ea typeface="楷体" pitchFamily="49" charset="-122"/>
              <a:cs typeface="Consolas" pitchFamily="49" charset="0"/>
            </a:endParaRPr>
          </a:p>
          <a:p>
            <a:pPr>
              <a:lnSpc>
                <a:spcPct val="150000"/>
              </a:lnSpc>
            </a:pPr>
            <a:r>
              <a:rPr lang="zh-CN" altLang="en-US" sz="2000" dirty="0">
                <a:latin typeface="Consolas" pitchFamily="49" charset="0"/>
                <a:ea typeface="楷体" pitchFamily="49" charset="-122"/>
                <a:cs typeface="Consolas" pitchFamily="49" charset="0"/>
              </a:rPr>
              <a:t>   </a:t>
            </a:r>
            <a:r>
              <a:rPr lang="zh-CN" altLang="en-US" sz="2000" dirty="0">
                <a:solidFill>
                  <a:srgbClr val="0000FF"/>
                </a:solidFill>
                <a:latin typeface="Consolas" pitchFamily="49" charset="0"/>
                <a:ea typeface="楷体" pitchFamily="49" charset="-122"/>
                <a:cs typeface="Consolas" pitchFamily="49" charset="0"/>
              </a:rPr>
              <a:t>设调用</a:t>
            </a:r>
            <a:r>
              <a:rPr lang="en-US" sz="2000" dirty="0" err="1">
                <a:solidFill>
                  <a:srgbClr val="9900FF"/>
                </a:solidFill>
                <a:latin typeface="Consolas" pitchFamily="49" charset="0"/>
                <a:ea typeface="楷体" pitchFamily="49" charset="-122"/>
                <a:cs typeface="Consolas" pitchFamily="49" charset="0"/>
              </a:rPr>
              <a:t>maxelem</a:t>
            </a:r>
            <a:r>
              <a:rPr lang="en-US" sz="2000" dirty="0">
                <a:solidFill>
                  <a:srgbClr val="9900FF"/>
                </a:solidFill>
                <a:latin typeface="Consolas" pitchFamily="49" charset="0"/>
                <a:ea typeface="楷体" pitchFamily="49" charset="-122"/>
                <a:cs typeface="Consolas" pitchFamily="49" charset="0"/>
              </a:rPr>
              <a:t>(</a:t>
            </a:r>
            <a:r>
              <a:rPr lang="en-US" sz="2000" i="1" dirty="0">
                <a:solidFill>
                  <a:srgbClr val="9900FF"/>
                </a:solidFill>
                <a:latin typeface="Consolas" pitchFamily="49" charset="0"/>
                <a:ea typeface="楷体" pitchFamily="49" charset="-122"/>
                <a:cs typeface="Consolas" pitchFamily="49" charset="0"/>
              </a:rPr>
              <a:t>a</a:t>
            </a:r>
            <a:r>
              <a:rPr lang="zh-CN" altLang="en-US" sz="2000" dirty="0">
                <a:solidFill>
                  <a:srgbClr val="9900FF"/>
                </a:solidFill>
                <a:latin typeface="Consolas" pitchFamily="49" charset="0"/>
                <a:ea typeface="楷体" pitchFamily="49" charset="-122"/>
                <a:cs typeface="Consolas" pitchFamily="49" charset="0"/>
              </a:rPr>
              <a:t>，</a:t>
            </a:r>
            <a:r>
              <a:rPr lang="en-US" sz="2000" dirty="0">
                <a:solidFill>
                  <a:srgbClr val="9900FF"/>
                </a:solidFill>
                <a:latin typeface="Consolas" pitchFamily="49" charset="0"/>
                <a:ea typeface="楷体" pitchFamily="49" charset="-122"/>
                <a:cs typeface="Consolas" pitchFamily="49" charset="0"/>
              </a:rPr>
              <a:t>0</a:t>
            </a:r>
            <a:r>
              <a:rPr lang="zh-CN" altLang="en-US" sz="2000" dirty="0">
                <a:solidFill>
                  <a:srgbClr val="9900FF"/>
                </a:solidFill>
                <a:latin typeface="Consolas" pitchFamily="49" charset="0"/>
                <a:ea typeface="楷体" pitchFamily="49" charset="-122"/>
                <a:cs typeface="Consolas" pitchFamily="49" charset="0"/>
              </a:rPr>
              <a:t>，</a:t>
            </a:r>
            <a:r>
              <a:rPr lang="en-US" sz="2000" i="1" dirty="0">
                <a:solidFill>
                  <a:srgbClr val="9900FF"/>
                </a:solidFill>
                <a:latin typeface="Consolas" pitchFamily="49" charset="0"/>
                <a:ea typeface="楷体" pitchFamily="49" charset="-122"/>
                <a:cs typeface="Consolas" pitchFamily="49" charset="0"/>
              </a:rPr>
              <a:t>n</a:t>
            </a:r>
            <a:r>
              <a:rPr lang="en-US" sz="2000" dirty="0">
                <a:solidFill>
                  <a:srgbClr val="9900FF"/>
                </a:solidFill>
                <a:latin typeface="Consolas" pitchFamily="49" charset="0"/>
                <a:ea typeface="楷体" pitchFamily="49" charset="-122"/>
                <a:cs typeface="Consolas" pitchFamily="49" charset="0"/>
              </a:rPr>
              <a:t>-1)</a:t>
            </a:r>
            <a:r>
              <a:rPr lang="zh-CN" altLang="en-US" sz="2000" dirty="0">
                <a:solidFill>
                  <a:srgbClr val="0000FF"/>
                </a:solidFill>
                <a:latin typeface="Consolas" pitchFamily="49" charset="0"/>
                <a:ea typeface="楷体" pitchFamily="49" charset="-122"/>
                <a:cs typeface="Consolas" pitchFamily="49" charset="0"/>
              </a:rPr>
              <a:t>的空间为</a:t>
            </a:r>
            <a:r>
              <a:rPr lang="en-US" sz="2000" i="1" dirty="0">
                <a:solidFill>
                  <a:srgbClr val="0000FF"/>
                </a:solidFill>
                <a:latin typeface="Consolas" pitchFamily="49" charset="0"/>
                <a:ea typeface="楷体" pitchFamily="49" charset="-122"/>
                <a:cs typeface="Consolas" pitchFamily="49" charset="0"/>
              </a:rPr>
              <a:t>S</a:t>
            </a:r>
            <a:r>
              <a:rPr lang="en-US" sz="2000" dirty="0">
                <a:solidFill>
                  <a:srgbClr val="0000FF"/>
                </a:solidFill>
                <a:latin typeface="Consolas" pitchFamily="49" charset="0"/>
                <a:ea typeface="楷体" pitchFamily="49" charset="-122"/>
                <a:cs typeface="Consolas" pitchFamily="49" charset="0"/>
              </a:rPr>
              <a:t>(</a:t>
            </a:r>
            <a:r>
              <a:rPr lang="en-US" sz="2000" i="1" dirty="0">
                <a:solidFill>
                  <a:srgbClr val="0000FF"/>
                </a:solidFill>
                <a:latin typeface="Consolas" pitchFamily="49" charset="0"/>
                <a:ea typeface="楷体" pitchFamily="49" charset="-122"/>
                <a:cs typeface="Consolas" pitchFamily="49" charset="0"/>
              </a:rPr>
              <a:t>n</a:t>
            </a:r>
            <a:r>
              <a:rPr lang="en-US" sz="2000" dirty="0">
                <a:solidFill>
                  <a:srgbClr val="0000FF"/>
                </a:solidFill>
                <a:latin typeface="Consolas" pitchFamily="49" charset="0"/>
                <a:ea typeface="楷体" pitchFamily="49" charset="-122"/>
                <a:cs typeface="Consolas" pitchFamily="49" charset="0"/>
              </a:rPr>
              <a:t>)</a:t>
            </a:r>
            <a:r>
              <a:rPr lang="zh-CN" altLang="en-US" sz="2000" dirty="0">
                <a:solidFill>
                  <a:srgbClr val="0000FF"/>
                </a:solidFill>
                <a:latin typeface="Consolas" pitchFamily="49" charset="0"/>
                <a:ea typeface="楷体" pitchFamily="49" charset="-122"/>
                <a:cs typeface="Consolas" pitchFamily="49" charset="0"/>
              </a:rPr>
              <a:t>，有</a:t>
            </a:r>
            <a:r>
              <a:rPr lang="zh-CN" altLang="en-US" sz="2000" dirty="0">
                <a:latin typeface="Consolas" pitchFamily="49" charset="0"/>
                <a:ea typeface="楷体" pitchFamily="49" charset="-122"/>
                <a:cs typeface="Consolas" pitchFamily="49" charset="0"/>
              </a:rPr>
              <a:t>：</a:t>
            </a:r>
          </a:p>
        </p:txBody>
      </p:sp>
      <p:sp>
        <p:nvSpPr>
          <p:cNvPr id="4" name="TextBox 3"/>
          <p:cNvSpPr txBox="1"/>
          <p:nvPr/>
        </p:nvSpPr>
        <p:spPr>
          <a:xfrm>
            <a:off x="500034" y="2584190"/>
            <a:ext cx="5429288" cy="844810"/>
          </a:xfrm>
          <a:prstGeom prst="rect">
            <a:avLst/>
          </a:prstGeom>
        </p:spPr>
        <p:style>
          <a:lnRef idx="2">
            <a:schemeClr val="accent2"/>
          </a:lnRef>
          <a:fillRef idx="1">
            <a:schemeClr val="lt1"/>
          </a:fillRef>
          <a:effectRef idx="0">
            <a:schemeClr val="accent2"/>
          </a:effectRef>
          <a:fontRef idx="minor">
            <a:schemeClr val="dk1"/>
          </a:fontRef>
        </p:style>
        <p:txBody>
          <a:bodyPr wrap="square" lIns="180000" tIns="144000" bIns="144000" rtlCol="0">
            <a:spAutoFit/>
          </a:bodyPr>
          <a:lstStyle/>
          <a:p>
            <a:r>
              <a:rPr lang="en-US" altLang="zh-CN" sz="1800" i="1">
                <a:solidFill>
                  <a:srgbClr val="0000FF"/>
                </a:solidFill>
                <a:latin typeface="Consolas" pitchFamily="49" charset="0"/>
                <a:ea typeface="楷体" pitchFamily="49" charset="-122"/>
                <a:cs typeface="Consolas" pitchFamily="49" charset="0"/>
              </a:rPr>
              <a:t>S</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)=O(1)			</a:t>
            </a:r>
            <a:r>
              <a:rPr lang="zh-CN" altLang="en-US" sz="1800">
                <a:solidFill>
                  <a:srgbClr val="0000FF"/>
                </a:solidFill>
                <a:latin typeface="Consolas" pitchFamily="49" charset="0"/>
                <a:ea typeface="楷体" pitchFamily="49" charset="-122"/>
                <a:cs typeface="Consolas" pitchFamily="49" charset="0"/>
              </a:rPr>
              <a:t>当</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=1</a:t>
            </a:r>
          </a:p>
          <a:p>
            <a:r>
              <a:rPr lang="en-US" altLang="zh-CN" sz="1800" i="1">
                <a:solidFill>
                  <a:srgbClr val="0000FF"/>
                </a:solidFill>
                <a:latin typeface="Consolas" pitchFamily="49" charset="0"/>
                <a:ea typeface="楷体" pitchFamily="49" charset="-122"/>
                <a:cs typeface="Consolas" pitchFamily="49" charset="0"/>
              </a:rPr>
              <a:t>S</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)=2</a:t>
            </a:r>
            <a:r>
              <a:rPr lang="en-US" altLang="zh-CN" sz="1800" i="1">
                <a:solidFill>
                  <a:srgbClr val="0000FF"/>
                </a:solidFill>
                <a:latin typeface="Consolas" pitchFamily="49" charset="0"/>
                <a:ea typeface="楷体" pitchFamily="49" charset="-122"/>
                <a:cs typeface="Consolas" pitchFamily="49" charset="0"/>
              </a:rPr>
              <a:t>S</a:t>
            </a:r>
            <a:r>
              <a:rPr lang="en-US" altLang="zh-CN" sz="1800">
                <a:solidFill>
                  <a:srgbClr val="0000FF"/>
                </a:solidFill>
                <a:latin typeface="Consolas" pitchFamily="49" charset="0"/>
                <a:ea typeface="楷体" pitchFamily="49" charset="-122"/>
                <a:cs typeface="Consolas" pitchFamily="49" charset="0"/>
              </a:rPr>
              <a:t>(</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/2)+O(1)		</a:t>
            </a:r>
            <a:r>
              <a:rPr lang="zh-CN" altLang="en-US" sz="1800">
                <a:solidFill>
                  <a:srgbClr val="0000FF"/>
                </a:solidFill>
                <a:latin typeface="Consolas" pitchFamily="49" charset="0"/>
                <a:ea typeface="楷体" pitchFamily="49" charset="-122"/>
                <a:cs typeface="Consolas" pitchFamily="49" charset="0"/>
              </a:rPr>
              <a:t>当</a:t>
            </a:r>
            <a:r>
              <a:rPr lang="en-US" altLang="zh-CN" sz="1800" i="1">
                <a:solidFill>
                  <a:srgbClr val="0000FF"/>
                </a:solidFill>
                <a:latin typeface="Consolas" pitchFamily="49" charset="0"/>
                <a:ea typeface="楷体" pitchFamily="49" charset="-122"/>
                <a:cs typeface="Consolas" pitchFamily="49" charset="0"/>
              </a:rPr>
              <a:t>n</a:t>
            </a:r>
            <a:r>
              <a:rPr lang="en-US" altLang="zh-CN" sz="1800">
                <a:solidFill>
                  <a:srgbClr val="0000FF"/>
                </a:solidFill>
                <a:latin typeface="Consolas" pitchFamily="49" charset="0"/>
                <a:ea typeface="楷体" pitchFamily="49" charset="-122"/>
                <a:cs typeface="Consolas" pitchFamily="49" charset="0"/>
              </a:rPr>
              <a:t>&gt;1</a:t>
            </a:r>
            <a:endParaRPr lang="zh-CN" altLang="en-US" sz="1800">
              <a:solidFill>
                <a:srgbClr val="0000FF"/>
              </a:solidFill>
              <a:latin typeface="Consolas" pitchFamily="49" charset="0"/>
              <a:ea typeface="楷体" pitchFamily="49" charset="-122"/>
              <a:cs typeface="Consolas" pitchFamily="49" charset="0"/>
            </a:endParaRPr>
          </a:p>
        </p:txBody>
      </p:sp>
      <p:sp>
        <p:nvSpPr>
          <p:cNvPr id="5" name="TextBox 4"/>
          <p:cNvSpPr txBox="1"/>
          <p:nvPr/>
        </p:nvSpPr>
        <p:spPr>
          <a:xfrm>
            <a:off x="500034" y="3824591"/>
            <a:ext cx="7786742" cy="430887"/>
          </a:xfrm>
          <a:prstGeom prst="rect">
            <a:avLst/>
          </a:prstGeom>
          <a:noFill/>
        </p:spPr>
        <p:txBody>
          <a:bodyPr wrap="square" rtlCol="0">
            <a:spAutoFit/>
          </a:bodyPr>
          <a:lstStyle/>
          <a:p>
            <a:r>
              <a:rPr lang="zh-CN" altLang="en-US" sz="2200">
                <a:solidFill>
                  <a:srgbClr val="0000FF"/>
                </a:solidFill>
                <a:latin typeface="Consolas" pitchFamily="49" charset="0"/>
                <a:ea typeface="楷体" pitchFamily="49" charset="-122"/>
                <a:cs typeface="Consolas" pitchFamily="49" charset="0"/>
              </a:rPr>
              <a:t>则：</a:t>
            </a:r>
            <a:r>
              <a:rPr lang="en-US" altLang="zh-CN" sz="2000" i="1">
                <a:solidFill>
                  <a:srgbClr val="0000FF"/>
                </a:solidFill>
                <a:latin typeface="Consolas" pitchFamily="49" charset="0"/>
                <a:ea typeface="楷体" pitchFamily="49" charset="-122"/>
                <a:cs typeface="Consolas" pitchFamily="49" charset="0"/>
              </a:rPr>
              <a:t>S</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 = 2</a:t>
            </a:r>
            <a:r>
              <a:rPr lang="en-US" altLang="zh-CN" sz="2000" i="1">
                <a:solidFill>
                  <a:srgbClr val="0000FF"/>
                </a:solidFill>
                <a:latin typeface="Consolas" pitchFamily="49" charset="0"/>
                <a:ea typeface="楷体" pitchFamily="49" charset="-122"/>
                <a:cs typeface="Consolas" pitchFamily="49" charset="0"/>
              </a:rPr>
              <a:t>S</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/2)+1=2[2</a:t>
            </a:r>
            <a:r>
              <a:rPr lang="en-US" altLang="zh-CN" sz="2000" i="1">
                <a:solidFill>
                  <a:srgbClr val="0000FF"/>
                </a:solidFill>
                <a:latin typeface="Consolas" pitchFamily="49" charset="0"/>
                <a:ea typeface="楷体" pitchFamily="49" charset="-122"/>
                <a:cs typeface="Consolas" pitchFamily="49" charset="0"/>
              </a:rPr>
              <a:t>S</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/2</a:t>
            </a:r>
            <a:r>
              <a:rPr lang="en-US" altLang="zh-CN" sz="2000" baseline="30000">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rPr>
              <a:t>)+1]+1=2</a:t>
            </a:r>
            <a:r>
              <a:rPr lang="en-US" altLang="zh-CN" sz="2000" baseline="30000">
                <a:solidFill>
                  <a:srgbClr val="0000FF"/>
                </a:solidFill>
                <a:latin typeface="Consolas" pitchFamily="49" charset="0"/>
                <a:ea typeface="楷体" pitchFamily="49" charset="-122"/>
                <a:cs typeface="Consolas" pitchFamily="49" charset="0"/>
              </a:rPr>
              <a:t>2</a:t>
            </a:r>
            <a:r>
              <a:rPr lang="en-US" altLang="zh-CN" sz="2000" i="1">
                <a:solidFill>
                  <a:srgbClr val="0000FF"/>
                </a:solidFill>
                <a:latin typeface="Consolas" pitchFamily="49" charset="0"/>
                <a:ea typeface="楷体" pitchFamily="49" charset="-122"/>
                <a:cs typeface="Consolas" pitchFamily="49" charset="0"/>
              </a:rPr>
              <a:t>S</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/2</a:t>
            </a:r>
            <a:r>
              <a:rPr lang="en-US" altLang="zh-CN" sz="2000" baseline="30000">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rPr>
              <a:t>)+1+2</a:t>
            </a:r>
            <a:r>
              <a:rPr lang="en-US" altLang="zh-CN" sz="2000" baseline="30000">
                <a:solidFill>
                  <a:srgbClr val="0000FF"/>
                </a:solidFill>
                <a:latin typeface="Consolas" pitchFamily="49" charset="0"/>
                <a:ea typeface="楷体" pitchFamily="49" charset="-122"/>
                <a:cs typeface="Consolas" pitchFamily="49" charset="0"/>
              </a:rPr>
              <a:t>1</a:t>
            </a:r>
            <a:endParaRPr lang="zh-CN" altLang="en-US" sz="2000" baseline="3000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1740606" y="4281737"/>
            <a:ext cx="2928958" cy="400110"/>
          </a:xfrm>
          <a:prstGeom prst="rect">
            <a:avLst/>
          </a:prstGeom>
          <a:noFill/>
        </p:spPr>
        <p:txBody>
          <a:bodyPr wrap="square" rtlCol="0">
            <a:spAutoFit/>
          </a:bodyPr>
          <a:lstStyle/>
          <a:p>
            <a:r>
              <a:rPr lang="en-US" altLang="zh-CN" sz="2000">
                <a:solidFill>
                  <a:srgbClr val="0000FF"/>
                </a:solidFill>
                <a:latin typeface="Consolas" pitchFamily="49" charset="0"/>
                <a:ea typeface="楷体" pitchFamily="49" charset="-122"/>
                <a:cs typeface="Consolas" pitchFamily="49" charset="0"/>
              </a:rPr>
              <a:t>= 2</a:t>
            </a:r>
            <a:r>
              <a:rPr lang="en-US" altLang="zh-CN" sz="2000" baseline="30000">
                <a:solidFill>
                  <a:srgbClr val="0000FF"/>
                </a:solidFill>
                <a:latin typeface="Consolas" pitchFamily="49" charset="0"/>
                <a:ea typeface="楷体" pitchFamily="49" charset="-122"/>
                <a:cs typeface="Consolas" pitchFamily="49" charset="0"/>
              </a:rPr>
              <a:t>3</a:t>
            </a:r>
            <a:r>
              <a:rPr lang="en-US" altLang="zh-CN" sz="2000" i="1">
                <a:solidFill>
                  <a:srgbClr val="0000FF"/>
                </a:solidFill>
                <a:latin typeface="Consolas" pitchFamily="49" charset="0"/>
                <a:ea typeface="楷体" pitchFamily="49" charset="-122"/>
                <a:cs typeface="Consolas" pitchFamily="49" charset="0"/>
              </a:rPr>
              <a:t>S</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/2</a:t>
            </a:r>
            <a:r>
              <a:rPr lang="en-US" altLang="zh-CN" sz="2000" baseline="30000">
                <a:solidFill>
                  <a:srgbClr val="0000FF"/>
                </a:solidFill>
                <a:latin typeface="Consolas" pitchFamily="49" charset="0"/>
                <a:ea typeface="楷体" pitchFamily="49" charset="-122"/>
                <a:cs typeface="Consolas" pitchFamily="49" charset="0"/>
              </a:rPr>
              <a:t>3</a:t>
            </a:r>
            <a:r>
              <a:rPr lang="en-US" altLang="zh-CN" sz="2000">
                <a:solidFill>
                  <a:srgbClr val="0000FF"/>
                </a:solidFill>
                <a:latin typeface="Consolas" pitchFamily="49" charset="0"/>
                <a:ea typeface="楷体" pitchFamily="49" charset="-122"/>
                <a:cs typeface="Consolas" pitchFamily="49" charset="0"/>
              </a:rPr>
              <a:t>)+1+2</a:t>
            </a:r>
            <a:r>
              <a:rPr lang="en-US" altLang="zh-CN" sz="2000" baseline="30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+2</a:t>
            </a:r>
            <a:r>
              <a:rPr lang="en-US" altLang="zh-CN" sz="2000" baseline="30000">
                <a:solidFill>
                  <a:srgbClr val="0000FF"/>
                </a:solidFill>
                <a:latin typeface="Consolas" pitchFamily="49" charset="0"/>
                <a:ea typeface="楷体" pitchFamily="49" charset="-122"/>
                <a:cs typeface="Consolas" pitchFamily="49" charset="0"/>
              </a:rPr>
              <a:t>2</a:t>
            </a:r>
            <a:endParaRPr lang="zh-CN" altLang="en-US" sz="2000" baseline="30000">
              <a:solidFill>
                <a:srgbClr val="0000FF"/>
              </a:solidFill>
              <a:latin typeface="Consolas" pitchFamily="49" charset="0"/>
              <a:ea typeface="楷体" pitchFamily="49" charset="-122"/>
              <a:cs typeface="Consolas" pitchFamily="49" charset="0"/>
            </a:endParaRPr>
          </a:p>
        </p:txBody>
      </p:sp>
      <p:sp>
        <p:nvSpPr>
          <p:cNvPr id="7" name="TextBox 6"/>
          <p:cNvSpPr txBox="1"/>
          <p:nvPr/>
        </p:nvSpPr>
        <p:spPr>
          <a:xfrm>
            <a:off x="1746729" y="4753285"/>
            <a:ext cx="1214446" cy="400110"/>
          </a:xfrm>
          <a:prstGeom prst="rect">
            <a:avLst/>
          </a:prstGeom>
          <a:noFill/>
        </p:spPr>
        <p:txBody>
          <a:bodyPr wrap="square" rtlCol="0">
            <a:spAutoFit/>
          </a:bodyPr>
          <a:lstStyle/>
          <a:p>
            <a:r>
              <a:rPr lang="en-US" altLang="zh-CN" sz="2000">
                <a:solidFill>
                  <a:srgbClr val="0000FF"/>
                </a:solidFill>
                <a:latin typeface="Consolas" pitchFamily="49" charset="0"/>
                <a:ea typeface="楷体" pitchFamily="49" charset="-122"/>
                <a:cs typeface="Consolas" pitchFamily="49" charset="0"/>
              </a:rPr>
              <a:t>= …</a:t>
            </a:r>
            <a:endParaRPr lang="zh-CN" altLang="en-US" sz="2000">
              <a:solidFill>
                <a:srgbClr val="0000FF"/>
              </a:solidFill>
              <a:latin typeface="Consolas" pitchFamily="49" charset="0"/>
              <a:ea typeface="楷体" pitchFamily="49" charset="-122"/>
              <a:cs typeface="Consolas" pitchFamily="49" charset="0"/>
            </a:endParaRPr>
          </a:p>
        </p:txBody>
      </p:sp>
      <p:sp>
        <p:nvSpPr>
          <p:cNvPr id="8" name="TextBox 7"/>
          <p:cNvSpPr txBox="1"/>
          <p:nvPr/>
        </p:nvSpPr>
        <p:spPr>
          <a:xfrm>
            <a:off x="1753668" y="5253351"/>
            <a:ext cx="6390231" cy="400110"/>
          </a:xfrm>
          <a:prstGeom prst="rect">
            <a:avLst/>
          </a:prstGeom>
          <a:noFill/>
        </p:spPr>
        <p:txBody>
          <a:bodyPr wrap="square" rtlCol="0">
            <a:spAutoFit/>
          </a:bodyPr>
          <a:lstStyle/>
          <a:p>
            <a:r>
              <a:rPr lang="en-US" altLang="zh-CN" sz="2000">
                <a:solidFill>
                  <a:srgbClr val="0000FF"/>
                </a:solidFill>
                <a:latin typeface="Consolas" pitchFamily="49" charset="0"/>
                <a:ea typeface="楷体" pitchFamily="49" charset="-122"/>
                <a:cs typeface="Consolas" pitchFamily="49" charset="0"/>
              </a:rPr>
              <a:t>= 2</a:t>
            </a:r>
            <a:r>
              <a:rPr lang="en-US" altLang="zh-CN" sz="2000" i="1" baseline="30000">
                <a:solidFill>
                  <a:srgbClr val="0000FF"/>
                </a:solidFill>
                <a:latin typeface="Consolas" pitchFamily="49" charset="0"/>
                <a:ea typeface="楷体" pitchFamily="49" charset="-122"/>
                <a:cs typeface="Consolas" pitchFamily="49" charset="0"/>
              </a:rPr>
              <a:t>k</a:t>
            </a:r>
            <a:r>
              <a:rPr lang="en-US" altLang="zh-CN" sz="2000" i="1">
                <a:solidFill>
                  <a:srgbClr val="0000FF"/>
                </a:solidFill>
                <a:latin typeface="Consolas" pitchFamily="49" charset="0"/>
                <a:ea typeface="楷体" pitchFamily="49" charset="-122"/>
                <a:cs typeface="Consolas" pitchFamily="49" charset="0"/>
              </a:rPr>
              <a:t>S</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/2</a:t>
            </a:r>
            <a:r>
              <a:rPr lang="en-US" altLang="zh-CN" sz="2000" i="1" baseline="30000">
                <a:solidFill>
                  <a:srgbClr val="0000FF"/>
                </a:solidFill>
                <a:latin typeface="Consolas" pitchFamily="49" charset="0"/>
                <a:ea typeface="楷体" pitchFamily="49" charset="-122"/>
                <a:cs typeface="Consolas" pitchFamily="49" charset="0"/>
              </a:rPr>
              <a:t>k</a:t>
            </a:r>
            <a:r>
              <a:rPr lang="en-US" altLang="zh-CN" sz="2000">
                <a:solidFill>
                  <a:srgbClr val="0000FF"/>
                </a:solidFill>
                <a:latin typeface="Consolas" pitchFamily="49" charset="0"/>
                <a:ea typeface="楷体" pitchFamily="49" charset="-122"/>
                <a:cs typeface="Consolas" pitchFamily="49" charset="0"/>
              </a:rPr>
              <a:t>)+1+2</a:t>
            </a:r>
            <a:r>
              <a:rPr lang="en-US" altLang="zh-CN" sz="2000" baseline="30000">
                <a:solidFill>
                  <a:srgbClr val="0000FF"/>
                </a:solidFill>
                <a:latin typeface="Consolas" pitchFamily="49" charset="0"/>
                <a:ea typeface="楷体" pitchFamily="49" charset="-122"/>
                <a:cs typeface="Consolas" pitchFamily="49" charset="0"/>
              </a:rPr>
              <a:t>1</a:t>
            </a:r>
            <a:r>
              <a:rPr lang="en-US" altLang="zh-CN" sz="2000">
                <a:solidFill>
                  <a:srgbClr val="0000FF"/>
                </a:solidFill>
                <a:latin typeface="Consolas" pitchFamily="49" charset="0"/>
                <a:ea typeface="楷体" pitchFamily="49" charset="-122"/>
                <a:cs typeface="Consolas" pitchFamily="49" charset="0"/>
              </a:rPr>
              <a:t>+2</a:t>
            </a:r>
            <a:r>
              <a:rPr lang="en-US" altLang="zh-CN" sz="2000" baseline="30000">
                <a:solidFill>
                  <a:srgbClr val="0000FF"/>
                </a:solidFill>
                <a:latin typeface="Consolas" pitchFamily="49" charset="0"/>
                <a:ea typeface="楷体" pitchFamily="49" charset="-122"/>
                <a:cs typeface="Consolas" pitchFamily="49" charset="0"/>
              </a:rPr>
              <a:t>2</a:t>
            </a:r>
            <a:r>
              <a:rPr lang="en-US" altLang="zh-CN" sz="2000">
                <a:solidFill>
                  <a:srgbClr val="0000FF"/>
                </a:solidFill>
                <a:latin typeface="Consolas" pitchFamily="49" charset="0"/>
                <a:ea typeface="楷体" pitchFamily="49" charset="-122"/>
                <a:cs typeface="Consolas" pitchFamily="49" charset="0"/>
              </a:rPr>
              <a:t>+…+2</a:t>
            </a:r>
            <a:r>
              <a:rPr lang="en-US" altLang="zh-CN" sz="2000" i="1" baseline="30000">
                <a:solidFill>
                  <a:srgbClr val="0000FF"/>
                </a:solidFill>
                <a:latin typeface="Consolas" pitchFamily="49" charset="0"/>
                <a:ea typeface="楷体" pitchFamily="49" charset="-122"/>
                <a:cs typeface="Consolas" pitchFamily="49" charset="0"/>
              </a:rPr>
              <a:t>k</a:t>
            </a:r>
            <a:r>
              <a:rPr lang="en-US" altLang="zh-CN" sz="2000" baseline="30000">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（设</a:t>
            </a:r>
            <a:r>
              <a:rPr lang="en-US" altLang="zh-CN" sz="2000" i="1">
                <a:solidFill>
                  <a:srgbClr val="0000FF"/>
                </a:solidFill>
                <a:latin typeface="Consolas" pitchFamily="49" charset="0"/>
                <a:ea typeface="楷体" pitchFamily="49" charset="-122"/>
                <a:cs typeface="Consolas" pitchFamily="49" charset="0"/>
              </a:rPr>
              <a:t>n</a:t>
            </a:r>
            <a:r>
              <a:rPr lang="en-US" altLang="zh-CN" sz="2000">
                <a:solidFill>
                  <a:srgbClr val="0000FF"/>
                </a:solidFill>
                <a:latin typeface="Consolas" pitchFamily="49" charset="0"/>
                <a:ea typeface="楷体" pitchFamily="49" charset="-122"/>
                <a:cs typeface="Consolas" pitchFamily="49" charset="0"/>
              </a:rPr>
              <a:t>=2</a:t>
            </a:r>
            <a:r>
              <a:rPr lang="en-US" altLang="zh-CN" sz="2000" i="1" baseline="30000">
                <a:solidFill>
                  <a:srgbClr val="0000FF"/>
                </a:solidFill>
                <a:latin typeface="Consolas" pitchFamily="49" charset="0"/>
                <a:ea typeface="楷体" pitchFamily="49" charset="-122"/>
                <a:cs typeface="Consolas" pitchFamily="49" charset="0"/>
              </a:rPr>
              <a:t>k</a:t>
            </a:r>
            <a:r>
              <a:rPr lang="zh-CN" altLang="en-US" sz="2000">
                <a:solidFill>
                  <a:srgbClr val="0000FF"/>
                </a:solidFill>
                <a:latin typeface="Consolas" pitchFamily="49" charset="0"/>
                <a:ea typeface="楷体" pitchFamily="49" charset="-122"/>
                <a:cs typeface="Consolas" pitchFamily="49" charset="0"/>
              </a:rPr>
              <a:t>，即</a:t>
            </a:r>
            <a:r>
              <a:rPr lang="en-US" altLang="zh-CN" sz="2000" i="1">
                <a:solidFill>
                  <a:srgbClr val="0000FF"/>
                </a:solidFill>
                <a:latin typeface="Consolas" pitchFamily="49" charset="0"/>
                <a:ea typeface="楷体" pitchFamily="49" charset="-122"/>
                <a:cs typeface="Consolas" pitchFamily="49" charset="0"/>
              </a:rPr>
              <a:t>k</a:t>
            </a:r>
            <a:r>
              <a:rPr lang="en-US" altLang="zh-CN" sz="2000">
                <a:solidFill>
                  <a:srgbClr val="0000FF"/>
                </a:solidFill>
                <a:latin typeface="Consolas" pitchFamily="49" charset="0"/>
                <a:ea typeface="楷体" pitchFamily="49" charset="-122"/>
                <a:cs typeface="Consolas" pitchFamily="49" charset="0"/>
              </a:rPr>
              <a:t>=log</a:t>
            </a:r>
            <a:r>
              <a:rPr lang="en-US" altLang="zh-CN" sz="2000" baseline="-25000">
                <a:solidFill>
                  <a:srgbClr val="0000FF"/>
                </a:solidFill>
                <a:latin typeface="Consolas" pitchFamily="49" charset="0"/>
                <a:ea typeface="楷体" pitchFamily="49" charset="-122"/>
                <a:cs typeface="Consolas" pitchFamily="49" charset="0"/>
              </a:rPr>
              <a:t>2</a:t>
            </a:r>
            <a:r>
              <a:rPr lang="en-US" altLang="zh-CN"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a:t>
            </a:r>
          </a:p>
        </p:txBody>
      </p:sp>
      <p:sp>
        <p:nvSpPr>
          <p:cNvPr id="9" name="TextBox 8"/>
          <p:cNvSpPr txBox="1"/>
          <p:nvPr/>
        </p:nvSpPr>
        <p:spPr>
          <a:xfrm>
            <a:off x="1785918" y="5753417"/>
            <a:ext cx="3500462" cy="461665"/>
          </a:xfrm>
          <a:prstGeom prst="rect">
            <a:avLst/>
          </a:prstGeom>
          <a:noFill/>
        </p:spPr>
        <p:txBody>
          <a:bodyPr wrap="square" rtlCol="0">
            <a:spAutoFit/>
          </a:bodyPr>
          <a:lstStyle/>
          <a:p>
            <a:r>
              <a:rPr lang="en-US" altLang="zh-CN" sz="2000" dirty="0">
                <a:solidFill>
                  <a:srgbClr val="0000FF"/>
                </a:solidFill>
                <a:latin typeface="Consolas" pitchFamily="49" charset="0"/>
                <a:ea typeface="楷体" pitchFamily="49" charset="-122"/>
                <a:cs typeface="Consolas" pitchFamily="49" charset="0"/>
              </a:rPr>
              <a:t>= 2</a:t>
            </a:r>
            <a:r>
              <a:rPr lang="en-US" altLang="zh-CN" sz="2000" i="1" baseline="30000" dirty="0">
                <a:solidFill>
                  <a:srgbClr val="0000FF"/>
                </a:solidFill>
                <a:latin typeface="Consolas" pitchFamily="49" charset="0"/>
                <a:ea typeface="楷体" pitchFamily="49" charset="-122"/>
                <a:cs typeface="Consolas" pitchFamily="49" charset="0"/>
              </a:rPr>
              <a:t>k</a:t>
            </a:r>
            <a:r>
              <a:rPr lang="en-US" altLang="zh-CN" sz="2000" dirty="0">
                <a:solidFill>
                  <a:srgbClr val="0000FF"/>
                </a:solidFill>
                <a:latin typeface="Consolas" pitchFamily="49" charset="0"/>
                <a:ea typeface="楷体" pitchFamily="49" charset="-122"/>
                <a:cs typeface="Consolas" pitchFamily="49" charset="0"/>
              </a:rPr>
              <a:t>+2</a:t>
            </a:r>
            <a:r>
              <a:rPr lang="en-US" altLang="zh-CN" sz="2000" i="1" baseline="30000" dirty="0">
                <a:solidFill>
                  <a:srgbClr val="0000FF"/>
                </a:solidFill>
                <a:latin typeface="Consolas" pitchFamily="49" charset="0"/>
                <a:ea typeface="楷体" pitchFamily="49" charset="-122"/>
                <a:cs typeface="Consolas" pitchFamily="49" charset="0"/>
              </a:rPr>
              <a:t>k</a:t>
            </a:r>
            <a:r>
              <a:rPr lang="en-US" altLang="zh-CN" sz="2000" dirty="0">
                <a:solidFill>
                  <a:srgbClr val="0000FF"/>
                </a:solidFill>
                <a:latin typeface="Consolas" pitchFamily="49" charset="0"/>
                <a:ea typeface="楷体" pitchFamily="49" charset="-122"/>
                <a:cs typeface="Consolas" pitchFamily="49" charset="0"/>
              </a:rPr>
              <a:t>-1 = 2</a:t>
            </a:r>
            <a:r>
              <a:rPr lang="en-US" altLang="zh-CN" sz="2000" i="1" dirty="0">
                <a:solidFill>
                  <a:srgbClr val="0000FF"/>
                </a:solidFill>
                <a:latin typeface="Consolas" pitchFamily="49" charset="0"/>
                <a:ea typeface="楷体" pitchFamily="49" charset="-122"/>
                <a:cs typeface="Consolas" pitchFamily="49" charset="0"/>
              </a:rPr>
              <a:t>n</a:t>
            </a:r>
            <a:r>
              <a:rPr lang="en-US" altLang="zh-CN" sz="2000" dirty="0">
                <a:solidFill>
                  <a:srgbClr val="0000FF"/>
                </a:solidFill>
                <a:latin typeface="Consolas" pitchFamily="49" charset="0"/>
                <a:ea typeface="楷体" pitchFamily="49" charset="-122"/>
                <a:cs typeface="Consolas" pitchFamily="49" charset="0"/>
              </a:rPr>
              <a:t>-1 = </a:t>
            </a:r>
            <a:r>
              <a:rPr lang="en-US" altLang="zh-CN" dirty="0">
                <a:solidFill>
                  <a:srgbClr val="FF0000"/>
                </a:solidFill>
                <a:latin typeface="Consolas" pitchFamily="49" charset="0"/>
                <a:ea typeface="楷体" pitchFamily="49" charset="-122"/>
                <a:cs typeface="Consolas" pitchFamily="49" charset="0"/>
              </a:rPr>
              <a:t>O(</a:t>
            </a:r>
            <a:r>
              <a:rPr lang="en-US" altLang="zh-CN" i="1" dirty="0">
                <a:solidFill>
                  <a:srgbClr val="FF0000"/>
                </a:solidFill>
                <a:latin typeface="Consolas" pitchFamily="49" charset="0"/>
                <a:ea typeface="楷体" pitchFamily="49" charset="-122"/>
                <a:cs typeface="Consolas" pitchFamily="49" charset="0"/>
              </a:rPr>
              <a:t>n</a:t>
            </a:r>
            <a:r>
              <a:rPr lang="en-US" altLang="zh-CN" dirty="0">
                <a:solidFill>
                  <a:srgbClr val="FF0000"/>
                </a:solidFill>
                <a:latin typeface="Consolas" pitchFamily="49" charset="0"/>
                <a:ea typeface="楷体" pitchFamily="49" charset="-122"/>
                <a:cs typeface="Consolas" pitchFamily="49" charset="0"/>
              </a:rPr>
              <a:t>)</a:t>
            </a:r>
            <a:endParaRPr lang="zh-CN" altLang="en-US" dirty="0">
              <a:solidFill>
                <a:srgbClr val="FF0000"/>
              </a:solidFill>
              <a:latin typeface="Consolas" pitchFamily="49" charset="0"/>
              <a:ea typeface="楷体" pitchFamily="49" charset="-122"/>
              <a:cs typeface="Consolas" pitchFamily="49" charset="0"/>
            </a:endParaRPr>
          </a:p>
        </p:txBody>
      </p:sp>
      <p:sp>
        <p:nvSpPr>
          <p:cNvPr id="11" name="TextBox 10"/>
          <p:cNvSpPr txBox="1"/>
          <p:nvPr/>
        </p:nvSpPr>
        <p:spPr>
          <a:xfrm>
            <a:off x="4867276" y="54922"/>
            <a:ext cx="4205318" cy="2302508"/>
          </a:xfrm>
          <a:prstGeom prst="rect">
            <a:avLst/>
          </a:prstGeom>
          <a:solidFill>
            <a:schemeClr val="bg1">
              <a:lumMod val="9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sz="1400">
                <a:solidFill>
                  <a:srgbClr val="0000FF"/>
                </a:solidFill>
                <a:latin typeface="Consolas" pitchFamily="49" charset="0"/>
                <a:cs typeface="Consolas" pitchFamily="49" charset="0"/>
              </a:rPr>
              <a:t>int </a:t>
            </a:r>
            <a:r>
              <a:rPr lang="en-US" sz="1400">
                <a:solidFill>
                  <a:srgbClr val="FF0000"/>
                </a:solidFill>
                <a:latin typeface="Consolas" pitchFamily="49" charset="0"/>
                <a:cs typeface="Consolas" pitchFamily="49" charset="0"/>
              </a:rPr>
              <a:t>maxelem</a:t>
            </a:r>
            <a:r>
              <a:rPr lang="en-US" sz="1400">
                <a:solidFill>
                  <a:srgbClr val="0000FF"/>
                </a:solidFill>
                <a:latin typeface="Consolas" pitchFamily="49" charset="0"/>
                <a:cs typeface="Consolas" pitchFamily="49" charset="0"/>
              </a:rPr>
              <a:t>(int a[],int i,int j)</a:t>
            </a:r>
            <a:endParaRPr lang="zh-CN" altLang="en-US" sz="1400">
              <a:solidFill>
                <a:srgbClr val="0000FF"/>
              </a:solidFill>
              <a:latin typeface="Consolas" pitchFamily="49" charset="0"/>
              <a:cs typeface="Consolas" pitchFamily="49" charset="0"/>
            </a:endParaRPr>
          </a:p>
          <a:p>
            <a:r>
              <a:rPr lang="en-US" sz="1400">
                <a:solidFill>
                  <a:srgbClr val="0000FF"/>
                </a:solidFill>
                <a:latin typeface="Consolas" pitchFamily="49" charset="0"/>
                <a:cs typeface="Consolas" pitchFamily="49" charset="0"/>
              </a:rPr>
              <a:t>{   int mid=(i+j)/2,max1,max2;</a:t>
            </a:r>
            <a:endParaRPr lang="zh-CN" altLang="en-US" sz="1400">
              <a:solidFill>
                <a:srgbClr val="0000FF"/>
              </a:solidFill>
              <a:latin typeface="Consolas" pitchFamily="49" charset="0"/>
              <a:cs typeface="Consolas" pitchFamily="49" charset="0"/>
            </a:endParaRPr>
          </a:p>
          <a:p>
            <a:r>
              <a:rPr lang="en-US" sz="1400">
                <a:solidFill>
                  <a:srgbClr val="0000FF"/>
                </a:solidFill>
                <a:latin typeface="Consolas" pitchFamily="49" charset="0"/>
                <a:cs typeface="Consolas" pitchFamily="49" charset="0"/>
              </a:rPr>
              <a:t>    if (i&lt;j)</a:t>
            </a:r>
            <a:endParaRPr lang="zh-CN" altLang="en-US" sz="1400">
              <a:solidFill>
                <a:srgbClr val="0000FF"/>
              </a:solidFill>
              <a:latin typeface="Consolas" pitchFamily="49" charset="0"/>
              <a:cs typeface="Consolas" pitchFamily="49" charset="0"/>
            </a:endParaRPr>
          </a:p>
          <a:p>
            <a:r>
              <a:rPr lang="en-US" sz="1400">
                <a:solidFill>
                  <a:srgbClr val="0000FF"/>
                </a:solidFill>
                <a:latin typeface="Consolas" pitchFamily="49" charset="0"/>
                <a:cs typeface="Consolas" pitchFamily="49" charset="0"/>
              </a:rPr>
              <a:t>    {	max1=</a:t>
            </a:r>
            <a:r>
              <a:rPr lang="en-US" sz="1400">
                <a:solidFill>
                  <a:srgbClr val="FF0000"/>
                </a:solidFill>
                <a:latin typeface="Consolas" pitchFamily="49" charset="0"/>
                <a:cs typeface="Consolas" pitchFamily="49" charset="0"/>
              </a:rPr>
              <a:t>maxelem</a:t>
            </a:r>
            <a:r>
              <a:rPr lang="en-US" sz="1400">
                <a:solidFill>
                  <a:srgbClr val="0000FF"/>
                </a:solidFill>
                <a:latin typeface="Consolas" pitchFamily="49" charset="0"/>
                <a:cs typeface="Consolas" pitchFamily="49" charset="0"/>
              </a:rPr>
              <a:t>(a,i,mid);</a:t>
            </a:r>
            <a:endParaRPr lang="zh-CN" altLang="en-US" sz="1400">
              <a:solidFill>
                <a:srgbClr val="0000FF"/>
              </a:solidFill>
              <a:latin typeface="Consolas" pitchFamily="49" charset="0"/>
              <a:cs typeface="Consolas" pitchFamily="49" charset="0"/>
            </a:endParaRPr>
          </a:p>
          <a:p>
            <a:r>
              <a:rPr lang="en-US" sz="1400">
                <a:solidFill>
                  <a:srgbClr val="0000FF"/>
                </a:solidFill>
                <a:latin typeface="Consolas" pitchFamily="49" charset="0"/>
                <a:cs typeface="Consolas" pitchFamily="49" charset="0"/>
              </a:rPr>
              <a:t>	max2=</a:t>
            </a:r>
            <a:r>
              <a:rPr lang="en-US" sz="1400">
                <a:solidFill>
                  <a:srgbClr val="FF0000"/>
                </a:solidFill>
                <a:latin typeface="Consolas" pitchFamily="49" charset="0"/>
                <a:cs typeface="Consolas" pitchFamily="49" charset="0"/>
              </a:rPr>
              <a:t>maxelem</a:t>
            </a:r>
            <a:r>
              <a:rPr lang="en-US" sz="1400">
                <a:solidFill>
                  <a:srgbClr val="0000FF"/>
                </a:solidFill>
                <a:latin typeface="Consolas" pitchFamily="49" charset="0"/>
                <a:cs typeface="Consolas" pitchFamily="49" charset="0"/>
              </a:rPr>
              <a:t>(a,mid+1,j);</a:t>
            </a:r>
            <a:endParaRPr lang="zh-CN" altLang="en-US" sz="1400">
              <a:solidFill>
                <a:srgbClr val="0000FF"/>
              </a:solidFill>
              <a:latin typeface="Consolas" pitchFamily="49" charset="0"/>
              <a:cs typeface="Consolas" pitchFamily="49" charset="0"/>
            </a:endParaRPr>
          </a:p>
          <a:p>
            <a:r>
              <a:rPr lang="en-US" sz="1400">
                <a:solidFill>
                  <a:srgbClr val="0000FF"/>
                </a:solidFill>
                <a:latin typeface="Consolas" pitchFamily="49" charset="0"/>
                <a:cs typeface="Consolas" pitchFamily="49" charset="0"/>
              </a:rPr>
              <a:t>	return (max1&gt;max2)?max1:max2;</a:t>
            </a:r>
            <a:endParaRPr lang="zh-CN" altLang="en-US" sz="1400">
              <a:solidFill>
                <a:srgbClr val="0000FF"/>
              </a:solidFill>
              <a:latin typeface="Consolas" pitchFamily="49" charset="0"/>
              <a:cs typeface="Consolas" pitchFamily="49" charset="0"/>
            </a:endParaRPr>
          </a:p>
          <a:p>
            <a:r>
              <a:rPr lang="en-US" sz="1400">
                <a:solidFill>
                  <a:srgbClr val="0000FF"/>
                </a:solidFill>
                <a:latin typeface="Consolas" pitchFamily="49" charset="0"/>
                <a:cs typeface="Consolas" pitchFamily="49" charset="0"/>
              </a:rPr>
              <a:t>    }</a:t>
            </a:r>
            <a:endParaRPr lang="zh-CN" altLang="en-US" sz="1400">
              <a:solidFill>
                <a:srgbClr val="0000FF"/>
              </a:solidFill>
              <a:latin typeface="Consolas" pitchFamily="49" charset="0"/>
              <a:cs typeface="Consolas" pitchFamily="49" charset="0"/>
            </a:endParaRPr>
          </a:p>
          <a:p>
            <a:r>
              <a:rPr lang="en-US" sz="1400">
                <a:solidFill>
                  <a:srgbClr val="0000FF"/>
                </a:solidFill>
                <a:latin typeface="Consolas" pitchFamily="49" charset="0"/>
                <a:cs typeface="Consolas" pitchFamily="49" charset="0"/>
              </a:rPr>
              <a:t>    else return a[i];</a:t>
            </a:r>
            <a:endParaRPr lang="zh-CN" altLang="en-US" sz="1400">
              <a:solidFill>
                <a:srgbClr val="0000FF"/>
              </a:solidFill>
              <a:latin typeface="Consolas" pitchFamily="49" charset="0"/>
              <a:cs typeface="Consolas" pitchFamily="49" charset="0"/>
            </a:endParaRPr>
          </a:p>
          <a:p>
            <a:r>
              <a:rPr lang="en-US" sz="1400">
                <a:solidFill>
                  <a:srgbClr val="0000FF"/>
                </a:solidFill>
                <a:latin typeface="Consolas" pitchFamily="49" charset="0"/>
                <a:cs typeface="Consolas" pitchFamily="49" charset="0"/>
              </a:rPr>
              <a:t>}</a:t>
            </a:r>
            <a:endParaRPr lang="zh-CN" altLang="en-US" sz="1400">
              <a:solidFill>
                <a:srgbClr val="0000FF"/>
              </a:solidFill>
              <a:latin typeface="Consolas" pitchFamily="49" charset="0"/>
              <a:cs typeface="Consolas" pitchFamily="49" charset="0"/>
            </a:endParaRPr>
          </a:p>
        </p:txBody>
      </p:sp>
      <p:sp>
        <p:nvSpPr>
          <p:cNvPr id="12" name="右弧形箭头 11"/>
          <p:cNvSpPr/>
          <p:nvPr/>
        </p:nvSpPr>
        <p:spPr>
          <a:xfrm>
            <a:off x="5929322" y="2428868"/>
            <a:ext cx="357190" cy="642942"/>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p:cNvSpPr txBox="1">
            <a:spLocks noChangeArrowheads="1"/>
          </p:cNvSpPr>
          <p:nvPr/>
        </p:nvSpPr>
        <p:spPr bwMode="auto">
          <a:xfrm>
            <a:off x="1785918" y="285728"/>
            <a:ext cx="4680520" cy="584775"/>
          </a:xfrm>
          <a:prstGeom prst="rect">
            <a:avLst/>
          </a:prstGeom>
          <a:noFill/>
          <a:ln>
            <a:headEnd/>
            <a:tailEnd/>
          </a:ln>
        </p:spPr>
        <p:style>
          <a:lnRef idx="1">
            <a:schemeClr val="accent6"/>
          </a:lnRef>
          <a:fillRef idx="2">
            <a:schemeClr val="accent6"/>
          </a:fillRef>
          <a:effectRef idx="1">
            <a:schemeClr val="accent6"/>
          </a:effectRef>
          <a:fontRef idx="minor">
            <a:schemeClr val="dk1"/>
          </a:fontRef>
        </p:style>
        <p:txBody>
          <a:bodyPr wrap="square">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spcBef>
                <a:spcPct val="50000"/>
              </a:spcBef>
            </a:pPr>
            <a:r>
              <a:rPr lang="en-US" altLang="zh-CN" sz="3200" spc="5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1.3 </a:t>
            </a:r>
            <a:r>
              <a:rPr lang="zh-CN" altLang="zh-CN" sz="3200">
                <a:solidFill>
                  <a:srgbClr val="006600"/>
                </a:solidFill>
                <a:latin typeface="Consolas" pitchFamily="49" charset="0"/>
                <a:ea typeface="叶根友毛笔行书2.0版" pitchFamily="2" charset="-122"/>
                <a:cs typeface="Consolas" pitchFamily="49" charset="0"/>
              </a:rPr>
              <a:t>算法设计工具―</a:t>
            </a:r>
            <a:r>
              <a:rPr lang="pt-BR" altLang="zh-CN" sz="3200">
                <a:solidFill>
                  <a:srgbClr val="006600"/>
                </a:solidFill>
                <a:latin typeface="Consolas" pitchFamily="49" charset="0"/>
                <a:ea typeface="叶根友毛笔行书2.0版" pitchFamily="2" charset="-122"/>
                <a:cs typeface="Consolas" pitchFamily="49" charset="0"/>
              </a:rPr>
              <a:t>STL</a:t>
            </a:r>
            <a:r>
              <a:rPr lang="zh-CN" altLang="en-US" sz="3200" spc="50">
                <a:ln w="11430"/>
                <a:solidFill>
                  <a:srgbClr val="006600"/>
                </a:solidFill>
                <a:effectLst>
                  <a:outerShdw blurRad="76200" dist="50800" dir="5400000" algn="tl" rotWithShape="0">
                    <a:srgbClr val="000000">
                      <a:alpha val="65000"/>
                    </a:srgbClr>
                  </a:outerShdw>
                </a:effectLst>
                <a:latin typeface="Consolas" pitchFamily="49" charset="0"/>
                <a:ea typeface="叶根友毛笔行书2.0版" pitchFamily="2" charset="-122"/>
                <a:cs typeface="Consolas" pitchFamily="49" charset="0"/>
              </a:rPr>
              <a:t> </a:t>
            </a:r>
          </a:p>
        </p:txBody>
      </p:sp>
      <p:sp>
        <p:nvSpPr>
          <p:cNvPr id="7" name="TextBox 6"/>
          <p:cNvSpPr txBox="1"/>
          <p:nvPr/>
        </p:nvSpPr>
        <p:spPr>
          <a:xfrm>
            <a:off x="500034" y="1285860"/>
            <a:ext cx="314327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CN" sz="2800">
                <a:solidFill>
                  <a:srgbClr val="FF0000"/>
                </a:solidFill>
                <a:latin typeface="Consolas" pitchFamily="49" charset="0"/>
                <a:ea typeface="微软雅黑" pitchFamily="34" charset="-122"/>
                <a:cs typeface="Consolas" pitchFamily="49" charset="0"/>
              </a:rPr>
              <a:t>1.3.1 STL</a:t>
            </a:r>
            <a:r>
              <a:rPr lang="zh-CN" altLang="zh-CN" sz="2800">
                <a:solidFill>
                  <a:srgbClr val="FF0000"/>
                </a:solidFill>
                <a:latin typeface="Consolas" pitchFamily="49" charset="0"/>
                <a:ea typeface="微软雅黑" pitchFamily="34" charset="-122"/>
                <a:cs typeface="Consolas" pitchFamily="49" charset="0"/>
              </a:rPr>
              <a:t>概述</a:t>
            </a:r>
          </a:p>
        </p:txBody>
      </p:sp>
      <p:sp>
        <p:nvSpPr>
          <p:cNvPr id="8" name="TextBox 7"/>
          <p:cNvSpPr txBox="1"/>
          <p:nvPr/>
        </p:nvSpPr>
        <p:spPr>
          <a:xfrm>
            <a:off x="714348" y="1963814"/>
            <a:ext cx="8072494" cy="1217898"/>
          </a:xfrm>
          <a:prstGeom prst="rect">
            <a:avLst/>
          </a:prstGeom>
          <a:noFill/>
        </p:spPr>
        <p:txBody>
          <a:bodyPr wrap="square" rtlCol="0">
            <a:spAutoFit/>
          </a:bodyPr>
          <a:lstStyle/>
          <a:p>
            <a:pPr>
              <a:lnSpc>
                <a:spcPts val="3000"/>
              </a:lnSpc>
            </a:pPr>
            <a:r>
              <a:rPr lang="en-US" altLang="zh-CN" sz="2000" dirty="0">
                <a:solidFill>
                  <a:srgbClr val="0000FF"/>
                </a:solidFill>
                <a:latin typeface="Consolas" pitchFamily="49" charset="0"/>
                <a:ea typeface="楷体" pitchFamily="49" charset="-122"/>
                <a:cs typeface="Consolas" pitchFamily="49" charset="0"/>
              </a:rPr>
              <a:t>     STL</a:t>
            </a:r>
            <a:r>
              <a:rPr lang="zh-CN" altLang="zh-CN" sz="2000" dirty="0">
                <a:solidFill>
                  <a:srgbClr val="0000FF"/>
                </a:solidFill>
                <a:latin typeface="Consolas" pitchFamily="49" charset="0"/>
                <a:ea typeface="楷体" pitchFamily="49" charset="-122"/>
                <a:cs typeface="Consolas" pitchFamily="49" charset="0"/>
              </a:rPr>
              <a:t>主要由</a:t>
            </a:r>
            <a:r>
              <a:rPr lang="en-US" altLang="zh-CN" sz="2000" dirty="0">
                <a:solidFill>
                  <a:srgbClr val="0000FF"/>
                </a:solidFill>
                <a:latin typeface="Consolas" pitchFamily="49" charset="0"/>
                <a:ea typeface="楷体" pitchFamily="49" charset="-122"/>
                <a:cs typeface="Consolas" pitchFamily="49" charset="0"/>
              </a:rPr>
              <a:t>container</a:t>
            </a:r>
            <a:r>
              <a:rPr lang="zh-CN" altLang="zh-CN" sz="2000" dirty="0">
                <a:solidFill>
                  <a:srgbClr val="0000FF"/>
                </a:solidFill>
                <a:latin typeface="Consolas" pitchFamily="49" charset="0"/>
                <a:ea typeface="楷体" pitchFamily="49" charset="-122"/>
                <a:cs typeface="Consolas" pitchFamily="49" charset="0"/>
              </a:rPr>
              <a:t>（容器）、</a:t>
            </a:r>
            <a:r>
              <a:rPr lang="en-US" altLang="zh-CN" sz="2000" dirty="0">
                <a:solidFill>
                  <a:srgbClr val="0000FF"/>
                </a:solidFill>
                <a:latin typeface="Consolas" pitchFamily="49" charset="0"/>
                <a:ea typeface="楷体" pitchFamily="49" charset="-122"/>
                <a:cs typeface="Consolas" pitchFamily="49" charset="0"/>
              </a:rPr>
              <a:t>algorithm</a:t>
            </a:r>
            <a:r>
              <a:rPr lang="zh-CN" altLang="zh-CN" sz="2000" dirty="0">
                <a:solidFill>
                  <a:srgbClr val="0000FF"/>
                </a:solidFill>
                <a:latin typeface="Consolas" pitchFamily="49" charset="0"/>
                <a:ea typeface="楷体" pitchFamily="49" charset="-122"/>
                <a:cs typeface="Consolas" pitchFamily="49" charset="0"/>
              </a:rPr>
              <a:t>（算法）和</a:t>
            </a:r>
            <a:r>
              <a:rPr lang="en-US" altLang="zh-CN" sz="2000" dirty="0">
                <a:solidFill>
                  <a:srgbClr val="0000FF"/>
                </a:solidFill>
                <a:latin typeface="Consolas" pitchFamily="49" charset="0"/>
                <a:ea typeface="楷体" pitchFamily="49" charset="-122"/>
                <a:cs typeface="Consolas" pitchFamily="49" charset="0"/>
              </a:rPr>
              <a:t>iterator</a:t>
            </a:r>
            <a:r>
              <a:rPr lang="zh-CN" altLang="zh-CN" sz="2000" dirty="0">
                <a:solidFill>
                  <a:srgbClr val="0000FF"/>
                </a:solidFill>
                <a:latin typeface="Consolas" pitchFamily="49" charset="0"/>
                <a:ea typeface="楷体" pitchFamily="49" charset="-122"/>
                <a:cs typeface="Consolas" pitchFamily="49" charset="0"/>
              </a:rPr>
              <a:t>（迭代器）三大部分构成，容器用于存放数据对象（元素），算法用于操作容器中的数据对象。</a:t>
            </a:r>
            <a:endParaRPr lang="zh-CN" altLang="en-US" sz="2000" dirty="0">
              <a:solidFill>
                <a:srgbClr val="0000FF"/>
              </a:solidFill>
              <a:latin typeface="Consolas" pitchFamily="49" charset="0"/>
              <a:ea typeface="楷体" pitchFamily="49" charset="-122"/>
              <a:cs typeface="Consolas" pitchFamily="49" charset="0"/>
            </a:endParaRPr>
          </a:p>
        </p:txBody>
      </p:sp>
      <p:sp>
        <p:nvSpPr>
          <p:cNvPr id="24269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42689" name="Group 1"/>
          <p:cNvGrpSpPr>
            <a:grpSpLocks noChangeAspect="1"/>
          </p:cNvGrpSpPr>
          <p:nvPr/>
        </p:nvGrpSpPr>
        <p:grpSpPr bwMode="auto">
          <a:xfrm>
            <a:off x="2000232" y="3429000"/>
            <a:ext cx="4519705" cy="2357454"/>
            <a:chOff x="2959" y="2600"/>
            <a:chExt cx="4516" cy="2356"/>
          </a:xfrm>
        </p:grpSpPr>
        <p:sp>
          <p:nvSpPr>
            <p:cNvPr id="242698" name="AutoShape 10"/>
            <p:cNvSpPr>
              <a:spLocks noChangeAspect="1" noChangeArrowheads="1" noTextEdit="1"/>
            </p:cNvSpPr>
            <p:nvPr/>
          </p:nvSpPr>
          <p:spPr bwMode="auto">
            <a:xfrm>
              <a:off x="2959" y="2600"/>
              <a:ext cx="4516" cy="2356"/>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42697" name="Rectangle 9"/>
            <p:cNvSpPr>
              <a:spLocks noChangeArrowheads="1"/>
            </p:cNvSpPr>
            <p:nvPr/>
          </p:nvSpPr>
          <p:spPr bwMode="auto">
            <a:xfrm>
              <a:off x="2967" y="4012"/>
              <a:ext cx="4500" cy="93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2696" name="Rectangle 8"/>
            <p:cNvSpPr>
              <a:spLocks noChangeArrowheads="1"/>
            </p:cNvSpPr>
            <p:nvPr/>
          </p:nvSpPr>
          <p:spPr bwMode="auto">
            <a:xfrm>
              <a:off x="3043" y="2608"/>
              <a:ext cx="4319" cy="46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0" rIns="0" bIns="0" numCol="1" anchor="t" anchorCtr="0" compatLnSpc="1">
              <a:prstTxWarp prst="textNoShape">
                <a:avLst/>
              </a:prstTxWarp>
            </a:bodyPr>
            <a:lstStyle/>
            <a:p>
              <a:pPr marL="0" marR="0" lvl="0" indent="269875" algn="ctr" defTabSz="914400" rtl="0" eaLnBrk="1" fontAlgn="base" latinLnBrk="0" hangingPunct="1">
                <a:lnSpc>
                  <a:spcPct val="150000"/>
                </a:lnSpc>
                <a:spcBef>
                  <a:spcPct val="0"/>
                </a:spcBef>
                <a:spcAft>
                  <a:spcPct val="0"/>
                </a:spcAft>
                <a:buClrTx/>
                <a:buSzTx/>
                <a:buFontTx/>
                <a:buNone/>
                <a:tabLst/>
              </a:pPr>
              <a:r>
                <a:rPr kumimoji="0" lang="zh-CN" sz="2000" i="0" u="none" strike="noStrike" cap="none" normalizeH="0" baseline="0">
                  <a:ln>
                    <a:noFill/>
                  </a:ln>
                  <a:solidFill>
                    <a:srgbClr val="0000FF"/>
                  </a:solidFill>
                  <a:effectLst/>
                  <a:latin typeface="Consolas" pitchFamily="49" charset="0"/>
                  <a:ea typeface="楷体" pitchFamily="49" charset="-122"/>
                  <a:cs typeface="Consolas" pitchFamily="49" charset="0"/>
                </a:rPr>
                <a:t>算　法</a:t>
              </a:r>
            </a:p>
          </p:txBody>
        </p:sp>
        <p:sp>
          <p:nvSpPr>
            <p:cNvPr id="242695" name="Rectangle 7"/>
            <p:cNvSpPr>
              <a:spLocks noChangeArrowheads="1"/>
            </p:cNvSpPr>
            <p:nvPr/>
          </p:nvSpPr>
          <p:spPr bwMode="auto">
            <a:xfrm>
              <a:off x="3148" y="4358"/>
              <a:ext cx="899" cy="46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50000"/>
                </a:lnSpc>
                <a:spcBef>
                  <a:spcPct val="0"/>
                </a:spcBef>
                <a:spcAft>
                  <a:spcPct val="0"/>
                </a:spcAft>
                <a:buClrTx/>
                <a:buSzTx/>
                <a:buFontTx/>
                <a:buNone/>
                <a:tabLst/>
              </a:pPr>
              <a:r>
                <a:rPr kumimoji="0" lang="zh-CN" sz="2000" i="0" u="none" strike="noStrike" cap="none" normalizeH="0" baseline="0">
                  <a:ln>
                    <a:noFill/>
                  </a:ln>
                  <a:solidFill>
                    <a:srgbClr val="0000FF"/>
                  </a:solidFill>
                  <a:effectLst/>
                  <a:latin typeface="Consolas" pitchFamily="49" charset="0"/>
                  <a:ea typeface="楷体" pitchFamily="49" charset="-122"/>
                  <a:cs typeface="Consolas" pitchFamily="49" charset="0"/>
                </a:rPr>
                <a:t>对象</a:t>
              </a:r>
              <a:r>
                <a:rPr kumimoji="0" lang="en-US" altLang="zh-CN" sz="2000" i="0" u="none" strike="noStrike" cap="none" normalizeH="0" baseline="0">
                  <a:ln>
                    <a:noFill/>
                  </a:ln>
                  <a:solidFill>
                    <a:srgbClr val="0000FF"/>
                  </a:solidFill>
                  <a:effectLst/>
                  <a:latin typeface="Consolas" pitchFamily="49" charset="0"/>
                  <a:ea typeface="楷体" pitchFamily="49" charset="-122"/>
                  <a:cs typeface="Consolas" pitchFamily="49" charset="0"/>
                </a:rPr>
                <a:t>1</a:t>
              </a:r>
            </a:p>
          </p:txBody>
        </p:sp>
        <p:sp>
          <p:nvSpPr>
            <p:cNvPr id="242694" name="Rectangle 6"/>
            <p:cNvSpPr>
              <a:spLocks noChangeArrowheads="1"/>
            </p:cNvSpPr>
            <p:nvPr/>
          </p:nvSpPr>
          <p:spPr bwMode="auto">
            <a:xfrm>
              <a:off x="4227" y="4358"/>
              <a:ext cx="900" cy="46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50000"/>
                </a:lnSpc>
                <a:spcBef>
                  <a:spcPct val="0"/>
                </a:spcBef>
                <a:spcAft>
                  <a:spcPct val="0"/>
                </a:spcAft>
                <a:buClrTx/>
                <a:buSzTx/>
                <a:buFontTx/>
                <a:buNone/>
                <a:tabLst/>
              </a:pPr>
              <a:r>
                <a:rPr kumimoji="0" lang="zh-CN" sz="2000" i="0" u="none" strike="noStrike" cap="none" normalizeH="0" baseline="0">
                  <a:ln>
                    <a:noFill/>
                  </a:ln>
                  <a:solidFill>
                    <a:srgbClr val="0000FF"/>
                  </a:solidFill>
                  <a:effectLst/>
                  <a:latin typeface="Consolas" pitchFamily="49" charset="0"/>
                  <a:ea typeface="楷体" pitchFamily="49" charset="-122"/>
                  <a:cs typeface="Consolas" pitchFamily="49" charset="0"/>
                </a:rPr>
                <a:t>对象</a:t>
              </a:r>
              <a:r>
                <a:rPr kumimoji="0" lang="en-US" altLang="zh-CN" sz="2000" i="0" u="none" strike="noStrike" cap="none" normalizeH="0" baseline="0">
                  <a:ln>
                    <a:noFill/>
                  </a:ln>
                  <a:solidFill>
                    <a:srgbClr val="0000FF"/>
                  </a:solidFill>
                  <a:effectLst/>
                  <a:latin typeface="Consolas" pitchFamily="49" charset="0"/>
                  <a:ea typeface="楷体" pitchFamily="49" charset="-122"/>
                  <a:cs typeface="Consolas" pitchFamily="49" charset="0"/>
                </a:rPr>
                <a:t>1</a:t>
              </a:r>
            </a:p>
          </p:txBody>
        </p:sp>
        <p:sp>
          <p:nvSpPr>
            <p:cNvPr id="242693" name="Rectangle 5"/>
            <p:cNvSpPr>
              <a:spLocks noChangeArrowheads="1"/>
            </p:cNvSpPr>
            <p:nvPr/>
          </p:nvSpPr>
          <p:spPr bwMode="auto">
            <a:xfrm>
              <a:off x="5310" y="4358"/>
              <a:ext cx="900" cy="46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altLang="zh-CN" sz="2000" b="0" i="0" u="none" strike="noStrike" cap="none" normalizeH="0" baseline="0">
                  <a:ln>
                    <a:noFill/>
                  </a:ln>
                  <a:solidFill>
                    <a:schemeClr val="tx1"/>
                  </a:solidFill>
                  <a:effectLst/>
                  <a:latin typeface="Arial"/>
                  <a:ea typeface="宋体" pitchFamily="2" charset="-122"/>
                  <a:cs typeface="Times New Roman" pitchFamily="18" charset="0"/>
                </a:rPr>
                <a:t>…</a:t>
              </a:r>
              <a:endParaRPr kumimoji="0" lang="zh-CN" altLang="zh-CN" sz="20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42692" name="Rectangle 4"/>
            <p:cNvSpPr>
              <a:spLocks noChangeArrowheads="1"/>
            </p:cNvSpPr>
            <p:nvPr/>
          </p:nvSpPr>
          <p:spPr bwMode="auto">
            <a:xfrm>
              <a:off x="6387" y="4358"/>
              <a:ext cx="900" cy="46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50000"/>
                </a:lnSpc>
                <a:spcBef>
                  <a:spcPct val="0"/>
                </a:spcBef>
                <a:spcAft>
                  <a:spcPct val="0"/>
                </a:spcAft>
                <a:buClrTx/>
                <a:buSzTx/>
                <a:buFontTx/>
                <a:buNone/>
                <a:tabLst/>
              </a:pPr>
              <a:r>
                <a:rPr kumimoji="0" lang="zh-CN" sz="2000" i="0" u="none" strike="noStrike" cap="none" normalizeH="0" baseline="0">
                  <a:ln>
                    <a:noFill/>
                  </a:ln>
                  <a:solidFill>
                    <a:srgbClr val="0000FF"/>
                  </a:solidFill>
                  <a:effectLst/>
                  <a:latin typeface="Consolas" pitchFamily="49" charset="0"/>
                  <a:ea typeface="楷体" pitchFamily="49" charset="-122"/>
                  <a:cs typeface="Consolas" pitchFamily="49" charset="0"/>
                </a:rPr>
                <a:t>对象</a:t>
              </a:r>
              <a:r>
                <a:rPr kumimoji="0" lang="en-US" altLang="zh-CN" sz="2000" i="1" u="none" strike="noStrike" cap="none" normalizeH="0" baseline="0">
                  <a:ln>
                    <a:noFill/>
                  </a:ln>
                  <a:solidFill>
                    <a:srgbClr val="0000FF"/>
                  </a:solidFill>
                  <a:effectLst/>
                  <a:latin typeface="Consolas" pitchFamily="49" charset="0"/>
                  <a:ea typeface="楷体" pitchFamily="49" charset="-122"/>
                  <a:cs typeface="Consolas" pitchFamily="49" charset="0"/>
                </a:rPr>
                <a:t>n</a:t>
              </a:r>
            </a:p>
          </p:txBody>
        </p:sp>
        <p:sp>
          <p:nvSpPr>
            <p:cNvPr id="242691" name="AutoShape 3"/>
            <p:cNvSpPr>
              <a:spLocks noChangeArrowheads="1"/>
            </p:cNvSpPr>
            <p:nvPr/>
          </p:nvSpPr>
          <p:spPr bwMode="auto">
            <a:xfrm>
              <a:off x="4887" y="3076"/>
              <a:ext cx="927" cy="936"/>
            </a:xfrm>
            <a:prstGeom prst="upDownArrow">
              <a:avLst>
                <a:gd name="adj1" fmla="val 50000"/>
                <a:gd name="adj2" fmla="val 26000"/>
              </a:avLst>
            </a:prstGeom>
            <a:ln>
              <a:headEnd/>
              <a:tailEnd/>
            </a:ln>
          </p:spPr>
          <p:style>
            <a:lnRef idx="1">
              <a:schemeClr val="accent5"/>
            </a:lnRef>
            <a:fillRef idx="2">
              <a:schemeClr val="accent5"/>
            </a:fillRef>
            <a:effectRef idx="1">
              <a:schemeClr val="accent5"/>
            </a:effectRef>
            <a:fontRef idx="minor">
              <a:schemeClr val="dk1"/>
            </a:fontRef>
          </p:style>
          <p:txBody>
            <a:bodyPr vert="eaVert" wrap="square" lIns="0" tIns="0" rIns="0" bIns="0" numCol="1" anchor="t" anchorCtr="0" compatLnSpc="1">
              <a:prstTxWarp prst="textNoShape">
                <a:avLst/>
              </a:prstTxWarp>
            </a:bodyPr>
            <a:lstStyle/>
            <a:p>
              <a:pPr marL="0" marR="0" lvl="0" algn="ctr" defTabSz="914400" rtl="0" eaLnBrk="1" fontAlgn="base" latinLnBrk="0" hangingPunct="1">
                <a:lnSpc>
                  <a:spcPct val="150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楷体" pitchFamily="49" charset="-122"/>
                  <a:cs typeface="Consolas" pitchFamily="49" charset="0"/>
                </a:rPr>
                <a:t>迭代器</a:t>
              </a:r>
            </a:p>
          </p:txBody>
        </p:sp>
        <p:sp>
          <p:nvSpPr>
            <p:cNvPr id="242690" name="Rectangle 2"/>
            <p:cNvSpPr>
              <a:spLocks noChangeArrowheads="1"/>
            </p:cNvSpPr>
            <p:nvPr/>
          </p:nvSpPr>
          <p:spPr bwMode="auto">
            <a:xfrm>
              <a:off x="3387" y="4028"/>
              <a:ext cx="523" cy="23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楷体" pitchFamily="49" charset="-122"/>
                  <a:cs typeface="Consolas" pitchFamily="49" charset="0"/>
                </a:rPr>
                <a:t>容器</a:t>
              </a: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00042"/>
            <a:ext cx="3357586"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a:solidFill>
                  <a:srgbClr val="FF0000"/>
                </a:solidFill>
                <a:latin typeface="Consolas" pitchFamily="49" charset="0"/>
                <a:ea typeface="华文中宋" pitchFamily="2" charset="-122"/>
                <a:cs typeface="Consolas" pitchFamily="49" charset="0"/>
              </a:rPr>
              <a:t>1. </a:t>
            </a:r>
            <a:r>
              <a:rPr lang="zh-CN" altLang="zh-CN">
                <a:solidFill>
                  <a:srgbClr val="FF0000"/>
                </a:solidFill>
                <a:latin typeface="Consolas" pitchFamily="49" charset="0"/>
                <a:ea typeface="华文中宋" pitchFamily="2" charset="-122"/>
                <a:cs typeface="Consolas" pitchFamily="49" charset="0"/>
              </a:rPr>
              <a:t>什么是</a:t>
            </a:r>
            <a:r>
              <a:rPr lang="en-US" altLang="zh-CN">
                <a:solidFill>
                  <a:srgbClr val="FF0000"/>
                </a:solidFill>
                <a:latin typeface="Consolas" pitchFamily="49" charset="0"/>
                <a:ea typeface="华文中宋" pitchFamily="2" charset="-122"/>
                <a:cs typeface="Consolas" pitchFamily="49" charset="0"/>
              </a:rPr>
              <a:t>STL</a:t>
            </a:r>
            <a:r>
              <a:rPr lang="zh-CN" altLang="zh-CN">
                <a:solidFill>
                  <a:srgbClr val="FF0000"/>
                </a:solidFill>
                <a:latin typeface="Consolas" pitchFamily="49" charset="0"/>
                <a:ea typeface="华文中宋" pitchFamily="2" charset="-122"/>
                <a:cs typeface="Consolas" pitchFamily="49" charset="0"/>
              </a:rPr>
              <a:t>容器</a:t>
            </a:r>
          </a:p>
        </p:txBody>
      </p:sp>
      <p:graphicFrame>
        <p:nvGraphicFramePr>
          <p:cNvPr id="3" name="表格 2"/>
          <p:cNvGraphicFramePr>
            <a:graphicFrameLocks noGrp="1"/>
          </p:cNvGraphicFramePr>
          <p:nvPr/>
        </p:nvGraphicFramePr>
        <p:xfrm>
          <a:off x="71406" y="2283653"/>
          <a:ext cx="8929718" cy="3341255"/>
        </p:xfrm>
        <a:graphic>
          <a:graphicData uri="http://schemas.openxmlformats.org/drawingml/2006/table">
            <a:tbl>
              <a:tblPr>
                <a:tableStyleId>{16D9F66E-5EB9-4882-86FB-DCBF35E3C3E4}</a:tableStyleId>
              </a:tblPr>
              <a:tblGrid>
                <a:gridCol w="2398128">
                  <a:extLst>
                    <a:ext uri="{9D8B030D-6E8A-4147-A177-3AD203B41FA5}">
                      <a16:colId xmlns:a16="http://schemas.microsoft.com/office/drawing/2014/main" val="20000"/>
                    </a:ext>
                  </a:extLst>
                </a:gridCol>
                <a:gridCol w="5145651">
                  <a:extLst>
                    <a:ext uri="{9D8B030D-6E8A-4147-A177-3AD203B41FA5}">
                      <a16:colId xmlns:a16="http://schemas.microsoft.com/office/drawing/2014/main" val="20001"/>
                    </a:ext>
                  </a:extLst>
                </a:gridCol>
                <a:gridCol w="1385939">
                  <a:extLst>
                    <a:ext uri="{9D8B030D-6E8A-4147-A177-3AD203B41FA5}">
                      <a16:colId xmlns:a16="http://schemas.microsoft.com/office/drawing/2014/main" val="20002"/>
                    </a:ext>
                  </a:extLst>
                </a:gridCol>
              </a:tblGrid>
              <a:tr h="369455">
                <a:tc>
                  <a:txBody>
                    <a:bodyPr/>
                    <a:lstStyle/>
                    <a:p>
                      <a:pPr indent="0" algn="just">
                        <a:lnSpc>
                          <a:spcPts val="2600"/>
                        </a:lnSpc>
                        <a:spcAft>
                          <a:spcPts val="0"/>
                        </a:spcAft>
                      </a:pPr>
                      <a:r>
                        <a:rPr lang="zh-CN" sz="1800" b="1" kern="100">
                          <a:solidFill>
                            <a:srgbClr val="FF0000"/>
                          </a:solidFill>
                          <a:latin typeface="Times New Roman" pitchFamily="18" charset="0"/>
                          <a:ea typeface="楷体" pitchFamily="49" charset="-122"/>
                          <a:cs typeface="Times New Roman" pitchFamily="18" charset="0"/>
                        </a:rPr>
                        <a:t>数据结构</a:t>
                      </a:r>
                    </a:p>
                  </a:txBody>
                  <a:tcPr marL="62345" marR="62345" marT="0" marB="0"/>
                </a:tc>
                <a:tc>
                  <a:txBody>
                    <a:bodyPr/>
                    <a:lstStyle/>
                    <a:p>
                      <a:pPr indent="0" algn="just">
                        <a:lnSpc>
                          <a:spcPts val="2600"/>
                        </a:lnSpc>
                        <a:spcAft>
                          <a:spcPts val="0"/>
                        </a:spcAft>
                      </a:pPr>
                      <a:r>
                        <a:rPr lang="zh-CN" sz="1800" b="1" kern="100">
                          <a:solidFill>
                            <a:srgbClr val="FF0000"/>
                          </a:solidFill>
                          <a:latin typeface="Times New Roman" pitchFamily="18" charset="0"/>
                          <a:ea typeface="楷体" pitchFamily="49" charset="-122"/>
                          <a:cs typeface="Times New Roman" pitchFamily="18" charset="0"/>
                        </a:rPr>
                        <a:t>说</a:t>
                      </a:r>
                      <a:r>
                        <a:rPr lang="en-US" sz="1800" b="1" kern="100">
                          <a:solidFill>
                            <a:srgbClr val="FF0000"/>
                          </a:solidFill>
                          <a:latin typeface="Times New Roman" pitchFamily="18" charset="0"/>
                          <a:ea typeface="楷体" pitchFamily="49" charset="-122"/>
                          <a:cs typeface="Times New Roman" pitchFamily="18" charset="0"/>
                        </a:rPr>
                        <a:t>  </a:t>
                      </a:r>
                      <a:r>
                        <a:rPr lang="zh-CN" sz="1800" b="1" kern="100">
                          <a:solidFill>
                            <a:srgbClr val="FF0000"/>
                          </a:solidFill>
                          <a:latin typeface="Times New Roman" pitchFamily="18" charset="0"/>
                          <a:ea typeface="楷体" pitchFamily="49" charset="-122"/>
                          <a:cs typeface="Times New Roman" pitchFamily="18" charset="0"/>
                        </a:rPr>
                        <a:t>明</a:t>
                      </a:r>
                    </a:p>
                  </a:txBody>
                  <a:tcPr marL="62345" marR="62345" marT="0" marB="0"/>
                </a:tc>
                <a:tc>
                  <a:txBody>
                    <a:bodyPr/>
                    <a:lstStyle/>
                    <a:p>
                      <a:pPr indent="0" algn="just">
                        <a:lnSpc>
                          <a:spcPts val="2600"/>
                        </a:lnSpc>
                        <a:spcAft>
                          <a:spcPts val="0"/>
                        </a:spcAft>
                      </a:pPr>
                      <a:r>
                        <a:rPr lang="zh-CN" sz="1800" b="1" kern="100">
                          <a:solidFill>
                            <a:srgbClr val="FF0000"/>
                          </a:solidFill>
                          <a:latin typeface="Times New Roman" pitchFamily="18" charset="0"/>
                          <a:ea typeface="楷体" pitchFamily="49" charset="-122"/>
                          <a:cs typeface="Times New Roman" pitchFamily="18" charset="0"/>
                        </a:rPr>
                        <a:t>实现头文件</a:t>
                      </a:r>
                    </a:p>
                  </a:txBody>
                  <a:tcPr marL="62345" marR="62345" marT="0" marB="0"/>
                </a:tc>
                <a:extLst>
                  <a:ext uri="{0D108BD9-81ED-4DB2-BD59-A6C34878D82A}">
                    <a16:rowId xmlns:a16="http://schemas.microsoft.com/office/drawing/2014/main" val="10000"/>
                  </a:ext>
                </a:extLst>
              </a:tr>
              <a:tr h="369455">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向量（</a:t>
                      </a:r>
                      <a:r>
                        <a:rPr lang="en-US" sz="1800" b="1" kern="100">
                          <a:solidFill>
                            <a:srgbClr val="0000FF"/>
                          </a:solidFill>
                          <a:latin typeface="Consolas" pitchFamily="49" charset="0"/>
                          <a:ea typeface="仿宋" pitchFamily="49" charset="-122"/>
                          <a:cs typeface="Consolas" pitchFamily="49" charset="0"/>
                        </a:rPr>
                        <a:t>vector</a:t>
                      </a:r>
                      <a:r>
                        <a:rPr lang="zh-CN" sz="1800" b="1" kern="100">
                          <a:solidFill>
                            <a:srgbClr val="0000FF"/>
                          </a:solidFill>
                          <a:latin typeface="Consolas" pitchFamily="49" charset="0"/>
                          <a:ea typeface="仿宋" pitchFamily="49" charset="-122"/>
                          <a:cs typeface="Consolas" pitchFamily="49" charset="0"/>
                        </a:rPr>
                        <a:t>）</a:t>
                      </a:r>
                    </a:p>
                  </a:txBody>
                  <a:tcPr marL="62345" marR="62345" marT="0" marB="0"/>
                </a:tc>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连续存储元素。底层数据结构为数组，支持快速随机访问</a:t>
                      </a:r>
                    </a:p>
                  </a:txBody>
                  <a:tcPr marL="62345" marR="62345" marT="0" marB="0"/>
                </a:tc>
                <a:tc>
                  <a:txBody>
                    <a:bodyPr/>
                    <a:lstStyle/>
                    <a:p>
                      <a:pPr indent="0" algn="just">
                        <a:lnSpc>
                          <a:spcPts val="2600"/>
                        </a:lnSpc>
                        <a:spcAft>
                          <a:spcPts val="0"/>
                        </a:spcAft>
                      </a:pPr>
                      <a:r>
                        <a:rPr lang="en-US" sz="1800" b="1" kern="100">
                          <a:solidFill>
                            <a:srgbClr val="0000FF"/>
                          </a:solidFill>
                          <a:latin typeface="Consolas" pitchFamily="49" charset="0"/>
                          <a:ea typeface="仿宋" pitchFamily="49" charset="-122"/>
                          <a:cs typeface="Consolas" pitchFamily="49" charset="0"/>
                        </a:rPr>
                        <a:t>&lt;vector&gt;</a:t>
                      </a:r>
                      <a:endParaRPr lang="zh-CN" sz="1800" b="1" kern="100">
                        <a:solidFill>
                          <a:srgbClr val="0000FF"/>
                        </a:solidFill>
                        <a:latin typeface="Consolas" pitchFamily="49" charset="0"/>
                        <a:ea typeface="仿宋" pitchFamily="49" charset="-122"/>
                        <a:cs typeface="Consolas" pitchFamily="49" charset="0"/>
                      </a:endParaRPr>
                    </a:p>
                  </a:txBody>
                  <a:tcPr marL="62345" marR="62345" marT="0" marB="0"/>
                </a:tc>
                <a:extLst>
                  <a:ext uri="{0D108BD9-81ED-4DB2-BD59-A6C34878D82A}">
                    <a16:rowId xmlns:a16="http://schemas.microsoft.com/office/drawing/2014/main" val="10001"/>
                  </a:ext>
                </a:extLst>
              </a:tr>
              <a:tr h="184727">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字符串（</a:t>
                      </a:r>
                      <a:r>
                        <a:rPr lang="en-US" sz="1800" b="1" kern="100">
                          <a:solidFill>
                            <a:srgbClr val="0000FF"/>
                          </a:solidFill>
                          <a:latin typeface="Consolas" pitchFamily="49" charset="0"/>
                          <a:ea typeface="仿宋" pitchFamily="49" charset="-122"/>
                          <a:cs typeface="Consolas" pitchFamily="49" charset="0"/>
                        </a:rPr>
                        <a:t>string</a:t>
                      </a:r>
                      <a:r>
                        <a:rPr lang="zh-CN" sz="1800" b="1" kern="100">
                          <a:solidFill>
                            <a:srgbClr val="0000FF"/>
                          </a:solidFill>
                          <a:latin typeface="Consolas" pitchFamily="49" charset="0"/>
                          <a:ea typeface="仿宋" pitchFamily="49" charset="-122"/>
                          <a:cs typeface="Consolas" pitchFamily="49" charset="0"/>
                        </a:rPr>
                        <a:t>）</a:t>
                      </a:r>
                    </a:p>
                  </a:txBody>
                  <a:tcPr marL="62345" marR="62345" marT="0" marB="0"/>
                </a:tc>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字符串处理容器</a:t>
                      </a:r>
                    </a:p>
                  </a:txBody>
                  <a:tcPr marL="62345" marR="62345" marT="0" marB="0"/>
                </a:tc>
                <a:tc>
                  <a:txBody>
                    <a:bodyPr/>
                    <a:lstStyle/>
                    <a:p>
                      <a:pPr indent="0" algn="just">
                        <a:lnSpc>
                          <a:spcPts val="2600"/>
                        </a:lnSpc>
                        <a:spcAft>
                          <a:spcPts val="0"/>
                        </a:spcAft>
                      </a:pPr>
                      <a:r>
                        <a:rPr lang="en-US" sz="1800" b="1" kern="100">
                          <a:solidFill>
                            <a:srgbClr val="0000FF"/>
                          </a:solidFill>
                          <a:latin typeface="Consolas" pitchFamily="49" charset="0"/>
                          <a:ea typeface="仿宋" pitchFamily="49" charset="-122"/>
                          <a:cs typeface="Consolas" pitchFamily="49" charset="0"/>
                        </a:rPr>
                        <a:t>&lt;string&gt;</a:t>
                      </a:r>
                      <a:endParaRPr lang="zh-CN" sz="1800" b="1" kern="100">
                        <a:solidFill>
                          <a:srgbClr val="0000FF"/>
                        </a:solidFill>
                        <a:latin typeface="Consolas" pitchFamily="49" charset="0"/>
                        <a:ea typeface="仿宋" pitchFamily="49" charset="-122"/>
                        <a:cs typeface="Consolas" pitchFamily="49" charset="0"/>
                      </a:endParaRPr>
                    </a:p>
                  </a:txBody>
                  <a:tcPr marL="62345" marR="62345" marT="0" marB="0"/>
                </a:tc>
                <a:extLst>
                  <a:ext uri="{0D108BD9-81ED-4DB2-BD59-A6C34878D82A}">
                    <a16:rowId xmlns:a16="http://schemas.microsoft.com/office/drawing/2014/main" val="10002"/>
                  </a:ext>
                </a:extLst>
              </a:tr>
              <a:tr h="554182">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双端队列（</a:t>
                      </a:r>
                      <a:r>
                        <a:rPr lang="en-US" sz="1800" b="1" kern="100">
                          <a:solidFill>
                            <a:srgbClr val="0000FF"/>
                          </a:solidFill>
                          <a:latin typeface="Consolas" pitchFamily="49" charset="0"/>
                          <a:ea typeface="仿宋" pitchFamily="49" charset="-122"/>
                          <a:cs typeface="Consolas" pitchFamily="49" charset="0"/>
                        </a:rPr>
                        <a:t>deque</a:t>
                      </a:r>
                      <a:r>
                        <a:rPr lang="zh-CN" sz="1800" b="1" kern="100">
                          <a:solidFill>
                            <a:srgbClr val="0000FF"/>
                          </a:solidFill>
                          <a:latin typeface="Consolas" pitchFamily="49" charset="0"/>
                          <a:ea typeface="仿宋" pitchFamily="49" charset="-122"/>
                          <a:cs typeface="Consolas" pitchFamily="49" charset="0"/>
                        </a:rPr>
                        <a:t>）</a:t>
                      </a:r>
                    </a:p>
                  </a:txBody>
                  <a:tcPr marL="62345" marR="62345" marT="0" marB="0"/>
                </a:tc>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连续存储的指向不同元素的指针所组成的数组。底层数据结构为一个中央控制器和多个缓冲区，支持首尾元素（中间不能）快速增删，也支持随机访问</a:t>
                      </a:r>
                    </a:p>
                  </a:txBody>
                  <a:tcPr marL="62345" marR="62345" marT="0" marB="0"/>
                </a:tc>
                <a:tc>
                  <a:txBody>
                    <a:bodyPr/>
                    <a:lstStyle/>
                    <a:p>
                      <a:pPr indent="0" algn="just">
                        <a:lnSpc>
                          <a:spcPts val="2600"/>
                        </a:lnSpc>
                        <a:spcAft>
                          <a:spcPts val="0"/>
                        </a:spcAft>
                      </a:pPr>
                      <a:r>
                        <a:rPr lang="en-US" sz="1800" b="1" kern="100">
                          <a:solidFill>
                            <a:srgbClr val="0000FF"/>
                          </a:solidFill>
                          <a:latin typeface="Consolas" pitchFamily="49" charset="0"/>
                          <a:ea typeface="仿宋" pitchFamily="49" charset="-122"/>
                          <a:cs typeface="Consolas" pitchFamily="49" charset="0"/>
                        </a:rPr>
                        <a:t>&lt;deque&gt;</a:t>
                      </a:r>
                      <a:endParaRPr lang="zh-CN" sz="1800" b="1" kern="100">
                        <a:solidFill>
                          <a:srgbClr val="0000FF"/>
                        </a:solidFill>
                        <a:latin typeface="Consolas" pitchFamily="49" charset="0"/>
                        <a:ea typeface="仿宋" pitchFamily="49" charset="-122"/>
                        <a:cs typeface="Consolas" pitchFamily="49" charset="0"/>
                      </a:endParaRPr>
                    </a:p>
                  </a:txBody>
                  <a:tcPr marL="62345" marR="62345" marT="0" marB="0"/>
                </a:tc>
                <a:extLst>
                  <a:ext uri="{0D108BD9-81ED-4DB2-BD59-A6C34878D82A}">
                    <a16:rowId xmlns:a16="http://schemas.microsoft.com/office/drawing/2014/main" val="10003"/>
                  </a:ext>
                </a:extLst>
              </a:tr>
              <a:tr h="369455">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链表（</a:t>
                      </a:r>
                      <a:r>
                        <a:rPr lang="en-US" sz="1800" b="1" kern="100">
                          <a:solidFill>
                            <a:srgbClr val="0000FF"/>
                          </a:solidFill>
                          <a:latin typeface="Consolas" pitchFamily="49" charset="0"/>
                          <a:ea typeface="仿宋" pitchFamily="49" charset="-122"/>
                          <a:cs typeface="Consolas" pitchFamily="49" charset="0"/>
                        </a:rPr>
                        <a:t>list</a:t>
                      </a:r>
                      <a:r>
                        <a:rPr lang="zh-CN" sz="1800" b="1" kern="100">
                          <a:solidFill>
                            <a:srgbClr val="0000FF"/>
                          </a:solidFill>
                          <a:latin typeface="Consolas" pitchFamily="49" charset="0"/>
                          <a:ea typeface="仿宋" pitchFamily="49" charset="-122"/>
                          <a:cs typeface="Consolas" pitchFamily="49" charset="0"/>
                        </a:rPr>
                        <a:t>）</a:t>
                      </a:r>
                    </a:p>
                  </a:txBody>
                  <a:tcPr marL="62345" marR="62345" marT="0" marB="0"/>
                </a:tc>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由结点组成的链表，每个结点包含着一个元素。底层数据结构为双向链表，支持结点的快速增删</a:t>
                      </a:r>
                    </a:p>
                  </a:txBody>
                  <a:tcPr marL="62345" marR="62345" marT="0" marB="0"/>
                </a:tc>
                <a:tc>
                  <a:txBody>
                    <a:bodyPr/>
                    <a:lstStyle/>
                    <a:p>
                      <a:pPr indent="0" algn="just">
                        <a:lnSpc>
                          <a:spcPts val="2600"/>
                        </a:lnSpc>
                        <a:spcAft>
                          <a:spcPts val="0"/>
                        </a:spcAft>
                      </a:pPr>
                      <a:r>
                        <a:rPr lang="en-US" sz="1800" b="1" kern="100">
                          <a:solidFill>
                            <a:srgbClr val="0000FF"/>
                          </a:solidFill>
                          <a:latin typeface="Consolas" pitchFamily="49" charset="0"/>
                          <a:ea typeface="仿宋" pitchFamily="49" charset="-122"/>
                          <a:cs typeface="Consolas" pitchFamily="49" charset="0"/>
                        </a:rPr>
                        <a:t>&lt;list&gt;</a:t>
                      </a:r>
                      <a:endParaRPr lang="zh-CN" sz="1800" b="1" kern="100">
                        <a:solidFill>
                          <a:srgbClr val="0000FF"/>
                        </a:solidFill>
                        <a:latin typeface="Consolas" pitchFamily="49" charset="0"/>
                        <a:ea typeface="仿宋" pitchFamily="49" charset="-122"/>
                        <a:cs typeface="Consolas" pitchFamily="49" charset="0"/>
                      </a:endParaRPr>
                    </a:p>
                  </a:txBody>
                  <a:tcPr marL="62345" marR="62345" marT="0" marB="0"/>
                </a:tc>
                <a:extLst>
                  <a:ext uri="{0D108BD9-81ED-4DB2-BD59-A6C34878D82A}">
                    <a16:rowId xmlns:a16="http://schemas.microsoft.com/office/drawing/2014/main" val="10004"/>
                  </a:ext>
                </a:extLst>
              </a:tr>
            </a:tbl>
          </a:graphicData>
        </a:graphic>
      </p:graphicFrame>
      <p:sp>
        <p:nvSpPr>
          <p:cNvPr id="4" name="TextBox 3"/>
          <p:cNvSpPr txBox="1"/>
          <p:nvPr/>
        </p:nvSpPr>
        <p:spPr>
          <a:xfrm>
            <a:off x="285720" y="1285860"/>
            <a:ext cx="8643998" cy="769441"/>
          </a:xfrm>
          <a:prstGeom prst="rect">
            <a:avLst/>
          </a:prstGeom>
          <a:noFill/>
        </p:spPr>
        <p:txBody>
          <a:bodyPr wrap="square" rtlCol="0">
            <a:spAutoFit/>
          </a:bodyPr>
          <a:lstStyle/>
          <a:p>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0000FF"/>
                </a:solidFill>
                <a:latin typeface="Consolas" pitchFamily="49" charset="0"/>
                <a:ea typeface="楷体" pitchFamily="49" charset="-122"/>
                <a:cs typeface="Consolas" pitchFamily="49" charset="0"/>
              </a:rPr>
              <a:t>一个</a:t>
            </a:r>
            <a:r>
              <a:rPr lang="en-US" altLang="zh-CN" sz="2200">
                <a:solidFill>
                  <a:srgbClr val="0000FF"/>
                </a:solidFill>
                <a:latin typeface="Consolas" pitchFamily="49" charset="0"/>
                <a:ea typeface="楷体" pitchFamily="49" charset="-122"/>
                <a:cs typeface="Consolas" pitchFamily="49" charset="0"/>
              </a:rPr>
              <a:t>STL</a:t>
            </a:r>
            <a:r>
              <a:rPr lang="zh-CN" altLang="zh-CN" sz="2200">
                <a:solidFill>
                  <a:srgbClr val="0000FF"/>
                </a:solidFill>
                <a:latin typeface="Consolas" pitchFamily="49" charset="0"/>
                <a:ea typeface="楷体" pitchFamily="49" charset="-122"/>
                <a:cs typeface="Consolas" pitchFamily="49" charset="0"/>
              </a:rPr>
              <a:t>容器就是一种数据结构，如链表、栈和队列等，这些数据结构在</a:t>
            </a:r>
            <a:r>
              <a:rPr lang="en-US" altLang="zh-CN" sz="2200">
                <a:solidFill>
                  <a:srgbClr val="0000FF"/>
                </a:solidFill>
                <a:latin typeface="Consolas" pitchFamily="49" charset="0"/>
                <a:ea typeface="楷体" pitchFamily="49" charset="-122"/>
                <a:cs typeface="Consolas" pitchFamily="49" charset="0"/>
              </a:rPr>
              <a:t>STL</a:t>
            </a:r>
            <a:r>
              <a:rPr lang="zh-CN" altLang="zh-CN" sz="2200">
                <a:solidFill>
                  <a:srgbClr val="0000FF"/>
                </a:solidFill>
                <a:latin typeface="Consolas" pitchFamily="49" charset="0"/>
                <a:ea typeface="楷体" pitchFamily="49" charset="-122"/>
                <a:cs typeface="Consolas" pitchFamily="49" charset="0"/>
              </a:rPr>
              <a:t>中都已经实现好了，在算法设计中可以直接使用它们。</a:t>
            </a:r>
            <a:endParaRPr lang="zh-CN" altLang="en-US" sz="22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8866087"/>
              </p:ext>
            </p:extLst>
          </p:nvPr>
        </p:nvGraphicFramePr>
        <p:xfrm>
          <a:off x="71438" y="1481589"/>
          <a:ext cx="8929718" cy="4662055"/>
        </p:xfrm>
        <a:graphic>
          <a:graphicData uri="http://schemas.openxmlformats.org/drawingml/2006/table">
            <a:tbl>
              <a:tblPr>
                <a:tableStyleId>{16D9F66E-5EB9-4882-86FB-DCBF35E3C3E4}</a:tableStyleId>
              </a:tblPr>
              <a:tblGrid>
                <a:gridCol w="2398128">
                  <a:extLst>
                    <a:ext uri="{9D8B030D-6E8A-4147-A177-3AD203B41FA5}">
                      <a16:colId xmlns:a16="http://schemas.microsoft.com/office/drawing/2014/main" val="20000"/>
                    </a:ext>
                  </a:extLst>
                </a:gridCol>
                <a:gridCol w="5145651">
                  <a:extLst>
                    <a:ext uri="{9D8B030D-6E8A-4147-A177-3AD203B41FA5}">
                      <a16:colId xmlns:a16="http://schemas.microsoft.com/office/drawing/2014/main" val="20001"/>
                    </a:ext>
                  </a:extLst>
                </a:gridCol>
                <a:gridCol w="1385939">
                  <a:extLst>
                    <a:ext uri="{9D8B030D-6E8A-4147-A177-3AD203B41FA5}">
                      <a16:colId xmlns:a16="http://schemas.microsoft.com/office/drawing/2014/main" val="20002"/>
                    </a:ext>
                  </a:extLst>
                </a:gridCol>
              </a:tblGrid>
              <a:tr h="369455">
                <a:tc>
                  <a:txBody>
                    <a:bodyPr/>
                    <a:lstStyle/>
                    <a:p>
                      <a:pPr indent="0" algn="just">
                        <a:lnSpc>
                          <a:spcPts val="2600"/>
                        </a:lnSpc>
                        <a:spcAft>
                          <a:spcPts val="0"/>
                        </a:spcAft>
                      </a:pPr>
                      <a:r>
                        <a:rPr lang="zh-CN" sz="1800" b="1" kern="100" dirty="0">
                          <a:solidFill>
                            <a:srgbClr val="FF0000"/>
                          </a:solidFill>
                          <a:latin typeface="Times New Roman" pitchFamily="18" charset="0"/>
                          <a:ea typeface="楷体" pitchFamily="49" charset="-122"/>
                          <a:cs typeface="Times New Roman" pitchFamily="18" charset="0"/>
                        </a:rPr>
                        <a:t>数据结构</a:t>
                      </a:r>
                    </a:p>
                  </a:txBody>
                  <a:tcPr marL="62345" marR="62345" marT="0" marB="0"/>
                </a:tc>
                <a:tc>
                  <a:txBody>
                    <a:bodyPr/>
                    <a:lstStyle/>
                    <a:p>
                      <a:pPr indent="0" algn="just">
                        <a:lnSpc>
                          <a:spcPts val="2600"/>
                        </a:lnSpc>
                        <a:spcAft>
                          <a:spcPts val="0"/>
                        </a:spcAft>
                      </a:pPr>
                      <a:r>
                        <a:rPr lang="zh-CN" sz="1800" b="1" kern="100">
                          <a:solidFill>
                            <a:srgbClr val="FF0000"/>
                          </a:solidFill>
                          <a:latin typeface="Times New Roman" pitchFamily="18" charset="0"/>
                          <a:ea typeface="楷体" pitchFamily="49" charset="-122"/>
                          <a:cs typeface="Times New Roman" pitchFamily="18" charset="0"/>
                        </a:rPr>
                        <a:t>说</a:t>
                      </a:r>
                      <a:r>
                        <a:rPr lang="en-US" sz="1800" b="1" kern="100">
                          <a:solidFill>
                            <a:srgbClr val="FF0000"/>
                          </a:solidFill>
                          <a:latin typeface="Times New Roman" pitchFamily="18" charset="0"/>
                          <a:ea typeface="楷体" pitchFamily="49" charset="-122"/>
                          <a:cs typeface="Times New Roman" pitchFamily="18" charset="0"/>
                        </a:rPr>
                        <a:t>  </a:t>
                      </a:r>
                      <a:r>
                        <a:rPr lang="zh-CN" sz="1800" b="1" kern="100">
                          <a:solidFill>
                            <a:srgbClr val="FF0000"/>
                          </a:solidFill>
                          <a:latin typeface="Times New Roman" pitchFamily="18" charset="0"/>
                          <a:ea typeface="楷体" pitchFamily="49" charset="-122"/>
                          <a:cs typeface="Times New Roman" pitchFamily="18" charset="0"/>
                        </a:rPr>
                        <a:t>明</a:t>
                      </a:r>
                    </a:p>
                  </a:txBody>
                  <a:tcPr marL="62345" marR="62345" marT="0" marB="0"/>
                </a:tc>
                <a:tc>
                  <a:txBody>
                    <a:bodyPr/>
                    <a:lstStyle/>
                    <a:p>
                      <a:pPr indent="0" algn="just">
                        <a:lnSpc>
                          <a:spcPts val="2600"/>
                        </a:lnSpc>
                        <a:spcAft>
                          <a:spcPts val="0"/>
                        </a:spcAft>
                      </a:pPr>
                      <a:r>
                        <a:rPr lang="zh-CN" sz="1800" b="1" kern="100">
                          <a:solidFill>
                            <a:srgbClr val="FF0000"/>
                          </a:solidFill>
                          <a:latin typeface="Times New Roman" pitchFamily="18" charset="0"/>
                          <a:ea typeface="楷体" pitchFamily="49" charset="-122"/>
                          <a:cs typeface="Times New Roman" pitchFamily="18" charset="0"/>
                        </a:rPr>
                        <a:t>实现头文件</a:t>
                      </a:r>
                    </a:p>
                  </a:txBody>
                  <a:tcPr marL="62345" marR="62345" marT="0" marB="0"/>
                </a:tc>
                <a:extLst>
                  <a:ext uri="{0D108BD9-81ED-4DB2-BD59-A6C34878D82A}">
                    <a16:rowId xmlns:a16="http://schemas.microsoft.com/office/drawing/2014/main" val="10000"/>
                  </a:ext>
                </a:extLst>
              </a:tr>
              <a:tr h="369455">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栈（</a:t>
                      </a:r>
                      <a:r>
                        <a:rPr lang="en-US" sz="1800" b="1" kern="100">
                          <a:solidFill>
                            <a:srgbClr val="0000FF"/>
                          </a:solidFill>
                          <a:latin typeface="Consolas" pitchFamily="49" charset="0"/>
                          <a:ea typeface="仿宋" pitchFamily="49" charset="-122"/>
                          <a:cs typeface="Consolas" pitchFamily="49" charset="0"/>
                        </a:rPr>
                        <a:t>stack</a:t>
                      </a:r>
                      <a:r>
                        <a:rPr lang="zh-CN" sz="1800" b="1" kern="100">
                          <a:solidFill>
                            <a:srgbClr val="0000FF"/>
                          </a:solidFill>
                          <a:latin typeface="Consolas" pitchFamily="49" charset="0"/>
                          <a:ea typeface="仿宋" pitchFamily="49" charset="-122"/>
                          <a:cs typeface="Consolas" pitchFamily="49" charset="0"/>
                        </a:rPr>
                        <a:t>）</a:t>
                      </a:r>
                    </a:p>
                  </a:txBody>
                  <a:tcPr marL="62345" marR="62345" marT="0" marB="0"/>
                </a:tc>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后进先出的序列。底层一般用</a:t>
                      </a:r>
                      <a:r>
                        <a:rPr lang="en-US" sz="1800" b="1" kern="100">
                          <a:solidFill>
                            <a:srgbClr val="0000FF"/>
                          </a:solidFill>
                          <a:latin typeface="Consolas" pitchFamily="49" charset="0"/>
                          <a:ea typeface="仿宋" pitchFamily="49" charset="-122"/>
                          <a:cs typeface="Consolas" pitchFamily="49" charset="0"/>
                        </a:rPr>
                        <a:t>deque</a:t>
                      </a:r>
                      <a:r>
                        <a:rPr lang="zh-CN" sz="1800" b="1" kern="100">
                          <a:solidFill>
                            <a:srgbClr val="0000FF"/>
                          </a:solidFill>
                          <a:latin typeface="Consolas" pitchFamily="49" charset="0"/>
                          <a:ea typeface="仿宋" pitchFamily="49" charset="-122"/>
                          <a:cs typeface="Consolas" pitchFamily="49" charset="0"/>
                        </a:rPr>
                        <a:t>（默认）或者</a:t>
                      </a:r>
                      <a:r>
                        <a:rPr lang="en-US" sz="1800" b="1" kern="100">
                          <a:solidFill>
                            <a:srgbClr val="0000FF"/>
                          </a:solidFill>
                          <a:latin typeface="Consolas" pitchFamily="49" charset="0"/>
                          <a:ea typeface="仿宋" pitchFamily="49" charset="-122"/>
                          <a:cs typeface="Consolas" pitchFamily="49" charset="0"/>
                        </a:rPr>
                        <a:t>list</a:t>
                      </a:r>
                      <a:r>
                        <a:rPr lang="zh-CN" sz="1800" b="1" kern="100">
                          <a:solidFill>
                            <a:srgbClr val="0000FF"/>
                          </a:solidFill>
                          <a:latin typeface="Consolas" pitchFamily="49" charset="0"/>
                          <a:ea typeface="仿宋" pitchFamily="49" charset="-122"/>
                          <a:cs typeface="Consolas" pitchFamily="49" charset="0"/>
                        </a:rPr>
                        <a:t>实现</a:t>
                      </a:r>
                    </a:p>
                  </a:txBody>
                  <a:tcPr marL="62345" marR="62345" marT="0" marB="0"/>
                </a:tc>
                <a:tc>
                  <a:txBody>
                    <a:bodyPr/>
                    <a:lstStyle/>
                    <a:p>
                      <a:pPr indent="0" algn="just">
                        <a:lnSpc>
                          <a:spcPts val="2600"/>
                        </a:lnSpc>
                        <a:spcAft>
                          <a:spcPts val="0"/>
                        </a:spcAft>
                      </a:pPr>
                      <a:r>
                        <a:rPr lang="en-US" sz="1800" b="1" kern="100">
                          <a:solidFill>
                            <a:srgbClr val="0000FF"/>
                          </a:solidFill>
                          <a:latin typeface="Consolas" pitchFamily="49" charset="0"/>
                          <a:ea typeface="仿宋" pitchFamily="49" charset="-122"/>
                          <a:cs typeface="Consolas" pitchFamily="49" charset="0"/>
                        </a:rPr>
                        <a:t>&lt;stack&gt;</a:t>
                      </a:r>
                      <a:endParaRPr lang="zh-CN" sz="1800" b="1" kern="100">
                        <a:solidFill>
                          <a:srgbClr val="0000FF"/>
                        </a:solidFill>
                        <a:latin typeface="Consolas" pitchFamily="49" charset="0"/>
                        <a:ea typeface="仿宋" pitchFamily="49" charset="-122"/>
                        <a:cs typeface="Consolas" pitchFamily="49" charset="0"/>
                      </a:endParaRPr>
                    </a:p>
                  </a:txBody>
                  <a:tcPr marL="62345" marR="62345" marT="0" marB="0"/>
                </a:tc>
                <a:extLst>
                  <a:ext uri="{0D108BD9-81ED-4DB2-BD59-A6C34878D82A}">
                    <a16:rowId xmlns:a16="http://schemas.microsoft.com/office/drawing/2014/main" val="10001"/>
                  </a:ext>
                </a:extLst>
              </a:tr>
              <a:tr h="369455">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队列（</a:t>
                      </a:r>
                      <a:r>
                        <a:rPr lang="en-US" sz="1800" b="1" kern="100">
                          <a:solidFill>
                            <a:srgbClr val="0000FF"/>
                          </a:solidFill>
                          <a:latin typeface="Consolas" pitchFamily="49" charset="0"/>
                          <a:ea typeface="仿宋" pitchFamily="49" charset="-122"/>
                          <a:cs typeface="Consolas" pitchFamily="49" charset="0"/>
                        </a:rPr>
                        <a:t>queue</a:t>
                      </a:r>
                      <a:r>
                        <a:rPr lang="zh-CN" sz="1800" b="1" kern="100">
                          <a:solidFill>
                            <a:srgbClr val="0000FF"/>
                          </a:solidFill>
                          <a:latin typeface="Consolas" pitchFamily="49" charset="0"/>
                          <a:ea typeface="仿宋" pitchFamily="49" charset="-122"/>
                          <a:cs typeface="Consolas" pitchFamily="49" charset="0"/>
                        </a:rPr>
                        <a:t>）</a:t>
                      </a:r>
                    </a:p>
                  </a:txBody>
                  <a:tcPr marL="62345" marR="62345" marT="0" marB="0"/>
                </a:tc>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先进先出的序列。底层一般用</a:t>
                      </a:r>
                      <a:r>
                        <a:rPr lang="en-US" sz="1800" b="1" kern="100">
                          <a:solidFill>
                            <a:srgbClr val="0000FF"/>
                          </a:solidFill>
                          <a:latin typeface="Consolas" pitchFamily="49" charset="0"/>
                          <a:ea typeface="仿宋" pitchFamily="49" charset="-122"/>
                          <a:cs typeface="Consolas" pitchFamily="49" charset="0"/>
                        </a:rPr>
                        <a:t>deque</a:t>
                      </a:r>
                      <a:r>
                        <a:rPr lang="zh-CN" sz="1800" b="1" kern="100">
                          <a:solidFill>
                            <a:srgbClr val="0000FF"/>
                          </a:solidFill>
                          <a:latin typeface="Consolas" pitchFamily="49" charset="0"/>
                          <a:ea typeface="仿宋" pitchFamily="49" charset="-122"/>
                          <a:cs typeface="Consolas" pitchFamily="49" charset="0"/>
                        </a:rPr>
                        <a:t>（默认）或者</a:t>
                      </a:r>
                      <a:r>
                        <a:rPr lang="en-US" sz="1800" b="1" kern="100">
                          <a:solidFill>
                            <a:srgbClr val="0000FF"/>
                          </a:solidFill>
                          <a:latin typeface="Consolas" pitchFamily="49" charset="0"/>
                          <a:ea typeface="仿宋" pitchFamily="49" charset="-122"/>
                          <a:cs typeface="Consolas" pitchFamily="49" charset="0"/>
                        </a:rPr>
                        <a:t>list</a:t>
                      </a:r>
                      <a:r>
                        <a:rPr lang="zh-CN" sz="1800" b="1" kern="100">
                          <a:solidFill>
                            <a:srgbClr val="0000FF"/>
                          </a:solidFill>
                          <a:latin typeface="Consolas" pitchFamily="49" charset="0"/>
                          <a:ea typeface="仿宋" pitchFamily="49" charset="-122"/>
                          <a:cs typeface="Consolas" pitchFamily="49" charset="0"/>
                        </a:rPr>
                        <a:t>实现</a:t>
                      </a:r>
                    </a:p>
                  </a:txBody>
                  <a:tcPr marL="62345" marR="62345" marT="0" marB="0"/>
                </a:tc>
                <a:tc>
                  <a:txBody>
                    <a:bodyPr/>
                    <a:lstStyle/>
                    <a:p>
                      <a:pPr indent="0" algn="just">
                        <a:lnSpc>
                          <a:spcPts val="2600"/>
                        </a:lnSpc>
                        <a:spcAft>
                          <a:spcPts val="0"/>
                        </a:spcAft>
                      </a:pPr>
                      <a:r>
                        <a:rPr lang="en-US" sz="1800" b="1" kern="100">
                          <a:solidFill>
                            <a:srgbClr val="0000FF"/>
                          </a:solidFill>
                          <a:latin typeface="Consolas" pitchFamily="49" charset="0"/>
                          <a:ea typeface="仿宋" pitchFamily="49" charset="-122"/>
                          <a:cs typeface="Consolas" pitchFamily="49" charset="0"/>
                        </a:rPr>
                        <a:t>&lt;queue&gt;</a:t>
                      </a:r>
                      <a:endParaRPr lang="zh-CN" sz="1800" b="1" kern="100">
                        <a:solidFill>
                          <a:srgbClr val="0000FF"/>
                        </a:solidFill>
                        <a:latin typeface="Consolas" pitchFamily="49" charset="0"/>
                        <a:ea typeface="仿宋" pitchFamily="49" charset="-122"/>
                        <a:cs typeface="Consolas" pitchFamily="49" charset="0"/>
                      </a:endParaRPr>
                    </a:p>
                  </a:txBody>
                  <a:tcPr marL="62345" marR="62345" marT="0" marB="0"/>
                </a:tc>
                <a:extLst>
                  <a:ext uri="{0D108BD9-81ED-4DB2-BD59-A6C34878D82A}">
                    <a16:rowId xmlns:a16="http://schemas.microsoft.com/office/drawing/2014/main" val="10002"/>
                  </a:ext>
                </a:extLst>
              </a:tr>
              <a:tr h="369455">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优先队列（</a:t>
                      </a:r>
                      <a:r>
                        <a:rPr lang="en-US" sz="1800" b="1" kern="100">
                          <a:solidFill>
                            <a:srgbClr val="0000FF"/>
                          </a:solidFill>
                          <a:latin typeface="Consolas" pitchFamily="49" charset="0"/>
                          <a:ea typeface="仿宋" pitchFamily="49" charset="-122"/>
                          <a:cs typeface="Consolas" pitchFamily="49" charset="0"/>
                        </a:rPr>
                        <a:t>priority_queue</a:t>
                      </a:r>
                      <a:r>
                        <a:rPr lang="zh-CN" sz="1800" b="1" kern="100">
                          <a:solidFill>
                            <a:srgbClr val="0000FF"/>
                          </a:solidFill>
                          <a:latin typeface="Consolas" pitchFamily="49" charset="0"/>
                          <a:ea typeface="仿宋" pitchFamily="49" charset="-122"/>
                          <a:cs typeface="Consolas" pitchFamily="49" charset="0"/>
                        </a:rPr>
                        <a:t>）</a:t>
                      </a:r>
                    </a:p>
                  </a:txBody>
                  <a:tcPr marL="62345" marR="62345" marT="0" marB="0"/>
                </a:tc>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元素的进出队顺序由某个谓词或者关系函数决定的一种队列。底层数据结构一般为</a:t>
                      </a:r>
                      <a:r>
                        <a:rPr lang="en-US" sz="1800" b="1" kern="100">
                          <a:solidFill>
                            <a:srgbClr val="0000FF"/>
                          </a:solidFill>
                          <a:latin typeface="Consolas" pitchFamily="49" charset="0"/>
                          <a:ea typeface="仿宋" pitchFamily="49" charset="-122"/>
                          <a:cs typeface="Consolas" pitchFamily="49" charset="0"/>
                        </a:rPr>
                        <a:t>vector</a:t>
                      </a:r>
                      <a:r>
                        <a:rPr lang="zh-CN" sz="1800" b="1" kern="100">
                          <a:solidFill>
                            <a:srgbClr val="0000FF"/>
                          </a:solidFill>
                          <a:latin typeface="Consolas" pitchFamily="49" charset="0"/>
                          <a:ea typeface="仿宋" pitchFamily="49" charset="-122"/>
                          <a:cs typeface="Consolas" pitchFamily="49" charset="0"/>
                        </a:rPr>
                        <a:t>（默认）或者</a:t>
                      </a:r>
                      <a:r>
                        <a:rPr lang="en-US" sz="1800" b="1" kern="100">
                          <a:solidFill>
                            <a:srgbClr val="0000FF"/>
                          </a:solidFill>
                          <a:latin typeface="Consolas" pitchFamily="49" charset="0"/>
                          <a:ea typeface="仿宋" pitchFamily="49" charset="-122"/>
                          <a:cs typeface="Consolas" pitchFamily="49" charset="0"/>
                        </a:rPr>
                        <a:t>deque</a:t>
                      </a:r>
                      <a:endParaRPr lang="zh-CN" sz="1800" b="1" kern="100">
                        <a:solidFill>
                          <a:srgbClr val="0000FF"/>
                        </a:solidFill>
                        <a:latin typeface="Consolas" pitchFamily="49" charset="0"/>
                        <a:ea typeface="仿宋" pitchFamily="49" charset="-122"/>
                        <a:cs typeface="Consolas" pitchFamily="49" charset="0"/>
                      </a:endParaRPr>
                    </a:p>
                  </a:txBody>
                  <a:tcPr marL="62345" marR="62345" marT="0" marB="0"/>
                </a:tc>
                <a:tc>
                  <a:txBody>
                    <a:bodyPr/>
                    <a:lstStyle/>
                    <a:p>
                      <a:pPr indent="0" algn="just">
                        <a:lnSpc>
                          <a:spcPts val="2600"/>
                        </a:lnSpc>
                        <a:spcAft>
                          <a:spcPts val="0"/>
                        </a:spcAft>
                      </a:pPr>
                      <a:r>
                        <a:rPr lang="en-US" sz="1800" b="1" kern="100">
                          <a:solidFill>
                            <a:srgbClr val="0000FF"/>
                          </a:solidFill>
                          <a:latin typeface="Consolas" pitchFamily="49" charset="0"/>
                          <a:ea typeface="仿宋" pitchFamily="49" charset="-122"/>
                          <a:cs typeface="Consolas" pitchFamily="49" charset="0"/>
                        </a:rPr>
                        <a:t>&lt;queue&gt;</a:t>
                      </a:r>
                      <a:endParaRPr lang="zh-CN" sz="1800" b="1" kern="100">
                        <a:solidFill>
                          <a:srgbClr val="0000FF"/>
                        </a:solidFill>
                        <a:latin typeface="Consolas" pitchFamily="49" charset="0"/>
                        <a:ea typeface="仿宋" pitchFamily="49" charset="-122"/>
                        <a:cs typeface="Consolas" pitchFamily="49" charset="0"/>
                      </a:endParaRPr>
                    </a:p>
                  </a:txBody>
                  <a:tcPr marL="62345" marR="62345" marT="0" marB="0"/>
                </a:tc>
                <a:extLst>
                  <a:ext uri="{0D108BD9-81ED-4DB2-BD59-A6C34878D82A}">
                    <a16:rowId xmlns:a16="http://schemas.microsoft.com/office/drawing/2014/main" val="10003"/>
                  </a:ext>
                </a:extLst>
              </a:tr>
              <a:tr h="554182">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集合（</a:t>
                      </a:r>
                      <a:r>
                        <a:rPr lang="en-US" sz="1800" b="1" kern="100">
                          <a:solidFill>
                            <a:srgbClr val="0000FF"/>
                          </a:solidFill>
                          <a:latin typeface="Consolas" pitchFamily="49" charset="0"/>
                          <a:ea typeface="仿宋" pitchFamily="49" charset="-122"/>
                          <a:cs typeface="Consolas" pitchFamily="49" charset="0"/>
                        </a:rPr>
                        <a:t>set</a:t>
                      </a:r>
                      <a:r>
                        <a:rPr lang="zh-CN" sz="1800" b="1" kern="100">
                          <a:solidFill>
                            <a:srgbClr val="0000FF"/>
                          </a:solidFill>
                          <a:latin typeface="Consolas" pitchFamily="49" charset="0"/>
                          <a:ea typeface="仿宋" pitchFamily="49" charset="-122"/>
                          <a:cs typeface="Consolas" pitchFamily="49" charset="0"/>
                        </a:rPr>
                        <a:t>）</a:t>
                      </a:r>
                      <a:r>
                        <a:rPr lang="en-US" sz="1800" b="1" kern="100">
                          <a:solidFill>
                            <a:srgbClr val="0000FF"/>
                          </a:solidFill>
                          <a:latin typeface="Consolas" pitchFamily="49" charset="0"/>
                          <a:ea typeface="仿宋" pitchFamily="49" charset="-122"/>
                          <a:cs typeface="Consolas" pitchFamily="49" charset="0"/>
                        </a:rPr>
                        <a:t>/</a:t>
                      </a:r>
                      <a:r>
                        <a:rPr lang="zh-CN" sz="1800" b="1" kern="100">
                          <a:solidFill>
                            <a:srgbClr val="0000FF"/>
                          </a:solidFill>
                          <a:latin typeface="Consolas" pitchFamily="49" charset="0"/>
                          <a:ea typeface="仿宋" pitchFamily="49" charset="-122"/>
                          <a:cs typeface="Consolas" pitchFamily="49" charset="0"/>
                        </a:rPr>
                        <a:t>多重集合（</a:t>
                      </a:r>
                      <a:r>
                        <a:rPr lang="en-US" sz="1800" b="1" kern="100">
                          <a:solidFill>
                            <a:srgbClr val="0000FF"/>
                          </a:solidFill>
                          <a:latin typeface="Consolas" pitchFamily="49" charset="0"/>
                          <a:ea typeface="仿宋" pitchFamily="49" charset="-122"/>
                          <a:cs typeface="Consolas" pitchFamily="49" charset="0"/>
                        </a:rPr>
                        <a:t>multiset</a:t>
                      </a:r>
                      <a:r>
                        <a:rPr lang="zh-CN" sz="1800" b="1" kern="100">
                          <a:solidFill>
                            <a:srgbClr val="0000FF"/>
                          </a:solidFill>
                          <a:latin typeface="Consolas" pitchFamily="49" charset="0"/>
                          <a:ea typeface="仿宋" pitchFamily="49" charset="-122"/>
                          <a:cs typeface="Consolas" pitchFamily="49" charset="0"/>
                        </a:rPr>
                        <a:t>）</a:t>
                      </a:r>
                    </a:p>
                  </a:txBody>
                  <a:tcPr marL="62345" marR="62345" marT="0" marB="0"/>
                </a:tc>
                <a:tc>
                  <a:txBody>
                    <a:bodyPr/>
                    <a:lstStyle/>
                    <a:p>
                      <a:pPr indent="0">
                        <a:lnSpc>
                          <a:spcPts val="2600"/>
                        </a:lnSpc>
                        <a:spcAft>
                          <a:spcPts val="0"/>
                        </a:spcAft>
                      </a:pPr>
                      <a:r>
                        <a:rPr lang="zh-CN" sz="1800" b="1" kern="100" dirty="0">
                          <a:solidFill>
                            <a:srgbClr val="0000FF"/>
                          </a:solidFill>
                          <a:latin typeface="Consolas" pitchFamily="49" charset="0"/>
                          <a:ea typeface="仿宋" pitchFamily="49" charset="-122"/>
                          <a:cs typeface="Consolas" pitchFamily="49" charset="0"/>
                        </a:rPr>
                        <a:t>由结点组成的红黑树，每个结点都包含着一个元素，</a:t>
                      </a:r>
                      <a:r>
                        <a:rPr lang="en-US" sz="1800" b="1" kern="100" dirty="0">
                          <a:solidFill>
                            <a:srgbClr val="0000FF"/>
                          </a:solidFill>
                          <a:latin typeface="Consolas" pitchFamily="49" charset="0"/>
                          <a:ea typeface="仿宋" pitchFamily="49" charset="-122"/>
                          <a:cs typeface="Consolas" pitchFamily="49" charset="0"/>
                        </a:rPr>
                        <a:t>set</a:t>
                      </a:r>
                      <a:r>
                        <a:rPr lang="zh-CN" sz="1800" b="1" kern="100" dirty="0">
                          <a:solidFill>
                            <a:srgbClr val="0000FF"/>
                          </a:solidFill>
                          <a:latin typeface="Consolas" pitchFamily="49" charset="0"/>
                          <a:ea typeface="仿宋" pitchFamily="49" charset="-122"/>
                          <a:cs typeface="Consolas" pitchFamily="49" charset="0"/>
                        </a:rPr>
                        <a:t>中所有元素有序但不重复，</a:t>
                      </a:r>
                      <a:r>
                        <a:rPr lang="en-US" sz="1800" b="1" kern="100" dirty="0" err="1">
                          <a:solidFill>
                            <a:srgbClr val="0000FF"/>
                          </a:solidFill>
                          <a:latin typeface="Consolas" pitchFamily="49" charset="0"/>
                          <a:ea typeface="仿宋" pitchFamily="49" charset="-122"/>
                          <a:cs typeface="Consolas" pitchFamily="49" charset="0"/>
                        </a:rPr>
                        <a:t>multiset</a:t>
                      </a:r>
                      <a:r>
                        <a:rPr lang="zh-CN" sz="1800" b="1" kern="100" dirty="0">
                          <a:solidFill>
                            <a:srgbClr val="0000FF"/>
                          </a:solidFill>
                          <a:latin typeface="Consolas" pitchFamily="49" charset="0"/>
                          <a:ea typeface="仿宋" pitchFamily="49" charset="-122"/>
                          <a:cs typeface="Consolas" pitchFamily="49" charset="0"/>
                        </a:rPr>
                        <a:t>中所有关键字</a:t>
                      </a:r>
                      <a:r>
                        <a:rPr lang="zh-CN" sz="1800" b="1" kern="100">
                          <a:solidFill>
                            <a:srgbClr val="0000FF"/>
                          </a:solidFill>
                          <a:latin typeface="Consolas" pitchFamily="49" charset="0"/>
                          <a:ea typeface="仿宋" pitchFamily="49" charset="-122"/>
                          <a:cs typeface="Consolas" pitchFamily="49" charset="0"/>
                        </a:rPr>
                        <a:t>有序但</a:t>
                      </a:r>
                      <a:r>
                        <a:rPr lang="zh-CN" altLang="en-US" sz="1800" b="1" kern="100">
                          <a:solidFill>
                            <a:srgbClr val="0000FF"/>
                          </a:solidFill>
                          <a:latin typeface="Consolas" pitchFamily="49" charset="0"/>
                          <a:ea typeface="仿宋" pitchFamily="49" charset="-122"/>
                          <a:cs typeface="Consolas" pitchFamily="49" charset="0"/>
                        </a:rPr>
                        <a:t>可以</a:t>
                      </a:r>
                      <a:r>
                        <a:rPr lang="zh-CN" sz="1800" b="1" kern="100">
                          <a:solidFill>
                            <a:srgbClr val="0000FF"/>
                          </a:solidFill>
                          <a:latin typeface="Consolas" pitchFamily="49" charset="0"/>
                          <a:ea typeface="仿宋" pitchFamily="49" charset="-122"/>
                          <a:cs typeface="Consolas" pitchFamily="49" charset="0"/>
                        </a:rPr>
                        <a:t>重复</a:t>
                      </a:r>
                      <a:endParaRPr lang="zh-CN" sz="1800" b="1" kern="100" dirty="0">
                        <a:solidFill>
                          <a:srgbClr val="0000FF"/>
                        </a:solidFill>
                        <a:latin typeface="Consolas" pitchFamily="49" charset="0"/>
                        <a:ea typeface="仿宋" pitchFamily="49" charset="-122"/>
                        <a:cs typeface="Consolas" pitchFamily="49" charset="0"/>
                      </a:endParaRPr>
                    </a:p>
                  </a:txBody>
                  <a:tcPr marL="62345" marR="62345" marT="0" marB="0"/>
                </a:tc>
                <a:tc>
                  <a:txBody>
                    <a:bodyPr/>
                    <a:lstStyle/>
                    <a:p>
                      <a:pPr indent="0" algn="just">
                        <a:lnSpc>
                          <a:spcPts val="2600"/>
                        </a:lnSpc>
                        <a:spcAft>
                          <a:spcPts val="0"/>
                        </a:spcAft>
                      </a:pPr>
                      <a:r>
                        <a:rPr lang="en-US" sz="1800" b="1" kern="100">
                          <a:solidFill>
                            <a:srgbClr val="0000FF"/>
                          </a:solidFill>
                          <a:latin typeface="Consolas" pitchFamily="49" charset="0"/>
                          <a:ea typeface="仿宋" pitchFamily="49" charset="-122"/>
                          <a:cs typeface="Consolas" pitchFamily="49" charset="0"/>
                        </a:rPr>
                        <a:t>&lt;set&gt;</a:t>
                      </a:r>
                      <a:endParaRPr lang="zh-CN" sz="1800" b="1" kern="100">
                        <a:solidFill>
                          <a:srgbClr val="0000FF"/>
                        </a:solidFill>
                        <a:latin typeface="Consolas" pitchFamily="49" charset="0"/>
                        <a:ea typeface="仿宋" pitchFamily="49" charset="-122"/>
                        <a:cs typeface="Consolas" pitchFamily="49" charset="0"/>
                      </a:endParaRPr>
                    </a:p>
                  </a:txBody>
                  <a:tcPr marL="62345" marR="62345" marT="0" marB="0"/>
                </a:tc>
                <a:extLst>
                  <a:ext uri="{0D108BD9-81ED-4DB2-BD59-A6C34878D82A}">
                    <a16:rowId xmlns:a16="http://schemas.microsoft.com/office/drawing/2014/main" val="10004"/>
                  </a:ext>
                </a:extLst>
              </a:tr>
              <a:tr h="554182">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映射（</a:t>
                      </a:r>
                      <a:r>
                        <a:rPr lang="en-US" sz="1800" b="1" kern="100">
                          <a:solidFill>
                            <a:srgbClr val="0000FF"/>
                          </a:solidFill>
                          <a:latin typeface="Consolas" pitchFamily="49" charset="0"/>
                          <a:ea typeface="仿宋" pitchFamily="49" charset="-122"/>
                          <a:cs typeface="Consolas" pitchFamily="49" charset="0"/>
                        </a:rPr>
                        <a:t>map</a:t>
                      </a:r>
                      <a:r>
                        <a:rPr lang="zh-CN" sz="1800" b="1" kern="100">
                          <a:solidFill>
                            <a:srgbClr val="0000FF"/>
                          </a:solidFill>
                          <a:latin typeface="Consolas" pitchFamily="49" charset="0"/>
                          <a:ea typeface="仿宋" pitchFamily="49" charset="-122"/>
                          <a:cs typeface="Consolas" pitchFamily="49" charset="0"/>
                        </a:rPr>
                        <a:t>）</a:t>
                      </a:r>
                      <a:r>
                        <a:rPr lang="en-US" sz="1800" b="1" kern="100">
                          <a:solidFill>
                            <a:srgbClr val="0000FF"/>
                          </a:solidFill>
                          <a:latin typeface="Consolas" pitchFamily="49" charset="0"/>
                          <a:ea typeface="仿宋" pitchFamily="49" charset="-122"/>
                          <a:cs typeface="Consolas" pitchFamily="49" charset="0"/>
                        </a:rPr>
                        <a:t>/</a:t>
                      </a:r>
                      <a:r>
                        <a:rPr lang="zh-CN" sz="1800" b="1" kern="100">
                          <a:solidFill>
                            <a:srgbClr val="0000FF"/>
                          </a:solidFill>
                          <a:latin typeface="Consolas" pitchFamily="49" charset="0"/>
                          <a:ea typeface="仿宋" pitchFamily="49" charset="-122"/>
                          <a:cs typeface="Consolas" pitchFamily="49" charset="0"/>
                        </a:rPr>
                        <a:t>多重映射（</a:t>
                      </a:r>
                      <a:r>
                        <a:rPr lang="en-US" sz="1800" b="1" kern="100">
                          <a:solidFill>
                            <a:srgbClr val="0000FF"/>
                          </a:solidFill>
                          <a:latin typeface="Consolas" pitchFamily="49" charset="0"/>
                          <a:ea typeface="仿宋" pitchFamily="49" charset="-122"/>
                          <a:cs typeface="Consolas" pitchFamily="49" charset="0"/>
                        </a:rPr>
                        <a:t>multimap</a:t>
                      </a:r>
                      <a:r>
                        <a:rPr lang="zh-CN" sz="1800" b="1" kern="100">
                          <a:solidFill>
                            <a:srgbClr val="0000FF"/>
                          </a:solidFill>
                          <a:latin typeface="Consolas" pitchFamily="49" charset="0"/>
                          <a:ea typeface="仿宋" pitchFamily="49" charset="-122"/>
                          <a:cs typeface="Consolas" pitchFamily="49" charset="0"/>
                        </a:rPr>
                        <a:t>）</a:t>
                      </a:r>
                    </a:p>
                  </a:txBody>
                  <a:tcPr marL="62345" marR="62345" marT="0" marB="0"/>
                </a:tc>
                <a:tc>
                  <a:txBody>
                    <a:bodyPr/>
                    <a:lstStyle/>
                    <a:p>
                      <a:pPr indent="0">
                        <a:lnSpc>
                          <a:spcPts val="2600"/>
                        </a:lnSpc>
                        <a:spcAft>
                          <a:spcPts val="0"/>
                        </a:spcAft>
                      </a:pPr>
                      <a:r>
                        <a:rPr lang="zh-CN" sz="1800" b="1" kern="100">
                          <a:solidFill>
                            <a:srgbClr val="0000FF"/>
                          </a:solidFill>
                          <a:latin typeface="Consolas" pitchFamily="49" charset="0"/>
                          <a:ea typeface="仿宋" pitchFamily="49" charset="-122"/>
                          <a:cs typeface="Consolas" pitchFamily="49" charset="0"/>
                        </a:rPr>
                        <a:t>由（关键字，值）对组成的集合，底层数据结构为红黑树，</a:t>
                      </a:r>
                      <a:r>
                        <a:rPr lang="en-US" sz="1800" b="1" kern="100">
                          <a:solidFill>
                            <a:srgbClr val="0000FF"/>
                          </a:solidFill>
                          <a:latin typeface="Consolas" pitchFamily="49" charset="0"/>
                          <a:ea typeface="仿宋" pitchFamily="49" charset="-122"/>
                          <a:cs typeface="Consolas" pitchFamily="49" charset="0"/>
                        </a:rPr>
                        <a:t>map</a:t>
                      </a:r>
                      <a:r>
                        <a:rPr lang="zh-CN" sz="1800" b="1" kern="100">
                          <a:solidFill>
                            <a:srgbClr val="0000FF"/>
                          </a:solidFill>
                          <a:latin typeface="Consolas" pitchFamily="49" charset="0"/>
                          <a:ea typeface="仿宋" pitchFamily="49" charset="-122"/>
                          <a:cs typeface="Consolas" pitchFamily="49" charset="0"/>
                        </a:rPr>
                        <a:t>中所有关键字有序但不重复，</a:t>
                      </a:r>
                      <a:r>
                        <a:rPr lang="en-US" sz="1800" b="1" kern="100">
                          <a:solidFill>
                            <a:srgbClr val="0000FF"/>
                          </a:solidFill>
                          <a:latin typeface="Consolas" pitchFamily="49" charset="0"/>
                          <a:ea typeface="仿宋" pitchFamily="49" charset="-122"/>
                          <a:cs typeface="Consolas" pitchFamily="49" charset="0"/>
                        </a:rPr>
                        <a:t>multimap</a:t>
                      </a:r>
                      <a:r>
                        <a:rPr lang="zh-CN" sz="1800" b="1" kern="100">
                          <a:solidFill>
                            <a:srgbClr val="0000FF"/>
                          </a:solidFill>
                          <a:latin typeface="Consolas" pitchFamily="49" charset="0"/>
                          <a:ea typeface="仿宋" pitchFamily="49" charset="-122"/>
                          <a:cs typeface="Consolas" pitchFamily="49" charset="0"/>
                        </a:rPr>
                        <a:t>中所有关键字有序但可以重复</a:t>
                      </a:r>
                    </a:p>
                  </a:txBody>
                  <a:tcPr marL="62345" marR="62345" marT="0" marB="0"/>
                </a:tc>
                <a:tc>
                  <a:txBody>
                    <a:bodyPr/>
                    <a:lstStyle/>
                    <a:p>
                      <a:pPr indent="0" algn="just">
                        <a:lnSpc>
                          <a:spcPts val="2600"/>
                        </a:lnSpc>
                        <a:spcAft>
                          <a:spcPts val="0"/>
                        </a:spcAft>
                      </a:pPr>
                      <a:r>
                        <a:rPr lang="en-US" sz="1800" b="1" kern="100">
                          <a:solidFill>
                            <a:srgbClr val="0000FF"/>
                          </a:solidFill>
                          <a:latin typeface="Consolas" pitchFamily="49" charset="0"/>
                          <a:ea typeface="仿宋" pitchFamily="49" charset="-122"/>
                          <a:cs typeface="Consolas" pitchFamily="49" charset="0"/>
                        </a:rPr>
                        <a:t>&lt;map&gt;</a:t>
                      </a:r>
                      <a:endParaRPr lang="zh-CN" sz="1800" b="1" kern="100">
                        <a:solidFill>
                          <a:srgbClr val="0000FF"/>
                        </a:solidFill>
                        <a:latin typeface="Consolas" pitchFamily="49" charset="0"/>
                        <a:ea typeface="仿宋" pitchFamily="49" charset="-122"/>
                        <a:cs typeface="Consolas" pitchFamily="49" charset="0"/>
                      </a:endParaRPr>
                    </a:p>
                  </a:txBody>
                  <a:tcPr marL="62345" marR="62345"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500174"/>
            <a:ext cx="7643866" cy="1615827"/>
          </a:xfrm>
          <a:prstGeom prst="rect">
            <a:avLst/>
          </a:prstGeom>
          <a:noFill/>
        </p:spPr>
        <p:txBody>
          <a:bodyPr wrap="square" rtlCol="0">
            <a:spAutoFit/>
          </a:bodyPr>
          <a:lstStyle/>
          <a:p>
            <a:pPr>
              <a:lnSpc>
                <a:spcPct val="150000"/>
              </a:lnSpc>
            </a:pPr>
            <a:r>
              <a:rPr lang="zh-CN" altLang="zh-CN" sz="2200">
                <a:solidFill>
                  <a:srgbClr val="0000FF"/>
                </a:solidFill>
                <a:latin typeface="Consolas" pitchFamily="49" charset="0"/>
                <a:ea typeface="楷体" pitchFamily="49" charset="-122"/>
                <a:cs typeface="Consolas" pitchFamily="49" charset="0"/>
              </a:rPr>
              <a:t>为此，使用</a:t>
            </a:r>
            <a:r>
              <a:rPr lang="en-US" altLang="zh-CN" sz="2200">
                <a:solidFill>
                  <a:srgbClr val="0000FF"/>
                </a:solidFill>
                <a:latin typeface="Consolas" pitchFamily="49" charset="0"/>
                <a:ea typeface="楷体" pitchFamily="49" charset="-122"/>
                <a:cs typeface="Consolas" pitchFamily="49" charset="0"/>
              </a:rPr>
              <a:t>STL</a:t>
            </a:r>
            <a:r>
              <a:rPr lang="zh-CN" altLang="zh-CN" sz="2200">
                <a:solidFill>
                  <a:srgbClr val="0000FF"/>
                </a:solidFill>
                <a:latin typeface="Consolas" pitchFamily="49" charset="0"/>
                <a:ea typeface="楷体" pitchFamily="49" charset="-122"/>
                <a:cs typeface="Consolas" pitchFamily="49" charset="0"/>
              </a:rPr>
              <a:t>时必须将下面的语句插入到源代码文件开头：</a:t>
            </a:r>
          </a:p>
          <a:p>
            <a:pPr>
              <a:lnSpc>
                <a:spcPct val="150000"/>
              </a:lnSpc>
            </a:pPr>
            <a:r>
              <a:rPr lang="en-US" altLang="zh-CN" sz="2200">
                <a:latin typeface="Consolas" pitchFamily="49" charset="0"/>
                <a:ea typeface="楷体" pitchFamily="49" charset="-122"/>
                <a:cs typeface="Consolas" pitchFamily="49" charset="0"/>
              </a:rPr>
              <a:t>    </a:t>
            </a:r>
            <a:r>
              <a:rPr lang="en-US" altLang="zh-CN" sz="2000">
                <a:solidFill>
                  <a:srgbClr val="9900FF"/>
                </a:solidFill>
                <a:latin typeface="Consolas" pitchFamily="49" charset="0"/>
                <a:ea typeface="楷体" pitchFamily="49" charset="-122"/>
                <a:cs typeface="Consolas" pitchFamily="49" charset="0"/>
              </a:rPr>
              <a:t>using namespace std;</a:t>
            </a:r>
            <a:endParaRPr lang="zh-CN" altLang="zh-CN" sz="2000">
              <a:solidFill>
                <a:srgbClr val="9900FF"/>
              </a:solidFill>
              <a:latin typeface="Consolas" pitchFamily="49" charset="0"/>
              <a:ea typeface="楷体" pitchFamily="49" charset="-122"/>
              <a:cs typeface="Consolas" pitchFamily="49" charset="0"/>
            </a:endParaRPr>
          </a:p>
          <a:p>
            <a:pPr>
              <a:lnSpc>
                <a:spcPct val="150000"/>
              </a:lnSpc>
            </a:pPr>
            <a:r>
              <a:rPr lang="zh-CN" altLang="zh-CN" sz="2200">
                <a:solidFill>
                  <a:srgbClr val="0000FF"/>
                </a:solidFill>
                <a:latin typeface="Consolas" pitchFamily="49" charset="0"/>
                <a:ea typeface="楷体" pitchFamily="49" charset="-122"/>
                <a:cs typeface="Consolas" pitchFamily="49" charset="0"/>
              </a:rPr>
              <a:t>这样直接把程序代码定位到</a:t>
            </a:r>
            <a:r>
              <a:rPr lang="en-US" altLang="zh-CN" sz="2200">
                <a:solidFill>
                  <a:srgbClr val="0000FF"/>
                </a:solidFill>
                <a:latin typeface="Consolas" pitchFamily="49" charset="0"/>
                <a:ea typeface="楷体" pitchFamily="49" charset="-122"/>
                <a:cs typeface="Consolas" pitchFamily="49" charset="0"/>
              </a:rPr>
              <a:t>std</a:t>
            </a:r>
            <a:r>
              <a:rPr lang="zh-CN" altLang="zh-CN" sz="2200">
                <a:solidFill>
                  <a:srgbClr val="0000FF"/>
                </a:solidFill>
                <a:latin typeface="Consolas" pitchFamily="49" charset="0"/>
                <a:ea typeface="楷体" pitchFamily="49" charset="-122"/>
                <a:cs typeface="Consolas" pitchFamily="49" charset="0"/>
              </a:rPr>
              <a:t>命名空间中。</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214422"/>
            <a:ext cx="3143272"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a:solidFill>
                  <a:srgbClr val="FF0000"/>
                </a:solidFill>
                <a:latin typeface="Consolas" pitchFamily="49" charset="0"/>
                <a:ea typeface="华文中宋" pitchFamily="2" charset="-122"/>
                <a:cs typeface="Consolas" pitchFamily="49" charset="0"/>
              </a:rPr>
              <a:t>2. </a:t>
            </a:r>
            <a:r>
              <a:rPr lang="zh-CN" altLang="zh-CN">
                <a:solidFill>
                  <a:srgbClr val="FF0000"/>
                </a:solidFill>
                <a:latin typeface="Consolas" pitchFamily="49" charset="0"/>
                <a:ea typeface="华文中宋" pitchFamily="2" charset="-122"/>
                <a:cs typeface="Consolas" pitchFamily="49" charset="0"/>
              </a:rPr>
              <a:t>什么是</a:t>
            </a:r>
            <a:r>
              <a:rPr lang="en-US" altLang="zh-CN">
                <a:solidFill>
                  <a:srgbClr val="FF0000"/>
                </a:solidFill>
                <a:latin typeface="Consolas" pitchFamily="49" charset="0"/>
                <a:ea typeface="华文中宋" pitchFamily="2" charset="-122"/>
                <a:cs typeface="Consolas" pitchFamily="49" charset="0"/>
              </a:rPr>
              <a:t>STL</a:t>
            </a:r>
            <a:r>
              <a:rPr lang="zh-CN" altLang="zh-CN">
                <a:solidFill>
                  <a:srgbClr val="FF0000"/>
                </a:solidFill>
                <a:latin typeface="Consolas" pitchFamily="49" charset="0"/>
                <a:ea typeface="华文中宋" pitchFamily="2" charset="-122"/>
                <a:cs typeface="Consolas" pitchFamily="49" charset="0"/>
              </a:rPr>
              <a:t>算法</a:t>
            </a:r>
          </a:p>
        </p:txBody>
      </p:sp>
      <p:sp>
        <p:nvSpPr>
          <p:cNvPr id="3" name="TextBox 2"/>
          <p:cNvSpPr txBox="1"/>
          <p:nvPr/>
        </p:nvSpPr>
        <p:spPr>
          <a:xfrm>
            <a:off x="785786" y="1785926"/>
            <a:ext cx="7643866" cy="3077637"/>
          </a:xfrm>
          <a:prstGeom prst="rect">
            <a:avLst/>
          </a:prstGeom>
          <a:noFill/>
        </p:spPr>
        <p:txBody>
          <a:bodyPr wrap="square" rtlCol="0">
            <a:spAutoFit/>
          </a:bodyPr>
          <a:lstStyle/>
          <a:p>
            <a:pPr>
              <a:lnSpc>
                <a:spcPct val="200000"/>
              </a:lnSpc>
            </a:pPr>
            <a:r>
              <a:rPr lang="en-US" altLang="zh-CN" sz="2000">
                <a:solidFill>
                  <a:srgbClr val="0000FF"/>
                </a:solidFill>
                <a:latin typeface="Consolas" pitchFamily="49" charset="0"/>
                <a:ea typeface="楷体" pitchFamily="49" charset="-122"/>
                <a:cs typeface="Consolas" pitchFamily="49" charset="0"/>
              </a:rPr>
              <a:t>    STL</a:t>
            </a:r>
            <a:r>
              <a:rPr lang="zh-CN" altLang="zh-CN" sz="2000">
                <a:solidFill>
                  <a:srgbClr val="0000FF"/>
                </a:solidFill>
                <a:latin typeface="Consolas" pitchFamily="49" charset="0"/>
                <a:ea typeface="楷体" pitchFamily="49" charset="-122"/>
                <a:cs typeface="Consolas" pitchFamily="49" charset="0"/>
              </a:rPr>
              <a:t>算法是用来操作容器中数据的模板函数，</a:t>
            </a:r>
            <a:r>
              <a:rPr lang="en-US" altLang="zh-CN" sz="2000">
                <a:solidFill>
                  <a:srgbClr val="0000FF"/>
                </a:solidFill>
                <a:latin typeface="Consolas" pitchFamily="49" charset="0"/>
                <a:ea typeface="楷体" pitchFamily="49" charset="-122"/>
                <a:cs typeface="Consolas" pitchFamily="49" charset="0"/>
              </a:rPr>
              <a:t>STL</a:t>
            </a:r>
            <a:r>
              <a:rPr lang="zh-CN" altLang="zh-CN" sz="2000">
                <a:solidFill>
                  <a:srgbClr val="0000FF"/>
                </a:solidFill>
                <a:latin typeface="Consolas" pitchFamily="49" charset="0"/>
                <a:ea typeface="楷体" pitchFamily="49" charset="-122"/>
                <a:cs typeface="Consolas" pitchFamily="49" charset="0"/>
              </a:rPr>
              <a:t>提供了大约</a:t>
            </a:r>
            <a:r>
              <a:rPr lang="en-US" altLang="zh-CN" sz="2000">
                <a:solidFill>
                  <a:srgbClr val="0000FF"/>
                </a:solidFill>
                <a:latin typeface="Consolas" pitchFamily="49" charset="0"/>
                <a:ea typeface="楷体" pitchFamily="49" charset="-122"/>
                <a:cs typeface="Consolas" pitchFamily="49" charset="0"/>
              </a:rPr>
              <a:t>100</a:t>
            </a:r>
            <a:r>
              <a:rPr lang="zh-CN" altLang="zh-CN" sz="2000">
                <a:solidFill>
                  <a:srgbClr val="0000FF"/>
                </a:solidFill>
                <a:latin typeface="Consolas" pitchFamily="49" charset="0"/>
                <a:ea typeface="楷体" pitchFamily="49" charset="-122"/>
                <a:cs typeface="Consolas" pitchFamily="49" charset="0"/>
              </a:rPr>
              <a:t>个实现算法的模版函数。例如，</a:t>
            </a:r>
            <a:r>
              <a:rPr lang="en-US" altLang="zh-CN" sz="2000">
                <a:solidFill>
                  <a:srgbClr val="0000FF"/>
                </a:solidFill>
                <a:latin typeface="Consolas" pitchFamily="49" charset="0"/>
                <a:ea typeface="楷体" pitchFamily="49" charset="-122"/>
                <a:cs typeface="Consolas" pitchFamily="49" charset="0"/>
              </a:rPr>
              <a:t>STL</a:t>
            </a:r>
            <a:r>
              <a:rPr lang="zh-CN" altLang="zh-CN" sz="2000">
                <a:solidFill>
                  <a:srgbClr val="0000FF"/>
                </a:solidFill>
                <a:latin typeface="Consolas" pitchFamily="49" charset="0"/>
                <a:ea typeface="楷体" pitchFamily="49" charset="-122"/>
                <a:cs typeface="Consolas" pitchFamily="49" charset="0"/>
              </a:rPr>
              <a:t>用</a:t>
            </a:r>
            <a:r>
              <a:rPr lang="en-US" altLang="zh-CN" sz="2000">
                <a:solidFill>
                  <a:srgbClr val="0000FF"/>
                </a:solidFill>
                <a:latin typeface="Consolas" pitchFamily="49" charset="0"/>
                <a:ea typeface="楷体" pitchFamily="49" charset="-122"/>
                <a:cs typeface="Consolas" pitchFamily="49" charset="0"/>
              </a:rPr>
              <a:t>sort()</a:t>
            </a:r>
            <a:r>
              <a:rPr lang="zh-CN" altLang="zh-CN" sz="2000">
                <a:solidFill>
                  <a:srgbClr val="0000FF"/>
                </a:solidFill>
                <a:latin typeface="Consolas" pitchFamily="49" charset="0"/>
                <a:ea typeface="楷体" pitchFamily="49" charset="-122"/>
                <a:cs typeface="Consolas" pitchFamily="49" charset="0"/>
              </a:rPr>
              <a:t>来对一个</a:t>
            </a:r>
            <a:r>
              <a:rPr lang="en-US" altLang="zh-CN" sz="2000">
                <a:solidFill>
                  <a:srgbClr val="0000FF"/>
                </a:solidFill>
                <a:latin typeface="Consolas" pitchFamily="49" charset="0"/>
                <a:ea typeface="楷体" pitchFamily="49" charset="-122"/>
                <a:cs typeface="Consolas" pitchFamily="49" charset="0"/>
              </a:rPr>
              <a:t>vector</a:t>
            </a:r>
            <a:r>
              <a:rPr lang="zh-CN" altLang="zh-CN" sz="2000">
                <a:solidFill>
                  <a:srgbClr val="0000FF"/>
                </a:solidFill>
                <a:latin typeface="Consolas" pitchFamily="49" charset="0"/>
                <a:ea typeface="楷体" pitchFamily="49" charset="-122"/>
                <a:cs typeface="Consolas" pitchFamily="49" charset="0"/>
              </a:rPr>
              <a:t>中的数据进行排序，用</a:t>
            </a:r>
            <a:r>
              <a:rPr lang="en-US" altLang="zh-CN" sz="2000">
                <a:solidFill>
                  <a:srgbClr val="0000FF"/>
                </a:solidFill>
                <a:latin typeface="Consolas" pitchFamily="49" charset="0"/>
                <a:ea typeface="楷体" pitchFamily="49" charset="-122"/>
                <a:cs typeface="Consolas" pitchFamily="49" charset="0"/>
              </a:rPr>
              <a:t>find()</a:t>
            </a:r>
            <a:r>
              <a:rPr lang="zh-CN" altLang="zh-CN" sz="2000">
                <a:solidFill>
                  <a:srgbClr val="0000FF"/>
                </a:solidFill>
                <a:latin typeface="Consolas" pitchFamily="49" charset="0"/>
                <a:ea typeface="楷体" pitchFamily="49" charset="-122"/>
                <a:cs typeface="Consolas" pitchFamily="49" charset="0"/>
              </a:rPr>
              <a:t>来搜索一个</a:t>
            </a:r>
            <a:r>
              <a:rPr lang="en-US" altLang="zh-CN" sz="2000">
                <a:solidFill>
                  <a:srgbClr val="0000FF"/>
                </a:solidFill>
                <a:latin typeface="Consolas" pitchFamily="49" charset="0"/>
                <a:ea typeface="楷体" pitchFamily="49" charset="-122"/>
                <a:cs typeface="Consolas" pitchFamily="49" charset="0"/>
              </a:rPr>
              <a:t>list</a:t>
            </a:r>
            <a:r>
              <a:rPr lang="zh-CN" altLang="zh-CN" sz="2000">
                <a:solidFill>
                  <a:srgbClr val="0000FF"/>
                </a:solidFill>
                <a:latin typeface="Consolas" pitchFamily="49" charset="0"/>
                <a:ea typeface="楷体" pitchFamily="49" charset="-122"/>
                <a:cs typeface="Consolas" pitchFamily="49" charset="0"/>
              </a:rPr>
              <a:t>中的对象。</a:t>
            </a:r>
            <a:endParaRPr lang="en-US" altLang="zh-CN" sz="2000">
              <a:solidFill>
                <a:srgbClr val="0000FF"/>
              </a:solidFill>
              <a:latin typeface="Consolas" pitchFamily="49" charset="0"/>
              <a:ea typeface="楷体" pitchFamily="49" charset="-122"/>
              <a:cs typeface="Consolas" pitchFamily="49" charset="0"/>
            </a:endParaRPr>
          </a:p>
          <a:p>
            <a:pPr>
              <a:lnSpc>
                <a:spcPct val="200000"/>
              </a:lnSpc>
            </a:pPr>
            <a:r>
              <a:rPr lang="en-US" altLang="zh-CN" sz="2000">
                <a:solidFill>
                  <a:srgbClr val="0000FF"/>
                </a:solidFill>
                <a:latin typeface="Consolas" pitchFamily="49" charset="0"/>
                <a:ea typeface="楷体" pitchFamily="49" charset="-122"/>
                <a:cs typeface="Consolas" pitchFamily="49" charset="0"/>
              </a:rPr>
              <a:t>    STL</a:t>
            </a:r>
            <a:r>
              <a:rPr lang="zh-CN" altLang="zh-CN" sz="2000">
                <a:solidFill>
                  <a:srgbClr val="0000FF"/>
                </a:solidFill>
                <a:latin typeface="Consolas" pitchFamily="49" charset="0"/>
                <a:ea typeface="楷体" pitchFamily="49" charset="-122"/>
                <a:cs typeface="Consolas" pitchFamily="49" charset="0"/>
              </a:rPr>
              <a:t>算法部分主要由头文件</a:t>
            </a:r>
            <a:r>
              <a:rPr lang="en-US" altLang="zh-CN" sz="2000">
                <a:solidFill>
                  <a:srgbClr val="9900FF"/>
                </a:solidFill>
                <a:latin typeface="Consolas" pitchFamily="49" charset="0"/>
                <a:ea typeface="楷体" pitchFamily="49" charset="-122"/>
                <a:cs typeface="Consolas" pitchFamily="49" charset="0"/>
              </a:rPr>
              <a:t>&lt;algorithm&gt;</a:t>
            </a:r>
            <a:r>
              <a:rPr lang="zh-CN" altLang="zh-CN" sz="2000">
                <a:solidFill>
                  <a:srgbClr val="9900FF"/>
                </a:solidFill>
                <a:latin typeface="Consolas" pitchFamily="49" charset="0"/>
                <a:ea typeface="楷体" pitchFamily="49" charset="-122"/>
                <a:cs typeface="Consolas" pitchFamily="49" charset="0"/>
              </a:rPr>
              <a:t>、</a:t>
            </a:r>
            <a:r>
              <a:rPr lang="en-US" altLang="zh-CN" sz="2000">
                <a:solidFill>
                  <a:srgbClr val="9900FF"/>
                </a:solidFill>
                <a:latin typeface="Consolas" pitchFamily="49" charset="0"/>
                <a:ea typeface="楷体" pitchFamily="49" charset="-122"/>
                <a:cs typeface="Consolas" pitchFamily="49" charset="0"/>
              </a:rPr>
              <a:t>&lt;numeric&gt;</a:t>
            </a:r>
            <a:r>
              <a:rPr lang="zh-CN" altLang="zh-CN" sz="2000">
                <a:solidFill>
                  <a:srgbClr val="0000FF"/>
                </a:solidFill>
                <a:latin typeface="Consolas" pitchFamily="49" charset="0"/>
                <a:ea typeface="楷体" pitchFamily="49" charset="-122"/>
                <a:cs typeface="Consolas" pitchFamily="49" charset="0"/>
              </a:rPr>
              <a:t>和</a:t>
            </a:r>
            <a:r>
              <a:rPr lang="en-US" altLang="zh-CN" sz="2000">
                <a:solidFill>
                  <a:srgbClr val="9900FF"/>
                </a:solidFill>
                <a:latin typeface="Consolas" pitchFamily="49" charset="0"/>
                <a:ea typeface="楷体" pitchFamily="49" charset="-122"/>
                <a:cs typeface="Consolas" pitchFamily="49" charset="0"/>
              </a:rPr>
              <a:t>&lt;functional&gt;</a:t>
            </a:r>
            <a:r>
              <a:rPr lang="zh-CN" altLang="zh-CN" sz="2000">
                <a:latin typeface="Consolas" pitchFamily="49" charset="0"/>
                <a:ea typeface="楷体" pitchFamily="49" charset="-122"/>
                <a:cs typeface="Consolas" pitchFamily="49" charset="0"/>
              </a:rPr>
              <a:t>组成。</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898955553"/>
              </p:ext>
            </p:extLst>
          </p:nvPr>
        </p:nvGraphicFramePr>
        <p:xfrm>
          <a:off x="607221" y="246063"/>
          <a:ext cx="943995" cy="1097280"/>
        </p:xfrm>
        <a:graphic>
          <a:graphicData uri="http://schemas.openxmlformats.org/drawingml/2006/table">
            <a:tbl>
              <a:tblPr firstRow="1" bandRow="1">
                <a:tableStyleId>{5C22544A-7EE6-4342-B048-85BDC9FD1C3A}</a:tableStyleId>
              </a:tblPr>
              <a:tblGrid>
                <a:gridCol w="314665">
                  <a:extLst>
                    <a:ext uri="{9D8B030D-6E8A-4147-A177-3AD203B41FA5}">
                      <a16:colId xmlns:a16="http://schemas.microsoft.com/office/drawing/2014/main" val="20000"/>
                    </a:ext>
                  </a:extLst>
                </a:gridCol>
                <a:gridCol w="314665">
                  <a:extLst>
                    <a:ext uri="{9D8B030D-6E8A-4147-A177-3AD203B41FA5}">
                      <a16:colId xmlns:a16="http://schemas.microsoft.com/office/drawing/2014/main" val="20001"/>
                    </a:ext>
                  </a:extLst>
                </a:gridCol>
                <a:gridCol w="314665">
                  <a:extLst>
                    <a:ext uri="{9D8B030D-6E8A-4147-A177-3AD203B41FA5}">
                      <a16:colId xmlns:a16="http://schemas.microsoft.com/office/drawing/2014/main" val="20002"/>
                    </a:ext>
                  </a:extLst>
                </a:gridCol>
              </a:tblGrid>
              <a:tr h="364293">
                <a:tc>
                  <a:txBody>
                    <a:bodyPr/>
                    <a:lstStyle/>
                    <a:p>
                      <a:r>
                        <a:rPr lang="en-US" altLang="zh-CN" dirty="0">
                          <a:solidFill>
                            <a:schemeClr val="bg1"/>
                          </a:solidFill>
                        </a:rPr>
                        <a:t>0</a:t>
                      </a:r>
                      <a:endParaRPr lang="zh-CN" altLang="en-US" dirty="0">
                        <a:solidFill>
                          <a:schemeClr val="bg1"/>
                        </a:solidFill>
                      </a:endParaRPr>
                    </a:p>
                  </a:txBody>
                  <a:tcPr marL="68580" marR="68580">
                    <a:noFill/>
                  </a:tcPr>
                </a:tc>
                <a:tc>
                  <a:txBody>
                    <a:bodyPr/>
                    <a:lstStyle/>
                    <a:p>
                      <a:r>
                        <a:rPr lang="en-US" altLang="zh-CN" dirty="0">
                          <a:solidFill>
                            <a:schemeClr val="bg1"/>
                          </a:solidFill>
                        </a:rPr>
                        <a:t>1</a:t>
                      </a:r>
                      <a:endParaRPr lang="zh-CN" altLang="en-US" dirty="0">
                        <a:solidFill>
                          <a:schemeClr val="bg1"/>
                        </a:solidFill>
                      </a:endParaRPr>
                    </a:p>
                  </a:txBody>
                  <a:tcPr marL="68580" marR="68580">
                    <a:noFill/>
                  </a:tcPr>
                </a:tc>
                <a:tc>
                  <a:txBody>
                    <a:bodyPr/>
                    <a:lstStyle/>
                    <a:p>
                      <a:r>
                        <a:rPr lang="en-US" altLang="zh-CN" dirty="0">
                          <a:solidFill>
                            <a:schemeClr val="bg1"/>
                          </a:solidFill>
                        </a:rPr>
                        <a:t>2</a:t>
                      </a:r>
                      <a:endParaRPr lang="zh-CN" altLang="en-US" dirty="0">
                        <a:solidFill>
                          <a:schemeClr val="bg1"/>
                        </a:solidFill>
                      </a:endParaRPr>
                    </a:p>
                  </a:txBody>
                  <a:tcPr marL="68580" marR="68580">
                    <a:noFill/>
                  </a:tcPr>
                </a:tc>
                <a:extLst>
                  <a:ext uri="{0D108BD9-81ED-4DB2-BD59-A6C34878D82A}">
                    <a16:rowId xmlns:a16="http://schemas.microsoft.com/office/drawing/2014/main" val="10000"/>
                  </a:ext>
                </a:extLst>
              </a:tr>
              <a:tr h="364293">
                <a:tc>
                  <a:txBody>
                    <a:bodyPr/>
                    <a:lstStyle/>
                    <a:p>
                      <a:r>
                        <a:rPr lang="en-US" altLang="zh-CN" dirty="0">
                          <a:solidFill>
                            <a:schemeClr val="bg1"/>
                          </a:solidFill>
                        </a:rPr>
                        <a:t>3</a:t>
                      </a:r>
                      <a:endParaRPr lang="zh-CN" altLang="en-US" dirty="0">
                        <a:solidFill>
                          <a:schemeClr val="bg1"/>
                        </a:solidFill>
                      </a:endParaRPr>
                    </a:p>
                  </a:txBody>
                  <a:tcPr marL="68580" marR="68580">
                    <a:noFill/>
                  </a:tcPr>
                </a:tc>
                <a:tc>
                  <a:txBody>
                    <a:bodyPr/>
                    <a:lstStyle/>
                    <a:p>
                      <a:r>
                        <a:rPr lang="en-US" altLang="zh-CN" dirty="0">
                          <a:solidFill>
                            <a:schemeClr val="bg1"/>
                          </a:solidFill>
                        </a:rPr>
                        <a:t>4</a:t>
                      </a:r>
                      <a:endParaRPr lang="zh-CN" altLang="en-US" dirty="0">
                        <a:solidFill>
                          <a:schemeClr val="bg1"/>
                        </a:solidFill>
                      </a:endParaRPr>
                    </a:p>
                  </a:txBody>
                  <a:tcPr marL="68580" marR="68580">
                    <a:noFill/>
                  </a:tcPr>
                </a:tc>
                <a:tc>
                  <a:txBody>
                    <a:bodyPr/>
                    <a:lstStyle/>
                    <a:p>
                      <a:r>
                        <a:rPr lang="en-US" altLang="zh-CN" dirty="0">
                          <a:solidFill>
                            <a:schemeClr val="bg1"/>
                          </a:solidFill>
                        </a:rPr>
                        <a:t>5</a:t>
                      </a:r>
                      <a:endParaRPr lang="zh-CN" altLang="en-US" dirty="0">
                        <a:solidFill>
                          <a:schemeClr val="bg1"/>
                        </a:solidFill>
                      </a:endParaRPr>
                    </a:p>
                  </a:txBody>
                  <a:tcPr marL="68580" marR="68580">
                    <a:noFill/>
                  </a:tcPr>
                </a:tc>
                <a:extLst>
                  <a:ext uri="{0D108BD9-81ED-4DB2-BD59-A6C34878D82A}">
                    <a16:rowId xmlns:a16="http://schemas.microsoft.com/office/drawing/2014/main" val="10001"/>
                  </a:ext>
                </a:extLst>
              </a:tr>
              <a:tr h="364293">
                <a:tc>
                  <a:txBody>
                    <a:bodyPr/>
                    <a:lstStyle/>
                    <a:p>
                      <a:r>
                        <a:rPr lang="en-US" altLang="zh-CN" dirty="0">
                          <a:solidFill>
                            <a:schemeClr val="bg1"/>
                          </a:solidFill>
                        </a:rPr>
                        <a:t>6</a:t>
                      </a:r>
                      <a:endParaRPr lang="zh-CN" altLang="en-US" dirty="0">
                        <a:solidFill>
                          <a:schemeClr val="bg1"/>
                        </a:solidFill>
                      </a:endParaRPr>
                    </a:p>
                  </a:txBody>
                  <a:tcPr marL="68580" marR="68580">
                    <a:noFill/>
                  </a:tcPr>
                </a:tc>
                <a:tc>
                  <a:txBody>
                    <a:bodyPr/>
                    <a:lstStyle/>
                    <a:p>
                      <a:r>
                        <a:rPr lang="en-US" altLang="zh-CN" dirty="0">
                          <a:solidFill>
                            <a:schemeClr val="bg1"/>
                          </a:solidFill>
                        </a:rPr>
                        <a:t>7</a:t>
                      </a:r>
                      <a:endParaRPr lang="zh-CN" altLang="en-US" dirty="0">
                        <a:solidFill>
                          <a:schemeClr val="bg1"/>
                        </a:solidFill>
                      </a:endParaRPr>
                    </a:p>
                  </a:txBody>
                  <a:tcPr marL="68580" marR="68580">
                    <a:noFill/>
                  </a:tcPr>
                </a:tc>
                <a:tc>
                  <a:txBody>
                    <a:bodyPr/>
                    <a:lstStyle/>
                    <a:p>
                      <a:r>
                        <a:rPr lang="en-US" altLang="zh-CN" dirty="0">
                          <a:solidFill>
                            <a:schemeClr val="bg1"/>
                          </a:solidFill>
                        </a:rPr>
                        <a:t>8</a:t>
                      </a:r>
                      <a:endParaRPr lang="zh-CN" altLang="en-US" dirty="0">
                        <a:solidFill>
                          <a:schemeClr val="bg1"/>
                        </a:solidFill>
                      </a:endParaRPr>
                    </a:p>
                  </a:txBody>
                  <a:tcPr marL="68580" marR="68580">
                    <a:noFill/>
                  </a:tcPr>
                </a:tc>
                <a:extLst>
                  <a:ext uri="{0D108BD9-81ED-4DB2-BD59-A6C34878D82A}">
                    <a16:rowId xmlns:a16="http://schemas.microsoft.com/office/drawing/2014/main" val="10002"/>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295201122"/>
              </p:ext>
            </p:extLst>
          </p:nvPr>
        </p:nvGraphicFramePr>
        <p:xfrm>
          <a:off x="2836071" y="1138691"/>
          <a:ext cx="943995" cy="1097280"/>
        </p:xfrm>
        <a:graphic>
          <a:graphicData uri="http://schemas.openxmlformats.org/drawingml/2006/table">
            <a:tbl>
              <a:tblPr firstRow="1" bandRow="1">
                <a:tableStyleId>{5C22544A-7EE6-4342-B048-85BDC9FD1C3A}</a:tableStyleId>
              </a:tblPr>
              <a:tblGrid>
                <a:gridCol w="314665">
                  <a:extLst>
                    <a:ext uri="{9D8B030D-6E8A-4147-A177-3AD203B41FA5}">
                      <a16:colId xmlns:a16="http://schemas.microsoft.com/office/drawing/2014/main" val="20000"/>
                    </a:ext>
                  </a:extLst>
                </a:gridCol>
                <a:gridCol w="314665">
                  <a:extLst>
                    <a:ext uri="{9D8B030D-6E8A-4147-A177-3AD203B41FA5}">
                      <a16:colId xmlns:a16="http://schemas.microsoft.com/office/drawing/2014/main" val="20001"/>
                    </a:ext>
                  </a:extLst>
                </a:gridCol>
                <a:gridCol w="314665">
                  <a:extLst>
                    <a:ext uri="{9D8B030D-6E8A-4147-A177-3AD203B41FA5}">
                      <a16:colId xmlns:a16="http://schemas.microsoft.com/office/drawing/2014/main" val="20002"/>
                    </a:ext>
                  </a:extLst>
                </a:gridCol>
              </a:tblGrid>
              <a:tr h="364293">
                <a:tc>
                  <a:txBody>
                    <a:bodyPr/>
                    <a:lstStyle/>
                    <a:p>
                      <a:r>
                        <a:rPr lang="en-US" altLang="zh-CN" dirty="0">
                          <a:solidFill>
                            <a:srgbClr val="FFFF00"/>
                          </a:solidFill>
                        </a:rPr>
                        <a:t>O</a:t>
                      </a:r>
                      <a:endParaRPr lang="zh-CN" altLang="en-US" dirty="0">
                        <a:solidFill>
                          <a:srgbClr val="FFFF00"/>
                        </a:solidFill>
                      </a:endParaRPr>
                    </a:p>
                  </a:txBody>
                  <a:tcPr marL="68580" marR="68580">
                    <a:noFill/>
                  </a:tcPr>
                </a:tc>
                <a:tc>
                  <a:txBody>
                    <a:bodyPr/>
                    <a:lstStyle/>
                    <a:p>
                      <a:r>
                        <a:rPr lang="en-US" altLang="zh-CN" dirty="0"/>
                        <a:t>1</a:t>
                      </a:r>
                      <a:endParaRPr lang="zh-CN" altLang="en-US" dirty="0"/>
                    </a:p>
                  </a:txBody>
                  <a:tcPr marL="68580" marR="68580">
                    <a:noFill/>
                  </a:tcPr>
                </a:tc>
                <a:tc>
                  <a:txBody>
                    <a:bodyPr/>
                    <a:lstStyle/>
                    <a:p>
                      <a:r>
                        <a:rPr lang="en-US" altLang="zh-CN" dirty="0">
                          <a:solidFill>
                            <a:schemeClr val="bg1"/>
                          </a:solidFill>
                        </a:rPr>
                        <a:t>2</a:t>
                      </a:r>
                      <a:endParaRPr lang="zh-CN" altLang="en-US" dirty="0">
                        <a:solidFill>
                          <a:schemeClr val="bg1"/>
                        </a:solidFill>
                      </a:endParaRPr>
                    </a:p>
                  </a:txBody>
                  <a:tcPr marL="68580" marR="68580">
                    <a:noFill/>
                  </a:tcPr>
                </a:tc>
                <a:extLst>
                  <a:ext uri="{0D108BD9-81ED-4DB2-BD59-A6C34878D82A}">
                    <a16:rowId xmlns:a16="http://schemas.microsoft.com/office/drawing/2014/main" val="10000"/>
                  </a:ext>
                </a:extLst>
              </a:tr>
              <a:tr h="364293">
                <a:tc>
                  <a:txBody>
                    <a:bodyPr/>
                    <a:lstStyle/>
                    <a:p>
                      <a:r>
                        <a:rPr lang="en-US" altLang="zh-CN" b="1" dirty="0">
                          <a:solidFill>
                            <a:schemeClr val="bg1"/>
                          </a:solidFill>
                        </a:rPr>
                        <a:t>3</a:t>
                      </a:r>
                      <a:endParaRPr lang="zh-CN" altLang="en-US" b="1" dirty="0">
                        <a:solidFill>
                          <a:schemeClr val="bg1"/>
                        </a:solidFill>
                      </a:endParaRPr>
                    </a:p>
                  </a:txBody>
                  <a:tcPr marL="68580" marR="68580">
                    <a:noFill/>
                  </a:tcPr>
                </a:tc>
                <a:tc>
                  <a:txBody>
                    <a:bodyPr/>
                    <a:lstStyle/>
                    <a:p>
                      <a:r>
                        <a:rPr lang="en-US" altLang="zh-CN" b="1" dirty="0">
                          <a:solidFill>
                            <a:srgbClr val="FFFF00"/>
                          </a:solidFill>
                        </a:rPr>
                        <a:t>O</a:t>
                      </a:r>
                      <a:endParaRPr lang="zh-CN" altLang="en-US" b="1" dirty="0">
                        <a:solidFill>
                          <a:srgbClr val="FFFF00"/>
                        </a:solidFill>
                      </a:endParaRPr>
                    </a:p>
                  </a:txBody>
                  <a:tcPr marL="68580" marR="68580">
                    <a:noFill/>
                  </a:tcPr>
                </a:tc>
                <a:tc>
                  <a:txBody>
                    <a:bodyPr/>
                    <a:lstStyle/>
                    <a:p>
                      <a:r>
                        <a:rPr lang="en-US" altLang="zh-CN" b="1" dirty="0">
                          <a:solidFill>
                            <a:srgbClr val="FF0000"/>
                          </a:solidFill>
                        </a:rPr>
                        <a:t>X</a:t>
                      </a:r>
                      <a:endParaRPr lang="zh-CN" altLang="en-US" b="1" dirty="0">
                        <a:solidFill>
                          <a:srgbClr val="FF0000"/>
                        </a:solidFill>
                      </a:endParaRPr>
                    </a:p>
                  </a:txBody>
                  <a:tcPr marL="68580" marR="68580">
                    <a:noFill/>
                  </a:tcPr>
                </a:tc>
                <a:extLst>
                  <a:ext uri="{0D108BD9-81ED-4DB2-BD59-A6C34878D82A}">
                    <a16:rowId xmlns:a16="http://schemas.microsoft.com/office/drawing/2014/main" val="10001"/>
                  </a:ext>
                </a:extLst>
              </a:tr>
              <a:tr h="364293">
                <a:tc>
                  <a:txBody>
                    <a:bodyPr/>
                    <a:lstStyle/>
                    <a:p>
                      <a:r>
                        <a:rPr lang="en-US" altLang="zh-CN" b="1" dirty="0">
                          <a:solidFill>
                            <a:schemeClr val="bg1"/>
                          </a:solidFill>
                        </a:rPr>
                        <a:t>6</a:t>
                      </a:r>
                      <a:endParaRPr lang="zh-CN" altLang="en-US" b="1" dirty="0">
                        <a:solidFill>
                          <a:schemeClr val="bg1"/>
                        </a:solidFill>
                      </a:endParaRPr>
                    </a:p>
                  </a:txBody>
                  <a:tcPr marL="68580" marR="68580">
                    <a:noFill/>
                  </a:tcPr>
                </a:tc>
                <a:tc>
                  <a:txBody>
                    <a:bodyPr/>
                    <a:lstStyle/>
                    <a:p>
                      <a:r>
                        <a:rPr lang="en-US" altLang="zh-CN" dirty="0">
                          <a:solidFill>
                            <a:schemeClr val="bg1"/>
                          </a:solidFill>
                        </a:rPr>
                        <a:t>7</a:t>
                      </a:r>
                      <a:endParaRPr lang="zh-CN" altLang="en-US" dirty="0">
                        <a:solidFill>
                          <a:schemeClr val="bg1"/>
                        </a:solidFill>
                      </a:endParaRPr>
                    </a:p>
                  </a:txBody>
                  <a:tcPr marL="68580" marR="68580">
                    <a:noFill/>
                  </a:tcPr>
                </a:tc>
                <a:tc>
                  <a:txBody>
                    <a:bodyPr/>
                    <a:lstStyle/>
                    <a:p>
                      <a:r>
                        <a:rPr lang="en-US" altLang="zh-CN" b="1" dirty="0">
                          <a:solidFill>
                            <a:srgbClr val="FF0000"/>
                          </a:solidFill>
                        </a:rPr>
                        <a:t>X</a:t>
                      </a:r>
                      <a:endParaRPr lang="zh-CN" altLang="en-US" b="1" dirty="0">
                        <a:solidFill>
                          <a:srgbClr val="FF0000"/>
                        </a:solidFill>
                      </a:endParaRPr>
                    </a:p>
                  </a:txBody>
                  <a:tcPr marL="68580" marR="68580">
                    <a:noFill/>
                  </a:tcPr>
                </a:tc>
                <a:extLst>
                  <a:ext uri="{0D108BD9-81ED-4DB2-BD59-A6C34878D82A}">
                    <a16:rowId xmlns:a16="http://schemas.microsoft.com/office/drawing/2014/main" val="10002"/>
                  </a:ext>
                </a:extLst>
              </a:tr>
            </a:tbl>
          </a:graphicData>
        </a:graphic>
      </p:graphicFrame>
      <p:cxnSp>
        <p:nvCxnSpPr>
          <p:cNvPr id="9" name="直接连接符 8"/>
          <p:cNvCxnSpPr/>
          <p:nvPr/>
        </p:nvCxnSpPr>
        <p:spPr>
          <a:xfrm flipH="1">
            <a:off x="2277836" y="2242457"/>
            <a:ext cx="612322" cy="60960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a:endCxn id="34" idx="0"/>
          </p:cNvCxnSpPr>
          <p:nvPr/>
        </p:nvCxnSpPr>
        <p:spPr>
          <a:xfrm flipH="1">
            <a:off x="2583996" y="2237015"/>
            <a:ext cx="485777" cy="954634"/>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3237142" y="2217182"/>
            <a:ext cx="73479" cy="789214"/>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498401" y="2242458"/>
            <a:ext cx="134706" cy="763939"/>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318657" y="2394857"/>
            <a:ext cx="220436" cy="461665"/>
          </a:xfrm>
          <a:prstGeom prst="rect">
            <a:avLst/>
          </a:prstGeom>
          <a:noFill/>
        </p:spPr>
        <p:txBody>
          <a:bodyPr wrap="square" rtlCol="0">
            <a:spAutoFit/>
          </a:bodyPr>
          <a:lstStyle/>
          <a:p>
            <a:r>
              <a:rPr lang="en-US" altLang="zh-CN" dirty="0">
                <a:solidFill>
                  <a:schemeClr val="bg1"/>
                </a:solidFill>
              </a:rPr>
              <a:t>1</a:t>
            </a:r>
            <a:endParaRPr lang="zh-CN" altLang="en-US" dirty="0">
              <a:solidFill>
                <a:schemeClr val="bg1"/>
              </a:solidFill>
            </a:endParaRPr>
          </a:p>
        </p:txBody>
      </p:sp>
      <p:sp>
        <p:nvSpPr>
          <p:cNvPr id="20" name="TextBox 19"/>
          <p:cNvSpPr txBox="1"/>
          <p:nvPr/>
        </p:nvSpPr>
        <p:spPr>
          <a:xfrm>
            <a:off x="2569708" y="2526846"/>
            <a:ext cx="220436" cy="461665"/>
          </a:xfrm>
          <a:prstGeom prst="rect">
            <a:avLst/>
          </a:prstGeom>
          <a:noFill/>
        </p:spPr>
        <p:txBody>
          <a:bodyPr wrap="square" rtlCol="0">
            <a:spAutoFit/>
          </a:bodyPr>
          <a:lstStyle/>
          <a:p>
            <a:r>
              <a:rPr lang="en-US" altLang="zh-CN" dirty="0">
                <a:solidFill>
                  <a:schemeClr val="bg1"/>
                </a:solidFill>
              </a:rPr>
              <a:t>2</a:t>
            </a:r>
            <a:endParaRPr lang="zh-CN" altLang="en-US" dirty="0">
              <a:solidFill>
                <a:schemeClr val="bg1"/>
              </a:solidFill>
            </a:endParaRPr>
          </a:p>
        </p:txBody>
      </p:sp>
      <p:sp>
        <p:nvSpPr>
          <p:cNvPr id="21" name="TextBox 20"/>
          <p:cNvSpPr txBox="1"/>
          <p:nvPr/>
        </p:nvSpPr>
        <p:spPr>
          <a:xfrm>
            <a:off x="3053445" y="2547257"/>
            <a:ext cx="220436" cy="461665"/>
          </a:xfrm>
          <a:prstGeom prst="rect">
            <a:avLst/>
          </a:prstGeom>
          <a:noFill/>
        </p:spPr>
        <p:txBody>
          <a:bodyPr wrap="square" rtlCol="0">
            <a:spAutoFit/>
          </a:bodyPr>
          <a:lstStyle/>
          <a:p>
            <a:r>
              <a:rPr lang="en-US" altLang="zh-CN" dirty="0">
                <a:solidFill>
                  <a:schemeClr val="bg1"/>
                </a:solidFill>
              </a:rPr>
              <a:t>3</a:t>
            </a:r>
            <a:endParaRPr lang="zh-CN" altLang="en-US" dirty="0">
              <a:solidFill>
                <a:schemeClr val="bg1"/>
              </a:solidFill>
            </a:endParaRPr>
          </a:p>
        </p:txBody>
      </p:sp>
      <p:sp>
        <p:nvSpPr>
          <p:cNvPr id="22" name="TextBox 21"/>
          <p:cNvSpPr txBox="1"/>
          <p:nvPr/>
        </p:nvSpPr>
        <p:spPr>
          <a:xfrm>
            <a:off x="3343285" y="2611789"/>
            <a:ext cx="220436" cy="461665"/>
          </a:xfrm>
          <a:prstGeom prst="rect">
            <a:avLst/>
          </a:prstGeom>
          <a:noFill/>
        </p:spPr>
        <p:txBody>
          <a:bodyPr wrap="square" rtlCol="0">
            <a:spAutoFit/>
          </a:bodyPr>
          <a:lstStyle/>
          <a:p>
            <a:r>
              <a:rPr lang="en-US" altLang="zh-CN" dirty="0">
                <a:solidFill>
                  <a:schemeClr val="bg1"/>
                </a:solidFill>
              </a:rPr>
              <a:t>6</a:t>
            </a:r>
            <a:endParaRPr lang="zh-CN" altLang="en-US" dirty="0">
              <a:solidFill>
                <a:schemeClr val="bg1"/>
              </a:solidFill>
            </a:endParaRPr>
          </a:p>
        </p:txBody>
      </p:sp>
      <p:cxnSp>
        <p:nvCxnSpPr>
          <p:cNvPr id="23" name="直接连接符 22"/>
          <p:cNvCxnSpPr/>
          <p:nvPr/>
        </p:nvCxnSpPr>
        <p:spPr>
          <a:xfrm>
            <a:off x="3771902" y="2228646"/>
            <a:ext cx="424541" cy="77775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771902" y="2621892"/>
            <a:ext cx="220436" cy="461665"/>
          </a:xfrm>
          <a:prstGeom prst="rect">
            <a:avLst/>
          </a:prstGeom>
          <a:noFill/>
        </p:spPr>
        <p:txBody>
          <a:bodyPr wrap="square" rtlCol="0">
            <a:spAutoFit/>
          </a:bodyPr>
          <a:lstStyle/>
          <a:p>
            <a:r>
              <a:rPr lang="en-US" altLang="zh-CN" dirty="0">
                <a:solidFill>
                  <a:schemeClr val="bg1"/>
                </a:solidFill>
              </a:rPr>
              <a:t>7</a:t>
            </a:r>
            <a:endParaRPr lang="zh-CN" altLang="en-US" dirty="0">
              <a:solidFill>
                <a:schemeClr val="bg1"/>
              </a:solidFill>
            </a:endParaRPr>
          </a:p>
        </p:txBody>
      </p:sp>
      <p:sp>
        <p:nvSpPr>
          <p:cNvPr id="28" name="乘号 27"/>
          <p:cNvSpPr/>
          <p:nvPr/>
        </p:nvSpPr>
        <p:spPr>
          <a:xfrm>
            <a:off x="2032908" y="2731923"/>
            <a:ext cx="244928" cy="37050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31" name="乘号 30"/>
          <p:cNvSpPr/>
          <p:nvPr/>
        </p:nvSpPr>
        <p:spPr>
          <a:xfrm>
            <a:off x="3114678" y="3006396"/>
            <a:ext cx="244928" cy="37050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32" name="乘号 31"/>
          <p:cNvSpPr/>
          <p:nvPr/>
        </p:nvSpPr>
        <p:spPr>
          <a:xfrm>
            <a:off x="3510643" y="3006396"/>
            <a:ext cx="244928" cy="37050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33" name="乘号 32"/>
          <p:cNvSpPr/>
          <p:nvPr/>
        </p:nvSpPr>
        <p:spPr>
          <a:xfrm>
            <a:off x="4073979" y="3006396"/>
            <a:ext cx="244928" cy="37050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graphicFrame>
        <p:nvGraphicFramePr>
          <p:cNvPr id="34" name="表格 33"/>
          <p:cNvGraphicFramePr>
            <a:graphicFrameLocks noGrp="1"/>
          </p:cNvGraphicFramePr>
          <p:nvPr>
            <p:extLst>
              <p:ext uri="{D42A27DB-BD31-4B8C-83A1-F6EECF244321}">
                <p14:modId xmlns:p14="http://schemas.microsoft.com/office/powerpoint/2010/main" val="2040513514"/>
              </p:ext>
            </p:extLst>
          </p:nvPr>
        </p:nvGraphicFramePr>
        <p:xfrm>
          <a:off x="2111999" y="3191649"/>
          <a:ext cx="943995" cy="1097280"/>
        </p:xfrm>
        <a:graphic>
          <a:graphicData uri="http://schemas.openxmlformats.org/drawingml/2006/table">
            <a:tbl>
              <a:tblPr firstRow="1" bandRow="1">
                <a:tableStyleId>{5C22544A-7EE6-4342-B048-85BDC9FD1C3A}</a:tableStyleId>
              </a:tblPr>
              <a:tblGrid>
                <a:gridCol w="314665">
                  <a:extLst>
                    <a:ext uri="{9D8B030D-6E8A-4147-A177-3AD203B41FA5}">
                      <a16:colId xmlns:a16="http://schemas.microsoft.com/office/drawing/2014/main" val="20000"/>
                    </a:ext>
                  </a:extLst>
                </a:gridCol>
                <a:gridCol w="314665">
                  <a:extLst>
                    <a:ext uri="{9D8B030D-6E8A-4147-A177-3AD203B41FA5}">
                      <a16:colId xmlns:a16="http://schemas.microsoft.com/office/drawing/2014/main" val="20001"/>
                    </a:ext>
                  </a:extLst>
                </a:gridCol>
                <a:gridCol w="314665">
                  <a:extLst>
                    <a:ext uri="{9D8B030D-6E8A-4147-A177-3AD203B41FA5}">
                      <a16:colId xmlns:a16="http://schemas.microsoft.com/office/drawing/2014/main" val="20002"/>
                    </a:ext>
                  </a:extLst>
                </a:gridCol>
              </a:tblGrid>
              <a:tr h="364293">
                <a:tc>
                  <a:txBody>
                    <a:bodyPr/>
                    <a:lstStyle/>
                    <a:p>
                      <a:r>
                        <a:rPr lang="en-US" altLang="zh-CN" dirty="0">
                          <a:solidFill>
                            <a:srgbClr val="FFFF00"/>
                          </a:solidFill>
                        </a:rPr>
                        <a:t>O</a:t>
                      </a:r>
                      <a:endParaRPr lang="zh-CN" altLang="en-US" dirty="0">
                        <a:solidFill>
                          <a:srgbClr val="FFFF00"/>
                        </a:solidFill>
                      </a:endParaRPr>
                    </a:p>
                  </a:txBody>
                  <a:tcPr marL="68580" marR="68580">
                    <a:noFill/>
                  </a:tcPr>
                </a:tc>
                <a:tc>
                  <a:txBody>
                    <a:bodyPr/>
                    <a:lstStyle/>
                    <a:p>
                      <a:r>
                        <a:rPr lang="en-US" altLang="zh-CN" dirty="0"/>
                        <a:t>1</a:t>
                      </a:r>
                      <a:endParaRPr lang="zh-CN" altLang="en-US" dirty="0"/>
                    </a:p>
                  </a:txBody>
                  <a:tcPr marL="68580" marR="68580">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FFFF00"/>
                          </a:solidFill>
                        </a:rPr>
                        <a:t>O</a:t>
                      </a:r>
                      <a:endParaRPr lang="zh-CN" altLang="en-US" dirty="0">
                        <a:solidFill>
                          <a:schemeClr val="tx1"/>
                        </a:solidFill>
                      </a:endParaRPr>
                    </a:p>
                  </a:txBody>
                  <a:tcPr marL="68580" marR="68580">
                    <a:noFill/>
                  </a:tcPr>
                </a:tc>
                <a:extLst>
                  <a:ext uri="{0D108BD9-81ED-4DB2-BD59-A6C34878D82A}">
                    <a16:rowId xmlns:a16="http://schemas.microsoft.com/office/drawing/2014/main" val="10000"/>
                  </a:ext>
                </a:extLst>
              </a:tr>
              <a:tr h="364293">
                <a:tc>
                  <a:txBody>
                    <a:bodyPr/>
                    <a:lstStyle/>
                    <a:p>
                      <a:r>
                        <a:rPr lang="en-US" altLang="zh-CN" b="1" dirty="0">
                          <a:solidFill>
                            <a:schemeClr val="bg1"/>
                          </a:solidFill>
                        </a:rPr>
                        <a:t>3</a:t>
                      </a:r>
                      <a:endParaRPr lang="zh-CN" altLang="en-US" b="1" dirty="0">
                        <a:solidFill>
                          <a:schemeClr val="bg1"/>
                        </a:solidFill>
                      </a:endParaRPr>
                    </a:p>
                  </a:txBody>
                  <a:tcPr marL="68580" marR="68580">
                    <a:noFill/>
                  </a:tcPr>
                </a:tc>
                <a:tc>
                  <a:txBody>
                    <a:bodyPr/>
                    <a:lstStyle/>
                    <a:p>
                      <a:r>
                        <a:rPr lang="en-US" altLang="zh-CN" b="1" dirty="0">
                          <a:solidFill>
                            <a:srgbClr val="FFFF00"/>
                          </a:solidFill>
                        </a:rPr>
                        <a:t>O</a:t>
                      </a:r>
                      <a:endParaRPr lang="zh-CN" altLang="en-US" b="1" dirty="0">
                        <a:solidFill>
                          <a:srgbClr val="FFFF00"/>
                        </a:solidFill>
                      </a:endParaRPr>
                    </a:p>
                  </a:txBody>
                  <a:tcPr marL="68580" marR="68580">
                    <a:noFill/>
                  </a:tcPr>
                </a:tc>
                <a:tc>
                  <a:txBody>
                    <a:bodyPr/>
                    <a:lstStyle/>
                    <a:p>
                      <a:r>
                        <a:rPr lang="en-US" altLang="zh-CN" b="1" dirty="0">
                          <a:solidFill>
                            <a:srgbClr val="FF0000"/>
                          </a:solidFill>
                        </a:rPr>
                        <a:t>X</a:t>
                      </a:r>
                      <a:endParaRPr lang="zh-CN" altLang="en-US" b="1" dirty="0">
                        <a:solidFill>
                          <a:srgbClr val="FF0000"/>
                        </a:solidFill>
                      </a:endParaRPr>
                    </a:p>
                  </a:txBody>
                  <a:tcPr marL="68580" marR="68580">
                    <a:noFill/>
                  </a:tcPr>
                </a:tc>
                <a:extLst>
                  <a:ext uri="{0D108BD9-81ED-4DB2-BD59-A6C34878D82A}">
                    <a16:rowId xmlns:a16="http://schemas.microsoft.com/office/drawing/2014/main" val="10001"/>
                  </a:ext>
                </a:extLst>
              </a:tr>
              <a:tr h="364293">
                <a:tc>
                  <a:txBody>
                    <a:bodyPr/>
                    <a:lstStyle/>
                    <a:p>
                      <a:r>
                        <a:rPr lang="en-US" altLang="zh-CN" b="1" dirty="0">
                          <a:solidFill>
                            <a:schemeClr val="bg1"/>
                          </a:solidFill>
                        </a:rPr>
                        <a:t>6</a:t>
                      </a:r>
                      <a:endParaRPr lang="zh-CN" altLang="en-US" b="1" dirty="0">
                        <a:solidFill>
                          <a:schemeClr val="bg1"/>
                        </a:solidFill>
                      </a:endParaRPr>
                    </a:p>
                  </a:txBody>
                  <a:tcPr marL="68580" marR="68580">
                    <a:noFill/>
                  </a:tcPr>
                </a:tc>
                <a:tc>
                  <a:txBody>
                    <a:bodyPr/>
                    <a:lstStyle/>
                    <a:p>
                      <a:r>
                        <a:rPr lang="en-US" altLang="zh-CN" dirty="0">
                          <a:solidFill>
                            <a:schemeClr val="bg1"/>
                          </a:solidFill>
                        </a:rPr>
                        <a:t>7</a:t>
                      </a:r>
                      <a:endParaRPr lang="zh-CN" altLang="en-US" dirty="0">
                        <a:solidFill>
                          <a:schemeClr val="bg1"/>
                        </a:solidFill>
                      </a:endParaRPr>
                    </a:p>
                  </a:txBody>
                  <a:tcPr marL="68580" marR="68580">
                    <a:noFill/>
                  </a:tcPr>
                </a:tc>
                <a:tc>
                  <a:txBody>
                    <a:bodyPr/>
                    <a:lstStyle/>
                    <a:p>
                      <a:r>
                        <a:rPr lang="en-US" altLang="zh-CN" b="1" dirty="0">
                          <a:solidFill>
                            <a:srgbClr val="FF0000"/>
                          </a:solidFill>
                        </a:rPr>
                        <a:t>X</a:t>
                      </a:r>
                      <a:endParaRPr lang="zh-CN" altLang="en-US" b="1" dirty="0">
                        <a:solidFill>
                          <a:srgbClr val="FF0000"/>
                        </a:solidFill>
                      </a:endParaRPr>
                    </a:p>
                  </a:txBody>
                  <a:tcPr marL="68580" marR="68580">
                    <a:noFill/>
                  </a:tcPr>
                </a:tc>
                <a:extLst>
                  <a:ext uri="{0D108BD9-81ED-4DB2-BD59-A6C34878D82A}">
                    <a16:rowId xmlns:a16="http://schemas.microsoft.com/office/drawing/2014/main" val="10002"/>
                  </a:ext>
                </a:extLst>
              </a:tr>
            </a:tbl>
          </a:graphicData>
        </a:graphic>
      </p:graphicFrame>
      <p:cxnSp>
        <p:nvCxnSpPr>
          <p:cNvPr id="36" name="直接连接符 35"/>
          <p:cNvCxnSpPr/>
          <p:nvPr/>
        </p:nvCxnSpPr>
        <p:spPr>
          <a:xfrm flipH="1">
            <a:off x="1573665" y="4310743"/>
            <a:ext cx="612322" cy="60960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2155371" y="4310743"/>
            <a:ext cx="291873" cy="60960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2767694" y="4310743"/>
            <a:ext cx="59191" cy="60960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3004458" y="4310743"/>
            <a:ext cx="449045" cy="533400"/>
          </a:xfrm>
          <a:prstGeom prst="line">
            <a:avLst/>
          </a:prstGeom>
          <a:ln w="19050">
            <a:solidFill>
              <a:srgbClr val="FFFF00"/>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663471" y="4246211"/>
            <a:ext cx="220436" cy="461665"/>
          </a:xfrm>
          <a:prstGeom prst="rect">
            <a:avLst/>
          </a:prstGeom>
          <a:noFill/>
        </p:spPr>
        <p:txBody>
          <a:bodyPr wrap="square" rtlCol="0">
            <a:spAutoFit/>
          </a:bodyPr>
          <a:lstStyle/>
          <a:p>
            <a:r>
              <a:rPr lang="en-US" altLang="zh-CN" dirty="0">
                <a:solidFill>
                  <a:schemeClr val="bg1"/>
                </a:solidFill>
              </a:rPr>
              <a:t>1</a:t>
            </a:r>
            <a:endParaRPr lang="zh-CN" altLang="en-US" dirty="0">
              <a:solidFill>
                <a:schemeClr val="bg1"/>
              </a:solidFill>
            </a:endParaRPr>
          </a:p>
        </p:txBody>
      </p:sp>
      <p:sp>
        <p:nvSpPr>
          <p:cNvPr id="44" name="TextBox 43"/>
          <p:cNvSpPr txBox="1"/>
          <p:nvPr/>
        </p:nvSpPr>
        <p:spPr>
          <a:xfrm>
            <a:off x="1965551" y="4430877"/>
            <a:ext cx="220436" cy="461665"/>
          </a:xfrm>
          <a:prstGeom prst="rect">
            <a:avLst/>
          </a:prstGeom>
          <a:noFill/>
        </p:spPr>
        <p:txBody>
          <a:bodyPr wrap="square" rtlCol="0">
            <a:spAutoFit/>
          </a:bodyPr>
          <a:lstStyle/>
          <a:p>
            <a:r>
              <a:rPr lang="en-US" altLang="zh-CN" dirty="0">
                <a:solidFill>
                  <a:schemeClr val="bg1"/>
                </a:solidFill>
              </a:rPr>
              <a:t>3</a:t>
            </a:r>
            <a:endParaRPr lang="zh-CN" altLang="en-US" dirty="0">
              <a:solidFill>
                <a:schemeClr val="bg1"/>
              </a:solidFill>
            </a:endParaRPr>
          </a:p>
        </p:txBody>
      </p:sp>
      <p:sp>
        <p:nvSpPr>
          <p:cNvPr id="45" name="TextBox 44"/>
          <p:cNvSpPr txBox="1"/>
          <p:nvPr/>
        </p:nvSpPr>
        <p:spPr>
          <a:xfrm>
            <a:off x="2547258" y="4474811"/>
            <a:ext cx="220436" cy="461665"/>
          </a:xfrm>
          <a:prstGeom prst="rect">
            <a:avLst/>
          </a:prstGeom>
          <a:noFill/>
        </p:spPr>
        <p:txBody>
          <a:bodyPr wrap="square" rtlCol="0">
            <a:spAutoFit/>
          </a:bodyPr>
          <a:lstStyle/>
          <a:p>
            <a:r>
              <a:rPr lang="en-US" altLang="zh-CN" dirty="0">
                <a:solidFill>
                  <a:schemeClr val="bg1"/>
                </a:solidFill>
              </a:rPr>
              <a:t>6</a:t>
            </a:r>
            <a:endParaRPr lang="zh-CN" altLang="en-US" dirty="0">
              <a:solidFill>
                <a:schemeClr val="bg1"/>
              </a:solidFill>
            </a:endParaRPr>
          </a:p>
        </p:txBody>
      </p:sp>
      <p:sp>
        <p:nvSpPr>
          <p:cNvPr id="46" name="TextBox 45"/>
          <p:cNvSpPr txBox="1"/>
          <p:nvPr/>
        </p:nvSpPr>
        <p:spPr>
          <a:xfrm>
            <a:off x="3004458" y="4507468"/>
            <a:ext cx="220436" cy="461665"/>
          </a:xfrm>
          <a:prstGeom prst="rect">
            <a:avLst/>
          </a:prstGeom>
          <a:noFill/>
        </p:spPr>
        <p:txBody>
          <a:bodyPr wrap="square" rtlCol="0">
            <a:spAutoFit/>
          </a:bodyPr>
          <a:lstStyle/>
          <a:p>
            <a:r>
              <a:rPr lang="en-US" altLang="zh-CN" dirty="0">
                <a:solidFill>
                  <a:schemeClr val="bg1"/>
                </a:solidFill>
              </a:rPr>
              <a:t>7</a:t>
            </a:r>
            <a:endParaRPr lang="zh-CN" altLang="en-US" dirty="0">
              <a:solidFill>
                <a:schemeClr val="bg1"/>
              </a:solidFill>
            </a:endParaRPr>
          </a:p>
        </p:txBody>
      </p:sp>
      <p:sp>
        <p:nvSpPr>
          <p:cNvPr id="47" name="笑脸 46"/>
          <p:cNvSpPr/>
          <p:nvPr/>
        </p:nvSpPr>
        <p:spPr>
          <a:xfrm>
            <a:off x="1183822" y="4876801"/>
            <a:ext cx="389843" cy="478971"/>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49" name="笑脸 48"/>
          <p:cNvSpPr/>
          <p:nvPr/>
        </p:nvSpPr>
        <p:spPr>
          <a:xfrm>
            <a:off x="1853291" y="4909458"/>
            <a:ext cx="389843" cy="478971"/>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0" name="笑脸 49"/>
          <p:cNvSpPr/>
          <p:nvPr/>
        </p:nvSpPr>
        <p:spPr>
          <a:xfrm>
            <a:off x="2602367" y="4931229"/>
            <a:ext cx="389843" cy="478971"/>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51" name="笑脸 50"/>
          <p:cNvSpPr/>
          <p:nvPr/>
        </p:nvSpPr>
        <p:spPr>
          <a:xfrm>
            <a:off x="3341236" y="4844144"/>
            <a:ext cx="389843" cy="478971"/>
          </a:xfrm>
          <a:prstGeom prst="smileyFac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Tree>
    <p:extLst>
      <p:ext uri="{BB962C8B-B14F-4D97-AF65-F5344CB8AC3E}">
        <p14:creationId xmlns:p14="http://schemas.microsoft.com/office/powerpoint/2010/main" val="4173370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142984"/>
            <a:ext cx="8001056" cy="430887"/>
          </a:xfrm>
          <a:prstGeom prst="rect">
            <a:avLst/>
          </a:prstGeom>
          <a:noFill/>
        </p:spPr>
        <p:txBody>
          <a:bodyPr wrap="square" rtlCol="0">
            <a:spAutoFit/>
          </a:bodyPr>
          <a:lstStyle/>
          <a:p>
            <a:r>
              <a:rPr lang="zh-CN" altLang="zh-CN" sz="2200">
                <a:solidFill>
                  <a:srgbClr val="0000FF"/>
                </a:solidFill>
                <a:latin typeface="Consolas" pitchFamily="49" charset="0"/>
                <a:ea typeface="楷体" pitchFamily="49" charset="-122"/>
                <a:cs typeface="Consolas" pitchFamily="49" charset="0"/>
              </a:rPr>
              <a:t>例如，以下程序使用</a:t>
            </a:r>
            <a:r>
              <a:rPr lang="en-US" altLang="zh-CN" sz="2200">
                <a:solidFill>
                  <a:srgbClr val="0000FF"/>
                </a:solidFill>
                <a:latin typeface="Consolas" pitchFamily="49" charset="0"/>
                <a:ea typeface="楷体" pitchFamily="49" charset="-122"/>
                <a:cs typeface="Consolas" pitchFamily="49" charset="0"/>
              </a:rPr>
              <a:t>STL</a:t>
            </a:r>
            <a:r>
              <a:rPr lang="zh-CN" altLang="zh-CN" sz="2200">
                <a:solidFill>
                  <a:srgbClr val="0000FF"/>
                </a:solidFill>
                <a:latin typeface="Consolas" pitchFamily="49" charset="0"/>
                <a:ea typeface="楷体" pitchFamily="49" charset="-122"/>
                <a:cs typeface="Consolas" pitchFamily="49" charset="0"/>
              </a:rPr>
              <a:t>算法</a:t>
            </a:r>
            <a:r>
              <a:rPr lang="en-US" altLang="zh-CN" sz="2200">
                <a:solidFill>
                  <a:srgbClr val="0000FF"/>
                </a:solidFill>
                <a:latin typeface="Consolas" pitchFamily="49" charset="0"/>
                <a:ea typeface="楷体" pitchFamily="49" charset="-122"/>
                <a:cs typeface="Consolas" pitchFamily="49" charset="0"/>
              </a:rPr>
              <a:t>sort()</a:t>
            </a:r>
            <a:r>
              <a:rPr lang="zh-CN" altLang="zh-CN" sz="2200">
                <a:solidFill>
                  <a:srgbClr val="0000FF"/>
                </a:solidFill>
                <a:latin typeface="Consolas" pitchFamily="49" charset="0"/>
                <a:ea typeface="楷体" pitchFamily="49" charset="-122"/>
                <a:cs typeface="Consolas" pitchFamily="49" charset="0"/>
              </a:rPr>
              <a:t>实现整型数组</a:t>
            </a:r>
            <a:r>
              <a:rPr lang="en-US" altLang="zh-CN" sz="2200" i="1">
                <a:solidFill>
                  <a:srgbClr val="0000FF"/>
                </a:solidFill>
                <a:latin typeface="Consolas" pitchFamily="49" charset="0"/>
                <a:ea typeface="楷体" pitchFamily="49" charset="-122"/>
                <a:cs typeface="Consolas" pitchFamily="49" charset="0"/>
              </a:rPr>
              <a:t>a</a:t>
            </a:r>
            <a:r>
              <a:rPr lang="zh-CN" altLang="zh-CN" sz="2200">
                <a:solidFill>
                  <a:srgbClr val="0000FF"/>
                </a:solidFill>
                <a:latin typeface="Consolas" pitchFamily="49" charset="0"/>
                <a:ea typeface="楷体" pitchFamily="49" charset="-122"/>
                <a:cs typeface="Consolas" pitchFamily="49" charset="0"/>
              </a:rPr>
              <a:t>的递增排序：</a:t>
            </a:r>
          </a:p>
        </p:txBody>
      </p:sp>
      <p:sp>
        <p:nvSpPr>
          <p:cNvPr id="3" name="TextBox 2"/>
          <p:cNvSpPr txBox="1"/>
          <p:nvPr/>
        </p:nvSpPr>
        <p:spPr>
          <a:xfrm>
            <a:off x="500034" y="1857364"/>
            <a:ext cx="7143800" cy="4103001"/>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pPr>
              <a:lnSpc>
                <a:spcPct val="150000"/>
              </a:lnSpc>
            </a:pPr>
            <a:r>
              <a:rPr lang="en-US" altLang="zh-CN" sz="1800">
                <a:solidFill>
                  <a:srgbClr val="0000FF"/>
                </a:solidFill>
                <a:latin typeface="Consolas" pitchFamily="49" charset="0"/>
                <a:ea typeface="楷体" pitchFamily="49" charset="-122"/>
                <a:cs typeface="Consolas" pitchFamily="49" charset="0"/>
              </a:rPr>
              <a:t>#include &lt;algorithm&gt;</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using namespace std; </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void main()  </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  int a[]={2,5,4,1,3};</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a:solidFill>
                  <a:srgbClr val="FF0000"/>
                </a:solidFill>
                <a:latin typeface="Consolas" pitchFamily="49" charset="0"/>
                <a:ea typeface="楷体" pitchFamily="49" charset="-122"/>
                <a:cs typeface="Consolas" pitchFamily="49" charset="0"/>
              </a:rPr>
              <a:t>   sort(a,a+5);</a:t>
            </a:r>
            <a:endParaRPr lang="zh-CN" altLang="zh-CN" sz="1800">
              <a:solidFill>
                <a:srgbClr val="FF0000"/>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   for (int i=0;i&lt;5;i++)</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	printf("%d ",a[i]);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输出</a:t>
            </a:r>
            <a:r>
              <a:rPr lang="en-US" altLang="zh-CN" sz="1800">
                <a:solidFill>
                  <a:srgbClr val="00B0F0"/>
                </a:solidFill>
                <a:latin typeface="Consolas" pitchFamily="49" charset="0"/>
                <a:ea typeface="楷体" pitchFamily="49" charset="-122"/>
                <a:cs typeface="Consolas" pitchFamily="49" charset="0"/>
              </a:rPr>
              <a:t>: 1 2 3 4 5</a:t>
            </a:r>
            <a:endParaRPr lang="zh-CN" altLang="zh-CN" sz="1800">
              <a:solidFill>
                <a:srgbClr val="00B0F0"/>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   printf("\n");</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1285860"/>
            <a:ext cx="3429024"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a:solidFill>
                  <a:srgbClr val="FF0000"/>
                </a:solidFill>
                <a:latin typeface="Consolas" pitchFamily="49" charset="0"/>
                <a:ea typeface="华文中宋" pitchFamily="2" charset="-122"/>
                <a:cs typeface="Consolas" pitchFamily="49" charset="0"/>
              </a:rPr>
              <a:t>3. </a:t>
            </a:r>
            <a:r>
              <a:rPr lang="zh-CN" altLang="zh-CN">
                <a:solidFill>
                  <a:srgbClr val="FF0000"/>
                </a:solidFill>
                <a:latin typeface="Consolas" pitchFamily="49" charset="0"/>
                <a:ea typeface="华文中宋" pitchFamily="2" charset="-122"/>
                <a:cs typeface="Consolas" pitchFamily="49" charset="0"/>
              </a:rPr>
              <a:t>什么是</a:t>
            </a:r>
            <a:r>
              <a:rPr lang="en-US" altLang="zh-CN">
                <a:solidFill>
                  <a:srgbClr val="FF0000"/>
                </a:solidFill>
                <a:latin typeface="Consolas" pitchFamily="49" charset="0"/>
                <a:ea typeface="华文中宋" pitchFamily="2" charset="-122"/>
                <a:cs typeface="Consolas" pitchFamily="49" charset="0"/>
              </a:rPr>
              <a:t>STL</a:t>
            </a:r>
            <a:r>
              <a:rPr lang="zh-CN" altLang="zh-CN">
                <a:solidFill>
                  <a:srgbClr val="FF0000"/>
                </a:solidFill>
                <a:latin typeface="Consolas" pitchFamily="49" charset="0"/>
                <a:ea typeface="华文中宋" pitchFamily="2" charset="-122"/>
                <a:cs typeface="Consolas" pitchFamily="49" charset="0"/>
              </a:rPr>
              <a:t>迭代器</a:t>
            </a:r>
          </a:p>
        </p:txBody>
      </p:sp>
      <p:sp>
        <p:nvSpPr>
          <p:cNvPr id="3" name="TextBox 2"/>
          <p:cNvSpPr txBox="1"/>
          <p:nvPr/>
        </p:nvSpPr>
        <p:spPr>
          <a:xfrm>
            <a:off x="857224" y="2000240"/>
            <a:ext cx="7643866" cy="2631490"/>
          </a:xfrm>
          <a:prstGeom prst="rect">
            <a:avLst/>
          </a:prstGeom>
          <a:noFill/>
        </p:spPr>
        <p:txBody>
          <a:bodyPr wrap="square" rtlCol="0">
            <a:spAutoFit/>
          </a:bodyPr>
          <a:lstStyle/>
          <a:p>
            <a:pPr>
              <a:lnSpc>
                <a:spcPct val="150000"/>
              </a:lnSpc>
            </a:pPr>
            <a:r>
              <a:rPr lang="en-US" altLang="zh-CN" sz="2200">
                <a:solidFill>
                  <a:srgbClr val="0000FF"/>
                </a:solidFill>
                <a:latin typeface="Consolas" pitchFamily="49" charset="0"/>
                <a:ea typeface="楷体" pitchFamily="49" charset="-122"/>
                <a:cs typeface="Consolas" pitchFamily="49" charset="0"/>
              </a:rPr>
              <a:t>    STL</a:t>
            </a:r>
            <a:r>
              <a:rPr lang="zh-CN" altLang="zh-CN" sz="2200">
                <a:solidFill>
                  <a:srgbClr val="0000FF"/>
                </a:solidFill>
                <a:latin typeface="Consolas" pitchFamily="49" charset="0"/>
                <a:ea typeface="楷体" pitchFamily="49" charset="-122"/>
                <a:cs typeface="Consolas" pitchFamily="49" charset="0"/>
              </a:rPr>
              <a:t>迭代器用于访问容器中的数据对象。</a:t>
            </a:r>
            <a:endParaRPr lang="en-US" altLang="zh-CN" sz="2200">
              <a:solidFill>
                <a:srgbClr val="0000FF"/>
              </a:solidFill>
              <a:latin typeface="Consolas" pitchFamily="49" charset="0"/>
              <a:ea typeface="楷体" pitchFamily="49" charset="-122"/>
              <a:cs typeface="Consolas" pitchFamily="49" charset="0"/>
            </a:endParaRPr>
          </a:p>
          <a:p>
            <a:pPr>
              <a:lnSpc>
                <a:spcPct val="1500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0000FF"/>
                </a:solidFill>
                <a:latin typeface="Consolas" pitchFamily="49" charset="0"/>
                <a:ea typeface="楷体" pitchFamily="49" charset="-122"/>
                <a:cs typeface="Consolas" pitchFamily="49" charset="0"/>
              </a:rPr>
              <a:t>每个容器都有自己的迭代器，只有容器自己才知道如何访问自己的元素。</a:t>
            </a:r>
            <a:endParaRPr lang="en-US" altLang="zh-CN" sz="2200">
              <a:solidFill>
                <a:srgbClr val="0000FF"/>
              </a:solidFill>
              <a:latin typeface="Consolas" pitchFamily="49" charset="0"/>
              <a:ea typeface="楷体" pitchFamily="49" charset="-122"/>
              <a:cs typeface="Consolas" pitchFamily="49" charset="0"/>
            </a:endParaRPr>
          </a:p>
          <a:p>
            <a:pPr>
              <a:lnSpc>
                <a:spcPct val="150000"/>
              </a:lnSpc>
            </a:pPr>
            <a:r>
              <a:rPr lang="en-US" altLang="zh-CN" sz="2200">
                <a:solidFill>
                  <a:srgbClr val="0000FF"/>
                </a:solidFill>
                <a:latin typeface="Consolas" pitchFamily="49" charset="0"/>
                <a:ea typeface="楷体" pitchFamily="49" charset="-122"/>
                <a:cs typeface="Consolas" pitchFamily="49" charset="0"/>
              </a:rPr>
              <a:t>    </a:t>
            </a:r>
            <a:r>
              <a:rPr lang="zh-CN" altLang="zh-CN" sz="2200">
                <a:solidFill>
                  <a:srgbClr val="0000FF"/>
                </a:solidFill>
                <a:latin typeface="Consolas" pitchFamily="49" charset="0"/>
                <a:ea typeface="楷体" pitchFamily="49" charset="-122"/>
                <a:cs typeface="Consolas" pitchFamily="49" charset="0"/>
              </a:rPr>
              <a:t>迭代器像</a:t>
            </a:r>
            <a:r>
              <a:rPr lang="en-US" altLang="zh-CN" sz="2200">
                <a:solidFill>
                  <a:srgbClr val="0000FF"/>
                </a:solidFill>
                <a:latin typeface="Consolas" pitchFamily="49" charset="0"/>
                <a:ea typeface="楷体" pitchFamily="49" charset="-122"/>
                <a:cs typeface="Consolas" pitchFamily="49" charset="0"/>
              </a:rPr>
              <a:t>C/C++</a:t>
            </a:r>
            <a:r>
              <a:rPr lang="zh-CN" altLang="zh-CN" sz="2200">
                <a:solidFill>
                  <a:srgbClr val="0000FF"/>
                </a:solidFill>
                <a:latin typeface="Consolas" pitchFamily="49" charset="0"/>
                <a:ea typeface="楷体" pitchFamily="49" charset="-122"/>
                <a:cs typeface="Consolas" pitchFamily="49" charset="0"/>
              </a:rPr>
              <a:t>中的指针，算法通过迭代器来定位和操作容器中的元素。</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1357298"/>
            <a:ext cx="4572032" cy="430887"/>
          </a:xfrm>
          <a:prstGeom prst="rect">
            <a:avLst/>
          </a:prstGeom>
          <a:noFill/>
        </p:spPr>
        <p:txBody>
          <a:bodyPr wrap="square" rtlCol="0">
            <a:spAutoFit/>
          </a:bodyPr>
          <a:lstStyle/>
          <a:p>
            <a:r>
              <a:rPr lang="zh-CN" altLang="zh-CN" sz="2200">
                <a:solidFill>
                  <a:srgbClr val="0000FF"/>
                </a:solidFill>
                <a:latin typeface="Consolas" pitchFamily="49" charset="0"/>
                <a:ea typeface="黑体" pitchFamily="49" charset="-122"/>
                <a:cs typeface="Consolas" pitchFamily="49" charset="0"/>
              </a:rPr>
              <a:t>常用的迭代器有：</a:t>
            </a:r>
          </a:p>
        </p:txBody>
      </p:sp>
      <p:sp>
        <p:nvSpPr>
          <p:cNvPr id="3" name="TextBox 2"/>
          <p:cNvSpPr txBox="1"/>
          <p:nvPr/>
        </p:nvSpPr>
        <p:spPr>
          <a:xfrm>
            <a:off x="1142976" y="1928802"/>
            <a:ext cx="6858048" cy="3170099"/>
          </a:xfrm>
          <a:prstGeom prst="rect">
            <a:avLst/>
          </a:prstGeom>
          <a:noFill/>
        </p:spPr>
        <p:txBody>
          <a:bodyPr wrap="square" rtlCol="0">
            <a:spAutoFit/>
          </a:bodyPr>
          <a:lstStyle/>
          <a:p>
            <a:pPr marL="457200" indent="-457200">
              <a:lnSpc>
                <a:spcPts val="3000"/>
              </a:lnSpc>
              <a:buFont typeface="+mj-lt"/>
              <a:buAutoNum type="arabicPeriod"/>
            </a:pPr>
            <a:r>
              <a:rPr lang="en-US" altLang="zh-CN" sz="2000">
                <a:solidFill>
                  <a:srgbClr val="C00000"/>
                </a:solidFill>
                <a:latin typeface="Consolas" pitchFamily="49" charset="0"/>
                <a:ea typeface="仿宋" pitchFamily="49" charset="-122"/>
                <a:cs typeface="Consolas" pitchFamily="49" charset="0"/>
              </a:rPr>
              <a:t>iterator</a:t>
            </a:r>
            <a:r>
              <a:rPr lang="zh-CN" altLang="zh-CN" sz="2000">
                <a:solidFill>
                  <a:srgbClr val="0000FF"/>
                </a:solidFill>
                <a:latin typeface="Consolas" pitchFamily="49" charset="0"/>
                <a:ea typeface="仿宋" pitchFamily="49" charset="-122"/>
                <a:cs typeface="Consolas" pitchFamily="49" charset="0"/>
              </a:rPr>
              <a:t>：指向容器中存放元素的迭代器，用于正向遍历容器中的元素。</a:t>
            </a:r>
          </a:p>
          <a:p>
            <a:pPr marL="457200" indent="-457200">
              <a:lnSpc>
                <a:spcPts val="3000"/>
              </a:lnSpc>
              <a:buFont typeface="+mj-lt"/>
              <a:buAutoNum type="arabicPeriod"/>
            </a:pPr>
            <a:r>
              <a:rPr lang="en-US" altLang="zh-CN" sz="2000">
                <a:solidFill>
                  <a:srgbClr val="C00000"/>
                </a:solidFill>
                <a:latin typeface="Consolas" pitchFamily="49" charset="0"/>
                <a:ea typeface="仿宋" pitchFamily="49" charset="-122"/>
                <a:cs typeface="Consolas" pitchFamily="49" charset="0"/>
              </a:rPr>
              <a:t>const_iterator</a:t>
            </a:r>
            <a:r>
              <a:rPr lang="zh-CN" altLang="zh-CN" sz="2000">
                <a:solidFill>
                  <a:srgbClr val="0000FF"/>
                </a:solidFill>
                <a:latin typeface="Consolas" pitchFamily="49" charset="0"/>
                <a:ea typeface="仿宋" pitchFamily="49" charset="-122"/>
                <a:cs typeface="Consolas" pitchFamily="49" charset="0"/>
              </a:rPr>
              <a:t>：指向容器中存放元素的常量迭代器，只能读取容器中的元素。</a:t>
            </a:r>
          </a:p>
          <a:p>
            <a:pPr marL="457200" indent="-457200">
              <a:lnSpc>
                <a:spcPts val="3000"/>
              </a:lnSpc>
              <a:buFont typeface="+mj-lt"/>
              <a:buAutoNum type="arabicPeriod"/>
            </a:pPr>
            <a:r>
              <a:rPr lang="en-US" altLang="zh-CN" sz="2000">
                <a:solidFill>
                  <a:srgbClr val="C00000"/>
                </a:solidFill>
                <a:latin typeface="Consolas" pitchFamily="49" charset="0"/>
                <a:ea typeface="仿宋" pitchFamily="49" charset="-122"/>
                <a:cs typeface="Consolas" pitchFamily="49" charset="0"/>
              </a:rPr>
              <a:t>reverse_iterator</a:t>
            </a:r>
            <a:r>
              <a:rPr lang="zh-CN" altLang="zh-CN" sz="2000">
                <a:solidFill>
                  <a:srgbClr val="0000FF"/>
                </a:solidFill>
                <a:latin typeface="Consolas" pitchFamily="49" charset="0"/>
                <a:ea typeface="仿宋" pitchFamily="49" charset="-122"/>
                <a:cs typeface="Consolas" pitchFamily="49" charset="0"/>
              </a:rPr>
              <a:t>：指向容器中存放元素的反向迭代器，用于反向遍历容器中的元素。</a:t>
            </a:r>
          </a:p>
          <a:p>
            <a:pPr marL="457200" indent="-457200">
              <a:lnSpc>
                <a:spcPts val="3000"/>
              </a:lnSpc>
              <a:buFont typeface="+mj-lt"/>
              <a:buAutoNum type="arabicPeriod"/>
            </a:pPr>
            <a:r>
              <a:rPr lang="en-US" altLang="zh-CN" sz="2000">
                <a:solidFill>
                  <a:srgbClr val="C00000"/>
                </a:solidFill>
                <a:latin typeface="Consolas" pitchFamily="49" charset="0"/>
                <a:ea typeface="仿宋" pitchFamily="49" charset="-122"/>
                <a:cs typeface="Consolas" pitchFamily="49" charset="0"/>
              </a:rPr>
              <a:t>const_reverse_iterator</a:t>
            </a:r>
            <a:r>
              <a:rPr lang="zh-CN" altLang="zh-CN" sz="2000">
                <a:solidFill>
                  <a:srgbClr val="0000FF"/>
                </a:solidFill>
                <a:latin typeface="Consolas" pitchFamily="49" charset="0"/>
                <a:ea typeface="仿宋" pitchFamily="49" charset="-122"/>
                <a:cs typeface="Consolas" pitchFamily="49" charset="0"/>
              </a:rPr>
              <a:t>：指向容器中存放元素的常量反向迭代器，只能读取容器中的元素。</a:t>
            </a:r>
          </a:p>
        </p:txBody>
      </p:sp>
      <p:grpSp>
        <p:nvGrpSpPr>
          <p:cNvPr id="4" name="Group 15"/>
          <p:cNvGrpSpPr>
            <a:grpSpLocks/>
          </p:cNvGrpSpPr>
          <p:nvPr/>
        </p:nvGrpSpPr>
        <p:grpSpPr bwMode="auto">
          <a:xfrm>
            <a:off x="1141663" y="2056571"/>
            <a:ext cx="382567" cy="444489"/>
            <a:chOff x="476" y="981"/>
            <a:chExt cx="499" cy="499"/>
          </a:xfrm>
        </p:grpSpPr>
        <p:sp>
          <p:nvSpPr>
            <p:cNvPr id="5" name="AutoShape 16"/>
            <p:cNvSpPr>
              <a:spLocks noChangeArrowheads="1"/>
            </p:cNvSpPr>
            <p:nvPr/>
          </p:nvSpPr>
          <p:spPr bwMode="auto">
            <a:xfrm>
              <a:off x="476" y="981"/>
              <a:ext cx="499" cy="499"/>
            </a:xfrm>
            <a:prstGeom prst="roundRect">
              <a:avLst>
                <a:gd name="adj" fmla="val 13028"/>
              </a:avLst>
            </a:prstGeom>
            <a:solidFill>
              <a:srgbClr val="FFB400"/>
            </a:solidFill>
            <a:ln w="9525" algn="ctr">
              <a:noFill/>
              <a:round/>
              <a:headEnd/>
              <a:tailEnd/>
            </a:ln>
            <a:effectLst/>
          </p:spPr>
          <p:txBody>
            <a:bodyPr wrap="none" anchor="ctr"/>
            <a:lstStyle/>
            <a:p>
              <a:endParaRPr lang="zh-CN" altLang="en-US"/>
            </a:p>
          </p:txBody>
        </p:sp>
        <p:sp>
          <p:nvSpPr>
            <p:cNvPr id="6" name="AutoShape 18"/>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w="9525" algn="ctr">
              <a:noFill/>
              <a:round/>
              <a:headEnd/>
              <a:tailEnd/>
            </a:ln>
            <a:effectLst/>
          </p:spPr>
          <p:txBody>
            <a:bodyPr wrap="none" anchor="ctr"/>
            <a:lstStyle/>
            <a:p>
              <a:endParaRPr lang="zh-CN" altLang="en-US"/>
            </a:p>
          </p:txBody>
        </p:sp>
      </p:grpSp>
      <p:grpSp>
        <p:nvGrpSpPr>
          <p:cNvPr id="7" name="Group 15"/>
          <p:cNvGrpSpPr>
            <a:grpSpLocks/>
          </p:cNvGrpSpPr>
          <p:nvPr/>
        </p:nvGrpSpPr>
        <p:grpSpPr bwMode="auto">
          <a:xfrm>
            <a:off x="1141663" y="2822154"/>
            <a:ext cx="382567" cy="444489"/>
            <a:chOff x="476" y="981"/>
            <a:chExt cx="499" cy="499"/>
          </a:xfrm>
        </p:grpSpPr>
        <p:sp>
          <p:nvSpPr>
            <p:cNvPr id="8" name="AutoShape 16"/>
            <p:cNvSpPr>
              <a:spLocks noChangeArrowheads="1"/>
            </p:cNvSpPr>
            <p:nvPr/>
          </p:nvSpPr>
          <p:spPr bwMode="auto">
            <a:xfrm>
              <a:off x="476" y="981"/>
              <a:ext cx="499" cy="499"/>
            </a:xfrm>
            <a:prstGeom prst="roundRect">
              <a:avLst>
                <a:gd name="adj" fmla="val 13028"/>
              </a:avLst>
            </a:prstGeom>
            <a:solidFill>
              <a:srgbClr val="FFB400"/>
            </a:solidFill>
            <a:ln w="9525" algn="ctr">
              <a:noFill/>
              <a:round/>
              <a:headEnd/>
              <a:tailEnd/>
            </a:ln>
            <a:effectLst/>
          </p:spPr>
          <p:txBody>
            <a:bodyPr wrap="none" anchor="ctr"/>
            <a:lstStyle/>
            <a:p>
              <a:endParaRPr lang="zh-CN" altLang="en-US"/>
            </a:p>
          </p:txBody>
        </p:sp>
        <p:sp>
          <p:nvSpPr>
            <p:cNvPr id="9" name="AutoShape 18"/>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w="9525" algn="ctr">
              <a:noFill/>
              <a:round/>
              <a:headEnd/>
              <a:tailEnd/>
            </a:ln>
            <a:effectLst/>
          </p:spPr>
          <p:txBody>
            <a:bodyPr wrap="none" anchor="ctr"/>
            <a:lstStyle/>
            <a:p>
              <a:endParaRPr lang="zh-CN" altLang="en-US"/>
            </a:p>
          </p:txBody>
        </p:sp>
      </p:grpSp>
      <p:grpSp>
        <p:nvGrpSpPr>
          <p:cNvPr id="10" name="Group 15"/>
          <p:cNvGrpSpPr>
            <a:grpSpLocks/>
          </p:cNvGrpSpPr>
          <p:nvPr/>
        </p:nvGrpSpPr>
        <p:grpSpPr bwMode="auto">
          <a:xfrm>
            <a:off x="1141663" y="3571876"/>
            <a:ext cx="382567" cy="444489"/>
            <a:chOff x="476" y="981"/>
            <a:chExt cx="499" cy="499"/>
          </a:xfrm>
        </p:grpSpPr>
        <p:sp>
          <p:nvSpPr>
            <p:cNvPr id="11" name="AutoShape 16"/>
            <p:cNvSpPr>
              <a:spLocks noChangeArrowheads="1"/>
            </p:cNvSpPr>
            <p:nvPr/>
          </p:nvSpPr>
          <p:spPr bwMode="auto">
            <a:xfrm>
              <a:off x="476" y="981"/>
              <a:ext cx="499" cy="499"/>
            </a:xfrm>
            <a:prstGeom prst="roundRect">
              <a:avLst>
                <a:gd name="adj" fmla="val 13028"/>
              </a:avLst>
            </a:prstGeom>
            <a:solidFill>
              <a:srgbClr val="FFB400"/>
            </a:solidFill>
            <a:ln w="9525" algn="ctr">
              <a:noFill/>
              <a:round/>
              <a:headEnd/>
              <a:tailEnd/>
            </a:ln>
            <a:effectLst/>
          </p:spPr>
          <p:txBody>
            <a:bodyPr wrap="none" anchor="ctr"/>
            <a:lstStyle/>
            <a:p>
              <a:endParaRPr lang="zh-CN" altLang="en-US"/>
            </a:p>
          </p:txBody>
        </p:sp>
        <p:sp>
          <p:nvSpPr>
            <p:cNvPr id="12" name="AutoShape 18"/>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w="9525" algn="ctr">
              <a:noFill/>
              <a:round/>
              <a:headEnd/>
              <a:tailEnd/>
            </a:ln>
            <a:effectLst/>
          </p:spPr>
          <p:txBody>
            <a:bodyPr wrap="none" anchor="ctr"/>
            <a:lstStyle/>
            <a:p>
              <a:endParaRPr lang="zh-CN" altLang="en-US"/>
            </a:p>
          </p:txBody>
        </p:sp>
      </p:grpSp>
      <p:grpSp>
        <p:nvGrpSpPr>
          <p:cNvPr id="13" name="Group 15"/>
          <p:cNvGrpSpPr>
            <a:grpSpLocks/>
          </p:cNvGrpSpPr>
          <p:nvPr/>
        </p:nvGrpSpPr>
        <p:grpSpPr bwMode="auto">
          <a:xfrm>
            <a:off x="1141663" y="4369726"/>
            <a:ext cx="382567" cy="444489"/>
            <a:chOff x="476" y="981"/>
            <a:chExt cx="499" cy="499"/>
          </a:xfrm>
        </p:grpSpPr>
        <p:sp>
          <p:nvSpPr>
            <p:cNvPr id="14" name="AutoShape 16"/>
            <p:cNvSpPr>
              <a:spLocks noChangeArrowheads="1"/>
            </p:cNvSpPr>
            <p:nvPr/>
          </p:nvSpPr>
          <p:spPr bwMode="auto">
            <a:xfrm>
              <a:off x="476" y="981"/>
              <a:ext cx="499" cy="499"/>
            </a:xfrm>
            <a:prstGeom prst="roundRect">
              <a:avLst>
                <a:gd name="adj" fmla="val 13028"/>
              </a:avLst>
            </a:prstGeom>
            <a:solidFill>
              <a:srgbClr val="FFB400"/>
            </a:solidFill>
            <a:ln w="9525" algn="ctr">
              <a:noFill/>
              <a:round/>
              <a:headEnd/>
              <a:tailEnd/>
            </a:ln>
            <a:effectLst/>
          </p:spPr>
          <p:txBody>
            <a:bodyPr wrap="none" anchor="ctr"/>
            <a:lstStyle/>
            <a:p>
              <a:endParaRPr lang="zh-CN" altLang="en-US"/>
            </a:p>
          </p:txBody>
        </p:sp>
        <p:sp>
          <p:nvSpPr>
            <p:cNvPr id="15" name="AutoShape 18"/>
            <p:cNvSpPr>
              <a:spLocks noChangeArrowheads="1"/>
            </p:cNvSpPr>
            <p:nvPr/>
          </p:nvSpPr>
          <p:spPr bwMode="auto">
            <a:xfrm>
              <a:off x="499" y="1004"/>
              <a:ext cx="453" cy="204"/>
            </a:xfrm>
            <a:prstGeom prst="roundRect">
              <a:avLst>
                <a:gd name="adj" fmla="val 25981"/>
              </a:avLst>
            </a:prstGeom>
            <a:gradFill rotWithShape="1">
              <a:gsLst>
                <a:gs pos="0">
                  <a:schemeClr val="bg1">
                    <a:alpha val="75000"/>
                  </a:schemeClr>
                </a:gs>
                <a:gs pos="100000">
                  <a:schemeClr val="bg1">
                    <a:gamma/>
                    <a:tint val="0"/>
                    <a:invGamma/>
                    <a:alpha val="0"/>
                  </a:schemeClr>
                </a:gs>
              </a:gsLst>
              <a:lin ang="5400000" scaled="1"/>
            </a:gradFill>
            <a:ln w="9525" algn="ctr">
              <a:noFill/>
              <a:round/>
              <a:headEnd/>
              <a:tailEnd/>
            </a:ln>
            <a:effectLst/>
          </p:spPr>
          <p:txBody>
            <a:bodyPr wrap="none" anchor="ctr"/>
            <a:lstStyle/>
            <a:p>
              <a:endParaRPr lang="zh-CN" altLang="en-US"/>
            </a:p>
          </p:txBody>
        </p: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0100" y="1500174"/>
            <a:ext cx="5143536" cy="430887"/>
          </a:xfrm>
          <a:prstGeom prst="rect">
            <a:avLst/>
          </a:prstGeom>
          <a:noFill/>
        </p:spPr>
        <p:txBody>
          <a:bodyPr wrap="square" rtlCol="0">
            <a:spAutoFit/>
          </a:bodyPr>
          <a:lstStyle/>
          <a:p>
            <a:r>
              <a:rPr lang="zh-CN" altLang="zh-CN" sz="2200">
                <a:solidFill>
                  <a:srgbClr val="0000FF"/>
                </a:solidFill>
                <a:latin typeface="黑体" pitchFamily="49" charset="-122"/>
                <a:ea typeface="黑体" pitchFamily="49" charset="-122"/>
              </a:rPr>
              <a:t>迭代器的常用运算如下：</a:t>
            </a:r>
          </a:p>
        </p:txBody>
      </p:sp>
      <p:sp>
        <p:nvSpPr>
          <p:cNvPr id="3" name="TextBox 2"/>
          <p:cNvSpPr txBox="1"/>
          <p:nvPr/>
        </p:nvSpPr>
        <p:spPr>
          <a:xfrm>
            <a:off x="1500166" y="2214554"/>
            <a:ext cx="4357718" cy="1423338"/>
          </a:xfrm>
          <a:prstGeom prst="rect">
            <a:avLst/>
          </a:prstGeom>
          <a:noFill/>
        </p:spPr>
        <p:txBody>
          <a:bodyPr wrap="square" rtlCol="0">
            <a:spAutoFit/>
          </a:bodyPr>
          <a:lstStyle/>
          <a:p>
            <a:pPr>
              <a:lnSpc>
                <a:spcPct val="150000"/>
              </a:lnSpc>
            </a:pPr>
            <a:r>
              <a:rPr lang="en-US" altLang="zh-CN" sz="2000">
                <a:solidFill>
                  <a:srgbClr val="C00000"/>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：正向移动迭代器。</a:t>
            </a:r>
          </a:p>
          <a:p>
            <a:pPr>
              <a:lnSpc>
                <a:spcPct val="150000"/>
              </a:lnSpc>
            </a:pPr>
            <a:r>
              <a:rPr lang="en-US" altLang="zh-CN" sz="2000">
                <a:solidFill>
                  <a:srgbClr val="C00000"/>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：反向移动迭代器。</a:t>
            </a:r>
          </a:p>
          <a:p>
            <a:pPr>
              <a:lnSpc>
                <a:spcPct val="150000"/>
              </a:lnSpc>
            </a:pPr>
            <a:r>
              <a:rPr lang="en-US" altLang="zh-CN" sz="2000">
                <a:solidFill>
                  <a:srgbClr val="C00000"/>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：返回迭代器所指的元素值。</a:t>
            </a:r>
          </a:p>
        </p:txBody>
      </p:sp>
      <p:pic>
        <p:nvPicPr>
          <p:cNvPr id="4" name="Picture 29" descr="1"/>
          <p:cNvPicPr>
            <a:picLocks noChangeAspect="1" noChangeArrowheads="1"/>
          </p:cNvPicPr>
          <p:nvPr/>
        </p:nvPicPr>
        <p:blipFill>
          <a:blip r:embed="rId2" cstate="print">
            <a:lum bright="-6000" contrast="24000"/>
          </a:blip>
          <a:srcRect l="42606" t="64474" r="19473"/>
          <a:stretch>
            <a:fillRect/>
          </a:stretch>
        </p:blipFill>
        <p:spPr bwMode="auto">
          <a:xfrm>
            <a:off x="642911" y="2265362"/>
            <a:ext cx="714380" cy="856110"/>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785794"/>
            <a:ext cx="7143800" cy="5072497"/>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216000" tIns="180000" bIns="180000" rtlCol="0">
            <a:spAutoFit/>
          </a:bodyPr>
          <a:lstStyle/>
          <a:p>
            <a:r>
              <a:rPr lang="en-US" altLang="zh-CN" sz="1800">
                <a:solidFill>
                  <a:srgbClr val="0000FF"/>
                </a:solidFill>
                <a:latin typeface="Consolas" pitchFamily="49" charset="0"/>
                <a:ea typeface="楷体" pitchFamily="49" charset="-122"/>
                <a:cs typeface="Consolas" pitchFamily="49" charset="0"/>
              </a:rPr>
              <a:t>vector&lt;int&gt; myv;</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myv.push_back(1);</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myv.push_back(2);</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myv.push_back(3);</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a:solidFill>
                  <a:srgbClr val="006600"/>
                </a:solidFill>
                <a:latin typeface="Consolas" pitchFamily="49" charset="0"/>
                <a:ea typeface="楷体" pitchFamily="49" charset="-122"/>
                <a:cs typeface="Consolas" pitchFamily="49" charset="0"/>
              </a:rPr>
              <a:t>vector&lt;int&gt;::iterator it;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定义正向迭代器</a:t>
            </a:r>
            <a:r>
              <a:rPr lang="en-US" altLang="zh-CN" sz="1800">
                <a:solidFill>
                  <a:srgbClr val="00B0F0"/>
                </a:solidFill>
                <a:latin typeface="Consolas" pitchFamily="49" charset="0"/>
                <a:ea typeface="楷体" pitchFamily="49" charset="-122"/>
                <a:cs typeface="Consolas" pitchFamily="49" charset="0"/>
              </a:rPr>
              <a:t>it</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6600"/>
                </a:solidFill>
                <a:latin typeface="Consolas" pitchFamily="49" charset="0"/>
                <a:ea typeface="楷体" pitchFamily="49" charset="-122"/>
                <a:cs typeface="Consolas" pitchFamily="49" charset="0"/>
              </a:rPr>
              <a:t>for (it=myv.begin();it!=myv.end();++it)</a:t>
            </a:r>
          </a:p>
          <a:p>
            <a:r>
              <a:rPr lang="en-US" altLang="zh-CN" sz="1800">
                <a:solidFill>
                  <a:srgbClr val="006600"/>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从头到尾遍历所有元素</a:t>
            </a:r>
          </a:p>
          <a:p>
            <a:r>
              <a:rPr lang="en-US" altLang="zh-CN" sz="1800">
                <a:solidFill>
                  <a:srgbClr val="006600"/>
                </a:solidFill>
                <a:latin typeface="Consolas" pitchFamily="49" charset="0"/>
                <a:ea typeface="楷体" pitchFamily="49" charset="-122"/>
                <a:cs typeface="Consolas" pitchFamily="49" charset="0"/>
              </a:rPr>
              <a:t>	printf("%d ",*it);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输出：</a:t>
            </a:r>
            <a:r>
              <a:rPr lang="en-US" altLang="zh-CN" sz="1800">
                <a:solidFill>
                  <a:srgbClr val="00B0F0"/>
                </a:solidFill>
                <a:latin typeface="Consolas" pitchFamily="49" charset="0"/>
                <a:ea typeface="楷体" pitchFamily="49" charset="-122"/>
                <a:cs typeface="Consolas" pitchFamily="49" charset="0"/>
              </a:rPr>
              <a:t>1 2 3</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006600"/>
                </a:solidFill>
                <a:latin typeface="Consolas" pitchFamily="49" charset="0"/>
                <a:ea typeface="楷体" pitchFamily="49" charset="-122"/>
                <a:cs typeface="Consolas" pitchFamily="49" charset="0"/>
              </a:rPr>
              <a:t>printf("\n");</a:t>
            </a:r>
            <a:endParaRPr lang="zh-CN" altLang="zh-CN" sz="1800">
              <a:solidFill>
                <a:srgbClr val="006600"/>
              </a:solidFill>
              <a:latin typeface="Consolas" pitchFamily="49" charset="0"/>
              <a:ea typeface="楷体" pitchFamily="49" charset="-122"/>
              <a:cs typeface="Consolas" pitchFamily="49" charset="0"/>
            </a:endParaRPr>
          </a:p>
          <a:p>
            <a:pPr>
              <a:lnSpc>
                <a:spcPct val="150000"/>
              </a:lnSpc>
            </a:pPr>
            <a:r>
              <a:rPr lang="en-US" altLang="zh-CN" sz="1800">
                <a:solidFill>
                  <a:srgbClr val="C00000"/>
                </a:solidFill>
                <a:latin typeface="Consolas" pitchFamily="49" charset="0"/>
                <a:ea typeface="楷体" pitchFamily="49" charset="-122"/>
                <a:cs typeface="Consolas" pitchFamily="49" charset="0"/>
              </a:rPr>
              <a:t>vector&lt;int&gt;::reverse_iterator rit;</a:t>
            </a:r>
          </a:p>
          <a:p>
            <a:r>
              <a:rPr lang="en-US" altLang="zh-CN" sz="1800">
                <a:solidFill>
                  <a:srgbClr val="C00000"/>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定义反向迭代器</a:t>
            </a:r>
            <a:r>
              <a:rPr lang="en-US" altLang="zh-CN" sz="1800">
                <a:solidFill>
                  <a:srgbClr val="00B0F0"/>
                </a:solidFill>
                <a:latin typeface="Consolas" pitchFamily="49" charset="0"/>
                <a:ea typeface="楷体" pitchFamily="49" charset="-122"/>
                <a:cs typeface="Consolas" pitchFamily="49" charset="0"/>
              </a:rPr>
              <a:t>rit</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C00000"/>
                </a:solidFill>
                <a:latin typeface="Consolas" pitchFamily="49" charset="0"/>
                <a:ea typeface="楷体" pitchFamily="49" charset="-122"/>
                <a:cs typeface="Consolas" pitchFamily="49" charset="0"/>
              </a:rPr>
              <a:t>for (rit=myv.rbegin();rit!=myv.rend();++rit)	</a:t>
            </a:r>
          </a:p>
          <a:p>
            <a:r>
              <a:rPr lang="en-US" altLang="zh-CN" sz="1800">
                <a:solidFill>
                  <a:srgbClr val="C00000"/>
                </a:solidFill>
                <a:latin typeface="Consolas" pitchFamily="49" charset="0"/>
                <a:ea typeface="楷体" pitchFamily="49" charset="-122"/>
                <a:cs typeface="Consolas" pitchFamily="49" charset="0"/>
              </a:rPr>
              <a: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从尾到头遍历所有元素</a:t>
            </a:r>
          </a:p>
          <a:p>
            <a:r>
              <a:rPr lang="en-US" altLang="zh-CN" sz="1800">
                <a:solidFill>
                  <a:srgbClr val="C00000"/>
                </a:solidFill>
                <a:latin typeface="Consolas" pitchFamily="49" charset="0"/>
                <a:ea typeface="楷体" pitchFamily="49" charset="-122"/>
                <a:cs typeface="Consolas" pitchFamily="49" charset="0"/>
              </a:rPr>
              <a:t>	printf("%d ",*rit);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输出：</a:t>
            </a:r>
            <a:r>
              <a:rPr lang="en-US" altLang="zh-CN" sz="1800">
                <a:solidFill>
                  <a:srgbClr val="00B0F0"/>
                </a:solidFill>
                <a:latin typeface="Consolas" pitchFamily="49" charset="0"/>
                <a:ea typeface="楷体" pitchFamily="49" charset="-122"/>
                <a:cs typeface="Consolas" pitchFamily="49" charset="0"/>
              </a:rPr>
              <a:t>3 2 1</a:t>
            </a:r>
            <a:endParaRPr lang="zh-CN" altLang="zh-CN" sz="1800">
              <a:solidFill>
                <a:srgbClr val="00B0F0"/>
              </a:solidFill>
              <a:latin typeface="Consolas" pitchFamily="49" charset="0"/>
              <a:ea typeface="楷体" pitchFamily="49" charset="-122"/>
              <a:cs typeface="Consolas" pitchFamily="49" charset="0"/>
            </a:endParaRPr>
          </a:p>
          <a:p>
            <a:r>
              <a:rPr lang="en-US" altLang="zh-CN" sz="1800">
                <a:solidFill>
                  <a:srgbClr val="C00000"/>
                </a:solidFill>
                <a:latin typeface="Consolas" pitchFamily="49" charset="0"/>
                <a:ea typeface="楷体" pitchFamily="49" charset="-122"/>
                <a:cs typeface="Consolas" pitchFamily="49" charset="0"/>
              </a:rPr>
              <a:t>printf("\n");</a:t>
            </a:r>
            <a:endParaRPr lang="zh-CN" altLang="zh-CN" sz="1800">
              <a:solidFill>
                <a:srgbClr val="C00000"/>
              </a:solidFill>
              <a:latin typeface="Consolas" pitchFamily="49" charset="0"/>
              <a:ea typeface="楷体" pitchFamily="49" charset="-122"/>
              <a:cs typeface="Consolas" pitchFamily="49" charset="0"/>
            </a:endParaRPr>
          </a:p>
          <a:p>
            <a:endParaRPr lang="zh-CN" altLang="en-US" sz="1800">
              <a:solidFill>
                <a:srgbClr val="0033CC"/>
              </a:solidFill>
              <a:latin typeface="Consolas" pitchFamily="49" charset="0"/>
              <a:ea typeface="楷体" pitchFamily="49" charset="-122"/>
              <a:cs typeface="Consolas" pitchFamily="49"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71480"/>
            <a:ext cx="400052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altLang="zh-CN" sz="2800">
                <a:solidFill>
                  <a:srgbClr val="FF0000"/>
                </a:solidFill>
                <a:latin typeface="Consolas" pitchFamily="49" charset="0"/>
                <a:ea typeface="微软雅黑" pitchFamily="34" charset="-122"/>
                <a:cs typeface="Consolas" pitchFamily="49" charset="0"/>
              </a:rPr>
              <a:t>1.3.2 </a:t>
            </a:r>
            <a:r>
              <a:rPr lang="zh-CN" altLang="zh-CN" sz="2800">
                <a:solidFill>
                  <a:srgbClr val="FF0000"/>
                </a:solidFill>
                <a:latin typeface="Consolas" pitchFamily="49" charset="0"/>
                <a:ea typeface="微软雅黑" pitchFamily="34" charset="-122"/>
                <a:cs typeface="Consolas" pitchFamily="49" charset="0"/>
              </a:rPr>
              <a:t>常用的</a:t>
            </a:r>
            <a:r>
              <a:rPr lang="en-US" altLang="zh-CN" sz="2800">
                <a:solidFill>
                  <a:srgbClr val="FF0000"/>
                </a:solidFill>
                <a:latin typeface="Consolas" pitchFamily="49" charset="0"/>
                <a:ea typeface="微软雅黑" pitchFamily="34" charset="-122"/>
                <a:cs typeface="Consolas" pitchFamily="49" charset="0"/>
              </a:rPr>
              <a:t>STL</a:t>
            </a:r>
            <a:r>
              <a:rPr lang="zh-CN" altLang="zh-CN" sz="2800">
                <a:solidFill>
                  <a:srgbClr val="FF0000"/>
                </a:solidFill>
                <a:latin typeface="Consolas" pitchFamily="49" charset="0"/>
                <a:ea typeface="微软雅黑" pitchFamily="34" charset="-122"/>
                <a:cs typeface="Consolas" pitchFamily="49" charset="0"/>
              </a:rPr>
              <a:t>容器</a:t>
            </a:r>
          </a:p>
        </p:txBody>
      </p:sp>
      <p:sp>
        <p:nvSpPr>
          <p:cNvPr id="3" name="TextBox 2"/>
          <p:cNvSpPr txBox="1"/>
          <p:nvPr/>
        </p:nvSpPr>
        <p:spPr>
          <a:xfrm>
            <a:off x="1428728" y="1428736"/>
            <a:ext cx="2714644" cy="1556452"/>
          </a:xfrm>
          <a:prstGeom prst="rect">
            <a:avLst/>
          </a:prstGeom>
          <a:noFill/>
        </p:spPr>
        <p:txBody>
          <a:bodyPr wrap="square" rtlCol="0">
            <a:spAutoFit/>
          </a:bodyPr>
          <a:lstStyle/>
          <a:p>
            <a:pPr marL="457200" indent="-457200">
              <a:lnSpc>
                <a:spcPct val="150000"/>
              </a:lnSpc>
              <a:buFont typeface="Wingdings" pitchFamily="2" charset="2"/>
              <a:buChar char="l"/>
            </a:pPr>
            <a:r>
              <a:rPr lang="zh-CN" altLang="zh-CN" sz="2200">
                <a:solidFill>
                  <a:srgbClr val="0000FF"/>
                </a:solidFill>
                <a:latin typeface="Consolas" pitchFamily="49" charset="0"/>
                <a:ea typeface="楷体" pitchFamily="49" charset="-122"/>
                <a:cs typeface="Consolas" pitchFamily="49" charset="0"/>
              </a:rPr>
              <a:t>顺序容器</a:t>
            </a:r>
            <a:endParaRPr lang="en-US" altLang="zh-CN" sz="2200">
              <a:solidFill>
                <a:srgbClr val="0000FF"/>
              </a:solidFill>
              <a:latin typeface="Consolas" pitchFamily="49" charset="0"/>
              <a:ea typeface="楷体" pitchFamily="49" charset="-122"/>
              <a:cs typeface="Consolas" pitchFamily="49" charset="0"/>
            </a:endParaRPr>
          </a:p>
          <a:p>
            <a:pPr marL="457200" indent="-457200">
              <a:lnSpc>
                <a:spcPct val="150000"/>
              </a:lnSpc>
              <a:buFont typeface="Wingdings" pitchFamily="2" charset="2"/>
              <a:buChar char="l"/>
            </a:pPr>
            <a:r>
              <a:rPr lang="zh-CN" altLang="zh-CN" sz="2200">
                <a:solidFill>
                  <a:srgbClr val="0000FF"/>
                </a:solidFill>
                <a:latin typeface="Consolas" pitchFamily="49" charset="0"/>
                <a:ea typeface="楷体" pitchFamily="49" charset="-122"/>
                <a:cs typeface="Consolas" pitchFamily="49" charset="0"/>
              </a:rPr>
              <a:t>适配器容器</a:t>
            </a:r>
            <a:endParaRPr lang="en-US" altLang="zh-CN" sz="2200">
              <a:solidFill>
                <a:srgbClr val="0000FF"/>
              </a:solidFill>
              <a:latin typeface="Consolas" pitchFamily="49" charset="0"/>
              <a:ea typeface="楷体" pitchFamily="49" charset="-122"/>
              <a:cs typeface="Consolas" pitchFamily="49" charset="0"/>
            </a:endParaRPr>
          </a:p>
          <a:p>
            <a:pPr marL="457200" indent="-457200">
              <a:lnSpc>
                <a:spcPct val="150000"/>
              </a:lnSpc>
              <a:buFont typeface="Wingdings" pitchFamily="2" charset="2"/>
              <a:buChar char="l"/>
            </a:pPr>
            <a:r>
              <a:rPr lang="zh-CN" altLang="zh-CN" sz="2200">
                <a:solidFill>
                  <a:srgbClr val="0000FF"/>
                </a:solidFill>
                <a:latin typeface="Consolas" pitchFamily="49" charset="0"/>
                <a:ea typeface="楷体" pitchFamily="49" charset="-122"/>
                <a:cs typeface="Consolas" pitchFamily="49" charset="0"/>
              </a:rPr>
              <a:t>关联容器</a:t>
            </a:r>
            <a:endParaRPr lang="zh-CN" altLang="en-US" sz="22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428604"/>
            <a:ext cx="2357454"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a:solidFill>
                  <a:srgbClr val="FF0000"/>
                </a:solidFill>
                <a:latin typeface="Consolas" pitchFamily="49" charset="0"/>
                <a:ea typeface="华文中宋" pitchFamily="2" charset="-122"/>
                <a:cs typeface="Consolas" pitchFamily="49" charset="0"/>
              </a:rPr>
              <a:t>1. </a:t>
            </a:r>
            <a:r>
              <a:rPr lang="zh-CN" altLang="zh-CN">
                <a:solidFill>
                  <a:srgbClr val="FF0000"/>
                </a:solidFill>
                <a:latin typeface="Consolas" pitchFamily="49" charset="0"/>
                <a:ea typeface="华文中宋" pitchFamily="2" charset="-122"/>
                <a:cs typeface="Consolas" pitchFamily="49" charset="0"/>
              </a:rPr>
              <a:t>顺序容器</a:t>
            </a:r>
          </a:p>
        </p:txBody>
      </p:sp>
      <p:sp>
        <p:nvSpPr>
          <p:cNvPr id="3" name="TextBox 2"/>
          <p:cNvSpPr txBox="1"/>
          <p:nvPr/>
        </p:nvSpPr>
        <p:spPr>
          <a:xfrm>
            <a:off x="928662" y="1214422"/>
            <a:ext cx="7500990" cy="2492990"/>
          </a:xfrm>
          <a:prstGeom prst="rect">
            <a:avLst/>
          </a:prstGeom>
          <a:noFill/>
        </p:spPr>
        <p:txBody>
          <a:bodyPr wrap="square" rtlCol="0">
            <a:spAutoFit/>
          </a:bodyPr>
          <a:lstStyle/>
          <a:p>
            <a:pPr>
              <a:lnSpc>
                <a:spcPct val="150000"/>
              </a:lnSpc>
            </a:pPr>
            <a:r>
              <a:rPr lang="en-US" altLang="zh-CN" sz="22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1</a:t>
            </a:r>
            <a:r>
              <a:rPr lang="zh-CN" altLang="zh-CN" sz="22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r>
              <a:rPr lang="en-US" altLang="zh-CN" sz="22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vector</a:t>
            </a:r>
            <a:r>
              <a:rPr lang="zh-CN" altLang="zh-CN" sz="22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（向量容器）</a:t>
            </a:r>
          </a:p>
          <a:p>
            <a:pPr>
              <a:lnSpc>
                <a:spcPct val="150000"/>
              </a:lnSpc>
            </a:pPr>
            <a:r>
              <a:rPr lang="en-US" altLang="zh-CN" sz="2200">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它是一个向量类模板。向量容器相当于数组</a:t>
            </a:r>
            <a:r>
              <a:rPr lang="zh-CN" altLang="en-US"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用于</a:t>
            </a:r>
            <a:r>
              <a:rPr lang="zh-CN" altLang="zh-CN" sz="2000">
                <a:solidFill>
                  <a:srgbClr val="0000FF"/>
                </a:solidFill>
                <a:latin typeface="Consolas" pitchFamily="49" charset="0"/>
                <a:ea typeface="楷体" pitchFamily="49" charset="-122"/>
                <a:cs typeface="Consolas" pitchFamily="49" charset="0"/>
              </a:rPr>
              <a:t>存储具有相同数据类型的一组元素，可以从末尾快速的插入与删除元素，快速地随机访问元素，但是在序列中间插入、删除元素较慢，因为需要移动插入或删除处后面的所有元素。</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1285860"/>
            <a:ext cx="8286808" cy="175432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en-US" altLang="zh-CN" sz="1800">
                <a:solidFill>
                  <a:srgbClr val="006600"/>
                </a:solidFill>
                <a:latin typeface="Consolas" pitchFamily="49" charset="0"/>
                <a:ea typeface="仿宋" pitchFamily="49" charset="-122"/>
                <a:cs typeface="Consolas" pitchFamily="49" charset="0"/>
              </a:rPr>
              <a:t>vector&lt;int&gt; v1;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定义元素为</a:t>
            </a:r>
            <a:r>
              <a:rPr lang="en-US" altLang="zh-CN" sz="1800">
                <a:solidFill>
                  <a:srgbClr val="00B0F0"/>
                </a:solidFill>
                <a:latin typeface="Consolas" pitchFamily="49" charset="0"/>
                <a:ea typeface="仿宋" pitchFamily="49" charset="-122"/>
                <a:cs typeface="Consolas" pitchFamily="49" charset="0"/>
              </a:rPr>
              <a:t>int</a:t>
            </a:r>
            <a:r>
              <a:rPr lang="zh-CN" altLang="zh-CN" sz="1800">
                <a:solidFill>
                  <a:srgbClr val="00B0F0"/>
                </a:solidFill>
                <a:latin typeface="Consolas" pitchFamily="49" charset="0"/>
                <a:ea typeface="仿宋" pitchFamily="49" charset="-122"/>
                <a:cs typeface="Consolas" pitchFamily="49" charset="0"/>
              </a:rPr>
              <a:t>的向量</a:t>
            </a:r>
            <a:r>
              <a:rPr lang="en-US" altLang="zh-CN" sz="1800">
                <a:solidFill>
                  <a:srgbClr val="00B0F0"/>
                </a:solidFill>
                <a:latin typeface="Consolas" pitchFamily="49" charset="0"/>
                <a:ea typeface="仿宋" pitchFamily="49" charset="-122"/>
                <a:cs typeface="Consolas" pitchFamily="49" charset="0"/>
              </a:rPr>
              <a:t>v1</a:t>
            </a:r>
            <a:endParaRPr lang="zh-CN" altLang="zh-CN" sz="1800">
              <a:solidFill>
                <a:srgbClr val="00B0F0"/>
              </a:solidFill>
              <a:latin typeface="Consolas" pitchFamily="49" charset="0"/>
              <a:ea typeface="仿宋" pitchFamily="49" charset="-122"/>
              <a:cs typeface="Consolas" pitchFamily="49" charset="0"/>
            </a:endParaRPr>
          </a:p>
          <a:p>
            <a:pPr>
              <a:lnSpc>
                <a:spcPct val="150000"/>
              </a:lnSpc>
            </a:pPr>
            <a:r>
              <a:rPr lang="en-US" altLang="zh-CN" sz="1800">
                <a:solidFill>
                  <a:srgbClr val="006600"/>
                </a:solidFill>
                <a:latin typeface="Consolas" pitchFamily="49" charset="0"/>
                <a:ea typeface="仿宋" pitchFamily="49" charset="-122"/>
                <a:cs typeface="Consolas" pitchFamily="49" charset="0"/>
              </a:rPr>
              <a:t>vector&lt;int&gt; v2(10);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指定向量</a:t>
            </a:r>
            <a:r>
              <a:rPr lang="en-US" altLang="zh-CN" sz="1800">
                <a:solidFill>
                  <a:srgbClr val="00B0F0"/>
                </a:solidFill>
                <a:latin typeface="Consolas" pitchFamily="49" charset="0"/>
                <a:ea typeface="仿宋" pitchFamily="49" charset="-122"/>
                <a:cs typeface="Consolas" pitchFamily="49" charset="0"/>
              </a:rPr>
              <a:t>v2</a:t>
            </a:r>
            <a:r>
              <a:rPr lang="zh-CN" altLang="zh-CN" sz="1800">
                <a:solidFill>
                  <a:srgbClr val="00B0F0"/>
                </a:solidFill>
                <a:latin typeface="Consolas" pitchFamily="49" charset="0"/>
                <a:ea typeface="仿宋" pitchFamily="49" charset="-122"/>
                <a:cs typeface="Consolas" pitchFamily="49" charset="0"/>
              </a:rPr>
              <a:t>的初始大小为</a:t>
            </a:r>
            <a:r>
              <a:rPr lang="en-US" altLang="zh-CN" sz="1800">
                <a:solidFill>
                  <a:srgbClr val="00B0F0"/>
                </a:solidFill>
                <a:latin typeface="Consolas" pitchFamily="49" charset="0"/>
                <a:ea typeface="仿宋" pitchFamily="49" charset="-122"/>
                <a:cs typeface="Consolas" pitchFamily="49" charset="0"/>
              </a:rPr>
              <a:t>10</a:t>
            </a:r>
            <a:r>
              <a:rPr lang="zh-CN" altLang="zh-CN" sz="1800">
                <a:solidFill>
                  <a:srgbClr val="00B0F0"/>
                </a:solidFill>
                <a:latin typeface="Consolas" pitchFamily="49" charset="0"/>
                <a:ea typeface="仿宋" pitchFamily="49" charset="-122"/>
                <a:cs typeface="Consolas" pitchFamily="49" charset="0"/>
              </a:rPr>
              <a:t>个</a:t>
            </a:r>
            <a:r>
              <a:rPr lang="en-US" altLang="zh-CN" sz="1800">
                <a:solidFill>
                  <a:srgbClr val="00B0F0"/>
                </a:solidFill>
                <a:latin typeface="Consolas" pitchFamily="49" charset="0"/>
                <a:ea typeface="仿宋" pitchFamily="49" charset="-122"/>
                <a:cs typeface="Consolas" pitchFamily="49" charset="0"/>
              </a:rPr>
              <a:t>int</a:t>
            </a:r>
            <a:r>
              <a:rPr lang="zh-CN" altLang="zh-CN" sz="1800">
                <a:solidFill>
                  <a:srgbClr val="00B0F0"/>
                </a:solidFill>
                <a:latin typeface="Consolas" pitchFamily="49" charset="0"/>
                <a:ea typeface="仿宋" pitchFamily="49" charset="-122"/>
                <a:cs typeface="Consolas" pitchFamily="49" charset="0"/>
              </a:rPr>
              <a:t>元素</a:t>
            </a:r>
          </a:p>
          <a:p>
            <a:pPr>
              <a:lnSpc>
                <a:spcPct val="150000"/>
              </a:lnSpc>
            </a:pPr>
            <a:r>
              <a:rPr lang="en-US" altLang="zh-CN" sz="1800">
                <a:solidFill>
                  <a:srgbClr val="006600"/>
                </a:solidFill>
                <a:latin typeface="Consolas" pitchFamily="49" charset="0"/>
                <a:ea typeface="仿宋" pitchFamily="49" charset="-122"/>
                <a:cs typeface="Consolas" pitchFamily="49" charset="0"/>
              </a:rPr>
              <a:t>vector&lt;double&gt; v3(10</a:t>
            </a:r>
            <a:r>
              <a:rPr lang="zh-CN" altLang="zh-CN" sz="1800">
                <a:solidFill>
                  <a:srgbClr val="006600"/>
                </a:solidFill>
                <a:latin typeface="Consolas" pitchFamily="49" charset="0"/>
                <a:ea typeface="仿宋" pitchFamily="49" charset="-122"/>
                <a:cs typeface="Consolas" pitchFamily="49" charset="0"/>
              </a:rPr>
              <a:t>，</a:t>
            </a:r>
            <a:r>
              <a:rPr lang="en-US" altLang="zh-CN" sz="1800">
                <a:solidFill>
                  <a:srgbClr val="006600"/>
                </a:solidFill>
                <a:latin typeface="Consolas" pitchFamily="49" charset="0"/>
                <a:ea typeface="仿宋" pitchFamily="49" charset="-122"/>
                <a:cs typeface="Consolas" pitchFamily="49" charset="0"/>
              </a:rPr>
              <a:t>1.23);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指定</a:t>
            </a:r>
            <a:r>
              <a:rPr lang="en-US" altLang="zh-CN" sz="1800">
                <a:solidFill>
                  <a:srgbClr val="00B0F0"/>
                </a:solidFill>
                <a:latin typeface="Consolas" pitchFamily="49" charset="0"/>
                <a:ea typeface="仿宋" pitchFamily="49" charset="-122"/>
                <a:cs typeface="Consolas" pitchFamily="49" charset="0"/>
              </a:rPr>
              <a:t>v3</a:t>
            </a:r>
            <a:r>
              <a:rPr lang="zh-CN" altLang="zh-CN" sz="1800">
                <a:solidFill>
                  <a:srgbClr val="00B0F0"/>
                </a:solidFill>
                <a:latin typeface="Consolas" pitchFamily="49" charset="0"/>
                <a:ea typeface="仿宋" pitchFamily="49" charset="-122"/>
                <a:cs typeface="Consolas" pitchFamily="49" charset="0"/>
              </a:rPr>
              <a:t>的</a:t>
            </a:r>
            <a:r>
              <a:rPr lang="en-US" altLang="zh-CN" sz="1800">
                <a:solidFill>
                  <a:srgbClr val="00B0F0"/>
                </a:solidFill>
                <a:latin typeface="Consolas" pitchFamily="49" charset="0"/>
                <a:ea typeface="仿宋" pitchFamily="49" charset="-122"/>
                <a:cs typeface="Consolas" pitchFamily="49" charset="0"/>
              </a:rPr>
              <a:t>10</a:t>
            </a:r>
            <a:r>
              <a:rPr lang="zh-CN" altLang="zh-CN" sz="1800">
                <a:solidFill>
                  <a:srgbClr val="00B0F0"/>
                </a:solidFill>
                <a:latin typeface="Consolas" pitchFamily="49" charset="0"/>
                <a:ea typeface="仿宋" pitchFamily="49" charset="-122"/>
                <a:cs typeface="Consolas" pitchFamily="49" charset="0"/>
              </a:rPr>
              <a:t>个初始元素的初值为</a:t>
            </a:r>
            <a:r>
              <a:rPr lang="en-US" altLang="zh-CN" sz="1800">
                <a:solidFill>
                  <a:srgbClr val="00B0F0"/>
                </a:solidFill>
                <a:latin typeface="Consolas" pitchFamily="49" charset="0"/>
                <a:ea typeface="仿宋" pitchFamily="49" charset="-122"/>
                <a:cs typeface="Consolas" pitchFamily="49" charset="0"/>
              </a:rPr>
              <a:t>1.23</a:t>
            </a:r>
            <a:endParaRPr lang="zh-CN" altLang="zh-CN" sz="1800">
              <a:solidFill>
                <a:srgbClr val="00B0F0"/>
              </a:solidFill>
              <a:latin typeface="Consolas" pitchFamily="49" charset="0"/>
              <a:ea typeface="仿宋" pitchFamily="49" charset="-122"/>
              <a:cs typeface="Consolas" pitchFamily="49" charset="0"/>
            </a:endParaRPr>
          </a:p>
          <a:p>
            <a:pPr>
              <a:lnSpc>
                <a:spcPct val="150000"/>
              </a:lnSpc>
            </a:pPr>
            <a:r>
              <a:rPr lang="en-US" altLang="zh-CN" sz="1800">
                <a:solidFill>
                  <a:srgbClr val="006600"/>
                </a:solidFill>
                <a:latin typeface="Consolas" pitchFamily="49" charset="0"/>
                <a:ea typeface="仿宋" pitchFamily="49" charset="-122"/>
                <a:cs typeface="Consolas" pitchFamily="49" charset="0"/>
              </a:rPr>
              <a:t>vector&lt;int&gt; v4(a</a:t>
            </a:r>
            <a:r>
              <a:rPr lang="zh-CN" altLang="zh-CN" sz="1800">
                <a:solidFill>
                  <a:srgbClr val="006600"/>
                </a:solidFill>
                <a:latin typeface="Consolas" pitchFamily="49" charset="0"/>
                <a:ea typeface="仿宋" pitchFamily="49" charset="-122"/>
                <a:cs typeface="Consolas" pitchFamily="49" charset="0"/>
              </a:rPr>
              <a:t>，</a:t>
            </a:r>
            <a:r>
              <a:rPr lang="en-US" altLang="zh-CN" sz="1800">
                <a:solidFill>
                  <a:srgbClr val="006600"/>
                </a:solidFill>
                <a:latin typeface="Consolas" pitchFamily="49" charset="0"/>
                <a:ea typeface="仿宋" pitchFamily="49" charset="-122"/>
                <a:cs typeface="Consolas" pitchFamily="49" charset="0"/>
              </a:rPr>
              <a:t>a+5);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用数组</a:t>
            </a:r>
            <a:r>
              <a:rPr lang="en-US" altLang="zh-CN" sz="1800">
                <a:solidFill>
                  <a:srgbClr val="00B0F0"/>
                </a:solidFill>
                <a:latin typeface="Consolas" pitchFamily="49" charset="0"/>
                <a:ea typeface="仿宋" pitchFamily="49" charset="-122"/>
                <a:cs typeface="Consolas" pitchFamily="49" charset="0"/>
              </a:rPr>
              <a:t>a[0..4]</a:t>
            </a:r>
            <a:r>
              <a:rPr lang="zh-CN" altLang="zh-CN" sz="1800">
                <a:solidFill>
                  <a:srgbClr val="00B0F0"/>
                </a:solidFill>
                <a:latin typeface="Consolas" pitchFamily="49" charset="0"/>
                <a:ea typeface="仿宋" pitchFamily="49" charset="-122"/>
                <a:cs typeface="Consolas" pitchFamily="49" charset="0"/>
              </a:rPr>
              <a:t>共</a:t>
            </a:r>
            <a:r>
              <a:rPr lang="en-US" altLang="zh-CN" sz="1800">
                <a:solidFill>
                  <a:srgbClr val="00B0F0"/>
                </a:solidFill>
                <a:latin typeface="Consolas" pitchFamily="49" charset="0"/>
                <a:ea typeface="仿宋" pitchFamily="49" charset="-122"/>
                <a:cs typeface="Consolas" pitchFamily="49" charset="0"/>
              </a:rPr>
              <a:t>5</a:t>
            </a:r>
            <a:r>
              <a:rPr lang="zh-CN" altLang="zh-CN" sz="1800">
                <a:solidFill>
                  <a:srgbClr val="00B0F0"/>
                </a:solidFill>
                <a:latin typeface="Consolas" pitchFamily="49" charset="0"/>
                <a:ea typeface="仿宋" pitchFamily="49" charset="-122"/>
                <a:cs typeface="Consolas" pitchFamily="49" charset="0"/>
              </a:rPr>
              <a:t>个元素初始化</a:t>
            </a:r>
            <a:r>
              <a:rPr lang="en-US" altLang="zh-CN" sz="1800">
                <a:solidFill>
                  <a:srgbClr val="00B0F0"/>
                </a:solidFill>
                <a:latin typeface="Consolas" pitchFamily="49" charset="0"/>
                <a:ea typeface="仿宋" pitchFamily="49" charset="-122"/>
                <a:cs typeface="Consolas" pitchFamily="49" charset="0"/>
              </a:rPr>
              <a:t>v4</a:t>
            </a:r>
            <a:endParaRPr lang="zh-CN" altLang="zh-CN" sz="1800">
              <a:solidFill>
                <a:srgbClr val="00B0F0"/>
              </a:solidFill>
              <a:latin typeface="Consolas" pitchFamily="49" charset="0"/>
              <a:ea typeface="仿宋" pitchFamily="49" charset="-122"/>
              <a:cs typeface="Consolas" pitchFamily="49" charset="0"/>
            </a:endParaRPr>
          </a:p>
        </p:txBody>
      </p:sp>
      <p:sp>
        <p:nvSpPr>
          <p:cNvPr id="3" name="TextBox 2"/>
          <p:cNvSpPr txBox="1"/>
          <p:nvPr/>
        </p:nvSpPr>
        <p:spPr>
          <a:xfrm>
            <a:off x="642910" y="571480"/>
            <a:ext cx="5214974" cy="400110"/>
          </a:xfrm>
          <a:prstGeom prst="rect">
            <a:avLst/>
          </a:prstGeom>
          <a:noFill/>
        </p:spPr>
        <p:txBody>
          <a:bodyPr wrap="square" rtlCol="0">
            <a:spAutoFit/>
          </a:bodyPr>
          <a:lstStyle/>
          <a:p>
            <a:r>
              <a:rPr lang="zh-CN" altLang="zh-CN" sz="2000">
                <a:solidFill>
                  <a:srgbClr val="0000FF"/>
                </a:solidFill>
                <a:latin typeface="Consolas" pitchFamily="49" charset="0"/>
                <a:ea typeface="楷体" pitchFamily="49" charset="-122"/>
                <a:cs typeface="Consolas" pitchFamily="49" charset="0"/>
              </a:rPr>
              <a:t>定义</a:t>
            </a:r>
            <a:r>
              <a:rPr lang="en-US" altLang="zh-CN" sz="2000">
                <a:solidFill>
                  <a:srgbClr val="0000FF"/>
                </a:solidFill>
                <a:latin typeface="Consolas" pitchFamily="49" charset="0"/>
                <a:ea typeface="楷体" pitchFamily="49" charset="-122"/>
                <a:cs typeface="Consolas" pitchFamily="49" charset="0"/>
              </a:rPr>
              <a:t>vector</a:t>
            </a:r>
            <a:r>
              <a:rPr lang="zh-CN" altLang="zh-CN" sz="2000">
                <a:solidFill>
                  <a:srgbClr val="0000FF"/>
                </a:solidFill>
                <a:latin typeface="Consolas" pitchFamily="49" charset="0"/>
                <a:ea typeface="楷体" pitchFamily="49" charset="-122"/>
                <a:cs typeface="Consolas" pitchFamily="49" charset="0"/>
              </a:rPr>
              <a:t>容器的几种方式如下：</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497783"/>
            <a:ext cx="8358246" cy="430887"/>
          </a:xfrm>
          <a:prstGeom prst="rect">
            <a:avLst/>
          </a:prstGeom>
          <a:noFill/>
        </p:spPr>
        <p:txBody>
          <a:bodyPr wrap="square" rtlCol="0">
            <a:spAutoFit/>
          </a:bodyPr>
          <a:lstStyle/>
          <a:p>
            <a:r>
              <a:rPr lang="en-US" altLang="zh-CN" sz="2200">
                <a:solidFill>
                  <a:srgbClr val="0000FF"/>
                </a:solidFill>
                <a:latin typeface="Consolas" pitchFamily="49" charset="0"/>
                <a:ea typeface="楷体" pitchFamily="49" charset="-122"/>
                <a:cs typeface="Consolas" pitchFamily="49" charset="0"/>
              </a:rPr>
              <a:t>vector</a:t>
            </a:r>
            <a:r>
              <a:rPr lang="zh-CN" altLang="zh-CN" sz="2200">
                <a:solidFill>
                  <a:srgbClr val="0000FF"/>
                </a:solidFill>
                <a:latin typeface="Consolas" pitchFamily="49" charset="0"/>
                <a:ea typeface="楷体" pitchFamily="49" charset="-122"/>
                <a:cs typeface="Consolas" pitchFamily="49" charset="0"/>
              </a:rPr>
              <a:t>提供了一系列的成员函数，</a:t>
            </a:r>
            <a:r>
              <a:rPr lang="en-US" altLang="zh-CN" sz="2200">
                <a:solidFill>
                  <a:srgbClr val="0000FF"/>
                </a:solidFill>
                <a:latin typeface="Consolas" pitchFamily="49" charset="0"/>
                <a:ea typeface="楷体" pitchFamily="49" charset="-122"/>
                <a:cs typeface="Consolas" pitchFamily="49" charset="0"/>
              </a:rPr>
              <a:t>vector</a:t>
            </a:r>
            <a:r>
              <a:rPr lang="zh-CN" altLang="zh-CN" sz="2200">
                <a:solidFill>
                  <a:srgbClr val="0000FF"/>
                </a:solidFill>
                <a:latin typeface="Consolas" pitchFamily="49" charset="0"/>
                <a:ea typeface="楷体" pitchFamily="49" charset="-122"/>
                <a:cs typeface="Consolas" pitchFamily="49" charset="0"/>
              </a:rPr>
              <a:t>主要的成员函数如下：</a:t>
            </a:r>
          </a:p>
        </p:txBody>
      </p:sp>
      <p:sp>
        <p:nvSpPr>
          <p:cNvPr id="3" name="TextBox 2"/>
          <p:cNvSpPr txBox="1"/>
          <p:nvPr/>
        </p:nvSpPr>
        <p:spPr>
          <a:xfrm>
            <a:off x="571472" y="1214422"/>
            <a:ext cx="8358246" cy="4198714"/>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457200" indent="-457200">
              <a:lnSpc>
                <a:spcPct val="150000"/>
              </a:lnSpc>
              <a:buFont typeface="Wingdings" pitchFamily="2" charset="2"/>
              <a:buChar char="l"/>
            </a:pPr>
            <a:r>
              <a:rPr lang="en-US" altLang="zh-CN" sz="1800">
                <a:solidFill>
                  <a:srgbClr val="C00000"/>
                </a:solidFill>
                <a:latin typeface="Consolas" pitchFamily="49" charset="0"/>
                <a:ea typeface="仿宋" pitchFamily="49" charset="-122"/>
                <a:cs typeface="Consolas" pitchFamily="49" charset="0"/>
              </a:rPr>
              <a:t>empty()</a:t>
            </a:r>
            <a:r>
              <a:rPr lang="zh-CN" altLang="zh-CN" sz="1800">
                <a:solidFill>
                  <a:srgbClr val="C00000"/>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判断当前向量容器是否为空。</a:t>
            </a:r>
          </a:p>
          <a:p>
            <a:pPr marL="457200" indent="-457200">
              <a:lnSpc>
                <a:spcPct val="150000"/>
              </a:lnSpc>
              <a:buFont typeface="Wingdings" pitchFamily="2" charset="2"/>
              <a:buChar char="l"/>
            </a:pPr>
            <a:r>
              <a:rPr lang="en-US" altLang="zh-CN" sz="1800">
                <a:solidFill>
                  <a:srgbClr val="C00000"/>
                </a:solidFill>
                <a:latin typeface="Consolas" pitchFamily="49" charset="0"/>
                <a:ea typeface="仿宋" pitchFamily="49" charset="-122"/>
                <a:cs typeface="Consolas" pitchFamily="49" charset="0"/>
              </a:rPr>
              <a:t>size()</a:t>
            </a:r>
            <a:r>
              <a:rPr lang="zh-CN" altLang="zh-CN" sz="1800">
                <a:solidFill>
                  <a:srgbClr val="C00000"/>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返回当前向量容器的中的实际元素个数。</a:t>
            </a:r>
          </a:p>
          <a:p>
            <a:pPr marL="457200" indent="-457200">
              <a:lnSpc>
                <a:spcPct val="150000"/>
              </a:lnSpc>
              <a:buFont typeface="Wingdings" pitchFamily="2" charset="2"/>
              <a:buChar char="l"/>
            </a:pPr>
            <a:r>
              <a:rPr lang="en-US" altLang="zh-CN" sz="1800">
                <a:solidFill>
                  <a:srgbClr val="C00000"/>
                </a:solidFill>
                <a:latin typeface="Consolas" pitchFamily="49" charset="0"/>
                <a:ea typeface="仿宋" pitchFamily="49" charset="-122"/>
                <a:cs typeface="Consolas" pitchFamily="49" charset="0"/>
              </a:rPr>
              <a:t>[]</a:t>
            </a:r>
            <a:r>
              <a:rPr lang="zh-CN" altLang="zh-CN" sz="1800">
                <a:solidFill>
                  <a:srgbClr val="C00000"/>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返回指定下标的元素。</a:t>
            </a:r>
          </a:p>
          <a:p>
            <a:pPr marL="457200" indent="-457200">
              <a:lnSpc>
                <a:spcPct val="150000"/>
              </a:lnSpc>
              <a:buFont typeface="Wingdings" pitchFamily="2" charset="2"/>
              <a:buChar char="l"/>
            </a:pPr>
            <a:r>
              <a:rPr lang="en-US" altLang="zh-CN" sz="1800">
                <a:solidFill>
                  <a:srgbClr val="C00000"/>
                </a:solidFill>
                <a:latin typeface="Consolas" pitchFamily="49" charset="0"/>
                <a:ea typeface="仿宋" pitchFamily="49" charset="-122"/>
                <a:cs typeface="Consolas" pitchFamily="49" charset="0"/>
              </a:rPr>
              <a:t>reserve(n)</a:t>
            </a:r>
            <a:r>
              <a:rPr lang="zh-CN" altLang="zh-CN" sz="1800">
                <a:solidFill>
                  <a:srgbClr val="C00000"/>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为当前向量容器预分配</a:t>
            </a:r>
            <a:r>
              <a:rPr lang="en-US" altLang="zh-CN" sz="1800">
                <a:solidFill>
                  <a:srgbClr val="0000FF"/>
                </a:solidFill>
                <a:latin typeface="Consolas" pitchFamily="49" charset="0"/>
                <a:ea typeface="仿宋" pitchFamily="49" charset="-122"/>
                <a:cs typeface="Consolas" pitchFamily="49" charset="0"/>
              </a:rPr>
              <a:t>n</a:t>
            </a:r>
            <a:r>
              <a:rPr lang="zh-CN" altLang="zh-CN" sz="1800">
                <a:solidFill>
                  <a:srgbClr val="0000FF"/>
                </a:solidFill>
                <a:latin typeface="Consolas" pitchFamily="49" charset="0"/>
                <a:ea typeface="仿宋" pitchFamily="49" charset="-122"/>
                <a:cs typeface="Consolas" pitchFamily="49" charset="0"/>
              </a:rPr>
              <a:t>个元素的存储空间。</a:t>
            </a:r>
          </a:p>
          <a:p>
            <a:pPr marL="457200" indent="-457200">
              <a:lnSpc>
                <a:spcPct val="150000"/>
              </a:lnSpc>
              <a:buFont typeface="Wingdings" pitchFamily="2" charset="2"/>
              <a:buChar char="l"/>
            </a:pPr>
            <a:r>
              <a:rPr lang="en-US" altLang="zh-CN" sz="1800">
                <a:solidFill>
                  <a:srgbClr val="C00000"/>
                </a:solidFill>
                <a:latin typeface="Consolas" pitchFamily="49" charset="0"/>
                <a:ea typeface="仿宋" pitchFamily="49" charset="-122"/>
                <a:cs typeface="Consolas" pitchFamily="49" charset="0"/>
              </a:rPr>
              <a:t>capacity()</a:t>
            </a:r>
            <a:r>
              <a:rPr lang="zh-CN" altLang="zh-CN" sz="1800">
                <a:solidFill>
                  <a:srgbClr val="C00000"/>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返回当前向量容器在重新进行内存分配以前所能容纳的元素个数。</a:t>
            </a:r>
          </a:p>
          <a:p>
            <a:pPr marL="457200" indent="-457200">
              <a:lnSpc>
                <a:spcPct val="150000"/>
              </a:lnSpc>
              <a:buFont typeface="Wingdings" pitchFamily="2" charset="2"/>
              <a:buChar char="l"/>
            </a:pPr>
            <a:r>
              <a:rPr lang="en-US" altLang="zh-CN" sz="1800">
                <a:solidFill>
                  <a:srgbClr val="C00000"/>
                </a:solidFill>
                <a:latin typeface="Consolas" pitchFamily="49" charset="0"/>
                <a:ea typeface="仿宋" pitchFamily="49" charset="-122"/>
                <a:cs typeface="Consolas" pitchFamily="49" charset="0"/>
              </a:rPr>
              <a:t>resize(n) </a:t>
            </a:r>
            <a:r>
              <a:rPr lang="zh-CN" altLang="zh-CN" sz="1800">
                <a:solidFill>
                  <a:srgbClr val="C00000"/>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调整当前向量容器的大小，使其能容纳</a:t>
            </a:r>
            <a:r>
              <a:rPr lang="en-US" altLang="zh-CN" sz="1800">
                <a:solidFill>
                  <a:srgbClr val="0000FF"/>
                </a:solidFill>
                <a:latin typeface="Consolas" pitchFamily="49" charset="0"/>
                <a:ea typeface="仿宋" pitchFamily="49" charset="-122"/>
                <a:cs typeface="Consolas" pitchFamily="49" charset="0"/>
              </a:rPr>
              <a:t>n</a:t>
            </a:r>
            <a:r>
              <a:rPr lang="zh-CN" altLang="zh-CN" sz="1800">
                <a:solidFill>
                  <a:srgbClr val="0000FF"/>
                </a:solidFill>
                <a:latin typeface="Consolas" pitchFamily="49" charset="0"/>
                <a:ea typeface="仿宋" pitchFamily="49" charset="-122"/>
                <a:cs typeface="Consolas" pitchFamily="49" charset="0"/>
              </a:rPr>
              <a:t>个元素。</a:t>
            </a:r>
          </a:p>
          <a:p>
            <a:pPr marL="457200" indent="-457200">
              <a:lnSpc>
                <a:spcPct val="150000"/>
              </a:lnSpc>
              <a:buFont typeface="Wingdings" pitchFamily="2" charset="2"/>
              <a:buChar char="l"/>
            </a:pPr>
            <a:r>
              <a:rPr lang="en-US" altLang="zh-CN" sz="1800">
                <a:solidFill>
                  <a:srgbClr val="C00000"/>
                </a:solidFill>
                <a:latin typeface="Consolas" pitchFamily="49" charset="0"/>
                <a:ea typeface="仿宋" pitchFamily="49" charset="-122"/>
                <a:cs typeface="Consolas" pitchFamily="49" charset="0"/>
              </a:rPr>
              <a:t>push_back()</a:t>
            </a:r>
            <a:r>
              <a:rPr lang="zh-CN" altLang="zh-CN" sz="1800">
                <a:solidFill>
                  <a:srgbClr val="C00000"/>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在当前向量容器尾部添加了一个元素。</a:t>
            </a:r>
          </a:p>
          <a:p>
            <a:pPr marL="457200" indent="-457200">
              <a:lnSpc>
                <a:spcPct val="150000"/>
              </a:lnSpc>
              <a:buFont typeface="Wingdings" pitchFamily="2" charset="2"/>
              <a:buChar char="l"/>
            </a:pPr>
            <a:r>
              <a:rPr lang="en-US" altLang="zh-CN" sz="1800">
                <a:solidFill>
                  <a:srgbClr val="C00000"/>
                </a:solidFill>
                <a:latin typeface="Consolas" pitchFamily="49" charset="0"/>
                <a:ea typeface="仿宋" pitchFamily="49" charset="-122"/>
                <a:cs typeface="Consolas" pitchFamily="49" charset="0"/>
              </a:rPr>
              <a:t>insert(pos</a:t>
            </a:r>
            <a:r>
              <a:rPr lang="zh-CN" altLang="zh-CN" sz="1800">
                <a:solidFill>
                  <a:srgbClr val="C00000"/>
                </a:solidFill>
                <a:latin typeface="Consolas" pitchFamily="49" charset="0"/>
                <a:ea typeface="仿宋" pitchFamily="49" charset="-122"/>
                <a:cs typeface="Consolas" pitchFamily="49" charset="0"/>
              </a:rPr>
              <a:t>，</a:t>
            </a:r>
            <a:r>
              <a:rPr lang="en-US" altLang="zh-CN" sz="1800">
                <a:solidFill>
                  <a:srgbClr val="C00000"/>
                </a:solidFill>
                <a:latin typeface="Consolas" pitchFamily="49" charset="0"/>
                <a:ea typeface="仿宋" pitchFamily="49" charset="-122"/>
                <a:cs typeface="Consolas" pitchFamily="49" charset="0"/>
              </a:rPr>
              <a:t>elem)</a:t>
            </a:r>
            <a:r>
              <a:rPr lang="zh-CN" altLang="zh-CN" sz="1800">
                <a:solidFill>
                  <a:srgbClr val="C00000"/>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在</a:t>
            </a:r>
            <a:r>
              <a:rPr lang="en-US" altLang="zh-CN" sz="1800">
                <a:solidFill>
                  <a:srgbClr val="0000FF"/>
                </a:solidFill>
                <a:latin typeface="Consolas" pitchFamily="49" charset="0"/>
                <a:ea typeface="仿宋" pitchFamily="49" charset="-122"/>
                <a:cs typeface="Consolas" pitchFamily="49" charset="0"/>
              </a:rPr>
              <a:t>pos</a:t>
            </a:r>
            <a:r>
              <a:rPr lang="zh-CN" altLang="zh-CN" sz="1800">
                <a:solidFill>
                  <a:srgbClr val="0000FF"/>
                </a:solidFill>
                <a:latin typeface="Consolas" pitchFamily="49" charset="0"/>
                <a:ea typeface="仿宋" pitchFamily="49" charset="-122"/>
                <a:cs typeface="Consolas" pitchFamily="49" charset="0"/>
              </a:rPr>
              <a:t>位置插入元素</a:t>
            </a:r>
            <a:r>
              <a:rPr lang="en-US" altLang="zh-CN" sz="1800">
                <a:solidFill>
                  <a:srgbClr val="0000FF"/>
                </a:solidFill>
                <a:latin typeface="Consolas" pitchFamily="49" charset="0"/>
                <a:ea typeface="仿宋" pitchFamily="49" charset="-122"/>
                <a:cs typeface="Consolas" pitchFamily="49" charset="0"/>
              </a:rPr>
              <a:t>elem</a:t>
            </a:r>
            <a:r>
              <a:rPr lang="zh-CN" altLang="zh-CN" sz="1800">
                <a:solidFill>
                  <a:srgbClr val="0000FF"/>
                </a:solidFill>
                <a:latin typeface="Consolas" pitchFamily="49" charset="0"/>
                <a:ea typeface="仿宋" pitchFamily="49" charset="-122"/>
                <a:cs typeface="Consolas" pitchFamily="49" charset="0"/>
              </a:rPr>
              <a:t>，即将元素</a:t>
            </a:r>
            <a:r>
              <a:rPr lang="en-US" altLang="zh-CN" sz="1800">
                <a:solidFill>
                  <a:srgbClr val="0000FF"/>
                </a:solidFill>
                <a:latin typeface="Consolas" pitchFamily="49" charset="0"/>
                <a:ea typeface="仿宋" pitchFamily="49" charset="-122"/>
                <a:cs typeface="Consolas" pitchFamily="49" charset="0"/>
              </a:rPr>
              <a:t>elem</a:t>
            </a:r>
            <a:r>
              <a:rPr lang="zh-CN" altLang="zh-CN" sz="1800">
                <a:solidFill>
                  <a:srgbClr val="0000FF"/>
                </a:solidFill>
                <a:latin typeface="Consolas" pitchFamily="49" charset="0"/>
                <a:ea typeface="仿宋" pitchFamily="49" charset="-122"/>
                <a:cs typeface="Consolas" pitchFamily="49" charset="0"/>
              </a:rPr>
              <a:t>插入到迭代器</a:t>
            </a:r>
            <a:r>
              <a:rPr lang="en-US" altLang="zh-CN" sz="1800">
                <a:solidFill>
                  <a:srgbClr val="0000FF"/>
                </a:solidFill>
                <a:latin typeface="Consolas" pitchFamily="49" charset="0"/>
                <a:ea typeface="仿宋" pitchFamily="49" charset="-122"/>
                <a:cs typeface="Consolas" pitchFamily="49" charset="0"/>
              </a:rPr>
              <a:t>pos</a:t>
            </a:r>
            <a:r>
              <a:rPr lang="zh-CN" altLang="zh-CN" sz="1800">
                <a:solidFill>
                  <a:srgbClr val="0000FF"/>
                </a:solidFill>
                <a:latin typeface="Consolas" pitchFamily="49" charset="0"/>
                <a:ea typeface="仿宋" pitchFamily="49" charset="-122"/>
                <a:cs typeface="Consolas" pitchFamily="49" charset="0"/>
              </a:rPr>
              <a:t>指定元素之前。</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1285860"/>
            <a:ext cx="7358114" cy="258532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457200" indent="-457200">
              <a:lnSpc>
                <a:spcPct val="150000"/>
              </a:lnSpc>
              <a:buFont typeface="Wingdings" pitchFamily="2" charset="2"/>
              <a:buChar char="l"/>
            </a:pPr>
            <a:r>
              <a:rPr lang="en-US" altLang="zh-CN" sz="1800">
                <a:solidFill>
                  <a:srgbClr val="C00000"/>
                </a:solidFill>
                <a:latin typeface="Consolas" pitchFamily="49" charset="0"/>
                <a:ea typeface="仿宋" pitchFamily="49" charset="-122"/>
                <a:cs typeface="Consolas" pitchFamily="49" charset="0"/>
              </a:rPr>
              <a:t>front()</a:t>
            </a:r>
            <a:r>
              <a:rPr lang="zh-CN" altLang="zh-CN" sz="1800">
                <a:solidFill>
                  <a:srgbClr val="C00000"/>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获取当前向量容器的第一个元素。</a:t>
            </a:r>
          </a:p>
          <a:p>
            <a:pPr marL="457200" indent="-457200">
              <a:lnSpc>
                <a:spcPct val="150000"/>
              </a:lnSpc>
              <a:buFont typeface="Wingdings" pitchFamily="2" charset="2"/>
              <a:buChar char="l"/>
            </a:pPr>
            <a:r>
              <a:rPr lang="en-US" altLang="zh-CN" sz="1800">
                <a:solidFill>
                  <a:srgbClr val="C00000"/>
                </a:solidFill>
                <a:latin typeface="Consolas" pitchFamily="49" charset="0"/>
                <a:ea typeface="仿宋" pitchFamily="49" charset="-122"/>
                <a:cs typeface="Consolas" pitchFamily="49" charset="0"/>
              </a:rPr>
              <a:t>back()</a:t>
            </a:r>
            <a:r>
              <a:rPr lang="zh-CN" altLang="zh-CN" sz="1800">
                <a:solidFill>
                  <a:srgbClr val="C00000"/>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获取当前向量容器的最后一个元素</a:t>
            </a:r>
            <a:r>
              <a:rPr lang="zh-CN" altLang="zh-CN" sz="1800">
                <a:latin typeface="Consolas" pitchFamily="49" charset="0"/>
                <a:ea typeface="仿宋" pitchFamily="49" charset="-122"/>
                <a:cs typeface="Consolas" pitchFamily="49" charset="0"/>
              </a:rPr>
              <a:t>。</a:t>
            </a:r>
          </a:p>
          <a:p>
            <a:pPr marL="457200" indent="-457200">
              <a:lnSpc>
                <a:spcPct val="150000"/>
              </a:lnSpc>
              <a:buFont typeface="Wingdings" pitchFamily="2" charset="2"/>
              <a:buChar char="l"/>
            </a:pPr>
            <a:r>
              <a:rPr lang="en-US" altLang="zh-CN" sz="1800">
                <a:solidFill>
                  <a:srgbClr val="C00000"/>
                </a:solidFill>
                <a:latin typeface="Consolas" pitchFamily="49" charset="0"/>
                <a:ea typeface="仿宋" pitchFamily="49" charset="-122"/>
                <a:cs typeface="Consolas" pitchFamily="49" charset="0"/>
              </a:rPr>
              <a:t>erase()</a:t>
            </a:r>
            <a:r>
              <a:rPr lang="zh-CN" altLang="zh-CN" sz="1800">
                <a:solidFill>
                  <a:srgbClr val="C00000"/>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删除当前向量容器中某个迭代器或者迭代器区间指定的元素。</a:t>
            </a:r>
          </a:p>
          <a:p>
            <a:pPr marL="457200" indent="-457200">
              <a:lnSpc>
                <a:spcPct val="150000"/>
              </a:lnSpc>
              <a:buFont typeface="Wingdings" pitchFamily="2" charset="2"/>
              <a:buChar char="l"/>
            </a:pPr>
            <a:r>
              <a:rPr lang="en-US" altLang="zh-CN" sz="1800">
                <a:solidFill>
                  <a:srgbClr val="C00000"/>
                </a:solidFill>
                <a:latin typeface="Consolas" pitchFamily="49" charset="0"/>
                <a:ea typeface="仿宋" pitchFamily="49" charset="-122"/>
                <a:cs typeface="Consolas" pitchFamily="49" charset="0"/>
              </a:rPr>
              <a:t>clear()</a:t>
            </a:r>
            <a:r>
              <a:rPr lang="zh-CN" altLang="zh-CN" sz="1800">
                <a:solidFill>
                  <a:srgbClr val="C00000"/>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删除当前向量容器中所有元素。</a:t>
            </a:r>
          </a:p>
          <a:p>
            <a:pPr marL="457200" indent="-457200">
              <a:lnSpc>
                <a:spcPct val="150000"/>
              </a:lnSpc>
              <a:buFont typeface="Wingdings" pitchFamily="2" charset="2"/>
              <a:buChar char="l"/>
            </a:pPr>
            <a:r>
              <a:rPr lang="zh-CN" altLang="zh-CN" sz="1800">
                <a:solidFill>
                  <a:srgbClr val="C00000"/>
                </a:solidFill>
                <a:latin typeface="Consolas" pitchFamily="49" charset="0"/>
                <a:ea typeface="仿宋" pitchFamily="49" charset="-122"/>
                <a:cs typeface="Consolas" pitchFamily="49" charset="0"/>
              </a:rPr>
              <a:t>迭代器</a:t>
            </a:r>
            <a:r>
              <a:rPr lang="zh-CN" altLang="en-US" sz="1800">
                <a:solidFill>
                  <a:srgbClr val="C00000"/>
                </a:solidFill>
                <a:latin typeface="Consolas" pitchFamily="49" charset="0"/>
                <a:ea typeface="仿宋" pitchFamily="49" charset="-122"/>
                <a:cs typeface="Consolas" pitchFamily="49" charset="0"/>
              </a:rPr>
              <a:t>函数：</a:t>
            </a:r>
            <a:r>
              <a:rPr lang="en-US" altLang="zh-CN" sz="1800">
                <a:solidFill>
                  <a:srgbClr val="0000FF"/>
                </a:solidFill>
                <a:latin typeface="Consolas" pitchFamily="49" charset="0"/>
                <a:ea typeface="仿宋" pitchFamily="49" charset="-122"/>
                <a:cs typeface="Consolas" pitchFamily="49" charset="0"/>
              </a:rPr>
              <a:t>begin()</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end()</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rbegin()</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rend()</a:t>
            </a:r>
            <a:r>
              <a:rPr lang="zh-CN" altLang="en-US"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7700" y="685625"/>
            <a:ext cx="6147460" cy="619189"/>
          </a:xfrm>
        </p:spPr>
        <p:txBody>
          <a:bodyPr/>
          <a:lstStyle/>
          <a:p>
            <a:r>
              <a:rPr lang="zh-CN" altLang="en-US" sz="3000" dirty="0"/>
              <a:t>可读性</a:t>
            </a:r>
          </a:p>
        </p:txBody>
      </p:sp>
      <p:pic>
        <p:nvPicPr>
          <p:cNvPr id="7170" name="Picture 2" descr="https://s1.51cto.com/oss/201906/06/ccc2b949306a27aa20b66a450f4e5142.jpg-wh_651x-s_370660191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832132"/>
            <a:ext cx="4286250" cy="3619500"/>
          </a:xfrm>
          <a:prstGeom prst="rect">
            <a:avLst/>
          </a:prstGeom>
          <a:noFill/>
          <a:extLst>
            <a:ext uri="{909E8E84-426E-40DD-AFC4-6F175D3DCCD1}">
              <a14:hiddenFill xmlns:a14="http://schemas.microsoft.com/office/drawing/2010/main">
                <a:solidFill>
                  <a:srgbClr val="FFFFFF"/>
                </a:solidFill>
              </a14:hiddenFill>
            </a:ext>
          </a:extLst>
        </p:spPr>
      </p:pic>
      <p:sp>
        <p:nvSpPr>
          <p:cNvPr id="6" name="齿轮"/>
          <p:cNvSpPr>
            <a:spLocks noChangeAspect="1"/>
          </p:cNvSpPr>
          <p:nvPr/>
        </p:nvSpPr>
        <p:spPr bwMode="auto">
          <a:xfrm>
            <a:off x="244376" y="761858"/>
            <a:ext cx="403324" cy="466725"/>
          </a:xfrm>
          <a:custGeom>
            <a:avLst/>
            <a:gdLst>
              <a:gd name="T0" fmla="*/ 3717 w 3906"/>
              <a:gd name="T1" fmla="*/ 1560 h 3920"/>
              <a:gd name="T2" fmla="*/ 3475 w 3906"/>
              <a:gd name="T3" fmla="*/ 1560 h 3920"/>
              <a:gd name="T4" fmla="*/ 3313 w 3906"/>
              <a:gd name="T5" fmla="*/ 1170 h 3920"/>
              <a:gd name="T6" fmla="*/ 3491 w 3906"/>
              <a:gd name="T7" fmla="*/ 992 h 3920"/>
              <a:gd name="T8" fmla="*/ 3491 w 3906"/>
              <a:gd name="T9" fmla="*/ 709 h 3920"/>
              <a:gd name="T10" fmla="*/ 3215 w 3906"/>
              <a:gd name="T11" fmla="*/ 433 h 3920"/>
              <a:gd name="T12" fmla="*/ 3074 w 3906"/>
              <a:gd name="T13" fmla="*/ 374 h 3920"/>
              <a:gd name="T14" fmla="*/ 2932 w 3906"/>
              <a:gd name="T15" fmla="*/ 433 h 3920"/>
              <a:gd name="T16" fmla="*/ 2752 w 3906"/>
              <a:gd name="T17" fmla="*/ 609 h 3920"/>
              <a:gd name="T18" fmla="*/ 2346 w 3906"/>
              <a:gd name="T19" fmla="*/ 442 h 3920"/>
              <a:gd name="T20" fmla="*/ 2346 w 3906"/>
              <a:gd name="T21" fmla="*/ 200 h 3920"/>
              <a:gd name="T22" fmla="*/ 2153 w 3906"/>
              <a:gd name="T23" fmla="*/ 0 h 3920"/>
              <a:gd name="T24" fmla="*/ 1762 w 3906"/>
              <a:gd name="T25" fmla="*/ 0 h 3920"/>
              <a:gd name="T26" fmla="*/ 1560 w 3906"/>
              <a:gd name="T27" fmla="*/ 200 h 3920"/>
              <a:gd name="T28" fmla="*/ 1560 w 3906"/>
              <a:gd name="T29" fmla="*/ 442 h 3920"/>
              <a:gd name="T30" fmla="*/ 1174 w 3906"/>
              <a:gd name="T31" fmla="*/ 601 h 3920"/>
              <a:gd name="T32" fmla="*/ 1009 w 3906"/>
              <a:gd name="T33" fmla="*/ 435 h 3920"/>
              <a:gd name="T34" fmla="*/ 726 w 3906"/>
              <a:gd name="T35" fmla="*/ 435 h 3920"/>
              <a:gd name="T36" fmla="*/ 450 w 3906"/>
              <a:gd name="T37" fmla="*/ 711 h 3920"/>
              <a:gd name="T38" fmla="*/ 450 w 3906"/>
              <a:gd name="T39" fmla="*/ 994 h 3920"/>
              <a:gd name="T40" fmla="*/ 611 w 3906"/>
              <a:gd name="T41" fmla="*/ 1155 h 3920"/>
              <a:gd name="T42" fmla="*/ 441 w 3906"/>
              <a:gd name="T43" fmla="*/ 1560 h 3920"/>
              <a:gd name="T44" fmla="*/ 204 w 3906"/>
              <a:gd name="T45" fmla="*/ 1560 h 3920"/>
              <a:gd name="T46" fmla="*/ 0 w 3906"/>
              <a:gd name="T47" fmla="*/ 1761 h 3920"/>
              <a:gd name="T48" fmla="*/ 0 w 3906"/>
              <a:gd name="T49" fmla="*/ 2152 h 3920"/>
              <a:gd name="T50" fmla="*/ 204 w 3906"/>
              <a:gd name="T51" fmla="*/ 2347 h 3920"/>
              <a:gd name="T52" fmla="*/ 439 w 3906"/>
              <a:gd name="T53" fmla="*/ 2347 h 3920"/>
              <a:gd name="T54" fmla="*/ 608 w 3906"/>
              <a:gd name="T55" fmla="*/ 2754 h 3920"/>
              <a:gd name="T56" fmla="*/ 448 w 3906"/>
              <a:gd name="T57" fmla="*/ 2916 h 3920"/>
              <a:gd name="T58" fmla="*/ 448 w 3906"/>
              <a:gd name="T59" fmla="*/ 3199 h 3920"/>
              <a:gd name="T60" fmla="*/ 724 w 3906"/>
              <a:gd name="T61" fmla="*/ 3476 h 3920"/>
              <a:gd name="T62" fmla="*/ 866 w 3906"/>
              <a:gd name="T63" fmla="*/ 3535 h 3920"/>
              <a:gd name="T64" fmla="*/ 1007 w 3906"/>
              <a:gd name="T65" fmla="*/ 3476 h 3920"/>
              <a:gd name="T66" fmla="*/ 1167 w 3906"/>
              <a:gd name="T67" fmla="*/ 3315 h 3920"/>
              <a:gd name="T68" fmla="*/ 1560 w 3906"/>
              <a:gd name="T69" fmla="*/ 3478 h 3920"/>
              <a:gd name="T70" fmla="*/ 1560 w 3906"/>
              <a:gd name="T71" fmla="*/ 3713 h 3920"/>
              <a:gd name="T72" fmla="*/ 1762 w 3906"/>
              <a:gd name="T73" fmla="*/ 3920 h 3920"/>
              <a:gd name="T74" fmla="*/ 2153 w 3906"/>
              <a:gd name="T75" fmla="*/ 3920 h 3920"/>
              <a:gd name="T76" fmla="*/ 2346 w 3906"/>
              <a:gd name="T77" fmla="*/ 3713 h 3920"/>
              <a:gd name="T78" fmla="*/ 2346 w 3906"/>
              <a:gd name="T79" fmla="*/ 3478 h 3920"/>
              <a:gd name="T80" fmla="*/ 2758 w 3906"/>
              <a:gd name="T81" fmla="*/ 3306 h 3920"/>
              <a:gd name="T82" fmla="*/ 2932 w 3906"/>
              <a:gd name="T83" fmla="*/ 3478 h 3920"/>
              <a:gd name="T84" fmla="*/ 3075 w 3906"/>
              <a:gd name="T85" fmla="*/ 3537 h 3920"/>
              <a:gd name="T86" fmla="*/ 3217 w 3906"/>
              <a:gd name="T87" fmla="*/ 3478 h 3920"/>
              <a:gd name="T88" fmla="*/ 3493 w 3906"/>
              <a:gd name="T89" fmla="*/ 3202 h 3920"/>
              <a:gd name="T90" fmla="*/ 3493 w 3906"/>
              <a:gd name="T91" fmla="*/ 2919 h 3920"/>
              <a:gd name="T92" fmla="*/ 3317 w 3906"/>
              <a:gd name="T93" fmla="*/ 2740 h 3920"/>
              <a:gd name="T94" fmla="*/ 3477 w 3906"/>
              <a:gd name="T95" fmla="*/ 2347 h 3920"/>
              <a:gd name="T96" fmla="*/ 3717 w 3906"/>
              <a:gd name="T97" fmla="*/ 2347 h 3920"/>
              <a:gd name="T98" fmla="*/ 3906 w 3906"/>
              <a:gd name="T99" fmla="*/ 2152 h 3920"/>
              <a:gd name="T100" fmla="*/ 3906 w 3906"/>
              <a:gd name="T101" fmla="*/ 1761 h 3920"/>
              <a:gd name="T102" fmla="*/ 3717 w 3906"/>
              <a:gd name="T103" fmla="*/ 1560 h 3920"/>
              <a:gd name="T104" fmla="*/ 2540 w 3906"/>
              <a:gd name="T105" fmla="*/ 1960 h 3920"/>
              <a:gd name="T106" fmla="*/ 1958 w 3906"/>
              <a:gd name="T107" fmla="*/ 2542 h 3920"/>
              <a:gd name="T108" fmla="*/ 1376 w 3906"/>
              <a:gd name="T109" fmla="*/ 1960 h 3920"/>
              <a:gd name="T110" fmla="*/ 1958 w 3906"/>
              <a:gd name="T111" fmla="*/ 1378 h 3920"/>
              <a:gd name="T112" fmla="*/ 2540 w 3906"/>
              <a:gd name="T113" fmla="*/ 1960 h 3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06" h="3920">
                <a:moveTo>
                  <a:pt x="3717" y="1560"/>
                </a:moveTo>
                <a:lnTo>
                  <a:pt x="3475" y="1560"/>
                </a:lnTo>
                <a:cubicBezTo>
                  <a:pt x="3439" y="1427"/>
                  <a:pt x="3384" y="1291"/>
                  <a:pt x="3313" y="1170"/>
                </a:cubicBezTo>
                <a:lnTo>
                  <a:pt x="3491" y="992"/>
                </a:lnTo>
                <a:cubicBezTo>
                  <a:pt x="3570" y="914"/>
                  <a:pt x="3570" y="787"/>
                  <a:pt x="3491" y="709"/>
                </a:cubicBezTo>
                <a:lnTo>
                  <a:pt x="3215" y="433"/>
                </a:lnTo>
                <a:cubicBezTo>
                  <a:pt x="3177" y="395"/>
                  <a:pt x="3127" y="374"/>
                  <a:pt x="3074" y="374"/>
                </a:cubicBezTo>
                <a:cubicBezTo>
                  <a:pt x="3020" y="374"/>
                  <a:pt x="2970" y="395"/>
                  <a:pt x="2932" y="433"/>
                </a:cubicBezTo>
                <a:lnTo>
                  <a:pt x="2752" y="609"/>
                </a:lnTo>
                <a:cubicBezTo>
                  <a:pt x="2628" y="536"/>
                  <a:pt x="2493" y="479"/>
                  <a:pt x="2346" y="442"/>
                </a:cubicBezTo>
                <a:lnTo>
                  <a:pt x="2346" y="200"/>
                </a:lnTo>
                <a:cubicBezTo>
                  <a:pt x="2346" y="90"/>
                  <a:pt x="2264" y="0"/>
                  <a:pt x="2153" y="0"/>
                </a:cubicBezTo>
                <a:lnTo>
                  <a:pt x="1762" y="0"/>
                </a:lnTo>
                <a:cubicBezTo>
                  <a:pt x="1652" y="0"/>
                  <a:pt x="1560" y="90"/>
                  <a:pt x="1560" y="200"/>
                </a:cubicBezTo>
                <a:lnTo>
                  <a:pt x="1560" y="442"/>
                </a:lnTo>
                <a:cubicBezTo>
                  <a:pt x="1426" y="477"/>
                  <a:pt x="1294" y="531"/>
                  <a:pt x="1174" y="601"/>
                </a:cubicBezTo>
                <a:lnTo>
                  <a:pt x="1009" y="435"/>
                </a:lnTo>
                <a:cubicBezTo>
                  <a:pt x="930" y="357"/>
                  <a:pt x="804" y="357"/>
                  <a:pt x="726" y="435"/>
                </a:cubicBezTo>
                <a:lnTo>
                  <a:pt x="450" y="711"/>
                </a:lnTo>
                <a:cubicBezTo>
                  <a:pt x="372" y="789"/>
                  <a:pt x="372" y="916"/>
                  <a:pt x="450" y="994"/>
                </a:cubicBezTo>
                <a:lnTo>
                  <a:pt x="611" y="1155"/>
                </a:lnTo>
                <a:cubicBezTo>
                  <a:pt x="536" y="1280"/>
                  <a:pt x="478" y="1413"/>
                  <a:pt x="441" y="1560"/>
                </a:cubicBezTo>
                <a:lnTo>
                  <a:pt x="204" y="1560"/>
                </a:lnTo>
                <a:cubicBezTo>
                  <a:pt x="94" y="1560"/>
                  <a:pt x="0" y="1651"/>
                  <a:pt x="0" y="1761"/>
                </a:cubicBezTo>
                <a:lnTo>
                  <a:pt x="0" y="2152"/>
                </a:lnTo>
                <a:cubicBezTo>
                  <a:pt x="0" y="2263"/>
                  <a:pt x="94" y="2347"/>
                  <a:pt x="204" y="2347"/>
                </a:cubicBezTo>
                <a:lnTo>
                  <a:pt x="439" y="2347"/>
                </a:lnTo>
                <a:cubicBezTo>
                  <a:pt x="476" y="2493"/>
                  <a:pt x="534" y="2629"/>
                  <a:pt x="608" y="2754"/>
                </a:cubicBezTo>
                <a:lnTo>
                  <a:pt x="448" y="2916"/>
                </a:lnTo>
                <a:cubicBezTo>
                  <a:pt x="370" y="2994"/>
                  <a:pt x="370" y="3121"/>
                  <a:pt x="448" y="3199"/>
                </a:cubicBezTo>
                <a:lnTo>
                  <a:pt x="724" y="3476"/>
                </a:lnTo>
                <a:cubicBezTo>
                  <a:pt x="763" y="3515"/>
                  <a:pt x="815" y="3535"/>
                  <a:pt x="866" y="3535"/>
                </a:cubicBezTo>
                <a:cubicBezTo>
                  <a:pt x="917" y="3535"/>
                  <a:pt x="968" y="3515"/>
                  <a:pt x="1007" y="3476"/>
                </a:cubicBezTo>
                <a:lnTo>
                  <a:pt x="1167" y="3315"/>
                </a:lnTo>
                <a:cubicBezTo>
                  <a:pt x="1289" y="3386"/>
                  <a:pt x="1413" y="3441"/>
                  <a:pt x="1560" y="3478"/>
                </a:cubicBezTo>
                <a:lnTo>
                  <a:pt x="1560" y="3713"/>
                </a:lnTo>
                <a:cubicBezTo>
                  <a:pt x="1560" y="3824"/>
                  <a:pt x="1652" y="3920"/>
                  <a:pt x="1762" y="3920"/>
                </a:cubicBezTo>
                <a:lnTo>
                  <a:pt x="2153" y="3920"/>
                </a:lnTo>
                <a:cubicBezTo>
                  <a:pt x="2264" y="3920"/>
                  <a:pt x="2346" y="3824"/>
                  <a:pt x="2346" y="3713"/>
                </a:cubicBezTo>
                <a:lnTo>
                  <a:pt x="2346" y="3478"/>
                </a:lnTo>
                <a:cubicBezTo>
                  <a:pt x="2493" y="3440"/>
                  <a:pt x="2632" y="3381"/>
                  <a:pt x="2758" y="3306"/>
                </a:cubicBezTo>
                <a:lnTo>
                  <a:pt x="2932" y="3478"/>
                </a:lnTo>
                <a:cubicBezTo>
                  <a:pt x="2971" y="3518"/>
                  <a:pt x="3024" y="3537"/>
                  <a:pt x="3075" y="3537"/>
                </a:cubicBezTo>
                <a:cubicBezTo>
                  <a:pt x="3126" y="3537"/>
                  <a:pt x="3178" y="3518"/>
                  <a:pt x="3217" y="3478"/>
                </a:cubicBezTo>
                <a:lnTo>
                  <a:pt x="3493" y="3202"/>
                </a:lnTo>
                <a:cubicBezTo>
                  <a:pt x="3571" y="3124"/>
                  <a:pt x="3572" y="2997"/>
                  <a:pt x="3493" y="2919"/>
                </a:cubicBezTo>
                <a:lnTo>
                  <a:pt x="3317" y="2740"/>
                </a:lnTo>
                <a:cubicBezTo>
                  <a:pt x="3387" y="2619"/>
                  <a:pt x="3441" y="2493"/>
                  <a:pt x="3477" y="2347"/>
                </a:cubicBezTo>
                <a:lnTo>
                  <a:pt x="3717" y="2347"/>
                </a:lnTo>
                <a:cubicBezTo>
                  <a:pt x="3828" y="2347"/>
                  <a:pt x="3906" y="2263"/>
                  <a:pt x="3906" y="2152"/>
                </a:cubicBezTo>
                <a:lnTo>
                  <a:pt x="3906" y="1761"/>
                </a:lnTo>
                <a:cubicBezTo>
                  <a:pt x="3906" y="1651"/>
                  <a:pt x="3828" y="1560"/>
                  <a:pt x="3717" y="1560"/>
                </a:cubicBezTo>
                <a:close/>
                <a:moveTo>
                  <a:pt x="2540" y="1960"/>
                </a:moveTo>
                <a:cubicBezTo>
                  <a:pt x="2540" y="2281"/>
                  <a:pt x="2279" y="2542"/>
                  <a:pt x="1958" y="2542"/>
                </a:cubicBezTo>
                <a:cubicBezTo>
                  <a:pt x="1637" y="2542"/>
                  <a:pt x="1376" y="2281"/>
                  <a:pt x="1376" y="1960"/>
                </a:cubicBezTo>
                <a:cubicBezTo>
                  <a:pt x="1376" y="1639"/>
                  <a:pt x="1637" y="1378"/>
                  <a:pt x="1958" y="1378"/>
                </a:cubicBezTo>
                <a:cubicBezTo>
                  <a:pt x="2279" y="1378"/>
                  <a:pt x="2540" y="1639"/>
                  <a:pt x="2540" y="1960"/>
                </a:cubicBezTo>
                <a:close/>
              </a:path>
            </a:pathLst>
          </a:custGeom>
          <a:solidFill>
            <a:srgbClr val="0033CC"/>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contourW="12700">
              <a:contourClr>
                <a:srgbClr val="FFFFFF"/>
              </a:contourClr>
            </a:sp3d>
          </a:bodyPr>
          <a:lstStyle/>
          <a:p>
            <a:pPr algn="ctr" defTabSz="950595">
              <a:defRPr/>
            </a:pPr>
            <a:endParaRPr lang="zh-CN" altLang="en-US" sz="2200" kern="0">
              <a:solidFill>
                <a:srgbClr val="002060"/>
              </a:solidFill>
              <a:latin typeface="Arial" panose="020B0604020202020204"/>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21370296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928670"/>
            <a:ext cx="7786742" cy="5349496"/>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a:solidFill>
                  <a:srgbClr val="0000FF"/>
                </a:solidFill>
                <a:latin typeface="Consolas" pitchFamily="49" charset="0"/>
                <a:ea typeface="仿宋" pitchFamily="49" charset="-122"/>
                <a:cs typeface="Consolas" pitchFamily="49" charset="0"/>
              </a:rPr>
              <a:t>#include &lt;vector&gt;</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using namespace std;</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void main()</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C00000"/>
                </a:solidFill>
                <a:latin typeface="Consolas" pitchFamily="49" charset="0"/>
                <a:ea typeface="仿宋" pitchFamily="49" charset="-122"/>
                <a:cs typeface="Consolas" pitchFamily="49" charset="0"/>
              </a:rPr>
              <a:t>vector&lt;int&gt; myv;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定义</a:t>
            </a:r>
            <a:r>
              <a:rPr lang="en-US" altLang="zh-CN" sz="1800">
                <a:solidFill>
                  <a:srgbClr val="00B0F0"/>
                </a:solidFill>
                <a:latin typeface="Consolas" pitchFamily="49" charset="0"/>
                <a:ea typeface="仿宋" pitchFamily="49" charset="-122"/>
                <a:cs typeface="Consolas" pitchFamily="49" charset="0"/>
              </a:rPr>
              <a:t>vector</a:t>
            </a:r>
            <a:r>
              <a:rPr lang="zh-CN" altLang="zh-CN" sz="1800">
                <a:solidFill>
                  <a:srgbClr val="00B0F0"/>
                </a:solidFill>
                <a:latin typeface="Consolas" pitchFamily="49" charset="0"/>
                <a:ea typeface="仿宋" pitchFamily="49" charset="-122"/>
                <a:cs typeface="Consolas" pitchFamily="49" charset="0"/>
              </a:rPr>
              <a:t>容器</a:t>
            </a:r>
            <a:r>
              <a:rPr lang="en-US" altLang="zh-CN" sz="1800">
                <a:solidFill>
                  <a:srgbClr val="00B0F0"/>
                </a:solidFill>
                <a:latin typeface="Consolas" pitchFamily="49" charset="0"/>
                <a:ea typeface="仿宋" pitchFamily="49" charset="-122"/>
                <a:cs typeface="Consolas" pitchFamily="49" charset="0"/>
              </a:rPr>
              <a:t>myv</a:t>
            </a:r>
            <a:endParaRPr lang="zh-CN" altLang="zh-CN" sz="1800">
              <a:solidFill>
                <a:srgbClr val="00B0F0"/>
              </a:solidFill>
              <a:latin typeface="Consolas" pitchFamily="49" charset="0"/>
              <a:ea typeface="仿宋" pitchFamily="49" charset="-122"/>
              <a:cs typeface="Consolas" pitchFamily="49" charset="0"/>
            </a:endParaRPr>
          </a:p>
          <a:p>
            <a:r>
              <a:rPr lang="en-US" altLang="zh-CN" sz="1800">
                <a:solidFill>
                  <a:srgbClr val="C00000"/>
                </a:solidFill>
                <a:latin typeface="Consolas" pitchFamily="49" charset="0"/>
                <a:ea typeface="仿宋" pitchFamily="49" charset="-122"/>
                <a:cs typeface="Consolas" pitchFamily="49" charset="0"/>
              </a:rPr>
              <a:t>    vector&lt;int&gt;::iterator it;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定义</a:t>
            </a:r>
            <a:r>
              <a:rPr lang="en-US" altLang="zh-CN" sz="1800">
                <a:solidFill>
                  <a:srgbClr val="00B0F0"/>
                </a:solidFill>
                <a:latin typeface="Consolas" pitchFamily="49" charset="0"/>
                <a:ea typeface="仿宋" pitchFamily="49" charset="-122"/>
                <a:cs typeface="Consolas" pitchFamily="49" charset="0"/>
              </a:rPr>
              <a:t>myv</a:t>
            </a:r>
            <a:r>
              <a:rPr lang="zh-CN" altLang="zh-CN" sz="1800">
                <a:solidFill>
                  <a:srgbClr val="00B0F0"/>
                </a:solidFill>
                <a:latin typeface="Consolas" pitchFamily="49" charset="0"/>
                <a:ea typeface="仿宋" pitchFamily="49" charset="-122"/>
                <a:cs typeface="Consolas" pitchFamily="49" charset="0"/>
              </a:rPr>
              <a:t>的正向迭代器</a:t>
            </a:r>
            <a:r>
              <a:rPr lang="en-US" altLang="zh-CN" sz="1800">
                <a:solidFill>
                  <a:srgbClr val="00B0F0"/>
                </a:solidFill>
                <a:latin typeface="Consolas" pitchFamily="49" charset="0"/>
                <a:ea typeface="仿宋" pitchFamily="49" charset="-122"/>
                <a:cs typeface="Consolas" pitchFamily="49" charset="0"/>
              </a:rPr>
              <a:t>it</a:t>
            </a:r>
            <a:endParaRPr lang="zh-CN" altLang="zh-CN" sz="1800">
              <a:solidFill>
                <a:srgbClr val="00B0F0"/>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myv.push_back(1);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在</a:t>
            </a:r>
            <a:r>
              <a:rPr lang="en-US" altLang="zh-CN" sz="1800">
                <a:solidFill>
                  <a:srgbClr val="00B0F0"/>
                </a:solidFill>
                <a:latin typeface="Consolas" pitchFamily="49" charset="0"/>
                <a:ea typeface="仿宋" pitchFamily="49" charset="-122"/>
                <a:cs typeface="Consolas" pitchFamily="49" charset="0"/>
              </a:rPr>
              <a:t>myv</a:t>
            </a:r>
            <a:r>
              <a:rPr lang="zh-CN" altLang="zh-CN" sz="1800">
                <a:solidFill>
                  <a:srgbClr val="00B0F0"/>
                </a:solidFill>
                <a:latin typeface="Consolas" pitchFamily="49" charset="0"/>
                <a:ea typeface="仿宋" pitchFamily="49" charset="-122"/>
                <a:cs typeface="Consolas" pitchFamily="49" charset="0"/>
              </a:rPr>
              <a:t>末尾添加元素</a:t>
            </a:r>
            <a:r>
              <a:rPr lang="en-US" altLang="zh-CN" sz="1800">
                <a:solidFill>
                  <a:srgbClr val="00B0F0"/>
                </a:solidFill>
                <a:latin typeface="Consolas" pitchFamily="49" charset="0"/>
                <a:ea typeface="仿宋" pitchFamily="49" charset="-122"/>
                <a:cs typeface="Consolas" pitchFamily="49" charset="0"/>
              </a:rPr>
              <a:t>1</a:t>
            </a:r>
            <a:endParaRPr lang="zh-CN" altLang="zh-CN" sz="1800">
              <a:solidFill>
                <a:srgbClr val="00B0F0"/>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it=myv.begin();		</a:t>
            </a:r>
            <a:r>
              <a:rPr lang="en-US" altLang="zh-CN" sz="1800">
                <a:solidFill>
                  <a:srgbClr val="00B0F0"/>
                </a:solidFill>
                <a:latin typeface="Consolas" pitchFamily="49" charset="0"/>
                <a:ea typeface="仿宋" pitchFamily="49" charset="-122"/>
                <a:cs typeface="Consolas" pitchFamily="49" charset="0"/>
              </a:rPr>
              <a:t>//it</a:t>
            </a:r>
            <a:r>
              <a:rPr lang="zh-CN" altLang="zh-CN" sz="1800">
                <a:solidFill>
                  <a:srgbClr val="00B0F0"/>
                </a:solidFill>
                <a:latin typeface="Consolas" pitchFamily="49" charset="0"/>
                <a:ea typeface="仿宋" pitchFamily="49" charset="-122"/>
                <a:cs typeface="Consolas" pitchFamily="49" charset="0"/>
              </a:rPr>
              <a:t>迭代器指向开头元素</a:t>
            </a:r>
            <a:r>
              <a:rPr lang="en-US" altLang="zh-CN" sz="1800">
                <a:solidFill>
                  <a:srgbClr val="00B0F0"/>
                </a:solidFill>
                <a:latin typeface="Consolas" pitchFamily="49" charset="0"/>
                <a:ea typeface="仿宋" pitchFamily="49" charset="-122"/>
                <a:cs typeface="Consolas" pitchFamily="49" charset="0"/>
              </a:rPr>
              <a:t>1</a:t>
            </a:r>
            <a:endParaRPr lang="zh-CN" altLang="zh-CN" sz="1800">
              <a:solidFill>
                <a:srgbClr val="00B0F0"/>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myv.insert(it,2);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在</a:t>
            </a:r>
            <a:r>
              <a:rPr lang="en-US" altLang="zh-CN" sz="1800">
                <a:solidFill>
                  <a:srgbClr val="00B0F0"/>
                </a:solidFill>
                <a:latin typeface="Consolas" pitchFamily="49" charset="0"/>
                <a:ea typeface="仿宋" pitchFamily="49" charset="-122"/>
                <a:cs typeface="Consolas" pitchFamily="49" charset="0"/>
              </a:rPr>
              <a:t>it</a:t>
            </a:r>
            <a:r>
              <a:rPr lang="zh-CN" altLang="zh-CN" sz="1800">
                <a:solidFill>
                  <a:srgbClr val="00B0F0"/>
                </a:solidFill>
                <a:latin typeface="Consolas" pitchFamily="49" charset="0"/>
                <a:ea typeface="仿宋" pitchFamily="49" charset="-122"/>
                <a:cs typeface="Consolas" pitchFamily="49" charset="0"/>
              </a:rPr>
              <a:t>指向的元素之前插入元素</a:t>
            </a:r>
            <a:r>
              <a:rPr lang="en-US" altLang="zh-CN" sz="1800">
                <a:solidFill>
                  <a:srgbClr val="00B0F0"/>
                </a:solidFill>
                <a:latin typeface="Consolas" pitchFamily="49" charset="0"/>
                <a:ea typeface="仿宋" pitchFamily="49" charset="-122"/>
                <a:cs typeface="Consolas" pitchFamily="49" charset="0"/>
              </a:rPr>
              <a:t>2</a:t>
            </a:r>
            <a:endParaRPr lang="zh-CN" altLang="zh-CN" sz="1800">
              <a:solidFill>
                <a:srgbClr val="00B0F0"/>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myv.push_back(3);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在</a:t>
            </a:r>
            <a:r>
              <a:rPr lang="en-US" altLang="zh-CN" sz="1800">
                <a:solidFill>
                  <a:srgbClr val="00B0F0"/>
                </a:solidFill>
                <a:latin typeface="Consolas" pitchFamily="49" charset="0"/>
                <a:ea typeface="仿宋" pitchFamily="49" charset="-122"/>
                <a:cs typeface="Consolas" pitchFamily="49" charset="0"/>
              </a:rPr>
              <a:t>myv</a:t>
            </a:r>
            <a:r>
              <a:rPr lang="zh-CN" altLang="zh-CN" sz="1800">
                <a:solidFill>
                  <a:srgbClr val="00B0F0"/>
                </a:solidFill>
                <a:latin typeface="Consolas" pitchFamily="49" charset="0"/>
                <a:ea typeface="仿宋" pitchFamily="49" charset="-122"/>
                <a:cs typeface="Consolas" pitchFamily="49" charset="0"/>
              </a:rPr>
              <a:t>末尾添加元素</a:t>
            </a:r>
            <a:r>
              <a:rPr lang="en-US" altLang="zh-CN" sz="1800">
                <a:solidFill>
                  <a:srgbClr val="00B0F0"/>
                </a:solidFill>
                <a:latin typeface="Consolas" pitchFamily="49" charset="0"/>
                <a:ea typeface="仿宋" pitchFamily="49" charset="-122"/>
                <a:cs typeface="Consolas" pitchFamily="49" charset="0"/>
              </a:rPr>
              <a:t>3</a:t>
            </a:r>
            <a:endParaRPr lang="zh-CN" altLang="zh-CN" sz="1800">
              <a:solidFill>
                <a:srgbClr val="00B0F0"/>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myv.push_back(4);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在</a:t>
            </a:r>
            <a:r>
              <a:rPr lang="en-US" altLang="zh-CN" sz="1800">
                <a:solidFill>
                  <a:srgbClr val="00B0F0"/>
                </a:solidFill>
                <a:latin typeface="Consolas" pitchFamily="49" charset="0"/>
                <a:ea typeface="仿宋" pitchFamily="49" charset="-122"/>
                <a:cs typeface="Consolas" pitchFamily="49" charset="0"/>
              </a:rPr>
              <a:t>myv</a:t>
            </a:r>
            <a:r>
              <a:rPr lang="zh-CN" altLang="zh-CN" sz="1800">
                <a:solidFill>
                  <a:srgbClr val="00B0F0"/>
                </a:solidFill>
                <a:latin typeface="Consolas" pitchFamily="49" charset="0"/>
                <a:ea typeface="仿宋" pitchFamily="49" charset="-122"/>
                <a:cs typeface="Consolas" pitchFamily="49" charset="0"/>
              </a:rPr>
              <a:t>末尾添加元素</a:t>
            </a:r>
            <a:r>
              <a:rPr lang="en-US" altLang="zh-CN" sz="1800">
                <a:solidFill>
                  <a:srgbClr val="00B0F0"/>
                </a:solidFill>
                <a:latin typeface="Consolas" pitchFamily="49" charset="0"/>
                <a:ea typeface="仿宋" pitchFamily="49" charset="-122"/>
                <a:cs typeface="Consolas" pitchFamily="49" charset="0"/>
              </a:rPr>
              <a:t>4</a:t>
            </a:r>
            <a:endParaRPr lang="zh-CN" altLang="zh-CN" sz="1800">
              <a:solidFill>
                <a:srgbClr val="00B0F0"/>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it=myv.end();		</a:t>
            </a:r>
            <a:r>
              <a:rPr lang="en-US" altLang="zh-CN" sz="1800">
                <a:solidFill>
                  <a:srgbClr val="00B0F0"/>
                </a:solidFill>
                <a:latin typeface="Consolas" pitchFamily="49" charset="0"/>
                <a:ea typeface="仿宋" pitchFamily="49" charset="-122"/>
                <a:cs typeface="Consolas" pitchFamily="49" charset="0"/>
              </a:rPr>
              <a:t>//it</a:t>
            </a:r>
            <a:r>
              <a:rPr lang="zh-CN" altLang="zh-CN" sz="1800">
                <a:solidFill>
                  <a:srgbClr val="00B0F0"/>
                </a:solidFill>
                <a:latin typeface="Consolas" pitchFamily="49" charset="0"/>
                <a:ea typeface="仿宋" pitchFamily="49" charset="-122"/>
                <a:cs typeface="Consolas" pitchFamily="49" charset="0"/>
              </a:rPr>
              <a:t>迭代器指向尾元素</a:t>
            </a:r>
            <a:r>
              <a:rPr lang="en-US" altLang="zh-CN" sz="1800">
                <a:solidFill>
                  <a:srgbClr val="00B0F0"/>
                </a:solidFill>
                <a:latin typeface="Consolas" pitchFamily="49" charset="0"/>
                <a:ea typeface="仿宋" pitchFamily="49" charset="-122"/>
                <a:cs typeface="Consolas" pitchFamily="49" charset="0"/>
              </a:rPr>
              <a:t>4</a:t>
            </a:r>
            <a:r>
              <a:rPr lang="zh-CN" altLang="zh-CN" sz="1800">
                <a:solidFill>
                  <a:srgbClr val="00B0F0"/>
                </a:solidFill>
                <a:latin typeface="Consolas" pitchFamily="49" charset="0"/>
                <a:ea typeface="仿宋" pitchFamily="49" charset="-122"/>
                <a:cs typeface="Consolas" pitchFamily="49" charset="0"/>
              </a:rPr>
              <a:t>的后面</a:t>
            </a:r>
          </a:p>
          <a:p>
            <a:r>
              <a:rPr lang="en-US" altLang="zh-CN" sz="1800">
                <a:solidFill>
                  <a:srgbClr val="0000FF"/>
                </a:solidFill>
                <a:latin typeface="Consolas" pitchFamily="49" charset="0"/>
                <a:ea typeface="仿宋" pitchFamily="49" charset="-122"/>
                <a:cs typeface="Consolas" pitchFamily="49" charset="0"/>
              </a:rPr>
              <a:t>    it--;			</a:t>
            </a:r>
            <a:r>
              <a:rPr lang="en-US" altLang="zh-CN" sz="1800">
                <a:solidFill>
                  <a:srgbClr val="00B0F0"/>
                </a:solidFill>
                <a:latin typeface="Consolas" pitchFamily="49" charset="0"/>
                <a:ea typeface="仿宋" pitchFamily="49" charset="-122"/>
                <a:cs typeface="Consolas" pitchFamily="49" charset="0"/>
              </a:rPr>
              <a:t>//it</a:t>
            </a:r>
            <a:r>
              <a:rPr lang="zh-CN" altLang="zh-CN" sz="1800">
                <a:solidFill>
                  <a:srgbClr val="00B0F0"/>
                </a:solidFill>
                <a:latin typeface="Consolas" pitchFamily="49" charset="0"/>
                <a:ea typeface="仿宋" pitchFamily="49" charset="-122"/>
                <a:cs typeface="Consolas" pitchFamily="49" charset="0"/>
              </a:rPr>
              <a:t>迭代器指向尾元素</a:t>
            </a:r>
            <a:r>
              <a:rPr lang="en-US" altLang="zh-CN" sz="1800">
                <a:solidFill>
                  <a:srgbClr val="00B0F0"/>
                </a:solidFill>
                <a:latin typeface="Consolas" pitchFamily="49" charset="0"/>
                <a:ea typeface="仿宋" pitchFamily="49" charset="-122"/>
                <a:cs typeface="Consolas" pitchFamily="49" charset="0"/>
              </a:rPr>
              <a:t>4</a:t>
            </a:r>
            <a:endParaRPr lang="zh-CN" altLang="zh-CN" sz="1800">
              <a:solidFill>
                <a:srgbClr val="00B0F0"/>
              </a:solidFill>
              <a:latin typeface="Consolas" pitchFamily="49" charset="0"/>
              <a:ea typeface="仿宋" pitchFamily="49" charset="-122"/>
              <a:cs typeface="Consolas" pitchFamily="49" charset="0"/>
            </a:endParaRPr>
          </a:p>
          <a:p>
            <a:r>
              <a:rPr lang="en-US" altLang="zh-CN" sz="1800">
                <a:solidFill>
                  <a:srgbClr val="C00000"/>
                </a:solidFill>
                <a:latin typeface="Consolas" pitchFamily="49" charset="0"/>
                <a:ea typeface="仿宋" pitchFamily="49" charset="-122"/>
                <a:cs typeface="Consolas" pitchFamily="49" charset="0"/>
              </a:rPr>
              <a:t>    myv.erase(it);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删除元素</a:t>
            </a:r>
            <a:r>
              <a:rPr lang="en-US" altLang="zh-CN" sz="1800">
                <a:solidFill>
                  <a:srgbClr val="00B0F0"/>
                </a:solidFill>
                <a:latin typeface="Consolas" pitchFamily="49" charset="0"/>
                <a:ea typeface="仿宋" pitchFamily="49" charset="-122"/>
                <a:cs typeface="Consolas" pitchFamily="49" charset="0"/>
              </a:rPr>
              <a:t>4</a:t>
            </a:r>
            <a:endParaRPr lang="zh-CN" altLang="zh-CN" sz="1800">
              <a:solidFill>
                <a:srgbClr val="00B0F0"/>
              </a:solidFill>
              <a:latin typeface="Consolas" pitchFamily="49" charset="0"/>
              <a:ea typeface="仿宋" pitchFamily="49" charset="-122"/>
              <a:cs typeface="Consolas" pitchFamily="49" charset="0"/>
            </a:endParaRPr>
          </a:p>
          <a:p>
            <a:pPr>
              <a:lnSpc>
                <a:spcPct val="150000"/>
              </a:lnSpc>
            </a:pPr>
            <a:r>
              <a:rPr lang="en-US" altLang="zh-CN" sz="1800">
                <a:solidFill>
                  <a:srgbClr val="0033CC"/>
                </a:solidFill>
                <a:latin typeface="Consolas" pitchFamily="49" charset="0"/>
                <a:ea typeface="仿宋" pitchFamily="49" charset="-122"/>
                <a:cs typeface="Consolas" pitchFamily="49" charset="0"/>
              </a:rPr>
              <a:t>    </a:t>
            </a:r>
            <a:r>
              <a:rPr lang="en-US" altLang="zh-CN" sz="1800">
                <a:solidFill>
                  <a:srgbClr val="0000FF"/>
                </a:solidFill>
                <a:latin typeface="Consolas" pitchFamily="49" charset="0"/>
                <a:ea typeface="仿宋" pitchFamily="49" charset="-122"/>
                <a:cs typeface="Consolas" pitchFamily="49" charset="0"/>
              </a:rPr>
              <a:t>for (it=myv.begin();it!=myv.end();++it)</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printf("%d ",*it);</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printf("\n");</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grpSp>
        <p:nvGrpSpPr>
          <p:cNvPr id="3" name="组合 2"/>
          <p:cNvGrpSpPr/>
          <p:nvPr/>
        </p:nvGrpSpPr>
        <p:grpSpPr>
          <a:xfrm>
            <a:off x="642910" y="82535"/>
            <a:ext cx="903272" cy="846135"/>
            <a:chOff x="1454150" y="-60341"/>
            <a:chExt cx="903272" cy="846135"/>
          </a:xfrm>
        </p:grpSpPr>
        <p:sp>
          <p:nvSpPr>
            <p:cNvPr id="4"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5"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285860"/>
            <a:ext cx="7358114" cy="2908489"/>
          </a:xfrm>
          <a:prstGeom prst="rect">
            <a:avLst/>
          </a:prstGeom>
          <a:noFill/>
        </p:spPr>
        <p:txBody>
          <a:bodyPr wrap="square" rtlCol="0">
            <a:spAutoFit/>
          </a:bodyPr>
          <a:lstStyle/>
          <a:p>
            <a:pPr>
              <a:lnSpc>
                <a:spcPct val="150000"/>
              </a:lnSpc>
            </a:pPr>
            <a:r>
              <a:rPr lang="en-US" altLang="zh-CN" sz="22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2</a:t>
            </a:r>
            <a:r>
              <a:rPr lang="zh-CN" altLang="zh-CN" sz="22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r>
              <a:rPr lang="en-US" altLang="zh-CN" sz="22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string</a:t>
            </a:r>
            <a:r>
              <a:rPr lang="zh-CN" altLang="zh-CN" sz="22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（字符串容器）</a:t>
            </a:r>
          </a:p>
          <a:p>
            <a:pPr>
              <a:lnSpc>
                <a:spcPct val="150000"/>
              </a:lnSpc>
            </a:pPr>
            <a:r>
              <a:rPr lang="en-US" altLang="zh-CN" sz="2000">
                <a:solidFill>
                  <a:srgbClr val="0000FF"/>
                </a:solidFill>
                <a:latin typeface="Consolas" pitchFamily="49" charset="0"/>
                <a:ea typeface="楷体" pitchFamily="49" charset="-122"/>
                <a:cs typeface="Consolas" pitchFamily="49" charset="0"/>
              </a:rPr>
              <a:t>    string</a:t>
            </a:r>
            <a:r>
              <a:rPr lang="zh-CN" altLang="zh-CN" sz="2000">
                <a:solidFill>
                  <a:srgbClr val="0000FF"/>
                </a:solidFill>
                <a:latin typeface="Consolas" pitchFamily="49" charset="0"/>
                <a:ea typeface="楷体" pitchFamily="49" charset="-122"/>
                <a:cs typeface="Consolas" pitchFamily="49" charset="0"/>
              </a:rPr>
              <a:t>是一个保存字符序列的容器，所有元素为字符类型，类似</a:t>
            </a:r>
            <a:r>
              <a:rPr lang="en-US" altLang="zh-CN" sz="2000">
                <a:solidFill>
                  <a:srgbClr val="0000FF"/>
                </a:solidFill>
                <a:latin typeface="Consolas" pitchFamily="49" charset="0"/>
                <a:ea typeface="楷体" pitchFamily="49" charset="-122"/>
                <a:cs typeface="Consolas" pitchFamily="49" charset="0"/>
              </a:rPr>
              <a:t>vector&lt;char&gt;</a:t>
            </a:r>
            <a:r>
              <a:rPr lang="zh-CN" altLang="zh-CN"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除了有字符串的一些常用操作以外，还有包含了所有的序列容器的操作。字符串的常用操作包括增加、删除、修改、查找比较、连接、输入、输出等。</a:t>
            </a:r>
            <a:endParaRPr lang="zh-CN" altLang="en-US" sz="2000">
              <a:solidFill>
                <a:srgbClr val="0000FF"/>
              </a:solidFill>
              <a:latin typeface="Consolas" pitchFamily="49" charset="0"/>
              <a:ea typeface="楷体" pitchFamily="49" charset="-122"/>
              <a:cs typeface="Consolas" pitchFamily="49"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357298"/>
            <a:ext cx="6643734" cy="430887"/>
          </a:xfrm>
          <a:prstGeom prst="rect">
            <a:avLst/>
          </a:prstGeom>
          <a:noFill/>
        </p:spPr>
        <p:txBody>
          <a:bodyPr wrap="square" rtlCol="0">
            <a:spAutoFit/>
          </a:bodyPr>
          <a:lstStyle/>
          <a:p>
            <a:r>
              <a:rPr lang="zh-CN" altLang="zh-CN" sz="2200">
                <a:solidFill>
                  <a:srgbClr val="0000FF"/>
                </a:solidFill>
                <a:latin typeface="Consolas" pitchFamily="49" charset="0"/>
                <a:ea typeface="楷体" pitchFamily="49" charset="-122"/>
                <a:cs typeface="Consolas" pitchFamily="49" charset="0"/>
              </a:rPr>
              <a:t>创建</a:t>
            </a:r>
            <a:r>
              <a:rPr lang="en-US" altLang="zh-CN" sz="2200">
                <a:solidFill>
                  <a:srgbClr val="0000FF"/>
                </a:solidFill>
                <a:latin typeface="Consolas" pitchFamily="49" charset="0"/>
                <a:ea typeface="楷体" pitchFamily="49" charset="-122"/>
                <a:cs typeface="Consolas" pitchFamily="49" charset="0"/>
              </a:rPr>
              <a:t>string</a:t>
            </a:r>
            <a:r>
              <a:rPr lang="zh-CN" altLang="zh-CN" sz="2200">
                <a:solidFill>
                  <a:srgbClr val="0000FF"/>
                </a:solidFill>
                <a:latin typeface="Consolas" pitchFamily="49" charset="0"/>
                <a:ea typeface="楷体" pitchFamily="49" charset="-122"/>
                <a:cs typeface="Consolas" pitchFamily="49" charset="0"/>
              </a:rPr>
              <a:t>容器的几种方式如下：</a:t>
            </a:r>
          </a:p>
        </p:txBody>
      </p:sp>
      <p:sp>
        <p:nvSpPr>
          <p:cNvPr id="3" name="TextBox 2"/>
          <p:cNvSpPr txBox="1"/>
          <p:nvPr/>
        </p:nvSpPr>
        <p:spPr>
          <a:xfrm>
            <a:off x="785786" y="1928802"/>
            <a:ext cx="8001056" cy="25367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en-US" altLang="zh-CN" sz="1800">
                <a:solidFill>
                  <a:srgbClr val="006600"/>
                </a:solidFill>
                <a:latin typeface="Consolas" pitchFamily="49" charset="0"/>
                <a:ea typeface="仿宋" pitchFamily="49" charset="-122"/>
                <a:cs typeface="Consolas" pitchFamily="49" charset="0"/>
              </a:rPr>
              <a:t>char cstr[]="China! Greate Wall";	</a:t>
            </a:r>
            <a:r>
              <a:rPr lang="en-US" altLang="zh-CN" sz="1800">
                <a:solidFill>
                  <a:srgbClr val="00B0F0"/>
                </a:solidFill>
                <a:latin typeface="Consolas" pitchFamily="49" charset="0"/>
                <a:ea typeface="仿宋" pitchFamily="49" charset="-122"/>
                <a:cs typeface="Consolas" pitchFamily="49" charset="0"/>
              </a:rPr>
              <a:t>//C-</a:t>
            </a:r>
            <a:r>
              <a:rPr lang="zh-CN" altLang="zh-CN" sz="1800">
                <a:solidFill>
                  <a:srgbClr val="00B0F0"/>
                </a:solidFill>
                <a:latin typeface="Consolas" pitchFamily="49" charset="0"/>
                <a:ea typeface="仿宋" pitchFamily="49" charset="-122"/>
                <a:cs typeface="Consolas" pitchFamily="49" charset="0"/>
              </a:rPr>
              <a:t>字符串</a:t>
            </a:r>
          </a:p>
          <a:p>
            <a:pPr>
              <a:lnSpc>
                <a:spcPct val="150000"/>
              </a:lnSpc>
            </a:pPr>
            <a:r>
              <a:rPr lang="en-US" altLang="zh-CN" sz="1800">
                <a:solidFill>
                  <a:srgbClr val="006600"/>
                </a:solidFill>
                <a:latin typeface="Consolas" pitchFamily="49" charset="0"/>
                <a:ea typeface="仿宋" pitchFamily="49" charset="-122"/>
                <a:cs typeface="Consolas" pitchFamily="49" charset="0"/>
              </a:rPr>
              <a:t>string s1(cstr);			</a:t>
            </a:r>
            <a:r>
              <a:rPr lang="en-US" altLang="zh-CN" sz="1800">
                <a:solidFill>
                  <a:srgbClr val="00B0F0"/>
                </a:solidFill>
                <a:latin typeface="Consolas" pitchFamily="49" charset="0"/>
                <a:ea typeface="仿宋" pitchFamily="49" charset="-122"/>
                <a:cs typeface="Consolas" pitchFamily="49" charset="0"/>
              </a:rPr>
              <a:t>// s1:China! Greate Wall</a:t>
            </a:r>
            <a:endParaRPr lang="zh-CN" altLang="zh-CN" sz="1800">
              <a:solidFill>
                <a:srgbClr val="00B0F0"/>
              </a:solidFill>
              <a:latin typeface="Consolas" pitchFamily="49" charset="0"/>
              <a:ea typeface="仿宋" pitchFamily="49" charset="-122"/>
              <a:cs typeface="Consolas" pitchFamily="49" charset="0"/>
            </a:endParaRPr>
          </a:p>
          <a:p>
            <a:pPr>
              <a:lnSpc>
                <a:spcPct val="150000"/>
              </a:lnSpc>
            </a:pPr>
            <a:r>
              <a:rPr lang="en-US" altLang="zh-CN" sz="1800">
                <a:solidFill>
                  <a:srgbClr val="006600"/>
                </a:solidFill>
                <a:latin typeface="Consolas" pitchFamily="49" charset="0"/>
                <a:ea typeface="仿宋" pitchFamily="49" charset="-122"/>
                <a:cs typeface="Consolas" pitchFamily="49" charset="0"/>
              </a:rPr>
              <a:t>string s2(s1);				</a:t>
            </a:r>
            <a:r>
              <a:rPr lang="en-US" altLang="zh-CN" sz="1800">
                <a:solidFill>
                  <a:srgbClr val="00B0F0"/>
                </a:solidFill>
                <a:latin typeface="Consolas" pitchFamily="49" charset="0"/>
                <a:ea typeface="仿宋" pitchFamily="49" charset="-122"/>
                <a:cs typeface="Consolas" pitchFamily="49" charset="0"/>
              </a:rPr>
              <a:t>// s2:China! Greate Wall</a:t>
            </a:r>
            <a:endParaRPr lang="zh-CN" altLang="zh-CN" sz="1800">
              <a:solidFill>
                <a:srgbClr val="00B0F0"/>
              </a:solidFill>
              <a:latin typeface="Consolas" pitchFamily="49" charset="0"/>
              <a:ea typeface="仿宋" pitchFamily="49" charset="-122"/>
              <a:cs typeface="Consolas" pitchFamily="49" charset="0"/>
            </a:endParaRPr>
          </a:p>
          <a:p>
            <a:pPr>
              <a:lnSpc>
                <a:spcPct val="150000"/>
              </a:lnSpc>
            </a:pPr>
            <a:r>
              <a:rPr lang="en-US" altLang="zh-CN" sz="1800">
                <a:solidFill>
                  <a:srgbClr val="006600"/>
                </a:solidFill>
                <a:latin typeface="Consolas" pitchFamily="49" charset="0"/>
                <a:ea typeface="仿宋" pitchFamily="49" charset="-122"/>
                <a:cs typeface="Consolas" pitchFamily="49" charset="0"/>
              </a:rPr>
              <a:t>string s3(cstr</a:t>
            </a:r>
            <a:r>
              <a:rPr lang="zh-CN" altLang="zh-CN" sz="1800">
                <a:solidFill>
                  <a:srgbClr val="006600"/>
                </a:solidFill>
                <a:latin typeface="Consolas" pitchFamily="49" charset="0"/>
                <a:ea typeface="仿宋" pitchFamily="49" charset="-122"/>
                <a:cs typeface="Consolas" pitchFamily="49" charset="0"/>
              </a:rPr>
              <a:t>，</a:t>
            </a:r>
            <a:r>
              <a:rPr lang="en-US" altLang="zh-CN" sz="1800">
                <a:solidFill>
                  <a:srgbClr val="006600"/>
                </a:solidFill>
                <a:latin typeface="Consolas" pitchFamily="49" charset="0"/>
                <a:ea typeface="仿宋" pitchFamily="49" charset="-122"/>
                <a:cs typeface="Consolas" pitchFamily="49" charset="0"/>
              </a:rPr>
              <a:t>7</a:t>
            </a:r>
            <a:r>
              <a:rPr lang="zh-CN" altLang="zh-CN" sz="1800">
                <a:solidFill>
                  <a:srgbClr val="006600"/>
                </a:solidFill>
                <a:latin typeface="Consolas" pitchFamily="49" charset="0"/>
                <a:ea typeface="仿宋" pitchFamily="49" charset="-122"/>
                <a:cs typeface="Consolas" pitchFamily="49" charset="0"/>
              </a:rPr>
              <a:t>，</a:t>
            </a:r>
            <a:r>
              <a:rPr lang="en-US" altLang="zh-CN" sz="1800">
                <a:solidFill>
                  <a:srgbClr val="006600"/>
                </a:solidFill>
                <a:latin typeface="Consolas" pitchFamily="49" charset="0"/>
                <a:ea typeface="仿宋" pitchFamily="49" charset="-122"/>
                <a:cs typeface="Consolas" pitchFamily="49" charset="0"/>
              </a:rPr>
              <a:t>11);		</a:t>
            </a:r>
            <a:r>
              <a:rPr lang="en-US" altLang="zh-CN" sz="1800">
                <a:solidFill>
                  <a:srgbClr val="00B0F0"/>
                </a:solidFill>
                <a:latin typeface="Consolas" pitchFamily="49" charset="0"/>
                <a:ea typeface="仿宋" pitchFamily="49" charset="-122"/>
                <a:cs typeface="Consolas" pitchFamily="49" charset="0"/>
              </a:rPr>
              <a:t>// s3:Greate Wall</a:t>
            </a:r>
            <a:endParaRPr lang="zh-CN" altLang="zh-CN" sz="1800">
              <a:solidFill>
                <a:srgbClr val="00B0F0"/>
              </a:solidFill>
              <a:latin typeface="Consolas" pitchFamily="49" charset="0"/>
              <a:ea typeface="仿宋" pitchFamily="49" charset="-122"/>
              <a:cs typeface="Consolas" pitchFamily="49" charset="0"/>
            </a:endParaRPr>
          </a:p>
          <a:p>
            <a:pPr>
              <a:lnSpc>
                <a:spcPct val="150000"/>
              </a:lnSpc>
            </a:pPr>
            <a:r>
              <a:rPr lang="en-US" altLang="zh-CN" sz="1800">
                <a:solidFill>
                  <a:srgbClr val="006600"/>
                </a:solidFill>
                <a:latin typeface="Consolas" pitchFamily="49" charset="0"/>
                <a:ea typeface="仿宋" pitchFamily="49" charset="-122"/>
                <a:cs typeface="Consolas" pitchFamily="49" charset="0"/>
              </a:rPr>
              <a:t>string s4(cstr</a:t>
            </a:r>
            <a:r>
              <a:rPr lang="zh-CN" altLang="zh-CN" sz="1800">
                <a:solidFill>
                  <a:srgbClr val="006600"/>
                </a:solidFill>
                <a:latin typeface="Consolas" pitchFamily="49" charset="0"/>
                <a:ea typeface="仿宋" pitchFamily="49" charset="-122"/>
                <a:cs typeface="Consolas" pitchFamily="49" charset="0"/>
              </a:rPr>
              <a:t>，</a:t>
            </a:r>
            <a:r>
              <a:rPr lang="en-US" altLang="zh-CN" sz="1800">
                <a:solidFill>
                  <a:srgbClr val="006600"/>
                </a:solidFill>
                <a:latin typeface="Consolas" pitchFamily="49" charset="0"/>
                <a:ea typeface="仿宋" pitchFamily="49" charset="-122"/>
                <a:cs typeface="Consolas" pitchFamily="49" charset="0"/>
              </a:rPr>
              <a:t>6);			</a:t>
            </a:r>
            <a:r>
              <a:rPr lang="en-US" altLang="zh-CN" sz="1800">
                <a:solidFill>
                  <a:srgbClr val="00B0F0"/>
                </a:solidFill>
                <a:latin typeface="Consolas" pitchFamily="49" charset="0"/>
                <a:ea typeface="仿宋" pitchFamily="49" charset="-122"/>
                <a:cs typeface="Consolas" pitchFamily="49" charset="0"/>
              </a:rPr>
              <a:t>// s4:China!</a:t>
            </a:r>
            <a:endParaRPr lang="zh-CN" altLang="zh-CN" sz="1800">
              <a:solidFill>
                <a:srgbClr val="00B0F0"/>
              </a:solidFill>
              <a:latin typeface="Consolas" pitchFamily="49" charset="0"/>
              <a:ea typeface="仿宋" pitchFamily="49" charset="-122"/>
              <a:cs typeface="Consolas" pitchFamily="49" charset="0"/>
            </a:endParaRPr>
          </a:p>
          <a:p>
            <a:pPr>
              <a:lnSpc>
                <a:spcPct val="150000"/>
              </a:lnSpc>
            </a:pPr>
            <a:r>
              <a:rPr lang="en-US" altLang="zh-CN" sz="1800">
                <a:solidFill>
                  <a:srgbClr val="006600"/>
                </a:solidFill>
                <a:latin typeface="Consolas" pitchFamily="49" charset="0"/>
                <a:ea typeface="仿宋" pitchFamily="49" charset="-122"/>
                <a:cs typeface="Consolas" pitchFamily="49" charset="0"/>
              </a:rPr>
              <a:t>string s5(5</a:t>
            </a:r>
            <a:r>
              <a:rPr lang="zh-CN" altLang="zh-CN" sz="1800">
                <a:solidFill>
                  <a:srgbClr val="006600"/>
                </a:solidFill>
                <a:latin typeface="Consolas" pitchFamily="49" charset="0"/>
                <a:ea typeface="仿宋" pitchFamily="49" charset="-122"/>
                <a:cs typeface="Consolas" pitchFamily="49" charset="0"/>
              </a:rPr>
              <a:t>，</a:t>
            </a:r>
            <a:r>
              <a:rPr lang="en-US" altLang="zh-CN" sz="1800">
                <a:solidFill>
                  <a:srgbClr val="006600"/>
                </a:solidFill>
                <a:latin typeface="Consolas" pitchFamily="49" charset="0"/>
                <a:ea typeface="仿宋" pitchFamily="49" charset="-122"/>
                <a:cs typeface="Consolas" pitchFamily="49" charset="0"/>
              </a:rPr>
              <a:t>'A');			</a:t>
            </a:r>
            <a:r>
              <a:rPr lang="en-US" altLang="zh-CN" sz="1800">
                <a:solidFill>
                  <a:srgbClr val="00B0F0"/>
                </a:solidFill>
                <a:latin typeface="Consolas" pitchFamily="49" charset="0"/>
                <a:ea typeface="仿宋" pitchFamily="49" charset="-122"/>
                <a:cs typeface="Consolas" pitchFamily="49" charset="0"/>
              </a:rPr>
              <a:t>// s5:AAAAA</a:t>
            </a:r>
            <a:endParaRPr lang="zh-CN" altLang="zh-CN" sz="1800">
              <a:solidFill>
                <a:srgbClr val="00B0F0"/>
              </a:solidFill>
              <a:latin typeface="Consolas" pitchFamily="49" charset="0"/>
              <a:ea typeface="仿宋" pitchFamily="49" charset="-122"/>
              <a:cs typeface="Consolas" pitchFamily="49"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00042"/>
            <a:ext cx="6929486" cy="430887"/>
          </a:xfrm>
          <a:prstGeom prst="rect">
            <a:avLst/>
          </a:prstGeom>
          <a:noFill/>
        </p:spPr>
        <p:txBody>
          <a:bodyPr wrap="square" rtlCol="0">
            <a:spAutoFit/>
          </a:bodyPr>
          <a:lstStyle/>
          <a:p>
            <a:r>
              <a:rPr lang="zh-CN" altLang="zh-CN" sz="2200">
                <a:solidFill>
                  <a:srgbClr val="0000FF"/>
                </a:solidFill>
                <a:latin typeface="Consolas" pitchFamily="49" charset="0"/>
                <a:ea typeface="楷体" pitchFamily="49" charset="-122"/>
                <a:cs typeface="Consolas" pitchFamily="49" charset="0"/>
              </a:rPr>
              <a:t>常用的成员函数如下</a:t>
            </a:r>
            <a:r>
              <a:rPr lang="zh-CN" altLang="en-US" sz="2200">
                <a:solidFill>
                  <a:srgbClr val="0000FF"/>
                </a:solidFill>
                <a:latin typeface="Consolas" pitchFamily="49" charset="0"/>
                <a:ea typeface="楷体" pitchFamily="49" charset="-122"/>
                <a:cs typeface="Consolas" pitchFamily="49" charset="0"/>
              </a:rPr>
              <a:t>：</a:t>
            </a:r>
          </a:p>
        </p:txBody>
      </p:sp>
      <p:sp>
        <p:nvSpPr>
          <p:cNvPr id="3" name="TextBox 2"/>
          <p:cNvSpPr txBox="1"/>
          <p:nvPr/>
        </p:nvSpPr>
        <p:spPr>
          <a:xfrm>
            <a:off x="714348" y="1142984"/>
            <a:ext cx="7715304" cy="507831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lnSpc>
                <a:spcPct val="150000"/>
              </a:lnSpc>
              <a:buFont typeface="Wingdings" pitchFamily="2" charset="2"/>
              <a:buChar char="l"/>
            </a:pPr>
            <a:r>
              <a:rPr lang="en-US" altLang="zh-CN" sz="1800" dirty="0">
                <a:solidFill>
                  <a:srgbClr val="C00000"/>
                </a:solidFill>
                <a:latin typeface="Consolas" pitchFamily="49" charset="0"/>
                <a:ea typeface="仿宋" pitchFamily="49" charset="-122"/>
                <a:cs typeface="Consolas" pitchFamily="49" charset="0"/>
              </a:rPr>
              <a:t>empty()</a:t>
            </a:r>
            <a:r>
              <a:rPr lang="zh-CN" altLang="zh-CN" sz="1800" dirty="0">
                <a:solidFill>
                  <a:srgbClr val="C00000"/>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判断当前字符串是否为空串。</a:t>
            </a:r>
          </a:p>
          <a:p>
            <a:pPr marL="342900" indent="-342900">
              <a:lnSpc>
                <a:spcPct val="150000"/>
              </a:lnSpc>
              <a:buFont typeface="Wingdings" pitchFamily="2" charset="2"/>
              <a:buChar char="l"/>
            </a:pPr>
            <a:r>
              <a:rPr lang="en-US" altLang="zh-CN" sz="1800" dirty="0">
                <a:solidFill>
                  <a:srgbClr val="C00000"/>
                </a:solidFill>
                <a:latin typeface="Consolas" pitchFamily="49" charset="0"/>
                <a:ea typeface="仿宋" pitchFamily="49" charset="-122"/>
                <a:cs typeface="Consolas" pitchFamily="49" charset="0"/>
              </a:rPr>
              <a:t>size()</a:t>
            </a:r>
            <a:r>
              <a:rPr lang="zh-CN" altLang="zh-CN" sz="1800" dirty="0">
                <a:solidFill>
                  <a:srgbClr val="C00000"/>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返回当前字符串的实际字符个数（返回结果为</a:t>
            </a:r>
            <a:r>
              <a:rPr lang="en-US" altLang="zh-CN" sz="1800" dirty="0" err="1">
                <a:solidFill>
                  <a:srgbClr val="0000FF"/>
                </a:solidFill>
                <a:latin typeface="Consolas" pitchFamily="49" charset="0"/>
                <a:ea typeface="仿宋" pitchFamily="49" charset="-122"/>
                <a:cs typeface="Consolas" pitchFamily="49" charset="0"/>
              </a:rPr>
              <a:t>size_type</a:t>
            </a:r>
            <a:r>
              <a:rPr lang="zh-CN" altLang="zh-CN" sz="1800" dirty="0">
                <a:solidFill>
                  <a:srgbClr val="0000FF"/>
                </a:solidFill>
                <a:latin typeface="Consolas" pitchFamily="49" charset="0"/>
                <a:ea typeface="仿宋" pitchFamily="49" charset="-122"/>
                <a:cs typeface="Consolas" pitchFamily="49" charset="0"/>
              </a:rPr>
              <a:t>类型）。</a:t>
            </a:r>
          </a:p>
          <a:p>
            <a:pPr marL="342900" indent="-342900">
              <a:lnSpc>
                <a:spcPct val="150000"/>
              </a:lnSpc>
              <a:buFont typeface="Wingdings" pitchFamily="2" charset="2"/>
              <a:buChar char="l"/>
            </a:pPr>
            <a:r>
              <a:rPr lang="en-US" altLang="zh-CN" sz="1800" dirty="0">
                <a:solidFill>
                  <a:srgbClr val="C00000"/>
                </a:solidFill>
                <a:latin typeface="Consolas" pitchFamily="49" charset="0"/>
                <a:ea typeface="仿宋" pitchFamily="49" charset="-122"/>
                <a:cs typeface="Consolas" pitchFamily="49" charset="0"/>
              </a:rPr>
              <a:t>length()</a:t>
            </a:r>
            <a:r>
              <a:rPr lang="zh-CN" altLang="zh-CN" sz="1800" dirty="0">
                <a:solidFill>
                  <a:srgbClr val="C00000"/>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返回当前字符串的实际字符个数。</a:t>
            </a:r>
          </a:p>
          <a:p>
            <a:pPr marL="342900" indent="-342900">
              <a:lnSpc>
                <a:spcPct val="150000"/>
              </a:lnSpc>
              <a:buFont typeface="Wingdings" pitchFamily="2" charset="2"/>
              <a:buChar char="l"/>
            </a:pPr>
            <a:r>
              <a:rPr lang="en-US" altLang="zh-CN" sz="1800" dirty="0">
                <a:solidFill>
                  <a:srgbClr val="C00000"/>
                </a:solidFill>
                <a:latin typeface="Consolas" pitchFamily="49" charset="0"/>
                <a:ea typeface="仿宋" pitchFamily="49" charset="-122"/>
                <a:cs typeface="Consolas" pitchFamily="49" charset="0"/>
              </a:rPr>
              <a:t>[</a:t>
            </a:r>
            <a:r>
              <a:rPr lang="en-US" altLang="zh-CN" sz="1800" dirty="0" err="1">
                <a:solidFill>
                  <a:srgbClr val="C00000"/>
                </a:solidFill>
                <a:latin typeface="Consolas" pitchFamily="49" charset="0"/>
                <a:ea typeface="仿宋" pitchFamily="49" charset="-122"/>
                <a:cs typeface="Consolas" pitchFamily="49" charset="0"/>
              </a:rPr>
              <a:t>idx</a:t>
            </a:r>
            <a:r>
              <a:rPr lang="en-US" altLang="zh-CN" sz="1800" dirty="0">
                <a:solidFill>
                  <a:srgbClr val="C00000"/>
                </a:solidFill>
                <a:latin typeface="Consolas" pitchFamily="49" charset="0"/>
                <a:ea typeface="仿宋" pitchFamily="49" charset="-122"/>
                <a:cs typeface="Consolas" pitchFamily="49" charset="0"/>
              </a:rPr>
              <a:t>]</a:t>
            </a:r>
            <a:r>
              <a:rPr lang="zh-CN" altLang="zh-CN" sz="1800" dirty="0">
                <a:solidFill>
                  <a:srgbClr val="C00000"/>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返回当前字符串位于</a:t>
            </a:r>
            <a:r>
              <a:rPr lang="en-US" altLang="zh-CN" sz="1800" dirty="0" err="1">
                <a:solidFill>
                  <a:srgbClr val="0000FF"/>
                </a:solidFill>
                <a:latin typeface="Consolas" pitchFamily="49" charset="0"/>
                <a:ea typeface="仿宋" pitchFamily="49" charset="-122"/>
                <a:cs typeface="Consolas" pitchFamily="49" charset="0"/>
              </a:rPr>
              <a:t>idx</a:t>
            </a:r>
            <a:r>
              <a:rPr lang="zh-CN" altLang="zh-CN" sz="1800" dirty="0">
                <a:solidFill>
                  <a:srgbClr val="0000FF"/>
                </a:solidFill>
                <a:latin typeface="Consolas" pitchFamily="49" charset="0"/>
                <a:ea typeface="仿宋" pitchFamily="49" charset="-122"/>
                <a:cs typeface="Consolas" pitchFamily="49" charset="0"/>
              </a:rPr>
              <a:t>位置的字符，</a:t>
            </a:r>
            <a:r>
              <a:rPr lang="en-US" altLang="zh-CN" sz="1800" dirty="0" err="1">
                <a:solidFill>
                  <a:srgbClr val="0000FF"/>
                </a:solidFill>
                <a:latin typeface="Consolas" pitchFamily="49" charset="0"/>
                <a:ea typeface="仿宋" pitchFamily="49" charset="-122"/>
                <a:cs typeface="Consolas" pitchFamily="49" charset="0"/>
              </a:rPr>
              <a:t>idx</a:t>
            </a:r>
            <a:r>
              <a:rPr lang="zh-CN" altLang="zh-CN" sz="1800" dirty="0">
                <a:solidFill>
                  <a:srgbClr val="0000FF"/>
                </a:solidFill>
                <a:latin typeface="Consolas" pitchFamily="49" charset="0"/>
                <a:ea typeface="仿宋" pitchFamily="49" charset="-122"/>
                <a:cs typeface="Consolas" pitchFamily="49" charset="0"/>
              </a:rPr>
              <a:t>从</a:t>
            </a:r>
            <a:r>
              <a:rPr lang="en-US" altLang="zh-CN" sz="1800" dirty="0">
                <a:solidFill>
                  <a:srgbClr val="0000FF"/>
                </a:solidFill>
                <a:latin typeface="Consolas" pitchFamily="49" charset="0"/>
                <a:ea typeface="仿宋" pitchFamily="49" charset="-122"/>
                <a:cs typeface="Consolas" pitchFamily="49" charset="0"/>
              </a:rPr>
              <a:t>0</a:t>
            </a:r>
            <a:r>
              <a:rPr lang="zh-CN" altLang="zh-CN" sz="1800" dirty="0">
                <a:solidFill>
                  <a:srgbClr val="0000FF"/>
                </a:solidFill>
                <a:latin typeface="Consolas" pitchFamily="49" charset="0"/>
                <a:ea typeface="仿宋" pitchFamily="49" charset="-122"/>
                <a:cs typeface="Consolas" pitchFamily="49" charset="0"/>
              </a:rPr>
              <a:t>开始。</a:t>
            </a:r>
          </a:p>
          <a:p>
            <a:pPr marL="342900" indent="-342900">
              <a:lnSpc>
                <a:spcPct val="150000"/>
              </a:lnSpc>
              <a:buFont typeface="Wingdings" pitchFamily="2" charset="2"/>
              <a:buChar char="l"/>
            </a:pPr>
            <a:r>
              <a:rPr lang="en-US" altLang="zh-CN" sz="1800" dirty="0">
                <a:solidFill>
                  <a:srgbClr val="C00000"/>
                </a:solidFill>
                <a:latin typeface="Consolas" pitchFamily="49" charset="0"/>
                <a:ea typeface="仿宋" pitchFamily="49" charset="-122"/>
                <a:cs typeface="Consolas" pitchFamily="49" charset="0"/>
              </a:rPr>
              <a:t>at(</a:t>
            </a:r>
            <a:r>
              <a:rPr lang="en-US" altLang="zh-CN" sz="1800" dirty="0" err="1">
                <a:solidFill>
                  <a:srgbClr val="C00000"/>
                </a:solidFill>
                <a:latin typeface="Consolas" pitchFamily="49" charset="0"/>
                <a:ea typeface="仿宋" pitchFamily="49" charset="-122"/>
                <a:cs typeface="Consolas" pitchFamily="49" charset="0"/>
              </a:rPr>
              <a:t>idx</a:t>
            </a:r>
            <a:r>
              <a:rPr lang="en-US" altLang="zh-CN" sz="1800" dirty="0">
                <a:solidFill>
                  <a:srgbClr val="C00000"/>
                </a:solidFill>
                <a:latin typeface="Consolas" pitchFamily="49" charset="0"/>
                <a:ea typeface="仿宋" pitchFamily="49" charset="-122"/>
                <a:cs typeface="Consolas" pitchFamily="49" charset="0"/>
              </a:rPr>
              <a:t>)</a:t>
            </a:r>
            <a:r>
              <a:rPr lang="zh-CN" altLang="zh-CN" sz="1800" dirty="0">
                <a:solidFill>
                  <a:srgbClr val="C00000"/>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返回当前字符串位于</a:t>
            </a:r>
            <a:r>
              <a:rPr lang="en-US" altLang="zh-CN" sz="1800" dirty="0" err="1">
                <a:solidFill>
                  <a:srgbClr val="0000FF"/>
                </a:solidFill>
                <a:latin typeface="Consolas" pitchFamily="49" charset="0"/>
                <a:ea typeface="仿宋" pitchFamily="49" charset="-122"/>
                <a:cs typeface="Consolas" pitchFamily="49" charset="0"/>
              </a:rPr>
              <a:t>idx</a:t>
            </a:r>
            <a:r>
              <a:rPr lang="zh-CN" altLang="zh-CN" sz="1800" dirty="0">
                <a:solidFill>
                  <a:srgbClr val="0000FF"/>
                </a:solidFill>
                <a:latin typeface="Consolas" pitchFamily="49" charset="0"/>
                <a:ea typeface="仿宋" pitchFamily="49" charset="-122"/>
                <a:cs typeface="Consolas" pitchFamily="49" charset="0"/>
              </a:rPr>
              <a:t>位置的字符。</a:t>
            </a:r>
          </a:p>
          <a:p>
            <a:pPr marL="342900" indent="-342900">
              <a:lnSpc>
                <a:spcPct val="150000"/>
              </a:lnSpc>
              <a:buFont typeface="Wingdings" pitchFamily="2" charset="2"/>
              <a:buChar char="l"/>
            </a:pPr>
            <a:r>
              <a:rPr lang="en-US" altLang="zh-CN" sz="1800" dirty="0">
                <a:solidFill>
                  <a:srgbClr val="C00000"/>
                </a:solidFill>
                <a:latin typeface="Consolas" pitchFamily="49" charset="0"/>
                <a:ea typeface="仿宋" pitchFamily="49" charset="-122"/>
                <a:cs typeface="Consolas" pitchFamily="49" charset="0"/>
              </a:rPr>
              <a:t>compare(</a:t>
            </a:r>
            <a:r>
              <a:rPr lang="en-US" altLang="zh-CN" sz="1800" dirty="0" err="1">
                <a:solidFill>
                  <a:srgbClr val="C00000"/>
                </a:solidFill>
                <a:latin typeface="Consolas" pitchFamily="49" charset="0"/>
                <a:ea typeface="仿宋" pitchFamily="49" charset="-122"/>
                <a:cs typeface="Consolas" pitchFamily="49" charset="0"/>
              </a:rPr>
              <a:t>const</a:t>
            </a:r>
            <a:r>
              <a:rPr lang="en-US" altLang="zh-CN" sz="1800" dirty="0">
                <a:solidFill>
                  <a:srgbClr val="C00000"/>
                </a:solidFill>
                <a:latin typeface="Consolas" pitchFamily="49" charset="0"/>
                <a:ea typeface="仿宋" pitchFamily="49" charset="-122"/>
                <a:cs typeface="Consolas" pitchFamily="49" charset="0"/>
              </a:rPr>
              <a:t> string&amp; </a:t>
            </a:r>
            <a:r>
              <a:rPr lang="en-US" altLang="zh-CN" sz="1800" dirty="0" err="1">
                <a:solidFill>
                  <a:srgbClr val="C00000"/>
                </a:solidFill>
                <a:latin typeface="Consolas" pitchFamily="49" charset="0"/>
                <a:ea typeface="仿宋" pitchFamily="49" charset="-122"/>
                <a:cs typeface="Consolas" pitchFamily="49" charset="0"/>
              </a:rPr>
              <a:t>str</a:t>
            </a:r>
            <a:r>
              <a:rPr lang="en-US" altLang="zh-CN" sz="1800" dirty="0">
                <a:solidFill>
                  <a:srgbClr val="C00000"/>
                </a:solidFill>
                <a:latin typeface="Consolas" pitchFamily="49" charset="0"/>
                <a:ea typeface="仿宋" pitchFamily="49" charset="-122"/>
                <a:cs typeface="Consolas" pitchFamily="49" charset="0"/>
              </a:rPr>
              <a:t>)</a:t>
            </a:r>
            <a:r>
              <a:rPr lang="zh-CN" altLang="zh-CN" sz="1800" dirty="0">
                <a:solidFill>
                  <a:srgbClr val="C00000"/>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返回当前字符串与字符串</a:t>
            </a:r>
            <a:r>
              <a:rPr lang="en-US" altLang="zh-CN" sz="1800" dirty="0" err="1">
                <a:solidFill>
                  <a:srgbClr val="0000FF"/>
                </a:solidFill>
                <a:latin typeface="Consolas" pitchFamily="49" charset="0"/>
                <a:ea typeface="仿宋" pitchFamily="49" charset="-122"/>
                <a:cs typeface="Consolas" pitchFamily="49" charset="0"/>
              </a:rPr>
              <a:t>str</a:t>
            </a:r>
            <a:r>
              <a:rPr lang="zh-CN" altLang="zh-CN" sz="1800" dirty="0">
                <a:solidFill>
                  <a:srgbClr val="0000FF"/>
                </a:solidFill>
                <a:latin typeface="Consolas" pitchFamily="49" charset="0"/>
                <a:ea typeface="仿宋" pitchFamily="49" charset="-122"/>
                <a:cs typeface="Consolas" pitchFamily="49" charset="0"/>
              </a:rPr>
              <a:t>的比较结果。在比较时，若两者相等，返回</a:t>
            </a:r>
            <a:r>
              <a:rPr lang="en-US" altLang="zh-CN" sz="1800" dirty="0">
                <a:solidFill>
                  <a:srgbClr val="0000FF"/>
                </a:solidFill>
                <a:latin typeface="Consolas" pitchFamily="49" charset="0"/>
                <a:ea typeface="仿宋" pitchFamily="49" charset="-122"/>
                <a:cs typeface="Consolas" pitchFamily="49" charset="0"/>
              </a:rPr>
              <a:t>0</a:t>
            </a:r>
            <a:r>
              <a:rPr lang="zh-CN" altLang="zh-CN" sz="1800" dirty="0">
                <a:solidFill>
                  <a:srgbClr val="0000FF"/>
                </a:solidFill>
                <a:latin typeface="Consolas" pitchFamily="49" charset="0"/>
                <a:ea typeface="仿宋" pitchFamily="49" charset="-122"/>
                <a:cs typeface="Consolas" pitchFamily="49" charset="0"/>
              </a:rPr>
              <a:t>；前者小于后者，返回</a:t>
            </a:r>
            <a:r>
              <a:rPr lang="en-US" altLang="zh-CN" sz="1800" dirty="0">
                <a:solidFill>
                  <a:srgbClr val="0000FF"/>
                </a:solidFill>
                <a:latin typeface="Consolas" pitchFamily="49" charset="0"/>
                <a:ea typeface="仿宋" pitchFamily="49" charset="-122"/>
                <a:cs typeface="Consolas" pitchFamily="49" charset="0"/>
              </a:rPr>
              <a:t>-1</a:t>
            </a:r>
            <a:r>
              <a:rPr lang="zh-CN" altLang="zh-CN" sz="1800" dirty="0">
                <a:solidFill>
                  <a:srgbClr val="0000FF"/>
                </a:solidFill>
                <a:latin typeface="Consolas" pitchFamily="49" charset="0"/>
                <a:ea typeface="仿宋" pitchFamily="49" charset="-122"/>
                <a:cs typeface="Consolas" pitchFamily="49" charset="0"/>
              </a:rPr>
              <a:t>；否则返回</a:t>
            </a:r>
            <a:r>
              <a:rPr lang="en-US" altLang="zh-CN" sz="1800" dirty="0">
                <a:solidFill>
                  <a:srgbClr val="0000FF"/>
                </a:solidFill>
                <a:latin typeface="Consolas" pitchFamily="49" charset="0"/>
                <a:ea typeface="仿宋" pitchFamily="49" charset="-122"/>
                <a:cs typeface="Consolas" pitchFamily="49" charset="0"/>
              </a:rPr>
              <a:t>1</a:t>
            </a:r>
            <a:r>
              <a:rPr lang="zh-CN" altLang="zh-CN" sz="1800" dirty="0">
                <a:solidFill>
                  <a:srgbClr val="0000FF"/>
                </a:solidFill>
                <a:latin typeface="Consolas" pitchFamily="49" charset="0"/>
                <a:ea typeface="仿宋" pitchFamily="49" charset="-122"/>
                <a:cs typeface="Consolas" pitchFamily="49" charset="0"/>
              </a:rPr>
              <a:t>。</a:t>
            </a:r>
          </a:p>
          <a:p>
            <a:pPr marL="342900" indent="-342900">
              <a:lnSpc>
                <a:spcPct val="150000"/>
              </a:lnSpc>
              <a:buFont typeface="Wingdings" pitchFamily="2" charset="2"/>
              <a:buChar char="l"/>
            </a:pPr>
            <a:r>
              <a:rPr lang="en-US" altLang="zh-CN" sz="1800" dirty="0">
                <a:solidFill>
                  <a:srgbClr val="C00000"/>
                </a:solidFill>
                <a:latin typeface="Consolas" pitchFamily="49" charset="0"/>
                <a:ea typeface="仿宋" pitchFamily="49" charset="-122"/>
                <a:cs typeface="Consolas" pitchFamily="49" charset="0"/>
              </a:rPr>
              <a:t>append(</a:t>
            </a:r>
            <a:r>
              <a:rPr lang="en-US" altLang="zh-CN" sz="1800" dirty="0" err="1">
                <a:solidFill>
                  <a:srgbClr val="C00000"/>
                </a:solidFill>
                <a:latin typeface="Consolas" pitchFamily="49" charset="0"/>
                <a:ea typeface="仿宋" pitchFamily="49" charset="-122"/>
                <a:cs typeface="Consolas" pitchFamily="49" charset="0"/>
              </a:rPr>
              <a:t>cstr</a:t>
            </a:r>
            <a:r>
              <a:rPr lang="en-US" altLang="zh-CN" sz="1800" dirty="0">
                <a:solidFill>
                  <a:srgbClr val="C00000"/>
                </a:solidFill>
                <a:latin typeface="Consolas" pitchFamily="49" charset="0"/>
                <a:ea typeface="仿宋" pitchFamily="49" charset="-122"/>
                <a:cs typeface="Consolas" pitchFamily="49" charset="0"/>
              </a:rPr>
              <a:t>)</a:t>
            </a:r>
            <a:r>
              <a:rPr lang="zh-CN" altLang="zh-CN" sz="1800" dirty="0">
                <a:solidFill>
                  <a:srgbClr val="C00000"/>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在当前字符串的末尾添加一个字符串</a:t>
            </a:r>
            <a:r>
              <a:rPr lang="en-US" altLang="zh-CN" sz="1800" dirty="0" err="1">
                <a:solidFill>
                  <a:srgbClr val="0000FF"/>
                </a:solidFill>
                <a:latin typeface="Consolas" pitchFamily="49" charset="0"/>
                <a:ea typeface="仿宋" pitchFamily="49" charset="-122"/>
                <a:cs typeface="Consolas" pitchFamily="49" charset="0"/>
              </a:rPr>
              <a:t>str</a:t>
            </a:r>
            <a:r>
              <a:rPr lang="zh-CN" altLang="zh-CN" sz="1800" dirty="0">
                <a:solidFill>
                  <a:srgbClr val="0000FF"/>
                </a:solidFill>
                <a:latin typeface="Consolas" pitchFamily="49" charset="0"/>
                <a:ea typeface="仿宋" pitchFamily="49" charset="-122"/>
                <a:cs typeface="Consolas" pitchFamily="49" charset="0"/>
              </a:rPr>
              <a:t>。</a:t>
            </a:r>
          </a:p>
          <a:p>
            <a:pPr marL="342900" indent="-342900">
              <a:lnSpc>
                <a:spcPct val="150000"/>
              </a:lnSpc>
              <a:buFont typeface="Wingdings" pitchFamily="2" charset="2"/>
              <a:buChar char="l"/>
            </a:pPr>
            <a:r>
              <a:rPr lang="en-US" altLang="zh-CN" sz="1800" dirty="0">
                <a:solidFill>
                  <a:srgbClr val="C00000"/>
                </a:solidFill>
                <a:latin typeface="Consolas" pitchFamily="49" charset="0"/>
                <a:ea typeface="仿宋" pitchFamily="49" charset="-122"/>
                <a:cs typeface="Consolas" pitchFamily="49" charset="0"/>
              </a:rPr>
              <a:t>insert(</a:t>
            </a:r>
            <a:r>
              <a:rPr lang="en-US" altLang="zh-CN" sz="1800" dirty="0" err="1">
                <a:solidFill>
                  <a:srgbClr val="C00000"/>
                </a:solidFill>
                <a:latin typeface="Consolas" pitchFamily="49" charset="0"/>
                <a:ea typeface="仿宋" pitchFamily="49" charset="-122"/>
                <a:cs typeface="Consolas" pitchFamily="49" charset="0"/>
              </a:rPr>
              <a:t>size_type</a:t>
            </a:r>
            <a:r>
              <a:rPr lang="en-US" altLang="zh-CN" sz="1800" dirty="0">
                <a:solidFill>
                  <a:srgbClr val="C00000"/>
                </a:solidFill>
                <a:latin typeface="Consolas" pitchFamily="49" charset="0"/>
                <a:ea typeface="仿宋" pitchFamily="49" charset="-122"/>
                <a:cs typeface="Consolas" pitchFamily="49" charset="0"/>
              </a:rPr>
              <a:t> </a:t>
            </a:r>
            <a:r>
              <a:rPr lang="en-US" altLang="zh-CN" sz="1800" dirty="0" err="1">
                <a:solidFill>
                  <a:srgbClr val="C00000"/>
                </a:solidFill>
                <a:latin typeface="Consolas" pitchFamily="49" charset="0"/>
                <a:ea typeface="仿宋" pitchFamily="49" charset="-122"/>
                <a:cs typeface="Consolas" pitchFamily="49" charset="0"/>
              </a:rPr>
              <a:t>idx</a:t>
            </a:r>
            <a:r>
              <a:rPr lang="zh-CN" altLang="zh-CN" sz="1800" dirty="0">
                <a:solidFill>
                  <a:srgbClr val="C00000"/>
                </a:solidFill>
                <a:latin typeface="Consolas" pitchFamily="49" charset="0"/>
                <a:ea typeface="仿宋" pitchFamily="49" charset="-122"/>
                <a:cs typeface="Consolas" pitchFamily="49" charset="0"/>
              </a:rPr>
              <a:t>，</a:t>
            </a:r>
            <a:r>
              <a:rPr lang="en-US" altLang="zh-CN" sz="1800" dirty="0" err="1">
                <a:solidFill>
                  <a:srgbClr val="C00000"/>
                </a:solidFill>
                <a:latin typeface="Consolas" pitchFamily="49" charset="0"/>
                <a:ea typeface="仿宋" pitchFamily="49" charset="-122"/>
                <a:cs typeface="Consolas" pitchFamily="49" charset="0"/>
              </a:rPr>
              <a:t>const</a:t>
            </a:r>
            <a:r>
              <a:rPr lang="en-US" altLang="zh-CN" sz="1800" dirty="0">
                <a:solidFill>
                  <a:srgbClr val="C00000"/>
                </a:solidFill>
                <a:latin typeface="Consolas" pitchFamily="49" charset="0"/>
                <a:ea typeface="仿宋" pitchFamily="49" charset="-122"/>
                <a:cs typeface="Consolas" pitchFamily="49" charset="0"/>
              </a:rPr>
              <a:t> string&amp; </a:t>
            </a:r>
            <a:r>
              <a:rPr lang="en-US" altLang="zh-CN" sz="1800" dirty="0" err="1">
                <a:solidFill>
                  <a:srgbClr val="C00000"/>
                </a:solidFill>
                <a:latin typeface="Consolas" pitchFamily="49" charset="0"/>
                <a:ea typeface="仿宋" pitchFamily="49" charset="-122"/>
                <a:cs typeface="Consolas" pitchFamily="49" charset="0"/>
              </a:rPr>
              <a:t>str</a:t>
            </a:r>
            <a:r>
              <a:rPr lang="en-US" altLang="zh-CN" sz="1800" dirty="0">
                <a:solidFill>
                  <a:srgbClr val="C00000"/>
                </a:solidFill>
                <a:latin typeface="Consolas" pitchFamily="49" charset="0"/>
                <a:ea typeface="仿宋" pitchFamily="49" charset="-122"/>
                <a:cs typeface="Consolas" pitchFamily="49" charset="0"/>
              </a:rPr>
              <a:t>)	</a:t>
            </a:r>
            <a:r>
              <a:rPr lang="zh-CN" altLang="zh-CN" sz="1800" dirty="0">
                <a:solidFill>
                  <a:srgbClr val="0000FF"/>
                </a:solidFill>
                <a:latin typeface="Consolas" pitchFamily="49" charset="0"/>
                <a:ea typeface="仿宋" pitchFamily="49" charset="-122"/>
                <a:cs typeface="Consolas" pitchFamily="49" charset="0"/>
              </a:rPr>
              <a:t>：在当前字符串的</a:t>
            </a:r>
            <a:r>
              <a:rPr lang="en-US" altLang="zh-CN" sz="1800" dirty="0" err="1">
                <a:solidFill>
                  <a:srgbClr val="0000FF"/>
                </a:solidFill>
                <a:latin typeface="Consolas" pitchFamily="49" charset="0"/>
                <a:ea typeface="仿宋" pitchFamily="49" charset="-122"/>
                <a:cs typeface="Consolas" pitchFamily="49" charset="0"/>
              </a:rPr>
              <a:t>idx</a:t>
            </a:r>
            <a:r>
              <a:rPr lang="zh-CN" altLang="zh-CN" sz="1800" dirty="0">
                <a:solidFill>
                  <a:srgbClr val="0000FF"/>
                </a:solidFill>
                <a:latin typeface="Consolas" pitchFamily="49" charset="0"/>
                <a:ea typeface="仿宋" pitchFamily="49" charset="-122"/>
                <a:cs typeface="Consolas" pitchFamily="49" charset="0"/>
              </a:rPr>
              <a:t>处插入一个字符串</a:t>
            </a:r>
            <a:r>
              <a:rPr lang="en-US" altLang="zh-CN" sz="1800" dirty="0" err="1">
                <a:solidFill>
                  <a:srgbClr val="0000FF"/>
                </a:solidFill>
                <a:latin typeface="Consolas" pitchFamily="49" charset="0"/>
                <a:ea typeface="仿宋" pitchFamily="49" charset="-122"/>
                <a:cs typeface="Consolas" pitchFamily="49" charset="0"/>
              </a:rPr>
              <a:t>str</a:t>
            </a:r>
            <a:r>
              <a:rPr lang="zh-CN" altLang="zh-CN" sz="1800" dirty="0">
                <a:solidFill>
                  <a:srgbClr val="0000FF"/>
                </a:solidFill>
                <a:latin typeface="Consolas" pitchFamily="49" charset="0"/>
                <a:ea typeface="仿宋" pitchFamily="49" charset="-122"/>
                <a:cs typeface="Consolas" pitchFamily="49" charset="0"/>
              </a:rPr>
              <a: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052201"/>
            <a:ext cx="8215370" cy="466281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457200" indent="-457200">
              <a:lnSpc>
                <a:spcPct val="150000"/>
              </a:lnSpc>
              <a:buFont typeface="Wingdings" pitchFamily="2" charset="2"/>
              <a:buChar char="l"/>
            </a:pPr>
            <a:r>
              <a:rPr lang="en-US" altLang="zh-CN" sz="1800">
                <a:solidFill>
                  <a:srgbClr val="C00000"/>
                </a:solidFill>
                <a:latin typeface="Consolas" pitchFamily="49" charset="0"/>
                <a:ea typeface="仿宋" pitchFamily="49" charset="-122"/>
                <a:cs typeface="Consolas" pitchFamily="49" charset="0"/>
              </a:rPr>
              <a:t>empty()</a:t>
            </a:r>
            <a:r>
              <a:rPr lang="zh-CN" altLang="zh-CN" sz="1800">
                <a:solidFill>
                  <a:srgbClr val="C00000"/>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判断当前字符串是否为空串。</a:t>
            </a:r>
          </a:p>
          <a:p>
            <a:pPr marL="457200" indent="-457200">
              <a:lnSpc>
                <a:spcPct val="150000"/>
              </a:lnSpc>
              <a:buFont typeface="Wingdings" pitchFamily="2" charset="2"/>
              <a:buChar char="l"/>
            </a:pPr>
            <a:r>
              <a:rPr lang="en-US" altLang="zh-CN" sz="1800">
                <a:solidFill>
                  <a:srgbClr val="C00000"/>
                </a:solidFill>
                <a:latin typeface="Consolas" pitchFamily="49" charset="0"/>
                <a:ea typeface="仿宋" pitchFamily="49" charset="-122"/>
                <a:cs typeface="Consolas" pitchFamily="49" charset="0"/>
              </a:rPr>
              <a:t>size()</a:t>
            </a:r>
            <a:r>
              <a:rPr lang="zh-CN" altLang="zh-CN" sz="1800">
                <a:solidFill>
                  <a:srgbClr val="C00000"/>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返回当前字符串的实际字符个数（返回结果为</a:t>
            </a:r>
            <a:r>
              <a:rPr lang="en-US" altLang="zh-CN" sz="1800">
                <a:solidFill>
                  <a:srgbClr val="0000FF"/>
                </a:solidFill>
                <a:latin typeface="Consolas" pitchFamily="49" charset="0"/>
                <a:ea typeface="仿宋" pitchFamily="49" charset="-122"/>
                <a:cs typeface="Consolas" pitchFamily="49" charset="0"/>
              </a:rPr>
              <a:t>size_type</a:t>
            </a:r>
            <a:r>
              <a:rPr lang="zh-CN" altLang="zh-CN" sz="1800">
                <a:solidFill>
                  <a:srgbClr val="0000FF"/>
                </a:solidFill>
                <a:latin typeface="Consolas" pitchFamily="49" charset="0"/>
                <a:ea typeface="仿宋" pitchFamily="49" charset="-122"/>
                <a:cs typeface="Consolas" pitchFamily="49" charset="0"/>
              </a:rPr>
              <a:t>类型）。</a:t>
            </a:r>
          </a:p>
          <a:p>
            <a:pPr marL="457200" indent="-457200">
              <a:lnSpc>
                <a:spcPct val="150000"/>
              </a:lnSpc>
              <a:buFont typeface="Wingdings" pitchFamily="2" charset="2"/>
              <a:buChar char="l"/>
            </a:pPr>
            <a:r>
              <a:rPr lang="en-US" altLang="zh-CN" sz="1800">
                <a:solidFill>
                  <a:srgbClr val="C00000"/>
                </a:solidFill>
                <a:latin typeface="Consolas" pitchFamily="49" charset="0"/>
                <a:ea typeface="仿宋" pitchFamily="49" charset="-122"/>
                <a:cs typeface="Consolas" pitchFamily="49" charset="0"/>
              </a:rPr>
              <a:t>length()</a:t>
            </a:r>
            <a:r>
              <a:rPr lang="zh-CN" altLang="zh-CN" sz="1800">
                <a:solidFill>
                  <a:srgbClr val="C00000"/>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返回当前字符串的实际字符个数。</a:t>
            </a:r>
          </a:p>
          <a:p>
            <a:pPr marL="457200" indent="-457200">
              <a:lnSpc>
                <a:spcPct val="150000"/>
              </a:lnSpc>
              <a:buFont typeface="Wingdings" pitchFamily="2" charset="2"/>
              <a:buChar char="l"/>
            </a:pPr>
            <a:r>
              <a:rPr lang="en-US" altLang="zh-CN" sz="1800">
                <a:solidFill>
                  <a:srgbClr val="C00000"/>
                </a:solidFill>
                <a:latin typeface="Consolas" pitchFamily="49" charset="0"/>
                <a:ea typeface="仿宋" pitchFamily="49" charset="-122"/>
                <a:cs typeface="Consolas" pitchFamily="49" charset="0"/>
              </a:rPr>
              <a:t>[idx]</a:t>
            </a:r>
            <a:r>
              <a:rPr lang="zh-CN" altLang="zh-CN" sz="1800">
                <a:solidFill>
                  <a:srgbClr val="C00000"/>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返回当前字符串位于</a:t>
            </a:r>
            <a:r>
              <a:rPr lang="en-US" altLang="zh-CN" sz="1800">
                <a:solidFill>
                  <a:srgbClr val="0000FF"/>
                </a:solidFill>
                <a:latin typeface="Consolas" pitchFamily="49" charset="0"/>
                <a:ea typeface="仿宋" pitchFamily="49" charset="-122"/>
                <a:cs typeface="Consolas" pitchFamily="49" charset="0"/>
              </a:rPr>
              <a:t>idx</a:t>
            </a:r>
            <a:r>
              <a:rPr lang="zh-CN" altLang="zh-CN" sz="1800">
                <a:solidFill>
                  <a:srgbClr val="0000FF"/>
                </a:solidFill>
                <a:latin typeface="Consolas" pitchFamily="49" charset="0"/>
                <a:ea typeface="仿宋" pitchFamily="49" charset="-122"/>
                <a:cs typeface="Consolas" pitchFamily="49" charset="0"/>
              </a:rPr>
              <a:t>位置的字符，</a:t>
            </a:r>
            <a:r>
              <a:rPr lang="en-US" altLang="zh-CN" sz="1800">
                <a:solidFill>
                  <a:srgbClr val="0000FF"/>
                </a:solidFill>
                <a:latin typeface="Consolas" pitchFamily="49" charset="0"/>
                <a:ea typeface="仿宋" pitchFamily="49" charset="-122"/>
                <a:cs typeface="Consolas" pitchFamily="49" charset="0"/>
              </a:rPr>
              <a:t>idx</a:t>
            </a:r>
            <a:r>
              <a:rPr lang="zh-CN" altLang="zh-CN" sz="1800">
                <a:solidFill>
                  <a:srgbClr val="0000FF"/>
                </a:solidFill>
                <a:latin typeface="Consolas" pitchFamily="49" charset="0"/>
                <a:ea typeface="仿宋" pitchFamily="49" charset="-122"/>
                <a:cs typeface="Consolas" pitchFamily="49" charset="0"/>
              </a:rPr>
              <a:t>从</a:t>
            </a:r>
            <a:r>
              <a:rPr lang="en-US" altLang="zh-CN" sz="1800">
                <a:solidFill>
                  <a:srgbClr val="0000FF"/>
                </a:solidFill>
                <a:latin typeface="Consolas" pitchFamily="49" charset="0"/>
                <a:ea typeface="仿宋" pitchFamily="49" charset="-122"/>
                <a:cs typeface="Consolas" pitchFamily="49" charset="0"/>
              </a:rPr>
              <a:t>0</a:t>
            </a:r>
            <a:r>
              <a:rPr lang="zh-CN" altLang="zh-CN" sz="1800">
                <a:solidFill>
                  <a:srgbClr val="0000FF"/>
                </a:solidFill>
                <a:latin typeface="Consolas" pitchFamily="49" charset="0"/>
                <a:ea typeface="仿宋" pitchFamily="49" charset="-122"/>
                <a:cs typeface="Consolas" pitchFamily="49" charset="0"/>
              </a:rPr>
              <a:t>开始。</a:t>
            </a:r>
          </a:p>
          <a:p>
            <a:pPr marL="457200" indent="-457200">
              <a:lnSpc>
                <a:spcPct val="150000"/>
              </a:lnSpc>
              <a:buFont typeface="Wingdings" pitchFamily="2" charset="2"/>
              <a:buChar char="l"/>
            </a:pPr>
            <a:r>
              <a:rPr lang="en-US" altLang="zh-CN" sz="1800">
                <a:solidFill>
                  <a:srgbClr val="C00000"/>
                </a:solidFill>
                <a:latin typeface="Consolas" pitchFamily="49" charset="0"/>
                <a:ea typeface="仿宋" pitchFamily="49" charset="-122"/>
                <a:cs typeface="Consolas" pitchFamily="49" charset="0"/>
              </a:rPr>
              <a:t>at(idx)</a:t>
            </a:r>
            <a:r>
              <a:rPr lang="zh-CN" altLang="zh-CN" sz="1800">
                <a:solidFill>
                  <a:srgbClr val="C00000"/>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返回当前字符串位于</a:t>
            </a:r>
            <a:r>
              <a:rPr lang="en-US" altLang="zh-CN" sz="1800">
                <a:solidFill>
                  <a:srgbClr val="0000FF"/>
                </a:solidFill>
                <a:latin typeface="Consolas" pitchFamily="49" charset="0"/>
                <a:ea typeface="仿宋" pitchFamily="49" charset="-122"/>
                <a:cs typeface="Consolas" pitchFamily="49" charset="0"/>
              </a:rPr>
              <a:t>idx</a:t>
            </a:r>
            <a:r>
              <a:rPr lang="zh-CN" altLang="zh-CN" sz="1800">
                <a:solidFill>
                  <a:srgbClr val="0000FF"/>
                </a:solidFill>
                <a:latin typeface="Consolas" pitchFamily="49" charset="0"/>
                <a:ea typeface="仿宋" pitchFamily="49" charset="-122"/>
                <a:cs typeface="Consolas" pitchFamily="49" charset="0"/>
              </a:rPr>
              <a:t>位置的字符。</a:t>
            </a:r>
          </a:p>
          <a:p>
            <a:pPr marL="457200" indent="-457200">
              <a:lnSpc>
                <a:spcPct val="150000"/>
              </a:lnSpc>
              <a:buFont typeface="Wingdings" pitchFamily="2" charset="2"/>
              <a:buChar char="l"/>
            </a:pPr>
            <a:r>
              <a:rPr lang="en-US" altLang="zh-CN" sz="1800">
                <a:solidFill>
                  <a:srgbClr val="C00000"/>
                </a:solidFill>
                <a:latin typeface="Consolas" pitchFamily="49" charset="0"/>
                <a:ea typeface="仿宋" pitchFamily="49" charset="-122"/>
                <a:cs typeface="Consolas" pitchFamily="49" charset="0"/>
              </a:rPr>
              <a:t>compare(const string&amp; str)</a:t>
            </a:r>
            <a:r>
              <a:rPr lang="zh-CN" altLang="zh-CN" sz="1800">
                <a:solidFill>
                  <a:srgbClr val="C00000"/>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返回当前字符串与字符串</a:t>
            </a:r>
            <a:r>
              <a:rPr lang="en-US" altLang="zh-CN" sz="1800">
                <a:solidFill>
                  <a:srgbClr val="0000FF"/>
                </a:solidFill>
                <a:latin typeface="Consolas" pitchFamily="49" charset="0"/>
                <a:ea typeface="仿宋" pitchFamily="49" charset="-122"/>
                <a:cs typeface="Consolas" pitchFamily="49" charset="0"/>
              </a:rPr>
              <a:t>str</a:t>
            </a:r>
            <a:r>
              <a:rPr lang="zh-CN" altLang="zh-CN" sz="1800">
                <a:solidFill>
                  <a:srgbClr val="0000FF"/>
                </a:solidFill>
                <a:latin typeface="Consolas" pitchFamily="49" charset="0"/>
                <a:ea typeface="仿宋" pitchFamily="49" charset="-122"/>
                <a:cs typeface="Consolas" pitchFamily="49" charset="0"/>
              </a:rPr>
              <a:t>的比较结果。在比较时，若两者相等，返回</a:t>
            </a:r>
            <a:r>
              <a:rPr lang="en-US" altLang="zh-CN" sz="1800">
                <a:solidFill>
                  <a:srgbClr val="0000FF"/>
                </a:solidFill>
                <a:latin typeface="Consolas" pitchFamily="49" charset="0"/>
                <a:ea typeface="仿宋" pitchFamily="49" charset="-122"/>
                <a:cs typeface="Consolas" pitchFamily="49" charset="0"/>
              </a:rPr>
              <a:t>0</a:t>
            </a:r>
            <a:r>
              <a:rPr lang="zh-CN" altLang="zh-CN" sz="1800">
                <a:solidFill>
                  <a:srgbClr val="0000FF"/>
                </a:solidFill>
                <a:latin typeface="Consolas" pitchFamily="49" charset="0"/>
                <a:ea typeface="仿宋" pitchFamily="49" charset="-122"/>
                <a:cs typeface="Consolas" pitchFamily="49" charset="0"/>
              </a:rPr>
              <a:t>；前者小于后者，返回</a:t>
            </a:r>
            <a:r>
              <a:rPr lang="en-US" altLang="zh-CN" sz="1800">
                <a:solidFill>
                  <a:srgbClr val="0000FF"/>
                </a:solidFill>
                <a:latin typeface="Consolas" pitchFamily="49" charset="0"/>
                <a:ea typeface="仿宋" pitchFamily="49" charset="-122"/>
                <a:cs typeface="Consolas" pitchFamily="49" charset="0"/>
              </a:rPr>
              <a:t>-1</a:t>
            </a:r>
            <a:r>
              <a:rPr lang="zh-CN" altLang="zh-CN" sz="1800">
                <a:solidFill>
                  <a:srgbClr val="0000FF"/>
                </a:solidFill>
                <a:latin typeface="Consolas" pitchFamily="49" charset="0"/>
                <a:ea typeface="仿宋" pitchFamily="49" charset="-122"/>
                <a:cs typeface="Consolas" pitchFamily="49" charset="0"/>
              </a:rPr>
              <a:t>；否则返回</a:t>
            </a:r>
            <a:r>
              <a:rPr lang="en-US" altLang="zh-CN" sz="1800">
                <a:solidFill>
                  <a:srgbClr val="0000FF"/>
                </a:solidFill>
                <a:latin typeface="Consolas" pitchFamily="49" charset="0"/>
                <a:ea typeface="仿宋" pitchFamily="49" charset="-122"/>
                <a:cs typeface="Consolas" pitchFamily="49" charset="0"/>
              </a:rPr>
              <a:t>1</a:t>
            </a:r>
            <a:r>
              <a:rPr lang="zh-CN" altLang="zh-CN" sz="1800">
                <a:solidFill>
                  <a:srgbClr val="0000FF"/>
                </a:solidFill>
                <a:latin typeface="Consolas" pitchFamily="49" charset="0"/>
                <a:ea typeface="仿宋" pitchFamily="49" charset="-122"/>
                <a:cs typeface="Consolas" pitchFamily="49" charset="0"/>
              </a:rPr>
              <a:t>。</a:t>
            </a:r>
          </a:p>
          <a:p>
            <a:pPr marL="457200" indent="-457200">
              <a:lnSpc>
                <a:spcPct val="150000"/>
              </a:lnSpc>
              <a:buFont typeface="Wingdings" pitchFamily="2" charset="2"/>
              <a:buChar char="l"/>
            </a:pPr>
            <a:r>
              <a:rPr lang="en-US" altLang="zh-CN" sz="1800">
                <a:solidFill>
                  <a:srgbClr val="0000FF"/>
                </a:solidFill>
                <a:latin typeface="Consolas" pitchFamily="49" charset="0"/>
                <a:ea typeface="仿宋" pitchFamily="49" charset="-122"/>
                <a:cs typeface="Consolas" pitchFamily="49" charset="0"/>
              </a:rPr>
              <a:t>append(cstr)</a:t>
            </a:r>
            <a:r>
              <a:rPr lang="zh-CN" altLang="zh-CN" sz="1800">
                <a:solidFill>
                  <a:srgbClr val="0000FF"/>
                </a:solidFill>
                <a:latin typeface="Consolas" pitchFamily="49" charset="0"/>
                <a:ea typeface="仿宋" pitchFamily="49" charset="-122"/>
                <a:cs typeface="Consolas" pitchFamily="49" charset="0"/>
              </a:rPr>
              <a:t>：在当前字符串的末尾添加一个字符串</a:t>
            </a:r>
            <a:r>
              <a:rPr lang="en-US" altLang="zh-CN" sz="1800">
                <a:solidFill>
                  <a:srgbClr val="0000FF"/>
                </a:solidFill>
                <a:latin typeface="Consolas" pitchFamily="49" charset="0"/>
                <a:ea typeface="仿宋" pitchFamily="49" charset="-122"/>
                <a:cs typeface="Consolas" pitchFamily="49" charset="0"/>
              </a:rPr>
              <a:t>str</a:t>
            </a:r>
            <a:r>
              <a:rPr lang="zh-CN" altLang="zh-CN" sz="1800">
                <a:solidFill>
                  <a:srgbClr val="0000FF"/>
                </a:solidFill>
                <a:latin typeface="Consolas" pitchFamily="49" charset="0"/>
                <a:ea typeface="仿宋" pitchFamily="49" charset="-122"/>
                <a:cs typeface="Consolas" pitchFamily="49" charset="0"/>
              </a:rPr>
              <a:t>。</a:t>
            </a:r>
          </a:p>
          <a:p>
            <a:pPr marL="457200" indent="-457200">
              <a:lnSpc>
                <a:spcPct val="150000"/>
              </a:lnSpc>
              <a:buFont typeface="Wingdings" pitchFamily="2" charset="2"/>
              <a:buChar char="l"/>
            </a:pPr>
            <a:r>
              <a:rPr lang="en-US" altLang="zh-CN" sz="1800">
                <a:solidFill>
                  <a:srgbClr val="C00000"/>
                </a:solidFill>
                <a:latin typeface="Consolas" pitchFamily="49" charset="0"/>
                <a:ea typeface="仿宋" pitchFamily="49" charset="-122"/>
                <a:cs typeface="Consolas" pitchFamily="49" charset="0"/>
              </a:rPr>
              <a:t>insert(size_type idx</a:t>
            </a:r>
            <a:r>
              <a:rPr lang="zh-CN" altLang="zh-CN" sz="1800">
                <a:solidFill>
                  <a:srgbClr val="C00000"/>
                </a:solidFill>
                <a:latin typeface="Consolas" pitchFamily="49" charset="0"/>
                <a:ea typeface="仿宋" pitchFamily="49" charset="-122"/>
                <a:cs typeface="Consolas" pitchFamily="49" charset="0"/>
              </a:rPr>
              <a:t>，</a:t>
            </a:r>
            <a:r>
              <a:rPr lang="en-US" altLang="zh-CN" sz="1800">
                <a:solidFill>
                  <a:srgbClr val="C00000"/>
                </a:solidFill>
                <a:latin typeface="Consolas" pitchFamily="49" charset="0"/>
                <a:ea typeface="仿宋" pitchFamily="49" charset="-122"/>
                <a:cs typeface="Consolas" pitchFamily="49" charset="0"/>
              </a:rPr>
              <a:t>const string&amp; str)	</a:t>
            </a:r>
            <a:r>
              <a:rPr lang="zh-CN" altLang="zh-CN" sz="1800">
                <a:solidFill>
                  <a:srgbClr val="0000FF"/>
                </a:solidFill>
                <a:latin typeface="Consolas" pitchFamily="49" charset="0"/>
                <a:ea typeface="仿宋" pitchFamily="49" charset="-122"/>
                <a:cs typeface="Consolas" pitchFamily="49" charset="0"/>
              </a:rPr>
              <a:t>：在当前字符串的</a:t>
            </a:r>
            <a:r>
              <a:rPr lang="en-US" altLang="zh-CN" sz="1800">
                <a:solidFill>
                  <a:srgbClr val="0000FF"/>
                </a:solidFill>
                <a:latin typeface="Consolas" pitchFamily="49" charset="0"/>
                <a:ea typeface="仿宋" pitchFamily="49" charset="-122"/>
                <a:cs typeface="Consolas" pitchFamily="49" charset="0"/>
              </a:rPr>
              <a:t>idx</a:t>
            </a:r>
            <a:r>
              <a:rPr lang="zh-CN" altLang="zh-CN" sz="1800">
                <a:solidFill>
                  <a:srgbClr val="0000FF"/>
                </a:solidFill>
                <a:latin typeface="Consolas" pitchFamily="49" charset="0"/>
                <a:ea typeface="仿宋" pitchFamily="49" charset="-122"/>
                <a:cs typeface="Consolas" pitchFamily="49" charset="0"/>
              </a:rPr>
              <a:t>处插入一个字符串</a:t>
            </a:r>
            <a:r>
              <a:rPr lang="en-US" altLang="zh-CN" sz="1800">
                <a:solidFill>
                  <a:srgbClr val="0000FF"/>
                </a:solidFill>
                <a:latin typeface="Consolas" pitchFamily="49" charset="0"/>
                <a:ea typeface="仿宋" pitchFamily="49" charset="-122"/>
                <a:cs typeface="Consolas" pitchFamily="49" charset="0"/>
              </a:rPr>
              <a:t>str</a:t>
            </a:r>
            <a:r>
              <a:rPr lang="zh-CN" altLang="zh-CN" sz="1800">
                <a:solidFill>
                  <a:srgbClr val="0000FF"/>
                </a:solidFill>
                <a:latin typeface="Consolas" pitchFamily="49" charset="0"/>
                <a:ea typeface="仿宋" pitchFamily="49" charset="-122"/>
                <a:cs typeface="Consolas" pitchFamily="49" charset="0"/>
              </a:rPr>
              <a:t>。</a:t>
            </a:r>
            <a:endParaRPr lang="en-US" altLang="zh-CN" sz="1800">
              <a:solidFill>
                <a:srgbClr val="0000FF"/>
              </a:solidFill>
              <a:latin typeface="Consolas" pitchFamily="49" charset="0"/>
              <a:ea typeface="仿宋" pitchFamily="49" charset="-122"/>
              <a:cs typeface="Consolas" pitchFamily="49" charset="0"/>
            </a:endParaRPr>
          </a:p>
          <a:p>
            <a:pPr marL="457200" indent="-457200">
              <a:lnSpc>
                <a:spcPct val="150000"/>
              </a:lnSpc>
              <a:buFont typeface="Wingdings" pitchFamily="2" charset="2"/>
              <a:buChar char="l"/>
            </a:pPr>
            <a:r>
              <a:rPr lang="zh-CN" altLang="zh-CN" sz="1800">
                <a:solidFill>
                  <a:srgbClr val="C00000"/>
                </a:solidFill>
                <a:latin typeface="Consolas" pitchFamily="49" charset="0"/>
                <a:ea typeface="仿宋" pitchFamily="49" charset="-122"/>
                <a:cs typeface="Consolas" pitchFamily="49" charset="0"/>
              </a:rPr>
              <a:t>迭代器</a:t>
            </a:r>
            <a:r>
              <a:rPr lang="zh-CN" altLang="en-US" sz="1800">
                <a:solidFill>
                  <a:srgbClr val="C00000"/>
                </a:solidFill>
                <a:latin typeface="Consolas" pitchFamily="49" charset="0"/>
                <a:ea typeface="仿宋" pitchFamily="49" charset="-122"/>
                <a:cs typeface="Consolas" pitchFamily="49" charset="0"/>
              </a:rPr>
              <a:t>函数：</a:t>
            </a:r>
            <a:r>
              <a:rPr lang="en-US" altLang="zh-CN" sz="1800">
                <a:solidFill>
                  <a:srgbClr val="0000FF"/>
                </a:solidFill>
                <a:latin typeface="Consolas" pitchFamily="49" charset="0"/>
                <a:ea typeface="仿宋" pitchFamily="49" charset="-122"/>
                <a:cs typeface="Consolas" pitchFamily="49" charset="0"/>
              </a:rPr>
              <a:t>begin()</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end()</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rbegin()</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rend()</a:t>
            </a:r>
            <a:r>
              <a:rPr lang="zh-CN" altLang="en-US"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142984"/>
            <a:ext cx="8215370" cy="4380000"/>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a:solidFill>
                  <a:srgbClr val="0000FF"/>
                </a:solidFill>
                <a:latin typeface="Consolas" pitchFamily="49" charset="0"/>
                <a:ea typeface="楷体" pitchFamily="49" charset="-122"/>
                <a:cs typeface="Consolas" pitchFamily="49" charset="0"/>
              </a:rPr>
              <a:t>#include &lt;iostream&gt;</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#include &lt;string&gt;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using namespace std;</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void main() </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string s1="",s2,s3="Bye";</a:t>
            </a:r>
            <a:endParaRPr lang="zh-CN" altLang="zh-CN" sz="1800">
              <a:solidFill>
                <a:srgbClr val="0000FF"/>
              </a:solidFill>
              <a:latin typeface="Consolas" pitchFamily="49" charset="0"/>
              <a:ea typeface="楷体" pitchFamily="49" charset="-122"/>
              <a:cs typeface="Consolas" pitchFamily="49" charset="0"/>
            </a:endParaRPr>
          </a:p>
          <a:p>
            <a:pPr>
              <a:lnSpc>
                <a:spcPct val="150000"/>
              </a:lnSpc>
            </a:pPr>
            <a:r>
              <a:rPr lang="en-US" altLang="zh-CN" sz="1800">
                <a:solidFill>
                  <a:srgbClr val="C00000"/>
                </a:solidFill>
                <a:latin typeface="Consolas" pitchFamily="49" charset="0"/>
                <a:ea typeface="楷体" pitchFamily="49" charset="-122"/>
                <a:cs typeface="Consolas" pitchFamily="49" charset="0"/>
              </a:rPr>
              <a:t>    s1.append("Good morning");	</a:t>
            </a:r>
            <a:r>
              <a:rPr lang="en-US" altLang="zh-CN" sz="1800">
                <a:solidFill>
                  <a:srgbClr val="00B0F0"/>
                </a:solidFill>
                <a:latin typeface="Consolas" pitchFamily="49" charset="0"/>
                <a:ea typeface="楷体" pitchFamily="49" charset="-122"/>
                <a:cs typeface="Consolas" pitchFamily="49" charset="0"/>
              </a:rPr>
              <a:t>//s1=" Good morning"</a:t>
            </a:r>
            <a:endParaRPr lang="zh-CN" altLang="zh-CN" sz="1800">
              <a:solidFill>
                <a:srgbClr val="00B0F0"/>
              </a:solidFill>
              <a:latin typeface="Consolas" pitchFamily="49" charset="0"/>
              <a:ea typeface="楷体" pitchFamily="49" charset="-122"/>
              <a:cs typeface="Consolas" pitchFamily="49" charset="0"/>
            </a:endParaRPr>
          </a:p>
          <a:p>
            <a:pPr>
              <a:lnSpc>
                <a:spcPct val="150000"/>
              </a:lnSpc>
            </a:pPr>
            <a:r>
              <a:rPr lang="en-US" altLang="zh-CN" sz="1800">
                <a:solidFill>
                  <a:srgbClr val="0033CC"/>
                </a:solidFill>
                <a:latin typeface="Consolas" pitchFamily="49" charset="0"/>
                <a:ea typeface="楷体" pitchFamily="49" charset="-122"/>
                <a:cs typeface="Consolas" pitchFamily="49" charset="0"/>
              </a:rPr>
              <a:t>    </a:t>
            </a:r>
            <a:r>
              <a:rPr lang="en-US" altLang="zh-CN" sz="1800">
                <a:solidFill>
                  <a:srgbClr val="0000FF"/>
                </a:solidFill>
                <a:latin typeface="Consolas" pitchFamily="49" charset="0"/>
                <a:ea typeface="楷体" pitchFamily="49" charset="-122"/>
                <a:cs typeface="Consolas" pitchFamily="49" charset="0"/>
              </a:rPr>
              <a:t>s2=s1;				</a:t>
            </a:r>
            <a:r>
              <a:rPr lang="en-US" altLang="zh-CN" sz="1800">
                <a:solidFill>
                  <a:srgbClr val="00B0F0"/>
                </a:solidFill>
                <a:latin typeface="Consolas" pitchFamily="49" charset="0"/>
                <a:ea typeface="楷体" pitchFamily="49" charset="-122"/>
                <a:cs typeface="Consolas" pitchFamily="49" charset="0"/>
              </a:rPr>
              <a:t>//s1=" Good morning"</a:t>
            </a:r>
            <a:endParaRPr lang="zh-CN" altLang="zh-CN" sz="1800">
              <a:solidFill>
                <a:srgbClr val="00B0F0"/>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    int i=s2.find("morning");		</a:t>
            </a:r>
            <a:r>
              <a:rPr lang="en-US" altLang="zh-CN" sz="1800">
                <a:solidFill>
                  <a:srgbClr val="00B0F0"/>
                </a:solidFill>
                <a:latin typeface="Consolas" pitchFamily="49" charset="0"/>
                <a:ea typeface="楷体" pitchFamily="49" charset="-122"/>
                <a:cs typeface="Consolas" pitchFamily="49" charset="0"/>
              </a:rPr>
              <a:t>//i=5</a:t>
            </a:r>
            <a:endParaRPr lang="zh-CN" altLang="zh-CN" sz="1800">
              <a:solidFill>
                <a:srgbClr val="00B0F0"/>
              </a:solidFill>
              <a:latin typeface="Consolas" pitchFamily="49" charset="0"/>
              <a:ea typeface="楷体" pitchFamily="49" charset="-122"/>
              <a:cs typeface="Consolas" pitchFamily="49" charset="0"/>
            </a:endParaRPr>
          </a:p>
          <a:p>
            <a:pPr>
              <a:lnSpc>
                <a:spcPct val="150000"/>
              </a:lnSpc>
            </a:pPr>
            <a:r>
              <a:rPr lang="en-US" altLang="zh-CN" sz="1800">
                <a:solidFill>
                  <a:srgbClr val="C00000"/>
                </a:solidFill>
                <a:latin typeface="Consolas" pitchFamily="49" charset="0"/>
                <a:ea typeface="楷体" pitchFamily="49" charset="-122"/>
                <a:cs typeface="Consolas" pitchFamily="49" charset="0"/>
              </a:rPr>
              <a:t>    s2.replace(i,s2.length()-i,s3);	</a:t>
            </a:r>
            <a:r>
              <a:rPr lang="en-US" altLang="zh-CN" sz="1800">
                <a:solidFill>
                  <a:srgbClr val="00B0F0"/>
                </a:solidFill>
                <a:latin typeface="Consolas" pitchFamily="49" charset="0"/>
                <a:ea typeface="楷体" pitchFamily="49" charset="-122"/>
                <a:cs typeface="Consolas" pitchFamily="49" charset="0"/>
              </a:rPr>
              <a:t>//</a:t>
            </a:r>
            <a:r>
              <a:rPr lang="zh-CN" altLang="zh-CN" sz="1800">
                <a:solidFill>
                  <a:srgbClr val="00B0F0"/>
                </a:solidFill>
                <a:latin typeface="Consolas" pitchFamily="49" charset="0"/>
                <a:ea typeface="楷体" pitchFamily="49" charset="-122"/>
                <a:cs typeface="Consolas" pitchFamily="49" charset="0"/>
              </a:rPr>
              <a:t>相当于</a:t>
            </a:r>
            <a:r>
              <a:rPr lang="en-US" altLang="zh-CN" sz="1800">
                <a:solidFill>
                  <a:srgbClr val="00B0F0"/>
                </a:solidFill>
                <a:latin typeface="Consolas" pitchFamily="49" charset="0"/>
                <a:ea typeface="楷体" pitchFamily="49" charset="-122"/>
                <a:cs typeface="Consolas" pitchFamily="49" charset="0"/>
              </a:rPr>
              <a:t>s2.replace(5,7,s3)</a:t>
            </a:r>
            <a:endParaRPr lang="zh-CN" altLang="zh-CN" sz="1800">
              <a:solidFill>
                <a:srgbClr val="00B0F0"/>
              </a:solidFill>
              <a:latin typeface="Consolas" pitchFamily="49" charset="0"/>
              <a:ea typeface="楷体" pitchFamily="49" charset="-122"/>
              <a:cs typeface="Consolas" pitchFamily="49" charset="0"/>
            </a:endParaRPr>
          </a:p>
          <a:p>
            <a:pPr>
              <a:lnSpc>
                <a:spcPct val="150000"/>
              </a:lnSpc>
            </a:pPr>
            <a:r>
              <a:rPr lang="en-US" altLang="zh-CN" sz="1800">
                <a:solidFill>
                  <a:srgbClr val="0000FF"/>
                </a:solidFill>
                <a:latin typeface="Consolas" pitchFamily="49" charset="0"/>
                <a:ea typeface="楷体" pitchFamily="49" charset="-122"/>
                <a:cs typeface="Consolas" pitchFamily="49" charset="0"/>
              </a:rPr>
              <a:t>    cout &lt;&lt; "s1: " &lt;&lt; s1 &lt;&lt; endl;</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    cout &lt;&lt; "s2: " &lt;&lt; s2 &lt;&lt; endl;</a:t>
            </a:r>
            <a:endParaRPr lang="zh-CN" altLang="zh-CN" sz="1800">
              <a:solidFill>
                <a:srgbClr val="0000FF"/>
              </a:solidFill>
              <a:latin typeface="Consolas" pitchFamily="49" charset="0"/>
              <a:ea typeface="楷体" pitchFamily="49" charset="-122"/>
              <a:cs typeface="Consolas" pitchFamily="49" charset="0"/>
            </a:endParaRPr>
          </a:p>
          <a:p>
            <a:r>
              <a:rPr lang="en-US" altLang="zh-CN" sz="1800">
                <a:solidFill>
                  <a:srgbClr val="0000FF"/>
                </a:solidFill>
                <a:latin typeface="Consolas" pitchFamily="49" charset="0"/>
                <a:ea typeface="楷体" pitchFamily="49" charset="-122"/>
                <a:cs typeface="Consolas" pitchFamily="49" charset="0"/>
              </a:rPr>
              <a:t>}</a:t>
            </a:r>
            <a:endParaRPr lang="zh-CN" altLang="zh-CN" sz="1800">
              <a:solidFill>
                <a:srgbClr val="0000FF"/>
              </a:solidFill>
              <a:latin typeface="Consolas" pitchFamily="49" charset="0"/>
              <a:ea typeface="楷体" pitchFamily="49" charset="-122"/>
              <a:cs typeface="Consolas" pitchFamily="49" charset="0"/>
            </a:endParaRPr>
          </a:p>
        </p:txBody>
      </p:sp>
      <p:grpSp>
        <p:nvGrpSpPr>
          <p:cNvPr id="5" name="组合 4"/>
          <p:cNvGrpSpPr/>
          <p:nvPr/>
        </p:nvGrpSpPr>
        <p:grpSpPr>
          <a:xfrm>
            <a:off x="642910" y="82535"/>
            <a:ext cx="903272" cy="846135"/>
            <a:chOff x="1454150" y="-60341"/>
            <a:chExt cx="903272" cy="846135"/>
          </a:xfrm>
        </p:grpSpPr>
        <p:sp>
          <p:nvSpPr>
            <p:cNvPr id="3"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4"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496803"/>
            <a:ext cx="7715304" cy="2498120"/>
          </a:xfrm>
          <a:prstGeom prst="rect">
            <a:avLst/>
          </a:prstGeom>
          <a:noFill/>
        </p:spPr>
        <p:txBody>
          <a:bodyPr wrap="square" rtlCol="0">
            <a:spAutoFit/>
          </a:bodyPr>
          <a:lstStyle/>
          <a:p>
            <a:pPr>
              <a:lnSpc>
                <a:spcPct val="150000"/>
              </a:lnSpc>
            </a:pPr>
            <a:r>
              <a:rPr lang="en-US" altLang="zh-CN" sz="22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3</a:t>
            </a:r>
            <a:r>
              <a:rPr lang="zh-CN" altLang="zh-CN" sz="22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r>
              <a:rPr lang="en-US" altLang="zh-CN" sz="22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deque</a:t>
            </a:r>
            <a:r>
              <a:rPr lang="zh-CN" altLang="zh-CN" sz="22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（双端队列容器）</a:t>
            </a:r>
          </a:p>
          <a:p>
            <a:pPr>
              <a:lnSpc>
                <a:spcPts val="3700"/>
              </a:lnSpc>
            </a:pPr>
            <a:r>
              <a:rPr lang="en-US" altLang="zh-CN" sz="2000">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它是一个双端队列类模板。双端队列容器由若干个块构成，每个块中元素地址是连续的，块之间的地址是不连续的，有一个特定的机制将这些块构成一个整体。可以从前面或后面快速插入与删除元素，并可以快速地随机访问元素，但删除元素较慢。</a:t>
            </a:r>
          </a:p>
        </p:txBody>
      </p:sp>
      <p:sp>
        <p:nvSpPr>
          <p:cNvPr id="295957"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95937" name="Group 1"/>
          <p:cNvGrpSpPr>
            <a:grpSpLocks noChangeAspect="1"/>
          </p:cNvGrpSpPr>
          <p:nvPr/>
        </p:nvGrpSpPr>
        <p:grpSpPr bwMode="auto">
          <a:xfrm>
            <a:off x="1928794" y="3500438"/>
            <a:ext cx="4622774" cy="1714512"/>
            <a:chOff x="1713" y="2302"/>
            <a:chExt cx="4327" cy="1606"/>
          </a:xfrm>
        </p:grpSpPr>
        <p:sp>
          <p:nvSpPr>
            <p:cNvPr id="295956" name="AutoShape 20"/>
            <p:cNvSpPr>
              <a:spLocks noChangeAspect="1" noChangeArrowheads="1" noTextEdit="1"/>
            </p:cNvSpPr>
            <p:nvPr/>
          </p:nvSpPr>
          <p:spPr bwMode="auto">
            <a:xfrm>
              <a:off x="1713" y="2302"/>
              <a:ext cx="4327" cy="1606"/>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95955" name="Rectangle 19"/>
            <p:cNvSpPr>
              <a:spLocks noChangeArrowheads="1"/>
            </p:cNvSpPr>
            <p:nvPr/>
          </p:nvSpPr>
          <p:spPr bwMode="auto">
            <a:xfrm>
              <a:off x="2290" y="2310"/>
              <a:ext cx="530" cy="350"/>
            </a:xfrm>
            <a:prstGeom prst="rect">
              <a:avLst/>
            </a:prstGeom>
            <a:solidFill>
              <a:srgbClr val="D8D8D8"/>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95954" name="Rectangle 18"/>
            <p:cNvSpPr>
              <a:spLocks noChangeArrowheads="1"/>
            </p:cNvSpPr>
            <p:nvPr/>
          </p:nvSpPr>
          <p:spPr bwMode="auto">
            <a:xfrm>
              <a:off x="2820" y="231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95953" name="Rectangle 17"/>
            <p:cNvSpPr>
              <a:spLocks noChangeArrowheads="1"/>
            </p:cNvSpPr>
            <p:nvPr/>
          </p:nvSpPr>
          <p:spPr bwMode="auto">
            <a:xfrm>
              <a:off x="3350" y="231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95952" name="Rectangle 16"/>
            <p:cNvSpPr>
              <a:spLocks noChangeArrowheads="1"/>
            </p:cNvSpPr>
            <p:nvPr/>
          </p:nvSpPr>
          <p:spPr bwMode="auto">
            <a:xfrm>
              <a:off x="3880" y="2310"/>
              <a:ext cx="110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a:ln>
                    <a:noFill/>
                  </a:ln>
                  <a:solidFill>
                    <a:schemeClr val="tx1"/>
                  </a:solidFill>
                  <a:effectLst/>
                  <a:latin typeface="Arial"/>
                  <a:ea typeface="宋体" pitchFamily="2" charset="-122"/>
                  <a:cs typeface="Times New Roman" pitchFamily="18" charset="0"/>
                </a:rPr>
                <a:t>…</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95951" name="Rectangle 15"/>
            <p:cNvSpPr>
              <a:spLocks noChangeArrowheads="1"/>
            </p:cNvSpPr>
            <p:nvPr/>
          </p:nvSpPr>
          <p:spPr bwMode="auto">
            <a:xfrm>
              <a:off x="4980" y="231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95950" name="Rectangle 14"/>
            <p:cNvSpPr>
              <a:spLocks noChangeArrowheads="1"/>
            </p:cNvSpPr>
            <p:nvPr/>
          </p:nvSpPr>
          <p:spPr bwMode="auto">
            <a:xfrm>
              <a:off x="1713" y="2310"/>
              <a:ext cx="470" cy="27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楷体" pitchFamily="49" charset="-122"/>
                  <a:ea typeface="楷体" pitchFamily="49" charset="-122"/>
                  <a:cs typeface="Times New Roman" pitchFamily="18" charset="0"/>
                </a:rPr>
                <a:t>表头</a:t>
              </a:r>
              <a:endParaRPr kumimoji="0" lang="zh-CN" sz="1800" i="0" u="none" strike="noStrike" cap="none" normalizeH="0" baseline="0">
                <a:ln>
                  <a:noFill/>
                </a:ln>
                <a:solidFill>
                  <a:srgbClr val="0000FF"/>
                </a:solidFill>
                <a:effectLst/>
                <a:latin typeface="楷体" pitchFamily="49" charset="-122"/>
                <a:ea typeface="楷体" pitchFamily="49" charset="-122"/>
                <a:cs typeface="宋体" pitchFamily="2" charset="-122"/>
              </a:endParaRPr>
            </a:p>
          </p:txBody>
        </p:sp>
        <p:sp>
          <p:nvSpPr>
            <p:cNvPr id="295949" name="Rectangle 13"/>
            <p:cNvSpPr>
              <a:spLocks noChangeArrowheads="1"/>
            </p:cNvSpPr>
            <p:nvPr/>
          </p:nvSpPr>
          <p:spPr bwMode="auto">
            <a:xfrm>
              <a:off x="5570" y="3578"/>
              <a:ext cx="470" cy="27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楷体" pitchFamily="49" charset="-122"/>
                  <a:ea typeface="楷体" pitchFamily="49" charset="-122"/>
                  <a:cs typeface="Times New Roman" pitchFamily="18" charset="0"/>
                </a:rPr>
                <a:t>表尾</a:t>
              </a:r>
              <a:endParaRPr kumimoji="0" lang="zh-CN" sz="1800" i="0" u="none" strike="noStrike" cap="none" normalizeH="0" baseline="0">
                <a:ln>
                  <a:noFill/>
                </a:ln>
                <a:solidFill>
                  <a:srgbClr val="0000FF"/>
                </a:solidFill>
                <a:effectLst/>
                <a:latin typeface="楷体" pitchFamily="49" charset="-122"/>
                <a:ea typeface="楷体" pitchFamily="49" charset="-122"/>
                <a:cs typeface="宋体" pitchFamily="2" charset="-122"/>
              </a:endParaRPr>
            </a:p>
          </p:txBody>
        </p:sp>
        <p:sp>
          <p:nvSpPr>
            <p:cNvPr id="295948" name="Rectangle 12"/>
            <p:cNvSpPr>
              <a:spLocks noChangeArrowheads="1"/>
            </p:cNvSpPr>
            <p:nvPr/>
          </p:nvSpPr>
          <p:spPr bwMode="auto">
            <a:xfrm>
              <a:off x="2290" y="279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95947" name="Rectangle 11"/>
            <p:cNvSpPr>
              <a:spLocks noChangeArrowheads="1"/>
            </p:cNvSpPr>
            <p:nvPr/>
          </p:nvSpPr>
          <p:spPr bwMode="auto">
            <a:xfrm>
              <a:off x="2820" y="279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95946" name="Rectangle 10"/>
            <p:cNvSpPr>
              <a:spLocks noChangeArrowheads="1"/>
            </p:cNvSpPr>
            <p:nvPr/>
          </p:nvSpPr>
          <p:spPr bwMode="auto">
            <a:xfrm>
              <a:off x="3350" y="279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95945" name="Rectangle 9"/>
            <p:cNvSpPr>
              <a:spLocks noChangeArrowheads="1"/>
            </p:cNvSpPr>
            <p:nvPr/>
          </p:nvSpPr>
          <p:spPr bwMode="auto">
            <a:xfrm>
              <a:off x="3880" y="2790"/>
              <a:ext cx="110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a:ln>
                    <a:noFill/>
                  </a:ln>
                  <a:solidFill>
                    <a:schemeClr val="tx1"/>
                  </a:solidFill>
                  <a:effectLst/>
                  <a:latin typeface="Arial"/>
                  <a:ea typeface="宋体" pitchFamily="2" charset="-122"/>
                  <a:cs typeface="Times New Roman" pitchFamily="18" charset="0"/>
                </a:rPr>
                <a:t>…</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95944" name="Rectangle 8"/>
            <p:cNvSpPr>
              <a:spLocks noChangeArrowheads="1"/>
            </p:cNvSpPr>
            <p:nvPr/>
          </p:nvSpPr>
          <p:spPr bwMode="auto">
            <a:xfrm>
              <a:off x="4980" y="279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95943" name="Rectangle 7"/>
            <p:cNvSpPr>
              <a:spLocks noChangeArrowheads="1"/>
            </p:cNvSpPr>
            <p:nvPr/>
          </p:nvSpPr>
          <p:spPr bwMode="auto">
            <a:xfrm>
              <a:off x="2270" y="355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95942" name="Rectangle 6"/>
            <p:cNvSpPr>
              <a:spLocks noChangeArrowheads="1"/>
            </p:cNvSpPr>
            <p:nvPr/>
          </p:nvSpPr>
          <p:spPr bwMode="auto">
            <a:xfrm>
              <a:off x="2800" y="355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95941" name="Rectangle 5"/>
            <p:cNvSpPr>
              <a:spLocks noChangeArrowheads="1"/>
            </p:cNvSpPr>
            <p:nvPr/>
          </p:nvSpPr>
          <p:spPr bwMode="auto">
            <a:xfrm>
              <a:off x="3330" y="3550"/>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95940" name="Rectangle 4"/>
            <p:cNvSpPr>
              <a:spLocks noChangeArrowheads="1"/>
            </p:cNvSpPr>
            <p:nvPr/>
          </p:nvSpPr>
          <p:spPr bwMode="auto">
            <a:xfrm>
              <a:off x="3860" y="3550"/>
              <a:ext cx="110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a:ln>
                    <a:noFill/>
                  </a:ln>
                  <a:solidFill>
                    <a:schemeClr val="tx1"/>
                  </a:solidFill>
                  <a:effectLst/>
                  <a:latin typeface="Arial"/>
                  <a:ea typeface="宋体" pitchFamily="2" charset="-122"/>
                  <a:cs typeface="Times New Roman" pitchFamily="18" charset="0"/>
                </a:rPr>
                <a:t>…</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95939" name="Rectangle 3"/>
            <p:cNvSpPr>
              <a:spLocks noChangeArrowheads="1"/>
            </p:cNvSpPr>
            <p:nvPr/>
          </p:nvSpPr>
          <p:spPr bwMode="auto">
            <a:xfrm>
              <a:off x="4960" y="3550"/>
              <a:ext cx="530" cy="350"/>
            </a:xfrm>
            <a:prstGeom prst="rect">
              <a:avLst/>
            </a:prstGeom>
            <a:solidFill>
              <a:srgbClr val="D8D8D8"/>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95938" name="Rectangle 2"/>
            <p:cNvSpPr>
              <a:spLocks noChangeArrowheads="1"/>
            </p:cNvSpPr>
            <p:nvPr/>
          </p:nvSpPr>
          <p:spPr bwMode="auto">
            <a:xfrm>
              <a:off x="2313" y="3200"/>
              <a:ext cx="480" cy="27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a:ln>
                    <a:noFill/>
                  </a:ln>
                  <a:solidFill>
                    <a:schemeClr val="tx1"/>
                  </a:solidFill>
                  <a:effectLst/>
                  <a:latin typeface="Arial"/>
                  <a:ea typeface="宋体" pitchFamily="2" charset="-122"/>
                  <a:cs typeface="Times New Roman" pitchFamily="18" charset="0"/>
                </a:rPr>
                <a:t>…</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1571612"/>
            <a:ext cx="6858048" cy="430887"/>
          </a:xfrm>
          <a:prstGeom prst="rect">
            <a:avLst/>
          </a:prstGeom>
          <a:noFill/>
        </p:spPr>
        <p:txBody>
          <a:bodyPr wrap="square" rtlCol="0">
            <a:spAutoFit/>
          </a:bodyPr>
          <a:lstStyle/>
          <a:p>
            <a:r>
              <a:rPr lang="zh-CN" altLang="zh-CN" sz="2200">
                <a:solidFill>
                  <a:srgbClr val="0000FF"/>
                </a:solidFill>
                <a:latin typeface="Consolas" pitchFamily="49" charset="0"/>
                <a:ea typeface="楷体" pitchFamily="49" charset="-122"/>
                <a:cs typeface="Consolas" pitchFamily="49" charset="0"/>
              </a:rPr>
              <a:t>定义</a:t>
            </a:r>
            <a:r>
              <a:rPr lang="en-US" altLang="zh-CN" sz="2200">
                <a:solidFill>
                  <a:srgbClr val="0000FF"/>
                </a:solidFill>
                <a:latin typeface="Consolas" pitchFamily="49" charset="0"/>
                <a:ea typeface="楷体" pitchFamily="49" charset="-122"/>
                <a:cs typeface="Consolas" pitchFamily="49" charset="0"/>
              </a:rPr>
              <a:t>deque</a:t>
            </a:r>
            <a:r>
              <a:rPr lang="zh-CN" altLang="zh-CN" sz="2200">
                <a:solidFill>
                  <a:srgbClr val="0000FF"/>
                </a:solidFill>
                <a:latin typeface="Consolas" pitchFamily="49" charset="0"/>
                <a:ea typeface="楷体" pitchFamily="49" charset="-122"/>
                <a:cs typeface="Consolas" pitchFamily="49" charset="0"/>
              </a:rPr>
              <a:t>双端队列容器的几种方式如下：</a:t>
            </a:r>
          </a:p>
        </p:txBody>
      </p:sp>
      <p:sp>
        <p:nvSpPr>
          <p:cNvPr id="3" name="TextBox 2"/>
          <p:cNvSpPr txBox="1"/>
          <p:nvPr/>
        </p:nvSpPr>
        <p:spPr>
          <a:xfrm>
            <a:off x="785786" y="2214554"/>
            <a:ext cx="7643866" cy="258532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en-US" altLang="zh-CN" sz="1800">
                <a:solidFill>
                  <a:srgbClr val="006600"/>
                </a:solidFill>
                <a:latin typeface="Consolas" pitchFamily="49" charset="0"/>
                <a:ea typeface="仿宋" pitchFamily="49" charset="-122"/>
                <a:cs typeface="Consolas" pitchFamily="49" charset="0"/>
              </a:rPr>
              <a:t>deque&lt;int&gt; dq1;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定义元素为</a:t>
            </a:r>
            <a:r>
              <a:rPr lang="en-US" altLang="zh-CN" sz="1800">
                <a:solidFill>
                  <a:srgbClr val="00B0F0"/>
                </a:solidFill>
                <a:latin typeface="Consolas" pitchFamily="49" charset="0"/>
                <a:ea typeface="仿宋" pitchFamily="49" charset="-122"/>
                <a:cs typeface="Consolas" pitchFamily="49" charset="0"/>
              </a:rPr>
              <a:t>int</a:t>
            </a:r>
            <a:r>
              <a:rPr lang="zh-CN" altLang="zh-CN" sz="1800">
                <a:solidFill>
                  <a:srgbClr val="00B0F0"/>
                </a:solidFill>
                <a:latin typeface="Consolas" pitchFamily="49" charset="0"/>
                <a:ea typeface="仿宋" pitchFamily="49" charset="-122"/>
                <a:cs typeface="Consolas" pitchFamily="49" charset="0"/>
              </a:rPr>
              <a:t>的双端队列</a:t>
            </a:r>
            <a:r>
              <a:rPr lang="en-US" altLang="zh-CN" sz="1800">
                <a:solidFill>
                  <a:srgbClr val="00B0F0"/>
                </a:solidFill>
                <a:latin typeface="Consolas" pitchFamily="49" charset="0"/>
                <a:ea typeface="仿宋" pitchFamily="49" charset="-122"/>
                <a:cs typeface="Consolas" pitchFamily="49" charset="0"/>
              </a:rPr>
              <a:t>dq1</a:t>
            </a:r>
            <a:endParaRPr lang="zh-CN" altLang="zh-CN" sz="1800">
              <a:solidFill>
                <a:srgbClr val="00B0F0"/>
              </a:solidFill>
              <a:latin typeface="Consolas" pitchFamily="49" charset="0"/>
              <a:ea typeface="仿宋" pitchFamily="49" charset="-122"/>
              <a:cs typeface="Consolas" pitchFamily="49" charset="0"/>
            </a:endParaRPr>
          </a:p>
          <a:p>
            <a:pPr>
              <a:lnSpc>
                <a:spcPct val="150000"/>
              </a:lnSpc>
            </a:pPr>
            <a:r>
              <a:rPr lang="en-US" altLang="zh-CN" sz="1800">
                <a:solidFill>
                  <a:srgbClr val="006600"/>
                </a:solidFill>
                <a:latin typeface="Consolas" pitchFamily="49" charset="0"/>
                <a:ea typeface="仿宋" pitchFamily="49" charset="-122"/>
                <a:cs typeface="Consolas" pitchFamily="49" charset="0"/>
              </a:rPr>
              <a:t>deque&lt;int&gt; dq2(10);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指定</a:t>
            </a:r>
            <a:r>
              <a:rPr lang="en-US" altLang="zh-CN" sz="1800">
                <a:solidFill>
                  <a:srgbClr val="00B0F0"/>
                </a:solidFill>
                <a:latin typeface="Consolas" pitchFamily="49" charset="0"/>
                <a:ea typeface="仿宋" pitchFamily="49" charset="-122"/>
                <a:cs typeface="Consolas" pitchFamily="49" charset="0"/>
              </a:rPr>
              <a:t>dq2</a:t>
            </a:r>
            <a:r>
              <a:rPr lang="zh-CN" altLang="zh-CN" sz="1800">
                <a:solidFill>
                  <a:srgbClr val="00B0F0"/>
                </a:solidFill>
                <a:latin typeface="Consolas" pitchFamily="49" charset="0"/>
                <a:ea typeface="仿宋" pitchFamily="49" charset="-122"/>
                <a:cs typeface="Consolas" pitchFamily="49" charset="0"/>
              </a:rPr>
              <a:t>的初始大小为</a:t>
            </a:r>
            <a:r>
              <a:rPr lang="en-US" altLang="zh-CN" sz="1800">
                <a:solidFill>
                  <a:srgbClr val="00B0F0"/>
                </a:solidFill>
                <a:latin typeface="Consolas" pitchFamily="49" charset="0"/>
                <a:ea typeface="仿宋" pitchFamily="49" charset="-122"/>
                <a:cs typeface="Consolas" pitchFamily="49" charset="0"/>
              </a:rPr>
              <a:t>10</a:t>
            </a:r>
            <a:r>
              <a:rPr lang="zh-CN" altLang="zh-CN" sz="1800">
                <a:solidFill>
                  <a:srgbClr val="00B0F0"/>
                </a:solidFill>
                <a:latin typeface="Consolas" pitchFamily="49" charset="0"/>
                <a:ea typeface="仿宋" pitchFamily="49" charset="-122"/>
                <a:cs typeface="Consolas" pitchFamily="49" charset="0"/>
              </a:rPr>
              <a:t>个</a:t>
            </a:r>
            <a:r>
              <a:rPr lang="en-US" altLang="zh-CN" sz="1800">
                <a:solidFill>
                  <a:srgbClr val="00B0F0"/>
                </a:solidFill>
                <a:latin typeface="Consolas" pitchFamily="49" charset="0"/>
                <a:ea typeface="仿宋" pitchFamily="49" charset="-122"/>
                <a:cs typeface="Consolas" pitchFamily="49" charset="0"/>
              </a:rPr>
              <a:t>int</a:t>
            </a:r>
            <a:r>
              <a:rPr lang="zh-CN" altLang="zh-CN" sz="1800">
                <a:solidFill>
                  <a:srgbClr val="00B0F0"/>
                </a:solidFill>
                <a:latin typeface="Consolas" pitchFamily="49" charset="0"/>
                <a:ea typeface="仿宋" pitchFamily="49" charset="-122"/>
                <a:cs typeface="Consolas" pitchFamily="49" charset="0"/>
              </a:rPr>
              <a:t>元素</a:t>
            </a:r>
          </a:p>
          <a:p>
            <a:pPr>
              <a:lnSpc>
                <a:spcPct val="150000"/>
              </a:lnSpc>
            </a:pPr>
            <a:r>
              <a:rPr lang="en-US" altLang="zh-CN" sz="1800">
                <a:solidFill>
                  <a:srgbClr val="006600"/>
                </a:solidFill>
                <a:latin typeface="Consolas" pitchFamily="49" charset="0"/>
                <a:ea typeface="仿宋" pitchFamily="49" charset="-122"/>
                <a:cs typeface="Consolas" pitchFamily="49" charset="0"/>
              </a:rPr>
              <a:t>deque&lt;double&gt; dq3(10</a:t>
            </a:r>
            <a:r>
              <a:rPr lang="zh-CN" altLang="zh-CN" sz="1800">
                <a:solidFill>
                  <a:srgbClr val="006600"/>
                </a:solidFill>
                <a:latin typeface="Consolas" pitchFamily="49" charset="0"/>
                <a:ea typeface="仿宋" pitchFamily="49" charset="-122"/>
                <a:cs typeface="Consolas" pitchFamily="49" charset="0"/>
              </a:rPr>
              <a:t>，</a:t>
            </a:r>
            <a:r>
              <a:rPr lang="en-US" altLang="zh-CN" sz="1800">
                <a:solidFill>
                  <a:srgbClr val="006600"/>
                </a:solidFill>
                <a:latin typeface="Consolas" pitchFamily="49" charset="0"/>
                <a:ea typeface="仿宋" pitchFamily="49" charset="-122"/>
                <a:cs typeface="Consolas" pitchFamily="49" charset="0"/>
              </a:rPr>
              <a:t>1.23);</a:t>
            </a:r>
          </a:p>
          <a:p>
            <a:pPr>
              <a:lnSpc>
                <a:spcPct val="150000"/>
              </a:lnSpc>
            </a:pPr>
            <a:r>
              <a:rPr lang="en-US" altLang="zh-CN" sz="1800">
                <a:solidFill>
                  <a:srgbClr val="006600"/>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指定</a:t>
            </a:r>
            <a:r>
              <a:rPr lang="en-US" altLang="zh-CN" sz="1800">
                <a:solidFill>
                  <a:srgbClr val="00B0F0"/>
                </a:solidFill>
                <a:latin typeface="Consolas" pitchFamily="49" charset="0"/>
                <a:ea typeface="仿宋" pitchFamily="49" charset="-122"/>
                <a:cs typeface="Consolas" pitchFamily="49" charset="0"/>
              </a:rPr>
              <a:t>dq3</a:t>
            </a:r>
            <a:r>
              <a:rPr lang="zh-CN" altLang="zh-CN" sz="1800">
                <a:solidFill>
                  <a:srgbClr val="00B0F0"/>
                </a:solidFill>
                <a:latin typeface="Consolas" pitchFamily="49" charset="0"/>
                <a:ea typeface="仿宋" pitchFamily="49" charset="-122"/>
                <a:cs typeface="Consolas" pitchFamily="49" charset="0"/>
              </a:rPr>
              <a:t>的</a:t>
            </a:r>
            <a:r>
              <a:rPr lang="en-US" altLang="zh-CN" sz="1800">
                <a:solidFill>
                  <a:srgbClr val="00B0F0"/>
                </a:solidFill>
                <a:latin typeface="Consolas" pitchFamily="49" charset="0"/>
                <a:ea typeface="仿宋" pitchFamily="49" charset="-122"/>
                <a:cs typeface="Consolas" pitchFamily="49" charset="0"/>
              </a:rPr>
              <a:t>10</a:t>
            </a:r>
            <a:r>
              <a:rPr lang="zh-CN" altLang="zh-CN" sz="1800">
                <a:solidFill>
                  <a:srgbClr val="00B0F0"/>
                </a:solidFill>
                <a:latin typeface="Consolas" pitchFamily="49" charset="0"/>
                <a:ea typeface="仿宋" pitchFamily="49" charset="-122"/>
                <a:cs typeface="Consolas" pitchFamily="49" charset="0"/>
              </a:rPr>
              <a:t>个初始元素的初值为</a:t>
            </a:r>
            <a:r>
              <a:rPr lang="en-US" altLang="zh-CN" sz="1800">
                <a:solidFill>
                  <a:srgbClr val="00B0F0"/>
                </a:solidFill>
                <a:latin typeface="Consolas" pitchFamily="49" charset="0"/>
                <a:ea typeface="仿宋" pitchFamily="49" charset="-122"/>
                <a:cs typeface="Consolas" pitchFamily="49" charset="0"/>
              </a:rPr>
              <a:t>1.23</a:t>
            </a:r>
            <a:endParaRPr lang="zh-CN" altLang="zh-CN" sz="1800">
              <a:solidFill>
                <a:srgbClr val="00B0F0"/>
              </a:solidFill>
              <a:latin typeface="Consolas" pitchFamily="49" charset="0"/>
              <a:ea typeface="仿宋" pitchFamily="49" charset="-122"/>
              <a:cs typeface="Consolas" pitchFamily="49" charset="0"/>
            </a:endParaRPr>
          </a:p>
          <a:p>
            <a:pPr>
              <a:lnSpc>
                <a:spcPct val="150000"/>
              </a:lnSpc>
            </a:pPr>
            <a:r>
              <a:rPr lang="en-US" altLang="zh-CN" sz="1800">
                <a:solidFill>
                  <a:srgbClr val="006600"/>
                </a:solidFill>
                <a:latin typeface="Consolas" pitchFamily="49" charset="0"/>
                <a:ea typeface="仿宋" pitchFamily="49" charset="-122"/>
                <a:cs typeface="Consolas" pitchFamily="49" charset="0"/>
              </a:rPr>
              <a:t>deque&lt;int&gt; dq4(dq2.begin()</a:t>
            </a:r>
            <a:r>
              <a:rPr lang="zh-CN" altLang="zh-CN" sz="1800">
                <a:solidFill>
                  <a:srgbClr val="006600"/>
                </a:solidFill>
                <a:latin typeface="Consolas" pitchFamily="49" charset="0"/>
                <a:ea typeface="仿宋" pitchFamily="49" charset="-122"/>
                <a:cs typeface="Consolas" pitchFamily="49" charset="0"/>
              </a:rPr>
              <a:t>，</a:t>
            </a:r>
            <a:r>
              <a:rPr lang="en-US" altLang="zh-CN" sz="1800">
                <a:solidFill>
                  <a:srgbClr val="006600"/>
                </a:solidFill>
                <a:latin typeface="Consolas" pitchFamily="49" charset="0"/>
                <a:ea typeface="仿宋" pitchFamily="49" charset="-122"/>
                <a:cs typeface="Consolas" pitchFamily="49" charset="0"/>
              </a:rPr>
              <a:t>dq2.end());	</a:t>
            </a:r>
          </a:p>
          <a:p>
            <a:pPr>
              <a:lnSpc>
                <a:spcPct val="150000"/>
              </a:lnSpc>
            </a:pPr>
            <a:r>
              <a:rPr lang="en-US" altLang="zh-CN" sz="1800">
                <a:solidFill>
                  <a:srgbClr val="006600"/>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用</a:t>
            </a:r>
            <a:r>
              <a:rPr lang="en-US" altLang="zh-CN" sz="1800">
                <a:solidFill>
                  <a:srgbClr val="00B0F0"/>
                </a:solidFill>
                <a:latin typeface="Consolas" pitchFamily="49" charset="0"/>
                <a:ea typeface="仿宋" pitchFamily="49" charset="-122"/>
                <a:cs typeface="Consolas" pitchFamily="49" charset="0"/>
              </a:rPr>
              <a:t>dq2</a:t>
            </a:r>
            <a:r>
              <a:rPr lang="zh-CN" altLang="zh-CN" sz="1800">
                <a:solidFill>
                  <a:srgbClr val="00B0F0"/>
                </a:solidFill>
                <a:latin typeface="Consolas" pitchFamily="49" charset="0"/>
                <a:ea typeface="仿宋" pitchFamily="49" charset="-122"/>
                <a:cs typeface="Consolas" pitchFamily="49" charset="0"/>
              </a:rPr>
              <a:t>的所有元素初始化</a:t>
            </a:r>
            <a:r>
              <a:rPr lang="en-US" altLang="zh-CN" sz="1800">
                <a:solidFill>
                  <a:srgbClr val="00B0F0"/>
                </a:solidFill>
                <a:latin typeface="Consolas" pitchFamily="49" charset="0"/>
                <a:ea typeface="仿宋" pitchFamily="49" charset="-122"/>
                <a:cs typeface="Consolas" pitchFamily="49" charset="0"/>
              </a:rPr>
              <a:t>dq4</a:t>
            </a:r>
            <a:endParaRPr lang="zh-CN" altLang="zh-CN" sz="1800">
              <a:solidFill>
                <a:srgbClr val="00B0F0"/>
              </a:solidFill>
              <a:latin typeface="Consolas" pitchFamily="49" charset="0"/>
              <a:ea typeface="仿宋" pitchFamily="49" charset="-122"/>
              <a:cs typeface="Consolas" pitchFamily="49"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500042"/>
            <a:ext cx="6786610" cy="430887"/>
          </a:xfrm>
          <a:prstGeom prst="rect">
            <a:avLst/>
          </a:prstGeom>
          <a:noFill/>
        </p:spPr>
        <p:txBody>
          <a:bodyPr wrap="square" rtlCol="0">
            <a:spAutoFit/>
          </a:bodyPr>
          <a:lstStyle/>
          <a:p>
            <a:r>
              <a:rPr lang="en-US" altLang="zh-CN" sz="2200">
                <a:solidFill>
                  <a:srgbClr val="0000FF"/>
                </a:solidFill>
                <a:latin typeface="Consolas" pitchFamily="49" charset="0"/>
                <a:ea typeface="楷体" pitchFamily="49" charset="-122"/>
                <a:cs typeface="Consolas" pitchFamily="49" charset="0"/>
              </a:rPr>
              <a:t>deque</a:t>
            </a:r>
            <a:r>
              <a:rPr lang="zh-CN" altLang="zh-CN" sz="2200">
                <a:solidFill>
                  <a:srgbClr val="0000FF"/>
                </a:solidFill>
                <a:latin typeface="Consolas" pitchFamily="49" charset="0"/>
                <a:ea typeface="楷体" pitchFamily="49" charset="-122"/>
                <a:cs typeface="Consolas" pitchFamily="49" charset="0"/>
              </a:rPr>
              <a:t>主要的成员函数如下：</a:t>
            </a:r>
          </a:p>
        </p:txBody>
      </p:sp>
      <p:sp>
        <p:nvSpPr>
          <p:cNvPr id="3" name="TextBox 2"/>
          <p:cNvSpPr txBox="1"/>
          <p:nvPr/>
        </p:nvSpPr>
        <p:spPr>
          <a:xfrm>
            <a:off x="857224" y="1285860"/>
            <a:ext cx="6357982" cy="383181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lnSpc>
                <a:spcPct val="150000"/>
              </a:lnSpc>
              <a:buFont typeface="Wingdings" pitchFamily="2" charset="2"/>
              <a:buChar char="l"/>
            </a:pPr>
            <a:r>
              <a:rPr lang="en-US" altLang="zh-CN" sz="1800">
                <a:solidFill>
                  <a:srgbClr val="C00000"/>
                </a:solidFill>
                <a:latin typeface="Consolas" pitchFamily="49" charset="0"/>
                <a:ea typeface="仿宋" pitchFamily="49" charset="-122"/>
                <a:cs typeface="Consolas" pitchFamily="49" charset="0"/>
              </a:rPr>
              <a:t>empty()</a:t>
            </a:r>
            <a:r>
              <a:rPr lang="zh-CN" altLang="zh-CN" sz="1800">
                <a:solidFill>
                  <a:srgbClr val="C00000"/>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判断双端队列容器是否为空队。</a:t>
            </a:r>
          </a:p>
          <a:p>
            <a:pPr marL="342900" indent="-342900">
              <a:lnSpc>
                <a:spcPct val="150000"/>
              </a:lnSpc>
              <a:buFont typeface="Wingdings" pitchFamily="2" charset="2"/>
              <a:buChar char="l"/>
            </a:pPr>
            <a:r>
              <a:rPr lang="en-US" altLang="zh-CN" sz="1800">
                <a:solidFill>
                  <a:srgbClr val="C00000"/>
                </a:solidFill>
                <a:latin typeface="Consolas" pitchFamily="49" charset="0"/>
                <a:ea typeface="仿宋" pitchFamily="49" charset="-122"/>
                <a:cs typeface="Consolas" pitchFamily="49" charset="0"/>
              </a:rPr>
              <a:t>size()</a:t>
            </a:r>
            <a:r>
              <a:rPr lang="zh-CN" altLang="zh-CN" sz="1800">
                <a:solidFill>
                  <a:srgbClr val="C00000"/>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返回双端队列容器中元素个数。</a:t>
            </a:r>
          </a:p>
          <a:p>
            <a:pPr marL="342900" indent="-342900">
              <a:lnSpc>
                <a:spcPct val="150000"/>
              </a:lnSpc>
              <a:buFont typeface="Wingdings" pitchFamily="2" charset="2"/>
              <a:buChar char="l"/>
            </a:pPr>
            <a:r>
              <a:rPr lang="en-US" altLang="zh-CN" sz="1800">
                <a:solidFill>
                  <a:srgbClr val="C00000"/>
                </a:solidFill>
                <a:latin typeface="Consolas" pitchFamily="49" charset="0"/>
                <a:ea typeface="仿宋" pitchFamily="49" charset="-122"/>
                <a:cs typeface="Consolas" pitchFamily="49" charset="0"/>
              </a:rPr>
              <a:t>push_front(elem)</a:t>
            </a:r>
            <a:r>
              <a:rPr lang="zh-CN" altLang="zh-CN" sz="1800">
                <a:solidFill>
                  <a:srgbClr val="C00000"/>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在队头插入元素</a:t>
            </a:r>
            <a:r>
              <a:rPr lang="en-US" altLang="zh-CN" sz="1800">
                <a:solidFill>
                  <a:srgbClr val="0000FF"/>
                </a:solidFill>
                <a:latin typeface="Consolas" pitchFamily="49" charset="0"/>
                <a:ea typeface="仿宋" pitchFamily="49" charset="-122"/>
                <a:cs typeface="Consolas" pitchFamily="49" charset="0"/>
              </a:rPr>
              <a:t>elem</a:t>
            </a:r>
            <a:r>
              <a:rPr lang="zh-CN" altLang="zh-CN" sz="1800">
                <a:solidFill>
                  <a:srgbClr val="0000FF"/>
                </a:solidFill>
                <a:latin typeface="Consolas" pitchFamily="49" charset="0"/>
                <a:ea typeface="仿宋" pitchFamily="49" charset="-122"/>
                <a:cs typeface="Consolas" pitchFamily="49" charset="0"/>
              </a:rPr>
              <a:t>。</a:t>
            </a:r>
          </a:p>
          <a:p>
            <a:pPr marL="342900" indent="-342900">
              <a:lnSpc>
                <a:spcPct val="150000"/>
              </a:lnSpc>
              <a:buFont typeface="Wingdings" pitchFamily="2" charset="2"/>
              <a:buChar char="l"/>
            </a:pPr>
            <a:r>
              <a:rPr lang="en-US" altLang="zh-CN" sz="1800">
                <a:solidFill>
                  <a:srgbClr val="C00000"/>
                </a:solidFill>
                <a:latin typeface="Consolas" pitchFamily="49" charset="0"/>
                <a:ea typeface="仿宋" pitchFamily="49" charset="-122"/>
                <a:cs typeface="Consolas" pitchFamily="49" charset="0"/>
              </a:rPr>
              <a:t>push_back(elem)</a:t>
            </a:r>
            <a:r>
              <a:rPr lang="zh-CN" altLang="zh-CN" sz="1800">
                <a:solidFill>
                  <a:srgbClr val="C00000"/>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在队尾插入元素</a:t>
            </a:r>
            <a:r>
              <a:rPr lang="en-US" altLang="zh-CN" sz="1800">
                <a:solidFill>
                  <a:srgbClr val="0000FF"/>
                </a:solidFill>
                <a:latin typeface="Consolas" pitchFamily="49" charset="0"/>
                <a:ea typeface="仿宋" pitchFamily="49" charset="-122"/>
                <a:cs typeface="Consolas" pitchFamily="49" charset="0"/>
              </a:rPr>
              <a:t>elem</a:t>
            </a:r>
            <a:r>
              <a:rPr lang="zh-CN" altLang="zh-CN" sz="1800">
                <a:solidFill>
                  <a:srgbClr val="0000FF"/>
                </a:solidFill>
                <a:latin typeface="Consolas" pitchFamily="49" charset="0"/>
                <a:ea typeface="仿宋" pitchFamily="49" charset="-122"/>
                <a:cs typeface="Consolas" pitchFamily="49" charset="0"/>
              </a:rPr>
              <a:t>。</a:t>
            </a:r>
          </a:p>
          <a:p>
            <a:pPr marL="342900" indent="-342900">
              <a:lnSpc>
                <a:spcPct val="150000"/>
              </a:lnSpc>
              <a:buFont typeface="Wingdings" pitchFamily="2" charset="2"/>
              <a:buChar char="l"/>
            </a:pPr>
            <a:r>
              <a:rPr lang="en-US" altLang="zh-CN" sz="1800">
                <a:solidFill>
                  <a:srgbClr val="C00000"/>
                </a:solidFill>
                <a:latin typeface="Consolas" pitchFamily="49" charset="0"/>
                <a:ea typeface="仿宋" pitchFamily="49" charset="-122"/>
                <a:cs typeface="Consolas" pitchFamily="49" charset="0"/>
              </a:rPr>
              <a:t>pop_front()</a:t>
            </a:r>
            <a:r>
              <a:rPr lang="zh-CN" altLang="zh-CN" sz="1800">
                <a:solidFill>
                  <a:srgbClr val="C00000"/>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删除队头一个元素。</a:t>
            </a:r>
          </a:p>
          <a:p>
            <a:pPr marL="342900" indent="-342900">
              <a:lnSpc>
                <a:spcPct val="150000"/>
              </a:lnSpc>
              <a:buFont typeface="Wingdings" pitchFamily="2" charset="2"/>
              <a:buChar char="l"/>
            </a:pPr>
            <a:r>
              <a:rPr lang="en-US" altLang="zh-CN" sz="1800">
                <a:solidFill>
                  <a:srgbClr val="C00000"/>
                </a:solidFill>
                <a:latin typeface="Consolas" pitchFamily="49" charset="0"/>
                <a:ea typeface="仿宋" pitchFamily="49" charset="-122"/>
                <a:cs typeface="Consolas" pitchFamily="49" charset="0"/>
              </a:rPr>
              <a:t>pop_back()</a:t>
            </a:r>
            <a:r>
              <a:rPr lang="zh-CN" altLang="zh-CN" sz="1800">
                <a:solidFill>
                  <a:srgbClr val="C00000"/>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删除队尾一个元素。</a:t>
            </a:r>
          </a:p>
          <a:p>
            <a:pPr marL="342900" indent="-342900">
              <a:lnSpc>
                <a:spcPct val="150000"/>
              </a:lnSpc>
              <a:buFont typeface="Wingdings" pitchFamily="2" charset="2"/>
              <a:buChar char="l"/>
            </a:pPr>
            <a:r>
              <a:rPr lang="en-US" altLang="zh-CN" sz="1800">
                <a:solidFill>
                  <a:srgbClr val="C00000"/>
                </a:solidFill>
                <a:latin typeface="Consolas" pitchFamily="49" charset="0"/>
                <a:ea typeface="仿宋" pitchFamily="49" charset="-122"/>
                <a:cs typeface="Consolas" pitchFamily="49" charset="0"/>
              </a:rPr>
              <a:t>erase()</a:t>
            </a:r>
            <a:r>
              <a:rPr lang="zh-CN" altLang="zh-CN" sz="1800">
                <a:solidFill>
                  <a:srgbClr val="C00000"/>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从双端队列容器中删除一个或几个元素。</a:t>
            </a:r>
          </a:p>
          <a:p>
            <a:pPr marL="342900" indent="-342900">
              <a:lnSpc>
                <a:spcPct val="150000"/>
              </a:lnSpc>
              <a:buFont typeface="Wingdings" pitchFamily="2" charset="2"/>
              <a:buChar char="l"/>
            </a:pPr>
            <a:r>
              <a:rPr lang="en-US" altLang="zh-CN" sz="1800">
                <a:solidFill>
                  <a:srgbClr val="C00000"/>
                </a:solidFill>
                <a:latin typeface="Consolas" pitchFamily="49" charset="0"/>
                <a:ea typeface="仿宋" pitchFamily="49" charset="-122"/>
                <a:cs typeface="Consolas" pitchFamily="49" charset="0"/>
              </a:rPr>
              <a:t>clear()</a:t>
            </a:r>
            <a:r>
              <a:rPr lang="zh-CN" altLang="zh-CN" sz="1800">
                <a:solidFill>
                  <a:srgbClr val="C00000"/>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删除双端队列容器中所有元素</a:t>
            </a:r>
            <a:r>
              <a:rPr lang="zh-CN" altLang="zh-CN" sz="1800">
                <a:latin typeface="Consolas" pitchFamily="49" charset="0"/>
                <a:ea typeface="仿宋" pitchFamily="49" charset="-122"/>
                <a:cs typeface="Consolas" pitchFamily="49" charset="0"/>
              </a:rPr>
              <a:t>。</a:t>
            </a:r>
            <a:endParaRPr lang="en-US" altLang="zh-CN" sz="1800">
              <a:latin typeface="Consolas" pitchFamily="49" charset="0"/>
              <a:ea typeface="仿宋" pitchFamily="49" charset="-122"/>
              <a:cs typeface="Consolas" pitchFamily="49" charset="0"/>
            </a:endParaRPr>
          </a:p>
          <a:p>
            <a:pPr marL="342900" indent="-342900">
              <a:lnSpc>
                <a:spcPct val="150000"/>
              </a:lnSpc>
              <a:buFont typeface="Wingdings" pitchFamily="2" charset="2"/>
              <a:buChar char="l"/>
            </a:pPr>
            <a:r>
              <a:rPr lang="zh-CN" altLang="zh-CN" sz="1800">
                <a:solidFill>
                  <a:srgbClr val="C00000"/>
                </a:solidFill>
                <a:latin typeface="Consolas" pitchFamily="49" charset="0"/>
                <a:ea typeface="仿宋" pitchFamily="49" charset="-122"/>
                <a:cs typeface="Consolas" pitchFamily="49" charset="0"/>
              </a:rPr>
              <a:t>迭代器</a:t>
            </a:r>
            <a:r>
              <a:rPr lang="zh-CN" altLang="en-US" sz="1800">
                <a:solidFill>
                  <a:srgbClr val="C00000"/>
                </a:solidFill>
                <a:latin typeface="Consolas" pitchFamily="49" charset="0"/>
                <a:ea typeface="仿宋" pitchFamily="49" charset="-122"/>
                <a:cs typeface="Consolas" pitchFamily="49" charset="0"/>
              </a:rPr>
              <a:t>函数：</a:t>
            </a:r>
            <a:r>
              <a:rPr lang="en-US" altLang="zh-CN" sz="1800">
                <a:solidFill>
                  <a:srgbClr val="0000FF"/>
                </a:solidFill>
                <a:latin typeface="Consolas" pitchFamily="49" charset="0"/>
                <a:ea typeface="仿宋" pitchFamily="49" charset="-122"/>
                <a:cs typeface="Consolas" pitchFamily="49" charset="0"/>
              </a:rPr>
              <a:t>begin()</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end()</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rbegin()</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rend()</a:t>
            </a:r>
            <a:r>
              <a:rPr lang="zh-CN" altLang="en-US"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525902"/>
            <a:ext cx="7500990" cy="5903494"/>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a:solidFill>
                  <a:srgbClr val="0000FF"/>
                </a:solidFill>
                <a:latin typeface="Consolas" pitchFamily="49" charset="0"/>
                <a:ea typeface="仿宋" pitchFamily="49" charset="-122"/>
                <a:cs typeface="Consolas" pitchFamily="49" charset="0"/>
              </a:rPr>
              <a:t>#include &lt;deque&gt;</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using namespace std;</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void disp(deque&lt;int&gt; &amp;dq)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输出</a:t>
            </a:r>
            <a:r>
              <a:rPr lang="en-US" altLang="zh-CN" sz="1800">
                <a:solidFill>
                  <a:srgbClr val="00B0F0"/>
                </a:solidFill>
                <a:latin typeface="Consolas" pitchFamily="49" charset="0"/>
                <a:ea typeface="仿宋" pitchFamily="49" charset="-122"/>
                <a:cs typeface="Consolas" pitchFamily="49" charset="0"/>
              </a:rPr>
              <a:t>dq</a:t>
            </a:r>
            <a:r>
              <a:rPr lang="zh-CN" altLang="zh-CN" sz="1800">
                <a:solidFill>
                  <a:srgbClr val="00B0F0"/>
                </a:solidFill>
                <a:latin typeface="Consolas" pitchFamily="49" charset="0"/>
                <a:ea typeface="仿宋" pitchFamily="49" charset="-122"/>
                <a:cs typeface="Consolas" pitchFamily="49" charset="0"/>
              </a:rPr>
              <a:t>的所有元素</a:t>
            </a:r>
          </a:p>
          <a:p>
            <a:r>
              <a:rPr lang="en-US" altLang="zh-CN" sz="1800">
                <a:solidFill>
                  <a:srgbClr val="0000FF"/>
                </a:solidFill>
                <a:latin typeface="Consolas" pitchFamily="49" charset="0"/>
                <a:ea typeface="仿宋" pitchFamily="49" charset="-122"/>
                <a:cs typeface="Consolas" pitchFamily="49" charset="0"/>
              </a:rPr>
              <a:t>{  deque&lt;int&gt;::iterator iter;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定义迭代器</a:t>
            </a:r>
            <a:r>
              <a:rPr lang="en-US" altLang="zh-CN" sz="1800">
                <a:solidFill>
                  <a:srgbClr val="00B0F0"/>
                </a:solidFill>
                <a:latin typeface="Consolas" pitchFamily="49" charset="0"/>
                <a:ea typeface="仿宋" pitchFamily="49" charset="-122"/>
                <a:cs typeface="Consolas" pitchFamily="49" charset="0"/>
              </a:rPr>
              <a:t>iter</a:t>
            </a:r>
            <a:endParaRPr lang="zh-CN" altLang="zh-CN" sz="1800">
              <a:solidFill>
                <a:srgbClr val="00B0F0"/>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for (iter=dq.begin();iter!=dq.end();iter++)</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printf("%d ",*iter);</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printf("\n");</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nSpc>
                <a:spcPct val="200000"/>
              </a:lnSpc>
            </a:pPr>
            <a:r>
              <a:rPr lang="en-US" altLang="zh-CN" sz="1800">
                <a:solidFill>
                  <a:srgbClr val="0000FF"/>
                </a:solidFill>
                <a:latin typeface="Consolas" pitchFamily="49" charset="0"/>
                <a:ea typeface="仿宋" pitchFamily="49" charset="-122"/>
                <a:cs typeface="Consolas" pitchFamily="49" charset="0"/>
              </a:rPr>
              <a:t>void main()</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deque&lt;int&gt; dq;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建立一个双端队列</a:t>
            </a:r>
            <a:r>
              <a:rPr lang="en-US" altLang="zh-CN" sz="1800">
                <a:solidFill>
                  <a:srgbClr val="00B0F0"/>
                </a:solidFill>
                <a:latin typeface="Consolas" pitchFamily="49" charset="0"/>
                <a:ea typeface="仿宋" pitchFamily="49" charset="-122"/>
                <a:cs typeface="Consolas" pitchFamily="49" charset="0"/>
              </a:rPr>
              <a:t>dq</a:t>
            </a:r>
            <a:endParaRPr lang="zh-CN" altLang="zh-CN" sz="1800">
              <a:solidFill>
                <a:srgbClr val="00B0F0"/>
              </a:solidFill>
              <a:latin typeface="Consolas" pitchFamily="49" charset="0"/>
              <a:ea typeface="仿宋" pitchFamily="49" charset="-122"/>
              <a:cs typeface="Consolas" pitchFamily="49" charset="0"/>
            </a:endParaRPr>
          </a:p>
          <a:p>
            <a:r>
              <a:rPr lang="en-US" altLang="zh-CN" sz="1800">
                <a:solidFill>
                  <a:srgbClr val="C00000"/>
                </a:solidFill>
                <a:latin typeface="Consolas" pitchFamily="49" charset="0"/>
                <a:ea typeface="仿宋" pitchFamily="49" charset="-122"/>
                <a:cs typeface="Consolas" pitchFamily="49" charset="0"/>
              </a:rPr>
              <a:t>   dq.push_front(1);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队头插入</a:t>
            </a:r>
            <a:r>
              <a:rPr lang="en-US" altLang="zh-CN" sz="1800">
                <a:solidFill>
                  <a:srgbClr val="00B0F0"/>
                </a:solidFill>
                <a:latin typeface="Consolas" pitchFamily="49" charset="0"/>
                <a:ea typeface="仿宋" pitchFamily="49" charset="-122"/>
                <a:cs typeface="Consolas" pitchFamily="49" charset="0"/>
              </a:rPr>
              <a:t>1</a:t>
            </a:r>
            <a:endParaRPr lang="zh-CN" altLang="zh-CN" sz="1800">
              <a:solidFill>
                <a:srgbClr val="00B0F0"/>
              </a:solidFill>
              <a:latin typeface="Consolas" pitchFamily="49" charset="0"/>
              <a:ea typeface="仿宋" pitchFamily="49" charset="-122"/>
              <a:cs typeface="Consolas" pitchFamily="49" charset="0"/>
            </a:endParaRPr>
          </a:p>
          <a:p>
            <a:r>
              <a:rPr lang="en-US" altLang="zh-CN" sz="1800">
                <a:solidFill>
                  <a:srgbClr val="C00000"/>
                </a:solidFill>
                <a:latin typeface="Consolas" pitchFamily="49" charset="0"/>
                <a:ea typeface="仿宋" pitchFamily="49" charset="-122"/>
                <a:cs typeface="Consolas" pitchFamily="49" charset="0"/>
              </a:rPr>
              <a:t>   dq.push_back(2);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队尾插入</a:t>
            </a:r>
            <a:r>
              <a:rPr lang="en-US" altLang="zh-CN" sz="1800">
                <a:solidFill>
                  <a:srgbClr val="00B0F0"/>
                </a:solidFill>
                <a:latin typeface="Consolas" pitchFamily="49" charset="0"/>
                <a:ea typeface="仿宋" pitchFamily="49" charset="-122"/>
                <a:cs typeface="Consolas" pitchFamily="49" charset="0"/>
              </a:rPr>
              <a:t>2</a:t>
            </a:r>
            <a:endParaRPr lang="zh-CN" altLang="zh-CN" sz="1800">
              <a:solidFill>
                <a:srgbClr val="00B0F0"/>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dq.push_front(3);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队头插入</a:t>
            </a:r>
            <a:r>
              <a:rPr lang="en-US" altLang="zh-CN" sz="1800">
                <a:solidFill>
                  <a:srgbClr val="00B0F0"/>
                </a:solidFill>
                <a:latin typeface="Consolas" pitchFamily="49" charset="0"/>
                <a:ea typeface="仿宋" pitchFamily="49" charset="-122"/>
                <a:cs typeface="Consolas" pitchFamily="49" charset="0"/>
              </a:rPr>
              <a:t>3</a:t>
            </a:r>
            <a:endParaRPr lang="zh-CN" altLang="zh-CN" sz="1800">
              <a:solidFill>
                <a:srgbClr val="00B0F0"/>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dq.push_back(4);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队尾插入</a:t>
            </a:r>
            <a:r>
              <a:rPr lang="en-US" altLang="zh-CN" sz="1800">
                <a:solidFill>
                  <a:srgbClr val="00B0F0"/>
                </a:solidFill>
                <a:latin typeface="Consolas" pitchFamily="49" charset="0"/>
                <a:ea typeface="仿宋" pitchFamily="49" charset="-122"/>
                <a:cs typeface="Consolas" pitchFamily="49" charset="0"/>
              </a:rPr>
              <a:t>4</a:t>
            </a:r>
            <a:endParaRPr lang="zh-CN" altLang="zh-CN" sz="1800">
              <a:solidFill>
                <a:srgbClr val="00B0F0"/>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printf("dq: "); disp(dq);</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dq.pop_front();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删除队头元素</a:t>
            </a:r>
          </a:p>
          <a:p>
            <a:r>
              <a:rPr lang="en-US" altLang="zh-CN" sz="1800">
                <a:solidFill>
                  <a:srgbClr val="0000FF"/>
                </a:solidFill>
                <a:latin typeface="Consolas" pitchFamily="49" charset="0"/>
                <a:ea typeface="仿宋" pitchFamily="49" charset="-122"/>
                <a:cs typeface="Consolas" pitchFamily="49" charset="0"/>
              </a:rPr>
              <a:t>   dq.pop_back();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删除队尾元素</a:t>
            </a:r>
          </a:p>
          <a:p>
            <a:r>
              <a:rPr lang="en-US" altLang="zh-CN" sz="1800">
                <a:solidFill>
                  <a:srgbClr val="0000FF"/>
                </a:solidFill>
                <a:latin typeface="Consolas" pitchFamily="49" charset="0"/>
                <a:ea typeface="仿宋" pitchFamily="49" charset="-122"/>
                <a:cs typeface="Consolas" pitchFamily="49" charset="0"/>
              </a:rPr>
              <a:t>   printf("dq: "); disp(dq);</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grpSp>
        <p:nvGrpSpPr>
          <p:cNvPr id="3" name="组合 2"/>
          <p:cNvGrpSpPr/>
          <p:nvPr/>
        </p:nvGrpSpPr>
        <p:grpSpPr>
          <a:xfrm>
            <a:off x="96828" y="71414"/>
            <a:ext cx="903272" cy="846135"/>
            <a:chOff x="1454150" y="-60341"/>
            <a:chExt cx="903272" cy="846135"/>
          </a:xfrm>
        </p:grpSpPr>
        <p:sp>
          <p:nvSpPr>
            <p:cNvPr id="4"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5"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p0.itc.cn/q_70/images03/20210315/cd968d93f8694737a482c32053f77c15.gif"/>
          <p:cNvPicPr>
            <a:picLocks noChangeAspect="1" noChangeArrowheads="1" noCrop="1"/>
          </p:cNvPicPr>
          <p:nvPr>
            <p:custDataLst>
              <p:tags r:id="rId1"/>
            </p:custDataLst>
          </p:nvPr>
        </p:nvPicPr>
        <p:blipFill>
          <a:blip r:embed="rId3"/>
          <a:srcRect/>
          <a:stretch>
            <a:fillRect/>
          </a:stretch>
        </p:blipFill>
        <p:spPr bwMode="auto">
          <a:xfrm>
            <a:off x="624840" y="2044701"/>
            <a:ext cx="3195638" cy="19780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p5.itc.cn/q_70/images03/20210315/d1f09838584a4005a164950faa7a33c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219" y="4234271"/>
            <a:ext cx="3670459" cy="2133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88497" y="1461565"/>
            <a:ext cx="4608269" cy="462915"/>
          </a:xfrm>
          <a:prstGeom prst="rect">
            <a:avLst/>
          </a:prstGeom>
          <a:noFill/>
        </p:spPr>
        <p:txBody>
          <a:bodyPr wrap="square" lIns="95043" tIns="47522" rIns="95043" bIns="47522" rtlCol="0">
            <a:spAutoFit/>
          </a:bodyPr>
          <a:lstStyle/>
          <a:p>
            <a:r>
              <a:rPr lang="zh-CN" altLang="en-US" sz="2400" b="1" dirty="0">
                <a:solidFill>
                  <a:srgbClr val="002060"/>
                </a:solidFill>
                <a:latin typeface="+mn-ea"/>
                <a:cs typeface="Times New Roman" panose="02020603050405020304" pitchFamily="18" charset="0"/>
              </a:rPr>
              <a:t>特斯拉为何总是钟爱白色的卡车？</a:t>
            </a:r>
          </a:p>
        </p:txBody>
      </p:sp>
      <p:sp>
        <p:nvSpPr>
          <p:cNvPr id="13" name="基础扎实 / Strong Preparation"/>
          <p:cNvSpPr txBox="1"/>
          <p:nvPr/>
        </p:nvSpPr>
        <p:spPr>
          <a:xfrm>
            <a:off x="694849" y="769621"/>
            <a:ext cx="4244340" cy="528955"/>
          </a:xfrm>
          <a:prstGeom prst="rect">
            <a:avLst/>
          </a:prstGeom>
          <a:noFill/>
        </p:spPr>
        <p:txBody>
          <a:bodyPr wrap="square" lIns="68549" tIns="34274" rIns="68549" bIns="34274" rtlCol="0">
            <a:spAutoFit/>
          </a:bodyPr>
          <a:lstStyle/>
          <a:p>
            <a:pPr algn="just" defTabSz="950595">
              <a:buClr>
                <a:prstClr val="white"/>
              </a:buClr>
              <a:defRPr/>
            </a:pPr>
            <a:r>
              <a:rPr lang="zh-CN" altLang="en-US" sz="3000" b="1" kern="0" dirty="0">
                <a:solidFill>
                  <a:srgbClr val="002060"/>
                </a:solidFill>
                <a:latin typeface="Arial" panose="020B0604020202020204"/>
                <a:ea typeface="微软雅黑" panose="020B0503020204020204" charset="-122"/>
                <a:sym typeface="Arial" panose="020B0604020202020204" pitchFamily="34" charset="0"/>
              </a:rPr>
              <a:t>健壮性</a:t>
            </a:r>
            <a:endParaRPr lang="en-US" altLang="zh-CN" sz="1600" kern="0" dirty="0">
              <a:solidFill>
                <a:srgbClr val="002060"/>
              </a:solidFill>
              <a:latin typeface="Arial" panose="020B0604020202020204"/>
              <a:ea typeface="微软雅黑" panose="020B0503020204020204" charset="-122"/>
              <a:sym typeface="Arial" panose="020B0604020202020204" pitchFamily="34" charset="0"/>
            </a:endParaRPr>
          </a:p>
        </p:txBody>
      </p:sp>
      <p:sp>
        <p:nvSpPr>
          <p:cNvPr id="7" name="齿轮"/>
          <p:cNvSpPr>
            <a:spLocks noChangeAspect="1"/>
          </p:cNvSpPr>
          <p:nvPr/>
        </p:nvSpPr>
        <p:spPr bwMode="auto">
          <a:xfrm>
            <a:off x="251521" y="782118"/>
            <a:ext cx="403324" cy="466725"/>
          </a:xfrm>
          <a:custGeom>
            <a:avLst/>
            <a:gdLst>
              <a:gd name="T0" fmla="*/ 3717 w 3906"/>
              <a:gd name="T1" fmla="*/ 1560 h 3920"/>
              <a:gd name="T2" fmla="*/ 3475 w 3906"/>
              <a:gd name="T3" fmla="*/ 1560 h 3920"/>
              <a:gd name="T4" fmla="*/ 3313 w 3906"/>
              <a:gd name="T5" fmla="*/ 1170 h 3920"/>
              <a:gd name="T6" fmla="*/ 3491 w 3906"/>
              <a:gd name="T7" fmla="*/ 992 h 3920"/>
              <a:gd name="T8" fmla="*/ 3491 w 3906"/>
              <a:gd name="T9" fmla="*/ 709 h 3920"/>
              <a:gd name="T10" fmla="*/ 3215 w 3906"/>
              <a:gd name="T11" fmla="*/ 433 h 3920"/>
              <a:gd name="T12" fmla="*/ 3074 w 3906"/>
              <a:gd name="T13" fmla="*/ 374 h 3920"/>
              <a:gd name="T14" fmla="*/ 2932 w 3906"/>
              <a:gd name="T15" fmla="*/ 433 h 3920"/>
              <a:gd name="T16" fmla="*/ 2752 w 3906"/>
              <a:gd name="T17" fmla="*/ 609 h 3920"/>
              <a:gd name="T18" fmla="*/ 2346 w 3906"/>
              <a:gd name="T19" fmla="*/ 442 h 3920"/>
              <a:gd name="T20" fmla="*/ 2346 w 3906"/>
              <a:gd name="T21" fmla="*/ 200 h 3920"/>
              <a:gd name="T22" fmla="*/ 2153 w 3906"/>
              <a:gd name="T23" fmla="*/ 0 h 3920"/>
              <a:gd name="T24" fmla="*/ 1762 w 3906"/>
              <a:gd name="T25" fmla="*/ 0 h 3920"/>
              <a:gd name="T26" fmla="*/ 1560 w 3906"/>
              <a:gd name="T27" fmla="*/ 200 h 3920"/>
              <a:gd name="T28" fmla="*/ 1560 w 3906"/>
              <a:gd name="T29" fmla="*/ 442 h 3920"/>
              <a:gd name="T30" fmla="*/ 1174 w 3906"/>
              <a:gd name="T31" fmla="*/ 601 h 3920"/>
              <a:gd name="T32" fmla="*/ 1009 w 3906"/>
              <a:gd name="T33" fmla="*/ 435 h 3920"/>
              <a:gd name="T34" fmla="*/ 726 w 3906"/>
              <a:gd name="T35" fmla="*/ 435 h 3920"/>
              <a:gd name="T36" fmla="*/ 450 w 3906"/>
              <a:gd name="T37" fmla="*/ 711 h 3920"/>
              <a:gd name="T38" fmla="*/ 450 w 3906"/>
              <a:gd name="T39" fmla="*/ 994 h 3920"/>
              <a:gd name="T40" fmla="*/ 611 w 3906"/>
              <a:gd name="T41" fmla="*/ 1155 h 3920"/>
              <a:gd name="T42" fmla="*/ 441 w 3906"/>
              <a:gd name="T43" fmla="*/ 1560 h 3920"/>
              <a:gd name="T44" fmla="*/ 204 w 3906"/>
              <a:gd name="T45" fmla="*/ 1560 h 3920"/>
              <a:gd name="T46" fmla="*/ 0 w 3906"/>
              <a:gd name="T47" fmla="*/ 1761 h 3920"/>
              <a:gd name="T48" fmla="*/ 0 w 3906"/>
              <a:gd name="T49" fmla="*/ 2152 h 3920"/>
              <a:gd name="T50" fmla="*/ 204 w 3906"/>
              <a:gd name="T51" fmla="*/ 2347 h 3920"/>
              <a:gd name="T52" fmla="*/ 439 w 3906"/>
              <a:gd name="T53" fmla="*/ 2347 h 3920"/>
              <a:gd name="T54" fmla="*/ 608 w 3906"/>
              <a:gd name="T55" fmla="*/ 2754 h 3920"/>
              <a:gd name="T56" fmla="*/ 448 w 3906"/>
              <a:gd name="T57" fmla="*/ 2916 h 3920"/>
              <a:gd name="T58" fmla="*/ 448 w 3906"/>
              <a:gd name="T59" fmla="*/ 3199 h 3920"/>
              <a:gd name="T60" fmla="*/ 724 w 3906"/>
              <a:gd name="T61" fmla="*/ 3476 h 3920"/>
              <a:gd name="T62" fmla="*/ 866 w 3906"/>
              <a:gd name="T63" fmla="*/ 3535 h 3920"/>
              <a:gd name="T64" fmla="*/ 1007 w 3906"/>
              <a:gd name="T65" fmla="*/ 3476 h 3920"/>
              <a:gd name="T66" fmla="*/ 1167 w 3906"/>
              <a:gd name="T67" fmla="*/ 3315 h 3920"/>
              <a:gd name="T68" fmla="*/ 1560 w 3906"/>
              <a:gd name="T69" fmla="*/ 3478 h 3920"/>
              <a:gd name="T70" fmla="*/ 1560 w 3906"/>
              <a:gd name="T71" fmla="*/ 3713 h 3920"/>
              <a:gd name="T72" fmla="*/ 1762 w 3906"/>
              <a:gd name="T73" fmla="*/ 3920 h 3920"/>
              <a:gd name="T74" fmla="*/ 2153 w 3906"/>
              <a:gd name="T75" fmla="*/ 3920 h 3920"/>
              <a:gd name="T76" fmla="*/ 2346 w 3906"/>
              <a:gd name="T77" fmla="*/ 3713 h 3920"/>
              <a:gd name="T78" fmla="*/ 2346 w 3906"/>
              <a:gd name="T79" fmla="*/ 3478 h 3920"/>
              <a:gd name="T80" fmla="*/ 2758 w 3906"/>
              <a:gd name="T81" fmla="*/ 3306 h 3920"/>
              <a:gd name="T82" fmla="*/ 2932 w 3906"/>
              <a:gd name="T83" fmla="*/ 3478 h 3920"/>
              <a:gd name="T84" fmla="*/ 3075 w 3906"/>
              <a:gd name="T85" fmla="*/ 3537 h 3920"/>
              <a:gd name="T86" fmla="*/ 3217 w 3906"/>
              <a:gd name="T87" fmla="*/ 3478 h 3920"/>
              <a:gd name="T88" fmla="*/ 3493 w 3906"/>
              <a:gd name="T89" fmla="*/ 3202 h 3920"/>
              <a:gd name="T90" fmla="*/ 3493 w 3906"/>
              <a:gd name="T91" fmla="*/ 2919 h 3920"/>
              <a:gd name="T92" fmla="*/ 3317 w 3906"/>
              <a:gd name="T93" fmla="*/ 2740 h 3920"/>
              <a:gd name="T94" fmla="*/ 3477 w 3906"/>
              <a:gd name="T95" fmla="*/ 2347 h 3920"/>
              <a:gd name="T96" fmla="*/ 3717 w 3906"/>
              <a:gd name="T97" fmla="*/ 2347 h 3920"/>
              <a:gd name="T98" fmla="*/ 3906 w 3906"/>
              <a:gd name="T99" fmla="*/ 2152 h 3920"/>
              <a:gd name="T100" fmla="*/ 3906 w 3906"/>
              <a:gd name="T101" fmla="*/ 1761 h 3920"/>
              <a:gd name="T102" fmla="*/ 3717 w 3906"/>
              <a:gd name="T103" fmla="*/ 1560 h 3920"/>
              <a:gd name="T104" fmla="*/ 2540 w 3906"/>
              <a:gd name="T105" fmla="*/ 1960 h 3920"/>
              <a:gd name="T106" fmla="*/ 1958 w 3906"/>
              <a:gd name="T107" fmla="*/ 2542 h 3920"/>
              <a:gd name="T108" fmla="*/ 1376 w 3906"/>
              <a:gd name="T109" fmla="*/ 1960 h 3920"/>
              <a:gd name="T110" fmla="*/ 1958 w 3906"/>
              <a:gd name="T111" fmla="*/ 1378 h 3920"/>
              <a:gd name="T112" fmla="*/ 2540 w 3906"/>
              <a:gd name="T113" fmla="*/ 1960 h 3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906" h="3920">
                <a:moveTo>
                  <a:pt x="3717" y="1560"/>
                </a:moveTo>
                <a:lnTo>
                  <a:pt x="3475" y="1560"/>
                </a:lnTo>
                <a:cubicBezTo>
                  <a:pt x="3439" y="1427"/>
                  <a:pt x="3384" y="1291"/>
                  <a:pt x="3313" y="1170"/>
                </a:cubicBezTo>
                <a:lnTo>
                  <a:pt x="3491" y="992"/>
                </a:lnTo>
                <a:cubicBezTo>
                  <a:pt x="3570" y="914"/>
                  <a:pt x="3570" y="787"/>
                  <a:pt x="3491" y="709"/>
                </a:cubicBezTo>
                <a:lnTo>
                  <a:pt x="3215" y="433"/>
                </a:lnTo>
                <a:cubicBezTo>
                  <a:pt x="3177" y="395"/>
                  <a:pt x="3127" y="374"/>
                  <a:pt x="3074" y="374"/>
                </a:cubicBezTo>
                <a:cubicBezTo>
                  <a:pt x="3020" y="374"/>
                  <a:pt x="2970" y="395"/>
                  <a:pt x="2932" y="433"/>
                </a:cubicBezTo>
                <a:lnTo>
                  <a:pt x="2752" y="609"/>
                </a:lnTo>
                <a:cubicBezTo>
                  <a:pt x="2628" y="536"/>
                  <a:pt x="2493" y="479"/>
                  <a:pt x="2346" y="442"/>
                </a:cubicBezTo>
                <a:lnTo>
                  <a:pt x="2346" y="200"/>
                </a:lnTo>
                <a:cubicBezTo>
                  <a:pt x="2346" y="90"/>
                  <a:pt x="2264" y="0"/>
                  <a:pt x="2153" y="0"/>
                </a:cubicBezTo>
                <a:lnTo>
                  <a:pt x="1762" y="0"/>
                </a:lnTo>
                <a:cubicBezTo>
                  <a:pt x="1652" y="0"/>
                  <a:pt x="1560" y="90"/>
                  <a:pt x="1560" y="200"/>
                </a:cubicBezTo>
                <a:lnTo>
                  <a:pt x="1560" y="442"/>
                </a:lnTo>
                <a:cubicBezTo>
                  <a:pt x="1426" y="477"/>
                  <a:pt x="1294" y="531"/>
                  <a:pt x="1174" y="601"/>
                </a:cubicBezTo>
                <a:lnTo>
                  <a:pt x="1009" y="435"/>
                </a:lnTo>
                <a:cubicBezTo>
                  <a:pt x="930" y="357"/>
                  <a:pt x="804" y="357"/>
                  <a:pt x="726" y="435"/>
                </a:cubicBezTo>
                <a:lnTo>
                  <a:pt x="450" y="711"/>
                </a:lnTo>
                <a:cubicBezTo>
                  <a:pt x="372" y="789"/>
                  <a:pt x="372" y="916"/>
                  <a:pt x="450" y="994"/>
                </a:cubicBezTo>
                <a:lnTo>
                  <a:pt x="611" y="1155"/>
                </a:lnTo>
                <a:cubicBezTo>
                  <a:pt x="536" y="1280"/>
                  <a:pt x="478" y="1413"/>
                  <a:pt x="441" y="1560"/>
                </a:cubicBezTo>
                <a:lnTo>
                  <a:pt x="204" y="1560"/>
                </a:lnTo>
                <a:cubicBezTo>
                  <a:pt x="94" y="1560"/>
                  <a:pt x="0" y="1651"/>
                  <a:pt x="0" y="1761"/>
                </a:cubicBezTo>
                <a:lnTo>
                  <a:pt x="0" y="2152"/>
                </a:lnTo>
                <a:cubicBezTo>
                  <a:pt x="0" y="2263"/>
                  <a:pt x="94" y="2347"/>
                  <a:pt x="204" y="2347"/>
                </a:cubicBezTo>
                <a:lnTo>
                  <a:pt x="439" y="2347"/>
                </a:lnTo>
                <a:cubicBezTo>
                  <a:pt x="476" y="2493"/>
                  <a:pt x="534" y="2629"/>
                  <a:pt x="608" y="2754"/>
                </a:cubicBezTo>
                <a:lnTo>
                  <a:pt x="448" y="2916"/>
                </a:lnTo>
                <a:cubicBezTo>
                  <a:pt x="370" y="2994"/>
                  <a:pt x="370" y="3121"/>
                  <a:pt x="448" y="3199"/>
                </a:cubicBezTo>
                <a:lnTo>
                  <a:pt x="724" y="3476"/>
                </a:lnTo>
                <a:cubicBezTo>
                  <a:pt x="763" y="3515"/>
                  <a:pt x="815" y="3535"/>
                  <a:pt x="866" y="3535"/>
                </a:cubicBezTo>
                <a:cubicBezTo>
                  <a:pt x="917" y="3535"/>
                  <a:pt x="968" y="3515"/>
                  <a:pt x="1007" y="3476"/>
                </a:cubicBezTo>
                <a:lnTo>
                  <a:pt x="1167" y="3315"/>
                </a:lnTo>
                <a:cubicBezTo>
                  <a:pt x="1289" y="3386"/>
                  <a:pt x="1413" y="3441"/>
                  <a:pt x="1560" y="3478"/>
                </a:cubicBezTo>
                <a:lnTo>
                  <a:pt x="1560" y="3713"/>
                </a:lnTo>
                <a:cubicBezTo>
                  <a:pt x="1560" y="3824"/>
                  <a:pt x="1652" y="3920"/>
                  <a:pt x="1762" y="3920"/>
                </a:cubicBezTo>
                <a:lnTo>
                  <a:pt x="2153" y="3920"/>
                </a:lnTo>
                <a:cubicBezTo>
                  <a:pt x="2264" y="3920"/>
                  <a:pt x="2346" y="3824"/>
                  <a:pt x="2346" y="3713"/>
                </a:cubicBezTo>
                <a:lnTo>
                  <a:pt x="2346" y="3478"/>
                </a:lnTo>
                <a:cubicBezTo>
                  <a:pt x="2493" y="3440"/>
                  <a:pt x="2632" y="3381"/>
                  <a:pt x="2758" y="3306"/>
                </a:cubicBezTo>
                <a:lnTo>
                  <a:pt x="2932" y="3478"/>
                </a:lnTo>
                <a:cubicBezTo>
                  <a:pt x="2971" y="3518"/>
                  <a:pt x="3024" y="3537"/>
                  <a:pt x="3075" y="3537"/>
                </a:cubicBezTo>
                <a:cubicBezTo>
                  <a:pt x="3126" y="3537"/>
                  <a:pt x="3178" y="3518"/>
                  <a:pt x="3217" y="3478"/>
                </a:cubicBezTo>
                <a:lnTo>
                  <a:pt x="3493" y="3202"/>
                </a:lnTo>
                <a:cubicBezTo>
                  <a:pt x="3571" y="3124"/>
                  <a:pt x="3572" y="2997"/>
                  <a:pt x="3493" y="2919"/>
                </a:cubicBezTo>
                <a:lnTo>
                  <a:pt x="3317" y="2740"/>
                </a:lnTo>
                <a:cubicBezTo>
                  <a:pt x="3387" y="2619"/>
                  <a:pt x="3441" y="2493"/>
                  <a:pt x="3477" y="2347"/>
                </a:cubicBezTo>
                <a:lnTo>
                  <a:pt x="3717" y="2347"/>
                </a:lnTo>
                <a:cubicBezTo>
                  <a:pt x="3828" y="2347"/>
                  <a:pt x="3906" y="2263"/>
                  <a:pt x="3906" y="2152"/>
                </a:cubicBezTo>
                <a:lnTo>
                  <a:pt x="3906" y="1761"/>
                </a:lnTo>
                <a:cubicBezTo>
                  <a:pt x="3906" y="1651"/>
                  <a:pt x="3828" y="1560"/>
                  <a:pt x="3717" y="1560"/>
                </a:cubicBezTo>
                <a:close/>
                <a:moveTo>
                  <a:pt x="2540" y="1960"/>
                </a:moveTo>
                <a:cubicBezTo>
                  <a:pt x="2540" y="2281"/>
                  <a:pt x="2279" y="2542"/>
                  <a:pt x="1958" y="2542"/>
                </a:cubicBezTo>
                <a:cubicBezTo>
                  <a:pt x="1637" y="2542"/>
                  <a:pt x="1376" y="2281"/>
                  <a:pt x="1376" y="1960"/>
                </a:cubicBezTo>
                <a:cubicBezTo>
                  <a:pt x="1376" y="1639"/>
                  <a:pt x="1637" y="1378"/>
                  <a:pt x="1958" y="1378"/>
                </a:cubicBezTo>
                <a:cubicBezTo>
                  <a:pt x="2279" y="1378"/>
                  <a:pt x="2540" y="1639"/>
                  <a:pt x="2540" y="1960"/>
                </a:cubicBezTo>
                <a:close/>
              </a:path>
            </a:pathLst>
          </a:custGeom>
          <a:solidFill>
            <a:srgbClr val="0033CC"/>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contourW="12700">
              <a:contourClr>
                <a:srgbClr val="FFFFFF"/>
              </a:contourClr>
            </a:sp3d>
          </a:bodyPr>
          <a:lstStyle/>
          <a:p>
            <a:pPr algn="ctr" defTabSz="950595">
              <a:defRPr/>
            </a:pPr>
            <a:endParaRPr lang="zh-CN" altLang="en-US" sz="2200" kern="0">
              <a:solidFill>
                <a:srgbClr val="002060"/>
              </a:solidFill>
              <a:latin typeface="Arial" panose="020B0604020202020204"/>
              <a:ea typeface="微软雅黑" panose="020B0503020204020204" charset="-122"/>
              <a:sym typeface="Arial" panose="020B0604020202020204" pitchFamily="34" charset="0"/>
            </a:endParaRPr>
          </a:p>
        </p:txBody>
      </p:sp>
    </p:spTree>
    <p:extLst>
      <p:ext uri="{BB962C8B-B14F-4D97-AF65-F5344CB8AC3E}">
        <p14:creationId xmlns:p14="http://schemas.microsoft.com/office/powerpoint/2010/main" val="330262089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455851"/>
            <a:ext cx="7929618" cy="1615827"/>
          </a:xfrm>
          <a:prstGeom prst="rect">
            <a:avLst/>
          </a:prstGeom>
          <a:noFill/>
        </p:spPr>
        <p:txBody>
          <a:bodyPr wrap="square" rtlCol="0">
            <a:spAutoFit/>
          </a:bodyPr>
          <a:lstStyle/>
          <a:p>
            <a:pPr>
              <a:lnSpc>
                <a:spcPct val="150000"/>
              </a:lnSpc>
            </a:pPr>
            <a:r>
              <a:rPr lang="en-US" altLang="zh-CN" sz="22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4</a:t>
            </a:r>
            <a:r>
              <a:rPr lang="zh-CN" altLang="zh-CN" sz="22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r>
              <a:rPr lang="en-US" altLang="zh-CN" sz="22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list</a:t>
            </a:r>
            <a:r>
              <a:rPr lang="zh-CN" altLang="zh-CN" sz="22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（链表容器）</a:t>
            </a:r>
          </a:p>
          <a:p>
            <a:pPr>
              <a:lnSpc>
                <a:spcPct val="150000"/>
              </a:lnSpc>
            </a:pPr>
            <a:r>
              <a:rPr lang="en-US" altLang="zh-CN" sz="2200">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它是一个双链表类模板。可以从任何地方快速插入与删除。它的每个结点之间通过指针链接，不能随机访问元素。</a:t>
            </a:r>
          </a:p>
        </p:txBody>
      </p:sp>
      <p:sp>
        <p:nvSpPr>
          <p:cNvPr id="29185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91841" name="Group 1"/>
          <p:cNvGrpSpPr>
            <a:grpSpLocks noChangeAspect="1"/>
          </p:cNvGrpSpPr>
          <p:nvPr/>
        </p:nvGrpSpPr>
        <p:grpSpPr bwMode="auto">
          <a:xfrm>
            <a:off x="1214414" y="2857496"/>
            <a:ext cx="5715040" cy="857256"/>
            <a:chOff x="2182" y="1803"/>
            <a:chExt cx="4086" cy="733"/>
          </a:xfrm>
        </p:grpSpPr>
        <p:sp>
          <p:nvSpPr>
            <p:cNvPr id="291857" name="AutoShape 17"/>
            <p:cNvSpPr>
              <a:spLocks noChangeAspect="1" noChangeArrowheads="1" noTextEdit="1"/>
            </p:cNvSpPr>
            <p:nvPr/>
          </p:nvSpPr>
          <p:spPr bwMode="auto">
            <a:xfrm>
              <a:off x="2182" y="1803"/>
              <a:ext cx="4086" cy="733"/>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291856" name="Rectangle 16"/>
            <p:cNvSpPr>
              <a:spLocks noChangeArrowheads="1"/>
            </p:cNvSpPr>
            <p:nvPr/>
          </p:nvSpPr>
          <p:spPr bwMode="auto">
            <a:xfrm>
              <a:off x="2190" y="1816"/>
              <a:ext cx="530" cy="350"/>
            </a:xfrm>
            <a:prstGeom prst="rect">
              <a:avLst/>
            </a:prstGeom>
            <a:solidFill>
              <a:srgbClr val="D8D8D8"/>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91855" name="Rectangle 15"/>
            <p:cNvSpPr>
              <a:spLocks noChangeArrowheads="1"/>
            </p:cNvSpPr>
            <p:nvPr/>
          </p:nvSpPr>
          <p:spPr bwMode="auto">
            <a:xfrm>
              <a:off x="3020" y="1816"/>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91854" name="Rectangle 14"/>
            <p:cNvSpPr>
              <a:spLocks noChangeArrowheads="1"/>
            </p:cNvSpPr>
            <p:nvPr/>
          </p:nvSpPr>
          <p:spPr bwMode="auto">
            <a:xfrm>
              <a:off x="2250" y="2266"/>
              <a:ext cx="470" cy="27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ea typeface="楷体" pitchFamily="49" charset="-122"/>
                  <a:cs typeface="Times New Roman" pitchFamily="18" charset="0"/>
                </a:rPr>
                <a:t>表头</a:t>
              </a:r>
            </a:p>
          </p:txBody>
        </p:sp>
        <p:sp>
          <p:nvSpPr>
            <p:cNvPr id="291853" name="Rectangle 13"/>
            <p:cNvSpPr>
              <a:spLocks noChangeArrowheads="1"/>
            </p:cNvSpPr>
            <p:nvPr/>
          </p:nvSpPr>
          <p:spPr bwMode="auto">
            <a:xfrm>
              <a:off x="5790" y="2216"/>
              <a:ext cx="470" cy="27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ea typeface="楷体" pitchFamily="49" charset="-122"/>
                  <a:cs typeface="Times New Roman" pitchFamily="18" charset="0"/>
                </a:rPr>
                <a:t>表尾</a:t>
              </a:r>
            </a:p>
          </p:txBody>
        </p:sp>
        <p:sp>
          <p:nvSpPr>
            <p:cNvPr id="291852" name="AutoShape 12"/>
            <p:cNvSpPr>
              <a:spLocks noChangeShapeType="1"/>
            </p:cNvSpPr>
            <p:nvPr/>
          </p:nvSpPr>
          <p:spPr bwMode="auto">
            <a:xfrm>
              <a:off x="2720" y="1901"/>
              <a:ext cx="300"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291851" name="AutoShape 11"/>
            <p:cNvSpPr>
              <a:spLocks noChangeShapeType="1"/>
            </p:cNvSpPr>
            <p:nvPr/>
          </p:nvSpPr>
          <p:spPr bwMode="auto">
            <a:xfrm flipH="1">
              <a:off x="2720" y="2041"/>
              <a:ext cx="300"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291850" name="Rectangle 10"/>
            <p:cNvSpPr>
              <a:spLocks noChangeArrowheads="1"/>
            </p:cNvSpPr>
            <p:nvPr/>
          </p:nvSpPr>
          <p:spPr bwMode="auto">
            <a:xfrm>
              <a:off x="3860" y="1816"/>
              <a:ext cx="530" cy="350"/>
            </a:xfrm>
            <a:prstGeom prst="rect">
              <a:avLst/>
            </a:prstGeom>
            <a:solidFill>
              <a:srgbClr val="FFFFFF"/>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91849" name="AutoShape 9"/>
            <p:cNvSpPr>
              <a:spLocks noChangeShapeType="1"/>
            </p:cNvSpPr>
            <p:nvPr/>
          </p:nvSpPr>
          <p:spPr bwMode="auto">
            <a:xfrm>
              <a:off x="3560" y="1901"/>
              <a:ext cx="300"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291848" name="AutoShape 8"/>
            <p:cNvSpPr>
              <a:spLocks noChangeShapeType="1"/>
            </p:cNvSpPr>
            <p:nvPr/>
          </p:nvSpPr>
          <p:spPr bwMode="auto">
            <a:xfrm flipH="1">
              <a:off x="3560" y="2041"/>
              <a:ext cx="300"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291847" name="Rectangle 7"/>
            <p:cNvSpPr>
              <a:spLocks noChangeArrowheads="1"/>
            </p:cNvSpPr>
            <p:nvPr/>
          </p:nvSpPr>
          <p:spPr bwMode="auto">
            <a:xfrm>
              <a:off x="5730" y="1816"/>
              <a:ext cx="530" cy="350"/>
            </a:xfrm>
            <a:prstGeom prst="rect">
              <a:avLst/>
            </a:prstGeom>
            <a:solidFill>
              <a:srgbClr val="D8D8D8"/>
            </a:solidFill>
            <a:ln w="9525">
              <a:solidFill>
                <a:srgbClr val="000000"/>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291846" name="AutoShape 6"/>
            <p:cNvSpPr>
              <a:spLocks noChangeShapeType="1"/>
            </p:cNvSpPr>
            <p:nvPr/>
          </p:nvSpPr>
          <p:spPr bwMode="auto">
            <a:xfrm>
              <a:off x="5430" y="1901"/>
              <a:ext cx="300"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291845" name="AutoShape 5"/>
            <p:cNvSpPr>
              <a:spLocks noChangeShapeType="1"/>
            </p:cNvSpPr>
            <p:nvPr/>
          </p:nvSpPr>
          <p:spPr bwMode="auto">
            <a:xfrm flipH="1">
              <a:off x="5430" y="2041"/>
              <a:ext cx="300"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291844" name="AutoShape 4"/>
            <p:cNvSpPr>
              <a:spLocks noChangeShapeType="1"/>
            </p:cNvSpPr>
            <p:nvPr/>
          </p:nvSpPr>
          <p:spPr bwMode="auto">
            <a:xfrm>
              <a:off x="4400" y="1901"/>
              <a:ext cx="300"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291843" name="AutoShape 3"/>
            <p:cNvSpPr>
              <a:spLocks noChangeShapeType="1"/>
            </p:cNvSpPr>
            <p:nvPr/>
          </p:nvSpPr>
          <p:spPr bwMode="auto">
            <a:xfrm flipH="1">
              <a:off x="4400" y="2041"/>
              <a:ext cx="300" cy="1"/>
            </a:xfrm>
            <a:prstGeom prst="straightConnector1">
              <a:avLst/>
            </a:prstGeom>
            <a:noFill/>
            <a:ln w="9525">
              <a:solidFill>
                <a:srgbClr val="000000"/>
              </a:solidFill>
              <a:round/>
              <a:headEnd/>
              <a:tailEnd type="arrow" w="med" len="med"/>
            </a:ln>
          </p:spPr>
          <p:txBody>
            <a:bodyPr vert="horz" wrap="square" lIns="91440" tIns="45720" rIns="91440" bIns="45720" numCol="1" anchor="t" anchorCtr="0" compatLnSpc="1">
              <a:prstTxWarp prst="textNoShape">
                <a:avLst/>
              </a:prstTxWarp>
            </a:bodyPr>
            <a:lstStyle/>
            <a:p>
              <a:endParaRPr lang="zh-CN" altLang="en-US"/>
            </a:p>
          </p:txBody>
        </p:sp>
        <p:sp>
          <p:nvSpPr>
            <p:cNvPr id="291842" name="Rectangle 2"/>
            <p:cNvSpPr>
              <a:spLocks noChangeArrowheads="1"/>
            </p:cNvSpPr>
            <p:nvPr/>
          </p:nvSpPr>
          <p:spPr bwMode="auto">
            <a:xfrm>
              <a:off x="4850" y="1836"/>
              <a:ext cx="470" cy="27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269875" algn="ctr" defTabSz="914400" rtl="0" eaLnBrk="1" fontAlgn="base" latinLnBrk="0" hangingPunct="1">
                <a:lnSpc>
                  <a:spcPct val="100000"/>
                </a:lnSpc>
                <a:spcBef>
                  <a:spcPct val="0"/>
                </a:spcBef>
                <a:spcAft>
                  <a:spcPct val="0"/>
                </a:spcAft>
                <a:buClrTx/>
                <a:buSzTx/>
                <a:buFontTx/>
                <a:buNone/>
                <a:tabLst/>
              </a:pPr>
              <a:r>
                <a:rPr kumimoji="0" lang="zh-CN" altLang="zh-CN" sz="900" b="0" i="0" u="none" strike="noStrike" cap="none" normalizeH="0" baseline="0">
                  <a:ln>
                    <a:noFill/>
                  </a:ln>
                  <a:solidFill>
                    <a:schemeClr val="tx1"/>
                  </a:solidFill>
                  <a:effectLst/>
                  <a:latin typeface="Arial"/>
                  <a:ea typeface="宋体" pitchFamily="2" charset="-122"/>
                  <a:cs typeface="Times New Roman" pitchFamily="18" charset="0"/>
                </a:rPr>
                <a:t>…</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gr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1357298"/>
            <a:ext cx="5286412" cy="430887"/>
          </a:xfrm>
          <a:prstGeom prst="rect">
            <a:avLst/>
          </a:prstGeom>
          <a:noFill/>
        </p:spPr>
        <p:txBody>
          <a:bodyPr wrap="square" rtlCol="0">
            <a:spAutoFit/>
          </a:bodyPr>
          <a:lstStyle/>
          <a:p>
            <a:r>
              <a:rPr lang="zh-CN" altLang="zh-CN" sz="2200">
                <a:solidFill>
                  <a:srgbClr val="0000FF"/>
                </a:solidFill>
                <a:latin typeface="Consolas" pitchFamily="49" charset="0"/>
                <a:ea typeface="楷体" pitchFamily="49" charset="-122"/>
                <a:cs typeface="Consolas" pitchFamily="49" charset="0"/>
              </a:rPr>
              <a:t>定义</a:t>
            </a:r>
            <a:r>
              <a:rPr lang="en-US" altLang="zh-CN" sz="2200">
                <a:solidFill>
                  <a:srgbClr val="0000FF"/>
                </a:solidFill>
                <a:latin typeface="Consolas" pitchFamily="49" charset="0"/>
                <a:ea typeface="楷体" pitchFamily="49" charset="-122"/>
                <a:cs typeface="Consolas" pitchFamily="49" charset="0"/>
              </a:rPr>
              <a:t>list</a:t>
            </a:r>
            <a:r>
              <a:rPr lang="zh-CN" altLang="zh-CN" sz="2200">
                <a:solidFill>
                  <a:srgbClr val="0000FF"/>
                </a:solidFill>
                <a:latin typeface="Consolas" pitchFamily="49" charset="0"/>
                <a:ea typeface="楷体" pitchFamily="49" charset="-122"/>
                <a:cs typeface="Consolas" pitchFamily="49" charset="0"/>
              </a:rPr>
              <a:t>容器的几种方式如下：</a:t>
            </a:r>
          </a:p>
        </p:txBody>
      </p:sp>
      <p:sp>
        <p:nvSpPr>
          <p:cNvPr id="3" name="TextBox 2"/>
          <p:cNvSpPr txBox="1"/>
          <p:nvPr/>
        </p:nvSpPr>
        <p:spPr>
          <a:xfrm>
            <a:off x="642910" y="1928802"/>
            <a:ext cx="8143932" cy="175432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nSpc>
                <a:spcPct val="150000"/>
              </a:lnSpc>
            </a:pPr>
            <a:r>
              <a:rPr lang="en-US" altLang="zh-CN" sz="1800">
                <a:solidFill>
                  <a:srgbClr val="006600"/>
                </a:solidFill>
                <a:latin typeface="Consolas" pitchFamily="49" charset="0"/>
                <a:ea typeface="仿宋" pitchFamily="49" charset="-122"/>
                <a:cs typeface="Consolas" pitchFamily="49" charset="0"/>
              </a:rPr>
              <a:t>list&lt;int&gt; l1;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定义元素为</a:t>
            </a:r>
            <a:r>
              <a:rPr lang="en-US" altLang="zh-CN" sz="1800">
                <a:solidFill>
                  <a:srgbClr val="00B0F0"/>
                </a:solidFill>
                <a:latin typeface="Consolas" pitchFamily="49" charset="0"/>
                <a:ea typeface="仿宋" pitchFamily="49" charset="-122"/>
                <a:cs typeface="Consolas" pitchFamily="49" charset="0"/>
              </a:rPr>
              <a:t>int</a:t>
            </a:r>
            <a:r>
              <a:rPr lang="zh-CN" altLang="zh-CN" sz="1800">
                <a:solidFill>
                  <a:srgbClr val="00B0F0"/>
                </a:solidFill>
                <a:latin typeface="Consolas" pitchFamily="49" charset="0"/>
                <a:ea typeface="仿宋" pitchFamily="49" charset="-122"/>
                <a:cs typeface="Consolas" pitchFamily="49" charset="0"/>
              </a:rPr>
              <a:t>的链表</a:t>
            </a:r>
            <a:r>
              <a:rPr lang="en-US" altLang="zh-CN" sz="1800">
                <a:solidFill>
                  <a:srgbClr val="00B0F0"/>
                </a:solidFill>
                <a:latin typeface="Consolas" pitchFamily="49" charset="0"/>
                <a:ea typeface="仿宋" pitchFamily="49" charset="-122"/>
                <a:cs typeface="Consolas" pitchFamily="49" charset="0"/>
              </a:rPr>
              <a:t>l1</a:t>
            </a:r>
            <a:endParaRPr lang="zh-CN" altLang="zh-CN" sz="1800">
              <a:solidFill>
                <a:srgbClr val="00B0F0"/>
              </a:solidFill>
              <a:latin typeface="Consolas" pitchFamily="49" charset="0"/>
              <a:ea typeface="仿宋" pitchFamily="49" charset="-122"/>
              <a:cs typeface="Consolas" pitchFamily="49" charset="0"/>
            </a:endParaRPr>
          </a:p>
          <a:p>
            <a:pPr>
              <a:lnSpc>
                <a:spcPct val="150000"/>
              </a:lnSpc>
            </a:pPr>
            <a:r>
              <a:rPr lang="en-US" altLang="zh-CN" sz="1800">
                <a:solidFill>
                  <a:srgbClr val="006600"/>
                </a:solidFill>
                <a:latin typeface="Consolas" pitchFamily="49" charset="0"/>
                <a:ea typeface="仿宋" pitchFamily="49" charset="-122"/>
                <a:cs typeface="Consolas" pitchFamily="49" charset="0"/>
              </a:rPr>
              <a:t>list&lt;int&gt; l2 (10);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指定链表</a:t>
            </a:r>
            <a:r>
              <a:rPr lang="en-US" altLang="zh-CN" sz="1800">
                <a:solidFill>
                  <a:srgbClr val="00B0F0"/>
                </a:solidFill>
                <a:latin typeface="Consolas" pitchFamily="49" charset="0"/>
                <a:ea typeface="仿宋" pitchFamily="49" charset="-122"/>
                <a:cs typeface="Consolas" pitchFamily="49" charset="0"/>
              </a:rPr>
              <a:t>l2</a:t>
            </a:r>
            <a:r>
              <a:rPr lang="zh-CN" altLang="zh-CN" sz="1800">
                <a:solidFill>
                  <a:srgbClr val="00B0F0"/>
                </a:solidFill>
                <a:latin typeface="Consolas" pitchFamily="49" charset="0"/>
                <a:ea typeface="仿宋" pitchFamily="49" charset="-122"/>
                <a:cs typeface="Consolas" pitchFamily="49" charset="0"/>
              </a:rPr>
              <a:t>的初始大小为</a:t>
            </a:r>
            <a:r>
              <a:rPr lang="en-US" altLang="zh-CN" sz="1800">
                <a:solidFill>
                  <a:srgbClr val="00B0F0"/>
                </a:solidFill>
                <a:latin typeface="Consolas" pitchFamily="49" charset="0"/>
                <a:ea typeface="仿宋" pitchFamily="49" charset="-122"/>
                <a:cs typeface="Consolas" pitchFamily="49" charset="0"/>
              </a:rPr>
              <a:t>10</a:t>
            </a:r>
            <a:r>
              <a:rPr lang="zh-CN" altLang="zh-CN" sz="1800">
                <a:solidFill>
                  <a:srgbClr val="00B0F0"/>
                </a:solidFill>
                <a:latin typeface="Consolas" pitchFamily="49" charset="0"/>
                <a:ea typeface="仿宋" pitchFamily="49" charset="-122"/>
                <a:cs typeface="Consolas" pitchFamily="49" charset="0"/>
              </a:rPr>
              <a:t>个</a:t>
            </a:r>
            <a:r>
              <a:rPr lang="en-US" altLang="zh-CN" sz="1800">
                <a:solidFill>
                  <a:srgbClr val="00B0F0"/>
                </a:solidFill>
                <a:latin typeface="Consolas" pitchFamily="49" charset="0"/>
                <a:ea typeface="仿宋" pitchFamily="49" charset="-122"/>
                <a:cs typeface="Consolas" pitchFamily="49" charset="0"/>
              </a:rPr>
              <a:t>int</a:t>
            </a:r>
            <a:r>
              <a:rPr lang="zh-CN" altLang="zh-CN" sz="1800">
                <a:solidFill>
                  <a:srgbClr val="00B0F0"/>
                </a:solidFill>
                <a:latin typeface="Consolas" pitchFamily="49" charset="0"/>
                <a:ea typeface="仿宋" pitchFamily="49" charset="-122"/>
                <a:cs typeface="Consolas" pitchFamily="49" charset="0"/>
              </a:rPr>
              <a:t>元素</a:t>
            </a:r>
          </a:p>
          <a:p>
            <a:pPr>
              <a:lnSpc>
                <a:spcPct val="150000"/>
              </a:lnSpc>
            </a:pPr>
            <a:r>
              <a:rPr lang="en-US" altLang="zh-CN" sz="1800">
                <a:solidFill>
                  <a:srgbClr val="006600"/>
                </a:solidFill>
                <a:latin typeface="Consolas" pitchFamily="49" charset="0"/>
                <a:ea typeface="仿宋" pitchFamily="49" charset="-122"/>
                <a:cs typeface="Consolas" pitchFamily="49" charset="0"/>
              </a:rPr>
              <a:t>list&lt;double&gt; l3 (10</a:t>
            </a:r>
            <a:r>
              <a:rPr lang="zh-CN" altLang="zh-CN" sz="1800">
                <a:solidFill>
                  <a:srgbClr val="006600"/>
                </a:solidFill>
                <a:latin typeface="Consolas" pitchFamily="49" charset="0"/>
                <a:ea typeface="仿宋" pitchFamily="49" charset="-122"/>
                <a:cs typeface="Consolas" pitchFamily="49" charset="0"/>
              </a:rPr>
              <a:t>，</a:t>
            </a:r>
            <a:r>
              <a:rPr lang="en-US" altLang="zh-CN" sz="1800">
                <a:solidFill>
                  <a:srgbClr val="006600"/>
                </a:solidFill>
                <a:latin typeface="Consolas" pitchFamily="49" charset="0"/>
                <a:ea typeface="仿宋" pitchFamily="49" charset="-122"/>
                <a:cs typeface="Consolas" pitchFamily="49" charset="0"/>
              </a:rPr>
              <a:t>1.23);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指定</a:t>
            </a:r>
            <a:r>
              <a:rPr lang="en-US" altLang="zh-CN" sz="1800">
                <a:solidFill>
                  <a:srgbClr val="00B0F0"/>
                </a:solidFill>
                <a:latin typeface="Consolas" pitchFamily="49" charset="0"/>
                <a:ea typeface="仿宋" pitchFamily="49" charset="-122"/>
                <a:cs typeface="Consolas" pitchFamily="49" charset="0"/>
              </a:rPr>
              <a:t>l3</a:t>
            </a:r>
            <a:r>
              <a:rPr lang="zh-CN" altLang="zh-CN" sz="1800">
                <a:solidFill>
                  <a:srgbClr val="00B0F0"/>
                </a:solidFill>
                <a:latin typeface="Consolas" pitchFamily="49" charset="0"/>
                <a:ea typeface="仿宋" pitchFamily="49" charset="-122"/>
                <a:cs typeface="Consolas" pitchFamily="49" charset="0"/>
              </a:rPr>
              <a:t>的</a:t>
            </a:r>
            <a:r>
              <a:rPr lang="en-US" altLang="zh-CN" sz="1800">
                <a:solidFill>
                  <a:srgbClr val="00B0F0"/>
                </a:solidFill>
                <a:latin typeface="Consolas" pitchFamily="49" charset="0"/>
                <a:ea typeface="仿宋" pitchFamily="49" charset="-122"/>
                <a:cs typeface="Consolas" pitchFamily="49" charset="0"/>
              </a:rPr>
              <a:t>10</a:t>
            </a:r>
            <a:r>
              <a:rPr lang="zh-CN" altLang="zh-CN" sz="1800">
                <a:solidFill>
                  <a:srgbClr val="00B0F0"/>
                </a:solidFill>
                <a:latin typeface="Consolas" pitchFamily="49" charset="0"/>
                <a:ea typeface="仿宋" pitchFamily="49" charset="-122"/>
                <a:cs typeface="Consolas" pitchFamily="49" charset="0"/>
              </a:rPr>
              <a:t>个初始元素的初值为</a:t>
            </a:r>
            <a:r>
              <a:rPr lang="en-US" altLang="zh-CN" sz="1800">
                <a:solidFill>
                  <a:srgbClr val="00B0F0"/>
                </a:solidFill>
                <a:latin typeface="Consolas" pitchFamily="49" charset="0"/>
                <a:ea typeface="仿宋" pitchFamily="49" charset="-122"/>
                <a:cs typeface="Consolas" pitchFamily="49" charset="0"/>
              </a:rPr>
              <a:t>1.23</a:t>
            </a:r>
            <a:endParaRPr lang="zh-CN" altLang="zh-CN" sz="1800">
              <a:solidFill>
                <a:srgbClr val="00B0F0"/>
              </a:solidFill>
              <a:latin typeface="Consolas" pitchFamily="49" charset="0"/>
              <a:ea typeface="仿宋" pitchFamily="49" charset="-122"/>
              <a:cs typeface="Consolas" pitchFamily="49" charset="0"/>
            </a:endParaRPr>
          </a:p>
          <a:p>
            <a:pPr>
              <a:lnSpc>
                <a:spcPct val="150000"/>
              </a:lnSpc>
            </a:pPr>
            <a:r>
              <a:rPr lang="en-US" altLang="zh-CN" sz="1800">
                <a:solidFill>
                  <a:srgbClr val="006600"/>
                </a:solidFill>
                <a:latin typeface="Consolas" pitchFamily="49" charset="0"/>
                <a:ea typeface="仿宋" pitchFamily="49" charset="-122"/>
                <a:cs typeface="Consolas" pitchFamily="49" charset="0"/>
              </a:rPr>
              <a:t>list&lt;int&gt; l4(a</a:t>
            </a:r>
            <a:r>
              <a:rPr lang="zh-CN" altLang="zh-CN" sz="1800">
                <a:solidFill>
                  <a:srgbClr val="006600"/>
                </a:solidFill>
                <a:latin typeface="Consolas" pitchFamily="49" charset="0"/>
                <a:ea typeface="仿宋" pitchFamily="49" charset="-122"/>
                <a:cs typeface="Consolas" pitchFamily="49" charset="0"/>
              </a:rPr>
              <a:t>，</a:t>
            </a:r>
            <a:r>
              <a:rPr lang="en-US" altLang="zh-CN" sz="1800">
                <a:solidFill>
                  <a:srgbClr val="006600"/>
                </a:solidFill>
                <a:latin typeface="Consolas" pitchFamily="49" charset="0"/>
                <a:ea typeface="仿宋" pitchFamily="49" charset="-122"/>
                <a:cs typeface="Consolas" pitchFamily="49" charset="0"/>
              </a:rPr>
              <a:t>a+5);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用数组</a:t>
            </a:r>
            <a:r>
              <a:rPr lang="en-US" altLang="zh-CN" sz="1800">
                <a:solidFill>
                  <a:srgbClr val="00B0F0"/>
                </a:solidFill>
                <a:latin typeface="Consolas" pitchFamily="49" charset="0"/>
                <a:ea typeface="仿宋" pitchFamily="49" charset="-122"/>
                <a:cs typeface="Consolas" pitchFamily="49" charset="0"/>
              </a:rPr>
              <a:t>a[0..4]</a:t>
            </a:r>
            <a:r>
              <a:rPr lang="zh-CN" altLang="zh-CN" sz="1800">
                <a:solidFill>
                  <a:srgbClr val="00B0F0"/>
                </a:solidFill>
                <a:latin typeface="Consolas" pitchFamily="49" charset="0"/>
                <a:ea typeface="仿宋" pitchFamily="49" charset="-122"/>
                <a:cs typeface="Consolas" pitchFamily="49" charset="0"/>
              </a:rPr>
              <a:t>共</a:t>
            </a:r>
            <a:r>
              <a:rPr lang="en-US" altLang="zh-CN" sz="1800">
                <a:solidFill>
                  <a:srgbClr val="00B0F0"/>
                </a:solidFill>
                <a:latin typeface="Consolas" pitchFamily="49" charset="0"/>
                <a:ea typeface="仿宋" pitchFamily="49" charset="-122"/>
                <a:cs typeface="Consolas" pitchFamily="49" charset="0"/>
              </a:rPr>
              <a:t>5</a:t>
            </a:r>
            <a:r>
              <a:rPr lang="zh-CN" altLang="zh-CN" sz="1800">
                <a:solidFill>
                  <a:srgbClr val="00B0F0"/>
                </a:solidFill>
                <a:latin typeface="Consolas" pitchFamily="49" charset="0"/>
                <a:ea typeface="仿宋" pitchFamily="49" charset="-122"/>
                <a:cs typeface="Consolas" pitchFamily="49" charset="0"/>
              </a:rPr>
              <a:t>个元素初始化</a:t>
            </a:r>
            <a:r>
              <a:rPr lang="en-US" altLang="zh-CN" sz="1800">
                <a:solidFill>
                  <a:srgbClr val="00B0F0"/>
                </a:solidFill>
                <a:latin typeface="Consolas" pitchFamily="49" charset="0"/>
                <a:ea typeface="仿宋" pitchFamily="49" charset="-122"/>
                <a:cs typeface="Consolas" pitchFamily="49" charset="0"/>
              </a:rPr>
              <a:t>l4</a:t>
            </a:r>
            <a:endParaRPr lang="zh-CN" altLang="zh-CN" sz="1800">
              <a:solidFill>
                <a:srgbClr val="00B0F0"/>
              </a:solidFill>
              <a:latin typeface="Consolas" pitchFamily="49" charset="0"/>
              <a:ea typeface="仿宋" pitchFamily="49" charset="-122"/>
              <a:cs typeface="Consolas" pitchFamily="49"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500042"/>
            <a:ext cx="4500594" cy="430887"/>
          </a:xfrm>
          <a:prstGeom prst="rect">
            <a:avLst/>
          </a:prstGeom>
          <a:noFill/>
        </p:spPr>
        <p:txBody>
          <a:bodyPr wrap="square" rtlCol="0">
            <a:spAutoFit/>
          </a:bodyPr>
          <a:lstStyle/>
          <a:p>
            <a:r>
              <a:rPr lang="en-US" altLang="zh-CN" sz="2200">
                <a:solidFill>
                  <a:srgbClr val="0000FF"/>
                </a:solidFill>
                <a:latin typeface="Consolas" pitchFamily="49" charset="0"/>
                <a:ea typeface="楷体" pitchFamily="49" charset="-122"/>
                <a:cs typeface="Consolas" pitchFamily="49" charset="0"/>
              </a:rPr>
              <a:t>list</a:t>
            </a:r>
            <a:r>
              <a:rPr lang="zh-CN" altLang="zh-CN" sz="2200">
                <a:solidFill>
                  <a:srgbClr val="0000FF"/>
                </a:solidFill>
                <a:latin typeface="Consolas" pitchFamily="49" charset="0"/>
                <a:ea typeface="楷体" pitchFamily="49" charset="-122"/>
                <a:cs typeface="Consolas" pitchFamily="49" charset="0"/>
              </a:rPr>
              <a:t>的主要成员函数如下：</a:t>
            </a:r>
          </a:p>
        </p:txBody>
      </p:sp>
      <p:sp>
        <p:nvSpPr>
          <p:cNvPr id="3" name="TextBox 2"/>
          <p:cNvSpPr txBox="1"/>
          <p:nvPr/>
        </p:nvSpPr>
        <p:spPr>
          <a:xfrm>
            <a:off x="857224" y="1428736"/>
            <a:ext cx="7429552" cy="341632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lnSpc>
                <a:spcPct val="150000"/>
              </a:lnSpc>
              <a:buFont typeface="Wingdings" pitchFamily="2" charset="2"/>
              <a:buChar char="l"/>
            </a:pPr>
            <a:r>
              <a:rPr lang="en-US" altLang="zh-CN" sz="1800">
                <a:solidFill>
                  <a:srgbClr val="C00000"/>
                </a:solidFill>
                <a:latin typeface="Consolas" pitchFamily="49" charset="0"/>
                <a:ea typeface="仿宋" pitchFamily="49" charset="-122"/>
                <a:cs typeface="Consolas" pitchFamily="49" charset="0"/>
              </a:rPr>
              <a:t>empty()</a:t>
            </a:r>
            <a:r>
              <a:rPr lang="zh-CN" altLang="zh-CN" sz="1800">
                <a:solidFill>
                  <a:srgbClr val="C00000"/>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判断链表容器是否为空。</a:t>
            </a:r>
          </a:p>
          <a:p>
            <a:pPr marL="342900" indent="-342900">
              <a:lnSpc>
                <a:spcPct val="150000"/>
              </a:lnSpc>
              <a:buFont typeface="Wingdings" pitchFamily="2" charset="2"/>
              <a:buChar char="l"/>
            </a:pPr>
            <a:r>
              <a:rPr lang="en-US" altLang="zh-CN" sz="1800">
                <a:solidFill>
                  <a:srgbClr val="C00000"/>
                </a:solidFill>
                <a:latin typeface="Consolas" pitchFamily="49" charset="0"/>
                <a:ea typeface="仿宋" pitchFamily="49" charset="-122"/>
                <a:cs typeface="Consolas" pitchFamily="49" charset="0"/>
              </a:rPr>
              <a:t>size()</a:t>
            </a:r>
            <a:r>
              <a:rPr lang="zh-CN" altLang="zh-CN" sz="1800">
                <a:solidFill>
                  <a:srgbClr val="C00000"/>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返回链表容器中实际元素个数。</a:t>
            </a:r>
          </a:p>
          <a:p>
            <a:pPr marL="342900" indent="-342900">
              <a:lnSpc>
                <a:spcPct val="150000"/>
              </a:lnSpc>
              <a:buFont typeface="Wingdings" pitchFamily="2" charset="2"/>
              <a:buChar char="l"/>
            </a:pPr>
            <a:r>
              <a:rPr lang="en-US" altLang="zh-CN" sz="1800">
                <a:solidFill>
                  <a:srgbClr val="C00000"/>
                </a:solidFill>
                <a:latin typeface="Consolas" pitchFamily="49" charset="0"/>
                <a:ea typeface="仿宋" pitchFamily="49" charset="-122"/>
                <a:cs typeface="Consolas" pitchFamily="49" charset="0"/>
              </a:rPr>
              <a:t>push_back()</a:t>
            </a:r>
            <a:r>
              <a:rPr lang="zh-CN" altLang="zh-CN" sz="1800">
                <a:solidFill>
                  <a:srgbClr val="C00000"/>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在链表尾部插入元素。</a:t>
            </a:r>
          </a:p>
          <a:p>
            <a:pPr marL="342900" indent="-342900">
              <a:lnSpc>
                <a:spcPct val="150000"/>
              </a:lnSpc>
              <a:buFont typeface="Wingdings" pitchFamily="2" charset="2"/>
              <a:buChar char="l"/>
            </a:pPr>
            <a:r>
              <a:rPr lang="en-US" altLang="zh-CN" sz="1800">
                <a:solidFill>
                  <a:srgbClr val="C00000"/>
                </a:solidFill>
                <a:latin typeface="Consolas" pitchFamily="49" charset="0"/>
                <a:ea typeface="仿宋" pitchFamily="49" charset="-122"/>
                <a:cs typeface="Consolas" pitchFamily="49" charset="0"/>
              </a:rPr>
              <a:t>pop_back()</a:t>
            </a:r>
            <a:r>
              <a:rPr lang="zh-CN" altLang="zh-CN" sz="1800">
                <a:solidFill>
                  <a:srgbClr val="C00000"/>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删除链表容器的最后一个元素。</a:t>
            </a:r>
          </a:p>
          <a:p>
            <a:pPr marL="342900" indent="-342900">
              <a:lnSpc>
                <a:spcPct val="150000"/>
              </a:lnSpc>
              <a:buFont typeface="Wingdings" pitchFamily="2" charset="2"/>
              <a:buChar char="l"/>
            </a:pPr>
            <a:r>
              <a:rPr lang="en-US" altLang="zh-CN" sz="1800">
                <a:solidFill>
                  <a:srgbClr val="C00000"/>
                </a:solidFill>
                <a:latin typeface="Consolas" pitchFamily="49" charset="0"/>
                <a:ea typeface="仿宋" pitchFamily="49" charset="-122"/>
                <a:cs typeface="Consolas" pitchFamily="49" charset="0"/>
              </a:rPr>
              <a:t>remove ()</a:t>
            </a:r>
            <a:r>
              <a:rPr lang="zh-CN" altLang="zh-CN" sz="1800">
                <a:solidFill>
                  <a:srgbClr val="C00000"/>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删除链表容器中所有指定值的元素。</a:t>
            </a:r>
          </a:p>
          <a:p>
            <a:pPr marL="342900" indent="-342900">
              <a:lnSpc>
                <a:spcPct val="150000"/>
              </a:lnSpc>
              <a:buFont typeface="Wingdings" pitchFamily="2" charset="2"/>
              <a:buChar char="l"/>
            </a:pPr>
            <a:r>
              <a:rPr lang="en-US" altLang="zh-CN" sz="1800">
                <a:solidFill>
                  <a:srgbClr val="C00000"/>
                </a:solidFill>
                <a:latin typeface="Consolas" pitchFamily="49" charset="0"/>
                <a:ea typeface="仿宋" pitchFamily="49" charset="-122"/>
                <a:cs typeface="Consolas" pitchFamily="49" charset="0"/>
              </a:rPr>
              <a:t>remove_if(cmp)</a:t>
            </a:r>
            <a:r>
              <a:rPr lang="zh-CN" altLang="zh-CN" sz="1800">
                <a:solidFill>
                  <a:srgbClr val="C00000"/>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删除链表容器中满足条件的元素。</a:t>
            </a:r>
          </a:p>
          <a:p>
            <a:pPr marL="342900" indent="-342900">
              <a:lnSpc>
                <a:spcPct val="150000"/>
              </a:lnSpc>
              <a:buFont typeface="Wingdings" pitchFamily="2" charset="2"/>
              <a:buChar char="l"/>
            </a:pPr>
            <a:r>
              <a:rPr lang="en-US" altLang="zh-CN" sz="1800">
                <a:solidFill>
                  <a:srgbClr val="C00000"/>
                </a:solidFill>
                <a:latin typeface="Consolas" pitchFamily="49" charset="0"/>
                <a:ea typeface="仿宋" pitchFamily="49" charset="-122"/>
                <a:cs typeface="Consolas" pitchFamily="49" charset="0"/>
              </a:rPr>
              <a:t>erase()</a:t>
            </a:r>
            <a:r>
              <a:rPr lang="zh-CN" altLang="zh-CN" sz="1800">
                <a:solidFill>
                  <a:srgbClr val="C00000"/>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从链表容器中删除一个或几个元素。</a:t>
            </a:r>
          </a:p>
          <a:p>
            <a:pPr marL="342900" indent="-342900">
              <a:lnSpc>
                <a:spcPct val="150000"/>
              </a:lnSpc>
              <a:buFont typeface="Wingdings" pitchFamily="2" charset="2"/>
              <a:buChar char="l"/>
            </a:pPr>
            <a:r>
              <a:rPr lang="en-US" altLang="zh-CN" sz="1800">
                <a:solidFill>
                  <a:srgbClr val="C00000"/>
                </a:solidFill>
                <a:latin typeface="Consolas" pitchFamily="49" charset="0"/>
                <a:ea typeface="仿宋" pitchFamily="49" charset="-122"/>
                <a:cs typeface="Consolas" pitchFamily="49" charset="0"/>
              </a:rPr>
              <a:t>unique()</a:t>
            </a:r>
            <a:r>
              <a:rPr lang="zh-CN" altLang="zh-CN" sz="1800">
                <a:solidFill>
                  <a:srgbClr val="C00000"/>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删除链表容器中相邻的重复元素。</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642918"/>
            <a:ext cx="7429552" cy="383181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lnSpc>
                <a:spcPct val="150000"/>
              </a:lnSpc>
              <a:buFont typeface="Wingdings" pitchFamily="2" charset="2"/>
              <a:buChar char="l"/>
            </a:pPr>
            <a:r>
              <a:rPr lang="en-US" altLang="zh-CN" sz="1800">
                <a:solidFill>
                  <a:srgbClr val="C00000"/>
                </a:solidFill>
                <a:latin typeface="Consolas" pitchFamily="49" charset="0"/>
                <a:ea typeface="仿宋" pitchFamily="49" charset="-122"/>
                <a:cs typeface="Consolas" pitchFamily="49" charset="0"/>
              </a:rPr>
              <a:t>clear()</a:t>
            </a:r>
            <a:r>
              <a:rPr lang="zh-CN" altLang="zh-CN" sz="1800">
                <a:solidFill>
                  <a:srgbClr val="C00000"/>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删除链表容器中所有的元素。</a:t>
            </a:r>
          </a:p>
          <a:p>
            <a:pPr marL="342900" indent="-342900">
              <a:lnSpc>
                <a:spcPct val="150000"/>
              </a:lnSpc>
              <a:buFont typeface="Wingdings" pitchFamily="2" charset="2"/>
              <a:buChar char="l"/>
            </a:pPr>
            <a:r>
              <a:rPr lang="en-US" altLang="zh-CN" sz="1800">
                <a:solidFill>
                  <a:srgbClr val="C00000"/>
                </a:solidFill>
                <a:latin typeface="Consolas" pitchFamily="49" charset="0"/>
                <a:ea typeface="仿宋" pitchFamily="49" charset="-122"/>
                <a:cs typeface="Consolas" pitchFamily="49" charset="0"/>
              </a:rPr>
              <a:t>insert(pos</a:t>
            </a:r>
            <a:r>
              <a:rPr lang="zh-CN" altLang="zh-CN" sz="1800">
                <a:solidFill>
                  <a:srgbClr val="C00000"/>
                </a:solidFill>
                <a:latin typeface="Consolas" pitchFamily="49" charset="0"/>
                <a:ea typeface="仿宋" pitchFamily="49" charset="-122"/>
                <a:cs typeface="Consolas" pitchFamily="49" charset="0"/>
              </a:rPr>
              <a:t>，</a:t>
            </a:r>
            <a:r>
              <a:rPr lang="en-US" altLang="zh-CN" sz="1800">
                <a:solidFill>
                  <a:srgbClr val="C00000"/>
                </a:solidFill>
                <a:latin typeface="Consolas" pitchFamily="49" charset="0"/>
                <a:ea typeface="仿宋" pitchFamily="49" charset="-122"/>
                <a:cs typeface="Consolas" pitchFamily="49" charset="0"/>
              </a:rPr>
              <a:t>elem)</a:t>
            </a:r>
            <a:r>
              <a:rPr lang="zh-CN" altLang="zh-CN" sz="1800">
                <a:solidFill>
                  <a:srgbClr val="C00000"/>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在</a:t>
            </a:r>
            <a:r>
              <a:rPr lang="en-US" altLang="zh-CN" sz="1800">
                <a:solidFill>
                  <a:srgbClr val="0000FF"/>
                </a:solidFill>
                <a:latin typeface="Consolas" pitchFamily="49" charset="0"/>
                <a:ea typeface="仿宋" pitchFamily="49" charset="-122"/>
                <a:cs typeface="Consolas" pitchFamily="49" charset="0"/>
              </a:rPr>
              <a:t>pos</a:t>
            </a:r>
            <a:r>
              <a:rPr lang="zh-CN" altLang="zh-CN" sz="1800">
                <a:solidFill>
                  <a:srgbClr val="0000FF"/>
                </a:solidFill>
                <a:latin typeface="Consolas" pitchFamily="49" charset="0"/>
                <a:ea typeface="仿宋" pitchFamily="49" charset="-122"/>
                <a:cs typeface="Consolas" pitchFamily="49" charset="0"/>
              </a:rPr>
              <a:t>位置插入元素</a:t>
            </a:r>
            <a:r>
              <a:rPr lang="en-US" altLang="zh-CN" sz="1800">
                <a:solidFill>
                  <a:srgbClr val="0000FF"/>
                </a:solidFill>
                <a:latin typeface="Consolas" pitchFamily="49" charset="0"/>
                <a:ea typeface="仿宋" pitchFamily="49" charset="-122"/>
                <a:cs typeface="Consolas" pitchFamily="49" charset="0"/>
              </a:rPr>
              <a:t>elem</a:t>
            </a:r>
            <a:r>
              <a:rPr lang="zh-CN" altLang="zh-CN" sz="1800">
                <a:solidFill>
                  <a:srgbClr val="0000FF"/>
                </a:solidFill>
                <a:latin typeface="Consolas" pitchFamily="49" charset="0"/>
                <a:ea typeface="仿宋" pitchFamily="49" charset="-122"/>
                <a:cs typeface="Consolas" pitchFamily="49" charset="0"/>
              </a:rPr>
              <a:t>，即将元素</a:t>
            </a:r>
            <a:r>
              <a:rPr lang="en-US" altLang="zh-CN" sz="1800">
                <a:solidFill>
                  <a:srgbClr val="0000FF"/>
                </a:solidFill>
                <a:latin typeface="Consolas" pitchFamily="49" charset="0"/>
                <a:ea typeface="仿宋" pitchFamily="49" charset="-122"/>
                <a:cs typeface="Consolas" pitchFamily="49" charset="0"/>
              </a:rPr>
              <a:t>elem</a:t>
            </a:r>
            <a:r>
              <a:rPr lang="zh-CN" altLang="zh-CN" sz="1800">
                <a:solidFill>
                  <a:srgbClr val="0000FF"/>
                </a:solidFill>
                <a:latin typeface="Consolas" pitchFamily="49" charset="0"/>
                <a:ea typeface="仿宋" pitchFamily="49" charset="-122"/>
                <a:cs typeface="Consolas" pitchFamily="49" charset="0"/>
              </a:rPr>
              <a:t>插入到迭代器</a:t>
            </a:r>
            <a:r>
              <a:rPr lang="en-US" altLang="zh-CN" sz="1800">
                <a:solidFill>
                  <a:srgbClr val="0000FF"/>
                </a:solidFill>
                <a:latin typeface="Consolas" pitchFamily="49" charset="0"/>
                <a:ea typeface="仿宋" pitchFamily="49" charset="-122"/>
                <a:cs typeface="Consolas" pitchFamily="49" charset="0"/>
              </a:rPr>
              <a:t>pos</a:t>
            </a:r>
            <a:r>
              <a:rPr lang="zh-CN" altLang="zh-CN" sz="1800">
                <a:solidFill>
                  <a:srgbClr val="0000FF"/>
                </a:solidFill>
                <a:latin typeface="Consolas" pitchFamily="49" charset="0"/>
                <a:ea typeface="仿宋" pitchFamily="49" charset="-122"/>
                <a:cs typeface="Consolas" pitchFamily="49" charset="0"/>
              </a:rPr>
              <a:t>指定元素之前。</a:t>
            </a:r>
          </a:p>
          <a:p>
            <a:pPr marL="342900" indent="-342900">
              <a:lnSpc>
                <a:spcPct val="150000"/>
              </a:lnSpc>
              <a:buFont typeface="Wingdings" pitchFamily="2" charset="2"/>
              <a:buChar char="l"/>
            </a:pPr>
            <a:r>
              <a:rPr lang="en-US" altLang="zh-CN" sz="1800">
                <a:solidFill>
                  <a:srgbClr val="C00000"/>
                </a:solidFill>
                <a:latin typeface="Consolas" pitchFamily="49" charset="0"/>
                <a:ea typeface="仿宋" pitchFamily="49" charset="-122"/>
                <a:cs typeface="Consolas" pitchFamily="49" charset="0"/>
              </a:rPr>
              <a:t>insert(pos</a:t>
            </a:r>
            <a:r>
              <a:rPr lang="zh-CN" altLang="zh-CN" sz="1800">
                <a:solidFill>
                  <a:srgbClr val="C00000"/>
                </a:solidFill>
                <a:latin typeface="Consolas" pitchFamily="49" charset="0"/>
                <a:ea typeface="仿宋" pitchFamily="49" charset="-122"/>
                <a:cs typeface="Consolas" pitchFamily="49" charset="0"/>
              </a:rPr>
              <a:t>，</a:t>
            </a:r>
            <a:r>
              <a:rPr lang="en-US" altLang="zh-CN" sz="1800">
                <a:solidFill>
                  <a:srgbClr val="C00000"/>
                </a:solidFill>
                <a:latin typeface="Consolas" pitchFamily="49" charset="0"/>
                <a:ea typeface="仿宋" pitchFamily="49" charset="-122"/>
                <a:cs typeface="Consolas" pitchFamily="49" charset="0"/>
              </a:rPr>
              <a:t>n</a:t>
            </a:r>
            <a:r>
              <a:rPr lang="zh-CN" altLang="zh-CN" sz="1800">
                <a:solidFill>
                  <a:srgbClr val="C00000"/>
                </a:solidFill>
                <a:latin typeface="Consolas" pitchFamily="49" charset="0"/>
                <a:ea typeface="仿宋" pitchFamily="49" charset="-122"/>
                <a:cs typeface="Consolas" pitchFamily="49" charset="0"/>
              </a:rPr>
              <a:t>，</a:t>
            </a:r>
            <a:r>
              <a:rPr lang="en-US" altLang="zh-CN" sz="1800">
                <a:solidFill>
                  <a:srgbClr val="C00000"/>
                </a:solidFill>
                <a:latin typeface="Consolas" pitchFamily="49" charset="0"/>
                <a:ea typeface="仿宋" pitchFamily="49" charset="-122"/>
                <a:cs typeface="Consolas" pitchFamily="49" charset="0"/>
              </a:rPr>
              <a:t>elem)</a:t>
            </a:r>
            <a:r>
              <a:rPr lang="zh-CN" altLang="zh-CN" sz="1800">
                <a:solidFill>
                  <a:srgbClr val="C00000"/>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在</a:t>
            </a:r>
            <a:r>
              <a:rPr lang="en-US" altLang="zh-CN" sz="1800">
                <a:solidFill>
                  <a:srgbClr val="0000FF"/>
                </a:solidFill>
                <a:latin typeface="Consolas" pitchFamily="49" charset="0"/>
                <a:ea typeface="仿宋" pitchFamily="49" charset="-122"/>
                <a:cs typeface="Consolas" pitchFamily="49" charset="0"/>
              </a:rPr>
              <a:t>pos</a:t>
            </a:r>
            <a:r>
              <a:rPr lang="zh-CN" altLang="zh-CN" sz="1800">
                <a:solidFill>
                  <a:srgbClr val="0000FF"/>
                </a:solidFill>
                <a:latin typeface="Consolas" pitchFamily="49" charset="0"/>
                <a:ea typeface="仿宋" pitchFamily="49" charset="-122"/>
                <a:cs typeface="Consolas" pitchFamily="49" charset="0"/>
              </a:rPr>
              <a:t>位置插入</a:t>
            </a:r>
            <a:r>
              <a:rPr lang="en-US" altLang="zh-CN" sz="1800">
                <a:solidFill>
                  <a:srgbClr val="0000FF"/>
                </a:solidFill>
                <a:latin typeface="Consolas" pitchFamily="49" charset="0"/>
                <a:ea typeface="仿宋" pitchFamily="49" charset="-122"/>
                <a:cs typeface="Consolas" pitchFamily="49" charset="0"/>
              </a:rPr>
              <a:t>n</a:t>
            </a:r>
            <a:r>
              <a:rPr lang="zh-CN" altLang="zh-CN" sz="1800">
                <a:solidFill>
                  <a:srgbClr val="0000FF"/>
                </a:solidFill>
                <a:latin typeface="Consolas" pitchFamily="49" charset="0"/>
                <a:ea typeface="仿宋" pitchFamily="49" charset="-122"/>
                <a:cs typeface="Consolas" pitchFamily="49" charset="0"/>
              </a:rPr>
              <a:t>个元素</a:t>
            </a:r>
            <a:r>
              <a:rPr lang="en-US" altLang="zh-CN" sz="1800">
                <a:solidFill>
                  <a:srgbClr val="0000FF"/>
                </a:solidFill>
                <a:latin typeface="Consolas" pitchFamily="49" charset="0"/>
                <a:ea typeface="仿宋" pitchFamily="49" charset="-122"/>
                <a:cs typeface="Consolas" pitchFamily="49" charset="0"/>
              </a:rPr>
              <a:t>elem</a:t>
            </a:r>
            <a:r>
              <a:rPr lang="zh-CN" altLang="zh-CN" sz="1800">
                <a:solidFill>
                  <a:srgbClr val="0000FF"/>
                </a:solidFill>
                <a:latin typeface="Consolas" pitchFamily="49" charset="0"/>
                <a:ea typeface="仿宋" pitchFamily="49" charset="-122"/>
                <a:cs typeface="Consolas" pitchFamily="49" charset="0"/>
              </a:rPr>
              <a:t>。</a:t>
            </a:r>
          </a:p>
          <a:p>
            <a:pPr marL="342900" indent="-342900">
              <a:lnSpc>
                <a:spcPct val="150000"/>
              </a:lnSpc>
              <a:buFont typeface="Wingdings" pitchFamily="2" charset="2"/>
              <a:buChar char="l"/>
            </a:pPr>
            <a:r>
              <a:rPr lang="en-US" altLang="zh-CN" sz="1800">
                <a:solidFill>
                  <a:srgbClr val="C00000"/>
                </a:solidFill>
                <a:latin typeface="Consolas" pitchFamily="49" charset="0"/>
                <a:ea typeface="仿宋" pitchFamily="49" charset="-122"/>
                <a:cs typeface="Consolas" pitchFamily="49" charset="0"/>
              </a:rPr>
              <a:t>insert(pos</a:t>
            </a:r>
            <a:r>
              <a:rPr lang="zh-CN" altLang="zh-CN" sz="1800">
                <a:solidFill>
                  <a:srgbClr val="C00000"/>
                </a:solidFill>
                <a:latin typeface="Consolas" pitchFamily="49" charset="0"/>
                <a:ea typeface="仿宋" pitchFamily="49" charset="-122"/>
                <a:cs typeface="Consolas" pitchFamily="49" charset="0"/>
              </a:rPr>
              <a:t>，</a:t>
            </a:r>
            <a:r>
              <a:rPr lang="en-US" altLang="zh-CN" sz="1800">
                <a:solidFill>
                  <a:srgbClr val="C00000"/>
                </a:solidFill>
                <a:latin typeface="Consolas" pitchFamily="49" charset="0"/>
                <a:ea typeface="仿宋" pitchFamily="49" charset="-122"/>
                <a:cs typeface="Consolas" pitchFamily="49" charset="0"/>
              </a:rPr>
              <a:t>pos1</a:t>
            </a:r>
            <a:r>
              <a:rPr lang="zh-CN" altLang="zh-CN" sz="1800">
                <a:solidFill>
                  <a:srgbClr val="C00000"/>
                </a:solidFill>
                <a:latin typeface="Consolas" pitchFamily="49" charset="0"/>
                <a:ea typeface="仿宋" pitchFamily="49" charset="-122"/>
                <a:cs typeface="Consolas" pitchFamily="49" charset="0"/>
              </a:rPr>
              <a:t>，</a:t>
            </a:r>
            <a:r>
              <a:rPr lang="en-US" altLang="zh-CN" sz="1800">
                <a:solidFill>
                  <a:srgbClr val="C00000"/>
                </a:solidFill>
                <a:latin typeface="Consolas" pitchFamily="49" charset="0"/>
                <a:ea typeface="仿宋" pitchFamily="49" charset="-122"/>
                <a:cs typeface="Consolas" pitchFamily="49" charset="0"/>
              </a:rPr>
              <a:t>pos2)</a:t>
            </a:r>
            <a:r>
              <a:rPr lang="zh-CN" altLang="zh-CN" sz="1800">
                <a:solidFill>
                  <a:srgbClr val="C00000"/>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在迭代器</a:t>
            </a:r>
            <a:r>
              <a:rPr lang="en-US" altLang="zh-CN" sz="1800">
                <a:solidFill>
                  <a:srgbClr val="0000FF"/>
                </a:solidFill>
                <a:latin typeface="Consolas" pitchFamily="49" charset="0"/>
                <a:ea typeface="仿宋" pitchFamily="49" charset="-122"/>
                <a:cs typeface="Consolas" pitchFamily="49" charset="0"/>
              </a:rPr>
              <a:t>pos</a:t>
            </a:r>
            <a:r>
              <a:rPr lang="zh-CN" altLang="zh-CN" sz="1800">
                <a:solidFill>
                  <a:srgbClr val="0000FF"/>
                </a:solidFill>
                <a:latin typeface="Consolas" pitchFamily="49" charset="0"/>
                <a:ea typeface="仿宋" pitchFamily="49" charset="-122"/>
                <a:cs typeface="Consolas" pitchFamily="49" charset="0"/>
              </a:rPr>
              <a:t>处插入</a:t>
            </a:r>
            <a:r>
              <a:rPr lang="en-US" altLang="zh-CN" sz="1800">
                <a:solidFill>
                  <a:srgbClr val="0000FF"/>
                </a:solidFill>
                <a:latin typeface="Consolas" pitchFamily="49" charset="0"/>
                <a:ea typeface="仿宋" pitchFamily="49" charset="-122"/>
                <a:cs typeface="Consolas" pitchFamily="49" charset="0"/>
              </a:rPr>
              <a:t>[pos1</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pos2)</a:t>
            </a:r>
            <a:r>
              <a:rPr lang="zh-CN" altLang="zh-CN" sz="1800">
                <a:solidFill>
                  <a:srgbClr val="0000FF"/>
                </a:solidFill>
                <a:latin typeface="Consolas" pitchFamily="49" charset="0"/>
                <a:ea typeface="仿宋" pitchFamily="49" charset="-122"/>
                <a:cs typeface="Consolas" pitchFamily="49" charset="0"/>
              </a:rPr>
              <a:t>的元素。</a:t>
            </a:r>
          </a:p>
          <a:p>
            <a:pPr marL="342900" indent="-342900">
              <a:lnSpc>
                <a:spcPct val="150000"/>
              </a:lnSpc>
              <a:buFont typeface="Wingdings" pitchFamily="2" charset="2"/>
              <a:buChar char="l"/>
            </a:pPr>
            <a:r>
              <a:rPr lang="en-US" altLang="zh-CN" sz="1800">
                <a:solidFill>
                  <a:srgbClr val="C00000"/>
                </a:solidFill>
                <a:latin typeface="Consolas" pitchFamily="49" charset="0"/>
                <a:ea typeface="仿宋" pitchFamily="49" charset="-122"/>
                <a:cs typeface="Consolas" pitchFamily="49" charset="0"/>
              </a:rPr>
              <a:t>reverse()</a:t>
            </a:r>
            <a:r>
              <a:rPr lang="zh-CN" altLang="zh-CN" sz="1800">
                <a:solidFill>
                  <a:srgbClr val="C00000"/>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反转链表。</a:t>
            </a:r>
          </a:p>
          <a:p>
            <a:pPr marL="342900" indent="-342900">
              <a:lnSpc>
                <a:spcPct val="150000"/>
              </a:lnSpc>
              <a:buFont typeface="Wingdings" pitchFamily="2" charset="2"/>
              <a:buChar char="l"/>
            </a:pPr>
            <a:r>
              <a:rPr lang="en-US" altLang="zh-CN" sz="1800">
                <a:solidFill>
                  <a:srgbClr val="C00000"/>
                </a:solidFill>
                <a:latin typeface="Consolas" pitchFamily="49" charset="0"/>
                <a:ea typeface="仿宋" pitchFamily="49" charset="-122"/>
                <a:cs typeface="Consolas" pitchFamily="49" charset="0"/>
              </a:rPr>
              <a:t>sort()</a:t>
            </a:r>
            <a:r>
              <a:rPr lang="zh-CN" altLang="zh-CN" sz="1800">
                <a:solidFill>
                  <a:srgbClr val="C00000"/>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对链表容器中的元素排序。</a:t>
            </a:r>
            <a:endParaRPr lang="en-US" altLang="zh-CN" sz="1800">
              <a:solidFill>
                <a:srgbClr val="0000FF"/>
              </a:solidFill>
              <a:latin typeface="Consolas" pitchFamily="49" charset="0"/>
              <a:ea typeface="仿宋" pitchFamily="49" charset="-122"/>
              <a:cs typeface="Consolas" pitchFamily="49" charset="0"/>
            </a:endParaRPr>
          </a:p>
          <a:p>
            <a:pPr marL="342900" indent="-342900">
              <a:lnSpc>
                <a:spcPct val="150000"/>
              </a:lnSpc>
              <a:buFont typeface="Wingdings" pitchFamily="2" charset="2"/>
              <a:buChar char="l"/>
            </a:pPr>
            <a:r>
              <a:rPr lang="zh-CN" altLang="zh-CN" sz="1800">
                <a:solidFill>
                  <a:srgbClr val="C00000"/>
                </a:solidFill>
                <a:latin typeface="Consolas" pitchFamily="49" charset="0"/>
                <a:ea typeface="仿宋" pitchFamily="49" charset="-122"/>
                <a:cs typeface="Consolas" pitchFamily="49" charset="0"/>
              </a:rPr>
              <a:t>迭代器</a:t>
            </a:r>
            <a:r>
              <a:rPr lang="zh-CN" altLang="en-US" sz="1800">
                <a:solidFill>
                  <a:srgbClr val="C00000"/>
                </a:solidFill>
                <a:latin typeface="Consolas" pitchFamily="49" charset="0"/>
                <a:ea typeface="仿宋" pitchFamily="49" charset="-122"/>
                <a:cs typeface="Consolas" pitchFamily="49" charset="0"/>
              </a:rPr>
              <a:t>函数：</a:t>
            </a:r>
            <a:r>
              <a:rPr lang="en-US" altLang="zh-CN" sz="1800">
                <a:solidFill>
                  <a:srgbClr val="0000FF"/>
                </a:solidFill>
                <a:latin typeface="Consolas" pitchFamily="49" charset="0"/>
                <a:ea typeface="仿宋" pitchFamily="49" charset="-122"/>
                <a:cs typeface="Consolas" pitchFamily="49" charset="0"/>
              </a:rPr>
              <a:t>begin()</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end()</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rbegin()</a:t>
            </a:r>
            <a:r>
              <a:rPr lang="zh-CN" altLang="en-US"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rend()</a:t>
            </a:r>
            <a:r>
              <a:rPr lang="zh-CN" altLang="en-US"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642910" y="4714884"/>
            <a:ext cx="7858180" cy="1290225"/>
          </a:xfrm>
          <a:prstGeom prst="rect">
            <a:avLst/>
          </a:prstGeom>
          <a:noFill/>
        </p:spPr>
        <p:txBody>
          <a:bodyPr wrap="square" rtlCol="0">
            <a:spAutoFit/>
          </a:bodyPr>
          <a:lstStyle/>
          <a:p>
            <a:pPr>
              <a:lnSpc>
                <a:spcPct val="150000"/>
              </a:lnSpc>
            </a:pPr>
            <a:r>
              <a:rPr lang="en-US" altLang="zh-CN" sz="1800" dirty="0">
                <a:latin typeface="Consolas" pitchFamily="49" charset="0"/>
                <a:ea typeface="楷体" pitchFamily="49" charset="-122"/>
                <a:cs typeface="Consolas" pitchFamily="49" charset="0"/>
              </a:rPr>
              <a:t>     </a:t>
            </a:r>
            <a:r>
              <a:rPr lang="zh-CN" altLang="zh-CN" sz="1800" dirty="0">
                <a:solidFill>
                  <a:srgbClr val="FF0000"/>
                </a:solidFill>
                <a:latin typeface="Consolas" pitchFamily="49" charset="0"/>
                <a:ea typeface="黑体" pitchFamily="49" charset="-122"/>
                <a:cs typeface="Consolas" pitchFamily="49" charset="0"/>
              </a:rPr>
              <a:t>说明：</a:t>
            </a:r>
            <a:r>
              <a:rPr lang="en-US" altLang="zh-CN" sz="1800" dirty="0">
                <a:solidFill>
                  <a:srgbClr val="0000FF"/>
                </a:solidFill>
                <a:latin typeface="Consolas" pitchFamily="49" charset="0"/>
                <a:ea typeface="楷体" pitchFamily="49" charset="-122"/>
                <a:cs typeface="Consolas" pitchFamily="49" charset="0"/>
              </a:rPr>
              <a:t>STL</a:t>
            </a:r>
            <a:r>
              <a:rPr lang="zh-CN" altLang="zh-CN" sz="1800" dirty="0">
                <a:solidFill>
                  <a:srgbClr val="0000FF"/>
                </a:solidFill>
                <a:latin typeface="Consolas" pitchFamily="49" charset="0"/>
                <a:ea typeface="楷体" pitchFamily="49" charset="-122"/>
                <a:cs typeface="Consolas" pitchFamily="49" charset="0"/>
              </a:rPr>
              <a:t>提供的</a:t>
            </a:r>
            <a:r>
              <a:rPr lang="en-US" altLang="zh-CN" sz="1800" dirty="0">
                <a:solidFill>
                  <a:srgbClr val="0000FF"/>
                </a:solidFill>
                <a:latin typeface="Consolas" pitchFamily="49" charset="0"/>
                <a:ea typeface="楷体" pitchFamily="49" charset="-122"/>
                <a:cs typeface="Consolas" pitchFamily="49" charset="0"/>
              </a:rPr>
              <a:t>sort()</a:t>
            </a:r>
            <a:r>
              <a:rPr lang="zh-CN" altLang="zh-CN" sz="1800" dirty="0">
                <a:solidFill>
                  <a:srgbClr val="0000FF"/>
                </a:solidFill>
                <a:latin typeface="Consolas" pitchFamily="49" charset="0"/>
                <a:ea typeface="楷体" pitchFamily="49" charset="-122"/>
                <a:cs typeface="Consolas" pitchFamily="49" charset="0"/>
              </a:rPr>
              <a:t>排序算法主要用于支持随机访问的容器，而</a:t>
            </a:r>
            <a:r>
              <a:rPr lang="en-US" altLang="zh-CN" sz="1800" dirty="0">
                <a:solidFill>
                  <a:srgbClr val="0000FF"/>
                </a:solidFill>
                <a:latin typeface="Consolas" pitchFamily="49" charset="0"/>
                <a:ea typeface="楷体" pitchFamily="49" charset="-122"/>
                <a:cs typeface="Consolas" pitchFamily="49" charset="0"/>
              </a:rPr>
              <a:t>list</a:t>
            </a:r>
            <a:r>
              <a:rPr lang="zh-CN" altLang="zh-CN" sz="1800" dirty="0">
                <a:solidFill>
                  <a:srgbClr val="0000FF"/>
                </a:solidFill>
                <a:latin typeface="Consolas" pitchFamily="49" charset="0"/>
                <a:ea typeface="楷体" pitchFamily="49" charset="-122"/>
                <a:cs typeface="Consolas" pitchFamily="49" charset="0"/>
              </a:rPr>
              <a:t>容器不支持随机访问，为此，</a:t>
            </a:r>
            <a:r>
              <a:rPr lang="en-US" altLang="zh-CN" sz="1800" dirty="0">
                <a:solidFill>
                  <a:srgbClr val="0000FF"/>
                </a:solidFill>
                <a:latin typeface="Consolas" pitchFamily="49" charset="0"/>
                <a:ea typeface="楷体" pitchFamily="49" charset="-122"/>
                <a:cs typeface="Consolas" pitchFamily="49" charset="0"/>
              </a:rPr>
              <a:t>list</a:t>
            </a:r>
            <a:r>
              <a:rPr lang="zh-CN" altLang="zh-CN" sz="1800" dirty="0">
                <a:solidFill>
                  <a:srgbClr val="0000FF"/>
                </a:solidFill>
                <a:latin typeface="Consolas" pitchFamily="49" charset="0"/>
                <a:ea typeface="楷体" pitchFamily="49" charset="-122"/>
                <a:cs typeface="Consolas" pitchFamily="49" charset="0"/>
              </a:rPr>
              <a:t>容器提供了</a:t>
            </a:r>
            <a:r>
              <a:rPr lang="en-US" altLang="zh-CN" sz="1800" dirty="0">
                <a:solidFill>
                  <a:srgbClr val="0000FF"/>
                </a:solidFill>
                <a:latin typeface="Consolas" pitchFamily="49" charset="0"/>
                <a:ea typeface="楷体" pitchFamily="49" charset="-122"/>
                <a:cs typeface="Consolas" pitchFamily="49" charset="0"/>
              </a:rPr>
              <a:t>sort()</a:t>
            </a:r>
            <a:r>
              <a:rPr lang="zh-CN" altLang="zh-CN" sz="1800" dirty="0">
                <a:solidFill>
                  <a:srgbClr val="0000FF"/>
                </a:solidFill>
                <a:latin typeface="Consolas" pitchFamily="49" charset="0"/>
                <a:ea typeface="楷体" pitchFamily="49" charset="-122"/>
                <a:cs typeface="Consolas" pitchFamily="49" charset="0"/>
              </a:rPr>
              <a:t>函数用于元素排序。类似的还有</a:t>
            </a:r>
            <a:r>
              <a:rPr lang="en-US" altLang="zh-CN" sz="1800" dirty="0">
                <a:solidFill>
                  <a:srgbClr val="0000FF"/>
                </a:solidFill>
                <a:latin typeface="Consolas" pitchFamily="49" charset="0"/>
                <a:ea typeface="楷体" pitchFamily="49" charset="-122"/>
                <a:cs typeface="Consolas" pitchFamily="49" charset="0"/>
              </a:rPr>
              <a:t>unique()</a:t>
            </a:r>
            <a:r>
              <a:rPr lang="zh-CN" altLang="zh-CN" sz="1800" dirty="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reverse()</a:t>
            </a:r>
            <a:r>
              <a:rPr lang="zh-CN" altLang="zh-CN" sz="1800" dirty="0">
                <a:solidFill>
                  <a:srgbClr val="0000FF"/>
                </a:solidFill>
                <a:latin typeface="Consolas" pitchFamily="49" charset="0"/>
                <a:ea typeface="楷体" pitchFamily="49" charset="-122"/>
                <a:cs typeface="Consolas" pitchFamily="49" charset="0"/>
              </a:rPr>
              <a:t>、</a:t>
            </a:r>
            <a:r>
              <a:rPr lang="en-US" altLang="zh-CN" sz="1800" dirty="0">
                <a:solidFill>
                  <a:srgbClr val="0000FF"/>
                </a:solidFill>
                <a:latin typeface="Consolas" pitchFamily="49" charset="0"/>
                <a:ea typeface="楷体" pitchFamily="49" charset="-122"/>
                <a:cs typeface="Consolas" pitchFamily="49" charset="0"/>
              </a:rPr>
              <a:t>merge()</a:t>
            </a:r>
            <a:r>
              <a:rPr lang="zh-CN" altLang="zh-CN" sz="1800" dirty="0">
                <a:solidFill>
                  <a:srgbClr val="0000FF"/>
                </a:solidFill>
                <a:latin typeface="Consolas" pitchFamily="49" charset="0"/>
                <a:ea typeface="楷体" pitchFamily="49" charset="-122"/>
                <a:cs typeface="Consolas" pitchFamily="49" charset="0"/>
              </a:rPr>
              <a:t>等</a:t>
            </a:r>
            <a:r>
              <a:rPr lang="en-US" altLang="zh-CN" sz="1800" dirty="0">
                <a:solidFill>
                  <a:srgbClr val="0000FF"/>
                </a:solidFill>
                <a:latin typeface="Consolas" pitchFamily="49" charset="0"/>
                <a:ea typeface="楷体" pitchFamily="49" charset="-122"/>
                <a:cs typeface="Consolas" pitchFamily="49" charset="0"/>
              </a:rPr>
              <a:t>STL</a:t>
            </a:r>
            <a:r>
              <a:rPr lang="zh-CN" altLang="zh-CN" sz="1800" dirty="0">
                <a:solidFill>
                  <a:srgbClr val="0000FF"/>
                </a:solidFill>
                <a:latin typeface="Consolas" pitchFamily="49" charset="0"/>
                <a:ea typeface="楷体" pitchFamily="49" charset="-122"/>
                <a:cs typeface="Consolas" pitchFamily="49" charset="0"/>
              </a:rPr>
              <a:t>算法。</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318902"/>
            <a:ext cx="7715304" cy="6324808"/>
          </a:xfrm>
          <a:prstGeom prst="rect">
            <a:avLst/>
          </a:prstGeom>
          <a:solidFill>
            <a:schemeClr val="bg1">
              <a:lumMod val="95000"/>
            </a:schemeClr>
          </a:solidFill>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US" altLang="zh-CN" sz="1800" dirty="0">
                <a:solidFill>
                  <a:srgbClr val="0000FF"/>
                </a:solidFill>
                <a:latin typeface="Consolas" pitchFamily="49" charset="0"/>
                <a:ea typeface="仿宋" pitchFamily="49" charset="-122"/>
                <a:cs typeface="Consolas" pitchFamily="49" charset="0"/>
              </a:rPr>
              <a:t>#include &lt;list&gt;</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using namespace </a:t>
            </a:r>
            <a:r>
              <a:rPr lang="en-US" altLang="zh-CN" sz="1800" dirty="0" err="1">
                <a:solidFill>
                  <a:srgbClr val="0000FF"/>
                </a:solidFill>
                <a:latin typeface="Consolas" pitchFamily="49" charset="0"/>
                <a:ea typeface="仿宋" pitchFamily="49" charset="-122"/>
                <a:cs typeface="Consolas" pitchFamily="49" charset="0"/>
              </a:rPr>
              <a:t>std</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void </a:t>
            </a:r>
            <a:r>
              <a:rPr lang="en-US" altLang="zh-CN" sz="1800" dirty="0" err="1">
                <a:solidFill>
                  <a:srgbClr val="0000FF"/>
                </a:solidFill>
                <a:latin typeface="Consolas" pitchFamily="49" charset="0"/>
                <a:ea typeface="仿宋" pitchFamily="49" charset="-122"/>
                <a:cs typeface="Consolas" pitchFamily="49" charset="0"/>
              </a:rPr>
              <a:t>disp</a:t>
            </a:r>
            <a:r>
              <a:rPr lang="en-US" altLang="zh-CN" sz="1800" dirty="0">
                <a:solidFill>
                  <a:srgbClr val="0000FF"/>
                </a:solidFill>
                <a:latin typeface="Consolas" pitchFamily="49" charset="0"/>
                <a:ea typeface="仿宋" pitchFamily="49" charset="-122"/>
                <a:cs typeface="Consolas" pitchFamily="49" charset="0"/>
              </a:rPr>
              <a:t>(list&lt;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&gt; &amp;</a:t>
            </a:r>
            <a:r>
              <a:rPr lang="en-US" altLang="zh-CN" sz="1800" dirty="0" err="1">
                <a:solidFill>
                  <a:srgbClr val="0000FF"/>
                </a:solidFill>
                <a:latin typeface="Consolas" pitchFamily="49" charset="0"/>
                <a:ea typeface="仿宋" pitchFamily="49" charset="-122"/>
                <a:cs typeface="Consolas" pitchFamily="49" charset="0"/>
              </a:rPr>
              <a:t>lst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输出</a:t>
            </a:r>
            <a:r>
              <a:rPr lang="en-US" altLang="zh-CN" sz="1800" dirty="0" err="1">
                <a:solidFill>
                  <a:srgbClr val="00B0F0"/>
                </a:solidFill>
                <a:latin typeface="Consolas" pitchFamily="49" charset="0"/>
                <a:ea typeface="仿宋" pitchFamily="49" charset="-122"/>
                <a:cs typeface="Consolas" pitchFamily="49" charset="0"/>
              </a:rPr>
              <a:t>lst</a:t>
            </a:r>
            <a:r>
              <a:rPr lang="zh-CN" altLang="zh-CN" sz="1800" dirty="0">
                <a:solidFill>
                  <a:srgbClr val="00B0F0"/>
                </a:solidFill>
                <a:latin typeface="Consolas" pitchFamily="49" charset="0"/>
                <a:ea typeface="仿宋" pitchFamily="49" charset="-122"/>
                <a:cs typeface="Consolas" pitchFamily="49" charset="0"/>
              </a:rPr>
              <a:t>的所有元素</a:t>
            </a:r>
          </a:p>
          <a:p>
            <a:r>
              <a:rPr lang="en-US" altLang="zh-CN" sz="1800" dirty="0">
                <a:solidFill>
                  <a:srgbClr val="0000FF"/>
                </a:solidFill>
                <a:latin typeface="Consolas" pitchFamily="49" charset="0"/>
                <a:ea typeface="仿宋" pitchFamily="49" charset="-122"/>
                <a:cs typeface="Consolas" pitchFamily="49" charset="0"/>
              </a:rPr>
              <a:t>{  list&lt;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&gt;::iterator it;</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for (it=</a:t>
            </a:r>
            <a:r>
              <a:rPr lang="en-US" altLang="zh-CN" sz="1800" dirty="0" err="1">
                <a:solidFill>
                  <a:srgbClr val="0000FF"/>
                </a:solidFill>
                <a:latin typeface="Consolas" pitchFamily="49" charset="0"/>
                <a:ea typeface="仿宋" pitchFamily="49" charset="-122"/>
                <a:cs typeface="Consolas" pitchFamily="49" charset="0"/>
              </a:rPr>
              <a:t>lst.begin</a:t>
            </a:r>
            <a:r>
              <a:rPr lang="en-US" altLang="zh-CN" sz="1800" dirty="0">
                <a:solidFill>
                  <a:srgbClr val="0000FF"/>
                </a:solidFill>
                <a:latin typeface="Consolas" pitchFamily="49" charset="0"/>
                <a:ea typeface="仿宋" pitchFamily="49" charset="-122"/>
                <a:cs typeface="Consolas" pitchFamily="49" charset="0"/>
              </a:rPr>
              <a:t>();it!=</a:t>
            </a:r>
            <a:r>
              <a:rPr lang="en-US" altLang="zh-CN" sz="1800" dirty="0" err="1">
                <a:solidFill>
                  <a:srgbClr val="0000FF"/>
                </a:solidFill>
                <a:latin typeface="Consolas" pitchFamily="49" charset="0"/>
                <a:ea typeface="仿宋" pitchFamily="49" charset="-122"/>
                <a:cs typeface="Consolas" pitchFamily="49" charset="0"/>
              </a:rPr>
              <a:t>lst.end</a:t>
            </a:r>
            <a:r>
              <a:rPr lang="en-US" altLang="zh-CN" sz="1800" dirty="0">
                <a:solidFill>
                  <a:srgbClr val="0000FF"/>
                </a:solidFill>
                <a:latin typeface="Consolas" pitchFamily="49" charset="0"/>
                <a:ea typeface="仿宋" pitchFamily="49" charset="-122"/>
                <a:cs typeface="Consolas" pitchFamily="49" charset="0"/>
              </a:rPr>
              <a:t>();it++)</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printf</a:t>
            </a:r>
            <a:r>
              <a:rPr lang="en-US" altLang="zh-CN" sz="1800" dirty="0">
                <a:solidFill>
                  <a:srgbClr val="0000FF"/>
                </a:solidFill>
                <a:latin typeface="Consolas" pitchFamily="49" charset="0"/>
                <a:ea typeface="仿宋" pitchFamily="49" charset="-122"/>
                <a:cs typeface="Consolas" pitchFamily="49" charset="0"/>
              </a:rPr>
              <a:t>("%d ",*it);</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printf</a:t>
            </a:r>
            <a:r>
              <a:rPr lang="en-US" altLang="zh-CN" sz="1800" dirty="0">
                <a:solidFill>
                  <a:srgbClr val="0000FF"/>
                </a:solidFill>
                <a:latin typeface="Consolas" pitchFamily="49" charset="0"/>
                <a:ea typeface="仿宋" pitchFamily="49" charset="-122"/>
                <a:cs typeface="Consolas" pitchFamily="49" charset="0"/>
              </a:rPr>
              <a:t>("\n");</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nSpc>
                <a:spcPct val="150000"/>
              </a:lnSpc>
            </a:pPr>
            <a:r>
              <a:rPr lang="en-US" altLang="zh-CN" sz="1800" dirty="0">
                <a:solidFill>
                  <a:srgbClr val="0000FF"/>
                </a:solidFill>
                <a:latin typeface="Consolas" pitchFamily="49" charset="0"/>
                <a:ea typeface="仿宋" pitchFamily="49" charset="-122"/>
                <a:cs typeface="Consolas" pitchFamily="49" charset="0"/>
              </a:rPr>
              <a:t>void main()</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list&lt;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&gt; </a:t>
            </a:r>
            <a:r>
              <a:rPr lang="en-US" altLang="zh-CN" sz="1800" dirty="0" err="1">
                <a:solidFill>
                  <a:srgbClr val="0000FF"/>
                </a:solidFill>
                <a:latin typeface="Consolas" pitchFamily="49" charset="0"/>
                <a:ea typeface="仿宋" pitchFamily="49" charset="-122"/>
                <a:cs typeface="Consolas" pitchFamily="49" charset="0"/>
              </a:rPr>
              <a:t>lst</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定义</a:t>
            </a:r>
            <a:r>
              <a:rPr lang="en-US" altLang="zh-CN" sz="1800" dirty="0">
                <a:solidFill>
                  <a:srgbClr val="00B0F0"/>
                </a:solidFill>
                <a:latin typeface="Consolas" pitchFamily="49" charset="0"/>
                <a:ea typeface="仿宋" pitchFamily="49" charset="-122"/>
                <a:cs typeface="Consolas" pitchFamily="49" charset="0"/>
              </a:rPr>
              <a:t>list</a:t>
            </a:r>
            <a:r>
              <a:rPr lang="zh-CN" altLang="zh-CN" sz="1800" dirty="0">
                <a:solidFill>
                  <a:srgbClr val="00B0F0"/>
                </a:solidFill>
                <a:latin typeface="Consolas" pitchFamily="49" charset="0"/>
                <a:ea typeface="仿宋" pitchFamily="49" charset="-122"/>
                <a:cs typeface="Consolas" pitchFamily="49" charset="0"/>
              </a:rPr>
              <a:t>容器</a:t>
            </a:r>
            <a:r>
              <a:rPr lang="en-US" altLang="zh-CN" sz="1800" dirty="0" err="1">
                <a:solidFill>
                  <a:srgbClr val="00B0F0"/>
                </a:solidFill>
                <a:latin typeface="Consolas" pitchFamily="49" charset="0"/>
                <a:ea typeface="仿宋" pitchFamily="49" charset="-122"/>
                <a:cs typeface="Consolas" pitchFamily="49" charset="0"/>
              </a:rPr>
              <a:t>lst</a:t>
            </a:r>
            <a:endParaRPr lang="zh-CN" altLang="zh-CN" sz="1800" dirty="0">
              <a:solidFill>
                <a:srgbClr val="00B0F0"/>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list&lt;</a:t>
            </a:r>
            <a:r>
              <a:rPr lang="en-US" altLang="zh-CN" sz="1800" dirty="0" err="1">
                <a:solidFill>
                  <a:srgbClr val="0000FF"/>
                </a:solidFill>
                <a:latin typeface="Consolas" pitchFamily="49" charset="0"/>
                <a:ea typeface="仿宋" pitchFamily="49" charset="-122"/>
                <a:cs typeface="Consolas" pitchFamily="49" charset="0"/>
              </a:rPr>
              <a:t>int</a:t>
            </a:r>
            <a:r>
              <a:rPr lang="en-US" altLang="zh-CN" sz="1800" dirty="0">
                <a:solidFill>
                  <a:srgbClr val="0000FF"/>
                </a:solidFill>
                <a:latin typeface="Consolas" pitchFamily="49" charset="0"/>
                <a:ea typeface="仿宋" pitchFamily="49" charset="-122"/>
                <a:cs typeface="Consolas" pitchFamily="49" charset="0"/>
              </a:rPr>
              <a:t>&gt;::iterator </a:t>
            </a:r>
            <a:r>
              <a:rPr lang="en-US" altLang="zh-CN" sz="1800" dirty="0" err="1">
                <a:solidFill>
                  <a:srgbClr val="0000FF"/>
                </a:solidFill>
                <a:latin typeface="Consolas" pitchFamily="49" charset="0"/>
                <a:ea typeface="仿宋" pitchFamily="49" charset="-122"/>
                <a:cs typeface="Consolas" pitchFamily="49" charset="0"/>
              </a:rPr>
              <a:t>it,start,end</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lst.push_back</a:t>
            </a:r>
            <a:r>
              <a:rPr lang="en-US" altLang="zh-CN" sz="1800" dirty="0">
                <a:solidFill>
                  <a:srgbClr val="0000FF"/>
                </a:solidFill>
                <a:latin typeface="Consolas" pitchFamily="49" charset="0"/>
                <a:ea typeface="仿宋" pitchFamily="49" charset="-122"/>
                <a:cs typeface="Consolas" pitchFamily="49" charset="0"/>
              </a:rPr>
              <a:t>(5);			</a:t>
            </a:r>
            <a:r>
              <a:rPr lang="en-US" altLang="zh-CN" sz="1800" dirty="0">
                <a:solidFill>
                  <a:srgbClr val="00B0F0"/>
                </a:solidFill>
                <a:latin typeface="Consolas" pitchFamily="49" charset="0"/>
                <a:ea typeface="仿宋" pitchFamily="49" charset="-122"/>
                <a:cs typeface="Consolas" pitchFamily="49" charset="0"/>
              </a:rPr>
              <a:t>//</a:t>
            </a:r>
            <a:r>
              <a:rPr lang="zh-CN" altLang="zh-CN" sz="1800" dirty="0">
                <a:solidFill>
                  <a:srgbClr val="00B0F0"/>
                </a:solidFill>
                <a:latin typeface="Consolas" pitchFamily="49" charset="0"/>
                <a:ea typeface="仿宋" pitchFamily="49" charset="-122"/>
                <a:cs typeface="Consolas" pitchFamily="49" charset="0"/>
              </a:rPr>
              <a:t>添加</a:t>
            </a:r>
            <a:r>
              <a:rPr lang="en-US" altLang="zh-CN" sz="1800" dirty="0">
                <a:solidFill>
                  <a:srgbClr val="00B0F0"/>
                </a:solidFill>
                <a:latin typeface="Consolas" pitchFamily="49" charset="0"/>
                <a:ea typeface="仿宋" pitchFamily="49" charset="-122"/>
                <a:cs typeface="Consolas" pitchFamily="49" charset="0"/>
              </a:rPr>
              <a:t>5</a:t>
            </a:r>
            <a:r>
              <a:rPr lang="zh-CN" altLang="zh-CN" sz="1800" dirty="0">
                <a:solidFill>
                  <a:srgbClr val="00B0F0"/>
                </a:solidFill>
                <a:latin typeface="Consolas" pitchFamily="49" charset="0"/>
                <a:ea typeface="仿宋" pitchFamily="49" charset="-122"/>
                <a:cs typeface="Consolas" pitchFamily="49" charset="0"/>
              </a:rPr>
              <a:t>个整数</a:t>
            </a:r>
            <a:r>
              <a:rPr lang="en-US" altLang="zh-CN" sz="1800" dirty="0">
                <a:solidFill>
                  <a:srgbClr val="00B0F0"/>
                </a:solidFill>
                <a:latin typeface="Consolas" pitchFamily="49" charset="0"/>
                <a:ea typeface="仿宋" pitchFamily="49" charset="-122"/>
                <a:cs typeface="Consolas" pitchFamily="49" charset="0"/>
              </a:rPr>
              <a:t>5,2,4,1,3</a:t>
            </a:r>
            <a:endParaRPr lang="zh-CN" altLang="zh-CN" sz="1800" dirty="0">
              <a:solidFill>
                <a:srgbClr val="00B0F0"/>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lst.push_back</a:t>
            </a:r>
            <a:r>
              <a:rPr lang="en-US" altLang="zh-CN" sz="1800" dirty="0">
                <a:solidFill>
                  <a:srgbClr val="0000FF"/>
                </a:solidFill>
                <a:latin typeface="Consolas" pitchFamily="49" charset="0"/>
                <a:ea typeface="仿宋" pitchFamily="49" charset="-122"/>
                <a:cs typeface="Consolas" pitchFamily="49" charset="0"/>
              </a:rPr>
              <a:t>(2);  </a:t>
            </a:r>
            <a:r>
              <a:rPr lang="en-US" altLang="zh-CN" sz="1800" dirty="0" err="1">
                <a:solidFill>
                  <a:srgbClr val="0000FF"/>
                </a:solidFill>
                <a:latin typeface="Consolas" pitchFamily="49" charset="0"/>
                <a:ea typeface="仿宋" pitchFamily="49" charset="-122"/>
                <a:cs typeface="Consolas" pitchFamily="49" charset="0"/>
              </a:rPr>
              <a:t>lst.push_back</a:t>
            </a:r>
            <a:r>
              <a:rPr lang="en-US" altLang="zh-CN" sz="1800" dirty="0">
                <a:solidFill>
                  <a:srgbClr val="0000FF"/>
                </a:solidFill>
                <a:latin typeface="Consolas" pitchFamily="49" charset="0"/>
                <a:ea typeface="仿宋" pitchFamily="49" charset="-122"/>
                <a:cs typeface="Consolas" pitchFamily="49" charset="0"/>
              </a:rPr>
              <a:t>(4);</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lst.push_back</a:t>
            </a:r>
            <a:r>
              <a:rPr lang="en-US" altLang="zh-CN" sz="1800" dirty="0">
                <a:solidFill>
                  <a:srgbClr val="0000FF"/>
                </a:solidFill>
                <a:latin typeface="Consolas" pitchFamily="49" charset="0"/>
                <a:ea typeface="仿宋" pitchFamily="49" charset="-122"/>
                <a:cs typeface="Consolas" pitchFamily="49" charset="0"/>
              </a:rPr>
              <a:t>(1);  </a:t>
            </a:r>
            <a:r>
              <a:rPr lang="en-US" altLang="zh-CN" sz="1800" dirty="0" err="1">
                <a:solidFill>
                  <a:srgbClr val="0000FF"/>
                </a:solidFill>
                <a:latin typeface="Consolas" pitchFamily="49" charset="0"/>
                <a:ea typeface="仿宋" pitchFamily="49" charset="-122"/>
                <a:cs typeface="Consolas" pitchFamily="49" charset="0"/>
              </a:rPr>
              <a:t>lst.push_back</a:t>
            </a:r>
            <a:r>
              <a:rPr lang="en-US" altLang="zh-CN" sz="1800" dirty="0">
                <a:solidFill>
                  <a:srgbClr val="0000FF"/>
                </a:solidFill>
                <a:latin typeface="Consolas" pitchFamily="49" charset="0"/>
                <a:ea typeface="仿宋" pitchFamily="49" charset="-122"/>
                <a:cs typeface="Consolas" pitchFamily="49" charset="0"/>
              </a:rPr>
              <a:t>(3);</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printf</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初始</a:t>
            </a:r>
            <a:r>
              <a:rPr lang="en-US" altLang="zh-CN" sz="1800" dirty="0" err="1">
                <a:solidFill>
                  <a:srgbClr val="0000FF"/>
                </a:solidFill>
                <a:latin typeface="Consolas" pitchFamily="49" charset="0"/>
                <a:ea typeface="仿宋" pitchFamily="49" charset="-122"/>
                <a:cs typeface="Consolas" pitchFamily="49" charset="0"/>
              </a:rPr>
              <a:t>lst</a:t>
            </a:r>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disp</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lst</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it=</a:t>
            </a:r>
            <a:r>
              <a:rPr lang="en-US" altLang="zh-CN" sz="1800" dirty="0" err="1">
                <a:solidFill>
                  <a:srgbClr val="0000FF"/>
                </a:solidFill>
                <a:latin typeface="Consolas" pitchFamily="49" charset="0"/>
                <a:ea typeface="仿宋" pitchFamily="49" charset="-122"/>
                <a:cs typeface="Consolas" pitchFamily="49" charset="0"/>
              </a:rPr>
              <a:t>lst.begin</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//it</a:t>
            </a:r>
            <a:r>
              <a:rPr lang="zh-CN" altLang="zh-CN" sz="1800" dirty="0">
                <a:solidFill>
                  <a:srgbClr val="00B0F0"/>
                </a:solidFill>
                <a:latin typeface="Consolas" pitchFamily="49" charset="0"/>
                <a:ea typeface="仿宋" pitchFamily="49" charset="-122"/>
                <a:cs typeface="Consolas" pitchFamily="49" charset="0"/>
              </a:rPr>
              <a:t>指向首元素</a:t>
            </a:r>
            <a:r>
              <a:rPr lang="en-US" altLang="zh-CN" sz="1800" dirty="0">
                <a:solidFill>
                  <a:srgbClr val="00B0F0"/>
                </a:solidFill>
                <a:latin typeface="Consolas" pitchFamily="49" charset="0"/>
                <a:ea typeface="仿宋" pitchFamily="49" charset="-122"/>
                <a:cs typeface="Consolas" pitchFamily="49" charset="0"/>
              </a:rPr>
              <a:t>5</a:t>
            </a:r>
            <a:endParaRPr lang="zh-CN" altLang="zh-CN" sz="1800" dirty="0">
              <a:solidFill>
                <a:srgbClr val="00B0F0"/>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start=++</a:t>
            </a:r>
            <a:r>
              <a:rPr lang="en-US" altLang="zh-CN" sz="1800" dirty="0" err="1">
                <a:solidFill>
                  <a:srgbClr val="0000FF"/>
                </a:solidFill>
                <a:latin typeface="Consolas" pitchFamily="49" charset="0"/>
                <a:ea typeface="仿宋" pitchFamily="49" charset="-122"/>
                <a:cs typeface="Consolas" pitchFamily="49" charset="0"/>
              </a:rPr>
              <a:t>lst.begin</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//start</a:t>
            </a:r>
            <a:r>
              <a:rPr lang="zh-CN" altLang="zh-CN" sz="1800" dirty="0">
                <a:solidFill>
                  <a:srgbClr val="00B0F0"/>
                </a:solidFill>
                <a:latin typeface="Consolas" pitchFamily="49" charset="0"/>
                <a:ea typeface="仿宋" pitchFamily="49" charset="-122"/>
                <a:cs typeface="Consolas" pitchFamily="49" charset="0"/>
              </a:rPr>
              <a:t>指向第</a:t>
            </a:r>
            <a:r>
              <a:rPr lang="en-US" altLang="zh-CN" sz="1800" dirty="0">
                <a:solidFill>
                  <a:srgbClr val="00B0F0"/>
                </a:solidFill>
                <a:latin typeface="Consolas" pitchFamily="49" charset="0"/>
                <a:ea typeface="仿宋" pitchFamily="49" charset="-122"/>
                <a:cs typeface="Consolas" pitchFamily="49" charset="0"/>
              </a:rPr>
              <a:t>2</a:t>
            </a:r>
            <a:r>
              <a:rPr lang="zh-CN" altLang="zh-CN" sz="1800" dirty="0">
                <a:solidFill>
                  <a:srgbClr val="00B0F0"/>
                </a:solidFill>
                <a:latin typeface="Consolas" pitchFamily="49" charset="0"/>
                <a:ea typeface="仿宋" pitchFamily="49" charset="-122"/>
                <a:cs typeface="Consolas" pitchFamily="49" charset="0"/>
              </a:rPr>
              <a:t>个元素</a:t>
            </a:r>
            <a:r>
              <a:rPr lang="en-US" altLang="zh-CN" sz="1800" dirty="0">
                <a:solidFill>
                  <a:srgbClr val="00B0F0"/>
                </a:solidFill>
                <a:latin typeface="Consolas" pitchFamily="49" charset="0"/>
                <a:ea typeface="仿宋" pitchFamily="49" charset="-122"/>
                <a:cs typeface="Consolas" pitchFamily="49" charset="0"/>
              </a:rPr>
              <a:t>2</a:t>
            </a:r>
            <a:endParaRPr lang="zh-CN" altLang="zh-CN" sz="1800" dirty="0">
              <a:solidFill>
                <a:srgbClr val="00B0F0"/>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end=--</a:t>
            </a:r>
            <a:r>
              <a:rPr lang="en-US" altLang="zh-CN" sz="1800" dirty="0" err="1">
                <a:solidFill>
                  <a:srgbClr val="0000FF"/>
                </a:solidFill>
                <a:latin typeface="Consolas" pitchFamily="49" charset="0"/>
                <a:ea typeface="仿宋" pitchFamily="49" charset="-122"/>
                <a:cs typeface="Consolas" pitchFamily="49" charset="0"/>
              </a:rPr>
              <a:t>lst.end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B0F0"/>
                </a:solidFill>
                <a:latin typeface="Consolas" pitchFamily="49" charset="0"/>
                <a:ea typeface="仿宋" pitchFamily="49" charset="-122"/>
                <a:cs typeface="Consolas" pitchFamily="49" charset="0"/>
              </a:rPr>
              <a:t>//end</a:t>
            </a:r>
            <a:r>
              <a:rPr lang="zh-CN" altLang="zh-CN" sz="1800" dirty="0">
                <a:solidFill>
                  <a:srgbClr val="00B0F0"/>
                </a:solidFill>
                <a:latin typeface="Consolas" pitchFamily="49" charset="0"/>
                <a:ea typeface="仿宋" pitchFamily="49" charset="-122"/>
                <a:cs typeface="Consolas" pitchFamily="49" charset="0"/>
              </a:rPr>
              <a:t>指向尾元素</a:t>
            </a:r>
            <a:r>
              <a:rPr lang="en-US" altLang="zh-CN" sz="1800" dirty="0">
                <a:solidFill>
                  <a:srgbClr val="00B0F0"/>
                </a:solidFill>
                <a:latin typeface="Consolas" pitchFamily="49" charset="0"/>
                <a:ea typeface="仿宋" pitchFamily="49" charset="-122"/>
                <a:cs typeface="Consolas" pitchFamily="49" charset="0"/>
              </a:rPr>
              <a:t>1</a:t>
            </a:r>
            <a:endParaRPr lang="zh-CN" altLang="zh-CN" sz="1800" dirty="0">
              <a:solidFill>
                <a:srgbClr val="00B0F0"/>
              </a:solidFill>
              <a:latin typeface="Consolas" pitchFamily="49" charset="0"/>
              <a:ea typeface="仿宋" pitchFamily="49" charset="-122"/>
              <a:cs typeface="Consolas" pitchFamily="49" charset="0"/>
            </a:endParaRPr>
          </a:p>
          <a:p>
            <a:r>
              <a:rPr lang="en-US" altLang="zh-CN" sz="1800" dirty="0">
                <a:solidFill>
                  <a:srgbClr val="C00000"/>
                </a:solidFill>
                <a:latin typeface="Consolas" pitchFamily="49" charset="0"/>
                <a:ea typeface="仿宋" pitchFamily="49" charset="-122"/>
                <a:cs typeface="Consolas" pitchFamily="49" charset="0"/>
              </a:rPr>
              <a:t>   </a:t>
            </a:r>
            <a:r>
              <a:rPr lang="en-US" altLang="zh-CN" sz="1800" dirty="0" err="1">
                <a:solidFill>
                  <a:srgbClr val="C00000"/>
                </a:solidFill>
                <a:latin typeface="Consolas" pitchFamily="49" charset="0"/>
                <a:ea typeface="仿宋" pitchFamily="49" charset="-122"/>
                <a:cs typeface="Consolas" pitchFamily="49" charset="0"/>
              </a:rPr>
              <a:t>lst.insert</a:t>
            </a:r>
            <a:r>
              <a:rPr lang="en-US" altLang="zh-CN" sz="1800" dirty="0">
                <a:solidFill>
                  <a:srgbClr val="C00000"/>
                </a:solidFill>
                <a:latin typeface="Consolas" pitchFamily="49" charset="0"/>
                <a:ea typeface="仿宋" pitchFamily="49" charset="-122"/>
                <a:cs typeface="Consolas" pitchFamily="49" charset="0"/>
              </a:rPr>
              <a:t>(</a:t>
            </a:r>
            <a:r>
              <a:rPr lang="en-US" altLang="zh-CN" sz="1800" dirty="0" err="1">
                <a:solidFill>
                  <a:srgbClr val="C00000"/>
                </a:solidFill>
                <a:latin typeface="Consolas" pitchFamily="49" charset="0"/>
                <a:ea typeface="仿宋" pitchFamily="49" charset="-122"/>
                <a:cs typeface="Consolas" pitchFamily="49" charset="0"/>
              </a:rPr>
              <a:t>it,start,end</a:t>
            </a:r>
            <a:r>
              <a:rPr lang="en-US" altLang="zh-CN" sz="1800" dirty="0">
                <a:solidFill>
                  <a:srgbClr val="C00000"/>
                </a:solidFill>
                <a:latin typeface="Consolas" pitchFamily="49" charset="0"/>
                <a:ea typeface="仿宋" pitchFamily="49" charset="-122"/>
                <a:cs typeface="Consolas" pitchFamily="49" charset="0"/>
              </a:rPr>
              <a:t>);</a:t>
            </a:r>
            <a:endParaRPr lang="zh-CN" altLang="zh-CN" sz="1800" dirty="0">
              <a:solidFill>
                <a:srgbClr val="C00000"/>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printf</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执行</a:t>
            </a:r>
            <a:r>
              <a:rPr lang="en-US" altLang="zh-CN" sz="1800" dirty="0" err="1">
                <a:solidFill>
                  <a:srgbClr val="0000FF"/>
                </a:solidFill>
                <a:latin typeface="Consolas" pitchFamily="49" charset="0"/>
                <a:ea typeface="仿宋" pitchFamily="49" charset="-122"/>
                <a:cs typeface="Consolas" pitchFamily="49" charset="0"/>
              </a:rPr>
              <a:t>lst.insert</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it,start,end</a:t>
            </a:r>
            <a:r>
              <a:rPr lang="en-US" altLang="zh-CN" sz="1800" dirty="0">
                <a:solidFill>
                  <a:srgbClr val="0000FF"/>
                </a:solidFill>
                <a:latin typeface="Consolas" pitchFamily="49" charset="0"/>
                <a:ea typeface="仿宋" pitchFamily="49" charset="-122"/>
                <a:cs typeface="Consolas" pitchFamily="49" charset="0"/>
              </a:rPr>
              <a:t>)\n");</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printf</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插入后</a:t>
            </a:r>
            <a:r>
              <a:rPr lang="en-US" altLang="zh-CN" sz="1800" dirty="0" err="1">
                <a:solidFill>
                  <a:srgbClr val="0000FF"/>
                </a:solidFill>
                <a:latin typeface="Consolas" pitchFamily="49" charset="0"/>
                <a:ea typeface="仿宋" pitchFamily="49" charset="-122"/>
                <a:cs typeface="Consolas" pitchFamily="49" charset="0"/>
              </a:rPr>
              <a:t>lst</a:t>
            </a:r>
            <a:r>
              <a:rPr lang="en-US" altLang="zh-CN" sz="1800" dirty="0">
                <a:solidFill>
                  <a:srgbClr val="0000FF"/>
                </a:solidFill>
                <a:latin typeface="Consolas" pitchFamily="49" charset="0"/>
                <a:ea typeface="仿宋" pitchFamily="49" charset="-122"/>
                <a:cs typeface="Consolas" pitchFamily="49" charset="0"/>
              </a:rPr>
              <a:t>: "); </a:t>
            </a:r>
            <a:r>
              <a:rPr lang="en-US" altLang="zh-CN" sz="1800" dirty="0" err="1">
                <a:solidFill>
                  <a:srgbClr val="0000FF"/>
                </a:solidFill>
                <a:latin typeface="Consolas" pitchFamily="49" charset="0"/>
                <a:ea typeface="仿宋" pitchFamily="49" charset="-122"/>
                <a:cs typeface="Consolas" pitchFamily="49" charset="0"/>
              </a:rPr>
              <a:t>disp</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lst</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r>
              <a:rPr lang="en-US" altLang="zh-CN" sz="1800" dirty="0">
                <a:solidFill>
                  <a:srgbClr val="0000FF"/>
                </a:solidFill>
                <a:latin typeface="Consolas" pitchFamily="49" charset="0"/>
                <a:ea typeface="仿宋" pitchFamily="49" charset="-122"/>
                <a:cs typeface="Consolas" pitchFamily="49" charset="0"/>
              </a:rPr>
              <a:t>}</a:t>
            </a:r>
            <a:endParaRPr lang="zh-CN" altLang="en-US" sz="1800" dirty="0">
              <a:solidFill>
                <a:srgbClr val="0000FF"/>
              </a:solidFill>
              <a:latin typeface="Consolas" pitchFamily="49" charset="0"/>
              <a:ea typeface="仿宋" pitchFamily="49" charset="-122"/>
              <a:cs typeface="Consolas" pitchFamily="49" charset="0"/>
            </a:endParaRPr>
          </a:p>
        </p:txBody>
      </p:sp>
      <p:grpSp>
        <p:nvGrpSpPr>
          <p:cNvPr id="3" name="组合 2"/>
          <p:cNvGrpSpPr/>
          <p:nvPr/>
        </p:nvGrpSpPr>
        <p:grpSpPr>
          <a:xfrm>
            <a:off x="25390" y="82535"/>
            <a:ext cx="903272" cy="846135"/>
            <a:chOff x="1454150" y="-60341"/>
            <a:chExt cx="903272" cy="846135"/>
          </a:xfrm>
        </p:grpSpPr>
        <p:sp>
          <p:nvSpPr>
            <p:cNvPr id="4"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5"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48" y="500042"/>
            <a:ext cx="2428892"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a:solidFill>
                  <a:srgbClr val="FF0000"/>
                </a:solidFill>
                <a:latin typeface="Consolas" pitchFamily="49" charset="0"/>
                <a:ea typeface="华文中宋" pitchFamily="2" charset="-122"/>
                <a:cs typeface="Consolas" pitchFamily="49" charset="0"/>
              </a:rPr>
              <a:t>2. </a:t>
            </a:r>
            <a:r>
              <a:rPr lang="zh-CN" altLang="zh-CN">
                <a:solidFill>
                  <a:srgbClr val="FF0000"/>
                </a:solidFill>
                <a:latin typeface="Consolas" pitchFamily="49" charset="0"/>
                <a:ea typeface="华文中宋" pitchFamily="2" charset="-122"/>
                <a:cs typeface="Consolas" pitchFamily="49" charset="0"/>
              </a:rPr>
              <a:t>关联容器</a:t>
            </a:r>
          </a:p>
        </p:txBody>
      </p:sp>
      <p:sp>
        <p:nvSpPr>
          <p:cNvPr id="3" name="TextBox 2"/>
          <p:cNvSpPr txBox="1"/>
          <p:nvPr/>
        </p:nvSpPr>
        <p:spPr>
          <a:xfrm>
            <a:off x="714348" y="1428736"/>
            <a:ext cx="7715304" cy="2908489"/>
          </a:xfrm>
          <a:prstGeom prst="rect">
            <a:avLst/>
          </a:prstGeom>
          <a:noFill/>
        </p:spPr>
        <p:txBody>
          <a:bodyPr wrap="square" rtlCol="0">
            <a:spAutoFit/>
          </a:bodyPr>
          <a:lstStyle/>
          <a:p>
            <a:pPr>
              <a:lnSpc>
                <a:spcPct val="150000"/>
              </a:lnSpc>
            </a:pPr>
            <a:r>
              <a:rPr lang="en-US" altLang="zh-CN" sz="22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1</a:t>
            </a:r>
            <a:r>
              <a:rPr lang="zh-CN" altLang="zh-CN" sz="22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a:t>
            </a:r>
            <a:r>
              <a:rPr lang="en-US" altLang="zh-CN" sz="22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set</a:t>
            </a:r>
            <a:r>
              <a:rPr lang="zh-CN" altLang="zh-CN" sz="22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（集合容器）</a:t>
            </a:r>
            <a:r>
              <a:rPr lang="en-US" altLang="zh-CN" sz="22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 multiset</a:t>
            </a:r>
            <a:r>
              <a:rPr lang="zh-CN" altLang="zh-CN" sz="2200">
                <a:solidFill>
                  <a:srgbClr val="FF0000"/>
                </a:solidFill>
                <a:effectLst>
                  <a:outerShdw blurRad="38100" dist="38100" dir="2700000" algn="tl">
                    <a:srgbClr val="000000">
                      <a:alpha val="43137"/>
                    </a:srgbClr>
                  </a:outerShdw>
                </a:effectLst>
                <a:latin typeface="Consolas" pitchFamily="49" charset="0"/>
                <a:ea typeface="楷体" pitchFamily="49" charset="-122"/>
                <a:cs typeface="Consolas" pitchFamily="49" charset="0"/>
              </a:rPr>
              <a:t>（多重集容器）</a:t>
            </a:r>
          </a:p>
          <a:p>
            <a:pPr>
              <a:lnSpc>
                <a:spcPct val="150000"/>
              </a:lnSpc>
            </a:pPr>
            <a:r>
              <a:rPr lang="en-US" altLang="zh-CN" sz="2000">
                <a:solidFill>
                  <a:srgbClr val="0000FF"/>
                </a:solidFill>
                <a:latin typeface="Consolas" pitchFamily="49" charset="0"/>
                <a:ea typeface="楷体" pitchFamily="49" charset="-122"/>
                <a:cs typeface="Consolas" pitchFamily="49" charset="0"/>
              </a:rPr>
              <a:t>    set</a:t>
            </a:r>
            <a:r>
              <a:rPr lang="zh-CN" altLang="zh-CN" sz="2000">
                <a:solidFill>
                  <a:srgbClr val="0000FF"/>
                </a:solidFill>
                <a:latin typeface="Consolas" pitchFamily="49" charset="0"/>
                <a:ea typeface="楷体" pitchFamily="49" charset="-122"/>
                <a:cs typeface="Consolas" pitchFamily="49" charset="0"/>
              </a:rPr>
              <a:t>和</a:t>
            </a:r>
            <a:r>
              <a:rPr lang="en-US" altLang="zh-CN" sz="2000">
                <a:solidFill>
                  <a:srgbClr val="0000FF"/>
                </a:solidFill>
                <a:latin typeface="Consolas" pitchFamily="49" charset="0"/>
                <a:ea typeface="楷体" pitchFamily="49" charset="-122"/>
                <a:cs typeface="Consolas" pitchFamily="49" charset="0"/>
              </a:rPr>
              <a:t>multiset</a:t>
            </a:r>
            <a:r>
              <a:rPr lang="zh-CN" altLang="zh-CN" sz="2000">
                <a:solidFill>
                  <a:srgbClr val="0000FF"/>
                </a:solidFill>
                <a:latin typeface="Consolas" pitchFamily="49" charset="0"/>
                <a:ea typeface="楷体" pitchFamily="49" charset="-122"/>
                <a:cs typeface="Consolas" pitchFamily="49" charset="0"/>
              </a:rPr>
              <a:t>都是集合类模板，其元素值称为关键字。</a:t>
            </a:r>
            <a:r>
              <a:rPr lang="en-US" altLang="zh-CN" sz="2000">
                <a:solidFill>
                  <a:srgbClr val="0000FF"/>
                </a:solidFill>
                <a:latin typeface="Consolas" pitchFamily="49" charset="0"/>
                <a:ea typeface="楷体" pitchFamily="49" charset="-122"/>
                <a:cs typeface="Consolas" pitchFamily="49" charset="0"/>
              </a:rPr>
              <a:t>set</a:t>
            </a:r>
            <a:r>
              <a:rPr lang="zh-CN" altLang="zh-CN" sz="2000">
                <a:solidFill>
                  <a:srgbClr val="0000FF"/>
                </a:solidFill>
                <a:latin typeface="Consolas" pitchFamily="49" charset="0"/>
                <a:ea typeface="楷体" pitchFamily="49" charset="-122"/>
                <a:cs typeface="Consolas" pitchFamily="49" charset="0"/>
              </a:rPr>
              <a:t>中元素的关键字是唯一的，</a:t>
            </a:r>
            <a:r>
              <a:rPr lang="en-US" altLang="zh-CN" sz="2000">
                <a:solidFill>
                  <a:srgbClr val="0000FF"/>
                </a:solidFill>
                <a:latin typeface="Consolas" pitchFamily="49" charset="0"/>
                <a:ea typeface="楷体" pitchFamily="49" charset="-122"/>
                <a:cs typeface="Consolas" pitchFamily="49" charset="0"/>
              </a:rPr>
              <a:t>multiset</a:t>
            </a:r>
            <a:r>
              <a:rPr lang="zh-CN" altLang="zh-CN" sz="2000">
                <a:solidFill>
                  <a:srgbClr val="0000FF"/>
                </a:solidFill>
                <a:latin typeface="Consolas" pitchFamily="49" charset="0"/>
                <a:ea typeface="楷体" pitchFamily="49" charset="-122"/>
                <a:cs typeface="Consolas" pitchFamily="49" charset="0"/>
              </a:rPr>
              <a:t>中元素的关键字可以不唯一，而且默认情况下会对元素按关键字自动进行升序排列</a:t>
            </a:r>
            <a:r>
              <a:rPr lang="zh-CN" altLang="en-US" sz="2000">
                <a:solidFill>
                  <a:srgbClr val="0000FF"/>
                </a:solidFill>
                <a:latin typeface="Consolas" pitchFamily="49" charset="0"/>
                <a:ea typeface="楷体" pitchFamily="49" charset="-122"/>
                <a:cs typeface="Consolas" pitchFamily="49" charset="0"/>
              </a:rPr>
              <a:t>。  </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查找速度比较快，同时支持集合的交、差和并等一些集合上的运算，如果需要集合中的元素允许重复那么可以使用</a:t>
            </a:r>
            <a:r>
              <a:rPr lang="en-US" altLang="zh-CN" sz="2000">
                <a:solidFill>
                  <a:srgbClr val="0000FF"/>
                </a:solidFill>
                <a:latin typeface="Consolas" pitchFamily="49" charset="0"/>
                <a:ea typeface="楷体" pitchFamily="49" charset="-122"/>
                <a:cs typeface="Consolas" pitchFamily="49" charset="0"/>
              </a:rPr>
              <a:t>multiset</a:t>
            </a:r>
            <a:r>
              <a:rPr lang="zh-CN" altLang="zh-CN" sz="2000">
                <a:solidFill>
                  <a:srgbClr val="0000FF"/>
                </a:solidFill>
                <a:latin typeface="Consolas" pitchFamily="49" charset="0"/>
                <a:ea typeface="楷体" pitchFamily="49" charset="-122"/>
                <a:cs typeface="Consolas" pitchFamily="49" charset="0"/>
              </a:rPr>
              <a: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428604"/>
            <a:ext cx="4857784" cy="430887"/>
          </a:xfrm>
          <a:prstGeom prst="rect">
            <a:avLst/>
          </a:prstGeom>
          <a:noFill/>
        </p:spPr>
        <p:txBody>
          <a:bodyPr wrap="square" rtlCol="0">
            <a:spAutoFit/>
          </a:bodyPr>
          <a:lstStyle/>
          <a:p>
            <a:r>
              <a:rPr lang="en-US" altLang="zh-CN" sz="2200">
                <a:solidFill>
                  <a:srgbClr val="0000FF"/>
                </a:solidFill>
                <a:latin typeface="Consolas" pitchFamily="49" charset="0"/>
                <a:ea typeface="楷体" pitchFamily="49" charset="-122"/>
                <a:cs typeface="Consolas" pitchFamily="49" charset="0"/>
              </a:rPr>
              <a:t>set/multiset</a:t>
            </a:r>
            <a:r>
              <a:rPr lang="zh-CN" altLang="zh-CN" sz="2200">
                <a:solidFill>
                  <a:srgbClr val="0000FF"/>
                </a:solidFill>
                <a:latin typeface="Consolas" pitchFamily="49" charset="0"/>
                <a:ea typeface="楷体" pitchFamily="49" charset="-122"/>
                <a:cs typeface="Consolas" pitchFamily="49" charset="0"/>
              </a:rPr>
              <a:t>的成员函数如下：</a:t>
            </a:r>
          </a:p>
        </p:txBody>
      </p:sp>
      <p:sp>
        <p:nvSpPr>
          <p:cNvPr id="3" name="TextBox 2"/>
          <p:cNvSpPr txBox="1"/>
          <p:nvPr/>
        </p:nvSpPr>
        <p:spPr>
          <a:xfrm>
            <a:off x="642910" y="1142984"/>
            <a:ext cx="7715304" cy="466281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marL="342900" indent="-342900">
              <a:lnSpc>
                <a:spcPct val="150000"/>
              </a:lnSpc>
              <a:buFont typeface="Wingdings" pitchFamily="2" charset="2"/>
              <a:buChar char="l"/>
            </a:pPr>
            <a:r>
              <a:rPr lang="en-US" altLang="zh-CN" sz="1800" dirty="0">
                <a:solidFill>
                  <a:srgbClr val="C00000"/>
                </a:solidFill>
                <a:latin typeface="Consolas" pitchFamily="49" charset="0"/>
                <a:ea typeface="仿宋" pitchFamily="49" charset="-122"/>
                <a:cs typeface="Consolas" pitchFamily="49" charset="0"/>
              </a:rPr>
              <a:t>empty()</a:t>
            </a:r>
            <a:r>
              <a:rPr lang="zh-CN" altLang="zh-CN" sz="1800" dirty="0">
                <a:solidFill>
                  <a:srgbClr val="C00000"/>
                </a:solidFill>
                <a:latin typeface="Consolas" pitchFamily="49" charset="0"/>
                <a:ea typeface="仿宋" pitchFamily="49" charset="-122"/>
                <a:cs typeface="Consolas" pitchFamily="49" charset="0"/>
              </a:rPr>
              <a:t>：</a:t>
            </a:r>
            <a:r>
              <a:rPr lang="zh-CN" altLang="zh-CN" sz="1800" dirty="0">
                <a:latin typeface="Consolas" pitchFamily="49" charset="0"/>
                <a:ea typeface="仿宋" pitchFamily="49" charset="-122"/>
                <a:cs typeface="Consolas" pitchFamily="49" charset="0"/>
              </a:rPr>
              <a:t>判断容器是否为空。</a:t>
            </a:r>
          </a:p>
          <a:p>
            <a:pPr marL="342900" indent="-342900">
              <a:lnSpc>
                <a:spcPct val="150000"/>
              </a:lnSpc>
              <a:buFont typeface="Wingdings" pitchFamily="2" charset="2"/>
              <a:buChar char="l"/>
            </a:pPr>
            <a:r>
              <a:rPr lang="en-US" altLang="zh-CN" sz="1800" dirty="0">
                <a:solidFill>
                  <a:srgbClr val="C00000"/>
                </a:solidFill>
                <a:latin typeface="Consolas" pitchFamily="49" charset="0"/>
                <a:ea typeface="仿宋" pitchFamily="49" charset="-122"/>
                <a:cs typeface="Consolas" pitchFamily="49" charset="0"/>
              </a:rPr>
              <a:t>size()</a:t>
            </a:r>
            <a:r>
              <a:rPr lang="zh-CN" altLang="zh-CN" sz="1800" dirty="0">
                <a:solidFill>
                  <a:srgbClr val="C00000"/>
                </a:solidFill>
                <a:latin typeface="Consolas" pitchFamily="49" charset="0"/>
                <a:ea typeface="仿宋" pitchFamily="49" charset="-122"/>
                <a:cs typeface="Consolas" pitchFamily="49" charset="0"/>
              </a:rPr>
              <a:t>：</a:t>
            </a:r>
            <a:r>
              <a:rPr lang="zh-CN" altLang="zh-CN" sz="1800" dirty="0">
                <a:latin typeface="Consolas" pitchFamily="49" charset="0"/>
                <a:ea typeface="仿宋" pitchFamily="49" charset="-122"/>
                <a:cs typeface="Consolas" pitchFamily="49" charset="0"/>
              </a:rPr>
              <a:t>返回容器中实际元素个数。</a:t>
            </a:r>
          </a:p>
          <a:p>
            <a:pPr marL="342900" indent="-342900">
              <a:lnSpc>
                <a:spcPct val="150000"/>
              </a:lnSpc>
              <a:buFont typeface="Wingdings" pitchFamily="2" charset="2"/>
              <a:buChar char="l"/>
            </a:pPr>
            <a:r>
              <a:rPr lang="en-US" altLang="zh-CN" sz="1800" dirty="0">
                <a:solidFill>
                  <a:srgbClr val="C00000"/>
                </a:solidFill>
                <a:latin typeface="Consolas" pitchFamily="49" charset="0"/>
                <a:ea typeface="仿宋" pitchFamily="49" charset="-122"/>
                <a:cs typeface="Consolas" pitchFamily="49" charset="0"/>
              </a:rPr>
              <a:t>insert()</a:t>
            </a:r>
            <a:r>
              <a:rPr lang="zh-CN" altLang="zh-CN" sz="1800" dirty="0">
                <a:solidFill>
                  <a:srgbClr val="C00000"/>
                </a:solidFill>
                <a:latin typeface="Consolas" pitchFamily="49" charset="0"/>
                <a:ea typeface="仿宋" pitchFamily="49" charset="-122"/>
                <a:cs typeface="Consolas" pitchFamily="49" charset="0"/>
              </a:rPr>
              <a:t>：</a:t>
            </a:r>
            <a:r>
              <a:rPr lang="zh-CN" altLang="zh-CN" sz="1800" dirty="0">
                <a:latin typeface="Consolas" pitchFamily="49" charset="0"/>
                <a:ea typeface="仿宋" pitchFamily="49" charset="-122"/>
                <a:cs typeface="Consolas" pitchFamily="49" charset="0"/>
              </a:rPr>
              <a:t>插入元素。</a:t>
            </a:r>
          </a:p>
          <a:p>
            <a:pPr marL="342900" indent="-342900">
              <a:lnSpc>
                <a:spcPct val="150000"/>
              </a:lnSpc>
              <a:buFont typeface="Wingdings" pitchFamily="2" charset="2"/>
              <a:buChar char="l"/>
            </a:pPr>
            <a:r>
              <a:rPr lang="en-US" altLang="zh-CN" sz="1800" dirty="0">
                <a:solidFill>
                  <a:srgbClr val="C00000"/>
                </a:solidFill>
                <a:latin typeface="Consolas" pitchFamily="49" charset="0"/>
                <a:ea typeface="仿宋" pitchFamily="49" charset="-122"/>
                <a:cs typeface="Consolas" pitchFamily="49" charset="0"/>
              </a:rPr>
              <a:t>erase()</a:t>
            </a:r>
            <a:r>
              <a:rPr lang="zh-CN" altLang="zh-CN" sz="1800" dirty="0">
                <a:solidFill>
                  <a:srgbClr val="C00000"/>
                </a:solidFill>
                <a:latin typeface="Consolas" pitchFamily="49" charset="0"/>
                <a:ea typeface="仿宋" pitchFamily="49" charset="-122"/>
                <a:cs typeface="Consolas" pitchFamily="49" charset="0"/>
              </a:rPr>
              <a:t>：</a:t>
            </a:r>
            <a:r>
              <a:rPr lang="zh-CN" altLang="zh-CN" sz="1800" dirty="0">
                <a:latin typeface="Consolas" pitchFamily="49" charset="0"/>
                <a:ea typeface="仿宋" pitchFamily="49" charset="-122"/>
                <a:cs typeface="Consolas" pitchFamily="49" charset="0"/>
              </a:rPr>
              <a:t>从容器删除一个或几个元素。</a:t>
            </a:r>
          </a:p>
          <a:p>
            <a:pPr marL="342900" indent="-342900">
              <a:lnSpc>
                <a:spcPct val="150000"/>
              </a:lnSpc>
              <a:buFont typeface="Wingdings" pitchFamily="2" charset="2"/>
              <a:buChar char="l"/>
            </a:pPr>
            <a:r>
              <a:rPr lang="en-US" altLang="zh-CN" sz="1800" dirty="0">
                <a:solidFill>
                  <a:srgbClr val="C00000"/>
                </a:solidFill>
                <a:latin typeface="Consolas" pitchFamily="49" charset="0"/>
                <a:ea typeface="仿宋" pitchFamily="49" charset="-122"/>
                <a:cs typeface="Consolas" pitchFamily="49" charset="0"/>
              </a:rPr>
              <a:t>clear()</a:t>
            </a:r>
            <a:r>
              <a:rPr lang="zh-CN" altLang="zh-CN" sz="1800" dirty="0">
                <a:solidFill>
                  <a:srgbClr val="C00000"/>
                </a:solidFill>
                <a:latin typeface="Consolas" pitchFamily="49" charset="0"/>
                <a:ea typeface="仿宋" pitchFamily="49" charset="-122"/>
                <a:cs typeface="Consolas" pitchFamily="49" charset="0"/>
              </a:rPr>
              <a:t>：</a:t>
            </a:r>
            <a:r>
              <a:rPr lang="zh-CN" altLang="zh-CN" sz="1800" dirty="0">
                <a:latin typeface="Consolas" pitchFamily="49" charset="0"/>
                <a:ea typeface="仿宋" pitchFamily="49" charset="-122"/>
                <a:cs typeface="Consolas" pitchFamily="49" charset="0"/>
              </a:rPr>
              <a:t>删除所有元素。</a:t>
            </a:r>
          </a:p>
          <a:p>
            <a:pPr marL="342900" indent="-342900">
              <a:lnSpc>
                <a:spcPct val="150000"/>
              </a:lnSpc>
              <a:buFont typeface="Wingdings" pitchFamily="2" charset="2"/>
              <a:buChar char="l"/>
            </a:pPr>
            <a:r>
              <a:rPr lang="en-US" altLang="zh-CN" sz="1800" dirty="0">
                <a:solidFill>
                  <a:srgbClr val="C00000"/>
                </a:solidFill>
                <a:latin typeface="Consolas" pitchFamily="49" charset="0"/>
                <a:ea typeface="仿宋" pitchFamily="49" charset="-122"/>
                <a:cs typeface="Consolas" pitchFamily="49" charset="0"/>
              </a:rPr>
              <a:t>count(k)</a:t>
            </a:r>
            <a:r>
              <a:rPr lang="zh-CN" altLang="zh-CN" sz="1800" dirty="0">
                <a:solidFill>
                  <a:srgbClr val="C00000"/>
                </a:solidFill>
                <a:latin typeface="Consolas" pitchFamily="49" charset="0"/>
                <a:ea typeface="仿宋" pitchFamily="49" charset="-122"/>
                <a:cs typeface="Consolas" pitchFamily="49" charset="0"/>
              </a:rPr>
              <a:t>：</a:t>
            </a:r>
            <a:r>
              <a:rPr lang="zh-CN" altLang="zh-CN" sz="1800" dirty="0">
                <a:latin typeface="Consolas" pitchFamily="49" charset="0"/>
                <a:ea typeface="仿宋" pitchFamily="49" charset="-122"/>
                <a:cs typeface="Consolas" pitchFamily="49" charset="0"/>
              </a:rPr>
              <a:t>返回容器中关键字</a:t>
            </a:r>
            <a:r>
              <a:rPr lang="en-US" altLang="zh-CN" sz="1800" dirty="0">
                <a:latin typeface="Consolas" pitchFamily="49" charset="0"/>
                <a:ea typeface="仿宋" pitchFamily="49" charset="-122"/>
                <a:cs typeface="Consolas" pitchFamily="49" charset="0"/>
              </a:rPr>
              <a:t>k</a:t>
            </a:r>
            <a:r>
              <a:rPr lang="zh-CN" altLang="zh-CN" sz="1800" dirty="0">
                <a:latin typeface="Consolas" pitchFamily="49" charset="0"/>
                <a:ea typeface="仿宋" pitchFamily="49" charset="-122"/>
                <a:cs typeface="Consolas" pitchFamily="49" charset="0"/>
              </a:rPr>
              <a:t>出现的次数。</a:t>
            </a:r>
          </a:p>
          <a:p>
            <a:pPr marL="342900" indent="-342900">
              <a:lnSpc>
                <a:spcPct val="150000"/>
              </a:lnSpc>
              <a:buFont typeface="Wingdings" pitchFamily="2" charset="2"/>
              <a:buChar char="l"/>
            </a:pPr>
            <a:r>
              <a:rPr lang="en-US" altLang="zh-CN" sz="1800" dirty="0">
                <a:solidFill>
                  <a:srgbClr val="C00000"/>
                </a:solidFill>
                <a:latin typeface="Consolas" pitchFamily="49" charset="0"/>
                <a:ea typeface="仿宋" pitchFamily="49" charset="-122"/>
                <a:cs typeface="Consolas" pitchFamily="49" charset="0"/>
              </a:rPr>
              <a:t>find(k)</a:t>
            </a:r>
            <a:r>
              <a:rPr lang="zh-CN" altLang="zh-CN" sz="1800" dirty="0">
                <a:solidFill>
                  <a:srgbClr val="C00000"/>
                </a:solidFill>
                <a:latin typeface="Consolas" pitchFamily="49" charset="0"/>
                <a:ea typeface="仿宋" pitchFamily="49" charset="-122"/>
                <a:cs typeface="Consolas" pitchFamily="49" charset="0"/>
              </a:rPr>
              <a:t>：</a:t>
            </a:r>
            <a:r>
              <a:rPr lang="zh-CN" altLang="zh-CN" sz="1800" dirty="0">
                <a:latin typeface="Consolas" pitchFamily="49" charset="0"/>
                <a:ea typeface="仿宋" pitchFamily="49" charset="-122"/>
                <a:cs typeface="Consolas" pitchFamily="49" charset="0"/>
              </a:rPr>
              <a:t>如果容器中存在关键字为</a:t>
            </a:r>
            <a:r>
              <a:rPr lang="en-US" altLang="zh-CN" sz="1800" dirty="0">
                <a:latin typeface="Consolas" pitchFamily="49" charset="0"/>
                <a:ea typeface="仿宋" pitchFamily="49" charset="-122"/>
                <a:cs typeface="Consolas" pitchFamily="49" charset="0"/>
              </a:rPr>
              <a:t>k</a:t>
            </a:r>
            <a:r>
              <a:rPr lang="zh-CN" altLang="zh-CN" sz="1800" dirty="0">
                <a:latin typeface="Consolas" pitchFamily="49" charset="0"/>
                <a:ea typeface="仿宋" pitchFamily="49" charset="-122"/>
                <a:cs typeface="Consolas" pitchFamily="49" charset="0"/>
              </a:rPr>
              <a:t>的元素，返回该元素的迭代器，否则返回</a:t>
            </a:r>
            <a:r>
              <a:rPr lang="en-US" altLang="zh-CN" sz="1800" dirty="0">
                <a:latin typeface="Consolas" pitchFamily="49" charset="0"/>
                <a:ea typeface="仿宋" pitchFamily="49" charset="-122"/>
                <a:cs typeface="Consolas" pitchFamily="49" charset="0"/>
              </a:rPr>
              <a:t>end()</a:t>
            </a:r>
            <a:r>
              <a:rPr lang="zh-CN" altLang="zh-CN" sz="1800" dirty="0">
                <a:latin typeface="Consolas" pitchFamily="49" charset="0"/>
                <a:ea typeface="仿宋" pitchFamily="49" charset="-122"/>
                <a:cs typeface="Consolas" pitchFamily="49" charset="0"/>
              </a:rPr>
              <a:t>值。</a:t>
            </a:r>
          </a:p>
          <a:p>
            <a:pPr marL="342900" indent="-342900">
              <a:lnSpc>
                <a:spcPct val="150000"/>
              </a:lnSpc>
              <a:buFont typeface="Wingdings" pitchFamily="2" charset="2"/>
              <a:buChar char="l"/>
            </a:pPr>
            <a:r>
              <a:rPr lang="en-US" altLang="zh-CN" sz="1800" dirty="0" err="1">
                <a:solidFill>
                  <a:srgbClr val="C00000"/>
                </a:solidFill>
                <a:latin typeface="Consolas" pitchFamily="49" charset="0"/>
                <a:ea typeface="仿宋" pitchFamily="49" charset="-122"/>
                <a:cs typeface="Consolas" pitchFamily="49" charset="0"/>
              </a:rPr>
              <a:t>upper_bound</a:t>
            </a:r>
            <a:r>
              <a:rPr lang="en-US" altLang="zh-CN" sz="1800" dirty="0">
                <a:solidFill>
                  <a:srgbClr val="C00000"/>
                </a:solidFill>
                <a:latin typeface="Consolas" pitchFamily="49" charset="0"/>
                <a:ea typeface="仿宋" pitchFamily="49" charset="-122"/>
                <a:cs typeface="Consolas" pitchFamily="49" charset="0"/>
              </a:rPr>
              <a:t>()</a:t>
            </a:r>
            <a:r>
              <a:rPr lang="zh-CN" altLang="zh-CN" sz="1800" dirty="0">
                <a:solidFill>
                  <a:srgbClr val="C00000"/>
                </a:solidFill>
                <a:latin typeface="Consolas" pitchFamily="49" charset="0"/>
                <a:ea typeface="仿宋" pitchFamily="49" charset="-122"/>
                <a:cs typeface="Consolas" pitchFamily="49" charset="0"/>
              </a:rPr>
              <a:t>：</a:t>
            </a:r>
            <a:r>
              <a:rPr lang="zh-CN" altLang="zh-CN" sz="1800" dirty="0">
                <a:latin typeface="Consolas" pitchFamily="49" charset="0"/>
                <a:ea typeface="仿宋" pitchFamily="49" charset="-122"/>
                <a:cs typeface="Consolas" pitchFamily="49" charset="0"/>
              </a:rPr>
              <a:t>返回一个迭代器，指向关键字大于</a:t>
            </a:r>
            <a:r>
              <a:rPr lang="en-US" altLang="zh-CN" sz="1800" dirty="0">
                <a:latin typeface="Consolas" pitchFamily="49" charset="0"/>
                <a:ea typeface="仿宋" pitchFamily="49" charset="-122"/>
                <a:cs typeface="Consolas" pitchFamily="49" charset="0"/>
              </a:rPr>
              <a:t>k</a:t>
            </a:r>
            <a:r>
              <a:rPr lang="zh-CN" altLang="zh-CN" sz="1800" dirty="0">
                <a:latin typeface="Consolas" pitchFamily="49" charset="0"/>
                <a:ea typeface="仿宋" pitchFamily="49" charset="-122"/>
                <a:cs typeface="Consolas" pitchFamily="49" charset="0"/>
              </a:rPr>
              <a:t>的第一个元素。</a:t>
            </a:r>
          </a:p>
          <a:p>
            <a:pPr marL="342900" indent="-342900">
              <a:lnSpc>
                <a:spcPct val="150000"/>
              </a:lnSpc>
              <a:buFont typeface="Wingdings" pitchFamily="2" charset="2"/>
              <a:buChar char="l"/>
            </a:pPr>
            <a:r>
              <a:rPr lang="en-US" altLang="zh-CN" sz="1800" dirty="0" err="1">
                <a:solidFill>
                  <a:srgbClr val="C00000"/>
                </a:solidFill>
                <a:latin typeface="Consolas" pitchFamily="49" charset="0"/>
                <a:ea typeface="仿宋" pitchFamily="49" charset="-122"/>
                <a:cs typeface="Consolas" pitchFamily="49" charset="0"/>
              </a:rPr>
              <a:t>lower_bound</a:t>
            </a:r>
            <a:r>
              <a:rPr lang="en-US" altLang="zh-CN" sz="1800" dirty="0">
                <a:solidFill>
                  <a:srgbClr val="C00000"/>
                </a:solidFill>
                <a:latin typeface="Consolas" pitchFamily="49" charset="0"/>
                <a:ea typeface="仿宋" pitchFamily="49" charset="-122"/>
                <a:cs typeface="Consolas" pitchFamily="49" charset="0"/>
              </a:rPr>
              <a:t>()</a:t>
            </a:r>
            <a:r>
              <a:rPr lang="zh-CN" altLang="zh-CN" sz="1800" dirty="0">
                <a:solidFill>
                  <a:srgbClr val="C00000"/>
                </a:solidFill>
                <a:latin typeface="Consolas" pitchFamily="49" charset="0"/>
                <a:ea typeface="仿宋" pitchFamily="49" charset="-122"/>
                <a:cs typeface="Consolas" pitchFamily="49" charset="0"/>
              </a:rPr>
              <a:t>：</a:t>
            </a:r>
            <a:r>
              <a:rPr lang="zh-CN" altLang="zh-CN" sz="1800" dirty="0">
                <a:latin typeface="Consolas" pitchFamily="49" charset="0"/>
                <a:ea typeface="仿宋" pitchFamily="49" charset="-122"/>
                <a:cs typeface="Consolas" pitchFamily="49" charset="0"/>
              </a:rPr>
              <a:t>返回一个迭代器，指向关键字不小于</a:t>
            </a:r>
            <a:r>
              <a:rPr lang="en-US" altLang="zh-CN" sz="1800" dirty="0">
                <a:latin typeface="Consolas" pitchFamily="49" charset="0"/>
                <a:ea typeface="仿宋" pitchFamily="49" charset="-122"/>
                <a:cs typeface="Consolas" pitchFamily="49" charset="0"/>
              </a:rPr>
              <a:t>k</a:t>
            </a:r>
            <a:r>
              <a:rPr lang="zh-CN" altLang="zh-CN" sz="1800" dirty="0">
                <a:latin typeface="Consolas" pitchFamily="49" charset="0"/>
                <a:ea typeface="仿宋" pitchFamily="49" charset="-122"/>
                <a:cs typeface="Consolas" pitchFamily="49" charset="0"/>
              </a:rPr>
              <a:t>的第一个元素。</a:t>
            </a:r>
            <a:endParaRPr lang="en-US" altLang="zh-CN" sz="1800" dirty="0">
              <a:latin typeface="Consolas" pitchFamily="49" charset="0"/>
              <a:ea typeface="仿宋" pitchFamily="49" charset="-122"/>
              <a:cs typeface="Consolas" pitchFamily="49" charset="0"/>
            </a:endParaRPr>
          </a:p>
          <a:p>
            <a:pPr marL="342900" indent="-342900">
              <a:lnSpc>
                <a:spcPct val="150000"/>
              </a:lnSpc>
              <a:buFont typeface="Wingdings" pitchFamily="2" charset="2"/>
              <a:buChar char="l"/>
            </a:pPr>
            <a:r>
              <a:rPr lang="zh-CN" altLang="zh-CN" sz="1800" dirty="0">
                <a:solidFill>
                  <a:srgbClr val="C00000"/>
                </a:solidFill>
                <a:latin typeface="Consolas" pitchFamily="49" charset="0"/>
                <a:ea typeface="仿宋" pitchFamily="49" charset="-122"/>
                <a:cs typeface="Consolas" pitchFamily="49" charset="0"/>
              </a:rPr>
              <a:t>迭代器</a:t>
            </a:r>
            <a:r>
              <a:rPr lang="zh-CN" altLang="en-US" sz="1800" dirty="0">
                <a:solidFill>
                  <a:srgbClr val="C00000"/>
                </a:solidFill>
                <a:latin typeface="Consolas" pitchFamily="49" charset="0"/>
                <a:ea typeface="仿宋" pitchFamily="49" charset="-122"/>
                <a:cs typeface="Consolas" pitchFamily="49" charset="0"/>
              </a:rPr>
              <a:t>函数：</a:t>
            </a:r>
            <a:r>
              <a:rPr lang="en-US" altLang="zh-CN" sz="1800" dirty="0">
                <a:latin typeface="Consolas" pitchFamily="49" charset="0"/>
                <a:ea typeface="仿宋" pitchFamily="49" charset="-122"/>
                <a:cs typeface="Consolas" pitchFamily="49" charset="0"/>
              </a:rPr>
              <a:t>begin()</a:t>
            </a:r>
            <a:r>
              <a:rPr lang="zh-CN" altLang="en-US" sz="1800" dirty="0">
                <a:latin typeface="Consolas" pitchFamily="49" charset="0"/>
                <a:ea typeface="仿宋" pitchFamily="49" charset="-122"/>
                <a:cs typeface="Consolas" pitchFamily="49" charset="0"/>
              </a:rPr>
              <a:t>、</a:t>
            </a:r>
            <a:r>
              <a:rPr lang="en-US" altLang="zh-CN" sz="1800" dirty="0">
                <a:latin typeface="Consolas" pitchFamily="49" charset="0"/>
                <a:ea typeface="仿宋" pitchFamily="49" charset="-122"/>
                <a:cs typeface="Consolas" pitchFamily="49" charset="0"/>
              </a:rPr>
              <a:t>end()</a:t>
            </a:r>
            <a:r>
              <a:rPr lang="zh-CN" altLang="en-US" sz="1800" dirty="0">
                <a:latin typeface="Consolas" pitchFamily="49" charset="0"/>
                <a:ea typeface="仿宋" pitchFamily="49" charset="-122"/>
                <a:cs typeface="Consolas" pitchFamily="49" charset="0"/>
              </a:rPr>
              <a:t>、</a:t>
            </a:r>
            <a:r>
              <a:rPr lang="en-US" altLang="zh-CN" sz="1800" dirty="0" err="1">
                <a:latin typeface="Consolas" pitchFamily="49" charset="0"/>
                <a:ea typeface="仿宋" pitchFamily="49" charset="-122"/>
                <a:cs typeface="Consolas" pitchFamily="49" charset="0"/>
              </a:rPr>
              <a:t>rbegin</a:t>
            </a:r>
            <a:r>
              <a:rPr lang="en-US" altLang="zh-CN" sz="1800" dirty="0">
                <a:latin typeface="Consolas" pitchFamily="49" charset="0"/>
                <a:ea typeface="仿宋" pitchFamily="49" charset="-122"/>
                <a:cs typeface="Consolas" pitchFamily="49" charset="0"/>
              </a:rPr>
              <a:t>()</a:t>
            </a:r>
            <a:r>
              <a:rPr lang="zh-CN" altLang="en-US" sz="1800" dirty="0">
                <a:latin typeface="Consolas" pitchFamily="49" charset="0"/>
                <a:ea typeface="仿宋" pitchFamily="49" charset="-122"/>
                <a:cs typeface="Consolas" pitchFamily="49" charset="0"/>
              </a:rPr>
              <a:t>、</a:t>
            </a:r>
            <a:r>
              <a:rPr lang="en-US" altLang="zh-CN" sz="1800" dirty="0">
                <a:latin typeface="Consolas" pitchFamily="49" charset="0"/>
                <a:ea typeface="仿宋" pitchFamily="49" charset="-122"/>
                <a:cs typeface="Consolas" pitchFamily="49" charset="0"/>
              </a:rPr>
              <a:t>rend()</a:t>
            </a:r>
            <a:r>
              <a:rPr lang="zh-CN" altLang="en-US" sz="1800" dirty="0">
                <a:latin typeface="Consolas" pitchFamily="49" charset="0"/>
                <a:ea typeface="仿宋" pitchFamily="49" charset="-122"/>
                <a:cs typeface="Consolas" pitchFamily="49" charset="0"/>
              </a:rPr>
              <a:t>。</a:t>
            </a:r>
            <a:endParaRPr lang="zh-CN" altLang="zh-CN" sz="1800" dirty="0">
              <a:latin typeface="Consolas" pitchFamily="49" charset="0"/>
              <a:ea typeface="仿宋" pitchFamily="49" charset="-122"/>
              <a:cs typeface="Consolas" pitchFamily="49"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500042"/>
            <a:ext cx="6786610" cy="4518499"/>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a:solidFill>
                  <a:srgbClr val="0000FF"/>
                </a:solidFill>
                <a:latin typeface="Consolas" pitchFamily="49" charset="0"/>
                <a:ea typeface="仿宋" pitchFamily="49" charset="-122"/>
                <a:cs typeface="Consolas" pitchFamily="49" charset="0"/>
              </a:rPr>
              <a:t>#include &lt;set&gt;</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using namespace std;</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void main()</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C00000"/>
                </a:solidFill>
                <a:latin typeface="Consolas" pitchFamily="49" charset="0"/>
                <a:ea typeface="仿宋" pitchFamily="49" charset="-122"/>
                <a:cs typeface="Consolas" pitchFamily="49" charset="0"/>
              </a:rPr>
              <a:t>set&lt;int&gt; s;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定义</a:t>
            </a:r>
            <a:r>
              <a:rPr lang="en-US" altLang="zh-CN" sz="1800">
                <a:solidFill>
                  <a:srgbClr val="00B0F0"/>
                </a:solidFill>
                <a:latin typeface="Consolas" pitchFamily="49" charset="0"/>
                <a:ea typeface="仿宋" pitchFamily="49" charset="-122"/>
                <a:cs typeface="Consolas" pitchFamily="49" charset="0"/>
              </a:rPr>
              <a:t>set</a:t>
            </a:r>
            <a:r>
              <a:rPr lang="zh-CN" altLang="zh-CN" sz="1800">
                <a:solidFill>
                  <a:srgbClr val="00B0F0"/>
                </a:solidFill>
                <a:latin typeface="Consolas" pitchFamily="49" charset="0"/>
                <a:ea typeface="仿宋" pitchFamily="49" charset="-122"/>
                <a:cs typeface="Consolas" pitchFamily="49" charset="0"/>
              </a:rPr>
              <a:t>容器</a:t>
            </a:r>
            <a:r>
              <a:rPr lang="en-US" altLang="zh-CN" sz="1800">
                <a:solidFill>
                  <a:srgbClr val="00B0F0"/>
                </a:solidFill>
                <a:latin typeface="Consolas" pitchFamily="49" charset="0"/>
                <a:ea typeface="仿宋" pitchFamily="49" charset="-122"/>
                <a:cs typeface="Consolas" pitchFamily="49" charset="0"/>
              </a:rPr>
              <a:t>s</a:t>
            </a:r>
            <a:endParaRPr lang="zh-CN" altLang="zh-CN" sz="1800">
              <a:solidFill>
                <a:srgbClr val="00B0F0"/>
              </a:solidFill>
              <a:latin typeface="Consolas" pitchFamily="49" charset="0"/>
              <a:ea typeface="仿宋" pitchFamily="49" charset="-122"/>
              <a:cs typeface="Consolas" pitchFamily="49" charset="0"/>
            </a:endParaRPr>
          </a:p>
          <a:p>
            <a:r>
              <a:rPr lang="en-US" altLang="zh-CN" sz="1800">
                <a:solidFill>
                  <a:srgbClr val="C00000"/>
                </a:solidFill>
                <a:latin typeface="Consolas" pitchFamily="49" charset="0"/>
                <a:ea typeface="仿宋" pitchFamily="49" charset="-122"/>
                <a:cs typeface="Consolas" pitchFamily="49" charset="0"/>
              </a:rPr>
              <a:t>   set&lt;int&gt;::iterator it;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定义</a:t>
            </a:r>
            <a:r>
              <a:rPr lang="en-US" altLang="zh-CN" sz="1800">
                <a:solidFill>
                  <a:srgbClr val="00B0F0"/>
                </a:solidFill>
                <a:latin typeface="Consolas" pitchFamily="49" charset="0"/>
                <a:ea typeface="仿宋" pitchFamily="49" charset="-122"/>
                <a:cs typeface="Consolas" pitchFamily="49" charset="0"/>
              </a:rPr>
              <a:t>set</a:t>
            </a:r>
            <a:r>
              <a:rPr lang="zh-CN" altLang="zh-CN" sz="1800">
                <a:solidFill>
                  <a:srgbClr val="00B0F0"/>
                </a:solidFill>
                <a:latin typeface="Consolas" pitchFamily="49" charset="0"/>
                <a:ea typeface="仿宋" pitchFamily="49" charset="-122"/>
                <a:cs typeface="Consolas" pitchFamily="49" charset="0"/>
              </a:rPr>
              <a:t>容器迭代器</a:t>
            </a:r>
            <a:r>
              <a:rPr lang="en-US" altLang="zh-CN" sz="1800">
                <a:solidFill>
                  <a:srgbClr val="00B0F0"/>
                </a:solidFill>
                <a:latin typeface="Consolas" pitchFamily="49" charset="0"/>
                <a:ea typeface="仿宋" pitchFamily="49" charset="-122"/>
                <a:cs typeface="Consolas" pitchFamily="49" charset="0"/>
              </a:rPr>
              <a:t>it</a:t>
            </a:r>
            <a:endParaRPr lang="zh-CN" altLang="zh-CN" sz="1800">
              <a:solidFill>
                <a:srgbClr val="00B0F0"/>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s.insert(1);</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s.insert(3);</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s.insert(2);</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s.insert(4);</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s.insert(2);</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printf(" s: ");</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for (it=s.begin();it!=s.end();it++)</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printf("%d ",*it);</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printf("\n");</a:t>
            </a:r>
            <a:endParaRPr lang="zh-CN" altLang="zh-CN" sz="180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3286116" y="5672096"/>
            <a:ext cx="1500198" cy="369332"/>
          </a:xfrm>
          <a:prstGeom prst="rect">
            <a:avLst/>
          </a:prstGeom>
          <a:noFill/>
        </p:spPr>
        <p:txBody>
          <a:bodyPr wrap="square" rtlCol="0">
            <a:spAutoFit/>
          </a:bodyPr>
          <a:lstStyle/>
          <a:p>
            <a:r>
              <a:rPr lang="en-US" altLang="zh-CN" sz="1800">
                <a:solidFill>
                  <a:srgbClr val="9900FF"/>
                </a:solidFill>
                <a:latin typeface="Consolas" pitchFamily="49" charset="0"/>
                <a:cs typeface="Consolas" pitchFamily="49" charset="0"/>
              </a:rPr>
              <a:t>s:1 2 3 4</a:t>
            </a:r>
            <a:endParaRPr lang="zh-CN" altLang="en-US" sz="1800">
              <a:solidFill>
                <a:srgbClr val="9900FF"/>
              </a:solidFill>
              <a:latin typeface="Consolas" pitchFamily="49" charset="0"/>
              <a:ea typeface="楷体" pitchFamily="49" charset="-122"/>
              <a:cs typeface="Consolas" pitchFamily="49" charset="0"/>
            </a:endParaRPr>
          </a:p>
        </p:txBody>
      </p:sp>
      <p:sp>
        <p:nvSpPr>
          <p:cNvPr id="4" name="下箭头 3"/>
          <p:cNvSpPr/>
          <p:nvPr/>
        </p:nvSpPr>
        <p:spPr>
          <a:xfrm>
            <a:off x="3857620" y="5172030"/>
            <a:ext cx="214314"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nvGrpSpPr>
          <p:cNvPr id="5" name="组合 4"/>
          <p:cNvGrpSpPr/>
          <p:nvPr/>
        </p:nvGrpSpPr>
        <p:grpSpPr>
          <a:xfrm>
            <a:off x="142844" y="82535"/>
            <a:ext cx="903272" cy="846135"/>
            <a:chOff x="1454150" y="-60341"/>
            <a:chExt cx="903272" cy="846135"/>
          </a:xfrm>
        </p:grpSpPr>
        <p:sp>
          <p:nvSpPr>
            <p:cNvPr id="6" name="Oval 10"/>
            <p:cNvSpPr>
              <a:spLocks noChangeArrowheads="1"/>
            </p:cNvSpPr>
            <p:nvPr/>
          </p:nvSpPr>
          <p:spPr bwMode="gray">
            <a:xfrm>
              <a:off x="1454150" y="-60341"/>
              <a:ext cx="903272" cy="846135"/>
            </a:xfrm>
            <a:prstGeom prst="ellipse">
              <a:avLst/>
            </a:prstGeom>
            <a:solidFill>
              <a:srgbClr val="00B0F0"/>
            </a:solidFill>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endParaRPr lang="zh-CN" altLang="zh-CN"/>
            </a:p>
          </p:txBody>
        </p:sp>
        <p:sp>
          <p:nvSpPr>
            <p:cNvPr id="7" name="Text Box 14"/>
            <p:cNvSpPr txBox="1">
              <a:spLocks noChangeArrowheads="1"/>
            </p:cNvSpPr>
            <p:nvPr/>
          </p:nvSpPr>
          <p:spPr bwMode="white">
            <a:xfrm>
              <a:off x="1542288" y="171427"/>
              <a:ext cx="700833" cy="400110"/>
            </a:xfrm>
            <a:prstGeom prst="rect">
              <a:avLst/>
            </a:prstGeom>
            <a:noFill/>
            <a:ln w="9525">
              <a:noFill/>
              <a:miter lim="800000"/>
              <a:headEnd/>
              <a:tailEnd/>
            </a:ln>
            <a:effectLst/>
          </p:spPr>
          <p:txBody>
            <a:bodyPr wrap="none">
              <a:spAutoFit/>
            </a:bodyPr>
            <a:lstStyle/>
            <a:p>
              <a:pPr eaLnBrk="0" hangingPunct="0"/>
              <a:r>
                <a:rPr lang="zh-CN" altLang="en-US" sz="2000">
                  <a:solidFill>
                    <a:srgbClr val="FF0000"/>
                  </a:solidFill>
                  <a:latin typeface="微软雅黑" pitchFamily="34" charset="-122"/>
                  <a:ea typeface="微软雅黑" pitchFamily="34" charset="-122"/>
                </a:rPr>
                <a:t>示例</a:t>
              </a:r>
              <a:endParaRPr lang="en-US" altLang="zh-CN" sz="2000">
                <a:solidFill>
                  <a:srgbClr val="FF0000"/>
                </a:solidFill>
                <a:latin typeface="微软雅黑" pitchFamily="34" charset="-122"/>
                <a:ea typeface="微软雅黑" pitchFamily="34" charset="-122"/>
              </a:endParaRPr>
            </a:p>
          </p:txBody>
        </p:sp>
      </p:gr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5786" y="928670"/>
            <a:ext cx="6643734" cy="4103001"/>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80000" bIns="180000" rtlCol="0">
            <a:spAutoFit/>
          </a:bodyPr>
          <a:lstStyle/>
          <a:p>
            <a:r>
              <a:rPr lang="en-US" altLang="zh-CN" sz="1800">
                <a:solidFill>
                  <a:srgbClr val="0033CC"/>
                </a:solidFill>
                <a:latin typeface="Consolas" pitchFamily="49" charset="0"/>
                <a:ea typeface="仿宋" pitchFamily="49" charset="-122"/>
                <a:cs typeface="Consolas" pitchFamily="49" charset="0"/>
              </a:rPr>
              <a:t>   </a:t>
            </a:r>
            <a:r>
              <a:rPr lang="en-US" altLang="zh-CN" sz="1800">
                <a:solidFill>
                  <a:srgbClr val="C00000"/>
                </a:solidFill>
                <a:latin typeface="Consolas" pitchFamily="49" charset="0"/>
                <a:ea typeface="仿宋" pitchFamily="49" charset="-122"/>
                <a:cs typeface="Consolas" pitchFamily="49" charset="0"/>
              </a:rPr>
              <a:t>multiset&lt;int&gt; ms;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定义</a:t>
            </a:r>
            <a:r>
              <a:rPr lang="en-US" altLang="zh-CN" sz="1800">
                <a:solidFill>
                  <a:srgbClr val="00B0F0"/>
                </a:solidFill>
                <a:latin typeface="Consolas" pitchFamily="49" charset="0"/>
                <a:ea typeface="仿宋" pitchFamily="49" charset="-122"/>
                <a:cs typeface="Consolas" pitchFamily="49" charset="0"/>
              </a:rPr>
              <a:t>multiset</a:t>
            </a:r>
            <a:r>
              <a:rPr lang="zh-CN" altLang="zh-CN" sz="1800">
                <a:solidFill>
                  <a:srgbClr val="00B0F0"/>
                </a:solidFill>
                <a:latin typeface="Consolas" pitchFamily="49" charset="0"/>
                <a:ea typeface="仿宋" pitchFamily="49" charset="-122"/>
                <a:cs typeface="Consolas" pitchFamily="49" charset="0"/>
              </a:rPr>
              <a:t>容器</a:t>
            </a:r>
            <a:r>
              <a:rPr lang="en-US" altLang="zh-CN" sz="1800">
                <a:solidFill>
                  <a:srgbClr val="00B0F0"/>
                </a:solidFill>
                <a:latin typeface="Consolas" pitchFamily="49" charset="0"/>
                <a:ea typeface="仿宋" pitchFamily="49" charset="-122"/>
                <a:cs typeface="Consolas" pitchFamily="49" charset="0"/>
              </a:rPr>
              <a:t>ms</a:t>
            </a:r>
            <a:endParaRPr lang="zh-CN" altLang="zh-CN" sz="1800">
              <a:solidFill>
                <a:srgbClr val="00B0F0"/>
              </a:solidFill>
              <a:latin typeface="Consolas" pitchFamily="49" charset="0"/>
              <a:ea typeface="仿宋" pitchFamily="49" charset="-122"/>
              <a:cs typeface="Consolas" pitchFamily="49" charset="0"/>
            </a:endParaRPr>
          </a:p>
          <a:p>
            <a:r>
              <a:rPr lang="en-US" altLang="zh-CN" sz="1800">
                <a:solidFill>
                  <a:srgbClr val="C00000"/>
                </a:solidFill>
                <a:latin typeface="Consolas" pitchFamily="49" charset="0"/>
                <a:ea typeface="仿宋" pitchFamily="49" charset="-122"/>
                <a:cs typeface="Consolas" pitchFamily="49" charset="0"/>
              </a:rPr>
              <a:t>   multiset&lt;int&gt;::iterator mit;</a:t>
            </a:r>
          </a:p>
          <a:p>
            <a:r>
              <a:rPr lang="en-US" altLang="zh-CN" sz="1800">
                <a:solidFill>
                  <a:srgbClr val="C00000"/>
                </a:solidFill>
                <a:latin typeface="Consolas" pitchFamily="49" charset="0"/>
                <a:ea typeface="仿宋" pitchFamily="49" charset="-122"/>
                <a:cs typeface="Consolas" pitchFamily="49" charset="0"/>
              </a:rPr>
              <a:t>			</a:t>
            </a:r>
            <a:r>
              <a:rPr lang="en-US" altLang="zh-CN" sz="1800">
                <a:solidFill>
                  <a:srgbClr val="00B0F0"/>
                </a:solidFill>
                <a:latin typeface="Consolas" pitchFamily="49" charset="0"/>
                <a:ea typeface="仿宋" pitchFamily="49" charset="-122"/>
                <a:cs typeface="Consolas" pitchFamily="49" charset="0"/>
              </a:rPr>
              <a:t>//</a:t>
            </a:r>
            <a:r>
              <a:rPr lang="zh-CN" altLang="zh-CN" sz="1800">
                <a:solidFill>
                  <a:srgbClr val="00B0F0"/>
                </a:solidFill>
                <a:latin typeface="Consolas" pitchFamily="49" charset="0"/>
                <a:ea typeface="仿宋" pitchFamily="49" charset="-122"/>
                <a:cs typeface="Consolas" pitchFamily="49" charset="0"/>
              </a:rPr>
              <a:t>定义</a:t>
            </a:r>
            <a:r>
              <a:rPr lang="en-US" altLang="zh-CN" sz="1800">
                <a:solidFill>
                  <a:srgbClr val="00B0F0"/>
                </a:solidFill>
                <a:latin typeface="Consolas" pitchFamily="49" charset="0"/>
                <a:ea typeface="仿宋" pitchFamily="49" charset="-122"/>
                <a:cs typeface="Consolas" pitchFamily="49" charset="0"/>
              </a:rPr>
              <a:t>multiset</a:t>
            </a:r>
            <a:r>
              <a:rPr lang="zh-CN" altLang="zh-CN" sz="1800">
                <a:solidFill>
                  <a:srgbClr val="00B0F0"/>
                </a:solidFill>
                <a:latin typeface="Consolas" pitchFamily="49" charset="0"/>
                <a:ea typeface="仿宋" pitchFamily="49" charset="-122"/>
                <a:cs typeface="Consolas" pitchFamily="49" charset="0"/>
              </a:rPr>
              <a:t>容器迭代器</a:t>
            </a:r>
            <a:r>
              <a:rPr lang="en-US" altLang="zh-CN" sz="1800">
                <a:solidFill>
                  <a:srgbClr val="00B0F0"/>
                </a:solidFill>
                <a:latin typeface="Consolas" pitchFamily="49" charset="0"/>
                <a:ea typeface="仿宋" pitchFamily="49" charset="-122"/>
                <a:cs typeface="Consolas" pitchFamily="49" charset="0"/>
              </a:rPr>
              <a:t>mit</a:t>
            </a:r>
            <a:endParaRPr lang="zh-CN" altLang="zh-CN" sz="1800">
              <a:solidFill>
                <a:srgbClr val="00B0F0"/>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ms.insert(1);</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ms.insert(3);</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ms.insert(2);</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ms.insert(4);</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ms.insert(2);</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printf("ms: ");</a:t>
            </a:r>
            <a:endParaRPr lang="zh-CN" altLang="zh-CN" sz="1800">
              <a:solidFill>
                <a:srgbClr val="0000FF"/>
              </a:solidFill>
              <a:latin typeface="Consolas" pitchFamily="49" charset="0"/>
              <a:ea typeface="仿宋" pitchFamily="49" charset="-122"/>
              <a:cs typeface="Consolas" pitchFamily="49" charset="0"/>
            </a:endParaRPr>
          </a:p>
          <a:p>
            <a:pPr>
              <a:lnSpc>
                <a:spcPct val="150000"/>
              </a:lnSpc>
            </a:pPr>
            <a:r>
              <a:rPr lang="en-US" altLang="zh-CN" sz="1800">
                <a:solidFill>
                  <a:srgbClr val="0000FF"/>
                </a:solidFill>
                <a:latin typeface="Consolas" pitchFamily="49" charset="0"/>
                <a:ea typeface="仿宋" pitchFamily="49" charset="-122"/>
                <a:cs typeface="Consolas" pitchFamily="49" charset="0"/>
              </a:rPr>
              <a:t>   for (mit=ms.begin();mit!=ms.end();mit++)</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printf("%d ",*mit);</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   printf("\n");</a:t>
            </a:r>
            <a:endParaRPr lang="zh-CN" altLang="zh-CN" sz="1800">
              <a:solidFill>
                <a:srgbClr val="0000FF"/>
              </a:solidFill>
              <a:latin typeface="Consolas" pitchFamily="49" charset="0"/>
              <a:ea typeface="仿宋" pitchFamily="49" charset="-122"/>
              <a:cs typeface="Consolas" pitchFamily="49" charset="0"/>
            </a:endParaRPr>
          </a:p>
          <a:p>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3" name="TextBox 2"/>
          <p:cNvSpPr txBox="1"/>
          <p:nvPr/>
        </p:nvSpPr>
        <p:spPr>
          <a:xfrm>
            <a:off x="3428992" y="5715016"/>
            <a:ext cx="1714512" cy="369332"/>
          </a:xfrm>
          <a:prstGeom prst="rect">
            <a:avLst/>
          </a:prstGeom>
          <a:noFill/>
        </p:spPr>
        <p:txBody>
          <a:bodyPr wrap="square" rtlCol="0">
            <a:spAutoFit/>
          </a:bodyPr>
          <a:lstStyle/>
          <a:p>
            <a:r>
              <a:rPr lang="en-US" altLang="zh-CN" sz="1800">
                <a:solidFill>
                  <a:srgbClr val="0000FF"/>
                </a:solidFill>
                <a:latin typeface="Consolas" pitchFamily="49" charset="0"/>
                <a:cs typeface="Consolas" pitchFamily="49" charset="0"/>
              </a:rPr>
              <a:t>ms:1 2 2 3 4</a:t>
            </a:r>
            <a:endParaRPr lang="zh-CN" altLang="zh-CN" sz="1800">
              <a:solidFill>
                <a:srgbClr val="0000FF"/>
              </a:solidFill>
              <a:latin typeface="Consolas" pitchFamily="49" charset="0"/>
              <a:cs typeface="Consolas" pitchFamily="49" charset="0"/>
            </a:endParaRPr>
          </a:p>
        </p:txBody>
      </p:sp>
      <p:sp>
        <p:nvSpPr>
          <p:cNvPr id="4" name="下箭头 3"/>
          <p:cNvSpPr/>
          <p:nvPr/>
        </p:nvSpPr>
        <p:spPr>
          <a:xfrm>
            <a:off x="3857620" y="5286388"/>
            <a:ext cx="285752" cy="35719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285860"/>
            <a:ext cx="8001056" cy="2346668"/>
          </a:xfrm>
          <a:prstGeom prst="rect">
            <a:avLst/>
          </a:prstGeom>
          <a:noFill/>
        </p:spPr>
        <p:txBody>
          <a:bodyPr wrap="square" rtlCol="0">
            <a:spAutoFit/>
          </a:bodyPr>
          <a:lstStyle/>
          <a:p>
            <a:pPr>
              <a:lnSpc>
                <a:spcPct val="150000"/>
              </a:lnSpc>
            </a:pPr>
            <a:r>
              <a:rPr lang="en-US" altLang="zh-CN" sz="2000">
                <a:solidFill>
                  <a:srgbClr val="0000FF"/>
                </a:solidFill>
                <a:latin typeface="Consolas" pitchFamily="49" charset="0"/>
                <a:ea typeface="楷体" pitchFamily="49" charset="-122"/>
                <a:cs typeface="Consolas" pitchFamily="49" charset="0"/>
              </a:rPr>
              <a:t>    map</a:t>
            </a:r>
            <a:r>
              <a:rPr lang="zh-CN" altLang="zh-CN" sz="2000">
                <a:solidFill>
                  <a:srgbClr val="0000FF"/>
                </a:solidFill>
                <a:latin typeface="Consolas" pitchFamily="49" charset="0"/>
                <a:ea typeface="楷体" pitchFamily="49" charset="-122"/>
                <a:cs typeface="Consolas" pitchFamily="49" charset="0"/>
              </a:rPr>
              <a:t>和</a:t>
            </a:r>
            <a:r>
              <a:rPr lang="en-US" altLang="zh-CN" sz="2000">
                <a:solidFill>
                  <a:srgbClr val="0000FF"/>
                </a:solidFill>
                <a:latin typeface="Consolas" pitchFamily="49" charset="0"/>
                <a:ea typeface="楷体" pitchFamily="49" charset="-122"/>
                <a:cs typeface="Consolas" pitchFamily="49" charset="0"/>
              </a:rPr>
              <a:t>multimap</a:t>
            </a:r>
            <a:r>
              <a:rPr lang="zh-CN" altLang="zh-CN" sz="2000">
                <a:solidFill>
                  <a:srgbClr val="0000FF"/>
                </a:solidFill>
                <a:latin typeface="Consolas" pitchFamily="49" charset="0"/>
                <a:ea typeface="楷体" pitchFamily="49" charset="-122"/>
                <a:cs typeface="Consolas" pitchFamily="49" charset="0"/>
              </a:rPr>
              <a:t>都是映射类模板。映射是实现关键字与值关系的存储结构，可以使用一个关键字</a:t>
            </a:r>
            <a:r>
              <a:rPr lang="en-US" altLang="zh-CN" sz="2000">
                <a:solidFill>
                  <a:srgbClr val="0000FF"/>
                </a:solidFill>
                <a:latin typeface="Consolas" pitchFamily="49" charset="0"/>
                <a:ea typeface="楷体" pitchFamily="49" charset="-122"/>
                <a:cs typeface="Consolas" pitchFamily="49" charset="0"/>
              </a:rPr>
              <a:t>key</a:t>
            </a:r>
            <a:r>
              <a:rPr lang="zh-CN" altLang="zh-CN" sz="2000">
                <a:solidFill>
                  <a:srgbClr val="0000FF"/>
                </a:solidFill>
                <a:latin typeface="Consolas" pitchFamily="49" charset="0"/>
                <a:ea typeface="楷体" pitchFamily="49" charset="-122"/>
                <a:cs typeface="Consolas" pitchFamily="49" charset="0"/>
              </a:rPr>
              <a:t>来访问相应的数据值</a:t>
            </a:r>
            <a:r>
              <a:rPr lang="en-US" altLang="zh-CN" sz="2000">
                <a:solidFill>
                  <a:srgbClr val="0000FF"/>
                </a:solidFill>
                <a:latin typeface="Consolas" pitchFamily="49" charset="0"/>
                <a:ea typeface="楷体" pitchFamily="49" charset="-122"/>
                <a:cs typeface="Consolas" pitchFamily="49" charset="0"/>
              </a:rPr>
              <a:t>value</a:t>
            </a:r>
            <a:r>
              <a:rPr lang="zh-CN" altLang="zh-CN" sz="2000">
                <a:solidFill>
                  <a:srgbClr val="0000FF"/>
                </a:solidFill>
                <a:latin typeface="Consolas" pitchFamily="49" charset="0"/>
                <a:ea typeface="楷体" pitchFamily="49" charset="-122"/>
                <a:cs typeface="Consolas" pitchFamily="49" charset="0"/>
              </a:rPr>
              <a:t>。</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在</a:t>
            </a:r>
            <a:r>
              <a:rPr lang="en-US" altLang="zh-CN" sz="2000">
                <a:solidFill>
                  <a:srgbClr val="0000FF"/>
                </a:solidFill>
                <a:latin typeface="Consolas" pitchFamily="49" charset="0"/>
                <a:ea typeface="楷体" pitchFamily="49" charset="-122"/>
                <a:cs typeface="Consolas" pitchFamily="49" charset="0"/>
              </a:rPr>
              <a:t>set/multiset</a:t>
            </a:r>
            <a:r>
              <a:rPr lang="zh-CN" altLang="zh-CN" sz="2000">
                <a:solidFill>
                  <a:srgbClr val="0000FF"/>
                </a:solidFill>
                <a:latin typeface="Consolas" pitchFamily="49" charset="0"/>
                <a:ea typeface="楷体" pitchFamily="49" charset="-122"/>
                <a:cs typeface="Consolas" pitchFamily="49" charset="0"/>
              </a:rPr>
              <a:t>中的</a:t>
            </a:r>
            <a:r>
              <a:rPr lang="en-US" altLang="zh-CN" sz="2000">
                <a:solidFill>
                  <a:srgbClr val="0000FF"/>
                </a:solidFill>
                <a:latin typeface="Consolas" pitchFamily="49" charset="0"/>
                <a:ea typeface="楷体" pitchFamily="49" charset="-122"/>
                <a:cs typeface="Consolas" pitchFamily="49" charset="0"/>
              </a:rPr>
              <a:t>key</a:t>
            </a:r>
            <a:r>
              <a:rPr lang="zh-CN" altLang="zh-CN" sz="2000">
                <a:solidFill>
                  <a:srgbClr val="0000FF"/>
                </a:solidFill>
                <a:latin typeface="Consolas" pitchFamily="49" charset="0"/>
                <a:ea typeface="楷体" pitchFamily="49" charset="-122"/>
                <a:cs typeface="Consolas" pitchFamily="49" charset="0"/>
              </a:rPr>
              <a:t>和</a:t>
            </a:r>
            <a:r>
              <a:rPr lang="en-US" altLang="zh-CN" sz="2000">
                <a:solidFill>
                  <a:srgbClr val="0000FF"/>
                </a:solidFill>
                <a:latin typeface="Consolas" pitchFamily="49" charset="0"/>
                <a:ea typeface="楷体" pitchFamily="49" charset="-122"/>
                <a:cs typeface="Consolas" pitchFamily="49" charset="0"/>
              </a:rPr>
              <a:t>value</a:t>
            </a:r>
            <a:r>
              <a:rPr lang="zh-CN" altLang="zh-CN" sz="2000">
                <a:solidFill>
                  <a:srgbClr val="0000FF"/>
                </a:solidFill>
                <a:latin typeface="Consolas" pitchFamily="49" charset="0"/>
                <a:ea typeface="楷体" pitchFamily="49" charset="-122"/>
                <a:cs typeface="Consolas" pitchFamily="49" charset="0"/>
              </a:rPr>
              <a:t>都是</a:t>
            </a:r>
            <a:r>
              <a:rPr lang="en-US" altLang="zh-CN" sz="2000">
                <a:solidFill>
                  <a:srgbClr val="0000FF"/>
                </a:solidFill>
                <a:latin typeface="Consolas" pitchFamily="49" charset="0"/>
                <a:ea typeface="楷体" pitchFamily="49" charset="-122"/>
                <a:cs typeface="Consolas" pitchFamily="49" charset="0"/>
              </a:rPr>
              <a:t>key</a:t>
            </a:r>
            <a:r>
              <a:rPr lang="zh-CN" altLang="zh-CN" sz="2000">
                <a:solidFill>
                  <a:srgbClr val="0000FF"/>
                </a:solidFill>
                <a:latin typeface="Consolas" pitchFamily="49" charset="0"/>
                <a:ea typeface="楷体" pitchFamily="49" charset="-122"/>
                <a:cs typeface="Consolas" pitchFamily="49" charset="0"/>
              </a:rPr>
              <a:t>类型，而</a:t>
            </a:r>
            <a:r>
              <a:rPr lang="en-US" altLang="zh-CN" sz="2000">
                <a:solidFill>
                  <a:srgbClr val="0000FF"/>
                </a:solidFill>
                <a:latin typeface="Consolas" pitchFamily="49" charset="0"/>
                <a:ea typeface="楷体" pitchFamily="49" charset="-122"/>
                <a:cs typeface="Consolas" pitchFamily="49" charset="0"/>
              </a:rPr>
              <a:t>key</a:t>
            </a:r>
            <a:r>
              <a:rPr lang="zh-CN" altLang="zh-CN" sz="2000">
                <a:solidFill>
                  <a:srgbClr val="0000FF"/>
                </a:solidFill>
                <a:latin typeface="Consolas" pitchFamily="49" charset="0"/>
                <a:ea typeface="楷体" pitchFamily="49" charset="-122"/>
                <a:cs typeface="Consolas" pitchFamily="49" charset="0"/>
              </a:rPr>
              <a:t>和</a:t>
            </a:r>
            <a:r>
              <a:rPr lang="en-US" altLang="zh-CN" sz="2000">
                <a:solidFill>
                  <a:srgbClr val="0000FF"/>
                </a:solidFill>
                <a:latin typeface="Consolas" pitchFamily="49" charset="0"/>
                <a:ea typeface="楷体" pitchFamily="49" charset="-122"/>
                <a:cs typeface="Consolas" pitchFamily="49" charset="0"/>
              </a:rPr>
              <a:t>value</a:t>
            </a:r>
            <a:r>
              <a:rPr lang="zh-CN" altLang="zh-CN" sz="2000">
                <a:solidFill>
                  <a:srgbClr val="0000FF"/>
                </a:solidFill>
                <a:latin typeface="Consolas" pitchFamily="49" charset="0"/>
                <a:ea typeface="楷体" pitchFamily="49" charset="-122"/>
                <a:cs typeface="Consolas" pitchFamily="49" charset="0"/>
              </a:rPr>
              <a:t>是一个</a:t>
            </a:r>
            <a:r>
              <a:rPr lang="en-US" altLang="zh-CN" sz="2000">
                <a:solidFill>
                  <a:srgbClr val="0000FF"/>
                </a:solidFill>
                <a:latin typeface="Consolas" pitchFamily="49" charset="0"/>
                <a:ea typeface="楷体" pitchFamily="49" charset="-122"/>
                <a:cs typeface="Consolas" pitchFamily="49" charset="0"/>
              </a:rPr>
              <a:t>pair</a:t>
            </a:r>
            <a:r>
              <a:rPr lang="zh-CN" altLang="zh-CN" sz="2000">
                <a:solidFill>
                  <a:srgbClr val="0000FF"/>
                </a:solidFill>
                <a:latin typeface="Consolas" pitchFamily="49" charset="0"/>
                <a:ea typeface="楷体" pitchFamily="49" charset="-122"/>
                <a:cs typeface="Consolas" pitchFamily="49" charset="0"/>
              </a:rPr>
              <a:t>类结构。</a:t>
            </a:r>
            <a:endParaRPr lang="en-US" altLang="zh-CN" sz="2000">
              <a:solidFill>
                <a:srgbClr val="0000FF"/>
              </a:solidFill>
              <a:latin typeface="Consolas" pitchFamily="49" charset="0"/>
              <a:ea typeface="楷体" pitchFamily="49" charset="-122"/>
              <a:cs typeface="Consolas" pitchFamily="49" charset="0"/>
            </a:endParaRPr>
          </a:p>
          <a:p>
            <a:pPr>
              <a:lnSpc>
                <a:spcPct val="150000"/>
              </a:lnSpc>
            </a:pPr>
            <a:r>
              <a:rPr lang="en-US" altLang="zh-CN" sz="2000">
                <a:solidFill>
                  <a:srgbClr val="0000FF"/>
                </a:solidFill>
                <a:latin typeface="Consolas" pitchFamily="49" charset="0"/>
                <a:ea typeface="楷体" pitchFamily="49" charset="-122"/>
                <a:cs typeface="Consolas" pitchFamily="49" charset="0"/>
              </a:rPr>
              <a:t>    pair</a:t>
            </a:r>
            <a:r>
              <a:rPr lang="zh-CN" altLang="zh-CN" sz="2000">
                <a:solidFill>
                  <a:srgbClr val="0000FF"/>
                </a:solidFill>
                <a:latin typeface="Consolas" pitchFamily="49" charset="0"/>
                <a:ea typeface="楷体" pitchFamily="49" charset="-122"/>
                <a:cs typeface="Consolas" pitchFamily="49" charset="0"/>
              </a:rPr>
              <a:t>类结构的声明形如：</a:t>
            </a:r>
          </a:p>
        </p:txBody>
      </p:sp>
      <p:sp>
        <p:nvSpPr>
          <p:cNvPr id="3" name="TextBox 2"/>
          <p:cNvSpPr txBox="1"/>
          <p:nvPr/>
        </p:nvSpPr>
        <p:spPr>
          <a:xfrm>
            <a:off x="642910" y="500042"/>
            <a:ext cx="7215238" cy="461665"/>
          </a:xfrm>
          <a:prstGeom prst="rect">
            <a:avLst/>
          </a:prstGeom>
          <a:noFill/>
        </p:spPr>
        <p:txBody>
          <a:bodyPr wrap="square" rtlCol="0">
            <a:spAutoFit/>
          </a:bodyPr>
          <a:lstStyle/>
          <a:p>
            <a:r>
              <a:rPr lang="en-US" altLang="zh-CN">
                <a:solidFill>
                  <a:srgbClr val="FF0000"/>
                </a:solidFill>
                <a:latin typeface="Consolas" pitchFamily="49" charset="0"/>
                <a:ea typeface="微软雅黑" pitchFamily="34" charset="-122"/>
                <a:cs typeface="Consolas" pitchFamily="49" charset="0"/>
              </a:rPr>
              <a:t>2</a:t>
            </a:r>
            <a:r>
              <a:rPr lang="zh-CN" altLang="zh-CN">
                <a:solidFill>
                  <a:srgbClr val="FF0000"/>
                </a:solidFill>
                <a:latin typeface="Consolas" pitchFamily="49" charset="0"/>
                <a:ea typeface="微软雅黑" pitchFamily="34" charset="-122"/>
                <a:cs typeface="Consolas" pitchFamily="49" charset="0"/>
              </a:rPr>
              <a:t>）</a:t>
            </a:r>
            <a:r>
              <a:rPr lang="en-US" altLang="zh-CN">
                <a:solidFill>
                  <a:srgbClr val="FF0000"/>
                </a:solidFill>
                <a:latin typeface="Consolas" pitchFamily="49" charset="0"/>
                <a:ea typeface="微软雅黑" pitchFamily="34" charset="-122"/>
                <a:cs typeface="Consolas" pitchFamily="49" charset="0"/>
              </a:rPr>
              <a:t>map</a:t>
            </a:r>
            <a:r>
              <a:rPr lang="zh-CN" altLang="zh-CN">
                <a:solidFill>
                  <a:srgbClr val="FF0000"/>
                </a:solidFill>
                <a:latin typeface="Consolas" pitchFamily="49" charset="0"/>
                <a:ea typeface="微软雅黑" pitchFamily="34" charset="-122"/>
                <a:cs typeface="Consolas" pitchFamily="49" charset="0"/>
              </a:rPr>
              <a:t>（映射容器）</a:t>
            </a:r>
            <a:r>
              <a:rPr lang="en-US" altLang="zh-CN">
                <a:solidFill>
                  <a:srgbClr val="FF0000"/>
                </a:solidFill>
                <a:latin typeface="Consolas" pitchFamily="49" charset="0"/>
                <a:ea typeface="微软雅黑" pitchFamily="34" charset="-122"/>
                <a:cs typeface="Consolas" pitchFamily="49" charset="0"/>
              </a:rPr>
              <a:t>/ multimap</a:t>
            </a:r>
            <a:r>
              <a:rPr lang="zh-CN" altLang="zh-CN">
                <a:solidFill>
                  <a:srgbClr val="FF0000"/>
                </a:solidFill>
                <a:latin typeface="Consolas" pitchFamily="49" charset="0"/>
                <a:ea typeface="微软雅黑" pitchFamily="34" charset="-122"/>
                <a:cs typeface="Consolas" pitchFamily="49" charset="0"/>
              </a:rPr>
              <a:t>（多重映射容器）</a:t>
            </a:r>
            <a:endParaRPr lang="zh-CN" altLang="en-US">
              <a:solidFill>
                <a:srgbClr val="FF0000"/>
              </a:solidFill>
              <a:latin typeface="Consolas" pitchFamily="49" charset="0"/>
              <a:ea typeface="微软雅黑" pitchFamily="34" charset="-122"/>
              <a:cs typeface="Consolas" pitchFamily="49" charset="0"/>
            </a:endParaRPr>
          </a:p>
        </p:txBody>
      </p:sp>
      <p:sp>
        <p:nvSpPr>
          <p:cNvPr id="4" name="TextBox 3"/>
          <p:cNvSpPr txBox="1"/>
          <p:nvPr/>
        </p:nvSpPr>
        <p:spPr>
          <a:xfrm>
            <a:off x="2214546" y="3786190"/>
            <a:ext cx="2857520" cy="1200329"/>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altLang="zh-CN" sz="1800">
                <a:latin typeface="Consolas" pitchFamily="49" charset="0"/>
                <a:ea typeface="楷体" pitchFamily="49" charset="-122"/>
                <a:cs typeface="Consolas" pitchFamily="49" charset="0"/>
              </a:rPr>
              <a:t>struct pair</a:t>
            </a:r>
            <a:endParaRPr lang="zh-CN" altLang="zh-CN" sz="1800">
              <a:latin typeface="Consolas" pitchFamily="49" charset="0"/>
              <a:ea typeface="楷体" pitchFamily="49" charset="-122"/>
              <a:cs typeface="Consolas" pitchFamily="49" charset="0"/>
            </a:endParaRPr>
          </a:p>
          <a:p>
            <a:r>
              <a:rPr lang="en-US" altLang="zh-CN" sz="1800">
                <a:latin typeface="Consolas" pitchFamily="49" charset="0"/>
                <a:ea typeface="楷体" pitchFamily="49" charset="-122"/>
                <a:cs typeface="Consolas" pitchFamily="49" charset="0"/>
              </a:rPr>
              <a:t>{   T first;</a:t>
            </a:r>
            <a:endParaRPr lang="zh-CN" altLang="zh-CN" sz="1800">
              <a:latin typeface="Consolas" pitchFamily="49" charset="0"/>
              <a:ea typeface="楷体" pitchFamily="49" charset="-122"/>
              <a:cs typeface="Consolas" pitchFamily="49" charset="0"/>
            </a:endParaRPr>
          </a:p>
          <a:p>
            <a:r>
              <a:rPr lang="en-US" altLang="zh-CN" sz="1800">
                <a:latin typeface="Consolas" pitchFamily="49" charset="0"/>
                <a:ea typeface="楷体" pitchFamily="49" charset="-122"/>
                <a:cs typeface="Consolas" pitchFamily="49" charset="0"/>
              </a:rPr>
              <a:t>    T second;</a:t>
            </a:r>
            <a:endParaRPr lang="zh-CN" altLang="zh-CN" sz="1800">
              <a:latin typeface="Consolas" pitchFamily="49" charset="0"/>
              <a:ea typeface="楷体" pitchFamily="49" charset="-122"/>
              <a:cs typeface="Consolas" pitchFamily="49" charset="0"/>
            </a:endParaRPr>
          </a:p>
          <a:p>
            <a:r>
              <a:rPr lang="en-US" altLang="zh-CN" sz="1800">
                <a:latin typeface="Consolas" pitchFamily="49" charset="0"/>
                <a:ea typeface="楷体" pitchFamily="49" charset="-122"/>
                <a:cs typeface="Consolas" pitchFamily="49" charset="0"/>
              </a:rPr>
              <a:t>}</a:t>
            </a:r>
            <a:endParaRPr lang="zh-CN" altLang="en-US" sz="1800">
              <a:latin typeface="Consolas" pitchFamily="49" charset="0"/>
              <a:ea typeface="楷体" pitchFamily="49" charset="-122"/>
              <a:cs typeface="Consolas" pitchFamily="49"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7017.055118110236,&quot;width&quot;:9547.011023622048}"/>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390.492457652199,&quot;width&quot;:9456.861327808936}"/>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txDef>
      <a:spPr>
        <a:noFill/>
      </a:spPr>
      <a:bodyPr wrap="square" rtlCol="0">
        <a:spAutoFit/>
      </a:bodyPr>
      <a:lstStyle>
        <a:defPPr>
          <a:defRPr sz="2000" smtClean="0">
            <a:ea typeface="楷体" pitchFamily="49" charset="-122"/>
            <a:cs typeface="Times New Roman" pitchFamily="18" charset="0"/>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3403</TotalTime>
  <Words>11300</Words>
  <Application>Microsoft Office PowerPoint</Application>
  <PresentationFormat>全屏显示(4:3)</PresentationFormat>
  <Paragraphs>1103</Paragraphs>
  <Slides>114</Slides>
  <Notes>26</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2</vt:i4>
      </vt:variant>
      <vt:variant>
        <vt:lpstr>幻灯片标题</vt:lpstr>
      </vt:variant>
      <vt:variant>
        <vt:i4>114</vt:i4>
      </vt:variant>
    </vt:vector>
  </HeadingPairs>
  <TitlesOfParts>
    <vt:vector size="135" baseType="lpstr">
      <vt:lpstr>Arial Unicode MS</vt:lpstr>
      <vt:lpstr>仿宋</vt:lpstr>
      <vt:lpstr>黑体</vt:lpstr>
      <vt:lpstr>华文楷体</vt:lpstr>
      <vt:lpstr>华文中宋</vt:lpstr>
      <vt:lpstr>楷体</vt:lpstr>
      <vt:lpstr>微软雅黑</vt:lpstr>
      <vt:lpstr>Arial</vt:lpstr>
      <vt:lpstr>Calibri</vt:lpstr>
      <vt:lpstr>Cambria Math</vt:lpstr>
      <vt:lpstr>Consolas</vt:lpstr>
      <vt:lpstr>Courier New</vt:lpstr>
      <vt:lpstr>Franklin Gothic Book</vt:lpstr>
      <vt:lpstr>Franklin Gothic Medium</vt:lpstr>
      <vt:lpstr>Helvetica</vt:lpstr>
      <vt:lpstr>Times New Roman</vt:lpstr>
      <vt:lpstr>Wingdings</vt:lpstr>
      <vt:lpstr>Wingdings 2</vt:lpstr>
      <vt:lpstr>跋涉</vt:lpstr>
      <vt:lpstr>公式</vt:lpstr>
      <vt:lpstr>Equation</vt:lpstr>
      <vt:lpstr>PowerPoint 演示文稿</vt:lpstr>
      <vt:lpstr>PowerPoint 演示文稿</vt:lpstr>
      <vt:lpstr>PowerPoint 演示文稿</vt:lpstr>
      <vt:lpstr>PowerPoint 演示文稿</vt:lpstr>
      <vt:lpstr>正确性</vt:lpstr>
      <vt:lpstr>可使用性</vt:lpstr>
      <vt:lpstr>PowerPoint 演示文稿</vt:lpstr>
      <vt:lpstr>可读性</vt:lpstr>
      <vt:lpstr>PowerPoint 演示文稿</vt:lpstr>
      <vt:lpstr>PowerPoint 演示文稿</vt:lpstr>
      <vt:lpstr>PowerPoint 演示文稿</vt:lpstr>
      <vt:lpstr>PowerPoint 演示文稿</vt:lpstr>
      <vt:lpstr>高效率与低存储量需求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Asymptotic Analysis: Big-oh</vt:lpstr>
      <vt:lpstr>Big-oh Notation (cont)</vt:lpstr>
      <vt:lpstr>Big-Oh Examples</vt:lpstr>
      <vt:lpstr>Big-Oh Examples</vt:lpstr>
      <vt:lpstr>A Common Misunderstanding</vt:lpstr>
      <vt:lpstr>PowerPoint 演示文稿</vt:lpstr>
      <vt:lpstr>PowerPoint 演示文稿</vt:lpstr>
      <vt:lpstr>Big-Omega</vt:lpstr>
      <vt:lpstr>Big-Omega Example</vt:lpstr>
      <vt:lpstr>PowerPoint 演示文稿</vt:lpstr>
      <vt:lpstr>Theta Notation</vt:lpstr>
      <vt:lpstr>PowerPoint 演示文稿</vt:lpstr>
      <vt:lpstr>A Common Misunderstanding</vt:lpstr>
      <vt:lpstr>Simplifying Rules</vt:lpstr>
      <vt:lpstr>Running Time Examples (1)</vt:lpstr>
      <vt:lpstr>Running Time Examples (2)</vt:lpstr>
      <vt:lpstr>Running Time Examples (3)</vt:lpstr>
      <vt:lpstr>Running Time Examples (4)</vt:lpstr>
      <vt:lpstr>Other Control Statements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Sorted lists merging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walkinnet</dc:creator>
  <cp:lastModifiedBy>a132398</cp:lastModifiedBy>
  <cp:revision>432</cp:revision>
  <dcterms:created xsi:type="dcterms:W3CDTF">2012-11-28T00:02:12Z</dcterms:created>
  <dcterms:modified xsi:type="dcterms:W3CDTF">2023-09-05T16:48:52Z</dcterms:modified>
</cp:coreProperties>
</file>