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0"/>
  </p:notesMasterIdLst>
  <p:handoutMasterIdLst>
    <p:handoutMasterId r:id="rId201"/>
  </p:handoutMasterIdLst>
  <p:sldIdLst>
    <p:sldId id="339" r:id="rId2"/>
    <p:sldId id="409" r:id="rId3"/>
    <p:sldId id="1280" r:id="rId4"/>
    <p:sldId id="309" r:id="rId5"/>
    <p:sldId id="489" r:id="rId6"/>
    <p:sldId id="457" r:id="rId7"/>
    <p:sldId id="257" r:id="rId8"/>
    <p:sldId id="658" r:id="rId9"/>
    <p:sldId id="659" r:id="rId10"/>
    <p:sldId id="661" r:id="rId11"/>
    <p:sldId id="662" r:id="rId12"/>
    <p:sldId id="660" r:id="rId13"/>
    <p:sldId id="663" r:id="rId14"/>
    <p:sldId id="664" r:id="rId15"/>
    <p:sldId id="666" r:id="rId16"/>
    <p:sldId id="665" r:id="rId17"/>
    <p:sldId id="259" r:id="rId18"/>
    <p:sldId id="310" r:id="rId19"/>
    <p:sldId id="366" r:id="rId20"/>
    <p:sldId id="367" r:id="rId21"/>
    <p:sldId id="1279" r:id="rId22"/>
    <p:sldId id="260" r:id="rId23"/>
    <p:sldId id="344" r:id="rId24"/>
    <p:sldId id="458" r:id="rId25"/>
    <p:sldId id="667" r:id="rId26"/>
    <p:sldId id="491" r:id="rId27"/>
    <p:sldId id="320" r:id="rId28"/>
    <p:sldId id="1277" r:id="rId29"/>
    <p:sldId id="1472" r:id="rId30"/>
    <p:sldId id="446" r:id="rId31"/>
    <p:sldId id="261" r:id="rId32"/>
    <p:sldId id="262" r:id="rId33"/>
    <p:sldId id="263" r:id="rId34"/>
    <p:sldId id="322" r:id="rId35"/>
    <p:sldId id="323" r:id="rId36"/>
    <p:sldId id="324" r:id="rId37"/>
    <p:sldId id="1278" r:id="rId38"/>
    <p:sldId id="264" r:id="rId39"/>
    <p:sldId id="837" r:id="rId40"/>
    <p:sldId id="325" r:id="rId41"/>
    <p:sldId id="265" r:id="rId42"/>
    <p:sldId id="1473" r:id="rId43"/>
    <p:sldId id="357" r:id="rId44"/>
    <p:sldId id="358" r:id="rId45"/>
    <p:sldId id="473" r:id="rId46"/>
    <p:sldId id="1474" r:id="rId47"/>
    <p:sldId id="267" r:id="rId48"/>
    <p:sldId id="327" r:id="rId49"/>
    <p:sldId id="330" r:id="rId50"/>
    <p:sldId id="359" r:id="rId51"/>
    <p:sldId id="268" r:id="rId52"/>
    <p:sldId id="361" r:id="rId53"/>
    <p:sldId id="1476" r:id="rId54"/>
    <p:sldId id="360" r:id="rId55"/>
    <p:sldId id="1477" r:id="rId56"/>
    <p:sldId id="356" r:id="rId57"/>
    <p:sldId id="384" r:id="rId58"/>
    <p:sldId id="385" r:id="rId59"/>
    <p:sldId id="269" r:id="rId60"/>
    <p:sldId id="838" r:id="rId61"/>
    <p:sldId id="365" r:id="rId62"/>
    <p:sldId id="414" r:id="rId63"/>
    <p:sldId id="415" r:id="rId64"/>
    <p:sldId id="364" r:id="rId65"/>
    <p:sldId id="412" r:id="rId66"/>
    <p:sldId id="413" r:id="rId67"/>
    <p:sldId id="338" r:id="rId68"/>
    <p:sldId id="1639" r:id="rId69"/>
    <p:sldId id="368" r:id="rId70"/>
    <p:sldId id="1640" r:id="rId71"/>
    <p:sldId id="369" r:id="rId72"/>
    <p:sldId id="370" r:id="rId73"/>
    <p:sldId id="836" r:id="rId74"/>
    <p:sldId id="417" r:id="rId75"/>
    <p:sldId id="470" r:id="rId76"/>
    <p:sldId id="377" r:id="rId77"/>
    <p:sldId id="378" r:id="rId78"/>
    <p:sldId id="840" r:id="rId79"/>
    <p:sldId id="379" r:id="rId80"/>
    <p:sldId id="270" r:id="rId81"/>
    <p:sldId id="1774" r:id="rId82"/>
    <p:sldId id="373" r:id="rId83"/>
    <p:sldId id="374" r:id="rId84"/>
    <p:sldId id="375" r:id="rId85"/>
    <p:sldId id="376" r:id="rId86"/>
    <p:sldId id="380" r:id="rId87"/>
    <p:sldId id="1768" r:id="rId88"/>
    <p:sldId id="386" r:id="rId89"/>
    <p:sldId id="462" r:id="rId90"/>
    <p:sldId id="381" r:id="rId91"/>
    <p:sldId id="383" r:id="rId92"/>
    <p:sldId id="455" r:id="rId93"/>
    <p:sldId id="456" r:id="rId94"/>
    <p:sldId id="382" r:id="rId95"/>
    <p:sldId id="492" r:id="rId96"/>
    <p:sldId id="988" r:id="rId97"/>
    <p:sldId id="989" r:id="rId98"/>
    <p:sldId id="991" r:id="rId99"/>
    <p:sldId id="992" r:id="rId100"/>
    <p:sldId id="1770" r:id="rId101"/>
    <p:sldId id="273" r:id="rId102"/>
    <p:sldId id="371" r:id="rId103"/>
    <p:sldId id="418" r:id="rId104"/>
    <p:sldId id="372" r:id="rId105"/>
    <p:sldId id="331" r:id="rId106"/>
    <p:sldId id="274" r:id="rId107"/>
    <p:sldId id="448" r:id="rId108"/>
    <p:sldId id="410" r:id="rId109"/>
    <p:sldId id="419" r:id="rId110"/>
    <p:sldId id="447" r:id="rId111"/>
    <p:sldId id="1771" r:id="rId112"/>
    <p:sldId id="444" r:id="rId113"/>
    <p:sldId id="993" r:id="rId114"/>
    <p:sldId id="1772" r:id="rId115"/>
    <p:sldId id="275" r:id="rId116"/>
    <p:sldId id="411" r:id="rId117"/>
    <p:sldId id="387" r:id="rId118"/>
    <p:sldId id="423" r:id="rId119"/>
    <p:sldId id="426" r:id="rId120"/>
    <p:sldId id="427" r:id="rId121"/>
    <p:sldId id="428" r:id="rId122"/>
    <p:sldId id="429" r:id="rId123"/>
    <p:sldId id="430" r:id="rId124"/>
    <p:sldId id="431" r:id="rId125"/>
    <p:sldId id="432" r:id="rId126"/>
    <p:sldId id="433" r:id="rId127"/>
    <p:sldId id="434" r:id="rId128"/>
    <p:sldId id="435" r:id="rId129"/>
    <p:sldId id="388" r:id="rId130"/>
    <p:sldId id="995" r:id="rId131"/>
    <p:sldId id="278" r:id="rId132"/>
    <p:sldId id="340" r:id="rId133"/>
    <p:sldId id="424" r:id="rId134"/>
    <p:sldId id="425" r:id="rId135"/>
    <p:sldId id="420" r:id="rId136"/>
    <p:sldId id="421" r:id="rId137"/>
    <p:sldId id="422" r:id="rId138"/>
    <p:sldId id="445" r:id="rId139"/>
    <p:sldId id="1098" r:id="rId140"/>
    <p:sldId id="1775" r:id="rId141"/>
    <p:sldId id="345" r:id="rId142"/>
    <p:sldId id="346" r:id="rId143"/>
    <p:sldId id="347" r:id="rId144"/>
    <p:sldId id="348" r:id="rId145"/>
    <p:sldId id="349" r:id="rId146"/>
    <p:sldId id="350" r:id="rId147"/>
    <p:sldId id="351" r:id="rId148"/>
    <p:sldId id="436" r:id="rId149"/>
    <p:sldId id="352" r:id="rId150"/>
    <p:sldId id="353" r:id="rId151"/>
    <p:sldId id="1225" r:id="rId152"/>
    <p:sldId id="285" r:id="rId153"/>
    <p:sldId id="288" r:id="rId154"/>
    <p:sldId id="286" r:id="rId155"/>
    <p:sldId id="408" r:id="rId156"/>
    <p:sldId id="287" r:id="rId157"/>
    <p:sldId id="1776" r:id="rId158"/>
    <p:sldId id="390" r:id="rId159"/>
    <p:sldId id="391" r:id="rId160"/>
    <p:sldId id="486" r:id="rId161"/>
    <p:sldId id="289" r:id="rId162"/>
    <p:sldId id="482" r:id="rId163"/>
    <p:sldId id="493" r:id="rId164"/>
    <p:sldId id="487" r:id="rId165"/>
    <p:sldId id="293" r:id="rId166"/>
    <p:sldId id="439" r:id="rId167"/>
    <p:sldId id="449" r:id="rId168"/>
    <p:sldId id="450" r:id="rId169"/>
    <p:sldId id="451" r:id="rId170"/>
    <p:sldId id="452" r:id="rId171"/>
    <p:sldId id="453" r:id="rId172"/>
    <p:sldId id="454" r:id="rId173"/>
    <p:sldId id="335" r:id="rId174"/>
    <p:sldId id="438" r:id="rId175"/>
    <p:sldId id="440" r:id="rId176"/>
    <p:sldId id="441" r:id="rId177"/>
    <p:sldId id="442" r:id="rId178"/>
    <p:sldId id="443" r:id="rId179"/>
    <p:sldId id="336" r:id="rId180"/>
    <p:sldId id="341" r:id="rId181"/>
    <p:sldId id="337" r:id="rId182"/>
    <p:sldId id="495" r:id="rId183"/>
    <p:sldId id="466" r:id="rId184"/>
    <p:sldId id="468" r:id="rId185"/>
    <p:sldId id="467" r:id="rId186"/>
    <p:sldId id="399" r:id="rId187"/>
    <p:sldId id="294" r:id="rId188"/>
    <p:sldId id="1777" r:id="rId189"/>
    <p:sldId id="398" r:id="rId190"/>
    <p:sldId id="295" r:id="rId191"/>
    <p:sldId id="395" r:id="rId192"/>
    <p:sldId id="299" r:id="rId193"/>
    <p:sldId id="396" r:id="rId194"/>
    <p:sldId id="397" r:id="rId195"/>
    <p:sldId id="389" r:id="rId196"/>
    <p:sldId id="479" r:id="rId197"/>
    <p:sldId id="480" r:id="rId198"/>
    <p:sldId id="308" r:id="rId199"/>
  </p:sldIdLst>
  <p:sldSz cx="9144000" cy="6858000" type="screen4x3"/>
  <p:notesSz cx="6761163" cy="9942513"/>
  <p:defaultTextStyle>
    <a:defPPr>
      <a:defRPr lang="zh-CN"/>
    </a:defPPr>
    <a:lvl1pPr algn="ctr" rtl="0" fontAlgn="base">
      <a:spcBef>
        <a:spcPct val="0"/>
      </a:spcBef>
      <a:spcAft>
        <a:spcPct val="0"/>
      </a:spcAft>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1pPr>
    <a:lvl2pPr marL="457200" algn="ctr" rtl="0" fontAlgn="base">
      <a:spcBef>
        <a:spcPct val="0"/>
      </a:spcBef>
      <a:spcAft>
        <a:spcPct val="0"/>
      </a:spcAft>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2pPr>
    <a:lvl3pPr marL="914400" algn="ctr" rtl="0" fontAlgn="base">
      <a:spcBef>
        <a:spcPct val="0"/>
      </a:spcBef>
      <a:spcAft>
        <a:spcPct val="0"/>
      </a:spcAft>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3pPr>
    <a:lvl4pPr marL="1371600" algn="ctr" rtl="0" fontAlgn="base">
      <a:spcBef>
        <a:spcPct val="0"/>
      </a:spcBef>
      <a:spcAft>
        <a:spcPct val="0"/>
      </a:spcAft>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4pPr>
    <a:lvl5pPr marL="1828800" algn="ctr" rtl="0" fontAlgn="base">
      <a:spcBef>
        <a:spcPct val="0"/>
      </a:spcBef>
      <a:spcAft>
        <a:spcPct val="0"/>
      </a:spcAft>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5pPr>
    <a:lvl6pPr marL="2286000" algn="l" defTabSz="914400" rtl="0" eaLnBrk="1" latinLnBrk="0" hangingPunct="1">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6pPr>
    <a:lvl7pPr marL="2743200" algn="l" defTabSz="914400" rtl="0" eaLnBrk="1" latinLnBrk="0" hangingPunct="1">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7pPr>
    <a:lvl8pPr marL="3200400" algn="l" defTabSz="914400" rtl="0" eaLnBrk="1" latinLnBrk="0" hangingPunct="1">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8pPr>
    <a:lvl9pPr marL="3657600" algn="l" defTabSz="914400" rtl="0" eaLnBrk="1" latinLnBrk="0" hangingPunct="1">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2070">
          <p15:clr>
            <a:srgbClr val="A4A3A4"/>
          </p15:clr>
        </p15:guide>
        <p15:guide id="2" pos="3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FF00"/>
    <a:srgbClr val="FFFF99"/>
    <a:srgbClr val="FF0000"/>
    <a:srgbClr val="CC0000"/>
    <a:srgbClr val="4D4D4D"/>
    <a:srgbClr val="000099"/>
    <a:srgbClr val="FF33C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21"/>
    <p:restoredTop sz="89734"/>
  </p:normalViewPr>
  <p:slideViewPr>
    <p:cSldViewPr>
      <p:cViewPr varScale="1">
        <p:scale>
          <a:sx n="98" d="100"/>
          <a:sy n="98" d="100"/>
        </p:scale>
        <p:origin x="384" y="192"/>
      </p:cViewPr>
      <p:guideLst>
        <p:guide orient="horz" pos="2070"/>
        <p:guide pos="3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560"/>
    </p:cViewPr>
  </p:sorter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00" Type="http://schemas.openxmlformats.org/officeDocument/2006/relationships/notesMaster" Target="notesMasters/notesMaster1.xml"/><Relationship Id="rId201" Type="http://schemas.openxmlformats.org/officeDocument/2006/relationships/handoutMaster" Target="handoutMasters/handoutMaster1.xml"/><Relationship Id="rId202" Type="http://schemas.openxmlformats.org/officeDocument/2006/relationships/presProps" Target="presProps.xml"/><Relationship Id="rId203"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204" Type="http://schemas.openxmlformats.org/officeDocument/2006/relationships/theme" Target="theme/theme1.xml"/><Relationship Id="rId205" Type="http://schemas.openxmlformats.org/officeDocument/2006/relationships/tableStyles" Target="tableStyles.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3.emf"/><Relationship Id="rId2" Type="http://schemas.openxmlformats.org/officeDocument/2006/relationships/image" Target="../media/image5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5.emf"/><Relationship Id="rId2" Type="http://schemas.openxmlformats.org/officeDocument/2006/relationships/image" Target="../media/image5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7.emf"/><Relationship Id="rId2" Type="http://schemas.openxmlformats.org/officeDocument/2006/relationships/image" Target="../media/image5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9.wmf"/><Relationship Id="rId2"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1.emf"/><Relationship Id="rId2" Type="http://schemas.openxmlformats.org/officeDocument/2006/relationships/image" Target="../media/image5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4" Type="http://schemas.openxmlformats.org/officeDocument/2006/relationships/image" Target="../media/image30.wmf"/><Relationship Id="rId5" Type="http://schemas.openxmlformats.org/officeDocument/2006/relationships/image" Target="../media/image31.wmf"/><Relationship Id="rId6" Type="http://schemas.openxmlformats.org/officeDocument/2006/relationships/image" Target="../media/image32.wmf"/><Relationship Id="rId7" Type="http://schemas.openxmlformats.org/officeDocument/2006/relationships/image" Target="../media/image33.wmf"/><Relationship Id="rId8" Type="http://schemas.openxmlformats.org/officeDocument/2006/relationships/image" Target="../media/image34.wmf"/><Relationship Id="rId9" Type="http://schemas.openxmlformats.org/officeDocument/2006/relationships/image" Target="../media/image35.wmf"/><Relationship Id="rId10" Type="http://schemas.openxmlformats.org/officeDocument/2006/relationships/image" Target="../media/image36.wmf"/><Relationship Id="rId1" Type="http://schemas.openxmlformats.org/officeDocument/2006/relationships/image" Target="../media/image25.wmf"/><Relationship Id="rId2"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9.wmf"/><Relationship Id="rId4" Type="http://schemas.openxmlformats.org/officeDocument/2006/relationships/image" Target="../media/image40.wmf"/><Relationship Id="rId5" Type="http://schemas.openxmlformats.org/officeDocument/2006/relationships/image" Target="../media/image36.wmf"/><Relationship Id="rId1" Type="http://schemas.openxmlformats.org/officeDocument/2006/relationships/image" Target="../media/image37.wmf"/><Relationship Id="rId2"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wmf"/><Relationship Id="rId2"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bwMode="auto">
          <a:xfrm>
            <a:off x="1" y="0"/>
            <a:ext cx="2929521" cy="49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kumimoji="1" sz="1200">
                <a:effectLst/>
                <a:latin typeface="Times New Roman" panose="02020603050405020304" pitchFamily="18" charset="0"/>
                <a:ea typeface="宋体" panose="02010600030101010101" pitchFamily="2" charset="-122"/>
              </a:defRPr>
            </a:lvl1pPr>
          </a:lstStyle>
          <a:p>
            <a:endParaRPr lang="en-US" altLang="zh-CN"/>
          </a:p>
        </p:txBody>
      </p:sp>
      <p:sp>
        <p:nvSpPr>
          <p:cNvPr id="224259" name="Rectangle 3"/>
          <p:cNvSpPr>
            <a:spLocks noGrp="1" noChangeArrowheads="1"/>
          </p:cNvSpPr>
          <p:nvPr>
            <p:ph type="dt" sz="quarter" idx="1"/>
          </p:nvPr>
        </p:nvSpPr>
        <p:spPr bwMode="auto">
          <a:xfrm>
            <a:off x="3830060" y="0"/>
            <a:ext cx="2929521" cy="49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effectLst/>
                <a:latin typeface="Times New Roman" panose="02020603050405020304" pitchFamily="18" charset="0"/>
                <a:ea typeface="宋体" panose="02010600030101010101" pitchFamily="2" charset="-122"/>
              </a:defRPr>
            </a:lvl1pPr>
          </a:lstStyle>
          <a:p>
            <a:endParaRPr lang="en-US" altLang="zh-CN"/>
          </a:p>
        </p:txBody>
      </p:sp>
      <p:sp>
        <p:nvSpPr>
          <p:cNvPr id="224260" name="Rectangle 4"/>
          <p:cNvSpPr>
            <a:spLocks noGrp="1" noChangeArrowheads="1"/>
          </p:cNvSpPr>
          <p:nvPr>
            <p:ph type="ftr" sz="quarter" idx="2"/>
          </p:nvPr>
        </p:nvSpPr>
        <p:spPr bwMode="auto">
          <a:xfrm>
            <a:off x="1" y="9443321"/>
            <a:ext cx="2929521" cy="49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kumimoji="1" sz="1200">
                <a:effectLst/>
                <a:latin typeface="Times New Roman" panose="02020603050405020304" pitchFamily="18" charset="0"/>
                <a:ea typeface="宋体" panose="02010600030101010101" pitchFamily="2" charset="-122"/>
              </a:defRPr>
            </a:lvl1pPr>
          </a:lstStyle>
          <a:p>
            <a:endParaRPr lang="en-US" altLang="zh-CN"/>
          </a:p>
        </p:txBody>
      </p:sp>
      <p:sp>
        <p:nvSpPr>
          <p:cNvPr id="224261" name="Rectangle 5"/>
          <p:cNvSpPr>
            <a:spLocks noGrp="1" noChangeArrowheads="1"/>
          </p:cNvSpPr>
          <p:nvPr>
            <p:ph type="sldNum" sz="quarter" idx="3"/>
          </p:nvPr>
        </p:nvSpPr>
        <p:spPr bwMode="auto">
          <a:xfrm>
            <a:off x="3830060" y="9443321"/>
            <a:ext cx="2929521" cy="49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a:effectLst/>
                <a:latin typeface="Times New Roman" panose="02020603050405020304" pitchFamily="18" charset="0"/>
                <a:ea typeface="宋体" panose="02010600030101010101" pitchFamily="2" charset="-122"/>
              </a:defRPr>
            </a:lvl1pPr>
          </a:lstStyle>
          <a:p>
            <a:fld id="{3CF3925E-3685-4116-A987-2994197D67AE}" type="slidenum">
              <a:rPr lang="en-US" altLang="zh-CN"/>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050" y="0"/>
            <a:ext cx="2930525" cy="498475"/>
          </a:xfrm>
          <a:prstGeom prst="rect">
            <a:avLst/>
          </a:prstGeom>
        </p:spPr>
        <p:txBody>
          <a:bodyPr vert="horz" lIns="91440" tIns="45720" rIns="91440" bIns="45720" rtlCol="0"/>
          <a:lstStyle>
            <a:lvl1pPr algn="r">
              <a:defRPr sz="1200"/>
            </a:lvl1pPr>
          </a:lstStyle>
          <a:p>
            <a:fld id="{8CAC8975-0984-438E-8819-C5FA89E6F6F8}" type="datetimeFigureOut">
              <a:rPr lang="zh-CN" altLang="en-US" smtClean="0"/>
              <a:t>2022/3/31</a:t>
            </a:fld>
            <a:endParaRPr lang="zh-CN" altLang="en-US"/>
          </a:p>
        </p:txBody>
      </p:sp>
      <p:sp>
        <p:nvSpPr>
          <p:cNvPr id="4" name="幻灯片图像占位符 3"/>
          <p:cNvSpPr>
            <a:spLocks noGrp="1" noRot="1" noChangeAspect="1"/>
          </p:cNvSpPr>
          <p:nvPr>
            <p:ph type="sldImg" idx="2"/>
          </p:nvPr>
        </p:nvSpPr>
        <p:spPr>
          <a:xfrm>
            <a:off x="1143000" y="1243013"/>
            <a:ext cx="4475163"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275" y="4784725"/>
            <a:ext cx="5408613" cy="391477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44038"/>
            <a:ext cx="2930525" cy="4984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050" y="9444038"/>
            <a:ext cx="2930525" cy="498475"/>
          </a:xfrm>
          <a:prstGeom prst="rect">
            <a:avLst/>
          </a:prstGeom>
        </p:spPr>
        <p:txBody>
          <a:bodyPr vert="horz" lIns="91440" tIns="45720" rIns="91440" bIns="45720" rtlCol="0" anchor="b"/>
          <a:lstStyle>
            <a:lvl1pPr algn="r">
              <a:defRPr sz="1200"/>
            </a:lvl1pPr>
          </a:lstStyle>
          <a:p>
            <a:fld id="{94B504B2-30F7-4B05-907B-46C3011300E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6.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7.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8.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9.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5.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6.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7.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8.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9.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0.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2.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3.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5.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6.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7.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8.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9.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0.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2.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3.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5.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6.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7.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104</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105</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106</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107</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108</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109</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110</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111</a:t>
            </a:fld>
            <a:endParaRPr lang="zh-CN" altLang="en-US"/>
          </a:p>
        </p:txBody>
      </p:sp>
    </p:spTree>
    <p:extLst>
      <p:ext uri="{BB962C8B-B14F-4D97-AF65-F5344CB8AC3E}">
        <p14:creationId xmlns:p14="http://schemas.microsoft.com/office/powerpoint/2010/main" val="113749714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112</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114</a:t>
            </a:fld>
            <a:endParaRPr lang="zh-CN" altLang="en-US"/>
          </a:p>
        </p:txBody>
      </p:sp>
    </p:spTree>
    <p:extLst>
      <p:ext uri="{BB962C8B-B14F-4D97-AF65-F5344CB8AC3E}">
        <p14:creationId xmlns:p14="http://schemas.microsoft.com/office/powerpoint/2010/main" val="20400075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115</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116</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117</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n+1</a:t>
            </a:r>
            <a:r>
              <a:rPr lang="zh-CN" altLang="en-US" dirty="0" smtClean="0"/>
              <a:t>个空指针：扩充二叉树性质</a:t>
            </a:r>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118</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119</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120</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121</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122</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124</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125</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126</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127</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128</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129</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130</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131</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132</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于基于“栈”的非递归二叉树中序遍历类似</a:t>
            </a:r>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134</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135</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136</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137</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138</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139</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140</a:t>
            </a:fld>
            <a:endParaRPr lang="zh-CN" altLang="en-US"/>
          </a:p>
        </p:txBody>
      </p:sp>
    </p:spTree>
    <p:extLst>
      <p:ext uri="{BB962C8B-B14F-4D97-AF65-F5344CB8AC3E}">
        <p14:creationId xmlns:p14="http://schemas.microsoft.com/office/powerpoint/2010/main" val="75939789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141</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142</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144</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145</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146</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147</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148</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149</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150</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151</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152</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154</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155</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156</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157</a:t>
            </a:fld>
            <a:endParaRPr lang="zh-CN" altLang="en-US"/>
          </a:p>
        </p:txBody>
      </p:sp>
    </p:spTree>
    <p:extLst>
      <p:ext uri="{BB962C8B-B14F-4D97-AF65-F5344CB8AC3E}">
        <p14:creationId xmlns:p14="http://schemas.microsoft.com/office/powerpoint/2010/main" val="12755458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分数为</a:t>
            </a:r>
            <a:r>
              <a:rPr lang="en-US" altLang="zh-CN"/>
              <a:t>E</a:t>
            </a:r>
            <a:r>
              <a:rPr lang="zh-CN" altLang="en-US"/>
              <a:t>的学生总比较次数：</a:t>
            </a:r>
            <a:r>
              <a:rPr lang="en-US" altLang="zh-CN"/>
              <a:t>10000*0.05*1=500</a:t>
            </a:r>
          </a:p>
          <a:p>
            <a:r>
              <a:rPr lang="zh-CN" altLang="en-US">
                <a:sym typeface="+mn-ea"/>
              </a:rPr>
              <a:t>分数为</a:t>
            </a:r>
            <a:r>
              <a:rPr lang="en-US" altLang="zh-CN">
                <a:sym typeface="+mn-ea"/>
              </a:rPr>
              <a:t>D</a:t>
            </a:r>
            <a:r>
              <a:rPr lang="zh-CN" altLang="en-US">
                <a:sym typeface="+mn-ea"/>
              </a:rPr>
              <a:t>的学生总比较次数：</a:t>
            </a:r>
            <a:r>
              <a:rPr lang="en-US" altLang="zh-CN">
                <a:sym typeface="+mn-ea"/>
              </a:rPr>
              <a:t>10000*0.15*2=3000</a:t>
            </a:r>
          </a:p>
          <a:p>
            <a:r>
              <a:rPr lang="zh-CN" altLang="en-US">
                <a:sym typeface="+mn-ea"/>
              </a:rPr>
              <a:t>分数为</a:t>
            </a:r>
            <a:r>
              <a:rPr lang="en-US" altLang="zh-CN">
                <a:sym typeface="+mn-ea"/>
              </a:rPr>
              <a:t>C</a:t>
            </a:r>
            <a:r>
              <a:rPr lang="zh-CN" altLang="en-US">
                <a:sym typeface="+mn-ea"/>
              </a:rPr>
              <a:t>的学生总比较次数：</a:t>
            </a:r>
            <a:r>
              <a:rPr lang="en-US" altLang="zh-CN">
                <a:sym typeface="+mn-ea"/>
              </a:rPr>
              <a:t>10000*0.4*3=12000</a:t>
            </a:r>
          </a:p>
          <a:p>
            <a:r>
              <a:rPr lang="zh-CN" altLang="en-US">
                <a:sym typeface="+mn-ea"/>
              </a:rPr>
              <a:t>分数为</a:t>
            </a:r>
            <a:r>
              <a:rPr lang="en-US" altLang="zh-CN">
                <a:sym typeface="+mn-ea"/>
              </a:rPr>
              <a:t>B</a:t>
            </a:r>
            <a:r>
              <a:rPr lang="zh-CN" altLang="en-US">
                <a:sym typeface="+mn-ea"/>
              </a:rPr>
              <a:t>的学生总比较次数：</a:t>
            </a:r>
            <a:r>
              <a:rPr lang="en-US" altLang="zh-CN">
                <a:sym typeface="+mn-ea"/>
              </a:rPr>
              <a:t>10000*0.3*4=12000</a:t>
            </a:r>
          </a:p>
          <a:p>
            <a:r>
              <a:rPr lang="zh-CN" altLang="en-US">
                <a:sym typeface="+mn-ea"/>
              </a:rPr>
              <a:t>分数为</a:t>
            </a:r>
            <a:r>
              <a:rPr lang="en-US" altLang="zh-CN">
                <a:sym typeface="+mn-ea"/>
              </a:rPr>
              <a:t>A</a:t>
            </a:r>
            <a:r>
              <a:rPr lang="zh-CN" altLang="en-US">
                <a:sym typeface="+mn-ea"/>
              </a:rPr>
              <a:t>的学生总比较次数：</a:t>
            </a:r>
            <a:r>
              <a:rPr lang="en-US" altLang="zh-CN">
                <a:sym typeface="+mn-ea"/>
              </a:rPr>
              <a:t>10000*0.1*4=4000</a:t>
            </a:r>
            <a:endParaRPr lang="en-US" altLang="zh-CN"/>
          </a:p>
          <a:p>
            <a:endParaRPr lang="en-US" altLang="zh-CN"/>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158</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(0.4+0.3+0.1)*10000*2+(0.05+0.15)*10000*3=</a:t>
            </a:r>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159</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161</a:t>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162</a:t>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smtClean="0">
                <a:sym typeface="+mn-ea"/>
              </a:rPr>
              <a:t>complete binary tree??</a:t>
            </a:r>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a:t>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165</a:t>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166</a:t>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167</a:t>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168</a:t>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169</a:t>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170</a:t>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171</a:t>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172</a:t>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173</a:t>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174</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a:t>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175</a:t>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176</a:t>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177</a:t>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178</a:t>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179</a:t>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180</a:t>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5-6</a:t>
            </a:r>
          </a:p>
          <a:p>
            <a:r>
              <a:rPr lang="zh-CN" altLang="en-US"/>
              <a:t>数字化左手边第一个</a:t>
            </a:r>
            <a:r>
              <a:rPr lang="en-US" altLang="zh-CN"/>
              <a:t>106or107</a:t>
            </a:r>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181</a:t>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182</a:t>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183</a:t>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a:t>
            </a:fld>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185</a:t>
            </a:fld>
            <a:endParaRPr lang="zh-CN" alt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186</a:t>
            </a:fld>
            <a:endParaRPr lang="zh-CN" alt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187</a:t>
            </a:fld>
            <a:endParaRPr lang="zh-CN" alt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188</a:t>
            </a:fld>
            <a:endParaRPr lang="zh-CN" altLang="en-US"/>
          </a:p>
        </p:txBody>
      </p:sp>
    </p:spTree>
    <p:extLst>
      <p:ext uri="{BB962C8B-B14F-4D97-AF65-F5344CB8AC3E}">
        <p14:creationId xmlns:p14="http://schemas.microsoft.com/office/powerpoint/2010/main" val="1002455745"/>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189</a:t>
            </a:fld>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190</a:t>
            </a:fld>
            <a:endParaRPr lang="zh-CN" alt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191</a:t>
            </a:fld>
            <a:endParaRPr lang="zh-CN" alt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静态变量：不不会在递归退层时被销毁，也不会在递归进层时被重新创建</a:t>
            </a:r>
          </a:p>
          <a:p>
            <a:r>
              <a:rPr lang="en-US" altLang="zh-CN"/>
              <a:t>why</a:t>
            </a:r>
            <a:r>
              <a:rPr lang="zh-CN" altLang="en-US"/>
              <a:t>：结束编码</a:t>
            </a:r>
          </a:p>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192</a:t>
            </a:fld>
            <a:endParaRPr lang="zh-CN" alt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193</a:t>
            </a:fld>
            <a:endParaRPr lang="zh-CN" alt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20</a:t>
            </a:fld>
            <a:endParaRPr lang="zh-CN" altLang="en-US"/>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195</a:t>
            </a:fld>
            <a:endParaRPr lang="zh-CN" alt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196</a:t>
            </a:fld>
            <a:endParaRPr lang="zh-CN" alt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197</a:t>
            </a:fld>
            <a:endParaRPr lang="zh-CN" alt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27</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28</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29</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30</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33</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34</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35</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36</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37</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38</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39</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40</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41</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43</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44</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45</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46</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47</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48</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94B504B2-30F7-4B05-907B-46C3011300E1}" type="slidenum">
              <a:rPr lang="zh-CN" altLang="en-US" smtClean="0"/>
              <a:t>49</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50</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51</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52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53</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54</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55</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56</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57</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58</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59</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60</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61</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63</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64</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65</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66</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67</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68</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69</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70</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71</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73</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74</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75</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76</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77</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78</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latin typeface="Arial" panose="020B0604020202020204" pitchFamily="34" charset="0"/>
                <a:sym typeface="+mn-ea"/>
              </a:rPr>
              <a:t>Space complexity - Level-first method</a:t>
            </a:r>
          </a:p>
          <a:p>
            <a:r>
              <a:rPr lang="zh-CN" altLang="en-US"/>
              <a:t>对于一颗二叉树，队列所占最大空间是二叉树中节点最多的那层的节点个数，则以满二叉树来进行考虑，若其高度为</a:t>
            </a:r>
            <a:r>
              <a:rPr lang="en-US" altLang="zh-CN"/>
              <a:t>k</a:t>
            </a:r>
            <a:r>
              <a:rPr lang="zh-CN" altLang="en-US"/>
              <a:t>，节点数目为</a:t>
            </a:r>
            <a:r>
              <a:rPr lang="en-US" altLang="zh-CN"/>
              <a:t>n</a:t>
            </a:r>
          </a:p>
          <a:p>
            <a:r>
              <a:rPr lang="zh-CN" altLang="en-US"/>
              <a:t>节点数目最多的一层是最后一层，结点数为</a:t>
            </a:r>
            <a:r>
              <a:rPr lang="en-US" altLang="zh-CN"/>
              <a:t>2^k-1</a:t>
            </a:r>
            <a:r>
              <a:rPr lang="zh-CN" altLang="en-US"/>
              <a:t>，由于</a:t>
            </a:r>
            <a:r>
              <a:rPr lang="en-US" altLang="zh-CN"/>
              <a:t>k=log_2^n+1</a:t>
            </a:r>
            <a:r>
              <a:rPr lang="zh-CN" altLang="en-US"/>
              <a:t>，可知结点数为</a:t>
            </a:r>
            <a:r>
              <a:rPr lang="en-US" altLang="zh-CN"/>
              <a:t>O(n)</a:t>
            </a:r>
            <a:r>
              <a:rPr lang="zh-CN" altLang="en-US"/>
              <a:t>，因此空间复杂度也是</a:t>
            </a:r>
            <a:r>
              <a:rPr lang="en-US" altLang="zh-CN"/>
              <a:t>O(n)</a:t>
            </a:r>
            <a:endParaRPr lang="zh-CN" altLang="en-US"/>
          </a:p>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79</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80</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81</a:t>
            </a:fld>
            <a:endParaRPr lang="zh-CN" altLang="en-US"/>
          </a:p>
        </p:txBody>
      </p:sp>
    </p:spTree>
    <p:extLst>
      <p:ext uri="{BB962C8B-B14F-4D97-AF65-F5344CB8AC3E}">
        <p14:creationId xmlns:p14="http://schemas.microsoft.com/office/powerpoint/2010/main" val="13893346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83</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84</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85</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86</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87</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88</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89</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90</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91</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93</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思想：一棵树，前序遍历和中序遍历的栈变化（元素入栈和出栈顺序）是一样的，所以每一个</a:t>
            </a:r>
            <a:r>
              <a:rPr lang="zh-CN" altLang="en-US">
                <a:sym typeface="+mn-ea"/>
              </a:rPr>
              <a:t>栈变化情况对应一棵树，总共有多少种栈变化情况？答：</a:t>
            </a:r>
            <a:r>
              <a:rPr lang="en-US" altLang="zh-CN" dirty="0" smtClean="0">
                <a:solidFill>
                  <a:srgbClr val="FFFF00"/>
                </a:solidFill>
                <a:sym typeface="+mn-ea"/>
              </a:rPr>
              <a:t>12…n</a:t>
            </a:r>
            <a:r>
              <a:rPr lang="zh-CN" altLang="en-US" dirty="0" smtClean="0">
                <a:solidFill>
                  <a:srgbClr val="FFFF00"/>
                </a:solidFill>
                <a:sym typeface="+mn-ea"/>
              </a:rPr>
              <a:t>按不同顺序进栈和出栈所能得到的排列的数目</a:t>
            </a:r>
          </a:p>
          <a:p>
            <a:endParaRPr lang="zh-CN" altLang="en-US"/>
          </a:p>
          <a:p>
            <a:r>
              <a:rPr lang="zh-CN" altLang="en-US"/>
              <a:t>问题：每一种进出栈情况，都是合法的吗？</a:t>
            </a:r>
          </a:p>
          <a:p>
            <a:endParaRPr lang="zh-CN" altLang="en-US"/>
          </a:p>
          <a:p>
            <a:r>
              <a:rPr lang="zh-CN" altLang="en-US"/>
              <a:t>进栈对应的操作：访问左子树</a:t>
            </a:r>
          </a:p>
          <a:p>
            <a:r>
              <a:rPr lang="zh-CN" altLang="en-US"/>
              <a:t>退栈对应的操作：访问右子树</a:t>
            </a:r>
          </a:p>
          <a:p>
            <a:r>
              <a:rPr lang="zh-CN" altLang="en-US"/>
              <a:t>每一个节点都有左子树和右子树（可能为空），因此这两种操作都是合法的</a:t>
            </a:r>
          </a:p>
        </p:txBody>
      </p:sp>
      <p:sp>
        <p:nvSpPr>
          <p:cNvPr id="4" name="灯片编号占位符 3"/>
          <p:cNvSpPr>
            <a:spLocks noGrp="1"/>
          </p:cNvSpPr>
          <p:nvPr>
            <p:ph type="sldNum" sz="quarter" idx="10"/>
          </p:nvPr>
        </p:nvSpPr>
        <p:spPr/>
        <p:txBody>
          <a:bodyPr/>
          <a:lstStyle/>
          <a:p>
            <a:fld id="{94B504B2-30F7-4B05-907B-46C3011300E1}" type="slidenum">
              <a:rPr lang="zh-CN" altLang="en-US" smtClean="0"/>
              <a:t>94</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96</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97</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98</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99</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100</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101</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102</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90114" name="Group 2"/>
          <p:cNvGrpSpPr/>
          <p:nvPr/>
        </p:nvGrpSpPr>
        <p:grpSpPr bwMode="auto">
          <a:xfrm>
            <a:off x="0" y="3902075"/>
            <a:ext cx="3400425" cy="2949575"/>
            <a:chOff x="0" y="2458"/>
            <a:chExt cx="2142" cy="1858"/>
          </a:xfrm>
        </p:grpSpPr>
        <p:sp>
          <p:nvSpPr>
            <p:cNvPr id="90115"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0116"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0117"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0118"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011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012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012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90122" name="Rectangle 10"/>
          <p:cNvSpPr>
            <a:spLocks noGrp="1" noChangeArrowheads="1"/>
          </p:cNvSpPr>
          <p:nvPr>
            <p:ph type="ctrTitle" sz="quarter"/>
          </p:nvPr>
        </p:nvSpPr>
        <p:spPr>
          <a:xfrm>
            <a:off x="685800" y="1873250"/>
            <a:ext cx="7772400" cy="1555750"/>
          </a:xfrm>
        </p:spPr>
        <p:txBody>
          <a:bodyPr/>
          <a:lstStyle>
            <a:lvl1pPr>
              <a:defRPr sz="4800"/>
            </a:lvl1pPr>
          </a:lstStyle>
          <a:p>
            <a:pPr lvl="0"/>
            <a:r>
              <a:rPr lang="zh-CN" altLang="en-US" noProof="0" smtClean="0"/>
              <a:t>单击此处编辑母版标题样式</a:t>
            </a:r>
          </a:p>
        </p:txBody>
      </p:sp>
      <p:sp>
        <p:nvSpPr>
          <p:cNvPr id="90123"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90124" name="Rectangle 12"/>
          <p:cNvSpPr>
            <a:spLocks noGrp="1" noChangeArrowheads="1"/>
          </p:cNvSpPr>
          <p:nvPr>
            <p:ph type="dt" sz="quarter" idx="2"/>
          </p:nvPr>
        </p:nvSpPr>
        <p:spPr/>
        <p:txBody>
          <a:bodyPr/>
          <a:lstStyle>
            <a:lvl1pPr>
              <a:defRPr/>
            </a:lvl1pPr>
          </a:lstStyle>
          <a:p>
            <a:endParaRPr lang="en-US" altLang="zh-CN"/>
          </a:p>
        </p:txBody>
      </p:sp>
      <p:sp>
        <p:nvSpPr>
          <p:cNvPr id="90125" name="Rectangle 13"/>
          <p:cNvSpPr>
            <a:spLocks noGrp="1" noChangeArrowheads="1"/>
          </p:cNvSpPr>
          <p:nvPr>
            <p:ph type="ftr" sz="quarter" idx="3"/>
          </p:nvPr>
        </p:nvSpPr>
        <p:spPr>
          <a:xfrm>
            <a:off x="3124200" y="6248400"/>
            <a:ext cx="2895600" cy="457200"/>
          </a:xfrm>
        </p:spPr>
        <p:txBody>
          <a:bodyPr bIns="45720" anchor="t"/>
          <a:lstStyle>
            <a:lvl1pPr>
              <a:defRPr/>
            </a:lvl1pPr>
          </a:lstStyle>
          <a:p>
            <a:endParaRPr lang="en-US" altLang="zh-CN"/>
          </a:p>
        </p:txBody>
      </p:sp>
      <p:sp>
        <p:nvSpPr>
          <p:cNvPr id="90126" name="Rectangle 14"/>
          <p:cNvSpPr>
            <a:spLocks noGrp="1" noChangeArrowheads="1"/>
          </p:cNvSpPr>
          <p:nvPr>
            <p:ph type="sldNum" sz="quarter" idx="4"/>
          </p:nvPr>
        </p:nvSpPr>
        <p:spPr/>
        <p:txBody>
          <a:bodyPr/>
          <a:lstStyle>
            <a:lvl1pPr>
              <a:defRPr/>
            </a:lvl1pPr>
          </a:lstStyle>
          <a:p>
            <a:fld id="{825AFADC-5B8F-42C5-BFAC-5F17B4280A01}" type="slidenum">
              <a:rPr lang="en-US" altLang="zh-CN"/>
              <a:t>‹#›</a:t>
            </a:fld>
            <a:endParaRPr lang="en-US" altLang="zh-CN"/>
          </a:p>
        </p:txBody>
      </p:sp>
      <p:grpSp>
        <p:nvGrpSpPr>
          <p:cNvPr id="21" name="组合 20"/>
          <p:cNvGrpSpPr/>
          <p:nvPr userDrawn="1"/>
        </p:nvGrpSpPr>
        <p:grpSpPr>
          <a:xfrm>
            <a:off x="-6351" y="0"/>
            <a:ext cx="9156701" cy="847825"/>
            <a:chOff x="-7938" y="-11113"/>
            <a:chExt cx="9156701" cy="847825"/>
          </a:xfrm>
        </p:grpSpPr>
        <p:grpSp>
          <p:nvGrpSpPr>
            <p:cNvPr id="22" name="Group 16"/>
            <p:cNvGrpSpPr/>
            <p:nvPr userDrawn="1"/>
          </p:nvGrpSpPr>
          <p:grpSpPr bwMode="auto">
            <a:xfrm>
              <a:off x="-7938" y="-11113"/>
              <a:ext cx="9156701" cy="836613"/>
              <a:chOff x="1" y="0"/>
              <a:chExt cx="5768" cy="527"/>
            </a:xfrm>
          </p:grpSpPr>
          <p:sp>
            <p:nvSpPr>
              <p:cNvPr id="25"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endParaRPr lang="zh-CN" altLang="en-US">
                  <a:effectLst/>
                </a:endParaRPr>
              </a:p>
            </p:txBody>
          </p:sp>
          <p:pic>
            <p:nvPicPr>
              <p:cNvPr id="26"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 Box 19"/>
            <p:cNvSpPr txBox="1">
              <a:spLocks noChangeArrowheads="1"/>
            </p:cNvSpPr>
            <p:nvPr userDrawn="1"/>
          </p:nvSpPr>
          <p:spPr bwMode="auto">
            <a:xfrm>
              <a:off x="6460268" y="0"/>
              <a:ext cx="26821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2800" dirty="0">
                  <a:solidFill>
                    <a:srgbClr val="0000FF"/>
                  </a:solidFill>
                  <a:effectLst/>
                  <a:ea typeface="华文新魏" panose="02010800040101010101" pitchFamily="2" charset="-122"/>
                </a:rPr>
                <a:t>Data </a:t>
              </a:r>
              <a:r>
                <a:rPr lang="en-US" altLang="zh-CN" sz="2800" dirty="0" smtClean="0">
                  <a:solidFill>
                    <a:srgbClr val="0000FF"/>
                  </a:solidFill>
                  <a:effectLst/>
                  <a:ea typeface="华文新魏" panose="02010800040101010101" pitchFamily="2" charset="-122"/>
                </a:rPr>
                <a:t>Structures</a:t>
              </a:r>
              <a:endParaRPr lang="en-US" altLang="zh-CN" sz="2800" dirty="0">
                <a:solidFill>
                  <a:srgbClr val="0000FF"/>
                </a:solidFill>
                <a:effectLst/>
                <a:ea typeface="华文新魏" panose="02010800040101010101" pitchFamily="2" charset="-122"/>
              </a:endParaRPr>
            </a:p>
          </p:txBody>
        </p:sp>
        <p:sp>
          <p:nvSpPr>
            <p:cNvPr id="24" name="Text Box 21"/>
            <p:cNvSpPr txBox="1">
              <a:spLocks noChangeArrowheads="1"/>
            </p:cNvSpPr>
            <p:nvPr userDrawn="1"/>
          </p:nvSpPr>
          <p:spPr bwMode="auto">
            <a:xfrm>
              <a:off x="6596508" y="498158"/>
              <a:ext cx="25474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1600" dirty="0">
                  <a:solidFill>
                    <a:srgbClr val="CC0000"/>
                  </a:solidFill>
                  <a:effectLst/>
                  <a:latin typeface="Impact" panose="020B0806030902050204" pitchFamily="34" charset="0"/>
                  <a:ea typeface="华文行楷" panose="02010800040101010101" pitchFamily="2" charset="-122"/>
                </a:rPr>
                <a:t>School of Computer </a:t>
              </a:r>
              <a:r>
                <a:rPr lang="en-US" altLang="zh-CN" sz="1600" dirty="0" smtClean="0">
                  <a:solidFill>
                    <a:srgbClr val="CC0000"/>
                  </a:solidFill>
                  <a:effectLst/>
                  <a:latin typeface="Impact" panose="020B0806030902050204" pitchFamily="34" charset="0"/>
                  <a:ea typeface="华文行楷" panose="02010800040101010101" pitchFamily="2" charset="-122"/>
                </a:rPr>
                <a:t>Science</a:t>
              </a:r>
              <a:endParaRPr lang="en-US" altLang="zh-CN" sz="1600" dirty="0">
                <a:solidFill>
                  <a:srgbClr val="CC0000"/>
                </a:solidFill>
                <a:effectLst/>
                <a:latin typeface="Impact" panose="020B0806030902050204" pitchFamily="34" charset="0"/>
                <a:ea typeface="华文行楷" panose="02010800040101010101" pitchFamily="2" charset="-122"/>
              </a:endParaRPr>
            </a:p>
          </p:txBody>
        </p:sp>
      </p:grpSp>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p>
        </p:txBody>
      </p:sp>
      <p:sp>
        <p:nvSpPr>
          <p:cNvPr id="6" name="灯片编号占位符 5"/>
          <p:cNvSpPr>
            <a:spLocks noGrp="1"/>
          </p:cNvSpPr>
          <p:nvPr>
            <p:ph type="sldNum" sz="quarter" idx="12"/>
          </p:nvPr>
        </p:nvSpPr>
        <p:spPr/>
        <p:txBody>
          <a:bodyPr/>
          <a:lstStyle>
            <a:lvl1pPr>
              <a:defRPr/>
            </a:lvl1pPr>
          </a:lstStyle>
          <a:p>
            <a:fld id="{BE6C52D2-89EF-41E6-B97A-7EC201586AC1}" type="slidenum">
              <a:rPr lang="en-US" altLang="zh-CN"/>
              <a:t>‹#›</a:t>
            </a:fld>
            <a:endParaRPr lang="en-US" alt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p>
        </p:txBody>
      </p:sp>
      <p:sp>
        <p:nvSpPr>
          <p:cNvPr id="6" name="灯片编号占位符 5"/>
          <p:cNvSpPr>
            <a:spLocks noGrp="1"/>
          </p:cNvSpPr>
          <p:nvPr>
            <p:ph type="sldNum" sz="quarter" idx="12"/>
          </p:nvPr>
        </p:nvSpPr>
        <p:spPr/>
        <p:txBody>
          <a:bodyPr/>
          <a:lstStyle>
            <a:lvl1pPr>
              <a:defRPr/>
            </a:lvl1pPr>
          </a:lstStyle>
          <a:p>
            <a:fld id="{8B626427-8401-4F59-BAC8-35915B025BDA}" type="slidenum">
              <a:rPr lang="en-US" altLang="zh-CN"/>
              <a:t>‹#›</a:t>
            </a:fld>
            <a:endParaRPr lang="en-US" altLang="zh-C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p>
        </p:txBody>
      </p:sp>
      <p:sp>
        <p:nvSpPr>
          <p:cNvPr id="6" name="灯片编号占位符 5"/>
          <p:cNvSpPr>
            <a:spLocks noGrp="1"/>
          </p:cNvSpPr>
          <p:nvPr>
            <p:ph type="sldNum" sz="quarter" idx="12"/>
          </p:nvPr>
        </p:nvSpPr>
        <p:spPr/>
        <p:txBody>
          <a:bodyPr/>
          <a:lstStyle>
            <a:lvl1pPr>
              <a:defRPr/>
            </a:lvl1pPr>
          </a:lstStyle>
          <a:p>
            <a:fld id="{9C06C00F-EDD8-4E27-86FD-81009B22562F}" type="slidenum">
              <a:rPr lang="en-US" altLang="zh-CN"/>
              <a:t>‹#›</a:t>
            </a:fld>
            <a:endParaRPr lang="en-US" altLang="zh-C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p>
        </p:txBody>
      </p:sp>
      <p:sp>
        <p:nvSpPr>
          <p:cNvPr id="6" name="灯片编号占位符 5"/>
          <p:cNvSpPr>
            <a:spLocks noGrp="1"/>
          </p:cNvSpPr>
          <p:nvPr>
            <p:ph type="sldNum" sz="quarter" idx="12"/>
          </p:nvPr>
        </p:nvSpPr>
        <p:spPr/>
        <p:txBody>
          <a:bodyPr/>
          <a:lstStyle>
            <a:lvl1pPr>
              <a:defRPr/>
            </a:lvl1pPr>
          </a:lstStyle>
          <a:p>
            <a:fld id="{2E3EFC96-2DD6-49FA-B658-0E42D3C18CC6}" type="slidenum">
              <a:rPr lang="en-US" altLang="zh-CN"/>
              <a:t>‹#›</a:t>
            </a:fld>
            <a:endParaRPr lang="en-US" alt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r>
              <a:rPr lang="en-US" altLang="zh-CN"/>
              <a:t>Prof. Q. Wang</a:t>
            </a:r>
          </a:p>
        </p:txBody>
      </p:sp>
      <p:sp>
        <p:nvSpPr>
          <p:cNvPr id="7" name="灯片编号占位符 6"/>
          <p:cNvSpPr>
            <a:spLocks noGrp="1"/>
          </p:cNvSpPr>
          <p:nvPr>
            <p:ph type="sldNum" sz="quarter" idx="12"/>
          </p:nvPr>
        </p:nvSpPr>
        <p:spPr/>
        <p:txBody>
          <a:bodyPr/>
          <a:lstStyle>
            <a:lvl1pPr>
              <a:defRPr/>
            </a:lvl1pPr>
          </a:lstStyle>
          <a:p>
            <a:fld id="{35275621-0B18-42C4-B461-24AE0341A22D}" type="slidenum">
              <a:rPr lang="en-US" altLang="zh-CN"/>
              <a:t>‹#›</a:t>
            </a:fld>
            <a:endParaRPr lang="en-US" alt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a:p>
            <a:r>
              <a:rPr lang="en-US" altLang="zh-CN"/>
              <a:t>Prof. Q. Wang</a:t>
            </a:r>
          </a:p>
        </p:txBody>
      </p:sp>
      <p:sp>
        <p:nvSpPr>
          <p:cNvPr id="9" name="灯片编号占位符 8"/>
          <p:cNvSpPr>
            <a:spLocks noGrp="1"/>
          </p:cNvSpPr>
          <p:nvPr>
            <p:ph type="sldNum" sz="quarter" idx="12"/>
          </p:nvPr>
        </p:nvSpPr>
        <p:spPr/>
        <p:txBody>
          <a:bodyPr/>
          <a:lstStyle>
            <a:lvl1pPr>
              <a:defRPr/>
            </a:lvl1pPr>
          </a:lstStyle>
          <a:p>
            <a:fld id="{EEA81FD3-F782-4725-B485-F1FD7FE56AEA}" type="slidenum">
              <a:rPr lang="en-US" altLang="zh-CN"/>
              <a:t>‹#›</a:t>
            </a:fld>
            <a:endParaRPr lang="en-US" alt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a:p>
            <a:r>
              <a:rPr lang="en-US" altLang="zh-CN"/>
              <a:t>Prof. Q. Wang</a:t>
            </a:r>
          </a:p>
        </p:txBody>
      </p:sp>
      <p:sp>
        <p:nvSpPr>
          <p:cNvPr id="5" name="灯片编号占位符 4"/>
          <p:cNvSpPr>
            <a:spLocks noGrp="1"/>
          </p:cNvSpPr>
          <p:nvPr>
            <p:ph type="sldNum" sz="quarter" idx="12"/>
          </p:nvPr>
        </p:nvSpPr>
        <p:spPr/>
        <p:txBody>
          <a:bodyPr/>
          <a:lstStyle>
            <a:lvl1pPr>
              <a:defRPr/>
            </a:lvl1pPr>
          </a:lstStyle>
          <a:p>
            <a:fld id="{345F9937-430D-426E-B65D-C34E55BDE0ED}" type="slidenum">
              <a:rPr lang="en-US" altLang="zh-CN"/>
              <a:t>‹#›</a:t>
            </a:fld>
            <a:endParaRPr lang="en-US" alt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a:p>
            <a:r>
              <a:rPr lang="en-US" altLang="zh-CN"/>
              <a:t>Prof. Q. Wang</a:t>
            </a:r>
          </a:p>
        </p:txBody>
      </p:sp>
      <p:sp>
        <p:nvSpPr>
          <p:cNvPr id="4" name="灯片编号占位符 3"/>
          <p:cNvSpPr>
            <a:spLocks noGrp="1"/>
          </p:cNvSpPr>
          <p:nvPr>
            <p:ph type="sldNum" sz="quarter" idx="12"/>
          </p:nvPr>
        </p:nvSpPr>
        <p:spPr/>
        <p:txBody>
          <a:bodyPr/>
          <a:lstStyle>
            <a:lvl1pPr>
              <a:defRPr/>
            </a:lvl1pPr>
          </a:lstStyle>
          <a:p>
            <a:fld id="{42CB7BCC-6CD0-49D6-8638-DCD273AFF689}" type="slidenum">
              <a:rPr lang="en-US" altLang="zh-CN"/>
              <a:t>‹#›</a:t>
            </a:fld>
            <a:endParaRPr lang="en-US" alt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r>
              <a:rPr lang="en-US" altLang="zh-CN"/>
              <a:t>Prof. Q. Wang</a:t>
            </a:r>
          </a:p>
        </p:txBody>
      </p:sp>
      <p:sp>
        <p:nvSpPr>
          <p:cNvPr id="7" name="灯片编号占位符 6"/>
          <p:cNvSpPr>
            <a:spLocks noGrp="1"/>
          </p:cNvSpPr>
          <p:nvPr>
            <p:ph type="sldNum" sz="quarter" idx="12"/>
          </p:nvPr>
        </p:nvSpPr>
        <p:spPr/>
        <p:txBody>
          <a:bodyPr/>
          <a:lstStyle>
            <a:lvl1pPr>
              <a:defRPr/>
            </a:lvl1pPr>
          </a:lstStyle>
          <a:p>
            <a:fld id="{C721589E-7AD4-42FB-B841-5856EFE9555A}" type="slidenum">
              <a:rPr lang="en-US" altLang="zh-CN"/>
              <a:t>‹#›</a:t>
            </a:fld>
            <a:endParaRPr lang="en-US" alt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r>
              <a:rPr lang="en-US" altLang="zh-CN"/>
              <a:t>Prof. Q. Wang</a:t>
            </a:r>
          </a:p>
        </p:txBody>
      </p:sp>
      <p:sp>
        <p:nvSpPr>
          <p:cNvPr id="7" name="灯片编号占位符 6"/>
          <p:cNvSpPr>
            <a:spLocks noGrp="1"/>
          </p:cNvSpPr>
          <p:nvPr>
            <p:ph type="sldNum" sz="quarter" idx="12"/>
          </p:nvPr>
        </p:nvSpPr>
        <p:spPr/>
        <p:txBody>
          <a:bodyPr/>
          <a:lstStyle>
            <a:lvl1pPr>
              <a:defRPr/>
            </a:lvl1pPr>
          </a:lstStyle>
          <a:p>
            <a:fld id="{D3983025-634A-40E0-805B-95FFC8F7103B}" type="slidenum">
              <a:rPr lang="en-US" altLang="zh-CN"/>
              <a:t>‹#›</a:t>
            </a:fld>
            <a:endParaRPr lang="en-US" alt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090" name="Group 2"/>
          <p:cNvGrpSpPr/>
          <p:nvPr/>
        </p:nvGrpSpPr>
        <p:grpSpPr bwMode="auto">
          <a:xfrm>
            <a:off x="0" y="3902075"/>
            <a:ext cx="3400425" cy="2949575"/>
            <a:chOff x="0" y="2458"/>
            <a:chExt cx="2142" cy="1858"/>
          </a:xfrm>
        </p:grpSpPr>
        <p:sp>
          <p:nvSpPr>
            <p:cNvPr id="89091"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9092"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9093"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9094"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9095"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096"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097"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9098"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smtClean="0"/>
              <a:t>单击此处编辑母版标题样式</a:t>
            </a:r>
          </a:p>
        </p:txBody>
      </p:sp>
      <p:sp>
        <p:nvSpPr>
          <p:cNvPr id="89099"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9100"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000">
                <a:effectLst>
                  <a:outerShdw blurRad="38100" dist="38100" dir="2700000" algn="tl">
                    <a:srgbClr val="010199"/>
                  </a:outerShdw>
                </a:effectLst>
                <a:ea typeface="宋体" panose="02010600030101010101" pitchFamily="2" charset="-122"/>
              </a:defRPr>
            </a:lvl1pPr>
          </a:lstStyle>
          <a:p>
            <a:endParaRPr lang="en-US" altLang="zh-CN"/>
          </a:p>
        </p:txBody>
      </p:sp>
      <p:sp>
        <p:nvSpPr>
          <p:cNvPr id="89101" name="Rectangle 13"/>
          <p:cNvSpPr>
            <a:spLocks noGrp="1" noChangeArrowheads="1"/>
          </p:cNvSpPr>
          <p:nvPr>
            <p:ph type="ftr" sz="quarter" idx="3"/>
          </p:nvPr>
        </p:nvSpPr>
        <p:spPr bwMode="auto">
          <a:xfrm>
            <a:off x="3124200" y="630932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defRPr sz="1000">
                <a:effectLst/>
                <a:ea typeface="宋体" panose="02010600030101010101" pitchFamily="2" charset="-122"/>
              </a:defRPr>
            </a:lvl1pPr>
          </a:lstStyle>
          <a:p>
            <a:endParaRPr lang="en-US" altLang="zh-CN" smtClean="0"/>
          </a:p>
          <a:p>
            <a:r>
              <a:rPr lang="en-US" altLang="zh-CN" smtClean="0"/>
              <a:t>Prof. Q. Wang</a:t>
            </a:r>
            <a:endParaRPr lang="en-US" altLang="zh-CN"/>
          </a:p>
        </p:txBody>
      </p:sp>
      <p:sp>
        <p:nvSpPr>
          <p:cNvPr id="89102"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ea typeface="宋体" panose="02010600030101010101" pitchFamily="2" charset="-122"/>
              </a:defRPr>
            </a:lvl1pPr>
          </a:lstStyle>
          <a:p>
            <a:fld id="{33ECF64F-0A18-4C28-9B70-951071538134}" type="slidenum">
              <a:rPr lang="en-US" altLang="zh-CN"/>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4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4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4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2.xml"/><Relationship Id="rId3" Type="http://schemas.openxmlformats.org/officeDocument/2006/relationships/image" Target="../media/image4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45.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46.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 Id="rId3" Type="http://schemas.openxmlformats.org/officeDocument/2006/relationships/image" Target="../media/image47.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54.xml"/><Relationship Id="rId4" Type="http://schemas.openxmlformats.org/officeDocument/2006/relationships/oleObject" Target="../embeddings/Microsoft_Word_97_-_2004___1.doc"/><Relationship Id="rId5" Type="http://schemas.openxmlformats.org/officeDocument/2006/relationships/image" Target="../media/image48.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55.xml"/><Relationship Id="rId4" Type="http://schemas.openxmlformats.org/officeDocument/2006/relationships/oleObject" Target="../embeddings/Microsoft_Word_97_-_2004___2.doc"/><Relationship Id="rId5" Type="http://schemas.openxmlformats.org/officeDocument/2006/relationships/image" Target="../media/image49.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56.xml"/><Relationship Id="rId4" Type="http://schemas.openxmlformats.org/officeDocument/2006/relationships/oleObject" Target="../embeddings/oleObject22.bin"/><Relationship Id="rId5" Type="http://schemas.openxmlformats.org/officeDocument/2006/relationships/image" Target="../media/image50.wmf"/><Relationship Id="rId6" Type="http://schemas.openxmlformats.org/officeDocument/2006/relationships/oleObject" Target="../embeddings/oleObject23.bin"/><Relationship Id="rId7" Type="http://schemas.openxmlformats.org/officeDocument/2006/relationships/image" Target="../media/image51.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9.xml"/><Relationship Id="rId3" Type="http://schemas.openxmlformats.org/officeDocument/2006/relationships/image" Target="../media/image52.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8.xml"/></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169.xml"/><Relationship Id="rId4" Type="http://schemas.openxmlformats.org/officeDocument/2006/relationships/oleObject" Target="../embeddings/Microsoft_Word_97_-_2004___3.doc"/><Relationship Id="rId5" Type="http://schemas.openxmlformats.org/officeDocument/2006/relationships/image" Target="../media/image53.emf"/><Relationship Id="rId6" Type="http://schemas.openxmlformats.org/officeDocument/2006/relationships/oleObject" Target="../embeddings/Microsoft_Word_97_-_2004___4.doc"/><Relationship Id="rId7" Type="http://schemas.openxmlformats.org/officeDocument/2006/relationships/image" Target="../media/image54.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170.xml"/><Relationship Id="rId4" Type="http://schemas.openxmlformats.org/officeDocument/2006/relationships/oleObject" Target="../embeddings/Microsoft_Word_97_-_2004___5.doc"/><Relationship Id="rId5" Type="http://schemas.openxmlformats.org/officeDocument/2006/relationships/image" Target="../media/image55.emf"/><Relationship Id="rId6" Type="http://schemas.openxmlformats.org/officeDocument/2006/relationships/oleObject" Target="../embeddings/Microsoft_Word_97_-_2004___6.doc"/><Relationship Id="rId7" Type="http://schemas.openxmlformats.org/officeDocument/2006/relationships/image" Target="../media/image56.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171.xml"/><Relationship Id="rId4" Type="http://schemas.openxmlformats.org/officeDocument/2006/relationships/oleObject" Target="../embeddings/Microsoft_Word_97_-_2004___7.doc"/><Relationship Id="rId5" Type="http://schemas.openxmlformats.org/officeDocument/2006/relationships/image" Target="../media/image57.emf"/><Relationship Id="rId6" Type="http://schemas.openxmlformats.org/officeDocument/2006/relationships/oleObject" Target="../embeddings/Microsoft_Word_97_-_2004___8.doc"/><Relationship Id="rId7" Type="http://schemas.openxmlformats.org/officeDocument/2006/relationships/image" Target="../media/image58.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notesSlide" Target="../notesSlides/notesSlide172.xml"/><Relationship Id="rId4" Type="http://schemas.openxmlformats.org/officeDocument/2006/relationships/oleObject" Target="../embeddings/Microsoft_Word_97_-_2004___9.doc"/><Relationship Id="rId5" Type="http://schemas.openxmlformats.org/officeDocument/2006/relationships/image" Target="../media/image59.wmf"/><Relationship Id="rId6" Type="http://schemas.openxmlformats.org/officeDocument/2006/relationships/oleObject" Target="../embeddings/Microsoft_Word_97_-_2004___10.doc"/><Relationship Id="rId7" Type="http://schemas.openxmlformats.org/officeDocument/2006/relationships/image" Target="../media/image60.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notesSlide" Target="../notesSlides/notesSlide173.xml"/><Relationship Id="rId4" Type="http://schemas.openxmlformats.org/officeDocument/2006/relationships/oleObject" Target="../embeddings/Microsoft_Word_97_-_2004___11.doc"/><Relationship Id="rId5" Type="http://schemas.openxmlformats.org/officeDocument/2006/relationships/image" Target="../media/image61.emf"/><Relationship Id="rId6" Type="http://schemas.openxmlformats.org/officeDocument/2006/relationships/oleObject" Target="../embeddings/Microsoft_Word_97_-_2004___12.doc"/><Relationship Id="rId7" Type="http://schemas.openxmlformats.org/officeDocument/2006/relationships/image" Target="../media/image54.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notesSlide" Target="../notesSlides/notesSlide174.xml"/><Relationship Id="rId4" Type="http://schemas.openxmlformats.org/officeDocument/2006/relationships/oleObject" Target="../embeddings/Microsoft_Word_97_-_2004___13.doc"/><Relationship Id="rId5" Type="http://schemas.openxmlformats.org/officeDocument/2006/relationships/image" Target="../media/image53.emf"/><Relationship Id="rId1" Type="http://schemas.openxmlformats.org/officeDocument/2006/relationships/vmlDrawing" Target="../drawings/vmlDrawing15.v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7.xml"/></Relationships>
</file>

<file path=ppt/slides/_rels/slide183.xml.rels><?xml version="1.0" encoding="UTF-8" standalone="yes"?>
<Relationships xmlns="http://schemas.openxmlformats.org/package/2006/relationships"><Relationship Id="rId3" Type="http://schemas.openxmlformats.org/officeDocument/2006/relationships/image" Target="../media/image62.wmf"/><Relationship Id="rId4" Type="http://schemas.openxmlformats.org/officeDocument/2006/relationships/image" Target="../media/image63.wmf"/><Relationship Id="rId1" Type="http://schemas.openxmlformats.org/officeDocument/2006/relationships/slideLayout" Target="../slideLayouts/slideLayout2.xml"/><Relationship Id="rId2" Type="http://schemas.openxmlformats.org/officeDocument/2006/relationships/notesSlide" Target="../notesSlides/notesSlide178.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9.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0.xml"/><Relationship Id="rId3" Type="http://schemas.openxmlformats.org/officeDocument/2006/relationships/image" Target="../media/image64.wmf"/></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81.xml"/><Relationship Id="rId4" Type="http://schemas.openxmlformats.org/officeDocument/2006/relationships/oleObject" Target="../embeddings/oleObject24.bin"/><Relationship Id="rId5" Type="http://schemas.openxmlformats.org/officeDocument/2006/relationships/image" Target="../media/image65.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4.xml"/><Relationship Id="rId3" Type="http://schemas.openxmlformats.org/officeDocument/2006/relationships/image" Target="../media/image6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5.xml"/><Relationship Id="rId3" Type="http://schemas.openxmlformats.org/officeDocument/2006/relationships/image" Target="../media/image66.png"/></Relationships>
</file>

<file path=ppt/slides/_rels/slide191.xml.rels><?xml version="1.0" encoding="UTF-8" standalone="yes"?>
<Relationships xmlns="http://schemas.openxmlformats.org/package/2006/relationships"><Relationship Id="rId3" Type="http://schemas.openxmlformats.org/officeDocument/2006/relationships/notesSlide" Target="../notesSlides/notesSlide186.xml"/><Relationship Id="rId4" Type="http://schemas.openxmlformats.org/officeDocument/2006/relationships/oleObject" Target="../embeddings/Microsoft_Word_97_-_2004___14.doc"/><Relationship Id="rId5" Type="http://schemas.openxmlformats.org/officeDocument/2006/relationships/image" Target="../media/image67.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8.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9.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1.xml"/></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92.xml"/><Relationship Id="rId4" Type="http://schemas.openxmlformats.org/officeDocument/2006/relationships/oleObject" Target="../embeddings/oleObject25.bin"/><Relationship Id="rId5" Type="http://schemas.openxmlformats.org/officeDocument/2006/relationships/image" Target="../media/image68.wmf"/><Relationship Id="rId6" Type="http://schemas.openxmlformats.org/officeDocument/2006/relationships/image" Target="../media/image69.png"/><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wmf"/><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bin"/><Relationship Id="rId5" Type="http://schemas.openxmlformats.org/officeDocument/2006/relationships/image" Target="../media/image10.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2.bin"/><Relationship Id="rId5" Type="http://schemas.openxmlformats.org/officeDocument/2006/relationships/image" Target="../media/image11.wmf"/><Relationship Id="rId6" Type="http://schemas.openxmlformats.org/officeDocument/2006/relationships/oleObject" Target="../embeddings/oleObject3.bin"/><Relationship Id="rId7" Type="http://schemas.openxmlformats.org/officeDocument/2006/relationships/image" Target="../media/image12.wmf"/><Relationship Id="rId8" Type="http://schemas.openxmlformats.org/officeDocument/2006/relationships/oleObject" Target="../embeddings/oleObject4.bin"/><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1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24.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8.xml"/><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oleObject" Target="../embeddings/oleObject5.bin"/><Relationship Id="rId7" Type="http://schemas.openxmlformats.org/officeDocument/2006/relationships/image" Target="../media/image25.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9" Type="http://schemas.openxmlformats.org/officeDocument/2006/relationships/oleObject" Target="../embeddings/oleObject8.bin"/><Relationship Id="rId20" Type="http://schemas.openxmlformats.org/officeDocument/2006/relationships/image" Target="../media/image34.wmf"/><Relationship Id="rId21" Type="http://schemas.openxmlformats.org/officeDocument/2006/relationships/oleObject" Target="../embeddings/oleObject14.bin"/><Relationship Id="rId22" Type="http://schemas.openxmlformats.org/officeDocument/2006/relationships/image" Target="../media/image35.wmf"/><Relationship Id="rId23" Type="http://schemas.openxmlformats.org/officeDocument/2006/relationships/oleObject" Target="../embeddings/oleObject15.bin"/><Relationship Id="rId24" Type="http://schemas.openxmlformats.org/officeDocument/2006/relationships/image" Target="../media/image36.wmf"/><Relationship Id="rId10" Type="http://schemas.openxmlformats.org/officeDocument/2006/relationships/image" Target="../media/image29.wmf"/><Relationship Id="rId11" Type="http://schemas.openxmlformats.org/officeDocument/2006/relationships/oleObject" Target="../embeddings/oleObject9.bin"/><Relationship Id="rId12" Type="http://schemas.openxmlformats.org/officeDocument/2006/relationships/image" Target="../media/image30.wmf"/><Relationship Id="rId13" Type="http://schemas.openxmlformats.org/officeDocument/2006/relationships/oleObject" Target="../embeddings/oleObject10.bin"/><Relationship Id="rId14" Type="http://schemas.openxmlformats.org/officeDocument/2006/relationships/image" Target="../media/image31.wmf"/><Relationship Id="rId15" Type="http://schemas.openxmlformats.org/officeDocument/2006/relationships/oleObject" Target="../embeddings/oleObject11.bin"/><Relationship Id="rId16" Type="http://schemas.openxmlformats.org/officeDocument/2006/relationships/image" Target="../media/image32.wmf"/><Relationship Id="rId17" Type="http://schemas.openxmlformats.org/officeDocument/2006/relationships/oleObject" Target="../embeddings/oleObject12.bin"/><Relationship Id="rId18" Type="http://schemas.openxmlformats.org/officeDocument/2006/relationships/image" Target="../media/image33.wmf"/><Relationship Id="rId19" Type="http://schemas.openxmlformats.org/officeDocument/2006/relationships/oleObject" Target="../embeddings/oleObject13.bin"/><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89.xml"/><Relationship Id="rId4" Type="http://schemas.openxmlformats.org/officeDocument/2006/relationships/image" Target="../media/image27.png"/><Relationship Id="rId5" Type="http://schemas.openxmlformats.org/officeDocument/2006/relationships/oleObject" Target="../embeddings/oleObject6.bin"/><Relationship Id="rId6" Type="http://schemas.openxmlformats.org/officeDocument/2006/relationships/image" Target="../media/image25.wmf"/><Relationship Id="rId7" Type="http://schemas.openxmlformats.org/officeDocument/2006/relationships/oleObject" Target="../embeddings/oleObject7.bin"/><Relationship Id="rId8" Type="http://schemas.openxmlformats.org/officeDocument/2006/relationships/image" Target="../media/image28.wmf"/></Relationships>
</file>

<file path=ppt/slides/_rels/slide93.xml.rels><?xml version="1.0" encoding="UTF-8" standalone="yes"?>
<Relationships xmlns="http://schemas.openxmlformats.org/package/2006/relationships"><Relationship Id="rId11" Type="http://schemas.openxmlformats.org/officeDocument/2006/relationships/image" Target="../media/image40.wmf"/><Relationship Id="rId12" Type="http://schemas.openxmlformats.org/officeDocument/2006/relationships/oleObject" Target="../embeddings/oleObject20.bin"/><Relationship Id="rId13" Type="http://schemas.openxmlformats.org/officeDocument/2006/relationships/image" Target="../media/image36.wmf"/><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notesSlide" Target="../notesSlides/notesSlide90.xml"/><Relationship Id="rId4" Type="http://schemas.openxmlformats.org/officeDocument/2006/relationships/oleObject" Target="../embeddings/oleObject16.bin"/><Relationship Id="rId5" Type="http://schemas.openxmlformats.org/officeDocument/2006/relationships/image" Target="../media/image37.wmf"/><Relationship Id="rId6" Type="http://schemas.openxmlformats.org/officeDocument/2006/relationships/oleObject" Target="../embeddings/oleObject17.bin"/><Relationship Id="rId7" Type="http://schemas.openxmlformats.org/officeDocument/2006/relationships/image" Target="../media/image38.wmf"/><Relationship Id="rId8" Type="http://schemas.openxmlformats.org/officeDocument/2006/relationships/oleObject" Target="../embeddings/oleObject18.bin"/><Relationship Id="rId9" Type="http://schemas.openxmlformats.org/officeDocument/2006/relationships/image" Target="../media/image39.wmf"/><Relationship Id="rId10" Type="http://schemas.openxmlformats.org/officeDocument/2006/relationships/oleObject" Target="../embeddings/oleObject19.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41.png"/></Relationships>
</file>

<file path=ppt/slides/_rels/slide95.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oleObject" Target="../embeddings/oleObject21.bin"/><Relationship Id="rId5" Type="http://schemas.openxmlformats.org/officeDocument/2006/relationships/image" Target="../media/image25.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1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1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16.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1028"/>
          <p:cNvSpPr>
            <a:spLocks noGrp="1" noChangeArrowheads="1"/>
          </p:cNvSpPr>
          <p:nvPr>
            <p:ph type="ctrTitle"/>
          </p:nvPr>
        </p:nvSpPr>
        <p:spPr/>
        <p:txBody>
          <a:bodyPr/>
          <a:lstStyle/>
          <a:p>
            <a:r>
              <a:rPr lang="en-US" altLang="zh-CN" sz="4000" dirty="0" smtClean="0">
                <a:solidFill>
                  <a:schemeClr val="tx1"/>
                </a:solidFill>
                <a:ea typeface="黑体" panose="02010609060101010101" pitchFamily="2" charset="-122"/>
              </a:rPr>
              <a:t>Chapter 06 </a:t>
            </a:r>
            <a:r>
              <a:rPr lang="en-US" altLang="zh-CN" sz="4000" dirty="0">
                <a:solidFill>
                  <a:schemeClr val="tx1"/>
                </a:solidFill>
                <a:ea typeface="黑体" panose="02010609060101010101" pitchFamily="2" charset="-122"/>
              </a:rPr>
              <a:t>Tree and binary tree</a:t>
            </a:r>
            <a:br>
              <a:rPr lang="en-US" altLang="zh-CN" sz="4000" dirty="0">
                <a:solidFill>
                  <a:schemeClr val="tx1"/>
                </a:solidFill>
                <a:ea typeface="黑体" panose="02010609060101010101" pitchFamily="2" charset="-122"/>
              </a:rPr>
            </a:br>
            <a:r>
              <a:rPr kumimoji="1" lang="zh-CN" altLang="en-US" sz="3200" dirty="0">
                <a:solidFill>
                  <a:schemeClr val="tx1"/>
                </a:solidFill>
                <a:ea typeface="黑体" panose="02010609060101010101" pitchFamily="2" charset="-122"/>
              </a:rPr>
              <a:t>第六章 树和二叉树</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3204" y="922951"/>
            <a:ext cx="8321703" cy="1630045"/>
          </a:xfrm>
          <a:prstGeom prst="rect">
            <a:avLst/>
          </a:prstGeom>
          <a:noFill/>
          <a:ln w="9525">
            <a:noFill/>
            <a:miter lim="800000"/>
          </a:ln>
          <a:effectLst/>
        </p:spPr>
        <p:txBody>
          <a:bodyPr wrap="square">
            <a:spAutoFit/>
          </a:bodyPr>
          <a:lstStyle/>
          <a:p>
            <a:pPr algn="just">
              <a:lnSpc>
                <a:spcPts val="3000"/>
              </a:lnSpc>
              <a:spcBef>
                <a:spcPts val="600"/>
              </a:spcBef>
            </a:pPr>
            <a:r>
              <a:rPr kumimoji="1" lang="zh-CN" altLang="en-US" sz="2400" b="1" u="sng" dirty="0" smtClean="0">
                <a:solidFill>
                  <a:srgbClr val="FFFF00"/>
                </a:solidFill>
                <a:latin typeface="Songti SC Bold" panose="02010800040101010101" charset="-122"/>
                <a:ea typeface="Songti SC Bold" panose="02010800040101010101" charset="-122"/>
                <a:cs typeface="Songti SC Regular" panose="02010800040101010101" charset="-122"/>
              </a:rPr>
              <a:t>孩子结点、双亲结点和兄弟结点：</a:t>
            </a:r>
            <a:r>
              <a:rPr kumimoji="1" lang="zh-CN" altLang="en-US" sz="2400" dirty="0">
                <a:latin typeface="Songti SC Regular" panose="02010800040101010101" charset="-122"/>
                <a:ea typeface="Songti SC Regular" panose="02010800040101010101" charset="-122"/>
                <a:cs typeface="Songti SC Regular" panose="02010800040101010101" charset="-122"/>
              </a:rPr>
              <a:t>在一棵树</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中，每个结点的后继，被</a:t>
            </a:r>
            <a:r>
              <a:rPr kumimoji="1" lang="zh-CN" altLang="en-US" sz="2400" dirty="0">
                <a:latin typeface="Songti SC Regular" panose="02010800040101010101" charset="-122"/>
                <a:ea typeface="Songti SC Regular" panose="02010800040101010101" charset="-122"/>
                <a:cs typeface="Songti SC Regular" panose="02010800040101010101" charset="-122"/>
              </a:rPr>
              <a:t>称作</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该结点的</a:t>
            </a:r>
            <a:r>
              <a:rPr kumimoji="1" lang="zh-CN" altLang="en-US" sz="2400" dirty="0" smtClean="0">
                <a:solidFill>
                  <a:srgbClr val="FFFF00"/>
                </a:solidFill>
                <a:latin typeface="Songti SC Regular" panose="02010800040101010101" charset="-122"/>
                <a:ea typeface="Songti SC Regular" panose="02010800040101010101" charset="-122"/>
                <a:cs typeface="Songti SC Regular" panose="02010800040101010101" charset="-122"/>
              </a:rPr>
              <a:t>孩子结点</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a:t>
            </a:r>
            <a:r>
              <a:rPr kumimoji="1" lang="zh-CN" altLang="en-US" sz="2400" dirty="0">
                <a:latin typeface="Songti SC Regular" panose="02010800040101010101" charset="-122"/>
                <a:ea typeface="Songti SC Regular" panose="02010800040101010101" charset="-122"/>
                <a:cs typeface="Songti SC Regular" panose="02010800040101010101" charset="-122"/>
              </a:rPr>
              <a:t>或</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子女结点）</a:t>
            </a:r>
            <a:r>
              <a:rPr kumimoji="1" lang="zh-CN" altLang="en-US" sz="2400" dirty="0">
                <a:latin typeface="Songti SC Regular" panose="02010800040101010101" charset="-122"/>
                <a:ea typeface="Songti SC Regular" panose="02010800040101010101" charset="-122"/>
                <a:cs typeface="Songti SC Regular" panose="02010800040101010101" charset="-122"/>
              </a:rPr>
              <a:t>。相应</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地，该结点被</a:t>
            </a:r>
            <a:r>
              <a:rPr kumimoji="1" lang="zh-CN" altLang="en-US" sz="2400" dirty="0">
                <a:latin typeface="Songti SC Regular" panose="02010800040101010101" charset="-122"/>
                <a:ea typeface="Songti SC Regular" panose="02010800040101010101" charset="-122"/>
                <a:cs typeface="Songti SC Regular" panose="02010800040101010101" charset="-122"/>
              </a:rPr>
              <a:t>称作</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孩子结点的</a:t>
            </a:r>
            <a:r>
              <a:rPr kumimoji="1" lang="zh-CN" altLang="en-US" sz="2400" dirty="0" smtClean="0">
                <a:solidFill>
                  <a:srgbClr val="FFFF00"/>
                </a:solidFill>
                <a:latin typeface="Songti SC Regular" panose="02010800040101010101" charset="-122"/>
                <a:ea typeface="Songti SC Regular" panose="02010800040101010101" charset="-122"/>
                <a:cs typeface="Songti SC Regular" panose="02010800040101010101" charset="-122"/>
              </a:rPr>
              <a:t>双亲结点</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a:t>
            </a:r>
            <a:r>
              <a:rPr kumimoji="1" lang="zh-CN" altLang="en-US" sz="2400" dirty="0">
                <a:latin typeface="Songti SC Regular" panose="02010800040101010101" charset="-122"/>
                <a:ea typeface="Songti SC Regular" panose="02010800040101010101" charset="-122"/>
                <a:cs typeface="Songti SC Regular" panose="02010800040101010101" charset="-122"/>
              </a:rPr>
              <a:t>或</a:t>
            </a:r>
            <a:r>
              <a:rPr kumimoji="1" lang="zh-CN" altLang="en-US" sz="2400" dirty="0" smtClean="0">
                <a:solidFill>
                  <a:schemeClr val="tx1"/>
                </a:solidFill>
                <a:latin typeface="Songti SC Regular" panose="02010800040101010101" charset="-122"/>
                <a:ea typeface="Songti SC Regular" panose="02010800040101010101" charset="-122"/>
                <a:cs typeface="Songti SC Regular" panose="02010800040101010101" charset="-122"/>
              </a:rPr>
              <a:t>父母结点）</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。具有同一双亲的孩子结点互为</a:t>
            </a:r>
            <a:r>
              <a:rPr kumimoji="1" lang="zh-CN" altLang="en-US" sz="2400" dirty="0" smtClean="0">
                <a:solidFill>
                  <a:srgbClr val="FFFF00"/>
                </a:solidFill>
                <a:latin typeface="Songti SC Regular" panose="02010800040101010101" charset="-122"/>
                <a:ea typeface="Songti SC Regular" panose="02010800040101010101" charset="-122"/>
                <a:cs typeface="Songti SC Regular" panose="02010800040101010101" charset="-122"/>
              </a:rPr>
              <a:t>兄弟结点</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a:t>
            </a:r>
          </a:p>
        </p:txBody>
      </p:sp>
      <p:grpSp>
        <p:nvGrpSpPr>
          <p:cNvPr id="2" name="组合 59"/>
          <p:cNvGrpSpPr/>
          <p:nvPr/>
        </p:nvGrpSpPr>
        <p:grpSpPr>
          <a:xfrm>
            <a:off x="1043915" y="3068631"/>
            <a:ext cx="3816350" cy="2305050"/>
            <a:chOff x="1000100" y="2500306"/>
            <a:chExt cx="3816350" cy="2305050"/>
          </a:xfrm>
        </p:grpSpPr>
        <p:sp>
          <p:nvSpPr>
            <p:cNvPr id="47" name="Line 44"/>
            <p:cNvSpPr>
              <a:spLocks noChangeShapeType="1"/>
            </p:cNvSpPr>
            <p:nvPr/>
          </p:nvSpPr>
          <p:spPr bwMode="auto">
            <a:xfrm flipH="1">
              <a:off x="1643042" y="2717794"/>
              <a:ext cx="725482" cy="496892"/>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2" name="Freeform 47"/>
            <p:cNvSpPr/>
            <p:nvPr/>
          </p:nvSpPr>
          <p:spPr bwMode="auto">
            <a:xfrm>
              <a:off x="1239813" y="3509955"/>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3" name="Freeform 48"/>
            <p:cNvSpPr/>
            <p:nvPr/>
          </p:nvSpPr>
          <p:spPr bwMode="auto">
            <a:xfrm>
              <a:off x="1665247" y="3471855"/>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4" name="Oval 31"/>
            <p:cNvSpPr>
              <a:spLocks noChangeArrowheads="1"/>
            </p:cNvSpPr>
            <p:nvPr/>
          </p:nvSpPr>
          <p:spPr bwMode="auto">
            <a:xfrm>
              <a:off x="2368525" y="250030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A</a:t>
              </a:r>
            </a:p>
          </p:txBody>
        </p:sp>
        <p:sp>
          <p:nvSpPr>
            <p:cNvPr id="35" name="Oval 32"/>
            <p:cNvSpPr>
              <a:spLocks noChangeArrowheads="1"/>
            </p:cNvSpPr>
            <p:nvPr/>
          </p:nvSpPr>
          <p:spPr bwMode="auto">
            <a:xfrm>
              <a:off x="1360463" y="3149594"/>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36" name="Oval 33"/>
            <p:cNvSpPr>
              <a:spLocks noChangeArrowheads="1"/>
            </p:cNvSpPr>
            <p:nvPr/>
          </p:nvSpPr>
          <p:spPr bwMode="auto">
            <a:xfrm>
              <a:off x="2368525" y="3149594"/>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C</a:t>
              </a:r>
            </a:p>
          </p:txBody>
        </p:sp>
        <p:sp>
          <p:nvSpPr>
            <p:cNvPr id="37" name="Oval 34"/>
            <p:cNvSpPr>
              <a:spLocks noChangeArrowheads="1"/>
            </p:cNvSpPr>
            <p:nvPr/>
          </p:nvSpPr>
          <p:spPr bwMode="auto">
            <a:xfrm>
              <a:off x="3376588" y="3149594"/>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38" name="Oval 35"/>
            <p:cNvSpPr>
              <a:spLocks noChangeArrowheads="1"/>
            </p:cNvSpPr>
            <p:nvPr/>
          </p:nvSpPr>
          <p:spPr bwMode="auto">
            <a:xfrm>
              <a:off x="1000100" y="3797294"/>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39" name="Oval 36"/>
            <p:cNvSpPr>
              <a:spLocks noChangeArrowheads="1"/>
            </p:cNvSpPr>
            <p:nvPr/>
          </p:nvSpPr>
          <p:spPr bwMode="auto">
            <a:xfrm>
              <a:off x="1719238" y="3797294"/>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40" name="Oval 37"/>
            <p:cNvSpPr>
              <a:spLocks noChangeArrowheads="1"/>
            </p:cNvSpPr>
            <p:nvPr/>
          </p:nvSpPr>
          <p:spPr bwMode="auto">
            <a:xfrm>
              <a:off x="2368525" y="3797294"/>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41" name="Oval 38"/>
            <p:cNvSpPr>
              <a:spLocks noChangeArrowheads="1"/>
            </p:cNvSpPr>
            <p:nvPr/>
          </p:nvSpPr>
          <p:spPr bwMode="auto">
            <a:xfrm>
              <a:off x="2368525" y="4444994"/>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J</a:t>
              </a:r>
            </a:p>
          </p:txBody>
        </p:sp>
        <p:sp>
          <p:nvSpPr>
            <p:cNvPr id="42" name="Oval 39"/>
            <p:cNvSpPr>
              <a:spLocks noChangeArrowheads="1"/>
            </p:cNvSpPr>
            <p:nvPr/>
          </p:nvSpPr>
          <p:spPr bwMode="auto">
            <a:xfrm>
              <a:off x="3016225" y="3797294"/>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43" name="Oval 40"/>
            <p:cNvSpPr>
              <a:spLocks noChangeArrowheads="1"/>
            </p:cNvSpPr>
            <p:nvPr/>
          </p:nvSpPr>
          <p:spPr bwMode="auto">
            <a:xfrm>
              <a:off x="3808388" y="3797294"/>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44" name="Oval 41"/>
            <p:cNvSpPr>
              <a:spLocks noChangeArrowheads="1"/>
            </p:cNvSpPr>
            <p:nvPr/>
          </p:nvSpPr>
          <p:spPr bwMode="auto">
            <a:xfrm>
              <a:off x="3232125" y="4444994"/>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45" name="Oval 42"/>
            <p:cNvSpPr>
              <a:spLocks noChangeArrowheads="1"/>
            </p:cNvSpPr>
            <p:nvPr/>
          </p:nvSpPr>
          <p:spPr bwMode="auto">
            <a:xfrm>
              <a:off x="3813150" y="4444994"/>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46" name="Oval 43"/>
            <p:cNvSpPr>
              <a:spLocks noChangeArrowheads="1"/>
            </p:cNvSpPr>
            <p:nvPr/>
          </p:nvSpPr>
          <p:spPr bwMode="auto">
            <a:xfrm>
              <a:off x="4456088" y="4444994"/>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48" name="Line 45"/>
            <p:cNvSpPr>
              <a:spLocks noChangeShapeType="1"/>
            </p:cNvSpPr>
            <p:nvPr/>
          </p:nvSpPr>
          <p:spPr bwMode="auto">
            <a:xfrm>
              <a:off x="2546325" y="2860669"/>
              <a:ext cx="0" cy="288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49" name="Line 46"/>
            <p:cNvSpPr>
              <a:spLocks noChangeShapeType="1"/>
            </p:cNvSpPr>
            <p:nvPr/>
          </p:nvSpPr>
          <p:spPr bwMode="auto">
            <a:xfrm>
              <a:off x="2738413" y="2746369"/>
              <a:ext cx="647700" cy="503237"/>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0" name="Line 49"/>
            <p:cNvSpPr>
              <a:spLocks noChangeShapeType="1"/>
            </p:cNvSpPr>
            <p:nvPr/>
          </p:nvSpPr>
          <p:spPr bwMode="auto">
            <a:xfrm>
              <a:off x="2551088" y="3546469"/>
              <a:ext cx="0" cy="252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1" name="Line 50"/>
            <p:cNvSpPr>
              <a:spLocks noChangeShapeType="1"/>
            </p:cNvSpPr>
            <p:nvPr/>
          </p:nvSpPr>
          <p:spPr bwMode="auto">
            <a:xfrm>
              <a:off x="2551088" y="4157656"/>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2" name="Freeform 51"/>
            <p:cNvSpPr/>
            <p:nvPr/>
          </p:nvSpPr>
          <p:spPr bwMode="auto">
            <a:xfrm>
              <a:off x="3248000" y="3495669"/>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3" name="Freeform 52"/>
            <p:cNvSpPr/>
            <p:nvPr/>
          </p:nvSpPr>
          <p:spPr bwMode="auto">
            <a:xfrm>
              <a:off x="3687738" y="3467094"/>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4" name="Line 53"/>
            <p:cNvSpPr>
              <a:spLocks noChangeShapeType="1"/>
            </p:cNvSpPr>
            <p:nvPr/>
          </p:nvSpPr>
          <p:spPr bwMode="auto">
            <a:xfrm flipH="1">
              <a:off x="3492475" y="4086219"/>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5" name="Line 54"/>
            <p:cNvSpPr>
              <a:spLocks noChangeShapeType="1"/>
            </p:cNvSpPr>
            <p:nvPr/>
          </p:nvSpPr>
          <p:spPr bwMode="auto">
            <a:xfrm>
              <a:off x="3995713" y="4157656"/>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6" name="Freeform 55"/>
            <p:cNvSpPr/>
            <p:nvPr/>
          </p:nvSpPr>
          <p:spPr bwMode="auto">
            <a:xfrm>
              <a:off x="4135413" y="4067169"/>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grpSp>
      <p:sp>
        <p:nvSpPr>
          <p:cNvPr id="57" name="TextBox 56"/>
          <p:cNvSpPr txBox="1"/>
          <p:nvPr/>
        </p:nvSpPr>
        <p:spPr>
          <a:xfrm>
            <a:off x="5115881" y="3425821"/>
            <a:ext cx="3571900" cy="369332"/>
          </a:xfrm>
          <a:prstGeom prst="rect">
            <a:avLst/>
          </a:prstGeom>
          <a:noFill/>
        </p:spPr>
        <p:txBody>
          <a:bodyPr wrap="square" rtlCol="0">
            <a:spAutoFit/>
          </a:bodyPr>
          <a:lstStyle/>
          <a:p>
            <a:pPr algn="l"/>
            <a:r>
              <a:rPr kumimoji="1" lang="en-US" altLang="zh-CN" sz="1800" i="1" dirty="0" smtClean="0">
                <a:solidFill>
                  <a:srgbClr val="FFFF00"/>
                </a:solidFill>
                <a:latin typeface="Consolas" panose="020B0609020204030204" pitchFamily="49" charset="0"/>
                <a:ea typeface="仿宋" panose="02010609060101010101" charset="-122"/>
                <a:cs typeface="Consolas" panose="020B0609020204030204" pitchFamily="49" charset="0"/>
              </a:rPr>
              <a:t>A</a:t>
            </a:r>
            <a:r>
              <a:rPr kumimoji="1" lang="zh-CN" altLang="en-US" sz="1800" smtClean="0">
                <a:latin typeface="Consolas" panose="020B0609020204030204" pitchFamily="49" charset="0"/>
                <a:ea typeface="仿宋" panose="02010609060101010101" charset="-122"/>
                <a:cs typeface="Consolas" panose="020B0609020204030204" pitchFamily="49" charset="0"/>
              </a:rPr>
              <a:t>的孩子结点有</a:t>
            </a:r>
            <a:r>
              <a:rPr kumimoji="1" lang="en-US" altLang="zh-CN" sz="1800" i="1" dirty="0" smtClean="0">
                <a:latin typeface="Consolas" panose="020B0609020204030204" pitchFamily="49" charset="0"/>
                <a:ea typeface="仿宋" panose="02010609060101010101" charset="-122"/>
                <a:cs typeface="Consolas" panose="020B0609020204030204" pitchFamily="49" charset="0"/>
              </a:rPr>
              <a:t>B</a:t>
            </a:r>
            <a:r>
              <a:rPr kumimoji="1" lang="zh-CN" altLang="en-US" sz="1800" dirty="0" smtClean="0">
                <a:latin typeface="Consolas" panose="020B0609020204030204" pitchFamily="49" charset="0"/>
                <a:ea typeface="仿宋" panose="02010609060101010101" charset="-122"/>
                <a:cs typeface="Consolas" panose="020B0609020204030204" pitchFamily="49" charset="0"/>
              </a:rPr>
              <a:t>、</a:t>
            </a:r>
            <a:r>
              <a:rPr kumimoji="1" lang="en-US" altLang="zh-CN" sz="1800" i="1" dirty="0" smtClean="0">
                <a:latin typeface="Consolas" panose="020B0609020204030204" pitchFamily="49" charset="0"/>
                <a:ea typeface="仿宋" panose="02010609060101010101" charset="-122"/>
                <a:cs typeface="Consolas" panose="020B0609020204030204" pitchFamily="49" charset="0"/>
              </a:rPr>
              <a:t>C</a:t>
            </a:r>
            <a:r>
              <a:rPr kumimoji="1" lang="zh-CN" altLang="en-US" sz="1800" dirty="0" smtClean="0">
                <a:latin typeface="Consolas" panose="020B0609020204030204" pitchFamily="49" charset="0"/>
                <a:ea typeface="仿宋" panose="02010609060101010101" charset="-122"/>
                <a:cs typeface="Consolas" panose="020B0609020204030204" pitchFamily="49" charset="0"/>
              </a:rPr>
              <a:t>、</a:t>
            </a:r>
            <a:r>
              <a:rPr kumimoji="1" lang="en-US" altLang="zh-CN" sz="1800" i="1" dirty="0" smtClean="0">
                <a:latin typeface="Consolas" panose="020B0609020204030204" pitchFamily="49" charset="0"/>
                <a:ea typeface="仿宋" panose="02010609060101010101" charset="-122"/>
                <a:cs typeface="Consolas" panose="020B0609020204030204" pitchFamily="49" charset="0"/>
              </a:rPr>
              <a:t>D</a:t>
            </a:r>
          </a:p>
        </p:txBody>
      </p:sp>
      <p:sp>
        <p:nvSpPr>
          <p:cNvPr id="58" name="TextBox 57"/>
          <p:cNvSpPr txBox="1"/>
          <p:nvPr/>
        </p:nvSpPr>
        <p:spPr>
          <a:xfrm>
            <a:off x="5115881" y="3897369"/>
            <a:ext cx="3357586" cy="369332"/>
          </a:xfrm>
          <a:prstGeom prst="rect">
            <a:avLst/>
          </a:prstGeom>
          <a:noFill/>
        </p:spPr>
        <p:txBody>
          <a:bodyPr wrap="square" rtlCol="0">
            <a:spAutoFit/>
          </a:bodyPr>
          <a:lstStyle/>
          <a:p>
            <a:pPr algn="l"/>
            <a:r>
              <a:rPr kumimoji="1" lang="en-US" altLang="zh-CN" sz="1800" i="1" dirty="0" smtClean="0">
                <a:solidFill>
                  <a:srgbClr val="FFFF00"/>
                </a:solidFill>
                <a:latin typeface="Consolas" panose="020B0609020204030204" pitchFamily="49" charset="0"/>
                <a:ea typeface="仿宋" panose="02010609060101010101" charset="-122"/>
                <a:cs typeface="Consolas" panose="020B0609020204030204" pitchFamily="49" charset="0"/>
              </a:rPr>
              <a:t>B</a:t>
            </a:r>
            <a:r>
              <a:rPr kumimoji="1" lang="zh-CN" altLang="en-US" sz="1800" dirty="0" smtClean="0">
                <a:solidFill>
                  <a:srgbClr val="FFFF00"/>
                </a:solidFill>
                <a:latin typeface="Consolas" panose="020B0609020204030204" pitchFamily="49" charset="0"/>
                <a:ea typeface="仿宋" panose="02010609060101010101" charset="-122"/>
                <a:cs typeface="Consolas" panose="020B0609020204030204" pitchFamily="49" charset="0"/>
              </a:rPr>
              <a:t>、</a:t>
            </a:r>
            <a:r>
              <a:rPr kumimoji="1" lang="en-US" altLang="zh-CN" sz="1800" i="1" dirty="0" smtClean="0">
                <a:solidFill>
                  <a:srgbClr val="FFFF00"/>
                </a:solidFill>
                <a:latin typeface="Consolas" panose="020B0609020204030204" pitchFamily="49" charset="0"/>
                <a:ea typeface="仿宋" panose="02010609060101010101" charset="-122"/>
                <a:cs typeface="Consolas" panose="020B0609020204030204" pitchFamily="49" charset="0"/>
              </a:rPr>
              <a:t>C</a:t>
            </a:r>
            <a:r>
              <a:rPr kumimoji="1" lang="zh-CN" altLang="en-US" sz="1800" dirty="0" smtClean="0">
                <a:solidFill>
                  <a:srgbClr val="FFFF00"/>
                </a:solidFill>
                <a:latin typeface="Consolas" panose="020B0609020204030204" pitchFamily="49" charset="0"/>
                <a:ea typeface="仿宋" panose="02010609060101010101" charset="-122"/>
                <a:cs typeface="Consolas" panose="020B0609020204030204" pitchFamily="49" charset="0"/>
              </a:rPr>
              <a:t>、</a:t>
            </a:r>
            <a:r>
              <a:rPr kumimoji="1" lang="en-US" altLang="zh-CN" sz="1800" i="1" dirty="0" smtClean="0">
                <a:solidFill>
                  <a:srgbClr val="FFFF00"/>
                </a:solidFill>
                <a:latin typeface="Consolas" panose="020B0609020204030204" pitchFamily="49" charset="0"/>
                <a:ea typeface="仿宋" panose="02010609060101010101" charset="-122"/>
                <a:cs typeface="Consolas" panose="020B0609020204030204" pitchFamily="49" charset="0"/>
              </a:rPr>
              <a:t>D</a:t>
            </a:r>
            <a:r>
              <a:rPr kumimoji="1" lang="zh-CN" altLang="en-US" sz="1800" smtClean="0">
                <a:latin typeface="Consolas" panose="020B0609020204030204" pitchFamily="49" charset="0"/>
                <a:ea typeface="仿宋" panose="02010609060101010101" charset="-122"/>
                <a:cs typeface="Consolas" panose="020B0609020204030204" pitchFamily="49" charset="0"/>
              </a:rPr>
              <a:t>的双亲结点为</a:t>
            </a:r>
            <a:r>
              <a:rPr kumimoji="1" lang="en-US" altLang="zh-CN" sz="1800" i="1" dirty="0" smtClean="0">
                <a:latin typeface="Consolas" panose="020B0609020204030204" pitchFamily="49" charset="0"/>
                <a:ea typeface="仿宋" panose="02010609060101010101" charset="-122"/>
                <a:cs typeface="Consolas" panose="020B0609020204030204" pitchFamily="49" charset="0"/>
              </a:rPr>
              <a:t>A</a:t>
            </a:r>
            <a:endParaRPr lang="zh-CN" altLang="en-US" sz="1800" i="1" dirty="0">
              <a:latin typeface="Consolas" panose="020B0609020204030204" pitchFamily="49" charset="0"/>
              <a:ea typeface="仿宋" panose="02010609060101010101" charset="-122"/>
              <a:cs typeface="Consolas" panose="020B0609020204030204" pitchFamily="49" charset="0"/>
            </a:endParaRPr>
          </a:p>
        </p:txBody>
      </p:sp>
      <p:sp>
        <p:nvSpPr>
          <p:cNvPr id="59" name="TextBox 58"/>
          <p:cNvSpPr txBox="1"/>
          <p:nvPr/>
        </p:nvSpPr>
        <p:spPr>
          <a:xfrm>
            <a:off x="5115881" y="4425953"/>
            <a:ext cx="3357586" cy="368300"/>
          </a:xfrm>
          <a:prstGeom prst="rect">
            <a:avLst/>
          </a:prstGeom>
          <a:noFill/>
        </p:spPr>
        <p:txBody>
          <a:bodyPr wrap="square" rtlCol="0">
            <a:spAutoFit/>
          </a:bodyPr>
          <a:lstStyle/>
          <a:p>
            <a:pPr algn="l"/>
            <a:r>
              <a:rPr kumimoji="1" lang="en-US" altLang="zh-CN" sz="1800" i="1" dirty="0" smtClean="0">
                <a:solidFill>
                  <a:srgbClr val="FFFF00"/>
                </a:solidFill>
                <a:latin typeface="Consolas" panose="020B0609020204030204" pitchFamily="49" charset="0"/>
                <a:ea typeface="仿宋" panose="02010609060101010101" charset="-122"/>
                <a:cs typeface="Consolas" panose="020B0609020204030204" pitchFamily="49" charset="0"/>
              </a:rPr>
              <a:t>B</a:t>
            </a:r>
            <a:r>
              <a:rPr kumimoji="1" lang="zh-CN" altLang="en-US" sz="1800" dirty="0" smtClean="0">
                <a:solidFill>
                  <a:srgbClr val="FFFF00"/>
                </a:solidFill>
                <a:latin typeface="Consolas" panose="020B0609020204030204" pitchFamily="49" charset="0"/>
                <a:ea typeface="仿宋" panose="02010609060101010101" charset="-122"/>
                <a:cs typeface="Consolas" panose="020B0609020204030204" pitchFamily="49" charset="0"/>
              </a:rPr>
              <a:t>、</a:t>
            </a:r>
            <a:r>
              <a:rPr kumimoji="1" lang="en-US" altLang="zh-CN" sz="1800" i="1" dirty="0" smtClean="0">
                <a:solidFill>
                  <a:srgbClr val="FFFF00"/>
                </a:solidFill>
                <a:latin typeface="Consolas" panose="020B0609020204030204" pitchFamily="49" charset="0"/>
                <a:ea typeface="仿宋" panose="02010609060101010101" charset="-122"/>
                <a:cs typeface="Consolas" panose="020B0609020204030204" pitchFamily="49" charset="0"/>
              </a:rPr>
              <a:t>C</a:t>
            </a:r>
            <a:r>
              <a:rPr kumimoji="1" lang="zh-CN" altLang="en-US" sz="1800" dirty="0" smtClean="0">
                <a:solidFill>
                  <a:srgbClr val="FFFF00"/>
                </a:solidFill>
                <a:latin typeface="Consolas" panose="020B0609020204030204" pitchFamily="49" charset="0"/>
                <a:ea typeface="仿宋" panose="02010609060101010101" charset="-122"/>
                <a:cs typeface="Consolas" panose="020B0609020204030204" pitchFamily="49" charset="0"/>
              </a:rPr>
              <a:t>、</a:t>
            </a:r>
            <a:r>
              <a:rPr kumimoji="1" lang="en-US" altLang="zh-CN" sz="1800" i="1" dirty="0" smtClean="0">
                <a:solidFill>
                  <a:srgbClr val="FFFF00"/>
                </a:solidFill>
                <a:latin typeface="Consolas" panose="020B0609020204030204" pitchFamily="49" charset="0"/>
                <a:ea typeface="仿宋" panose="02010609060101010101" charset="-122"/>
                <a:cs typeface="Consolas" panose="020B0609020204030204" pitchFamily="49" charset="0"/>
              </a:rPr>
              <a:t>D</a:t>
            </a:r>
            <a:r>
              <a:rPr kumimoji="1" lang="zh-CN" altLang="en-US" sz="1800" dirty="0" smtClean="0">
                <a:latin typeface="Consolas" panose="020B0609020204030204" pitchFamily="49" charset="0"/>
                <a:ea typeface="仿宋" panose="02010609060101010101" charset="-122"/>
                <a:cs typeface="Consolas" panose="020B0609020204030204" pitchFamily="49" charset="0"/>
              </a:rPr>
              <a:t>互</a:t>
            </a:r>
            <a:r>
              <a:rPr kumimoji="1" lang="zh-CN" altLang="en-US" sz="1800" smtClean="0">
                <a:latin typeface="Consolas" panose="020B0609020204030204" pitchFamily="49" charset="0"/>
                <a:ea typeface="仿宋" panose="02010609060101010101" charset="-122"/>
                <a:cs typeface="Consolas" panose="020B0609020204030204" pitchFamily="49" charset="0"/>
              </a:rPr>
              <a:t>为兄弟结点</a:t>
            </a:r>
            <a:endParaRPr lang="zh-CN" altLang="en-US" sz="1800" i="1" dirty="0">
              <a:latin typeface="Consolas" panose="020B0609020204030204" pitchFamily="49" charset="0"/>
              <a:ea typeface="仿宋" panose="02010609060101010101" charset="-122"/>
              <a:cs typeface="Consolas" panose="020B0609020204030204" pitchFamily="49" charset="0"/>
            </a:endParaRPr>
          </a:p>
        </p:txBody>
      </p:sp>
      <p:sp>
        <p:nvSpPr>
          <p:cNvPr id="3" name="文本框 2"/>
          <p:cNvSpPr txBox="1"/>
          <p:nvPr/>
        </p:nvSpPr>
        <p:spPr>
          <a:xfrm>
            <a:off x="7308215" y="189230"/>
            <a:ext cx="1234440" cy="460375"/>
          </a:xfrm>
          <a:prstGeom prst="rect">
            <a:avLst/>
          </a:prstGeom>
          <a:noFill/>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b="1">
                <a:solidFill>
                  <a:srgbClr val="FFFF00"/>
                </a:solidFill>
              </a:rPr>
              <a:t>族谱</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Contents</a:t>
            </a:r>
          </a:p>
        </p:txBody>
      </p:sp>
      <p:sp>
        <p:nvSpPr>
          <p:cNvPr id="106499" name="Rectangle 3"/>
          <p:cNvSpPr>
            <a:spLocks noGrp="1" noChangeArrowheads="1"/>
          </p:cNvSpPr>
          <p:nvPr>
            <p:ph type="body" idx="1"/>
          </p:nvPr>
        </p:nvSpPr>
        <p:spPr/>
        <p:txBody>
          <a:bodyPr/>
          <a:lstStyle/>
          <a:p>
            <a:pPr>
              <a:lnSpc>
                <a:spcPct val="90000"/>
              </a:lnSpc>
            </a:pPr>
            <a:r>
              <a:rPr lang="en-US" altLang="zh-CN" sz="2800" dirty="0" smtClean="0">
                <a:solidFill>
                  <a:schemeClr val="tx1"/>
                </a:solidFill>
                <a:effectLst/>
                <a:latin typeface="+mj-lt"/>
                <a:cs typeface="+mj-lt"/>
              </a:rPr>
              <a:t>Definition </a:t>
            </a:r>
            <a:r>
              <a:rPr lang="en-US" altLang="zh-CN" sz="2800" dirty="0">
                <a:solidFill>
                  <a:schemeClr val="tx1"/>
                </a:solidFill>
                <a:effectLst/>
                <a:latin typeface="+mj-lt"/>
                <a:cs typeface="+mj-lt"/>
              </a:rPr>
              <a:t>of Tree and Forest</a:t>
            </a:r>
          </a:p>
          <a:p>
            <a:pPr>
              <a:lnSpc>
                <a:spcPct val="90000"/>
              </a:lnSpc>
            </a:pPr>
            <a:r>
              <a:rPr lang="en-US" altLang="zh-CN" sz="2800" dirty="0" smtClean="0">
                <a:effectLst/>
                <a:latin typeface="+mj-lt"/>
                <a:cs typeface="+mj-lt"/>
                <a:sym typeface="+mn-ea"/>
              </a:rPr>
              <a:t>Definition </a:t>
            </a:r>
            <a:r>
              <a:rPr lang="en-US" altLang="zh-CN" sz="2800" dirty="0">
                <a:effectLst/>
                <a:latin typeface="+mj-lt"/>
                <a:cs typeface="+mj-lt"/>
                <a:sym typeface="+mn-ea"/>
              </a:rPr>
              <a:t>of </a:t>
            </a:r>
            <a:r>
              <a:rPr lang="en-US" altLang="zh-CN" sz="2800" dirty="0">
                <a:effectLst/>
                <a:latin typeface="+mj-lt"/>
                <a:cs typeface="+mj-lt"/>
              </a:rPr>
              <a:t>Binary tree</a:t>
            </a:r>
          </a:p>
          <a:p>
            <a:pPr>
              <a:lnSpc>
                <a:spcPct val="90000"/>
              </a:lnSpc>
            </a:pPr>
            <a:r>
              <a:rPr lang="en-US" altLang="zh-CN" sz="2800" dirty="0">
                <a:effectLst/>
                <a:latin typeface="+mj-lt"/>
                <a:cs typeface="+mj-lt"/>
                <a:sym typeface="+mn-ea"/>
              </a:rPr>
              <a:t>Storage of Binary tree</a:t>
            </a:r>
            <a:endParaRPr lang="en-US" altLang="zh-CN" sz="2800" dirty="0">
              <a:effectLst/>
              <a:latin typeface="+mj-lt"/>
              <a:cs typeface="+mj-lt"/>
            </a:endParaRPr>
          </a:p>
          <a:p>
            <a:pPr>
              <a:lnSpc>
                <a:spcPct val="90000"/>
              </a:lnSpc>
            </a:pPr>
            <a:r>
              <a:rPr lang="en-US" altLang="zh-CN" sz="2800" dirty="0">
                <a:effectLst/>
                <a:latin typeface="+mj-lt"/>
                <a:cs typeface="+mj-lt"/>
              </a:rPr>
              <a:t>Binary tree </a:t>
            </a:r>
            <a:r>
              <a:rPr lang="en-US" altLang="zh-CN" sz="2800" dirty="0">
                <a:effectLst/>
                <a:latin typeface="+mj-lt"/>
                <a:cs typeface="+mj-lt"/>
              </a:rPr>
              <a:t>traversal</a:t>
            </a:r>
          </a:p>
          <a:p>
            <a:pPr>
              <a:lnSpc>
                <a:spcPct val="90000"/>
              </a:lnSpc>
            </a:pPr>
            <a:r>
              <a:rPr lang="en-US" altLang="zh-CN" sz="2800" dirty="0">
                <a:effectLst/>
                <a:latin typeface="+mj-lt"/>
                <a:cs typeface="+mj-lt"/>
              </a:rPr>
              <a:t>Reconstruction</a:t>
            </a:r>
            <a:r>
              <a:rPr lang="zh-CN" altLang="en-US" sz="2800" dirty="0">
                <a:effectLst/>
                <a:latin typeface="+mj-lt"/>
                <a:cs typeface="+mj-lt"/>
              </a:rPr>
              <a:t> </a:t>
            </a:r>
            <a:r>
              <a:rPr lang="en-US" altLang="zh-CN" sz="2800" dirty="0">
                <a:effectLst/>
                <a:latin typeface="+mj-lt"/>
                <a:cs typeface="+mj-lt"/>
              </a:rPr>
              <a:t>&amp;</a:t>
            </a:r>
            <a:r>
              <a:rPr lang="zh-CN" altLang="en-US" sz="2800" dirty="0">
                <a:effectLst/>
                <a:latin typeface="+mj-lt"/>
                <a:cs typeface="+mj-lt"/>
              </a:rPr>
              <a:t> </a:t>
            </a:r>
            <a:r>
              <a:rPr lang="en-US" altLang="zh-CN" sz="2800" dirty="0">
                <a:effectLst/>
                <a:latin typeface="+mj-lt"/>
                <a:cs typeface="+mj-lt"/>
              </a:rPr>
              <a:t>counting of binary </a:t>
            </a:r>
            <a:r>
              <a:rPr lang="en-US" altLang="zh-CN" sz="2800" dirty="0">
                <a:effectLst/>
                <a:latin typeface="+mj-lt"/>
                <a:cs typeface="+mj-lt"/>
              </a:rPr>
              <a:t>tree</a:t>
            </a:r>
            <a:endParaRPr lang="en-US" altLang="zh-CN" sz="2800" dirty="0">
              <a:effectLst/>
              <a:latin typeface="+mj-lt"/>
              <a:cs typeface="+mj-lt"/>
            </a:endParaRPr>
          </a:p>
          <a:p>
            <a:pPr>
              <a:lnSpc>
                <a:spcPct val="90000"/>
              </a:lnSpc>
            </a:pPr>
            <a:r>
              <a:rPr lang="en-US" altLang="zh-CN" sz="2800" dirty="0">
                <a:solidFill>
                  <a:srgbClr val="FFFF00"/>
                </a:solidFill>
                <a:effectLst/>
                <a:latin typeface="+mj-lt"/>
                <a:cs typeface="+mj-lt"/>
              </a:rPr>
              <a:t>Threading binary tree</a:t>
            </a:r>
          </a:p>
          <a:p>
            <a:pPr>
              <a:lnSpc>
                <a:spcPct val="90000"/>
              </a:lnSpc>
            </a:pPr>
            <a:r>
              <a:rPr lang="en-US" altLang="zh-CN" sz="2800" dirty="0" smtClean="0">
                <a:effectLst/>
                <a:latin typeface="+mj-lt"/>
                <a:cs typeface="+mj-lt"/>
              </a:rPr>
              <a:t>Tree</a:t>
            </a:r>
            <a:r>
              <a:rPr lang="en-US" altLang="zh-CN" sz="2800" dirty="0">
                <a:effectLst/>
                <a:latin typeface="+mj-lt"/>
                <a:cs typeface="+mj-lt"/>
              </a:rPr>
              <a:t>, Forest and binary tree</a:t>
            </a:r>
          </a:p>
          <a:p>
            <a:pPr>
              <a:lnSpc>
                <a:spcPct val="90000"/>
              </a:lnSpc>
            </a:pPr>
            <a:r>
              <a:rPr lang="en-US" altLang="zh-CN" sz="2800" dirty="0">
                <a:effectLst/>
                <a:latin typeface="+mj-lt"/>
                <a:cs typeface="+mj-lt"/>
              </a:rPr>
              <a:t>Huffman tree and Huffman coding</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395288" y="1484313"/>
            <a:ext cx="8167687" cy="439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dirty="0">
                <a:effectLst/>
                <a:latin typeface="宋体" panose="02010600030101010101" pitchFamily="2" charset="-122"/>
                <a:ea typeface="宋体" panose="02010600030101010101" pitchFamily="2" charset="-122"/>
                <a:cs typeface="宋体" panose="02010600030101010101" pitchFamily="2" charset="-122"/>
              </a:rPr>
              <a:t>    </a:t>
            </a: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遍历二叉树是按一定的规则将二叉树中结点排列成一个线性</a:t>
            </a:r>
            <a:r>
              <a:rPr kumimoji="1" lang="zh-CN" altLang="en-US" sz="2800" dirty="0" smtClean="0">
                <a:effectLst/>
                <a:latin typeface="宋体" panose="02010600030101010101" pitchFamily="2" charset="-122"/>
                <a:ea typeface="宋体" panose="02010600030101010101" pitchFamily="2" charset="-122"/>
                <a:cs typeface="宋体" panose="02010600030101010101" pitchFamily="2" charset="-122"/>
              </a:rPr>
              <a:t>序列</a:t>
            </a: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a:t>
            </a:r>
            <a:r>
              <a:rPr kumimoji="1" lang="zh-CN" altLang="en-US" sz="2800" dirty="0" smtClean="0">
                <a:effectLst/>
                <a:latin typeface="宋体" panose="02010600030101010101" pitchFamily="2" charset="-122"/>
                <a:ea typeface="宋体" panose="02010600030101010101" pitchFamily="2" charset="-122"/>
                <a:cs typeface="宋体" panose="02010600030101010101" pitchFamily="2" charset="-122"/>
              </a:rPr>
              <a:t>这</a:t>
            </a: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实际上是把一个非线性结构进行</a:t>
            </a:r>
            <a:r>
              <a:rPr kumimoji="1" lang="zh-CN" altLang="en-US" sz="28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线性化</a:t>
            </a: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的操作。</a:t>
            </a:r>
          </a:p>
          <a:p>
            <a:pPr algn="l"/>
            <a:endParaRPr kumimoji="1" lang="zh-CN" altLang="en-US" sz="2800" dirty="0">
              <a:effectLst/>
              <a:latin typeface="宋体" panose="02010600030101010101" pitchFamily="2" charset="-122"/>
              <a:ea typeface="宋体" panose="02010600030101010101" pitchFamily="2" charset="-122"/>
              <a:cs typeface="宋体" panose="02010600030101010101" pitchFamily="2" charset="-122"/>
            </a:endParaRPr>
          </a:p>
          <a:p>
            <a:pPr algn="l"/>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    以二叉链表作为存储结构时，对于某个结点只能找到其左右孩子，而</a:t>
            </a:r>
            <a:r>
              <a:rPr kumimoji="1" lang="zh-CN" altLang="en-US" sz="2800" u="sng"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不能直接得到结点在任一序列中</a:t>
            </a:r>
            <a:r>
              <a:rPr kumimoji="1" lang="zh-CN" altLang="en-US" sz="2800" u="sng"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的</a:t>
            </a:r>
            <a:r>
              <a:rPr kumimoji="1" lang="zh-CN" altLang="en-US" sz="2800" b="1" u="sng"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逻辑前驱</a:t>
            </a:r>
            <a:r>
              <a:rPr kumimoji="1" lang="zh-CN" altLang="en-US" sz="2800" u="sng"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或</a:t>
            </a:r>
            <a:r>
              <a:rPr kumimoji="1" lang="zh-CN" altLang="en-US" sz="2800" b="1" u="sng"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后继</a:t>
            </a: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。要</a:t>
            </a:r>
            <a:r>
              <a:rPr kumimoji="1" lang="zh-CN" altLang="en-US" sz="2800" dirty="0" smtClean="0">
                <a:effectLst/>
                <a:latin typeface="宋体" panose="02010600030101010101" pitchFamily="2" charset="-122"/>
                <a:ea typeface="宋体" panose="02010600030101010101" pitchFamily="2" charset="-122"/>
                <a:cs typeface="宋体" panose="02010600030101010101" pitchFamily="2" charset="-122"/>
              </a:rPr>
              <a:t>想得到</a:t>
            </a: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a:t>
            </a:r>
            <a:r>
              <a:rPr kumimoji="1" lang="zh-CN" altLang="en-US" sz="2800" dirty="0" smtClean="0">
                <a:effectLst/>
                <a:latin typeface="宋体" panose="02010600030101010101" pitchFamily="2" charset="-122"/>
                <a:ea typeface="宋体" panose="02010600030101010101" pitchFamily="2" charset="-122"/>
                <a:cs typeface="宋体" panose="02010600030101010101" pitchFamily="2" charset="-122"/>
              </a:rPr>
              <a:t>只能</a:t>
            </a: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通过遍历的动态过程才行。</a:t>
            </a:r>
          </a:p>
          <a:p>
            <a:pPr algn="l"/>
            <a:endParaRPr kumimoji="1" lang="zh-CN" altLang="en-US" sz="2800" dirty="0">
              <a:effectLst/>
              <a:latin typeface="宋体" panose="02010600030101010101" pitchFamily="2" charset="-122"/>
              <a:ea typeface="宋体" panose="02010600030101010101" pitchFamily="2" charset="-122"/>
              <a:cs typeface="宋体" panose="02010600030101010101" pitchFamily="2" charset="-122"/>
            </a:endParaRPr>
          </a:p>
          <a:p>
            <a:pPr algn="l"/>
            <a:r>
              <a:rPr kumimoji="1" lang="zh-CN" altLang="en-US" sz="2800" b="1" dirty="0">
                <a:effectLst/>
                <a:latin typeface="宋体" panose="02010600030101010101" pitchFamily="2" charset="-122"/>
                <a:ea typeface="宋体" panose="02010600030101010101" pitchFamily="2" charset="-122"/>
                <a:cs typeface="宋体" panose="02010600030101010101" pitchFamily="2" charset="-122"/>
              </a:rPr>
              <a:t>    </a:t>
            </a:r>
            <a:r>
              <a:rPr kumimoji="1" lang="zh-CN" altLang="en-US" sz="2800" b="1" u="sng"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怎样保存遍历过程中得到的信息呢？</a:t>
            </a:r>
          </a:p>
        </p:txBody>
      </p:sp>
      <p:sp>
        <p:nvSpPr>
          <p:cNvPr id="19474" name="Rectangle 18"/>
          <p:cNvSpPr>
            <a:spLocks noGrp="1" noChangeArrowheads="1"/>
          </p:cNvSpPr>
          <p:nvPr>
            <p:ph type="title"/>
          </p:nvPr>
        </p:nvSpPr>
        <p:spPr/>
        <p:txBody>
          <a:bodyPr/>
          <a:lstStyle/>
          <a:p>
            <a:r>
              <a:rPr lang="en-US" altLang="zh-CN"/>
              <a:t>6.5 Threading binary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202" name="Group 10"/>
          <p:cNvGrpSpPr/>
          <p:nvPr/>
        </p:nvGrpSpPr>
        <p:grpSpPr bwMode="auto">
          <a:xfrm>
            <a:off x="503238" y="2230438"/>
            <a:ext cx="8101012" cy="3503612"/>
            <a:chOff x="317" y="482"/>
            <a:chExt cx="5103" cy="2207"/>
          </a:xfrm>
        </p:grpSpPr>
        <p:pic>
          <p:nvPicPr>
            <p:cNvPr id="136196" name="Picture 4" descr="TU6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 y="482"/>
              <a:ext cx="5103" cy="220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7" name="Text Box 5"/>
            <p:cNvSpPr txBox="1">
              <a:spLocks noChangeArrowheads="1"/>
            </p:cNvSpPr>
            <p:nvPr/>
          </p:nvSpPr>
          <p:spPr bwMode="auto">
            <a:xfrm>
              <a:off x="612" y="610"/>
              <a:ext cx="907"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CN" sz="2000" b="1" i="1">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pre</a:t>
              </a:r>
            </a:p>
          </p:txBody>
        </p:sp>
        <p:sp>
          <p:nvSpPr>
            <p:cNvPr id="136198" name="Text Box 6"/>
            <p:cNvSpPr txBox="1">
              <a:spLocks noChangeArrowheads="1"/>
            </p:cNvSpPr>
            <p:nvPr/>
          </p:nvSpPr>
          <p:spPr bwMode="auto">
            <a:xfrm>
              <a:off x="4332" y="610"/>
              <a:ext cx="862"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CN" sz="2000" b="1" i="1" dirty="0" err="1">
                  <a:solidFill>
                    <a:srgbClr val="00CC00"/>
                  </a:solidFill>
                  <a:effectLst/>
                  <a:latin typeface="Times New Roman" panose="02020603050405020304" pitchFamily="18" charset="0"/>
                  <a:ea typeface="宋体" panose="02010600030101010101" pitchFamily="2" charset="-122"/>
                  <a:cs typeface="Times New Roman" panose="02020603050405020304" pitchFamily="18" charset="0"/>
                </a:rPr>
                <a:t>suc</a:t>
              </a:r>
              <a:endParaRPr lang="en-US" altLang="zh-CN" sz="2000" b="1" i="1" dirty="0">
                <a:solidFill>
                  <a:srgbClr val="00CC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6199" name="Text Box 7"/>
            <p:cNvSpPr txBox="1">
              <a:spLocks noChangeArrowheads="1"/>
            </p:cNvSpPr>
            <p:nvPr/>
          </p:nvSpPr>
          <p:spPr bwMode="auto">
            <a:xfrm>
              <a:off x="3379" y="610"/>
              <a:ext cx="862"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CN" sz="2000" b="1" i="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rchild</a:t>
              </a:r>
            </a:p>
          </p:txBody>
        </p:sp>
        <p:sp>
          <p:nvSpPr>
            <p:cNvPr id="136200" name="Text Box 8"/>
            <p:cNvSpPr txBox="1">
              <a:spLocks noChangeArrowheads="1"/>
            </p:cNvSpPr>
            <p:nvPr/>
          </p:nvSpPr>
          <p:spPr bwMode="auto">
            <a:xfrm>
              <a:off x="1565" y="610"/>
              <a:ext cx="952"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CN" sz="2000" b="1" i="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lchild</a:t>
              </a:r>
            </a:p>
          </p:txBody>
        </p:sp>
        <p:sp>
          <p:nvSpPr>
            <p:cNvPr id="136201" name="Text Box 9"/>
            <p:cNvSpPr txBox="1">
              <a:spLocks noChangeArrowheads="1"/>
            </p:cNvSpPr>
            <p:nvPr/>
          </p:nvSpPr>
          <p:spPr bwMode="auto">
            <a:xfrm>
              <a:off x="2645" y="610"/>
              <a:ext cx="590"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CN" sz="2000" b="1" i="1">
                  <a:solidFill>
                    <a:srgbClr val="CC0000"/>
                  </a:solidFill>
                  <a:effectLst/>
                  <a:latin typeface="Times New Roman" panose="02020603050405020304" pitchFamily="18" charset="0"/>
                  <a:ea typeface="宋体" panose="02010600030101010101" pitchFamily="2" charset="-122"/>
                  <a:cs typeface="Times New Roman" panose="02020603050405020304" pitchFamily="18" charset="0"/>
                </a:rPr>
                <a:t>info</a:t>
              </a:r>
            </a:p>
          </p:txBody>
        </p:sp>
      </p:grpSp>
      <p:sp>
        <p:nvSpPr>
          <p:cNvPr id="136204" name="Rectangle 12"/>
          <p:cNvSpPr>
            <a:spLocks noChangeArrowheads="1"/>
          </p:cNvSpPr>
          <p:nvPr/>
        </p:nvSpPr>
        <p:spPr bwMode="auto">
          <a:xfrm>
            <a:off x="503238" y="692696"/>
            <a:ext cx="85693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方法</a:t>
            </a:r>
            <a:r>
              <a:rPr kumimoji="1" lang="en-US" altLang="zh-CN" sz="28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1</a:t>
            </a:r>
            <a:r>
              <a:rPr kumimoji="1" lang="zh-CN" altLang="en-US" sz="2800" dirty="0" smtClean="0">
                <a:effectLst/>
                <a:latin typeface="宋体" panose="02010600030101010101" pitchFamily="2" charset="-122"/>
                <a:ea typeface="宋体" panose="02010600030101010101" pitchFamily="2" charset="-122"/>
                <a:cs typeface="宋体" panose="02010600030101010101" pitchFamily="2" charset="-122"/>
              </a:rPr>
              <a:t>：</a:t>
            </a:r>
            <a:r>
              <a:rPr kumimoji="1" lang="zh-CN" altLang="en-US" sz="2800" dirty="0" smtClean="0">
                <a:effectLst/>
                <a:latin typeface="宋体" panose="02010600030101010101" pitchFamily="2" charset="-122"/>
                <a:ea typeface="宋体" panose="02010600030101010101" pitchFamily="2" charset="-122"/>
                <a:cs typeface="宋体" panose="02010600030101010101" pitchFamily="2" charset="-122"/>
              </a:rPr>
              <a:t>增加</a:t>
            </a: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两个指针，分别指示其前驱和后继</a:t>
            </a:r>
            <a:r>
              <a:rPr kumimoji="1" lang="zh-CN" altLang="en-US" sz="2800" dirty="0" smtClean="0">
                <a:effectLst/>
                <a:latin typeface="宋体" panose="02010600030101010101" pitchFamily="2" charset="-122"/>
                <a:ea typeface="宋体" panose="02010600030101010101" pitchFamily="2" charset="-122"/>
                <a:cs typeface="宋体" panose="02010600030101010101" pitchFamily="2" charset="-122"/>
              </a:rPr>
              <a:t>结点</a:t>
            </a:r>
            <a:endParaRPr kumimoji="1" lang="zh-CN" altLang="en-US"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36205" name="Rectangle 13"/>
          <p:cNvSpPr>
            <a:spLocks noChangeArrowheads="1"/>
          </p:cNvSpPr>
          <p:nvPr/>
        </p:nvSpPr>
        <p:spPr bwMode="auto">
          <a:xfrm>
            <a:off x="955876" y="1828800"/>
            <a:ext cx="14029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sz="1600" b="1" dirty="0">
                <a:solidFill>
                  <a:srgbClr val="FFFF00"/>
                </a:solidFill>
                <a:effectLst/>
              </a:rPr>
              <a:t>predecessor</a:t>
            </a:r>
            <a:endParaRPr kumimoji="1" lang="en-US" altLang="zh-CN" sz="1600" b="1" dirty="0">
              <a:solidFill>
                <a:srgbClr val="FFFF00"/>
              </a:solidFill>
              <a:effectLst/>
            </a:endParaRPr>
          </a:p>
        </p:txBody>
      </p:sp>
      <p:sp>
        <p:nvSpPr>
          <p:cNvPr id="136206" name="Rectangle 14"/>
          <p:cNvSpPr>
            <a:spLocks noChangeArrowheads="1"/>
          </p:cNvSpPr>
          <p:nvPr/>
        </p:nvSpPr>
        <p:spPr bwMode="auto">
          <a:xfrm>
            <a:off x="7071918" y="1844675"/>
            <a:ext cx="11977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sz="1600" b="1">
                <a:solidFill>
                  <a:srgbClr val="FFFF00"/>
                </a:solidFill>
                <a:effectLst/>
              </a:rPr>
              <a:t>successor</a:t>
            </a:r>
            <a:endParaRPr kumimoji="1" lang="en-US" altLang="zh-CN" sz="1600" b="1">
              <a:solidFill>
                <a:srgbClr val="FFFF00"/>
              </a:solidFill>
              <a:effectLst/>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0" name="Text Box 6"/>
          <p:cNvSpPr txBox="1">
            <a:spLocks noChangeArrowheads="1"/>
          </p:cNvSpPr>
          <p:nvPr/>
        </p:nvSpPr>
        <p:spPr bwMode="auto">
          <a:xfrm>
            <a:off x="107950" y="476250"/>
            <a:ext cx="51117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ts val="0"/>
              </a:spcBef>
            </a:pPr>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ThrTreeNode</a:t>
            </a:r>
            <a:r>
              <a:rPr kumimoji="1" lang="en-US" altLang="zh-CN" sz="2400" dirty="0">
                <a:effectLst/>
                <a:latin typeface="Times New Roman" panose="02020603050405020304" pitchFamily="18" charset="0"/>
              </a:rPr>
              <a:t>	</a:t>
            </a:r>
          </a:p>
          <a:p>
            <a:pPr algn="just">
              <a:spcBef>
                <a:spcPts val="0"/>
              </a:spcBef>
            </a:pPr>
            <a:r>
              <a:rPr kumimoji="1" lang="en-US" altLang="zh-CN" sz="2400" dirty="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线索树中每个结点的结构 *</a:t>
            </a:r>
            <a:r>
              <a:rPr kumimoji="1" lang="en-US" altLang="zh-CN" sz="2400" dirty="0">
                <a:solidFill>
                  <a:srgbClr val="00CC00"/>
                </a:solidFill>
                <a:effectLst/>
                <a:latin typeface="Times New Roman" panose="02020603050405020304" pitchFamily="18" charset="0"/>
              </a:rPr>
              <a:t>/</a:t>
            </a:r>
          </a:p>
          <a:p>
            <a:pPr algn="just">
              <a:spcBef>
                <a:spcPts val="0"/>
              </a:spcBef>
            </a:pPr>
            <a:r>
              <a:rPr kumimoji="1" lang="en-US" altLang="zh-CN" sz="2400" dirty="0">
                <a:effectLst/>
                <a:latin typeface="Times New Roman" panose="02020603050405020304" pitchFamily="18" charset="0"/>
              </a:rPr>
              <a:t>{ </a:t>
            </a:r>
          </a:p>
          <a:p>
            <a:pPr algn="just">
              <a:spcBef>
                <a:spcPts val="0"/>
              </a:spcBef>
            </a:pPr>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DataType</a:t>
            </a:r>
            <a:r>
              <a:rPr kumimoji="1" lang="en-US" altLang="zh-CN" sz="2400" dirty="0" smtClean="0">
                <a:effectLst/>
                <a:latin typeface="Times New Roman" panose="02020603050405020304" pitchFamily="18" charset="0"/>
              </a:rPr>
              <a:t> </a:t>
            </a:r>
            <a:r>
              <a:rPr kumimoji="1" lang="en-US" altLang="zh-CN" sz="2400" dirty="0">
                <a:effectLst/>
                <a:latin typeface="Times New Roman" panose="02020603050405020304" pitchFamily="18" charset="0"/>
              </a:rPr>
              <a:t>info;</a:t>
            </a:r>
          </a:p>
          <a:p>
            <a:pPr algn="just">
              <a:spcBef>
                <a:spcPts val="0"/>
              </a:spcBef>
            </a:pPr>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struct</a:t>
            </a:r>
            <a:r>
              <a:rPr kumimoji="1" lang="en-US" altLang="zh-CN" sz="2400" dirty="0" smtClean="0">
                <a:effectLst/>
                <a:latin typeface="Times New Roman" panose="02020603050405020304" pitchFamily="18" charset="0"/>
              </a:rPr>
              <a:t> </a:t>
            </a:r>
            <a:r>
              <a:rPr kumimoji="1" lang="en-US" altLang="zh-CN" sz="2400" dirty="0" err="1">
                <a:effectLst/>
                <a:latin typeface="Times New Roman" panose="02020603050405020304" pitchFamily="18" charset="0"/>
              </a:rPr>
              <a:t>ThrTreeNode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lchild</a:t>
            </a:r>
            <a:r>
              <a:rPr kumimoji="1" lang="en-US" altLang="zh-CN" sz="2400" dirty="0">
                <a:effectLst/>
                <a:latin typeface="Times New Roman" panose="02020603050405020304" pitchFamily="18" charset="0"/>
              </a:rPr>
              <a:t>;</a:t>
            </a:r>
          </a:p>
          <a:p>
            <a:pPr algn="just">
              <a:spcBef>
                <a:spcPts val="0"/>
              </a:spcBef>
            </a:pPr>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struct</a:t>
            </a:r>
            <a:r>
              <a:rPr kumimoji="1" lang="en-US" altLang="zh-CN" sz="2400" dirty="0" smtClean="0">
                <a:effectLst/>
                <a:latin typeface="Times New Roman" panose="02020603050405020304" pitchFamily="18" charset="0"/>
              </a:rPr>
              <a:t> </a:t>
            </a:r>
            <a:r>
              <a:rPr kumimoji="1" lang="en-US" altLang="zh-CN" sz="2400" dirty="0" err="1">
                <a:effectLst/>
                <a:latin typeface="Times New Roman" panose="02020603050405020304" pitchFamily="18" charset="0"/>
              </a:rPr>
              <a:t>ThrTreeNode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rchild</a:t>
            </a:r>
            <a:r>
              <a:rPr kumimoji="1" lang="en-US" altLang="zh-CN" sz="2400" dirty="0">
                <a:effectLst/>
                <a:latin typeface="Times New Roman" panose="02020603050405020304" pitchFamily="18" charset="0"/>
              </a:rPr>
              <a:t>;</a:t>
            </a:r>
          </a:p>
          <a:p>
            <a:pPr algn="just">
              <a:spcBef>
                <a:spcPts val="0"/>
              </a:spcBef>
            </a:pPr>
            <a:r>
              <a:rPr kumimoji="1" lang="en-US" altLang="zh-CN" sz="2400" dirty="0">
                <a:solidFill>
                  <a:srgbClr val="FFFF00"/>
                </a:solidFill>
                <a:effectLst/>
                <a:latin typeface="Times New Roman" panose="02020603050405020304" pitchFamily="18" charset="0"/>
              </a:rPr>
              <a:t> </a:t>
            </a:r>
            <a:r>
              <a:rPr kumimoji="1" lang="en-US" altLang="zh-CN" sz="2400" dirty="0" smtClean="0">
                <a:solidFill>
                  <a:srgbClr val="FFFF00"/>
                </a:solidFill>
                <a:effectLst/>
                <a:latin typeface="Times New Roman" panose="02020603050405020304" pitchFamily="18" charset="0"/>
              </a:rPr>
              <a:t>   </a:t>
            </a:r>
            <a:r>
              <a:rPr kumimoji="1" lang="en-US" altLang="zh-CN" sz="2400" dirty="0" err="1" smtClean="0">
                <a:solidFill>
                  <a:srgbClr val="FFFF00"/>
                </a:solidFill>
                <a:effectLst/>
                <a:latin typeface="Times New Roman" panose="02020603050405020304" pitchFamily="18" charset="0"/>
              </a:rPr>
              <a:t>struct</a:t>
            </a:r>
            <a:r>
              <a:rPr kumimoji="1" lang="en-US" altLang="zh-CN" sz="2400" dirty="0" smtClean="0">
                <a:solidFill>
                  <a:srgbClr val="FFFF00"/>
                </a:solidFill>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ThrTreeNode</a:t>
            </a:r>
            <a:r>
              <a:rPr kumimoji="1" lang="en-US" altLang="zh-CN" sz="2400" dirty="0">
                <a:solidFill>
                  <a:srgbClr val="FFFF00"/>
                </a:solidFill>
                <a:effectLst/>
                <a:latin typeface="Times New Roman" panose="02020603050405020304" pitchFamily="18" charset="0"/>
              </a:rPr>
              <a:t>  *pre;</a:t>
            </a:r>
          </a:p>
          <a:p>
            <a:pPr algn="just">
              <a:spcBef>
                <a:spcPts val="0"/>
              </a:spcBef>
            </a:pPr>
            <a:r>
              <a:rPr kumimoji="1" lang="en-US" altLang="zh-CN" sz="2400" dirty="0">
                <a:solidFill>
                  <a:srgbClr val="FFFF00"/>
                </a:solidFill>
                <a:effectLst/>
                <a:latin typeface="Times New Roman" panose="02020603050405020304" pitchFamily="18" charset="0"/>
              </a:rPr>
              <a:t> </a:t>
            </a:r>
            <a:r>
              <a:rPr kumimoji="1" lang="en-US" altLang="zh-CN" sz="2400" dirty="0" smtClean="0">
                <a:solidFill>
                  <a:srgbClr val="FFFF00"/>
                </a:solidFill>
                <a:effectLst/>
                <a:latin typeface="Times New Roman" panose="02020603050405020304" pitchFamily="18" charset="0"/>
              </a:rPr>
              <a:t>   </a:t>
            </a:r>
            <a:r>
              <a:rPr kumimoji="1" lang="en-US" altLang="zh-CN" sz="2400" dirty="0" err="1" smtClean="0">
                <a:solidFill>
                  <a:srgbClr val="FFFF00"/>
                </a:solidFill>
                <a:effectLst/>
                <a:latin typeface="Times New Roman" panose="02020603050405020304" pitchFamily="18" charset="0"/>
              </a:rPr>
              <a:t>struct</a:t>
            </a:r>
            <a:r>
              <a:rPr kumimoji="1" lang="en-US" altLang="zh-CN" sz="2400" dirty="0" smtClean="0">
                <a:solidFill>
                  <a:srgbClr val="FFFF00"/>
                </a:solidFill>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ThrTreeNode</a:t>
            </a:r>
            <a:r>
              <a:rPr kumimoji="1" lang="en-US" altLang="zh-CN" sz="2400" dirty="0">
                <a:solidFill>
                  <a:srgbClr val="FFFF00"/>
                </a:solidFill>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suc</a:t>
            </a:r>
            <a:r>
              <a:rPr kumimoji="1" lang="en-US" altLang="zh-CN" sz="2400" dirty="0">
                <a:solidFill>
                  <a:srgbClr val="FFFF00"/>
                </a:solidFill>
                <a:effectLst/>
                <a:latin typeface="Times New Roman" panose="02020603050405020304" pitchFamily="18" charset="0"/>
              </a:rPr>
              <a:t>;</a:t>
            </a:r>
          </a:p>
          <a:p>
            <a:pPr algn="just">
              <a:spcBef>
                <a:spcPts val="0"/>
              </a:spcBef>
            </a:pPr>
            <a:r>
              <a:rPr kumimoji="1" lang="en-US" altLang="zh-CN" sz="2400" dirty="0">
                <a:effectLst/>
                <a:latin typeface="Times New Roman" panose="02020603050405020304" pitchFamily="18" charset="0"/>
              </a:rPr>
              <a:t>}</a:t>
            </a:r>
            <a:r>
              <a:rPr kumimoji="1" lang="en-US" altLang="zh-CN" sz="2400" dirty="0" err="1">
                <a:effectLst/>
                <a:latin typeface="Times New Roman" panose="02020603050405020304" pitchFamily="18" charset="0"/>
              </a:rPr>
              <a:t>ThrTree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PThrTree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PThrTreeNode</a:t>
            </a:r>
            <a:r>
              <a:rPr kumimoji="1" lang="en-US" altLang="zh-CN" sz="2400" dirty="0">
                <a:effectLst/>
                <a:latin typeface="Times New Roman" panose="02020603050405020304" pitchFamily="18" charset="0"/>
              </a:rPr>
              <a:t>;</a:t>
            </a:r>
          </a:p>
        </p:txBody>
      </p:sp>
      <p:pic>
        <p:nvPicPr>
          <p:cNvPr id="190472" name="Picture 8" descr="TU615"/>
          <p:cNvPicPr>
            <a:picLocks noChangeAspect="1" noChangeArrowheads="1"/>
          </p:cNvPicPr>
          <p:nvPr/>
        </p:nvPicPr>
        <p:blipFill rotWithShape="1">
          <a:blip r:embed="rId3">
            <a:extLst>
              <a:ext uri="{28A0092B-C50C-407E-A947-70E740481C1C}">
                <a14:useLocalDpi xmlns:a14="http://schemas.microsoft.com/office/drawing/2010/main" val="0"/>
              </a:ext>
            </a:extLst>
          </a:blip>
          <a:srcRect l="42729" t="21884" r="2418"/>
          <a:stretch/>
        </p:blipFill>
        <p:spPr bwMode="auto">
          <a:xfrm>
            <a:off x="5068887" y="1379921"/>
            <a:ext cx="3822701" cy="194377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0506" name="Group 42"/>
          <p:cNvGrpSpPr/>
          <p:nvPr/>
        </p:nvGrpSpPr>
        <p:grpSpPr bwMode="auto">
          <a:xfrm>
            <a:off x="250825" y="5000426"/>
            <a:ext cx="1439863" cy="360363"/>
            <a:chOff x="158" y="2886"/>
            <a:chExt cx="907" cy="227"/>
          </a:xfrm>
        </p:grpSpPr>
        <p:sp>
          <p:nvSpPr>
            <p:cNvPr id="190478" name="Rectangle 14"/>
            <p:cNvSpPr>
              <a:spLocks noChangeArrowheads="1"/>
            </p:cNvSpPr>
            <p:nvPr/>
          </p:nvSpPr>
          <p:spPr bwMode="auto">
            <a:xfrm>
              <a:off x="158"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9" name="Rectangle 15"/>
            <p:cNvSpPr>
              <a:spLocks noChangeArrowheads="1"/>
            </p:cNvSpPr>
            <p:nvPr/>
          </p:nvSpPr>
          <p:spPr bwMode="auto">
            <a:xfrm>
              <a:off x="339"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0" name="Rectangle 16"/>
            <p:cNvSpPr>
              <a:spLocks noChangeArrowheads="1"/>
            </p:cNvSpPr>
            <p:nvPr/>
          </p:nvSpPr>
          <p:spPr bwMode="auto">
            <a:xfrm>
              <a:off x="521"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190481" name="Rectangle 17"/>
            <p:cNvSpPr>
              <a:spLocks noChangeArrowheads="1"/>
            </p:cNvSpPr>
            <p:nvPr/>
          </p:nvSpPr>
          <p:spPr bwMode="auto">
            <a:xfrm>
              <a:off x="702"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2" name="Rectangle 18"/>
            <p:cNvSpPr>
              <a:spLocks noChangeArrowheads="1"/>
            </p:cNvSpPr>
            <p:nvPr/>
          </p:nvSpPr>
          <p:spPr bwMode="auto">
            <a:xfrm>
              <a:off x="884"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0507" name="Group 43"/>
          <p:cNvGrpSpPr/>
          <p:nvPr/>
        </p:nvGrpSpPr>
        <p:grpSpPr bwMode="auto">
          <a:xfrm>
            <a:off x="2051050" y="5000426"/>
            <a:ext cx="1439863" cy="360363"/>
            <a:chOff x="1337" y="2886"/>
            <a:chExt cx="907" cy="227"/>
          </a:xfrm>
        </p:grpSpPr>
        <p:sp>
          <p:nvSpPr>
            <p:cNvPr id="190483" name="Rectangle 19"/>
            <p:cNvSpPr>
              <a:spLocks noChangeArrowheads="1"/>
            </p:cNvSpPr>
            <p:nvPr/>
          </p:nvSpPr>
          <p:spPr bwMode="auto">
            <a:xfrm>
              <a:off x="1337"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4" name="Rectangle 20"/>
            <p:cNvSpPr>
              <a:spLocks noChangeArrowheads="1"/>
            </p:cNvSpPr>
            <p:nvPr/>
          </p:nvSpPr>
          <p:spPr bwMode="auto">
            <a:xfrm>
              <a:off x="1518"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5" name="Rectangle 21"/>
            <p:cNvSpPr>
              <a:spLocks noChangeArrowheads="1"/>
            </p:cNvSpPr>
            <p:nvPr/>
          </p:nvSpPr>
          <p:spPr bwMode="auto">
            <a:xfrm>
              <a:off x="1700"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190486" name="Rectangle 22"/>
            <p:cNvSpPr>
              <a:spLocks noChangeArrowheads="1"/>
            </p:cNvSpPr>
            <p:nvPr/>
          </p:nvSpPr>
          <p:spPr bwMode="auto">
            <a:xfrm>
              <a:off x="1881"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7" name="Rectangle 23"/>
            <p:cNvSpPr>
              <a:spLocks noChangeArrowheads="1"/>
            </p:cNvSpPr>
            <p:nvPr/>
          </p:nvSpPr>
          <p:spPr bwMode="auto">
            <a:xfrm>
              <a:off x="2063"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0508" name="Group 44"/>
          <p:cNvGrpSpPr/>
          <p:nvPr/>
        </p:nvGrpSpPr>
        <p:grpSpPr bwMode="auto">
          <a:xfrm>
            <a:off x="3851275" y="5000426"/>
            <a:ext cx="1439863" cy="360363"/>
            <a:chOff x="2471" y="2886"/>
            <a:chExt cx="907" cy="227"/>
          </a:xfrm>
        </p:grpSpPr>
        <p:sp>
          <p:nvSpPr>
            <p:cNvPr id="190488" name="Rectangle 24"/>
            <p:cNvSpPr>
              <a:spLocks noChangeArrowheads="1"/>
            </p:cNvSpPr>
            <p:nvPr/>
          </p:nvSpPr>
          <p:spPr bwMode="auto">
            <a:xfrm>
              <a:off x="2471"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9" name="Rectangle 25"/>
            <p:cNvSpPr>
              <a:spLocks noChangeArrowheads="1"/>
            </p:cNvSpPr>
            <p:nvPr/>
          </p:nvSpPr>
          <p:spPr bwMode="auto">
            <a:xfrm>
              <a:off x="2652"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0" name="Rectangle 26"/>
            <p:cNvSpPr>
              <a:spLocks noChangeArrowheads="1"/>
            </p:cNvSpPr>
            <p:nvPr/>
          </p:nvSpPr>
          <p:spPr bwMode="auto">
            <a:xfrm>
              <a:off x="2834"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190491" name="Rectangle 27"/>
            <p:cNvSpPr>
              <a:spLocks noChangeArrowheads="1"/>
            </p:cNvSpPr>
            <p:nvPr/>
          </p:nvSpPr>
          <p:spPr bwMode="auto">
            <a:xfrm>
              <a:off x="3015"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2" name="Rectangle 28"/>
            <p:cNvSpPr>
              <a:spLocks noChangeArrowheads="1"/>
            </p:cNvSpPr>
            <p:nvPr/>
          </p:nvSpPr>
          <p:spPr bwMode="auto">
            <a:xfrm>
              <a:off x="3197"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0509" name="Group 45"/>
          <p:cNvGrpSpPr/>
          <p:nvPr/>
        </p:nvGrpSpPr>
        <p:grpSpPr bwMode="auto">
          <a:xfrm>
            <a:off x="5651500" y="5000426"/>
            <a:ext cx="1439863" cy="360363"/>
            <a:chOff x="3605" y="2886"/>
            <a:chExt cx="907" cy="227"/>
          </a:xfrm>
        </p:grpSpPr>
        <p:sp>
          <p:nvSpPr>
            <p:cNvPr id="190493" name="Rectangle 29"/>
            <p:cNvSpPr>
              <a:spLocks noChangeArrowheads="1"/>
            </p:cNvSpPr>
            <p:nvPr/>
          </p:nvSpPr>
          <p:spPr bwMode="auto">
            <a:xfrm>
              <a:off x="3605"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4" name="Rectangle 30"/>
            <p:cNvSpPr>
              <a:spLocks noChangeArrowheads="1"/>
            </p:cNvSpPr>
            <p:nvPr/>
          </p:nvSpPr>
          <p:spPr bwMode="auto">
            <a:xfrm>
              <a:off x="3786"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5" name="Rectangle 31"/>
            <p:cNvSpPr>
              <a:spLocks noChangeArrowheads="1"/>
            </p:cNvSpPr>
            <p:nvPr/>
          </p:nvSpPr>
          <p:spPr bwMode="auto">
            <a:xfrm>
              <a:off x="3968"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190496" name="Rectangle 32"/>
            <p:cNvSpPr>
              <a:spLocks noChangeArrowheads="1"/>
            </p:cNvSpPr>
            <p:nvPr/>
          </p:nvSpPr>
          <p:spPr bwMode="auto">
            <a:xfrm>
              <a:off x="4149"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7" name="Rectangle 33"/>
            <p:cNvSpPr>
              <a:spLocks noChangeArrowheads="1"/>
            </p:cNvSpPr>
            <p:nvPr/>
          </p:nvSpPr>
          <p:spPr bwMode="auto">
            <a:xfrm>
              <a:off x="4331"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0510" name="Group 46"/>
          <p:cNvGrpSpPr/>
          <p:nvPr/>
        </p:nvGrpSpPr>
        <p:grpSpPr bwMode="auto">
          <a:xfrm>
            <a:off x="7451725" y="5000426"/>
            <a:ext cx="1439863" cy="360363"/>
            <a:chOff x="4694" y="2886"/>
            <a:chExt cx="907" cy="227"/>
          </a:xfrm>
        </p:grpSpPr>
        <p:sp>
          <p:nvSpPr>
            <p:cNvPr id="190498" name="Rectangle 34"/>
            <p:cNvSpPr>
              <a:spLocks noChangeArrowheads="1"/>
            </p:cNvSpPr>
            <p:nvPr/>
          </p:nvSpPr>
          <p:spPr bwMode="auto">
            <a:xfrm>
              <a:off x="4694"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9" name="Rectangle 35"/>
            <p:cNvSpPr>
              <a:spLocks noChangeArrowheads="1"/>
            </p:cNvSpPr>
            <p:nvPr/>
          </p:nvSpPr>
          <p:spPr bwMode="auto">
            <a:xfrm>
              <a:off x="4875"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00" name="Rectangle 36"/>
            <p:cNvSpPr>
              <a:spLocks noChangeArrowheads="1"/>
            </p:cNvSpPr>
            <p:nvPr/>
          </p:nvSpPr>
          <p:spPr bwMode="auto">
            <a:xfrm>
              <a:off x="5057"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190501" name="Rectangle 37"/>
            <p:cNvSpPr>
              <a:spLocks noChangeArrowheads="1"/>
            </p:cNvSpPr>
            <p:nvPr/>
          </p:nvSpPr>
          <p:spPr bwMode="auto">
            <a:xfrm>
              <a:off x="5238"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02" name="Rectangle 38"/>
            <p:cNvSpPr>
              <a:spLocks noChangeArrowheads="1"/>
            </p:cNvSpPr>
            <p:nvPr/>
          </p:nvSpPr>
          <p:spPr bwMode="auto">
            <a:xfrm>
              <a:off x="5420"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190511" name="AutoShape 47"/>
          <p:cNvCxnSpPr>
            <a:cxnSpLocks noChangeShapeType="1"/>
            <a:stCxn id="190524" idx="0"/>
            <a:endCxn id="190485" idx="0"/>
          </p:cNvCxnSpPr>
          <p:nvPr/>
        </p:nvCxnSpPr>
        <p:spPr bwMode="auto">
          <a:xfrm rot="16200000">
            <a:off x="2072481" y="4464645"/>
            <a:ext cx="173038" cy="1225550"/>
          </a:xfrm>
          <a:prstGeom prst="bentConnector3">
            <a:avLst>
              <a:gd name="adj1" fmla="val 226606"/>
            </a:avLst>
          </a:prstGeom>
          <a:noFill/>
          <a:ln w="38100">
            <a:solidFill>
              <a:srgbClr val="FFFF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12" name="AutoShape 48"/>
          <p:cNvCxnSpPr>
            <a:cxnSpLocks noChangeShapeType="1"/>
            <a:stCxn id="190525" idx="0"/>
            <a:endCxn id="190490" idx="0"/>
          </p:cNvCxnSpPr>
          <p:nvPr/>
        </p:nvCxnSpPr>
        <p:spPr bwMode="auto">
          <a:xfrm rot="16200000">
            <a:off x="3872706" y="4464645"/>
            <a:ext cx="173038" cy="1225550"/>
          </a:xfrm>
          <a:prstGeom prst="bentConnector3">
            <a:avLst>
              <a:gd name="adj1" fmla="val 226606"/>
            </a:avLst>
          </a:prstGeom>
          <a:noFill/>
          <a:ln w="38100">
            <a:solidFill>
              <a:srgbClr val="FFFF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13" name="AutoShape 49"/>
          <p:cNvCxnSpPr>
            <a:cxnSpLocks noChangeShapeType="1"/>
            <a:stCxn id="190526" idx="0"/>
            <a:endCxn id="190495" idx="0"/>
          </p:cNvCxnSpPr>
          <p:nvPr/>
        </p:nvCxnSpPr>
        <p:spPr bwMode="auto">
          <a:xfrm rot="16200000">
            <a:off x="5670550" y="4462264"/>
            <a:ext cx="173038" cy="1230312"/>
          </a:xfrm>
          <a:prstGeom prst="bentConnector3">
            <a:avLst>
              <a:gd name="adj1" fmla="val 226606"/>
            </a:avLst>
          </a:prstGeom>
          <a:noFill/>
          <a:ln w="38100">
            <a:solidFill>
              <a:srgbClr val="FFFF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14" name="AutoShape 50"/>
          <p:cNvCxnSpPr>
            <a:cxnSpLocks noChangeShapeType="1"/>
            <a:stCxn id="190527" idx="0"/>
            <a:endCxn id="190500" idx="0"/>
          </p:cNvCxnSpPr>
          <p:nvPr/>
        </p:nvCxnSpPr>
        <p:spPr bwMode="auto">
          <a:xfrm rot="16200000">
            <a:off x="7473156" y="4464645"/>
            <a:ext cx="173038" cy="1225550"/>
          </a:xfrm>
          <a:prstGeom prst="bentConnector3">
            <a:avLst>
              <a:gd name="adj1" fmla="val 226606"/>
            </a:avLst>
          </a:prstGeom>
          <a:noFill/>
          <a:ln w="38100">
            <a:solidFill>
              <a:srgbClr val="FFFF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1" name="Text Box 57"/>
          <p:cNvSpPr txBox="1">
            <a:spLocks noChangeArrowheads="1"/>
          </p:cNvSpPr>
          <p:nvPr/>
        </p:nvSpPr>
        <p:spPr bwMode="auto">
          <a:xfrm>
            <a:off x="1600200" y="4300339"/>
            <a:ext cx="5838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dirty="0" err="1">
                <a:effectLst/>
                <a:ea typeface="宋体" panose="02010600030101010101" pitchFamily="2" charset="-122"/>
              </a:rPr>
              <a:t>s</a:t>
            </a:r>
            <a:r>
              <a:rPr lang="en-US" altLang="zh-CN" sz="2000" dirty="0" err="1" smtClean="0">
                <a:effectLst/>
                <a:ea typeface="宋体" panose="02010600030101010101" pitchFamily="2" charset="-122"/>
              </a:rPr>
              <a:t>uc</a:t>
            </a:r>
            <a:endParaRPr lang="en-US" altLang="zh-CN" sz="2000" dirty="0">
              <a:effectLst/>
              <a:ea typeface="宋体" panose="02010600030101010101" pitchFamily="2" charset="-122"/>
            </a:endParaRPr>
          </a:p>
        </p:txBody>
      </p:sp>
      <p:sp>
        <p:nvSpPr>
          <p:cNvPr id="190522" name="Text Box 58"/>
          <p:cNvSpPr txBox="1">
            <a:spLocks noChangeArrowheads="1"/>
          </p:cNvSpPr>
          <p:nvPr/>
        </p:nvSpPr>
        <p:spPr bwMode="auto">
          <a:xfrm>
            <a:off x="6735763" y="5559226"/>
            <a:ext cx="5549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dirty="0">
                <a:effectLst/>
                <a:ea typeface="宋体" panose="02010600030101010101" pitchFamily="2" charset="-122"/>
              </a:rPr>
              <a:t>p</a:t>
            </a:r>
            <a:r>
              <a:rPr lang="en-US" altLang="zh-CN" sz="2000" dirty="0" smtClean="0">
                <a:effectLst/>
                <a:ea typeface="宋体" panose="02010600030101010101" pitchFamily="2" charset="-122"/>
              </a:rPr>
              <a:t>re</a:t>
            </a:r>
            <a:endParaRPr lang="en-US" altLang="zh-CN" sz="2000" dirty="0">
              <a:effectLst/>
              <a:ea typeface="宋体" panose="02010600030101010101" pitchFamily="2" charset="-122"/>
            </a:endParaRPr>
          </a:p>
        </p:txBody>
      </p:sp>
      <p:sp>
        <p:nvSpPr>
          <p:cNvPr id="190524" name="Oval 60"/>
          <p:cNvSpPr>
            <a:spLocks noChangeArrowheads="1"/>
          </p:cNvSpPr>
          <p:nvPr/>
        </p:nvSpPr>
        <p:spPr bwMode="auto">
          <a:xfrm>
            <a:off x="1509713" y="5163939"/>
            <a:ext cx="71437" cy="730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5" name="Oval 61"/>
          <p:cNvSpPr>
            <a:spLocks noChangeArrowheads="1"/>
          </p:cNvSpPr>
          <p:nvPr/>
        </p:nvSpPr>
        <p:spPr bwMode="auto">
          <a:xfrm>
            <a:off x="3309938" y="5163939"/>
            <a:ext cx="71437" cy="730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6" name="Oval 62"/>
          <p:cNvSpPr>
            <a:spLocks noChangeArrowheads="1"/>
          </p:cNvSpPr>
          <p:nvPr/>
        </p:nvSpPr>
        <p:spPr bwMode="auto">
          <a:xfrm>
            <a:off x="5105400" y="5163939"/>
            <a:ext cx="71438" cy="730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7" name="Oval 63"/>
          <p:cNvSpPr>
            <a:spLocks noChangeArrowheads="1"/>
          </p:cNvSpPr>
          <p:nvPr/>
        </p:nvSpPr>
        <p:spPr bwMode="auto">
          <a:xfrm>
            <a:off x="6910388" y="5163939"/>
            <a:ext cx="71437" cy="730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530" name="Group 66"/>
          <p:cNvGrpSpPr/>
          <p:nvPr/>
        </p:nvGrpSpPr>
        <p:grpSpPr bwMode="auto">
          <a:xfrm>
            <a:off x="8680450" y="5063926"/>
            <a:ext cx="144463" cy="215900"/>
            <a:chOff x="5239" y="3158"/>
            <a:chExt cx="91" cy="136"/>
          </a:xfrm>
        </p:grpSpPr>
        <p:sp>
          <p:nvSpPr>
            <p:cNvPr id="190528" name="Line 64"/>
            <p:cNvSpPr>
              <a:spLocks noChangeShapeType="1"/>
            </p:cNvSpPr>
            <p:nvPr/>
          </p:nvSpPr>
          <p:spPr bwMode="auto">
            <a:xfrm flipV="1">
              <a:off x="5239" y="3158"/>
              <a:ext cx="45"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529" name="Line 65"/>
            <p:cNvSpPr>
              <a:spLocks noChangeShapeType="1"/>
            </p:cNvSpPr>
            <p:nvPr/>
          </p:nvSpPr>
          <p:spPr bwMode="auto">
            <a:xfrm flipH="1" flipV="1">
              <a:off x="5284" y="3158"/>
              <a:ext cx="46"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0531" name="Oval 67"/>
          <p:cNvSpPr>
            <a:spLocks noChangeArrowheads="1"/>
          </p:cNvSpPr>
          <p:nvPr/>
        </p:nvSpPr>
        <p:spPr bwMode="auto">
          <a:xfrm>
            <a:off x="7596188" y="5163939"/>
            <a:ext cx="71437" cy="730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32" name="Oval 68"/>
          <p:cNvSpPr>
            <a:spLocks noChangeArrowheads="1"/>
          </p:cNvSpPr>
          <p:nvPr/>
        </p:nvSpPr>
        <p:spPr bwMode="auto">
          <a:xfrm>
            <a:off x="5795963" y="5163939"/>
            <a:ext cx="71437" cy="730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33" name="Oval 69"/>
          <p:cNvSpPr>
            <a:spLocks noChangeArrowheads="1"/>
          </p:cNvSpPr>
          <p:nvPr/>
        </p:nvSpPr>
        <p:spPr bwMode="auto">
          <a:xfrm>
            <a:off x="3995738" y="5163939"/>
            <a:ext cx="71437" cy="730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34" name="Oval 70"/>
          <p:cNvSpPr>
            <a:spLocks noChangeArrowheads="1"/>
          </p:cNvSpPr>
          <p:nvPr/>
        </p:nvSpPr>
        <p:spPr bwMode="auto">
          <a:xfrm>
            <a:off x="2197100" y="5163939"/>
            <a:ext cx="71438" cy="730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535" name="Group 71"/>
          <p:cNvGrpSpPr/>
          <p:nvPr/>
        </p:nvGrpSpPr>
        <p:grpSpPr bwMode="auto">
          <a:xfrm>
            <a:off x="323850" y="5092501"/>
            <a:ext cx="144463" cy="215900"/>
            <a:chOff x="5239" y="3158"/>
            <a:chExt cx="91" cy="136"/>
          </a:xfrm>
        </p:grpSpPr>
        <p:sp>
          <p:nvSpPr>
            <p:cNvPr id="190536" name="Line 72"/>
            <p:cNvSpPr>
              <a:spLocks noChangeShapeType="1"/>
            </p:cNvSpPr>
            <p:nvPr/>
          </p:nvSpPr>
          <p:spPr bwMode="auto">
            <a:xfrm flipV="1">
              <a:off x="5239" y="3158"/>
              <a:ext cx="45" cy="136"/>
            </a:xfrm>
            <a:prstGeom prst="line">
              <a:avLst/>
            </a:prstGeom>
            <a:noFill/>
            <a:ln w="28575">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537" name="Line 73"/>
            <p:cNvSpPr>
              <a:spLocks noChangeShapeType="1"/>
            </p:cNvSpPr>
            <p:nvPr/>
          </p:nvSpPr>
          <p:spPr bwMode="auto">
            <a:xfrm flipH="1" flipV="1">
              <a:off x="5284" y="3158"/>
              <a:ext cx="46" cy="136"/>
            </a:xfrm>
            <a:prstGeom prst="line">
              <a:avLst/>
            </a:prstGeom>
            <a:noFill/>
            <a:ln w="28575">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190538" name="AutoShape 74"/>
          <p:cNvCxnSpPr>
            <a:cxnSpLocks noChangeShapeType="1"/>
            <a:stCxn id="190489" idx="2"/>
            <a:endCxn id="190480" idx="2"/>
          </p:cNvCxnSpPr>
          <p:nvPr/>
        </p:nvCxnSpPr>
        <p:spPr bwMode="auto">
          <a:xfrm rot="5400000">
            <a:off x="2626519" y="3715345"/>
            <a:ext cx="1587" cy="3311525"/>
          </a:xfrm>
          <a:prstGeom prst="curvedConnector3">
            <a:avLst>
              <a:gd name="adj1" fmla="val 60900000"/>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39" name="AutoShape 75"/>
          <p:cNvCxnSpPr>
            <a:cxnSpLocks noChangeShapeType="1"/>
            <a:stCxn id="190481" idx="2"/>
            <a:endCxn id="190485" idx="2"/>
          </p:cNvCxnSpPr>
          <p:nvPr/>
        </p:nvCxnSpPr>
        <p:spPr bwMode="auto">
          <a:xfrm rot="16200000" flipH="1">
            <a:off x="2014538" y="4614664"/>
            <a:ext cx="1587" cy="1512887"/>
          </a:xfrm>
          <a:prstGeom prst="curvedConnector3">
            <a:avLst>
              <a:gd name="adj1" fmla="val 34500000"/>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40" name="AutoShape 76"/>
          <p:cNvCxnSpPr>
            <a:cxnSpLocks noChangeShapeType="1"/>
            <a:stCxn id="190491" idx="2"/>
            <a:endCxn id="190500" idx="2"/>
          </p:cNvCxnSpPr>
          <p:nvPr/>
        </p:nvCxnSpPr>
        <p:spPr bwMode="auto">
          <a:xfrm rot="16200000" flipH="1">
            <a:off x="6515100" y="3714552"/>
            <a:ext cx="1587" cy="3313112"/>
          </a:xfrm>
          <a:prstGeom prst="curvedConnector3">
            <a:avLst>
              <a:gd name="adj1" fmla="val 62900000"/>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41" name="AutoShape 77"/>
          <p:cNvCxnSpPr>
            <a:cxnSpLocks noChangeShapeType="1"/>
            <a:stCxn id="190499" idx="2"/>
            <a:endCxn id="190495" idx="2"/>
          </p:cNvCxnSpPr>
          <p:nvPr/>
        </p:nvCxnSpPr>
        <p:spPr bwMode="auto">
          <a:xfrm rot="5400000">
            <a:off x="7127081" y="4615458"/>
            <a:ext cx="1587" cy="1511300"/>
          </a:xfrm>
          <a:prstGeom prst="curvedConnector3">
            <a:avLst>
              <a:gd name="adj1" fmla="val 45800000"/>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43" name="Freeform 79"/>
          <p:cNvSpPr/>
          <p:nvPr/>
        </p:nvSpPr>
        <p:spPr bwMode="auto">
          <a:xfrm>
            <a:off x="4714875" y="4300339"/>
            <a:ext cx="461963" cy="690561"/>
          </a:xfrm>
          <a:custGeom>
            <a:avLst/>
            <a:gdLst>
              <a:gd name="T0" fmla="*/ 0 w 317"/>
              <a:gd name="T1" fmla="*/ 363 h 363"/>
              <a:gd name="T2" fmla="*/ 90 w 317"/>
              <a:gd name="T3" fmla="*/ 272 h 363"/>
              <a:gd name="T4" fmla="*/ 227 w 317"/>
              <a:gd name="T5" fmla="*/ 227 h 363"/>
              <a:gd name="T6" fmla="*/ 317 w 317"/>
              <a:gd name="T7" fmla="*/ 0 h 363"/>
            </a:gdLst>
            <a:ahLst/>
            <a:cxnLst>
              <a:cxn ang="0">
                <a:pos x="T0" y="T1"/>
              </a:cxn>
              <a:cxn ang="0">
                <a:pos x="T2" y="T3"/>
              </a:cxn>
              <a:cxn ang="0">
                <a:pos x="T4" y="T5"/>
              </a:cxn>
              <a:cxn ang="0">
                <a:pos x="T6" y="T7"/>
              </a:cxn>
            </a:cxnLst>
            <a:rect l="0" t="0" r="r" b="b"/>
            <a:pathLst>
              <a:path w="317" h="363">
                <a:moveTo>
                  <a:pt x="0" y="363"/>
                </a:moveTo>
                <a:cubicBezTo>
                  <a:pt x="26" y="329"/>
                  <a:pt x="52" y="295"/>
                  <a:pt x="90" y="272"/>
                </a:cubicBezTo>
                <a:cubicBezTo>
                  <a:pt x="128" y="249"/>
                  <a:pt x="189" y="272"/>
                  <a:pt x="227" y="227"/>
                </a:cubicBezTo>
                <a:cubicBezTo>
                  <a:pt x="265" y="182"/>
                  <a:pt x="302" y="38"/>
                  <a:pt x="317" y="0"/>
                </a:cubicBezTo>
              </a:path>
            </a:pathLst>
          </a:custGeom>
          <a:noFill/>
          <a:ln w="38100"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544" name="Text Box 80"/>
          <p:cNvSpPr txBox="1">
            <a:spLocks noChangeArrowheads="1"/>
          </p:cNvSpPr>
          <p:nvPr/>
        </p:nvSpPr>
        <p:spPr bwMode="auto">
          <a:xfrm>
            <a:off x="5121275" y="4005064"/>
            <a:ext cx="62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effectLst/>
              </a:rPr>
              <a:t>root</a:t>
            </a:r>
          </a:p>
        </p:txBody>
      </p:sp>
      <p:cxnSp>
        <p:nvCxnSpPr>
          <p:cNvPr id="190517" name="AutoShape 53"/>
          <p:cNvCxnSpPr>
            <a:cxnSpLocks noChangeShapeType="1"/>
            <a:stCxn id="190531" idx="3"/>
            <a:endCxn id="190495" idx="2"/>
          </p:cNvCxnSpPr>
          <p:nvPr/>
        </p:nvCxnSpPr>
        <p:spPr bwMode="auto">
          <a:xfrm rot="5400000">
            <a:off x="6917531" y="4680545"/>
            <a:ext cx="144463" cy="1235075"/>
          </a:xfrm>
          <a:prstGeom prst="curvedConnector3">
            <a:avLst>
              <a:gd name="adj1" fmla="val 250551"/>
            </a:avLst>
          </a:prstGeom>
          <a:noFill/>
          <a:ln w="38100">
            <a:solidFill>
              <a:srgbClr val="00CC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18" name="AutoShape 54"/>
          <p:cNvCxnSpPr>
            <a:cxnSpLocks noChangeShapeType="1"/>
            <a:stCxn id="190532" idx="3"/>
            <a:endCxn id="190490" idx="2"/>
          </p:cNvCxnSpPr>
          <p:nvPr/>
        </p:nvCxnSpPr>
        <p:spPr bwMode="auto">
          <a:xfrm rot="5400000">
            <a:off x="5117306" y="4680545"/>
            <a:ext cx="144463" cy="1235075"/>
          </a:xfrm>
          <a:prstGeom prst="curvedConnector3">
            <a:avLst>
              <a:gd name="adj1" fmla="val 250551"/>
            </a:avLst>
          </a:prstGeom>
          <a:noFill/>
          <a:ln w="38100">
            <a:solidFill>
              <a:srgbClr val="00CC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19" name="AutoShape 55"/>
          <p:cNvCxnSpPr>
            <a:cxnSpLocks noChangeShapeType="1"/>
            <a:stCxn id="190533" idx="3"/>
            <a:endCxn id="190485" idx="2"/>
          </p:cNvCxnSpPr>
          <p:nvPr/>
        </p:nvCxnSpPr>
        <p:spPr bwMode="auto">
          <a:xfrm rot="5400000">
            <a:off x="3317081" y="4680545"/>
            <a:ext cx="144463" cy="1235075"/>
          </a:xfrm>
          <a:prstGeom prst="curvedConnector3">
            <a:avLst>
              <a:gd name="adj1" fmla="val 250551"/>
            </a:avLst>
          </a:prstGeom>
          <a:noFill/>
          <a:ln w="38100">
            <a:solidFill>
              <a:srgbClr val="00CC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20" name="AutoShape 56"/>
          <p:cNvCxnSpPr>
            <a:cxnSpLocks noChangeShapeType="1"/>
            <a:stCxn id="190534" idx="3"/>
            <a:endCxn id="190480" idx="2"/>
          </p:cNvCxnSpPr>
          <p:nvPr/>
        </p:nvCxnSpPr>
        <p:spPr bwMode="auto">
          <a:xfrm rot="5400000">
            <a:off x="1517650" y="4679751"/>
            <a:ext cx="144463" cy="1236663"/>
          </a:xfrm>
          <a:prstGeom prst="curvedConnector3">
            <a:avLst>
              <a:gd name="adj1" fmla="val 250551"/>
            </a:avLst>
          </a:prstGeom>
          <a:noFill/>
          <a:ln w="38100">
            <a:solidFill>
              <a:srgbClr val="00CC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41" name="Group 25"/>
          <p:cNvGrpSpPr/>
          <p:nvPr/>
        </p:nvGrpSpPr>
        <p:grpSpPr bwMode="auto">
          <a:xfrm>
            <a:off x="282575" y="2060575"/>
            <a:ext cx="8610600" cy="3816350"/>
            <a:chOff x="178" y="935"/>
            <a:chExt cx="5424" cy="2404"/>
          </a:xfrm>
        </p:grpSpPr>
        <p:pic>
          <p:nvPicPr>
            <p:cNvPr id="137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 y="935"/>
              <a:ext cx="5424" cy="2404"/>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2" name="Text Box 6"/>
            <p:cNvSpPr txBox="1">
              <a:spLocks noChangeArrowheads="1"/>
            </p:cNvSpPr>
            <p:nvPr/>
          </p:nvSpPr>
          <p:spPr bwMode="auto">
            <a:xfrm>
              <a:off x="3134" y="1032"/>
              <a:ext cx="1089" cy="20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r>
                <a:rPr lang="en-US" altLang="zh-CN" sz="2400" b="1" i="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rtag</a:t>
              </a:r>
            </a:p>
          </p:txBody>
        </p:sp>
        <p:sp>
          <p:nvSpPr>
            <p:cNvPr id="137223" name="Text Box 7"/>
            <p:cNvSpPr txBox="1">
              <a:spLocks noChangeArrowheads="1"/>
            </p:cNvSpPr>
            <p:nvPr/>
          </p:nvSpPr>
          <p:spPr bwMode="auto">
            <a:xfrm>
              <a:off x="4286" y="1032"/>
              <a:ext cx="1089" cy="20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r>
                <a:rPr lang="en-US" altLang="zh-CN" sz="2400" b="1" i="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rchild</a:t>
              </a:r>
            </a:p>
          </p:txBody>
        </p:sp>
        <p:sp>
          <p:nvSpPr>
            <p:cNvPr id="137224" name="Text Box 8"/>
            <p:cNvSpPr txBox="1">
              <a:spLocks noChangeArrowheads="1"/>
            </p:cNvSpPr>
            <p:nvPr/>
          </p:nvSpPr>
          <p:spPr bwMode="auto">
            <a:xfrm>
              <a:off x="279" y="1032"/>
              <a:ext cx="998" cy="20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r>
                <a:rPr lang="en-US" altLang="zh-CN" sz="2400" b="1" i="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lchild</a:t>
              </a:r>
            </a:p>
          </p:txBody>
        </p:sp>
        <p:sp>
          <p:nvSpPr>
            <p:cNvPr id="137225" name="Text Box 9"/>
            <p:cNvSpPr txBox="1">
              <a:spLocks noChangeArrowheads="1"/>
            </p:cNvSpPr>
            <p:nvPr/>
          </p:nvSpPr>
          <p:spPr bwMode="auto">
            <a:xfrm>
              <a:off x="2450" y="1032"/>
              <a:ext cx="590" cy="20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r>
                <a:rPr lang="en-US" altLang="zh-CN" sz="2400" b="1" i="1">
                  <a:solidFill>
                    <a:srgbClr val="CC0000"/>
                  </a:solidFill>
                  <a:effectLst/>
                  <a:latin typeface="Times New Roman" panose="02020603050405020304" pitchFamily="18" charset="0"/>
                  <a:ea typeface="宋体" panose="02010600030101010101" pitchFamily="2" charset="-122"/>
                  <a:cs typeface="Times New Roman" panose="02020603050405020304" pitchFamily="18" charset="0"/>
                </a:rPr>
                <a:t>info</a:t>
              </a:r>
            </a:p>
          </p:txBody>
        </p:sp>
        <p:sp>
          <p:nvSpPr>
            <p:cNvPr id="137221" name="Text Box 5"/>
            <p:cNvSpPr txBox="1">
              <a:spLocks noChangeArrowheads="1"/>
            </p:cNvSpPr>
            <p:nvPr/>
          </p:nvSpPr>
          <p:spPr bwMode="auto">
            <a:xfrm>
              <a:off x="1338" y="1032"/>
              <a:ext cx="998" cy="20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r>
                <a:rPr lang="en-US" altLang="zh-CN" sz="2400" b="1" i="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ltag</a:t>
              </a:r>
            </a:p>
          </p:txBody>
        </p:sp>
      </p:grpSp>
      <p:sp>
        <p:nvSpPr>
          <p:cNvPr id="137229" name="Rectangle 13"/>
          <p:cNvSpPr>
            <a:spLocks noChangeArrowheads="1"/>
          </p:cNvSpPr>
          <p:nvPr/>
        </p:nvSpPr>
        <p:spPr bwMode="auto">
          <a:xfrm>
            <a:off x="282574" y="620713"/>
            <a:ext cx="86106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smtClean="0">
                <a:solidFill>
                  <a:srgbClr val="FFFF00"/>
                </a:solidFill>
                <a:effectLst/>
                <a:latin typeface="SimSun" charset="-122"/>
                <a:ea typeface="SimSun" charset="-122"/>
                <a:cs typeface="SimSun" charset="-122"/>
              </a:rPr>
              <a:t>方法</a:t>
            </a:r>
            <a:r>
              <a:rPr kumimoji="1" lang="en-US" altLang="zh-CN" sz="2800" b="1" dirty="0" smtClean="0">
                <a:solidFill>
                  <a:srgbClr val="FFFF00"/>
                </a:solidFill>
                <a:effectLst/>
                <a:latin typeface="SimSun" charset="-122"/>
                <a:ea typeface="SimSun" charset="-122"/>
                <a:cs typeface="SimSun" charset="-122"/>
              </a:rPr>
              <a:t>2</a:t>
            </a:r>
            <a:r>
              <a:rPr kumimoji="1" lang="zh-CN" altLang="en-US" sz="2800" b="1" dirty="0" smtClean="0">
                <a:solidFill>
                  <a:srgbClr val="FFFF00"/>
                </a:solidFill>
                <a:effectLst/>
                <a:latin typeface="SimSun" charset="-122"/>
                <a:ea typeface="SimSun" charset="-122"/>
                <a:cs typeface="SimSun" charset="-122"/>
              </a:rPr>
              <a:t>：</a:t>
            </a:r>
            <a:r>
              <a:rPr kumimoji="1" lang="zh-CN" altLang="en-US" sz="2800" dirty="0" smtClean="0">
                <a:effectLst/>
                <a:latin typeface="SimSun" charset="-122"/>
                <a:ea typeface="SimSun" charset="-122"/>
                <a:cs typeface="SimSun" charset="-122"/>
              </a:rPr>
              <a:t>利用</a:t>
            </a:r>
            <a:r>
              <a:rPr kumimoji="1" lang="zh-CN" altLang="en-US" sz="2800" dirty="0">
                <a:effectLst/>
                <a:latin typeface="SimSun" charset="-122"/>
                <a:ea typeface="SimSun" charset="-122"/>
                <a:cs typeface="SimSun" charset="-122"/>
              </a:rPr>
              <a:t>结构中的</a:t>
            </a:r>
            <a:r>
              <a:rPr kumimoji="1" lang="zh-CN" altLang="en-US" sz="2800" u="sng" dirty="0">
                <a:effectLst/>
                <a:latin typeface="SimSun" charset="-122"/>
                <a:ea typeface="SimSun" charset="-122"/>
                <a:cs typeface="SimSun" charset="-122"/>
              </a:rPr>
              <a:t>空链域</a:t>
            </a:r>
            <a:r>
              <a:rPr kumimoji="1" lang="zh-CN" altLang="en-US" sz="2800" dirty="0">
                <a:effectLst/>
                <a:latin typeface="SimSun" charset="-122"/>
                <a:ea typeface="SimSun" charset="-122"/>
                <a:cs typeface="SimSun" charset="-122"/>
              </a:rPr>
              <a:t>，并设立</a:t>
            </a:r>
            <a:r>
              <a:rPr kumimoji="1" lang="zh-CN" altLang="en-US" sz="2800" dirty="0" smtClean="0">
                <a:effectLst/>
                <a:latin typeface="SimSun" charset="-122"/>
                <a:ea typeface="SimSun" charset="-122"/>
                <a:cs typeface="SimSun" charset="-122"/>
              </a:rPr>
              <a:t>标志</a:t>
            </a:r>
            <a:endParaRPr kumimoji="1" lang="zh-CN" altLang="en-US" sz="2800" dirty="0">
              <a:effectLst/>
              <a:latin typeface="SimSun" charset="-122"/>
              <a:ea typeface="SimSun" charset="-122"/>
              <a:cs typeface="SimSun"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Box 3"/>
          <p:cNvSpPr txBox="1">
            <a:spLocks noChangeArrowheads="1"/>
          </p:cNvSpPr>
          <p:nvPr/>
        </p:nvSpPr>
        <p:spPr bwMode="auto">
          <a:xfrm>
            <a:off x="468313" y="914400"/>
            <a:ext cx="8280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ts val="0"/>
              </a:spcBef>
            </a:pPr>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ThrTreeNode</a:t>
            </a:r>
            <a:r>
              <a:rPr kumimoji="1" lang="en-US" altLang="zh-CN" sz="2400" dirty="0">
                <a:effectLst/>
                <a:latin typeface="Times New Roman" panose="02020603050405020304" pitchFamily="18" charset="0"/>
              </a:rPr>
              <a:t>	</a:t>
            </a:r>
            <a:r>
              <a:rPr kumimoji="1" lang="en-US" altLang="zh-CN" sz="2400" dirty="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线索树中每个结点的结构 *</a:t>
            </a:r>
            <a:r>
              <a:rPr kumimoji="1" lang="en-US" altLang="zh-CN" sz="2400" dirty="0">
                <a:solidFill>
                  <a:srgbClr val="00CC00"/>
                </a:solidFill>
                <a:effectLst/>
                <a:latin typeface="Times New Roman" panose="02020603050405020304" pitchFamily="18" charset="0"/>
              </a:rPr>
              <a:t>/</a:t>
            </a:r>
          </a:p>
          <a:p>
            <a:pPr algn="just">
              <a:spcBef>
                <a:spcPts val="0"/>
              </a:spcBef>
            </a:pPr>
            <a:r>
              <a:rPr kumimoji="1" lang="en-US" altLang="zh-CN" sz="2400" dirty="0" smtClean="0">
                <a:effectLst/>
                <a:latin typeface="Times New Roman" panose="02020603050405020304" pitchFamily="18" charset="0"/>
              </a:rPr>
              <a:t>{</a:t>
            </a:r>
            <a:endParaRPr kumimoji="1" lang="en-US" altLang="zh-CN" sz="2400" dirty="0">
              <a:effectLst/>
              <a:latin typeface="Times New Roman" panose="02020603050405020304" pitchFamily="18" charset="0"/>
            </a:endParaRPr>
          </a:p>
          <a:p>
            <a:pPr algn="just">
              <a:spcBef>
                <a:spcPts val="0"/>
              </a:spcBef>
            </a:pP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DataType</a:t>
            </a:r>
            <a:r>
              <a:rPr kumimoji="1" lang="en-US" altLang="zh-CN" sz="2400" dirty="0" smtClean="0">
                <a:effectLst/>
                <a:latin typeface="Times New Roman" panose="02020603050405020304" pitchFamily="18" charset="0"/>
              </a:rPr>
              <a:t>  info</a:t>
            </a:r>
            <a:r>
              <a:rPr kumimoji="1" lang="en-US" altLang="zh-CN" sz="2400" dirty="0">
                <a:effectLst/>
                <a:latin typeface="Times New Roman" panose="02020603050405020304" pitchFamily="18" charset="0"/>
              </a:rPr>
              <a:t>;</a:t>
            </a:r>
          </a:p>
          <a:p>
            <a:pPr algn="just">
              <a:spcBef>
                <a:spcPts val="0"/>
              </a:spcBef>
            </a:pP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struct</a:t>
            </a:r>
            <a:r>
              <a:rPr kumimoji="1" lang="en-US" altLang="zh-CN" sz="2400" dirty="0" smtClean="0">
                <a:effectLst/>
                <a:latin typeface="Times New Roman" panose="02020603050405020304" pitchFamily="18" charset="0"/>
              </a:rPr>
              <a:t> </a:t>
            </a:r>
            <a:r>
              <a:rPr kumimoji="1" lang="en-US" altLang="zh-CN" sz="2400" dirty="0" err="1">
                <a:effectLst/>
                <a:latin typeface="Times New Roman" panose="02020603050405020304" pitchFamily="18" charset="0"/>
              </a:rPr>
              <a:t>ThrTreeNode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lchild</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rchild</a:t>
            </a:r>
            <a:r>
              <a:rPr kumimoji="1" lang="en-US" altLang="zh-CN" sz="2400" dirty="0">
                <a:effectLst/>
                <a:latin typeface="Times New Roman" panose="02020603050405020304" pitchFamily="18" charset="0"/>
              </a:rPr>
              <a:t>;</a:t>
            </a:r>
          </a:p>
          <a:p>
            <a:pPr algn="just">
              <a:spcBef>
                <a:spcPts val="0"/>
              </a:spcBef>
            </a:pPr>
            <a:r>
              <a:rPr kumimoji="1" lang="en-US" altLang="zh-CN" sz="2400" dirty="0" smtClean="0">
                <a:solidFill>
                  <a:srgbClr val="FFFF00"/>
                </a:solidFill>
                <a:effectLst/>
                <a:latin typeface="Times New Roman" panose="02020603050405020304" pitchFamily="18" charset="0"/>
              </a:rPr>
              <a:t>    </a:t>
            </a:r>
            <a:r>
              <a:rPr kumimoji="1" lang="en-US" altLang="zh-CN" sz="2400" dirty="0" err="1" smtClean="0">
                <a:solidFill>
                  <a:srgbClr val="FFFF00"/>
                </a:solidFill>
                <a:effectLst/>
                <a:latin typeface="Times New Roman" panose="02020603050405020304" pitchFamily="18" charset="0"/>
              </a:rPr>
              <a:t>int</a:t>
            </a:r>
            <a:r>
              <a:rPr kumimoji="1" lang="en-US" altLang="zh-CN" sz="2400" dirty="0" smtClean="0">
                <a:solidFill>
                  <a:srgbClr val="FFFF00"/>
                </a:solidFill>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ltag</a:t>
            </a:r>
            <a:r>
              <a:rPr kumimoji="1" lang="en-US" altLang="zh-CN" sz="2400" dirty="0">
                <a:solidFill>
                  <a:srgbClr val="FFFF00"/>
                </a:solidFill>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rtag</a:t>
            </a:r>
            <a:r>
              <a:rPr kumimoji="1" lang="en-US" altLang="zh-CN" sz="2400" dirty="0">
                <a:solidFill>
                  <a:srgbClr val="FFFF00"/>
                </a:solidFill>
                <a:effectLst/>
                <a:latin typeface="Times New Roman" panose="02020603050405020304" pitchFamily="18" charset="0"/>
              </a:rPr>
              <a:t>;</a:t>
            </a:r>
          </a:p>
          <a:p>
            <a:pPr algn="just">
              <a:spcBef>
                <a:spcPts val="0"/>
              </a:spcBef>
            </a:pPr>
            <a:r>
              <a:rPr kumimoji="1" lang="en-US" altLang="zh-CN" sz="2400" dirty="0">
                <a:effectLst/>
                <a:latin typeface="Times New Roman" panose="02020603050405020304" pitchFamily="18" charset="0"/>
              </a:rPr>
              <a:t>}</a:t>
            </a:r>
            <a:r>
              <a:rPr kumimoji="1" lang="en-US" altLang="zh-CN" sz="2400" dirty="0" err="1">
                <a:effectLst/>
                <a:latin typeface="Times New Roman" panose="02020603050405020304" pitchFamily="18" charset="0"/>
              </a:rPr>
              <a:t>ThrTree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PThrTree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PThrTreeNode</a:t>
            </a:r>
            <a:r>
              <a:rPr kumimoji="1" lang="en-US" altLang="zh-CN" sz="2400" dirty="0">
                <a:effectLst/>
                <a:latin typeface="Times New Roman" panose="02020603050405020304" pitchFamily="18" charset="0"/>
              </a:rPr>
              <a:t>;</a:t>
            </a:r>
          </a:p>
          <a:p>
            <a:pPr algn="just">
              <a:spcBef>
                <a:spcPts val="0"/>
              </a:spcBef>
            </a:pPr>
            <a:endParaRPr kumimoji="1" lang="en-US" altLang="zh-CN" sz="2400" dirty="0" smtClean="0">
              <a:effectLst/>
              <a:latin typeface="Times New Roman" panose="02020603050405020304" pitchFamily="18" charset="0"/>
            </a:endParaRPr>
          </a:p>
          <a:p>
            <a:pPr algn="just">
              <a:spcBef>
                <a:spcPts val="0"/>
              </a:spcBef>
            </a:pPr>
            <a:endParaRPr kumimoji="1" lang="en-US" altLang="zh-CN" sz="2400" dirty="0" smtClean="0">
              <a:effectLst/>
              <a:latin typeface="Times New Roman" panose="02020603050405020304" pitchFamily="18" charset="0"/>
            </a:endParaRPr>
          </a:p>
          <a:p>
            <a:pPr algn="just">
              <a:lnSpc>
                <a:spcPct val="150000"/>
              </a:lnSpc>
              <a:spcBef>
                <a:spcPts val="0"/>
              </a:spcBef>
            </a:pPr>
            <a:r>
              <a:rPr kumimoji="1" lang="zh-CN" altLang="en-US" sz="2400" dirty="0" smtClean="0">
                <a:effectLst/>
                <a:latin typeface="Times New Roman" panose="02020603050405020304" pitchFamily="18" charset="0"/>
              </a:rPr>
              <a:t>当</a:t>
            </a:r>
            <a:r>
              <a:rPr kumimoji="1" lang="en-US" altLang="zh-CN" sz="2400" dirty="0" err="1" smtClean="0">
                <a:effectLst/>
                <a:latin typeface="Times New Roman" panose="02020603050405020304" pitchFamily="18" charset="0"/>
              </a:rPr>
              <a:t>ltag</a:t>
            </a:r>
            <a:r>
              <a:rPr kumimoji="1" lang="zh-CN" altLang="en-US" sz="2400" dirty="0">
                <a:effectLst/>
                <a:latin typeface="Times New Roman" panose="02020603050405020304" pitchFamily="18" charset="0"/>
              </a:rPr>
              <a:t>或</a:t>
            </a:r>
            <a:r>
              <a:rPr kumimoji="1" lang="en-US" altLang="zh-CN" sz="2400" dirty="0" err="1">
                <a:effectLst/>
                <a:latin typeface="Times New Roman" panose="02020603050405020304" pitchFamily="18" charset="0"/>
              </a:rPr>
              <a:t>rtag</a:t>
            </a:r>
            <a:r>
              <a:rPr kumimoji="1" lang="zh-CN" altLang="en-US" sz="2400" dirty="0">
                <a:effectLst/>
                <a:latin typeface="Times New Roman" panose="02020603050405020304" pitchFamily="18" charset="0"/>
              </a:rPr>
              <a:t>为</a:t>
            </a:r>
            <a:r>
              <a:rPr kumimoji="1" lang="en-US" altLang="zh-CN" sz="2400" dirty="0">
                <a:solidFill>
                  <a:srgbClr val="FFFF00"/>
                </a:solidFill>
                <a:effectLst/>
                <a:latin typeface="Times New Roman" panose="02020603050405020304" pitchFamily="18" charset="0"/>
              </a:rPr>
              <a:t>0</a:t>
            </a:r>
            <a:r>
              <a:rPr kumimoji="1" lang="zh-CN" altLang="en-US" sz="2400" dirty="0" smtClean="0">
                <a:effectLst/>
                <a:latin typeface="Times New Roman" panose="02020603050405020304" pitchFamily="18" charset="0"/>
              </a:rPr>
              <a:t>时，</a:t>
            </a:r>
            <a:r>
              <a:rPr kumimoji="1" lang="en-US" altLang="zh-CN" sz="2400" dirty="0" err="1" smtClean="0">
                <a:effectLst/>
                <a:latin typeface="Times New Roman" panose="02020603050405020304" pitchFamily="18" charset="0"/>
              </a:rPr>
              <a:t>llink</a:t>
            </a:r>
            <a:r>
              <a:rPr kumimoji="1" lang="zh-CN" altLang="en-US" sz="2400" dirty="0">
                <a:effectLst/>
                <a:latin typeface="Times New Roman" panose="02020603050405020304" pitchFamily="18" charset="0"/>
              </a:rPr>
              <a:t>或</a:t>
            </a:r>
            <a:r>
              <a:rPr kumimoji="1" lang="en-US" altLang="zh-CN" sz="2400" dirty="0" err="1">
                <a:effectLst/>
                <a:latin typeface="Times New Roman" panose="02020603050405020304" pitchFamily="18" charset="0"/>
              </a:rPr>
              <a:t>rlink</a:t>
            </a:r>
            <a:r>
              <a:rPr kumimoji="1" lang="zh-CN" altLang="en-US" sz="2400" dirty="0">
                <a:effectLst/>
                <a:latin typeface="Times New Roman" panose="02020603050405020304" pitchFamily="18" charset="0"/>
              </a:rPr>
              <a:t>为</a:t>
            </a:r>
            <a:r>
              <a:rPr kumimoji="1" lang="zh-CN" altLang="en-US" sz="2400" b="1" dirty="0" smtClean="0">
                <a:solidFill>
                  <a:srgbClr val="FFFF00"/>
                </a:solidFill>
                <a:effectLst/>
                <a:latin typeface="Times New Roman" panose="02020603050405020304" pitchFamily="18" charset="0"/>
              </a:rPr>
              <a:t>指针</a:t>
            </a:r>
            <a:r>
              <a:rPr kumimoji="1" lang="zh-CN" altLang="en-US" sz="2400" dirty="0" smtClean="0">
                <a:effectLst/>
                <a:latin typeface="Times New Roman" panose="02020603050405020304" pitchFamily="18" charset="0"/>
              </a:rPr>
              <a:t>；</a:t>
            </a:r>
            <a:endParaRPr kumimoji="1" lang="en-US" altLang="zh-CN" sz="2400" dirty="0" smtClean="0">
              <a:effectLst/>
              <a:latin typeface="Times New Roman" panose="02020603050405020304" pitchFamily="18" charset="0"/>
            </a:endParaRPr>
          </a:p>
          <a:p>
            <a:pPr algn="just">
              <a:lnSpc>
                <a:spcPct val="150000"/>
              </a:lnSpc>
              <a:spcBef>
                <a:spcPts val="0"/>
              </a:spcBef>
            </a:pPr>
            <a:r>
              <a:rPr kumimoji="1" lang="zh-CN" altLang="en-US" sz="2400" dirty="0">
                <a:effectLst/>
                <a:latin typeface="Times New Roman" panose="02020603050405020304" pitchFamily="18" charset="0"/>
              </a:rPr>
              <a:t>当</a:t>
            </a:r>
            <a:r>
              <a:rPr kumimoji="1" lang="en-US" altLang="zh-CN" sz="2400" dirty="0" err="1">
                <a:effectLst/>
                <a:latin typeface="Times New Roman" panose="02020603050405020304" pitchFamily="18" charset="0"/>
              </a:rPr>
              <a:t>ltag</a:t>
            </a:r>
            <a:r>
              <a:rPr kumimoji="1" lang="zh-CN" altLang="en-US" sz="2400" dirty="0">
                <a:effectLst/>
                <a:latin typeface="Times New Roman" panose="02020603050405020304" pitchFamily="18" charset="0"/>
              </a:rPr>
              <a:t>或</a:t>
            </a:r>
            <a:r>
              <a:rPr kumimoji="1" lang="en-US" altLang="zh-CN" sz="2400" dirty="0" err="1">
                <a:effectLst/>
                <a:latin typeface="Times New Roman" panose="02020603050405020304" pitchFamily="18" charset="0"/>
              </a:rPr>
              <a:t>rtag</a:t>
            </a:r>
            <a:r>
              <a:rPr kumimoji="1" lang="zh-CN" altLang="en-US" sz="2400" dirty="0">
                <a:effectLst/>
                <a:latin typeface="Times New Roman" panose="02020603050405020304" pitchFamily="18" charset="0"/>
              </a:rPr>
              <a:t>为</a:t>
            </a:r>
            <a:r>
              <a:rPr kumimoji="1" lang="en-US" altLang="zh-CN" sz="2400" dirty="0" smtClean="0">
                <a:solidFill>
                  <a:srgbClr val="FFFF00"/>
                </a:solidFill>
                <a:effectLst/>
                <a:latin typeface="Times New Roman" panose="02020603050405020304" pitchFamily="18" charset="0"/>
              </a:rPr>
              <a:t>1</a:t>
            </a:r>
            <a:r>
              <a:rPr kumimoji="1" lang="zh-CN" altLang="en-US" sz="2400" dirty="0" smtClean="0">
                <a:effectLst/>
                <a:latin typeface="Times New Roman" panose="02020603050405020304" pitchFamily="18" charset="0"/>
              </a:rPr>
              <a:t>时，</a:t>
            </a:r>
            <a:r>
              <a:rPr kumimoji="1" lang="en-US" altLang="zh-CN" sz="2400" dirty="0" err="1">
                <a:effectLst/>
                <a:latin typeface="Times New Roman" panose="02020603050405020304" pitchFamily="18" charset="0"/>
              </a:rPr>
              <a:t>llink</a:t>
            </a:r>
            <a:r>
              <a:rPr kumimoji="1" lang="zh-CN" altLang="en-US" sz="2400" dirty="0">
                <a:effectLst/>
                <a:latin typeface="Times New Roman" panose="02020603050405020304" pitchFamily="18" charset="0"/>
              </a:rPr>
              <a:t>或</a:t>
            </a:r>
            <a:r>
              <a:rPr kumimoji="1" lang="en-US" altLang="zh-CN" sz="2400" dirty="0" err="1">
                <a:effectLst/>
                <a:latin typeface="Times New Roman" panose="02020603050405020304" pitchFamily="18" charset="0"/>
              </a:rPr>
              <a:t>rlink</a:t>
            </a:r>
            <a:r>
              <a:rPr kumimoji="1" lang="zh-CN" altLang="en-US" sz="2400" dirty="0" smtClean="0">
                <a:effectLst/>
                <a:latin typeface="Times New Roman" panose="02020603050405020304" pitchFamily="18" charset="0"/>
              </a:rPr>
              <a:t>表示</a:t>
            </a:r>
            <a:r>
              <a:rPr kumimoji="1" lang="zh-CN" altLang="en-US" sz="2400" b="1" dirty="0">
                <a:solidFill>
                  <a:srgbClr val="FFFF00"/>
                </a:solidFill>
                <a:effectLst/>
                <a:latin typeface="Times New Roman" panose="02020603050405020304" pitchFamily="18" charset="0"/>
              </a:rPr>
              <a:t>线索</a:t>
            </a:r>
            <a:r>
              <a:rPr kumimoji="1" lang="zh-CN" altLang="en-US" sz="2400" dirty="0">
                <a:effectLst/>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23850" y="523875"/>
            <a:ext cx="8640763"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Aft>
                <a:spcPts val="1800"/>
              </a:spcAft>
            </a:pPr>
            <a:r>
              <a:rPr kumimoji="1" lang="zh-CN" altLang="en-US" sz="3600" b="1" dirty="0" smtClean="0">
                <a:solidFill>
                  <a:srgbClr val="FFFF00"/>
                </a:solidFill>
                <a:effectLst/>
                <a:latin typeface="SimSun" charset="-122"/>
                <a:ea typeface="SimSun" charset="-122"/>
                <a:cs typeface="SimSun" charset="-122"/>
              </a:rPr>
              <a:t>概念</a:t>
            </a:r>
            <a:endParaRPr kumimoji="1" lang="en-US" altLang="zh-CN" sz="3600" b="1" dirty="0" smtClean="0">
              <a:solidFill>
                <a:srgbClr val="FFFF00"/>
              </a:solidFill>
              <a:effectLst/>
              <a:latin typeface="SimSun" charset="-122"/>
              <a:ea typeface="SimSun" charset="-122"/>
              <a:cs typeface="SimSun" charset="-122"/>
            </a:endParaRPr>
          </a:p>
          <a:p>
            <a:pPr algn="l"/>
            <a:r>
              <a:rPr kumimoji="1" lang="zh-CN" altLang="en-US" sz="2400" b="1" dirty="0" smtClean="0">
                <a:solidFill>
                  <a:srgbClr val="FFFF00"/>
                </a:solidFill>
                <a:effectLst/>
                <a:latin typeface="SimSun" charset="-122"/>
                <a:ea typeface="SimSun" charset="-122"/>
                <a:cs typeface="SimSun" charset="-122"/>
              </a:rPr>
              <a:t>线索</a:t>
            </a:r>
            <a:r>
              <a:rPr kumimoji="1" lang="zh-CN" altLang="en-US" sz="2400" b="1" dirty="0">
                <a:solidFill>
                  <a:srgbClr val="FFFF00"/>
                </a:solidFill>
                <a:effectLst/>
                <a:latin typeface="SimSun" charset="-122"/>
                <a:ea typeface="SimSun" charset="-122"/>
                <a:cs typeface="SimSun" charset="-122"/>
              </a:rPr>
              <a:t>：</a:t>
            </a:r>
            <a:r>
              <a:rPr kumimoji="1" lang="zh-CN" altLang="en-US" sz="2400" dirty="0">
                <a:effectLst/>
                <a:latin typeface="SimSun" charset="-122"/>
                <a:ea typeface="SimSun" charset="-122"/>
                <a:cs typeface="SimSun" charset="-122"/>
              </a:rPr>
              <a:t>指向</a:t>
            </a:r>
            <a:r>
              <a:rPr kumimoji="1" lang="zh-CN" altLang="en-US" sz="2400" dirty="0" smtClean="0">
                <a:effectLst/>
                <a:latin typeface="SimSun" charset="-122"/>
                <a:ea typeface="SimSun" charset="-122"/>
                <a:cs typeface="SimSun" charset="-122"/>
              </a:rPr>
              <a:t>结点逻辑前驱</a:t>
            </a:r>
            <a:r>
              <a:rPr kumimoji="1" lang="zh-CN" altLang="en-US" sz="2400" dirty="0">
                <a:effectLst/>
                <a:latin typeface="SimSun" charset="-122"/>
                <a:ea typeface="SimSun" charset="-122"/>
                <a:cs typeface="SimSun" charset="-122"/>
              </a:rPr>
              <a:t>或后继的指针叫做线索</a:t>
            </a:r>
            <a:r>
              <a:rPr kumimoji="1" lang="zh-CN" altLang="en-US" sz="2400" dirty="0" smtClean="0">
                <a:effectLst/>
                <a:latin typeface="SimSun" charset="-122"/>
                <a:ea typeface="SimSun" charset="-122"/>
                <a:cs typeface="SimSun" charset="-122"/>
              </a:rPr>
              <a:t>。</a:t>
            </a:r>
            <a:endParaRPr kumimoji="1" lang="en-US" altLang="zh-CN" sz="2400" dirty="0" smtClean="0">
              <a:effectLst/>
              <a:latin typeface="SimSun" charset="-122"/>
              <a:ea typeface="SimSun" charset="-122"/>
              <a:cs typeface="SimSun" charset="-122"/>
            </a:endParaRPr>
          </a:p>
          <a:p>
            <a:pPr algn="l"/>
            <a:r>
              <a:rPr kumimoji="1" lang="zh-CN" altLang="en-US" sz="2400" b="1" dirty="0">
                <a:solidFill>
                  <a:srgbClr val="FFFF00"/>
                </a:solidFill>
                <a:effectLst/>
                <a:latin typeface="SimSun" charset="-122"/>
                <a:ea typeface="SimSun" charset="-122"/>
                <a:cs typeface="SimSun" charset="-122"/>
              </a:rPr>
              <a:t>线索链表</a:t>
            </a:r>
            <a:r>
              <a:rPr kumimoji="1" lang="zh-CN" altLang="en-US" sz="2400" b="1" dirty="0" smtClean="0">
                <a:solidFill>
                  <a:srgbClr val="FFFF00"/>
                </a:solidFill>
                <a:effectLst/>
                <a:latin typeface="SimSun" charset="-122"/>
                <a:ea typeface="SimSun" charset="-122"/>
                <a:cs typeface="SimSun" charset="-122"/>
              </a:rPr>
              <a:t>：</a:t>
            </a:r>
            <a:r>
              <a:rPr kumimoji="1" lang="zh-CN" altLang="en-US" sz="2400" dirty="0" smtClean="0">
                <a:effectLst/>
                <a:latin typeface="SimSun" charset="-122"/>
                <a:ea typeface="SimSun" charset="-122"/>
                <a:cs typeface="SimSun" charset="-122"/>
              </a:rPr>
              <a:t>加上线索的</a:t>
            </a:r>
            <a:r>
              <a:rPr kumimoji="1" lang="zh-CN" altLang="en-US" sz="2400" dirty="0">
                <a:effectLst/>
                <a:latin typeface="SimSun" charset="-122"/>
                <a:ea typeface="SimSun" charset="-122"/>
                <a:cs typeface="SimSun" charset="-122"/>
              </a:rPr>
              <a:t>二叉</a:t>
            </a:r>
            <a:r>
              <a:rPr kumimoji="1" lang="zh-CN" altLang="en-US" sz="2400" dirty="0" smtClean="0">
                <a:effectLst/>
                <a:latin typeface="SimSun" charset="-122"/>
                <a:ea typeface="SimSun" charset="-122"/>
                <a:cs typeface="SimSun" charset="-122"/>
              </a:rPr>
              <a:t>链表</a:t>
            </a:r>
            <a:r>
              <a:rPr kumimoji="1" lang="en-US" altLang="zh-CN" sz="2400" dirty="0" smtClean="0">
                <a:effectLst/>
                <a:latin typeface="SimSun" charset="-122"/>
                <a:ea typeface="SimSun" charset="-122"/>
                <a:cs typeface="SimSun" charset="-122"/>
              </a:rPr>
              <a:t>/</a:t>
            </a:r>
            <a:r>
              <a:rPr kumimoji="1" lang="zh-CN" altLang="en-US" sz="2400" dirty="0" smtClean="0">
                <a:effectLst/>
                <a:latin typeface="SimSun" charset="-122"/>
                <a:ea typeface="SimSun" charset="-122"/>
                <a:cs typeface="SimSun" charset="-122"/>
              </a:rPr>
              <a:t>三叉链表。</a:t>
            </a:r>
            <a:endParaRPr kumimoji="1" lang="zh-CN" altLang="en-US" sz="2400" dirty="0">
              <a:effectLst/>
              <a:latin typeface="SimSun" charset="-122"/>
              <a:ea typeface="SimSun" charset="-122"/>
              <a:cs typeface="SimSun" charset="-122"/>
            </a:endParaRPr>
          </a:p>
          <a:p>
            <a:pPr algn="l"/>
            <a:r>
              <a:rPr kumimoji="1" lang="zh-CN" altLang="en-US" sz="2400" b="1" dirty="0">
                <a:solidFill>
                  <a:srgbClr val="FFFF00"/>
                </a:solidFill>
                <a:effectLst/>
                <a:latin typeface="SimSun" charset="-122"/>
                <a:ea typeface="SimSun" charset="-122"/>
                <a:cs typeface="SimSun" charset="-122"/>
              </a:rPr>
              <a:t>线索二叉树：</a:t>
            </a:r>
            <a:r>
              <a:rPr kumimoji="1" lang="zh-CN" altLang="en-US" sz="2400" dirty="0">
                <a:effectLst/>
                <a:latin typeface="SimSun" charset="-122"/>
                <a:ea typeface="SimSun" charset="-122"/>
                <a:cs typeface="SimSun" charset="-122"/>
              </a:rPr>
              <a:t>加上线索的</a:t>
            </a:r>
            <a:r>
              <a:rPr kumimoji="1" lang="zh-CN" altLang="en-US" sz="2400" dirty="0" smtClean="0">
                <a:effectLst/>
                <a:latin typeface="SimSun" charset="-122"/>
                <a:ea typeface="SimSun" charset="-122"/>
                <a:cs typeface="SimSun" charset="-122"/>
              </a:rPr>
              <a:t>二叉树。</a:t>
            </a:r>
            <a:endParaRPr kumimoji="1" lang="zh-CN" altLang="en-US" sz="2400" dirty="0">
              <a:effectLst/>
              <a:latin typeface="SimSun" charset="-122"/>
              <a:ea typeface="SimSun" charset="-122"/>
              <a:cs typeface="SimSun" charset="-122"/>
            </a:endParaRPr>
          </a:p>
          <a:p>
            <a:pPr algn="l"/>
            <a:r>
              <a:rPr kumimoji="1" lang="zh-CN" altLang="en-US" sz="2400" b="1" dirty="0">
                <a:solidFill>
                  <a:srgbClr val="FFFF00"/>
                </a:solidFill>
                <a:effectLst/>
                <a:latin typeface="SimSun" charset="-122"/>
                <a:ea typeface="SimSun" charset="-122"/>
                <a:cs typeface="SimSun" charset="-122"/>
              </a:rPr>
              <a:t>线索化</a:t>
            </a:r>
            <a:r>
              <a:rPr kumimoji="1" lang="zh-CN" altLang="en-US" sz="2400" b="1" dirty="0">
                <a:effectLst/>
                <a:latin typeface="SimSun" charset="-122"/>
                <a:ea typeface="SimSun" charset="-122"/>
                <a:cs typeface="SimSun" charset="-122"/>
              </a:rPr>
              <a:t>：</a:t>
            </a:r>
            <a:r>
              <a:rPr kumimoji="1" lang="zh-CN" altLang="en-US" sz="2400" dirty="0">
                <a:effectLst/>
                <a:latin typeface="SimSun" charset="-122"/>
                <a:ea typeface="SimSun" charset="-122"/>
                <a:cs typeface="SimSun" charset="-122"/>
              </a:rPr>
              <a:t>对二叉树以某种次序遍历使其变为线索二叉树的过程叫做线索化。</a:t>
            </a:r>
          </a:p>
        </p:txBody>
      </p:sp>
      <p:pic>
        <p:nvPicPr>
          <p:cNvPr id="20490" name="Picture 10"/>
          <p:cNvPicPr>
            <a:picLocks noChangeAspect="1" noChangeArrowheads="1"/>
          </p:cNvPicPr>
          <p:nvPr/>
        </p:nvPicPr>
        <p:blipFill>
          <a:blip r:embed="rId3">
            <a:extLst>
              <a:ext uri="{28A0092B-C50C-407E-A947-70E740481C1C}">
                <a14:useLocalDpi xmlns:a14="http://schemas.microsoft.com/office/drawing/2010/main" val="0"/>
              </a:ext>
            </a:extLst>
          </a:blip>
          <a:srcRect t="22672"/>
          <a:stretch>
            <a:fillRect/>
          </a:stretch>
        </p:blipFill>
        <p:spPr bwMode="auto">
          <a:xfrm>
            <a:off x="282575" y="3573463"/>
            <a:ext cx="8610600" cy="2951162"/>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0482">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4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zh-CN" dirty="0" smtClean="0"/>
              <a:t>InOrderThreading binary tree</a:t>
            </a:r>
          </a:p>
        </p:txBody>
      </p:sp>
      <p:sp>
        <p:nvSpPr>
          <p:cNvPr id="226307" name="Rectangle 3"/>
          <p:cNvSpPr>
            <a:spLocks noGrp="1" noChangeArrowheads="1"/>
          </p:cNvSpPr>
          <p:nvPr>
            <p:ph type="body" idx="1"/>
          </p:nvPr>
        </p:nvSpPr>
        <p:spPr/>
        <p:txBody>
          <a:bodyPr/>
          <a:lstStyle/>
          <a:p>
            <a:r>
              <a:rPr lang="en-US" altLang="zh-CN" dirty="0">
                <a:effectLst/>
              </a:rPr>
              <a:t>In </a:t>
            </a:r>
            <a:r>
              <a:rPr lang="en-US" altLang="zh-CN" dirty="0" smtClean="0">
                <a:effectLst/>
              </a:rPr>
              <a:t>an </a:t>
            </a:r>
            <a:r>
              <a:rPr lang="en-US" altLang="zh-CN" dirty="0" err="1" smtClean="0">
                <a:effectLst/>
              </a:rPr>
              <a:t>InOrderThreading</a:t>
            </a:r>
            <a:r>
              <a:rPr lang="en-US" altLang="zh-CN" dirty="0" smtClean="0">
                <a:effectLst/>
              </a:rPr>
              <a:t> </a:t>
            </a:r>
            <a:r>
              <a:rPr lang="en-US" altLang="zh-CN" dirty="0">
                <a:effectLst/>
              </a:rPr>
              <a:t>binary </a:t>
            </a:r>
            <a:r>
              <a:rPr lang="en-US" altLang="zh-CN" dirty="0" smtClean="0">
                <a:effectLst/>
              </a:rPr>
              <a:t>tree, where is </a:t>
            </a:r>
            <a:endParaRPr lang="en-US" altLang="zh-CN" dirty="0">
              <a:effectLst/>
            </a:endParaRPr>
          </a:p>
          <a:p>
            <a:pPr lvl="1"/>
            <a:r>
              <a:rPr lang="en-US" altLang="zh-CN" dirty="0">
                <a:effectLst/>
              </a:rPr>
              <a:t>The predecessor of </a:t>
            </a:r>
            <a:r>
              <a:rPr lang="en-US" altLang="zh-CN" dirty="0" smtClean="0">
                <a:effectLst/>
              </a:rPr>
              <a:t>a given </a:t>
            </a:r>
            <a:r>
              <a:rPr lang="en-US" altLang="zh-CN" dirty="0">
                <a:effectLst/>
              </a:rPr>
              <a:t>node</a:t>
            </a:r>
          </a:p>
          <a:p>
            <a:pPr lvl="1"/>
            <a:r>
              <a:rPr lang="en-US" altLang="zh-CN" dirty="0">
                <a:effectLst/>
              </a:rPr>
              <a:t>The successor of </a:t>
            </a:r>
            <a:r>
              <a:rPr lang="en-US" altLang="zh-CN" dirty="0" smtClean="0">
                <a:effectLst/>
              </a:rPr>
              <a:t>a given </a:t>
            </a:r>
            <a:r>
              <a:rPr lang="en-US" altLang="zh-CN" dirty="0">
                <a:effectLst/>
              </a:rPr>
              <a:t>node</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ChangeArrowheads="1"/>
          </p:cNvSpPr>
          <p:nvPr/>
        </p:nvSpPr>
        <p:spPr bwMode="auto">
          <a:xfrm>
            <a:off x="406400" y="401638"/>
            <a:ext cx="6480175" cy="579437"/>
          </a:xfrm>
          <a:prstGeom prst="rect">
            <a:avLst/>
          </a:prstGeom>
          <a:solidFill>
            <a:srgbClr val="000099"/>
          </a:solidFill>
          <a:ln>
            <a:noFill/>
          </a:ln>
          <a:effectLst>
            <a:outerShdw dist="71842" dir="2700000" algn="ctr" rotWithShape="0">
              <a:schemeClr val="accent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3200" dirty="0">
                <a:effectLst/>
                <a:latin typeface="SimSun" charset="-122"/>
                <a:ea typeface="SimSun" charset="-122"/>
                <a:cs typeface="SimSun" charset="-122"/>
              </a:rPr>
              <a:t>在中序线索二叉树中找结点的</a:t>
            </a:r>
            <a:r>
              <a:rPr kumimoji="1" lang="zh-CN" altLang="en-US" sz="3200" b="1" dirty="0">
                <a:solidFill>
                  <a:srgbClr val="FFFF00"/>
                </a:solidFill>
                <a:effectLst/>
                <a:latin typeface="SimSun" charset="-122"/>
                <a:ea typeface="SimSun" charset="-122"/>
                <a:cs typeface="SimSun" charset="-122"/>
              </a:rPr>
              <a:t>后继</a:t>
            </a:r>
            <a:endParaRPr kumimoji="1" lang="zh-CN" altLang="en-US" sz="3200" dirty="0">
              <a:effectLst/>
              <a:latin typeface="SimSun" charset="-122"/>
              <a:ea typeface="SimSun" charset="-122"/>
              <a:cs typeface="SimSun" charset="-122"/>
            </a:endParaRPr>
          </a:p>
        </p:txBody>
      </p:sp>
      <p:sp>
        <p:nvSpPr>
          <p:cNvPr id="182276" name="Text Box 4"/>
          <p:cNvSpPr txBox="1">
            <a:spLocks noChangeArrowheads="1"/>
          </p:cNvSpPr>
          <p:nvPr/>
        </p:nvSpPr>
        <p:spPr bwMode="auto">
          <a:xfrm>
            <a:off x="339494" y="1610300"/>
            <a:ext cx="4525291"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3200" dirty="0">
                <a:effectLst/>
                <a:latin typeface="SimSun" charset="-122"/>
                <a:ea typeface="SimSun" charset="-122"/>
                <a:cs typeface="SimSun" charset="-122"/>
              </a:rPr>
              <a:t>在中序线索树中找结点</a:t>
            </a:r>
            <a:r>
              <a:rPr kumimoji="1" lang="zh-CN" altLang="en-US" sz="3200" b="1" dirty="0">
                <a:solidFill>
                  <a:srgbClr val="FFFF00"/>
                </a:solidFill>
                <a:effectLst/>
                <a:latin typeface="SimSun" charset="-122"/>
                <a:ea typeface="SimSun" charset="-122"/>
                <a:cs typeface="SimSun" charset="-122"/>
              </a:rPr>
              <a:t>后继</a:t>
            </a:r>
            <a:r>
              <a:rPr kumimoji="1" lang="zh-CN" altLang="en-US" sz="3200" dirty="0">
                <a:effectLst/>
                <a:latin typeface="SimSun" charset="-122"/>
                <a:ea typeface="SimSun" charset="-122"/>
                <a:cs typeface="SimSun" charset="-122"/>
              </a:rPr>
              <a:t>的规律是： </a:t>
            </a:r>
          </a:p>
          <a:p>
            <a:pPr algn="l">
              <a:spcBef>
                <a:spcPts val="1200"/>
              </a:spcBef>
            </a:pPr>
            <a:r>
              <a:rPr kumimoji="1" lang="en-US" altLang="zh-CN" sz="3200" dirty="0" smtClean="0">
                <a:effectLst/>
                <a:latin typeface="SimSun" charset="-122"/>
                <a:ea typeface="SimSun" charset="-122"/>
                <a:cs typeface="SimSun" charset="-122"/>
              </a:rPr>
              <a:t>1) </a:t>
            </a:r>
            <a:r>
              <a:rPr kumimoji="1" lang="zh-CN" altLang="en-US" sz="3200" dirty="0">
                <a:effectLst/>
                <a:latin typeface="SimSun" charset="-122"/>
                <a:ea typeface="SimSun" charset="-122"/>
                <a:cs typeface="SimSun" charset="-122"/>
              </a:rPr>
              <a:t>若右标志是</a:t>
            </a:r>
            <a:r>
              <a:rPr kumimoji="1" lang="en-US" altLang="zh-CN" sz="3200" dirty="0">
                <a:effectLst/>
                <a:latin typeface="SimSun" charset="-122"/>
                <a:ea typeface="SimSun" charset="-122"/>
                <a:cs typeface="SimSun" charset="-122"/>
              </a:rPr>
              <a:t>1</a:t>
            </a:r>
            <a:r>
              <a:rPr kumimoji="1" lang="zh-CN" altLang="en-US" sz="3200" dirty="0">
                <a:effectLst/>
                <a:latin typeface="SimSun" charset="-122"/>
                <a:ea typeface="SimSun" charset="-122"/>
                <a:cs typeface="SimSun" charset="-122"/>
              </a:rPr>
              <a:t>，则右链为线索，指示其后继</a:t>
            </a:r>
            <a:r>
              <a:rPr kumimoji="1" lang="zh-CN" altLang="en-US" sz="3200" dirty="0" smtClean="0">
                <a:effectLst/>
                <a:latin typeface="SimSun" charset="-122"/>
                <a:ea typeface="SimSun" charset="-122"/>
                <a:cs typeface="SimSun" charset="-122"/>
              </a:rPr>
              <a:t>；</a:t>
            </a:r>
            <a:endParaRPr kumimoji="1" lang="zh-CN" altLang="en-US" sz="3200" dirty="0">
              <a:effectLst/>
              <a:latin typeface="SimSun" charset="-122"/>
              <a:ea typeface="SimSun" charset="-122"/>
              <a:cs typeface="SimSun" charset="-122"/>
            </a:endParaRPr>
          </a:p>
          <a:p>
            <a:pPr algn="l">
              <a:spcBef>
                <a:spcPts val="1200"/>
              </a:spcBef>
            </a:pPr>
            <a:r>
              <a:rPr kumimoji="1" lang="en-US" altLang="zh-CN" sz="3200" dirty="0" smtClean="0">
                <a:effectLst/>
                <a:latin typeface="SimSun" charset="-122"/>
                <a:ea typeface="SimSun" charset="-122"/>
                <a:cs typeface="SimSun" charset="-122"/>
              </a:rPr>
              <a:t>2) </a:t>
            </a:r>
            <a:r>
              <a:rPr kumimoji="1" lang="zh-CN" altLang="en-US" sz="3200" dirty="0">
                <a:effectLst/>
                <a:latin typeface="SimSun" charset="-122"/>
                <a:ea typeface="SimSun" charset="-122"/>
                <a:cs typeface="SimSun" charset="-122"/>
              </a:rPr>
              <a:t>否则，遍历该结点的右子树时访问的第一个结点</a:t>
            </a:r>
            <a:r>
              <a:rPr kumimoji="1" lang="en-US" altLang="zh-CN" sz="3200" dirty="0">
                <a:effectLst/>
                <a:latin typeface="SimSun" charset="-122"/>
                <a:ea typeface="SimSun" charset="-122"/>
                <a:cs typeface="SimSun" charset="-122"/>
              </a:rPr>
              <a:t>(</a:t>
            </a:r>
            <a:r>
              <a:rPr kumimoji="1" lang="zh-CN" altLang="en-US" sz="3200" dirty="0">
                <a:effectLst/>
                <a:latin typeface="SimSun" charset="-122"/>
                <a:ea typeface="SimSun" charset="-122"/>
                <a:cs typeface="SimSun" charset="-122"/>
              </a:rPr>
              <a:t>右子树中最左下的结点</a:t>
            </a:r>
            <a:r>
              <a:rPr kumimoji="1" lang="en-US" altLang="zh-CN" sz="3200" dirty="0">
                <a:effectLst/>
                <a:latin typeface="SimSun" charset="-122"/>
                <a:ea typeface="SimSun" charset="-122"/>
                <a:cs typeface="SimSun" charset="-122"/>
              </a:rPr>
              <a:t>)</a:t>
            </a:r>
            <a:r>
              <a:rPr kumimoji="1" lang="zh-CN" altLang="en-US" sz="3200" dirty="0">
                <a:effectLst/>
                <a:latin typeface="SimSun" charset="-122"/>
                <a:ea typeface="SimSun" charset="-122"/>
                <a:cs typeface="SimSun" charset="-122"/>
              </a:rPr>
              <a:t>为其后继。</a:t>
            </a:r>
          </a:p>
        </p:txBody>
      </p:sp>
      <p:sp>
        <p:nvSpPr>
          <p:cNvPr id="182279" name="Oval 7"/>
          <p:cNvSpPr>
            <a:spLocks noChangeArrowheads="1"/>
          </p:cNvSpPr>
          <p:nvPr/>
        </p:nvSpPr>
        <p:spPr bwMode="auto">
          <a:xfrm>
            <a:off x="6886575" y="162632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2280" name="Oval 8"/>
          <p:cNvSpPr>
            <a:spLocks noChangeArrowheads="1"/>
          </p:cNvSpPr>
          <p:nvPr/>
        </p:nvSpPr>
        <p:spPr bwMode="auto">
          <a:xfrm>
            <a:off x="6165850" y="241848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2281" name="Oval 9"/>
          <p:cNvSpPr>
            <a:spLocks noChangeArrowheads="1"/>
          </p:cNvSpPr>
          <p:nvPr/>
        </p:nvSpPr>
        <p:spPr bwMode="auto">
          <a:xfrm>
            <a:off x="5662613" y="339003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182282" name="Oval 10"/>
          <p:cNvSpPr>
            <a:spLocks noChangeArrowheads="1"/>
          </p:cNvSpPr>
          <p:nvPr/>
        </p:nvSpPr>
        <p:spPr bwMode="auto">
          <a:xfrm>
            <a:off x="6526213" y="339003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2283" name="Oval 11"/>
          <p:cNvSpPr>
            <a:spLocks noChangeArrowheads="1"/>
          </p:cNvSpPr>
          <p:nvPr/>
        </p:nvSpPr>
        <p:spPr bwMode="auto">
          <a:xfrm>
            <a:off x="6094413" y="4506049"/>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182284" name="Oval 12"/>
          <p:cNvSpPr>
            <a:spLocks noChangeArrowheads="1"/>
          </p:cNvSpPr>
          <p:nvPr/>
        </p:nvSpPr>
        <p:spPr bwMode="auto">
          <a:xfrm>
            <a:off x="6958013" y="4506049"/>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2285" name="Oval 13"/>
          <p:cNvSpPr>
            <a:spLocks noChangeArrowheads="1"/>
          </p:cNvSpPr>
          <p:nvPr/>
        </p:nvSpPr>
        <p:spPr bwMode="auto">
          <a:xfrm>
            <a:off x="6526213" y="558713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182286" name="Oval 14"/>
          <p:cNvSpPr>
            <a:spLocks noChangeArrowheads="1"/>
          </p:cNvSpPr>
          <p:nvPr/>
        </p:nvSpPr>
        <p:spPr bwMode="auto">
          <a:xfrm>
            <a:off x="7389813" y="558713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182287" name="Oval 15"/>
          <p:cNvSpPr>
            <a:spLocks noChangeArrowheads="1"/>
          </p:cNvSpPr>
          <p:nvPr/>
        </p:nvSpPr>
        <p:spPr bwMode="auto">
          <a:xfrm>
            <a:off x="7678738" y="241848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2288" name="Oval 16"/>
          <p:cNvSpPr>
            <a:spLocks noChangeArrowheads="1"/>
          </p:cNvSpPr>
          <p:nvPr/>
        </p:nvSpPr>
        <p:spPr bwMode="auto">
          <a:xfrm>
            <a:off x="7318375" y="339003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182289" name="Oval 17"/>
          <p:cNvSpPr>
            <a:spLocks noChangeArrowheads="1"/>
          </p:cNvSpPr>
          <p:nvPr/>
        </p:nvSpPr>
        <p:spPr bwMode="auto">
          <a:xfrm>
            <a:off x="8110538" y="339003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182290" name="AutoShape 18"/>
          <p:cNvCxnSpPr>
            <a:cxnSpLocks noChangeShapeType="1"/>
            <a:stCxn id="182279" idx="3"/>
            <a:endCxn id="182280" idx="7"/>
          </p:cNvCxnSpPr>
          <p:nvPr/>
        </p:nvCxnSpPr>
        <p:spPr bwMode="auto">
          <a:xfrm flipH="1">
            <a:off x="6534150" y="1994624"/>
            <a:ext cx="415925" cy="48736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1" name="AutoShape 19"/>
          <p:cNvCxnSpPr>
            <a:cxnSpLocks noChangeShapeType="1"/>
            <a:stCxn id="182279" idx="5"/>
            <a:endCxn id="182287" idx="1"/>
          </p:cNvCxnSpPr>
          <p:nvPr/>
        </p:nvCxnSpPr>
        <p:spPr bwMode="auto">
          <a:xfrm>
            <a:off x="7254875" y="1994624"/>
            <a:ext cx="487363" cy="48736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2" name="AutoShape 20"/>
          <p:cNvCxnSpPr>
            <a:cxnSpLocks noChangeShapeType="1"/>
            <a:stCxn id="182280" idx="3"/>
            <a:endCxn id="182281" idx="0"/>
          </p:cNvCxnSpPr>
          <p:nvPr/>
        </p:nvCxnSpPr>
        <p:spPr bwMode="auto">
          <a:xfrm flipH="1">
            <a:off x="5878513" y="2786786"/>
            <a:ext cx="350837"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3" name="AutoShape 21"/>
          <p:cNvCxnSpPr>
            <a:cxnSpLocks noChangeShapeType="1"/>
            <a:stCxn id="182280" idx="5"/>
            <a:endCxn id="182282" idx="0"/>
          </p:cNvCxnSpPr>
          <p:nvPr/>
        </p:nvCxnSpPr>
        <p:spPr bwMode="auto">
          <a:xfrm>
            <a:off x="6534150" y="2786786"/>
            <a:ext cx="207963"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4" name="AutoShape 22"/>
          <p:cNvCxnSpPr>
            <a:cxnSpLocks noChangeShapeType="1"/>
            <a:stCxn id="182287" idx="3"/>
            <a:endCxn id="182288" idx="0"/>
          </p:cNvCxnSpPr>
          <p:nvPr/>
        </p:nvCxnSpPr>
        <p:spPr bwMode="auto">
          <a:xfrm flipH="1">
            <a:off x="7534275" y="2786786"/>
            <a:ext cx="207963"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5" name="AutoShape 23"/>
          <p:cNvCxnSpPr>
            <a:cxnSpLocks noChangeShapeType="1"/>
            <a:stCxn id="182287" idx="5"/>
            <a:endCxn id="182289" idx="0"/>
          </p:cNvCxnSpPr>
          <p:nvPr/>
        </p:nvCxnSpPr>
        <p:spPr bwMode="auto">
          <a:xfrm>
            <a:off x="8047038" y="2786786"/>
            <a:ext cx="279400"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6" name="AutoShape 24"/>
          <p:cNvCxnSpPr>
            <a:cxnSpLocks noChangeShapeType="1"/>
            <a:stCxn id="182282" idx="3"/>
            <a:endCxn id="182283" idx="0"/>
          </p:cNvCxnSpPr>
          <p:nvPr/>
        </p:nvCxnSpPr>
        <p:spPr bwMode="auto">
          <a:xfrm flipH="1">
            <a:off x="6310313" y="3758336"/>
            <a:ext cx="279400" cy="74771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7" name="AutoShape 25"/>
          <p:cNvCxnSpPr>
            <a:cxnSpLocks noChangeShapeType="1"/>
            <a:stCxn id="182282" idx="5"/>
            <a:endCxn id="182284" idx="0"/>
          </p:cNvCxnSpPr>
          <p:nvPr/>
        </p:nvCxnSpPr>
        <p:spPr bwMode="auto">
          <a:xfrm>
            <a:off x="6894513" y="3758336"/>
            <a:ext cx="279400" cy="74771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8" name="AutoShape 26"/>
          <p:cNvCxnSpPr>
            <a:cxnSpLocks noChangeShapeType="1"/>
            <a:stCxn id="182284" idx="3"/>
            <a:endCxn id="182285" idx="0"/>
          </p:cNvCxnSpPr>
          <p:nvPr/>
        </p:nvCxnSpPr>
        <p:spPr bwMode="auto">
          <a:xfrm flipH="1">
            <a:off x="6742113" y="4874349"/>
            <a:ext cx="279400" cy="7127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9" name="AutoShape 27"/>
          <p:cNvCxnSpPr>
            <a:cxnSpLocks noChangeShapeType="1"/>
            <a:stCxn id="182284" idx="5"/>
            <a:endCxn id="182286" idx="0"/>
          </p:cNvCxnSpPr>
          <p:nvPr/>
        </p:nvCxnSpPr>
        <p:spPr bwMode="auto">
          <a:xfrm>
            <a:off x="7326313" y="4874349"/>
            <a:ext cx="279400" cy="7127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0" name="AutoShape 28"/>
          <p:cNvCxnSpPr>
            <a:cxnSpLocks noChangeShapeType="1"/>
            <a:stCxn id="182281" idx="5"/>
            <a:endCxn id="182312" idx="2"/>
          </p:cNvCxnSpPr>
          <p:nvPr/>
        </p:nvCxnSpPr>
        <p:spPr bwMode="auto">
          <a:xfrm rot="5400000" flipH="1" flipV="1">
            <a:off x="5743575" y="3193187"/>
            <a:ext cx="852487" cy="277812"/>
          </a:xfrm>
          <a:prstGeom prst="curvedConnector4">
            <a:avLst>
              <a:gd name="adj1" fmla="val -34264"/>
              <a:gd name="adj2" fmla="val 61713"/>
            </a:avLst>
          </a:prstGeom>
          <a:noFill/>
          <a:ln w="5715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1" name="AutoShape 29"/>
          <p:cNvCxnSpPr>
            <a:cxnSpLocks noChangeShapeType="1"/>
            <a:stCxn id="182283" idx="3"/>
            <a:endCxn id="182312" idx="5"/>
          </p:cNvCxnSpPr>
          <p:nvPr/>
        </p:nvCxnSpPr>
        <p:spPr bwMode="auto">
          <a:xfrm rot="5400000" flipH="1" flipV="1">
            <a:off x="5314951" y="3786911"/>
            <a:ext cx="1930400" cy="244475"/>
          </a:xfrm>
          <a:prstGeom prst="curvedConnector5">
            <a:avLst>
              <a:gd name="adj1" fmla="val -15130"/>
              <a:gd name="adj2" fmla="val -119481"/>
              <a:gd name="adj3" fmla="val 3009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2" name="AutoShape 30"/>
          <p:cNvCxnSpPr>
            <a:cxnSpLocks noChangeShapeType="1"/>
            <a:stCxn id="182283" idx="5"/>
            <a:endCxn id="182313" idx="2"/>
          </p:cNvCxnSpPr>
          <p:nvPr/>
        </p:nvCxnSpPr>
        <p:spPr bwMode="auto">
          <a:xfrm rot="5400000" flipH="1" flipV="1">
            <a:off x="6095207" y="4281417"/>
            <a:ext cx="960438" cy="225425"/>
          </a:xfrm>
          <a:prstGeom prst="curvedConnector4">
            <a:avLst>
              <a:gd name="adj1" fmla="val -30412"/>
              <a:gd name="adj2" fmla="val 64083"/>
            </a:avLst>
          </a:prstGeom>
          <a:noFill/>
          <a:ln w="5715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3" name="AutoShape 31"/>
          <p:cNvCxnSpPr>
            <a:cxnSpLocks noChangeShapeType="1"/>
            <a:stCxn id="182285" idx="3"/>
            <a:endCxn id="182313" idx="5"/>
          </p:cNvCxnSpPr>
          <p:nvPr/>
        </p:nvCxnSpPr>
        <p:spPr bwMode="auto">
          <a:xfrm rot="5400000" flipH="1" flipV="1">
            <a:off x="5684044" y="4857680"/>
            <a:ext cx="2003425" cy="192087"/>
          </a:xfrm>
          <a:prstGeom prst="curvedConnector5">
            <a:avLst>
              <a:gd name="adj1" fmla="val -14579"/>
              <a:gd name="adj2" fmla="val -152065"/>
              <a:gd name="adj3" fmla="val 24324"/>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4" name="AutoShape 32"/>
          <p:cNvCxnSpPr>
            <a:cxnSpLocks noChangeShapeType="1"/>
            <a:stCxn id="182285" idx="5"/>
            <a:endCxn id="182314" idx="2"/>
          </p:cNvCxnSpPr>
          <p:nvPr/>
        </p:nvCxnSpPr>
        <p:spPr bwMode="auto">
          <a:xfrm rot="5400000" flipH="1" flipV="1">
            <a:off x="6526213" y="5361711"/>
            <a:ext cx="962025" cy="225425"/>
          </a:xfrm>
          <a:prstGeom prst="curvedConnector4">
            <a:avLst>
              <a:gd name="adj1" fmla="val -30361"/>
              <a:gd name="adj2" fmla="val 64083"/>
            </a:avLst>
          </a:prstGeom>
          <a:noFill/>
          <a:ln w="5715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5" name="AutoShape 33"/>
          <p:cNvCxnSpPr>
            <a:cxnSpLocks noChangeShapeType="1"/>
            <a:stCxn id="182286" idx="3"/>
            <a:endCxn id="182314" idx="6"/>
          </p:cNvCxnSpPr>
          <p:nvPr/>
        </p:nvCxnSpPr>
        <p:spPr bwMode="auto">
          <a:xfrm rot="16200000" flipV="1">
            <a:off x="6860381" y="5362505"/>
            <a:ext cx="962025" cy="223838"/>
          </a:xfrm>
          <a:prstGeom prst="curvedConnector4">
            <a:avLst>
              <a:gd name="adj1" fmla="val -30361"/>
              <a:gd name="adj2" fmla="val 6453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6" name="AutoShape 34"/>
          <p:cNvCxnSpPr>
            <a:cxnSpLocks noChangeShapeType="1"/>
            <a:stCxn id="182288" idx="3"/>
            <a:endCxn id="182318" idx="6"/>
          </p:cNvCxnSpPr>
          <p:nvPr/>
        </p:nvCxnSpPr>
        <p:spPr bwMode="auto">
          <a:xfrm rot="16200000" flipV="1">
            <a:off x="6463507" y="2839967"/>
            <a:ext cx="1631950" cy="204787"/>
          </a:xfrm>
          <a:prstGeom prst="curvedConnector4">
            <a:avLst>
              <a:gd name="adj1" fmla="val -17898"/>
              <a:gd name="adj2" fmla="val 65894"/>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7" name="AutoShape 35"/>
          <p:cNvCxnSpPr>
            <a:cxnSpLocks noChangeShapeType="1"/>
            <a:stCxn id="182288" idx="5"/>
            <a:endCxn id="182319" idx="2"/>
          </p:cNvCxnSpPr>
          <p:nvPr/>
        </p:nvCxnSpPr>
        <p:spPr bwMode="auto">
          <a:xfrm rot="5400000" flipH="1" flipV="1">
            <a:off x="7342981" y="3249543"/>
            <a:ext cx="852487" cy="165100"/>
          </a:xfrm>
          <a:prstGeom prst="curvedConnector4">
            <a:avLst>
              <a:gd name="adj1" fmla="val -34264"/>
              <a:gd name="adj2" fmla="val 69231"/>
            </a:avLst>
          </a:prstGeom>
          <a:noFill/>
          <a:ln w="5715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8" name="AutoShape 36"/>
          <p:cNvCxnSpPr>
            <a:cxnSpLocks noChangeShapeType="1"/>
            <a:stCxn id="182289" idx="3"/>
            <a:endCxn id="182319" idx="5"/>
          </p:cNvCxnSpPr>
          <p:nvPr/>
        </p:nvCxnSpPr>
        <p:spPr bwMode="auto">
          <a:xfrm rot="16200000" flipV="1">
            <a:off x="7652544" y="3236843"/>
            <a:ext cx="814387" cy="228600"/>
          </a:xfrm>
          <a:prstGeom prst="curvedConnector3">
            <a:avLst>
              <a:gd name="adj1" fmla="val -35866"/>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9" name="AutoShape 37"/>
          <p:cNvCxnSpPr>
            <a:cxnSpLocks noChangeShapeType="1"/>
            <a:stCxn id="182289" idx="4"/>
          </p:cNvCxnSpPr>
          <p:nvPr/>
        </p:nvCxnSpPr>
        <p:spPr bwMode="auto">
          <a:xfrm rot="5400000" flipH="1" flipV="1">
            <a:off x="8020050" y="3083649"/>
            <a:ext cx="1044575" cy="431800"/>
          </a:xfrm>
          <a:prstGeom prst="curvedConnector3">
            <a:avLst>
              <a:gd name="adj1" fmla="val -21884"/>
            </a:avLst>
          </a:prstGeom>
          <a:noFill/>
          <a:ln w="5715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10" name="AutoShape 38"/>
          <p:cNvCxnSpPr>
            <a:cxnSpLocks noChangeShapeType="1"/>
            <a:stCxn id="182281" idx="3"/>
          </p:cNvCxnSpPr>
          <p:nvPr/>
        </p:nvCxnSpPr>
        <p:spPr bwMode="auto">
          <a:xfrm rot="16200000" flipV="1">
            <a:off x="4951413" y="2983636"/>
            <a:ext cx="1052512" cy="496888"/>
          </a:xfrm>
          <a:prstGeom prst="curvedConnector3">
            <a:avLst>
              <a:gd name="adj1" fmla="val -27755"/>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11" name="AutoShape 39"/>
          <p:cNvCxnSpPr>
            <a:cxnSpLocks noChangeShapeType="1"/>
            <a:stCxn id="182286" idx="5"/>
            <a:endCxn id="182318" idx="3"/>
          </p:cNvCxnSpPr>
          <p:nvPr/>
        </p:nvCxnSpPr>
        <p:spPr bwMode="auto">
          <a:xfrm rot="16200000" flipV="1">
            <a:off x="5525294" y="3722617"/>
            <a:ext cx="3790950" cy="674688"/>
          </a:xfrm>
          <a:prstGeom prst="curvedConnector3">
            <a:avLst>
              <a:gd name="adj1" fmla="val 44955"/>
            </a:avLst>
          </a:prstGeom>
          <a:noFill/>
          <a:ln w="5715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2312" name="Oval 40"/>
          <p:cNvSpPr>
            <a:spLocks noChangeArrowheads="1"/>
          </p:cNvSpPr>
          <p:nvPr/>
        </p:nvSpPr>
        <p:spPr bwMode="auto">
          <a:xfrm>
            <a:off x="6308725" y="2851874"/>
            <a:ext cx="109538"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13" name="Oval 41"/>
          <p:cNvSpPr>
            <a:spLocks noChangeArrowheads="1"/>
          </p:cNvSpPr>
          <p:nvPr/>
        </p:nvSpPr>
        <p:spPr bwMode="auto">
          <a:xfrm>
            <a:off x="6688138" y="3859936"/>
            <a:ext cx="109537"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14" name="Oval 42"/>
          <p:cNvSpPr>
            <a:spLocks noChangeArrowheads="1"/>
          </p:cNvSpPr>
          <p:nvPr/>
        </p:nvSpPr>
        <p:spPr bwMode="auto">
          <a:xfrm>
            <a:off x="7119938" y="4939436"/>
            <a:ext cx="109537"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18" name="Oval 46"/>
          <p:cNvSpPr>
            <a:spLocks noChangeArrowheads="1"/>
          </p:cNvSpPr>
          <p:nvPr/>
        </p:nvSpPr>
        <p:spPr bwMode="auto">
          <a:xfrm>
            <a:off x="7067550" y="2072411"/>
            <a:ext cx="109538"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19" name="Oval 47"/>
          <p:cNvSpPr>
            <a:spLocks noChangeArrowheads="1"/>
          </p:cNvSpPr>
          <p:nvPr/>
        </p:nvSpPr>
        <p:spPr bwMode="auto">
          <a:xfrm>
            <a:off x="7851775" y="2851874"/>
            <a:ext cx="109538"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20" name="Text Box 48"/>
          <p:cNvSpPr txBox="1">
            <a:spLocks noChangeArrowheads="1"/>
          </p:cNvSpPr>
          <p:nvPr/>
        </p:nvSpPr>
        <p:spPr bwMode="auto">
          <a:xfrm>
            <a:off x="4921250" y="2316886"/>
            <a:ext cx="701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sp>
        <p:nvSpPr>
          <p:cNvPr id="182321" name="Text Box 49"/>
          <p:cNvSpPr txBox="1">
            <a:spLocks noChangeArrowheads="1"/>
          </p:cNvSpPr>
          <p:nvPr/>
        </p:nvSpPr>
        <p:spPr bwMode="auto">
          <a:xfrm>
            <a:off x="8324850" y="2418486"/>
            <a:ext cx="701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82275"/>
                                        </p:tgtEl>
                                        <p:attrNameLst>
                                          <p:attrName>style.visibility</p:attrName>
                                        </p:attrNameLst>
                                      </p:cBhvr>
                                      <p:to>
                                        <p:strVal val="visible"/>
                                      </p:to>
                                    </p:set>
                                    <p:anim calcmode="lin" valueType="num">
                                      <p:cBhvr>
                                        <p:cTn id="7" dur="1000" fill="hold"/>
                                        <p:tgtEl>
                                          <p:spTgt spid="182275"/>
                                        </p:tgtEl>
                                        <p:attrNameLst>
                                          <p:attrName>ppt_x</p:attrName>
                                        </p:attrNameLst>
                                      </p:cBhvr>
                                      <p:tavLst>
                                        <p:tav tm="0">
                                          <p:val>
                                            <p:strVal val="#ppt_x-.2"/>
                                          </p:val>
                                        </p:tav>
                                        <p:tav tm="100000">
                                          <p:val>
                                            <p:strVal val="#ppt_x"/>
                                          </p:val>
                                        </p:tav>
                                      </p:tavLst>
                                    </p:anim>
                                    <p:anim calcmode="lin" valueType="num">
                                      <p:cBhvr>
                                        <p:cTn id="8" dur="1000" fill="hold"/>
                                        <p:tgtEl>
                                          <p:spTgt spid="18227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227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82276">
                                            <p:txEl>
                                              <p:pRg st="0" end="0"/>
                                            </p:txEl>
                                          </p:spTgt>
                                        </p:tgtEl>
                                        <p:attrNameLst>
                                          <p:attrName>style.visibility</p:attrName>
                                        </p:attrNameLst>
                                      </p:cBhvr>
                                      <p:to>
                                        <p:strVal val="visible"/>
                                      </p:to>
                                    </p:set>
                                    <p:anim calcmode="lin" valueType="num">
                                      <p:cBhvr additive="base">
                                        <p:cTn id="14" dur="500" fill="hold"/>
                                        <p:tgtEl>
                                          <p:spTgt spid="18227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1822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82276">
                                            <p:txEl>
                                              <p:pRg st="1" end="1"/>
                                            </p:txEl>
                                          </p:spTgt>
                                        </p:tgtEl>
                                        <p:attrNameLst>
                                          <p:attrName>style.visibility</p:attrName>
                                        </p:attrNameLst>
                                      </p:cBhvr>
                                      <p:to>
                                        <p:strVal val="visible"/>
                                      </p:to>
                                    </p:set>
                                    <p:anim calcmode="lin" valueType="num">
                                      <p:cBhvr additive="base">
                                        <p:cTn id="20" dur="500" fill="hold"/>
                                        <p:tgtEl>
                                          <p:spTgt spid="182276">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82276">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35" presetClass="emph" presetSubtype="0" repeatCount="3000" fill="hold" nodeType="afterEffect">
                                  <p:stCondLst>
                                    <p:cond delay="0"/>
                                  </p:stCondLst>
                                  <p:childTnLst>
                                    <p:anim calcmode="discrete" valueType="str">
                                      <p:cBhvr>
                                        <p:cTn id="24" dur="1000" fill="hold"/>
                                        <p:tgtEl>
                                          <p:spTgt spid="182300"/>
                                        </p:tgtEl>
                                        <p:attrNameLst>
                                          <p:attrName>style.visibility</p:attrName>
                                        </p:attrNameLst>
                                      </p:cBhvr>
                                      <p:tavLst>
                                        <p:tav tm="0">
                                          <p:val>
                                            <p:strVal val="hidden"/>
                                          </p:val>
                                        </p:tav>
                                        <p:tav tm="50000">
                                          <p:val>
                                            <p:strVal val="visible"/>
                                          </p:val>
                                        </p:tav>
                                      </p:tavLst>
                                    </p:anim>
                                  </p:childTnLst>
                                </p:cTn>
                              </p:par>
                              <p:par>
                                <p:cTn id="25" presetID="35" presetClass="emph" presetSubtype="0" repeatCount="3000" fill="hold" nodeType="withEffect">
                                  <p:stCondLst>
                                    <p:cond delay="0"/>
                                  </p:stCondLst>
                                  <p:childTnLst>
                                    <p:anim calcmode="discrete" valueType="str">
                                      <p:cBhvr>
                                        <p:cTn id="26" dur="1000" fill="hold"/>
                                        <p:tgtEl>
                                          <p:spTgt spid="182302"/>
                                        </p:tgtEl>
                                        <p:attrNameLst>
                                          <p:attrName>style.visibility</p:attrName>
                                        </p:attrNameLst>
                                      </p:cBhvr>
                                      <p:tavLst>
                                        <p:tav tm="0">
                                          <p:val>
                                            <p:strVal val="hidden"/>
                                          </p:val>
                                        </p:tav>
                                        <p:tav tm="50000">
                                          <p:val>
                                            <p:strVal val="visible"/>
                                          </p:val>
                                        </p:tav>
                                      </p:tavLst>
                                    </p:anim>
                                  </p:childTnLst>
                                </p:cTn>
                              </p:par>
                              <p:par>
                                <p:cTn id="27" presetID="35" presetClass="emph" presetSubtype="0" repeatCount="3000" fill="hold" nodeType="withEffect">
                                  <p:stCondLst>
                                    <p:cond delay="0"/>
                                  </p:stCondLst>
                                  <p:childTnLst>
                                    <p:anim calcmode="discrete" valueType="str">
                                      <p:cBhvr>
                                        <p:cTn id="28" dur="1000" fill="hold"/>
                                        <p:tgtEl>
                                          <p:spTgt spid="182304"/>
                                        </p:tgtEl>
                                        <p:attrNameLst>
                                          <p:attrName>style.visibility</p:attrName>
                                        </p:attrNameLst>
                                      </p:cBhvr>
                                      <p:tavLst>
                                        <p:tav tm="0">
                                          <p:val>
                                            <p:strVal val="hidden"/>
                                          </p:val>
                                        </p:tav>
                                        <p:tav tm="50000">
                                          <p:val>
                                            <p:strVal val="visible"/>
                                          </p:val>
                                        </p:tav>
                                      </p:tavLst>
                                    </p:anim>
                                  </p:childTnLst>
                                </p:cTn>
                              </p:par>
                              <p:par>
                                <p:cTn id="29" presetID="35" presetClass="emph" presetSubtype="0" repeatCount="3000" fill="hold" nodeType="withEffect">
                                  <p:stCondLst>
                                    <p:cond delay="0"/>
                                  </p:stCondLst>
                                  <p:childTnLst>
                                    <p:anim calcmode="discrete" valueType="str">
                                      <p:cBhvr>
                                        <p:cTn id="30" dur="1000" fill="hold"/>
                                        <p:tgtEl>
                                          <p:spTgt spid="182311"/>
                                        </p:tgtEl>
                                        <p:attrNameLst>
                                          <p:attrName>style.visibility</p:attrName>
                                        </p:attrNameLst>
                                      </p:cBhvr>
                                      <p:tavLst>
                                        <p:tav tm="0">
                                          <p:val>
                                            <p:strVal val="hidden"/>
                                          </p:val>
                                        </p:tav>
                                        <p:tav tm="50000">
                                          <p:val>
                                            <p:strVal val="visible"/>
                                          </p:val>
                                        </p:tav>
                                      </p:tavLst>
                                    </p:anim>
                                  </p:childTnLst>
                                </p:cTn>
                              </p:par>
                              <p:par>
                                <p:cTn id="31" presetID="35" presetClass="emph" presetSubtype="0" repeatCount="3000" fill="hold" nodeType="withEffect">
                                  <p:stCondLst>
                                    <p:cond delay="0"/>
                                  </p:stCondLst>
                                  <p:childTnLst>
                                    <p:anim calcmode="discrete" valueType="str">
                                      <p:cBhvr>
                                        <p:cTn id="32" dur="1000" fill="hold"/>
                                        <p:tgtEl>
                                          <p:spTgt spid="182307"/>
                                        </p:tgtEl>
                                        <p:attrNameLst>
                                          <p:attrName>style.visibility</p:attrName>
                                        </p:attrNameLst>
                                      </p:cBhvr>
                                      <p:tavLst>
                                        <p:tav tm="0">
                                          <p:val>
                                            <p:strVal val="hidden"/>
                                          </p:val>
                                        </p:tav>
                                        <p:tav tm="50000">
                                          <p:val>
                                            <p:strVal val="visible"/>
                                          </p:val>
                                        </p:tav>
                                      </p:tavLst>
                                    </p:anim>
                                  </p:childTnLst>
                                </p:cTn>
                              </p:par>
                              <p:par>
                                <p:cTn id="33" presetID="35" presetClass="emph" presetSubtype="0" repeatCount="3000" fill="hold" nodeType="withEffect">
                                  <p:stCondLst>
                                    <p:cond delay="0"/>
                                  </p:stCondLst>
                                  <p:childTnLst>
                                    <p:anim calcmode="discrete" valueType="str">
                                      <p:cBhvr>
                                        <p:cTn id="34" dur="1000" fill="hold"/>
                                        <p:tgtEl>
                                          <p:spTgt spid="182309"/>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82276">
                                            <p:txEl>
                                              <p:pRg st="2" end="2"/>
                                            </p:txEl>
                                          </p:spTgt>
                                        </p:tgtEl>
                                        <p:attrNameLst>
                                          <p:attrName>style.visibility</p:attrName>
                                        </p:attrNameLst>
                                      </p:cBhvr>
                                      <p:to>
                                        <p:strVal val="visible"/>
                                      </p:to>
                                    </p:set>
                                    <p:anim calcmode="lin" valueType="num">
                                      <p:cBhvr additive="base">
                                        <p:cTn id="39" dur="500" fill="hold"/>
                                        <p:tgtEl>
                                          <p:spTgt spid="182276">
                                            <p:txEl>
                                              <p:pRg st="2" end="2"/>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8227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406400" y="401638"/>
            <a:ext cx="6397625" cy="579437"/>
          </a:xfrm>
          <a:prstGeom prst="rect">
            <a:avLst/>
          </a:prstGeom>
          <a:solidFill>
            <a:srgbClr val="000099"/>
          </a:solidFill>
          <a:ln>
            <a:noFill/>
          </a:ln>
          <a:effectLst>
            <a:outerShdw dist="71842" dir="2700000" algn="ctr" rotWithShape="0">
              <a:schemeClr val="accent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3200" dirty="0">
                <a:effectLst/>
                <a:latin typeface="SimSun" charset="-122"/>
                <a:ea typeface="SimSun" charset="-122"/>
                <a:cs typeface="SimSun" charset="-122"/>
              </a:rPr>
              <a:t>在中序线索二叉树中找结点的</a:t>
            </a:r>
            <a:r>
              <a:rPr kumimoji="1" lang="zh-CN" altLang="en-US" sz="3200" b="1" dirty="0">
                <a:solidFill>
                  <a:srgbClr val="FFFF00"/>
                </a:solidFill>
                <a:effectLst/>
                <a:latin typeface="SimSun" charset="-122"/>
                <a:ea typeface="SimSun" charset="-122"/>
                <a:cs typeface="SimSun" charset="-122"/>
              </a:rPr>
              <a:t>前驱</a:t>
            </a:r>
            <a:endParaRPr kumimoji="1" lang="zh-CN" altLang="en-US" sz="3200" dirty="0">
              <a:effectLst/>
              <a:latin typeface="SimSun" charset="-122"/>
              <a:ea typeface="SimSun" charset="-122"/>
              <a:cs typeface="SimSun" charset="-122"/>
            </a:endParaRPr>
          </a:p>
        </p:txBody>
      </p:sp>
      <p:sp>
        <p:nvSpPr>
          <p:cNvPr id="191492" name="Text Box 4"/>
          <p:cNvSpPr txBox="1">
            <a:spLocks noChangeArrowheads="1"/>
          </p:cNvSpPr>
          <p:nvPr/>
        </p:nvSpPr>
        <p:spPr bwMode="auto">
          <a:xfrm>
            <a:off x="348456" y="1644561"/>
            <a:ext cx="4608513"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200" dirty="0">
                <a:effectLst/>
                <a:latin typeface="SimSun" charset="-122"/>
                <a:ea typeface="SimSun" charset="-122"/>
                <a:cs typeface="SimSun" charset="-122"/>
              </a:rPr>
              <a:t>在中序线索树中找结点</a:t>
            </a:r>
            <a:r>
              <a:rPr kumimoji="1" lang="zh-CN" altLang="en-US" sz="3200" b="1" dirty="0">
                <a:solidFill>
                  <a:srgbClr val="FFFF00"/>
                </a:solidFill>
                <a:effectLst/>
                <a:latin typeface="SimSun" charset="-122"/>
                <a:ea typeface="SimSun" charset="-122"/>
                <a:cs typeface="SimSun" charset="-122"/>
              </a:rPr>
              <a:t>前驱</a:t>
            </a:r>
            <a:r>
              <a:rPr kumimoji="1" lang="zh-CN" altLang="en-US" sz="3200" dirty="0">
                <a:effectLst/>
                <a:latin typeface="SimSun" charset="-122"/>
                <a:ea typeface="SimSun" charset="-122"/>
                <a:cs typeface="SimSun" charset="-122"/>
              </a:rPr>
              <a:t>的规律是：</a:t>
            </a:r>
          </a:p>
          <a:p>
            <a:pPr algn="l">
              <a:spcBef>
                <a:spcPts val="1200"/>
              </a:spcBef>
            </a:pPr>
            <a:r>
              <a:rPr kumimoji="1" lang="en-US" altLang="zh-CN" sz="3200" dirty="0" smtClean="0">
                <a:effectLst/>
                <a:latin typeface="SimSun" charset="-122"/>
                <a:ea typeface="SimSun" charset="-122"/>
                <a:cs typeface="SimSun" charset="-122"/>
              </a:rPr>
              <a:t>1) </a:t>
            </a:r>
            <a:r>
              <a:rPr kumimoji="1" lang="zh-CN" altLang="en-US" sz="3200" dirty="0">
                <a:effectLst/>
                <a:latin typeface="SimSun" charset="-122"/>
                <a:ea typeface="SimSun" charset="-122"/>
                <a:cs typeface="SimSun" charset="-122"/>
              </a:rPr>
              <a:t>若左标志是</a:t>
            </a:r>
            <a:r>
              <a:rPr kumimoji="1" lang="en-US" altLang="zh-CN" sz="3200" dirty="0">
                <a:effectLst/>
                <a:latin typeface="SimSun" charset="-122"/>
                <a:ea typeface="SimSun" charset="-122"/>
                <a:cs typeface="SimSun" charset="-122"/>
              </a:rPr>
              <a:t>1</a:t>
            </a:r>
            <a:r>
              <a:rPr kumimoji="1" lang="zh-CN" altLang="en-US" sz="3200" dirty="0">
                <a:effectLst/>
                <a:latin typeface="SimSun" charset="-122"/>
                <a:ea typeface="SimSun" charset="-122"/>
                <a:cs typeface="SimSun" charset="-122"/>
              </a:rPr>
              <a:t>，则左链为线索，指示其前驱</a:t>
            </a:r>
            <a:r>
              <a:rPr kumimoji="1" lang="zh-CN" altLang="en-US" sz="3200" dirty="0" smtClean="0">
                <a:effectLst/>
                <a:latin typeface="SimSun" charset="-122"/>
                <a:ea typeface="SimSun" charset="-122"/>
                <a:cs typeface="SimSun" charset="-122"/>
              </a:rPr>
              <a:t>；</a:t>
            </a:r>
            <a:endParaRPr kumimoji="1" lang="zh-CN" altLang="en-US" sz="3200" dirty="0">
              <a:effectLst/>
              <a:latin typeface="SimSun" charset="-122"/>
              <a:ea typeface="SimSun" charset="-122"/>
              <a:cs typeface="SimSun" charset="-122"/>
            </a:endParaRPr>
          </a:p>
          <a:p>
            <a:pPr algn="l">
              <a:spcBef>
                <a:spcPts val="1200"/>
              </a:spcBef>
            </a:pPr>
            <a:r>
              <a:rPr kumimoji="1" lang="en-US" altLang="zh-CN" sz="3200" dirty="0" smtClean="0">
                <a:effectLst/>
                <a:latin typeface="SimSun" charset="-122"/>
                <a:ea typeface="SimSun" charset="-122"/>
                <a:cs typeface="SimSun" charset="-122"/>
              </a:rPr>
              <a:t>2) </a:t>
            </a:r>
            <a:r>
              <a:rPr kumimoji="1" lang="zh-CN" altLang="en-US" sz="3200" dirty="0">
                <a:effectLst/>
                <a:latin typeface="SimSun" charset="-122"/>
                <a:ea typeface="SimSun" charset="-122"/>
                <a:cs typeface="SimSun" charset="-122"/>
              </a:rPr>
              <a:t>否则，遍历该结点的左子树时最后访问的结点</a:t>
            </a:r>
            <a:r>
              <a:rPr kumimoji="1" lang="en-US" altLang="zh-CN" sz="3200" dirty="0">
                <a:effectLst/>
                <a:latin typeface="SimSun" charset="-122"/>
                <a:ea typeface="SimSun" charset="-122"/>
                <a:cs typeface="SimSun" charset="-122"/>
              </a:rPr>
              <a:t>(</a:t>
            </a:r>
            <a:r>
              <a:rPr kumimoji="1" lang="zh-CN" altLang="en-US" sz="3200" dirty="0">
                <a:effectLst/>
                <a:latin typeface="SimSun" charset="-122"/>
                <a:ea typeface="SimSun" charset="-122"/>
                <a:cs typeface="SimSun" charset="-122"/>
              </a:rPr>
              <a:t>左子树中最右下的结点</a:t>
            </a:r>
            <a:r>
              <a:rPr kumimoji="1" lang="en-US" altLang="zh-CN" sz="3200" dirty="0">
                <a:effectLst/>
                <a:latin typeface="SimSun" charset="-122"/>
                <a:ea typeface="SimSun" charset="-122"/>
                <a:cs typeface="SimSun" charset="-122"/>
              </a:rPr>
              <a:t>)</a:t>
            </a:r>
            <a:r>
              <a:rPr kumimoji="1" lang="zh-CN" altLang="en-US" sz="3200" dirty="0">
                <a:effectLst/>
                <a:latin typeface="SimSun" charset="-122"/>
                <a:ea typeface="SimSun" charset="-122"/>
                <a:cs typeface="SimSun" charset="-122"/>
              </a:rPr>
              <a:t>为其前驱。</a:t>
            </a:r>
          </a:p>
        </p:txBody>
      </p:sp>
      <p:sp>
        <p:nvSpPr>
          <p:cNvPr id="191493" name="Oval 5"/>
          <p:cNvSpPr>
            <a:spLocks noChangeArrowheads="1"/>
          </p:cNvSpPr>
          <p:nvPr/>
        </p:nvSpPr>
        <p:spPr bwMode="auto">
          <a:xfrm>
            <a:off x="6895641" y="1644561"/>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91494" name="Oval 6"/>
          <p:cNvSpPr>
            <a:spLocks noChangeArrowheads="1"/>
          </p:cNvSpPr>
          <p:nvPr/>
        </p:nvSpPr>
        <p:spPr bwMode="auto">
          <a:xfrm>
            <a:off x="6174916" y="243672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91495" name="Oval 7"/>
          <p:cNvSpPr>
            <a:spLocks noChangeArrowheads="1"/>
          </p:cNvSpPr>
          <p:nvPr/>
        </p:nvSpPr>
        <p:spPr bwMode="auto">
          <a:xfrm>
            <a:off x="5671679" y="340827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191496" name="Oval 8"/>
          <p:cNvSpPr>
            <a:spLocks noChangeArrowheads="1"/>
          </p:cNvSpPr>
          <p:nvPr/>
        </p:nvSpPr>
        <p:spPr bwMode="auto">
          <a:xfrm>
            <a:off x="6535279" y="340827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91497" name="Oval 9"/>
          <p:cNvSpPr>
            <a:spLocks noChangeArrowheads="1"/>
          </p:cNvSpPr>
          <p:nvPr/>
        </p:nvSpPr>
        <p:spPr bwMode="auto">
          <a:xfrm>
            <a:off x="6103479" y="452428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191498" name="Oval 10"/>
          <p:cNvSpPr>
            <a:spLocks noChangeArrowheads="1"/>
          </p:cNvSpPr>
          <p:nvPr/>
        </p:nvSpPr>
        <p:spPr bwMode="auto">
          <a:xfrm>
            <a:off x="6967079" y="452428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91499" name="Oval 11"/>
          <p:cNvSpPr>
            <a:spLocks noChangeArrowheads="1"/>
          </p:cNvSpPr>
          <p:nvPr/>
        </p:nvSpPr>
        <p:spPr bwMode="auto">
          <a:xfrm>
            <a:off x="6535279" y="560537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191500" name="Oval 12"/>
          <p:cNvSpPr>
            <a:spLocks noChangeArrowheads="1"/>
          </p:cNvSpPr>
          <p:nvPr/>
        </p:nvSpPr>
        <p:spPr bwMode="auto">
          <a:xfrm>
            <a:off x="7398879" y="560537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191501" name="Oval 13"/>
          <p:cNvSpPr>
            <a:spLocks noChangeArrowheads="1"/>
          </p:cNvSpPr>
          <p:nvPr/>
        </p:nvSpPr>
        <p:spPr bwMode="auto">
          <a:xfrm>
            <a:off x="7687804" y="243672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91502" name="Oval 14"/>
          <p:cNvSpPr>
            <a:spLocks noChangeArrowheads="1"/>
          </p:cNvSpPr>
          <p:nvPr/>
        </p:nvSpPr>
        <p:spPr bwMode="auto">
          <a:xfrm>
            <a:off x="7327441" y="340827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191503" name="Oval 15"/>
          <p:cNvSpPr>
            <a:spLocks noChangeArrowheads="1"/>
          </p:cNvSpPr>
          <p:nvPr/>
        </p:nvSpPr>
        <p:spPr bwMode="auto">
          <a:xfrm>
            <a:off x="8119604" y="340827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191504" name="AutoShape 16"/>
          <p:cNvCxnSpPr>
            <a:cxnSpLocks noChangeShapeType="1"/>
            <a:stCxn id="191493" idx="3"/>
            <a:endCxn id="191494" idx="7"/>
          </p:cNvCxnSpPr>
          <p:nvPr/>
        </p:nvCxnSpPr>
        <p:spPr bwMode="auto">
          <a:xfrm flipH="1">
            <a:off x="6543216" y="2012861"/>
            <a:ext cx="415925" cy="4873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05" name="AutoShape 17"/>
          <p:cNvCxnSpPr>
            <a:cxnSpLocks noChangeShapeType="1"/>
            <a:stCxn id="191493" idx="5"/>
            <a:endCxn id="191501" idx="1"/>
          </p:cNvCxnSpPr>
          <p:nvPr/>
        </p:nvCxnSpPr>
        <p:spPr bwMode="auto">
          <a:xfrm>
            <a:off x="7263941" y="2012861"/>
            <a:ext cx="487363" cy="4873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06" name="AutoShape 18"/>
          <p:cNvCxnSpPr>
            <a:cxnSpLocks noChangeShapeType="1"/>
            <a:stCxn id="191494" idx="3"/>
            <a:endCxn id="191495" idx="0"/>
          </p:cNvCxnSpPr>
          <p:nvPr/>
        </p:nvCxnSpPr>
        <p:spPr bwMode="auto">
          <a:xfrm flipH="1">
            <a:off x="5887579" y="2805024"/>
            <a:ext cx="350837"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07" name="AutoShape 19"/>
          <p:cNvCxnSpPr>
            <a:cxnSpLocks noChangeShapeType="1"/>
            <a:stCxn id="191494" idx="5"/>
            <a:endCxn id="191496" idx="0"/>
          </p:cNvCxnSpPr>
          <p:nvPr/>
        </p:nvCxnSpPr>
        <p:spPr bwMode="auto">
          <a:xfrm>
            <a:off x="6543216" y="2805024"/>
            <a:ext cx="207963"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08" name="AutoShape 20"/>
          <p:cNvCxnSpPr>
            <a:cxnSpLocks noChangeShapeType="1"/>
            <a:stCxn id="191501" idx="3"/>
            <a:endCxn id="191502" idx="0"/>
          </p:cNvCxnSpPr>
          <p:nvPr/>
        </p:nvCxnSpPr>
        <p:spPr bwMode="auto">
          <a:xfrm flipH="1">
            <a:off x="7543341" y="2805024"/>
            <a:ext cx="207963"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09" name="AutoShape 21"/>
          <p:cNvCxnSpPr>
            <a:cxnSpLocks noChangeShapeType="1"/>
            <a:stCxn id="191501" idx="5"/>
            <a:endCxn id="191503" idx="0"/>
          </p:cNvCxnSpPr>
          <p:nvPr/>
        </p:nvCxnSpPr>
        <p:spPr bwMode="auto">
          <a:xfrm>
            <a:off x="8056104" y="2805024"/>
            <a:ext cx="279400"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0" name="AutoShape 22"/>
          <p:cNvCxnSpPr>
            <a:cxnSpLocks noChangeShapeType="1"/>
            <a:stCxn id="191496" idx="3"/>
            <a:endCxn id="191497" idx="0"/>
          </p:cNvCxnSpPr>
          <p:nvPr/>
        </p:nvCxnSpPr>
        <p:spPr bwMode="auto">
          <a:xfrm flipH="1">
            <a:off x="6319379" y="3776574"/>
            <a:ext cx="279400" cy="7477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1" name="AutoShape 23"/>
          <p:cNvCxnSpPr>
            <a:cxnSpLocks noChangeShapeType="1"/>
            <a:stCxn id="191496" idx="5"/>
            <a:endCxn id="191498" idx="0"/>
          </p:cNvCxnSpPr>
          <p:nvPr/>
        </p:nvCxnSpPr>
        <p:spPr bwMode="auto">
          <a:xfrm>
            <a:off x="6903579" y="3776574"/>
            <a:ext cx="279400" cy="7477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2" name="AutoShape 24"/>
          <p:cNvCxnSpPr>
            <a:cxnSpLocks noChangeShapeType="1"/>
            <a:stCxn id="191498" idx="3"/>
            <a:endCxn id="191499" idx="0"/>
          </p:cNvCxnSpPr>
          <p:nvPr/>
        </p:nvCxnSpPr>
        <p:spPr bwMode="auto">
          <a:xfrm flipH="1">
            <a:off x="6751179" y="4892586"/>
            <a:ext cx="279400" cy="7127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3" name="AutoShape 25"/>
          <p:cNvCxnSpPr>
            <a:cxnSpLocks noChangeShapeType="1"/>
            <a:stCxn id="191498" idx="5"/>
            <a:endCxn id="191500" idx="0"/>
          </p:cNvCxnSpPr>
          <p:nvPr/>
        </p:nvCxnSpPr>
        <p:spPr bwMode="auto">
          <a:xfrm>
            <a:off x="7335379" y="4892586"/>
            <a:ext cx="279400" cy="7127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4" name="AutoShape 26"/>
          <p:cNvCxnSpPr>
            <a:cxnSpLocks noChangeShapeType="1"/>
            <a:stCxn id="191495" idx="5"/>
            <a:endCxn id="191526" idx="2"/>
          </p:cNvCxnSpPr>
          <p:nvPr/>
        </p:nvCxnSpPr>
        <p:spPr bwMode="auto">
          <a:xfrm rot="5400000" flipH="1" flipV="1">
            <a:off x="5752641" y="3211424"/>
            <a:ext cx="852488" cy="277812"/>
          </a:xfrm>
          <a:prstGeom prst="curvedConnector4">
            <a:avLst>
              <a:gd name="adj1" fmla="val -34264"/>
              <a:gd name="adj2" fmla="val 6171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5" name="AutoShape 27"/>
          <p:cNvCxnSpPr>
            <a:cxnSpLocks noChangeShapeType="1"/>
            <a:stCxn id="191497" idx="3"/>
            <a:endCxn id="191526" idx="5"/>
          </p:cNvCxnSpPr>
          <p:nvPr/>
        </p:nvCxnSpPr>
        <p:spPr bwMode="auto">
          <a:xfrm rot="5400000" flipH="1" flipV="1">
            <a:off x="5324017" y="3805148"/>
            <a:ext cx="1930400" cy="244475"/>
          </a:xfrm>
          <a:prstGeom prst="curvedConnector5">
            <a:avLst>
              <a:gd name="adj1" fmla="val -15130"/>
              <a:gd name="adj2" fmla="val -119481"/>
              <a:gd name="adj3" fmla="val 30097"/>
            </a:avLst>
          </a:prstGeom>
          <a:noFill/>
          <a:ln w="5715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6" name="AutoShape 28"/>
          <p:cNvCxnSpPr>
            <a:cxnSpLocks noChangeShapeType="1"/>
            <a:stCxn id="191497" idx="5"/>
            <a:endCxn id="191527" idx="2"/>
          </p:cNvCxnSpPr>
          <p:nvPr/>
        </p:nvCxnSpPr>
        <p:spPr bwMode="auto">
          <a:xfrm rot="5400000" flipH="1" flipV="1">
            <a:off x="6104273" y="4299655"/>
            <a:ext cx="960437" cy="225425"/>
          </a:xfrm>
          <a:prstGeom prst="curvedConnector4">
            <a:avLst>
              <a:gd name="adj1" fmla="val -30412"/>
              <a:gd name="adj2" fmla="val 6408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7" name="AutoShape 29"/>
          <p:cNvCxnSpPr>
            <a:cxnSpLocks noChangeShapeType="1"/>
            <a:stCxn id="191499" idx="3"/>
            <a:endCxn id="191527" idx="5"/>
          </p:cNvCxnSpPr>
          <p:nvPr/>
        </p:nvCxnSpPr>
        <p:spPr bwMode="auto">
          <a:xfrm rot="5400000" flipH="1" flipV="1">
            <a:off x="5693110" y="4875918"/>
            <a:ext cx="2003425" cy="192087"/>
          </a:xfrm>
          <a:prstGeom prst="curvedConnector5">
            <a:avLst>
              <a:gd name="adj1" fmla="val -14579"/>
              <a:gd name="adj2" fmla="val -152065"/>
              <a:gd name="adj3" fmla="val 24324"/>
            </a:avLst>
          </a:prstGeom>
          <a:noFill/>
          <a:ln w="5715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8" name="AutoShape 30"/>
          <p:cNvCxnSpPr>
            <a:cxnSpLocks noChangeShapeType="1"/>
            <a:stCxn id="191499" idx="5"/>
            <a:endCxn id="191528" idx="2"/>
          </p:cNvCxnSpPr>
          <p:nvPr/>
        </p:nvCxnSpPr>
        <p:spPr bwMode="auto">
          <a:xfrm rot="5400000" flipH="1" flipV="1">
            <a:off x="6535279" y="5379949"/>
            <a:ext cx="962025" cy="225425"/>
          </a:xfrm>
          <a:prstGeom prst="curvedConnector4">
            <a:avLst>
              <a:gd name="adj1" fmla="val -30361"/>
              <a:gd name="adj2" fmla="val 6408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9" name="AutoShape 31"/>
          <p:cNvCxnSpPr>
            <a:cxnSpLocks noChangeShapeType="1"/>
            <a:stCxn id="191500" idx="3"/>
            <a:endCxn id="191528" idx="6"/>
          </p:cNvCxnSpPr>
          <p:nvPr/>
        </p:nvCxnSpPr>
        <p:spPr bwMode="auto">
          <a:xfrm rot="16200000" flipV="1">
            <a:off x="6869447" y="5380743"/>
            <a:ext cx="962025" cy="223838"/>
          </a:xfrm>
          <a:prstGeom prst="curvedConnector4">
            <a:avLst>
              <a:gd name="adj1" fmla="val -30361"/>
              <a:gd name="adj2" fmla="val 64537"/>
            </a:avLst>
          </a:prstGeom>
          <a:noFill/>
          <a:ln w="5715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20" name="AutoShape 32"/>
          <p:cNvCxnSpPr>
            <a:cxnSpLocks noChangeShapeType="1"/>
            <a:stCxn id="191502" idx="3"/>
            <a:endCxn id="191529" idx="6"/>
          </p:cNvCxnSpPr>
          <p:nvPr/>
        </p:nvCxnSpPr>
        <p:spPr bwMode="auto">
          <a:xfrm rot="16200000" flipV="1">
            <a:off x="6472573" y="2858205"/>
            <a:ext cx="1631950" cy="204787"/>
          </a:xfrm>
          <a:prstGeom prst="curvedConnector4">
            <a:avLst>
              <a:gd name="adj1" fmla="val -17898"/>
              <a:gd name="adj2" fmla="val 65894"/>
            </a:avLst>
          </a:prstGeom>
          <a:noFill/>
          <a:ln w="5715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21" name="AutoShape 33"/>
          <p:cNvCxnSpPr>
            <a:cxnSpLocks noChangeShapeType="1"/>
            <a:stCxn id="191502" idx="5"/>
            <a:endCxn id="191530" idx="2"/>
          </p:cNvCxnSpPr>
          <p:nvPr/>
        </p:nvCxnSpPr>
        <p:spPr bwMode="auto">
          <a:xfrm rot="5400000" flipH="1" flipV="1">
            <a:off x="7352047" y="3267780"/>
            <a:ext cx="852488" cy="165100"/>
          </a:xfrm>
          <a:prstGeom prst="curvedConnector4">
            <a:avLst>
              <a:gd name="adj1" fmla="val -34264"/>
              <a:gd name="adj2" fmla="val 69231"/>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22" name="AutoShape 34"/>
          <p:cNvCxnSpPr>
            <a:cxnSpLocks noChangeShapeType="1"/>
            <a:stCxn id="191503" idx="3"/>
            <a:endCxn id="191530" idx="5"/>
          </p:cNvCxnSpPr>
          <p:nvPr/>
        </p:nvCxnSpPr>
        <p:spPr bwMode="auto">
          <a:xfrm rot="16200000" flipV="1">
            <a:off x="7661610" y="3255080"/>
            <a:ext cx="814388" cy="228600"/>
          </a:xfrm>
          <a:prstGeom prst="curvedConnector3">
            <a:avLst>
              <a:gd name="adj1" fmla="val -35866"/>
            </a:avLst>
          </a:prstGeom>
          <a:noFill/>
          <a:ln w="5715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23" name="AutoShape 35"/>
          <p:cNvCxnSpPr>
            <a:cxnSpLocks noChangeShapeType="1"/>
            <a:stCxn id="191503" idx="4"/>
          </p:cNvCxnSpPr>
          <p:nvPr/>
        </p:nvCxnSpPr>
        <p:spPr bwMode="auto">
          <a:xfrm rot="5400000" flipH="1" flipV="1">
            <a:off x="8029116" y="3101887"/>
            <a:ext cx="1044575" cy="431800"/>
          </a:xfrm>
          <a:prstGeom prst="curvedConnector3">
            <a:avLst>
              <a:gd name="adj1" fmla="val -21884"/>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24" name="AutoShape 36"/>
          <p:cNvCxnSpPr>
            <a:cxnSpLocks noChangeShapeType="1"/>
            <a:stCxn id="191495" idx="3"/>
          </p:cNvCxnSpPr>
          <p:nvPr/>
        </p:nvCxnSpPr>
        <p:spPr bwMode="auto">
          <a:xfrm rot="16200000" flipV="1">
            <a:off x="4960478" y="3001874"/>
            <a:ext cx="1052513" cy="496888"/>
          </a:xfrm>
          <a:prstGeom prst="curvedConnector3">
            <a:avLst>
              <a:gd name="adj1" fmla="val -27755"/>
            </a:avLst>
          </a:prstGeom>
          <a:noFill/>
          <a:ln w="5715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25" name="AutoShape 37"/>
          <p:cNvCxnSpPr>
            <a:cxnSpLocks noChangeShapeType="1"/>
            <a:stCxn id="191500" idx="5"/>
            <a:endCxn id="191529" idx="3"/>
          </p:cNvCxnSpPr>
          <p:nvPr/>
        </p:nvCxnSpPr>
        <p:spPr bwMode="auto">
          <a:xfrm rot="16200000" flipV="1">
            <a:off x="5534360" y="3740855"/>
            <a:ext cx="3790950" cy="674688"/>
          </a:xfrm>
          <a:prstGeom prst="curvedConnector3">
            <a:avLst>
              <a:gd name="adj1" fmla="val 36681"/>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1526" name="Oval 38"/>
          <p:cNvSpPr>
            <a:spLocks noChangeArrowheads="1"/>
          </p:cNvSpPr>
          <p:nvPr/>
        </p:nvSpPr>
        <p:spPr bwMode="auto">
          <a:xfrm>
            <a:off x="6317791" y="2870111"/>
            <a:ext cx="109538"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27" name="Oval 39"/>
          <p:cNvSpPr>
            <a:spLocks noChangeArrowheads="1"/>
          </p:cNvSpPr>
          <p:nvPr/>
        </p:nvSpPr>
        <p:spPr bwMode="auto">
          <a:xfrm>
            <a:off x="6697204" y="3878174"/>
            <a:ext cx="109537"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28" name="Oval 40"/>
          <p:cNvSpPr>
            <a:spLocks noChangeArrowheads="1"/>
          </p:cNvSpPr>
          <p:nvPr/>
        </p:nvSpPr>
        <p:spPr bwMode="auto">
          <a:xfrm>
            <a:off x="7129004" y="4957674"/>
            <a:ext cx="109537"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29" name="Oval 41"/>
          <p:cNvSpPr>
            <a:spLocks noChangeArrowheads="1"/>
          </p:cNvSpPr>
          <p:nvPr/>
        </p:nvSpPr>
        <p:spPr bwMode="auto">
          <a:xfrm>
            <a:off x="7076616" y="2090649"/>
            <a:ext cx="109538"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30" name="Oval 42"/>
          <p:cNvSpPr>
            <a:spLocks noChangeArrowheads="1"/>
          </p:cNvSpPr>
          <p:nvPr/>
        </p:nvSpPr>
        <p:spPr bwMode="auto">
          <a:xfrm>
            <a:off x="7860841" y="2870111"/>
            <a:ext cx="109538"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31" name="Text Box 43"/>
          <p:cNvSpPr txBox="1">
            <a:spLocks noChangeArrowheads="1"/>
          </p:cNvSpPr>
          <p:nvPr/>
        </p:nvSpPr>
        <p:spPr bwMode="auto">
          <a:xfrm>
            <a:off x="4930316" y="2336711"/>
            <a:ext cx="701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sp>
        <p:nvSpPr>
          <p:cNvPr id="191532" name="Text Box 44"/>
          <p:cNvSpPr txBox="1">
            <a:spLocks noChangeArrowheads="1"/>
          </p:cNvSpPr>
          <p:nvPr/>
        </p:nvSpPr>
        <p:spPr bwMode="auto">
          <a:xfrm>
            <a:off x="8333916" y="2436724"/>
            <a:ext cx="701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91490"/>
                                        </p:tgtEl>
                                        <p:attrNameLst>
                                          <p:attrName>style.visibility</p:attrName>
                                        </p:attrNameLst>
                                      </p:cBhvr>
                                      <p:to>
                                        <p:strVal val="visible"/>
                                      </p:to>
                                    </p:set>
                                    <p:anim calcmode="lin" valueType="num">
                                      <p:cBhvr>
                                        <p:cTn id="7" dur="1000" fill="hold"/>
                                        <p:tgtEl>
                                          <p:spTgt spid="191490"/>
                                        </p:tgtEl>
                                        <p:attrNameLst>
                                          <p:attrName>ppt_x</p:attrName>
                                        </p:attrNameLst>
                                      </p:cBhvr>
                                      <p:tavLst>
                                        <p:tav tm="0">
                                          <p:val>
                                            <p:strVal val="#ppt_x-.2"/>
                                          </p:val>
                                        </p:tav>
                                        <p:tav tm="100000">
                                          <p:val>
                                            <p:strVal val="#ppt_x"/>
                                          </p:val>
                                        </p:tav>
                                      </p:tavLst>
                                    </p:anim>
                                    <p:anim calcmode="lin" valueType="num">
                                      <p:cBhvr>
                                        <p:cTn id="8" dur="1000" fill="hold"/>
                                        <p:tgtEl>
                                          <p:spTgt spid="19149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149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91492">
                                            <p:txEl>
                                              <p:pRg st="0" end="0"/>
                                            </p:txEl>
                                          </p:spTgt>
                                        </p:tgtEl>
                                        <p:attrNameLst>
                                          <p:attrName>style.visibility</p:attrName>
                                        </p:attrNameLst>
                                      </p:cBhvr>
                                      <p:to>
                                        <p:strVal val="visible"/>
                                      </p:to>
                                    </p:set>
                                    <p:anim calcmode="lin" valueType="num">
                                      <p:cBhvr additive="base">
                                        <p:cTn id="14" dur="500" fill="hold"/>
                                        <p:tgtEl>
                                          <p:spTgt spid="191492">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1914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91492">
                                            <p:txEl>
                                              <p:pRg st="1" end="1"/>
                                            </p:txEl>
                                          </p:spTgt>
                                        </p:tgtEl>
                                        <p:attrNameLst>
                                          <p:attrName>style.visibility</p:attrName>
                                        </p:attrNameLst>
                                      </p:cBhvr>
                                      <p:to>
                                        <p:strVal val="visible"/>
                                      </p:to>
                                    </p:set>
                                    <p:anim calcmode="lin" valueType="num">
                                      <p:cBhvr additive="base">
                                        <p:cTn id="20" dur="500" fill="hold"/>
                                        <p:tgtEl>
                                          <p:spTgt spid="191492">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91492">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35" presetClass="emph" presetSubtype="0" repeatCount="3000" fill="hold" nodeType="afterEffect">
                                  <p:stCondLst>
                                    <p:cond delay="0"/>
                                  </p:stCondLst>
                                  <p:childTnLst>
                                    <p:anim calcmode="discrete" valueType="str">
                                      <p:cBhvr>
                                        <p:cTn id="24" dur="1000" fill="hold"/>
                                        <p:tgtEl>
                                          <p:spTgt spid="191524"/>
                                        </p:tgtEl>
                                        <p:attrNameLst>
                                          <p:attrName>style.visibility</p:attrName>
                                        </p:attrNameLst>
                                      </p:cBhvr>
                                      <p:tavLst>
                                        <p:tav tm="0">
                                          <p:val>
                                            <p:strVal val="hidden"/>
                                          </p:val>
                                        </p:tav>
                                        <p:tav tm="50000">
                                          <p:val>
                                            <p:strVal val="visible"/>
                                          </p:val>
                                        </p:tav>
                                      </p:tavLst>
                                    </p:anim>
                                  </p:childTnLst>
                                </p:cTn>
                              </p:par>
                              <p:par>
                                <p:cTn id="25" presetID="35" presetClass="emph" presetSubtype="0" repeatCount="3000" fill="hold" nodeType="withEffect">
                                  <p:stCondLst>
                                    <p:cond delay="0"/>
                                  </p:stCondLst>
                                  <p:childTnLst>
                                    <p:anim calcmode="discrete" valueType="str">
                                      <p:cBhvr>
                                        <p:cTn id="26" dur="1000" fill="hold"/>
                                        <p:tgtEl>
                                          <p:spTgt spid="191515"/>
                                        </p:tgtEl>
                                        <p:attrNameLst>
                                          <p:attrName>style.visibility</p:attrName>
                                        </p:attrNameLst>
                                      </p:cBhvr>
                                      <p:tavLst>
                                        <p:tav tm="0">
                                          <p:val>
                                            <p:strVal val="hidden"/>
                                          </p:val>
                                        </p:tav>
                                        <p:tav tm="50000">
                                          <p:val>
                                            <p:strVal val="visible"/>
                                          </p:val>
                                        </p:tav>
                                      </p:tavLst>
                                    </p:anim>
                                  </p:childTnLst>
                                </p:cTn>
                              </p:par>
                              <p:par>
                                <p:cTn id="27" presetID="35" presetClass="emph" presetSubtype="0" repeatCount="3000" fill="hold" nodeType="withEffect">
                                  <p:stCondLst>
                                    <p:cond delay="0"/>
                                  </p:stCondLst>
                                  <p:childTnLst>
                                    <p:anim calcmode="discrete" valueType="str">
                                      <p:cBhvr>
                                        <p:cTn id="28" dur="1000" fill="hold"/>
                                        <p:tgtEl>
                                          <p:spTgt spid="191517"/>
                                        </p:tgtEl>
                                        <p:attrNameLst>
                                          <p:attrName>style.visibility</p:attrName>
                                        </p:attrNameLst>
                                      </p:cBhvr>
                                      <p:tavLst>
                                        <p:tav tm="0">
                                          <p:val>
                                            <p:strVal val="hidden"/>
                                          </p:val>
                                        </p:tav>
                                        <p:tav tm="50000">
                                          <p:val>
                                            <p:strVal val="visible"/>
                                          </p:val>
                                        </p:tav>
                                      </p:tavLst>
                                    </p:anim>
                                  </p:childTnLst>
                                </p:cTn>
                              </p:par>
                              <p:par>
                                <p:cTn id="29" presetID="35" presetClass="emph" presetSubtype="0" repeatCount="3000" fill="hold" nodeType="withEffect">
                                  <p:stCondLst>
                                    <p:cond delay="0"/>
                                  </p:stCondLst>
                                  <p:childTnLst>
                                    <p:anim calcmode="discrete" valueType="str">
                                      <p:cBhvr>
                                        <p:cTn id="30" dur="1000" fill="hold"/>
                                        <p:tgtEl>
                                          <p:spTgt spid="191519"/>
                                        </p:tgtEl>
                                        <p:attrNameLst>
                                          <p:attrName>style.visibility</p:attrName>
                                        </p:attrNameLst>
                                      </p:cBhvr>
                                      <p:tavLst>
                                        <p:tav tm="0">
                                          <p:val>
                                            <p:strVal val="hidden"/>
                                          </p:val>
                                        </p:tav>
                                        <p:tav tm="50000">
                                          <p:val>
                                            <p:strVal val="visible"/>
                                          </p:val>
                                        </p:tav>
                                      </p:tavLst>
                                    </p:anim>
                                  </p:childTnLst>
                                </p:cTn>
                              </p:par>
                              <p:par>
                                <p:cTn id="31" presetID="35" presetClass="emph" presetSubtype="0" repeatCount="3000" fill="hold" nodeType="withEffect">
                                  <p:stCondLst>
                                    <p:cond delay="0"/>
                                  </p:stCondLst>
                                  <p:childTnLst>
                                    <p:anim calcmode="discrete" valueType="str">
                                      <p:cBhvr>
                                        <p:cTn id="32" dur="1000" fill="hold"/>
                                        <p:tgtEl>
                                          <p:spTgt spid="191520"/>
                                        </p:tgtEl>
                                        <p:attrNameLst>
                                          <p:attrName>style.visibility</p:attrName>
                                        </p:attrNameLst>
                                      </p:cBhvr>
                                      <p:tavLst>
                                        <p:tav tm="0">
                                          <p:val>
                                            <p:strVal val="hidden"/>
                                          </p:val>
                                        </p:tav>
                                        <p:tav tm="50000">
                                          <p:val>
                                            <p:strVal val="visible"/>
                                          </p:val>
                                        </p:tav>
                                      </p:tavLst>
                                    </p:anim>
                                  </p:childTnLst>
                                </p:cTn>
                              </p:par>
                              <p:par>
                                <p:cTn id="33" presetID="35" presetClass="emph" presetSubtype="0" repeatCount="3000" fill="hold" nodeType="withEffect">
                                  <p:stCondLst>
                                    <p:cond delay="0"/>
                                  </p:stCondLst>
                                  <p:childTnLst>
                                    <p:anim calcmode="discrete" valueType="str">
                                      <p:cBhvr>
                                        <p:cTn id="34" dur="1000" fill="hold"/>
                                        <p:tgtEl>
                                          <p:spTgt spid="191522"/>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91492">
                                            <p:txEl>
                                              <p:pRg st="2" end="2"/>
                                            </p:txEl>
                                          </p:spTgt>
                                        </p:tgtEl>
                                        <p:attrNameLst>
                                          <p:attrName>style.visibility</p:attrName>
                                        </p:attrNameLst>
                                      </p:cBhvr>
                                      <p:to>
                                        <p:strVal val="visible"/>
                                      </p:to>
                                    </p:set>
                                    <p:anim calcmode="lin" valueType="num">
                                      <p:cBhvr additive="base">
                                        <p:cTn id="39" dur="500" fill="hold"/>
                                        <p:tgtEl>
                                          <p:spTgt spid="191492">
                                            <p:txEl>
                                              <p:pRg st="2" end="2"/>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9149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8"/>
          <p:cNvSpPr txBox="1"/>
          <p:nvPr/>
        </p:nvSpPr>
        <p:spPr>
          <a:xfrm>
            <a:off x="249842" y="820081"/>
            <a:ext cx="8643998" cy="1245235"/>
          </a:xfrm>
          <a:prstGeom prst="rect">
            <a:avLst/>
          </a:prstGeom>
          <a:noFill/>
        </p:spPr>
        <p:txBody>
          <a:bodyPr wrap="square" rtlCol="0">
            <a:spAutoFit/>
          </a:bodyPr>
          <a:lstStyle/>
          <a:p>
            <a:pPr algn="just">
              <a:lnSpc>
                <a:spcPts val="3000"/>
              </a:lnSpc>
              <a:spcBef>
                <a:spcPts val="600"/>
              </a:spcBef>
            </a:pPr>
            <a:r>
              <a:rPr kumimoji="1" lang="zh-CN" altLang="en-US" sz="2400" b="1" u="sng" dirty="0" smtClean="0">
                <a:solidFill>
                  <a:srgbClr val="FFFF00"/>
                </a:solidFill>
                <a:latin typeface="Songti SC Bold" panose="02010800040101010101" charset="-122"/>
                <a:ea typeface="Songti SC Bold" panose="02010800040101010101" charset="-122"/>
                <a:cs typeface="Songti SC Regular" panose="02010800040101010101" charset="-122"/>
              </a:rPr>
              <a:t>子孙结点和祖先结点</a:t>
            </a:r>
            <a:r>
              <a:rPr kumimoji="1" lang="zh-CN" altLang="en-US" sz="2400" b="1" dirty="0" smtClean="0">
                <a:solidFill>
                  <a:srgbClr val="FFFF00"/>
                </a:solidFill>
                <a:latin typeface="Songti SC Bold" panose="02010800040101010101" charset="-122"/>
                <a:ea typeface="Songti SC Bold" panose="02010800040101010101" charset="-122"/>
                <a:cs typeface="Songti SC Regular" panose="02010800040101010101" charset="-122"/>
              </a:rPr>
              <a:t>：</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在一棵树中，一个结点的所有子树中的结点称为该结点的</a:t>
            </a:r>
            <a:r>
              <a:rPr kumimoji="1" lang="zh-CN" altLang="en-US" sz="2400" dirty="0" smtClean="0">
                <a:solidFill>
                  <a:srgbClr val="FFFF00"/>
                </a:solidFill>
                <a:latin typeface="Songti SC Regular" panose="02010800040101010101" charset="-122"/>
                <a:ea typeface="Songti SC Regular" panose="02010800040101010101" charset="-122"/>
                <a:cs typeface="Songti SC Regular" panose="02010800040101010101" charset="-122"/>
              </a:rPr>
              <a:t>子孙结点</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。从根结点到达一个结点的路径上经过的所有结点被称作该结点的</a:t>
            </a:r>
            <a:r>
              <a:rPr kumimoji="1" lang="zh-CN" altLang="en-US" sz="2400" dirty="0" smtClean="0">
                <a:solidFill>
                  <a:srgbClr val="FFFF00"/>
                </a:solidFill>
                <a:latin typeface="Songti SC Regular" panose="02010800040101010101" charset="-122"/>
                <a:ea typeface="Songti SC Regular" panose="02010800040101010101" charset="-122"/>
                <a:cs typeface="Songti SC Regular" panose="02010800040101010101" charset="-122"/>
              </a:rPr>
              <a:t>祖先结点</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 </a:t>
            </a:r>
            <a:r>
              <a:rPr kumimoji="1" lang="zh-CN" altLang="en-US" sz="2400" dirty="0" smtClean="0">
                <a:solidFill>
                  <a:srgbClr val="FF0000"/>
                </a:solidFill>
                <a:latin typeface="Songti SC Regular" panose="02010800040101010101" charset="-122"/>
                <a:ea typeface="Songti SC Regular" panose="02010800040101010101" charset="-122"/>
                <a:cs typeface="Songti SC Regular" panose="02010800040101010101" charset="-122"/>
              </a:rPr>
              <a:t>　</a:t>
            </a:r>
          </a:p>
        </p:txBody>
      </p:sp>
      <p:sp>
        <p:nvSpPr>
          <p:cNvPr id="4" name="TextBox 57"/>
          <p:cNvSpPr txBox="1"/>
          <p:nvPr/>
        </p:nvSpPr>
        <p:spPr>
          <a:xfrm>
            <a:off x="3723314" y="2925756"/>
            <a:ext cx="3357586" cy="369332"/>
          </a:xfrm>
          <a:prstGeom prst="rect">
            <a:avLst/>
          </a:prstGeom>
          <a:noFill/>
        </p:spPr>
        <p:txBody>
          <a:bodyPr wrap="square" rtlCol="0">
            <a:spAutoFit/>
          </a:bodyPr>
          <a:lstStyle/>
          <a:p>
            <a:pPr algn="l"/>
            <a:r>
              <a:rPr kumimoji="1" lang="zh-CN" altLang="en-US" sz="1800" smtClean="0">
                <a:latin typeface="Consolas" panose="020B0609020204030204" pitchFamily="49" charset="0"/>
                <a:ea typeface="仿宋" panose="02010609060101010101" charset="-122"/>
                <a:cs typeface="Consolas" panose="020B0609020204030204" pitchFamily="49" charset="0"/>
              </a:rPr>
              <a:t>所有结点都是</a:t>
            </a:r>
            <a:r>
              <a:rPr kumimoji="1" lang="en-US" altLang="zh-CN" sz="1800" i="1" dirty="0" smtClean="0">
                <a:solidFill>
                  <a:srgbClr val="FFFF00"/>
                </a:solidFill>
                <a:latin typeface="Consolas" panose="020B0609020204030204" pitchFamily="49" charset="0"/>
                <a:ea typeface="仿宋" panose="02010609060101010101" charset="-122"/>
                <a:cs typeface="Consolas" panose="020B0609020204030204" pitchFamily="49" charset="0"/>
              </a:rPr>
              <a:t>A</a:t>
            </a:r>
            <a:r>
              <a:rPr kumimoji="1" lang="zh-CN" altLang="en-US" sz="1800" smtClean="0">
                <a:latin typeface="Consolas" panose="020B0609020204030204" pitchFamily="49" charset="0"/>
                <a:ea typeface="仿宋" panose="02010609060101010101" charset="-122"/>
                <a:cs typeface="Consolas" panose="020B0609020204030204" pitchFamily="49" charset="0"/>
              </a:rPr>
              <a:t>的子孙结点</a:t>
            </a:r>
            <a:endParaRPr lang="zh-CN" altLang="en-US" sz="1800" dirty="0">
              <a:latin typeface="Consolas" panose="020B0609020204030204" pitchFamily="49" charset="0"/>
              <a:ea typeface="仿宋" panose="02010609060101010101" charset="-122"/>
              <a:cs typeface="Consolas" panose="020B0609020204030204" pitchFamily="49" charset="0"/>
            </a:endParaRPr>
          </a:p>
        </p:txBody>
      </p:sp>
      <p:sp>
        <p:nvSpPr>
          <p:cNvPr id="5" name="TextBox 58"/>
          <p:cNvSpPr txBox="1"/>
          <p:nvPr/>
        </p:nvSpPr>
        <p:spPr>
          <a:xfrm>
            <a:off x="4080504" y="5568962"/>
            <a:ext cx="3357586" cy="369332"/>
          </a:xfrm>
          <a:prstGeom prst="rect">
            <a:avLst/>
          </a:prstGeom>
          <a:noFill/>
        </p:spPr>
        <p:txBody>
          <a:bodyPr wrap="square" rtlCol="0">
            <a:spAutoFit/>
          </a:bodyPr>
          <a:lstStyle/>
          <a:p>
            <a:pPr algn="l"/>
            <a:r>
              <a:rPr kumimoji="1" lang="en-US" altLang="zh-CN" sz="1800" i="1" dirty="0" smtClean="0">
                <a:solidFill>
                  <a:srgbClr val="FFFF00"/>
                </a:solidFill>
                <a:latin typeface="Consolas" panose="020B0609020204030204" pitchFamily="49" charset="0"/>
                <a:ea typeface="仿宋" panose="02010609060101010101" charset="-122"/>
                <a:cs typeface="Consolas" panose="020B0609020204030204" pitchFamily="49" charset="0"/>
              </a:rPr>
              <a:t>L</a:t>
            </a:r>
            <a:r>
              <a:rPr kumimoji="1" lang="zh-CN" altLang="en-US" sz="1800" smtClean="0">
                <a:latin typeface="Consolas" panose="020B0609020204030204" pitchFamily="49" charset="0"/>
                <a:ea typeface="仿宋" panose="02010609060101010101" charset="-122"/>
                <a:cs typeface="Consolas" panose="020B0609020204030204" pitchFamily="49" charset="0"/>
              </a:rPr>
              <a:t>的祖先结点为</a:t>
            </a:r>
            <a:r>
              <a:rPr kumimoji="1" lang="en-US" altLang="zh-CN" sz="1800" i="1" dirty="0" smtClean="0">
                <a:solidFill>
                  <a:schemeClr val="tx1"/>
                </a:solidFill>
                <a:latin typeface="Consolas" panose="020B0609020204030204" pitchFamily="49" charset="0"/>
                <a:ea typeface="仿宋" panose="02010609060101010101" charset="-122"/>
                <a:cs typeface="Consolas" panose="020B0609020204030204" pitchFamily="49" charset="0"/>
              </a:rPr>
              <a:t>A</a:t>
            </a:r>
            <a:r>
              <a:rPr kumimoji="1" lang="zh-CN" altLang="en-US" sz="1800" dirty="0" smtClean="0">
                <a:solidFill>
                  <a:schemeClr val="tx1"/>
                </a:solidFill>
                <a:latin typeface="Consolas" panose="020B0609020204030204" pitchFamily="49" charset="0"/>
                <a:ea typeface="仿宋" panose="02010609060101010101" charset="-122"/>
                <a:cs typeface="Consolas" panose="020B0609020204030204" pitchFamily="49" charset="0"/>
              </a:rPr>
              <a:t>、</a:t>
            </a:r>
            <a:r>
              <a:rPr kumimoji="1" lang="en-US" altLang="zh-CN" sz="1800" i="1" dirty="0" smtClean="0">
                <a:solidFill>
                  <a:schemeClr val="tx1"/>
                </a:solidFill>
                <a:latin typeface="Consolas" panose="020B0609020204030204" pitchFamily="49" charset="0"/>
                <a:ea typeface="仿宋" panose="02010609060101010101" charset="-122"/>
                <a:cs typeface="Consolas" panose="020B0609020204030204" pitchFamily="49" charset="0"/>
              </a:rPr>
              <a:t>D</a:t>
            </a:r>
            <a:r>
              <a:rPr kumimoji="1" lang="zh-CN" altLang="en-US" sz="1800" dirty="0" smtClean="0">
                <a:solidFill>
                  <a:schemeClr val="tx1"/>
                </a:solidFill>
                <a:latin typeface="Consolas" panose="020B0609020204030204" pitchFamily="49" charset="0"/>
                <a:ea typeface="仿宋" panose="02010609060101010101" charset="-122"/>
                <a:cs typeface="Consolas" panose="020B0609020204030204" pitchFamily="49" charset="0"/>
              </a:rPr>
              <a:t>、</a:t>
            </a:r>
            <a:r>
              <a:rPr kumimoji="1" lang="en-US" altLang="zh-CN" sz="1800" i="1" dirty="0" smtClean="0">
                <a:solidFill>
                  <a:schemeClr val="tx1"/>
                </a:solidFill>
                <a:latin typeface="Consolas" panose="020B0609020204030204" pitchFamily="49" charset="0"/>
                <a:ea typeface="仿宋" panose="02010609060101010101" charset="-122"/>
                <a:cs typeface="Consolas" panose="020B0609020204030204" pitchFamily="49" charset="0"/>
              </a:rPr>
              <a:t>I</a:t>
            </a:r>
          </a:p>
        </p:txBody>
      </p:sp>
      <p:grpSp>
        <p:nvGrpSpPr>
          <p:cNvPr id="6" name="组合 59"/>
          <p:cNvGrpSpPr/>
          <p:nvPr/>
        </p:nvGrpSpPr>
        <p:grpSpPr>
          <a:xfrm>
            <a:off x="1835790" y="2997194"/>
            <a:ext cx="3816350" cy="2305050"/>
            <a:chOff x="1692275" y="2276475"/>
            <a:chExt cx="3816350" cy="2305050"/>
          </a:xfrm>
        </p:grpSpPr>
        <p:sp>
          <p:nvSpPr>
            <p:cNvPr id="62" name="Freeform 47"/>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4" name="Freeform 48"/>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5" name="Oval 31"/>
            <p:cNvSpPr>
              <a:spLocks noChangeArrowheads="1"/>
            </p:cNvSpPr>
            <p:nvPr/>
          </p:nvSpPr>
          <p:spPr bwMode="auto">
            <a:xfrm>
              <a:off x="3060700" y="227647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A</a:t>
              </a:r>
            </a:p>
          </p:txBody>
        </p:sp>
        <p:sp>
          <p:nvSpPr>
            <p:cNvPr id="66" name="Oval 32"/>
            <p:cNvSpPr>
              <a:spLocks noChangeArrowheads="1"/>
            </p:cNvSpPr>
            <p:nvPr/>
          </p:nvSpPr>
          <p:spPr bwMode="auto">
            <a:xfrm>
              <a:off x="2052638" y="2925763"/>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67" name="Oval 33"/>
            <p:cNvSpPr>
              <a:spLocks noChangeArrowheads="1"/>
            </p:cNvSpPr>
            <p:nvPr/>
          </p:nvSpPr>
          <p:spPr bwMode="auto">
            <a:xfrm>
              <a:off x="3060700" y="2925763"/>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C</a:t>
              </a:r>
            </a:p>
          </p:txBody>
        </p:sp>
        <p:sp>
          <p:nvSpPr>
            <p:cNvPr id="68" name="Oval 34"/>
            <p:cNvSpPr>
              <a:spLocks noChangeArrowheads="1"/>
            </p:cNvSpPr>
            <p:nvPr/>
          </p:nvSpPr>
          <p:spPr bwMode="auto">
            <a:xfrm>
              <a:off x="4068763" y="29257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69" name="Oval 35"/>
            <p:cNvSpPr>
              <a:spLocks noChangeArrowheads="1"/>
            </p:cNvSpPr>
            <p:nvPr/>
          </p:nvSpPr>
          <p:spPr bwMode="auto">
            <a:xfrm>
              <a:off x="1692275"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70" name="Oval 36"/>
            <p:cNvSpPr>
              <a:spLocks noChangeArrowheads="1"/>
            </p:cNvSpPr>
            <p:nvPr/>
          </p:nvSpPr>
          <p:spPr bwMode="auto">
            <a:xfrm>
              <a:off x="241141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71" name="Oval 37"/>
            <p:cNvSpPr>
              <a:spLocks noChangeArrowheads="1"/>
            </p:cNvSpPr>
            <p:nvPr/>
          </p:nvSpPr>
          <p:spPr bwMode="auto">
            <a:xfrm>
              <a:off x="3060700"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72" name="Oval 38"/>
            <p:cNvSpPr>
              <a:spLocks noChangeArrowheads="1"/>
            </p:cNvSpPr>
            <p:nvPr/>
          </p:nvSpPr>
          <p:spPr bwMode="auto">
            <a:xfrm>
              <a:off x="3060700"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73" name="Oval 39"/>
            <p:cNvSpPr>
              <a:spLocks noChangeArrowheads="1"/>
            </p:cNvSpPr>
            <p:nvPr/>
          </p:nvSpPr>
          <p:spPr bwMode="auto">
            <a:xfrm>
              <a:off x="3708400"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74" name="Oval 40"/>
            <p:cNvSpPr>
              <a:spLocks noChangeArrowheads="1"/>
            </p:cNvSpPr>
            <p:nvPr/>
          </p:nvSpPr>
          <p:spPr bwMode="auto">
            <a:xfrm>
              <a:off x="450056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75" name="Oval 41"/>
            <p:cNvSpPr>
              <a:spLocks noChangeArrowheads="1"/>
            </p:cNvSpPr>
            <p:nvPr/>
          </p:nvSpPr>
          <p:spPr bwMode="auto">
            <a:xfrm>
              <a:off x="3924300"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76" name="Oval 42"/>
            <p:cNvSpPr>
              <a:spLocks noChangeArrowheads="1"/>
            </p:cNvSpPr>
            <p:nvPr/>
          </p:nvSpPr>
          <p:spPr bwMode="auto">
            <a:xfrm>
              <a:off x="4505325" y="4221163"/>
              <a:ext cx="360363" cy="360362"/>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77" name="Oval 43"/>
            <p:cNvSpPr>
              <a:spLocks noChangeArrowheads="1"/>
            </p:cNvSpPr>
            <p:nvPr/>
          </p:nvSpPr>
          <p:spPr bwMode="auto">
            <a:xfrm>
              <a:off x="5148263" y="42211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78" name="Line 44"/>
            <p:cNvSpPr>
              <a:spLocks noChangeShapeType="1"/>
            </p:cNvSpPr>
            <p:nvPr/>
          </p:nvSpPr>
          <p:spPr bwMode="auto">
            <a:xfrm flipH="1">
              <a:off x="2406655" y="2493963"/>
              <a:ext cx="654044" cy="515926"/>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79" name="Line 45"/>
            <p:cNvSpPr>
              <a:spLocks noChangeShapeType="1"/>
            </p:cNvSpPr>
            <p:nvPr/>
          </p:nvSpPr>
          <p:spPr bwMode="auto">
            <a:xfrm>
              <a:off x="3238500" y="2636838"/>
              <a:ext cx="0" cy="288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0" name="Line 46"/>
            <p:cNvSpPr>
              <a:spLocks noChangeShapeType="1"/>
            </p:cNvSpPr>
            <p:nvPr/>
          </p:nvSpPr>
          <p:spPr bwMode="auto">
            <a:xfrm>
              <a:off x="3430588" y="2522538"/>
              <a:ext cx="647700" cy="503237"/>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1" name="Line 49"/>
            <p:cNvSpPr>
              <a:spLocks noChangeShapeType="1"/>
            </p:cNvSpPr>
            <p:nvPr/>
          </p:nvSpPr>
          <p:spPr bwMode="auto">
            <a:xfrm>
              <a:off x="3243263" y="3319463"/>
              <a:ext cx="0" cy="252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2" name="Line 50"/>
            <p:cNvSpPr>
              <a:spLocks noChangeShapeType="1"/>
            </p:cNvSpPr>
            <p:nvPr/>
          </p:nvSpPr>
          <p:spPr bwMode="auto">
            <a:xfrm>
              <a:off x="3243263"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3" name="Freeform 51"/>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4" name="Freeform 52"/>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5" name="Line 53"/>
            <p:cNvSpPr>
              <a:spLocks noChangeShapeType="1"/>
            </p:cNvSpPr>
            <p:nvPr/>
          </p:nvSpPr>
          <p:spPr bwMode="auto">
            <a:xfrm flipH="1">
              <a:off x="4184650" y="3862388"/>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6" name="Line 54"/>
            <p:cNvSpPr>
              <a:spLocks noChangeShapeType="1"/>
            </p:cNvSpPr>
            <p:nvPr/>
          </p:nvSpPr>
          <p:spPr bwMode="auto">
            <a:xfrm>
              <a:off x="4687888"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7" name="Freeform 55"/>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grpSp>
      <p:sp>
        <p:nvSpPr>
          <p:cNvPr id="2" name="文本框 1"/>
          <p:cNvSpPr txBox="1"/>
          <p:nvPr/>
        </p:nvSpPr>
        <p:spPr>
          <a:xfrm>
            <a:off x="7308215" y="189230"/>
            <a:ext cx="1234440" cy="460375"/>
          </a:xfrm>
          <a:prstGeom prst="rect">
            <a:avLst/>
          </a:prstGeom>
          <a:noFill/>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b="1">
                <a:solidFill>
                  <a:srgbClr val="FFFF00"/>
                </a:solidFill>
              </a:rPr>
              <a:t>族谱</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dirty="0" smtClean="0"/>
              <a:t>PreOrderThreading binary tree</a:t>
            </a:r>
          </a:p>
        </p:txBody>
      </p:sp>
      <p:sp>
        <p:nvSpPr>
          <p:cNvPr id="223235" name="Rectangle 3"/>
          <p:cNvSpPr>
            <a:spLocks noGrp="1" noChangeArrowheads="1"/>
          </p:cNvSpPr>
          <p:nvPr>
            <p:ph type="body" idx="1"/>
          </p:nvPr>
        </p:nvSpPr>
        <p:spPr/>
        <p:txBody>
          <a:bodyPr/>
          <a:lstStyle/>
          <a:p>
            <a:r>
              <a:rPr lang="en-US" altLang="zh-CN" dirty="0">
                <a:effectLst/>
              </a:rPr>
              <a:t>In </a:t>
            </a:r>
            <a:r>
              <a:rPr lang="en-US" altLang="zh-CN" dirty="0" smtClean="0">
                <a:effectLst/>
              </a:rPr>
              <a:t>an</a:t>
            </a:r>
            <a:r>
              <a:rPr lang="zh-CN" altLang="en-US" dirty="0" smtClean="0">
                <a:effectLst/>
              </a:rPr>
              <a:t> </a:t>
            </a:r>
            <a:r>
              <a:rPr lang="en-US" altLang="zh-CN" dirty="0" err="1" smtClean="0">
                <a:effectLst/>
              </a:rPr>
              <a:t>PreOrderThreading</a:t>
            </a:r>
            <a:r>
              <a:rPr lang="en-US" altLang="zh-CN" dirty="0" smtClean="0">
                <a:effectLst/>
              </a:rPr>
              <a:t> tree</a:t>
            </a:r>
            <a:r>
              <a:rPr lang="en-US" altLang="zh-CN" dirty="0" smtClean="0">
                <a:effectLst/>
              </a:rPr>
              <a:t>, </a:t>
            </a:r>
            <a:r>
              <a:rPr lang="en-US" altLang="zh-CN" dirty="0">
                <a:effectLst/>
              </a:rPr>
              <a:t>where is </a:t>
            </a:r>
            <a:endParaRPr lang="en-US" altLang="zh-CN" dirty="0">
              <a:effectLst/>
            </a:endParaRPr>
          </a:p>
          <a:p>
            <a:pPr lvl="1"/>
            <a:r>
              <a:rPr lang="en-US" altLang="zh-CN" dirty="0">
                <a:effectLst/>
              </a:rPr>
              <a:t>The successor of the given </a:t>
            </a:r>
            <a:r>
              <a:rPr lang="en-US" altLang="zh-CN" dirty="0" smtClean="0">
                <a:effectLst/>
              </a:rPr>
              <a:t>node</a:t>
            </a:r>
            <a:endParaRPr lang="en-US" altLang="zh-CN" dirty="0">
              <a:effectLst/>
            </a:endParaRPr>
          </a:p>
          <a:p>
            <a:pPr lvl="1"/>
            <a:r>
              <a:rPr lang="en-US" altLang="zh-CN" dirty="0">
                <a:effectLst/>
              </a:rPr>
              <a:t>The predecessor of the given node</a:t>
            </a:r>
          </a:p>
          <a:p>
            <a:pPr marL="0" indent="0">
              <a:buNone/>
            </a:pPr>
            <a:endParaRPr lang="en-US" altLang="zh-CN" dirty="0">
              <a:effectLst/>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dirty="0" smtClean="0"/>
              <a:t>PreOrderThreading binary tree</a:t>
            </a:r>
          </a:p>
        </p:txBody>
      </p:sp>
      <p:sp>
        <p:nvSpPr>
          <p:cNvPr id="223235" name="Rectangle 3"/>
          <p:cNvSpPr>
            <a:spLocks noGrp="1" noChangeArrowheads="1"/>
          </p:cNvSpPr>
          <p:nvPr>
            <p:ph type="body" idx="1"/>
          </p:nvPr>
        </p:nvSpPr>
        <p:spPr/>
        <p:txBody>
          <a:bodyPr/>
          <a:lstStyle/>
          <a:p>
            <a:r>
              <a:rPr lang="en-US" altLang="zh-CN" dirty="0">
                <a:effectLst/>
              </a:rPr>
              <a:t>In </a:t>
            </a:r>
            <a:r>
              <a:rPr lang="en-US" altLang="zh-CN" dirty="0" smtClean="0">
                <a:effectLst/>
              </a:rPr>
              <a:t>an</a:t>
            </a:r>
            <a:r>
              <a:rPr lang="zh-CN" altLang="en-US" dirty="0" smtClean="0">
                <a:effectLst/>
              </a:rPr>
              <a:t> </a:t>
            </a:r>
            <a:r>
              <a:rPr lang="en-US" altLang="zh-CN" dirty="0" err="1" smtClean="0">
                <a:effectLst/>
              </a:rPr>
              <a:t>PreOrderThreading</a:t>
            </a:r>
            <a:r>
              <a:rPr lang="en-US" altLang="zh-CN" dirty="0" smtClean="0">
                <a:effectLst/>
              </a:rPr>
              <a:t> tree</a:t>
            </a:r>
            <a:r>
              <a:rPr lang="en-US" altLang="zh-CN" dirty="0" smtClean="0">
                <a:effectLst/>
              </a:rPr>
              <a:t>, </a:t>
            </a:r>
            <a:r>
              <a:rPr lang="en-US" altLang="zh-CN" dirty="0">
                <a:effectLst/>
              </a:rPr>
              <a:t>where is </a:t>
            </a:r>
            <a:endParaRPr lang="en-US" altLang="zh-CN" dirty="0">
              <a:effectLst/>
            </a:endParaRPr>
          </a:p>
          <a:p>
            <a:pPr lvl="1"/>
            <a:r>
              <a:rPr lang="en-US" altLang="zh-CN" dirty="0">
                <a:effectLst/>
              </a:rPr>
              <a:t>The successor of the given node</a:t>
            </a:r>
          </a:p>
          <a:p>
            <a:pPr marL="457200" lvl="1" indent="0">
              <a:buNone/>
            </a:pPr>
            <a:endParaRPr lang="en-US" altLang="zh-CN" dirty="0">
              <a:effectLst/>
            </a:endParaRPr>
          </a:p>
          <a:p>
            <a:pPr lvl="1"/>
            <a:endParaRPr lang="en-US" altLang="zh-CN" dirty="0">
              <a:effectLst/>
            </a:endParaRPr>
          </a:p>
          <a:p>
            <a:pPr lvl="1"/>
            <a:endParaRPr lang="en-US" altLang="zh-CN" dirty="0">
              <a:effectLst/>
            </a:endParaRPr>
          </a:p>
          <a:p>
            <a:pPr lvl="1"/>
            <a:endParaRPr lang="en-US" altLang="zh-CN" dirty="0">
              <a:effectLst/>
            </a:endParaRPr>
          </a:p>
          <a:p>
            <a:pPr lvl="1"/>
            <a:endParaRPr lang="en-US" altLang="zh-CN" dirty="0">
              <a:effectLst/>
            </a:endParaRPr>
          </a:p>
          <a:p>
            <a:pPr lvl="1"/>
            <a:endParaRPr lang="en-US" altLang="zh-CN" dirty="0">
              <a:effectLst/>
            </a:endParaRPr>
          </a:p>
          <a:p>
            <a:pPr lvl="1"/>
            <a:r>
              <a:rPr lang="en-US" altLang="zh-CN" dirty="0">
                <a:effectLst/>
              </a:rPr>
              <a:t>The predecessor of the given node</a:t>
            </a:r>
          </a:p>
          <a:p>
            <a:pPr marL="0" indent="0">
              <a:buNone/>
            </a:pPr>
            <a:endParaRPr lang="en-US" altLang="zh-CN" dirty="0">
              <a:effectLst/>
            </a:endParaRPr>
          </a:p>
        </p:txBody>
      </p:sp>
      <p:pic>
        <p:nvPicPr>
          <p:cNvPr id="2" name="图片 1" descr="未命名文件(3)"/>
          <p:cNvPicPr>
            <a:picLocks noChangeAspect="1"/>
          </p:cNvPicPr>
          <p:nvPr/>
        </p:nvPicPr>
        <p:blipFill>
          <a:blip r:embed="rId3"/>
          <a:stretch>
            <a:fillRect/>
          </a:stretch>
        </p:blipFill>
        <p:spPr>
          <a:xfrm>
            <a:off x="1403985" y="2780665"/>
            <a:ext cx="5267325" cy="2674620"/>
          </a:xfrm>
          <a:prstGeom prst="rect">
            <a:avLst/>
          </a:prstGeom>
        </p:spPr>
      </p:pic>
    </p:spTree>
    <p:extLst>
      <p:ext uri="{BB962C8B-B14F-4D97-AF65-F5344CB8AC3E}">
        <p14:creationId xmlns:p14="http://schemas.microsoft.com/office/powerpoint/2010/main" val="454429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311150" y="895350"/>
            <a:ext cx="5184775"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kumimoji="1" lang="zh-CN" altLang="en-US" sz="2800">
                <a:effectLst/>
                <a:latin typeface="Times New Roman" panose="02020603050405020304" pitchFamily="18" charset="0"/>
              </a:rPr>
              <a:t>可分三种情况：</a:t>
            </a:r>
          </a:p>
          <a:p>
            <a:pPr algn="l">
              <a:lnSpc>
                <a:spcPct val="110000"/>
              </a:lnSpc>
            </a:pPr>
            <a:r>
              <a:rPr kumimoji="1" lang="en-US" altLang="zh-CN" sz="2800">
                <a:effectLst/>
                <a:latin typeface="Times New Roman" panose="02020603050405020304" pitchFamily="18" charset="0"/>
              </a:rPr>
              <a:t>(1) </a:t>
            </a:r>
            <a:r>
              <a:rPr kumimoji="1" lang="zh-CN" altLang="en-US" sz="2800">
                <a:effectLst/>
                <a:latin typeface="Times New Roman" panose="02020603050405020304" pitchFamily="18" charset="0"/>
              </a:rPr>
              <a:t>若结点</a:t>
            </a:r>
            <a:r>
              <a:rPr kumimoji="1" lang="en-US" altLang="zh-CN" sz="2800">
                <a:effectLst/>
                <a:latin typeface="Times New Roman" panose="02020603050405020304" pitchFamily="18" charset="0"/>
              </a:rPr>
              <a:t>x</a:t>
            </a:r>
            <a:r>
              <a:rPr kumimoji="1" lang="zh-CN" altLang="zh-CN" sz="2800">
                <a:effectLst/>
                <a:latin typeface="Times New Roman" panose="02020603050405020304" pitchFamily="18" charset="0"/>
              </a:rPr>
              <a:t>是二叉树的根，则其前驱为</a:t>
            </a:r>
            <a:r>
              <a:rPr kumimoji="1" lang="zh-CN" altLang="zh-CN" sz="2800">
                <a:solidFill>
                  <a:srgbClr val="FFFF00"/>
                </a:solidFill>
                <a:effectLst/>
                <a:latin typeface="Times New Roman" panose="02020603050405020304" pitchFamily="18" charset="0"/>
              </a:rPr>
              <a:t>空</a:t>
            </a:r>
            <a:r>
              <a:rPr kumimoji="1" lang="zh-CN" altLang="zh-CN" sz="2800">
                <a:effectLst/>
                <a:latin typeface="Times New Roman" panose="02020603050405020304" pitchFamily="18" charset="0"/>
              </a:rPr>
              <a:t>;</a:t>
            </a:r>
          </a:p>
          <a:p>
            <a:pPr algn="l">
              <a:lnSpc>
                <a:spcPct val="110000"/>
              </a:lnSpc>
            </a:pPr>
            <a:r>
              <a:rPr kumimoji="1" lang="en-US" altLang="zh-CN" sz="2800">
                <a:effectLst/>
                <a:latin typeface="Times New Roman" panose="02020603050405020304" pitchFamily="18" charset="0"/>
              </a:rPr>
              <a:t>(</a:t>
            </a:r>
            <a:r>
              <a:rPr kumimoji="1" lang="zh-CN" altLang="zh-CN" sz="2800">
                <a:effectLst/>
                <a:latin typeface="Times New Roman" panose="02020603050405020304" pitchFamily="18" charset="0"/>
              </a:rPr>
              <a:t>2</a:t>
            </a:r>
            <a:r>
              <a:rPr kumimoji="1" lang="en-US" altLang="zh-CN" sz="2800">
                <a:effectLst/>
                <a:latin typeface="Times New Roman" panose="02020603050405020304" pitchFamily="18" charset="0"/>
              </a:rPr>
              <a:t>) </a:t>
            </a:r>
            <a:r>
              <a:rPr kumimoji="1" lang="zh-CN" altLang="zh-CN" sz="2800">
                <a:effectLst/>
                <a:latin typeface="Times New Roman" panose="02020603050405020304" pitchFamily="18" charset="0"/>
              </a:rPr>
              <a:t>若结点</a:t>
            </a:r>
            <a:r>
              <a:rPr kumimoji="1" lang="en-US" altLang="zh-CN" sz="2800">
                <a:effectLst/>
                <a:latin typeface="Times New Roman" panose="02020603050405020304" pitchFamily="18" charset="0"/>
              </a:rPr>
              <a:t>x</a:t>
            </a:r>
            <a:r>
              <a:rPr kumimoji="1" lang="zh-CN" altLang="zh-CN" sz="2800">
                <a:effectLst/>
                <a:latin typeface="Times New Roman" panose="02020603050405020304" pitchFamily="18" charset="0"/>
              </a:rPr>
              <a:t>是其双亲的左孩子或是右孩子且其双亲没有左子树，则其前驱即为</a:t>
            </a:r>
            <a:r>
              <a:rPr kumimoji="1" lang="zh-CN" altLang="zh-CN" sz="2800">
                <a:solidFill>
                  <a:srgbClr val="FFFF00"/>
                </a:solidFill>
                <a:effectLst/>
                <a:latin typeface="Times New Roman" panose="02020603050405020304" pitchFamily="18" charset="0"/>
              </a:rPr>
              <a:t>双亲</a:t>
            </a:r>
            <a:r>
              <a:rPr kumimoji="1" lang="zh-CN" altLang="zh-CN" sz="2800">
                <a:effectLst/>
                <a:latin typeface="Times New Roman" panose="02020603050405020304" pitchFamily="18" charset="0"/>
              </a:rPr>
              <a:t>结点。</a:t>
            </a:r>
          </a:p>
          <a:p>
            <a:pPr algn="l">
              <a:lnSpc>
                <a:spcPct val="110000"/>
              </a:lnSpc>
            </a:pPr>
            <a:r>
              <a:rPr kumimoji="1" lang="en-US" altLang="zh-CN" sz="2800">
                <a:effectLst/>
                <a:latin typeface="Times New Roman" panose="02020603050405020304" pitchFamily="18" charset="0"/>
              </a:rPr>
              <a:t>(3) </a:t>
            </a:r>
            <a:r>
              <a:rPr kumimoji="1" lang="zh-CN" altLang="en-US" sz="2800">
                <a:effectLst/>
                <a:latin typeface="Times New Roman" panose="02020603050405020304" pitchFamily="18" charset="0"/>
              </a:rPr>
              <a:t>若结点</a:t>
            </a:r>
            <a:r>
              <a:rPr kumimoji="1" lang="en-US" altLang="zh-CN" sz="2800">
                <a:effectLst/>
                <a:latin typeface="Times New Roman" panose="02020603050405020304" pitchFamily="18" charset="0"/>
              </a:rPr>
              <a:t>x</a:t>
            </a:r>
            <a:r>
              <a:rPr kumimoji="1" lang="zh-CN" altLang="en-US" sz="2800">
                <a:effectLst/>
                <a:latin typeface="Times New Roman" panose="02020603050405020304" pitchFamily="18" charset="0"/>
              </a:rPr>
              <a:t>是其双亲的右孩子，且其双亲有左子树，则其</a:t>
            </a:r>
            <a:r>
              <a:rPr kumimoji="1" lang="zh-CN" altLang="zh-CN" sz="2800">
                <a:effectLst/>
                <a:latin typeface="Times New Roman" panose="02020603050405020304" pitchFamily="18" charset="0"/>
              </a:rPr>
              <a:t>前驱</a:t>
            </a:r>
            <a:r>
              <a:rPr kumimoji="1" lang="zh-CN" altLang="en-US" sz="2800">
                <a:effectLst/>
                <a:latin typeface="Times New Roman" panose="02020603050405020304" pitchFamily="18" charset="0"/>
              </a:rPr>
              <a:t>为双亲的左子树上按先序遍历出的</a:t>
            </a:r>
            <a:r>
              <a:rPr kumimoji="1" lang="zh-CN" altLang="en-US" sz="2800">
                <a:solidFill>
                  <a:srgbClr val="FFFF00"/>
                </a:solidFill>
                <a:effectLst/>
                <a:latin typeface="Times New Roman" panose="02020603050405020304" pitchFamily="18" charset="0"/>
              </a:rPr>
              <a:t>最后一个</a:t>
            </a:r>
            <a:r>
              <a:rPr kumimoji="1" lang="zh-CN" altLang="en-US" sz="2800">
                <a:effectLst/>
                <a:latin typeface="Times New Roman" panose="02020603050405020304" pitchFamily="18" charset="0"/>
              </a:rPr>
              <a:t>结点。</a:t>
            </a:r>
          </a:p>
        </p:txBody>
      </p:sp>
      <p:sp>
        <p:nvSpPr>
          <p:cNvPr id="220163" name="Rectangle 3"/>
          <p:cNvSpPr>
            <a:spLocks noChangeArrowheads="1"/>
          </p:cNvSpPr>
          <p:nvPr/>
        </p:nvSpPr>
        <p:spPr bwMode="auto">
          <a:xfrm>
            <a:off x="395288" y="257175"/>
            <a:ext cx="6840537" cy="519113"/>
          </a:xfrm>
          <a:prstGeom prst="rect">
            <a:avLst/>
          </a:prstGeom>
          <a:solidFill>
            <a:srgbClr val="000099"/>
          </a:solidFill>
          <a:ln>
            <a:noFill/>
          </a:ln>
          <a:effectLst>
            <a:outerShdw dist="71842" dir="2700000" algn="ctr" rotWithShape="0">
              <a:schemeClr val="accent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2800">
                <a:effectLst/>
                <a:latin typeface="Times New Roman" panose="02020603050405020304" pitchFamily="18" charset="0"/>
              </a:rPr>
              <a:t>先序线索树中找结点</a:t>
            </a:r>
            <a:r>
              <a:rPr kumimoji="1" lang="en-US" altLang="zh-CN" sz="2800">
                <a:effectLst/>
                <a:latin typeface="Times New Roman" panose="02020603050405020304" pitchFamily="18" charset="0"/>
              </a:rPr>
              <a:t>x</a:t>
            </a:r>
            <a:r>
              <a:rPr kumimoji="1" lang="zh-CN" altLang="en-US" sz="2800">
                <a:effectLst/>
                <a:latin typeface="Times New Roman" panose="02020603050405020304" pitchFamily="18" charset="0"/>
              </a:rPr>
              <a:t>的</a:t>
            </a:r>
            <a:r>
              <a:rPr kumimoji="1" lang="zh-CN" altLang="en-US" sz="2800" b="1">
                <a:solidFill>
                  <a:srgbClr val="FFFF00"/>
                </a:solidFill>
                <a:effectLst/>
                <a:latin typeface="Times New Roman" panose="02020603050405020304" pitchFamily="18" charset="0"/>
              </a:rPr>
              <a:t>前驱，</a:t>
            </a:r>
            <a:r>
              <a:rPr kumimoji="1" lang="zh-CN" altLang="en-US" sz="2800">
                <a:effectLst/>
                <a:latin typeface="Times New Roman" panose="02020603050405020304" pitchFamily="18" charset="0"/>
              </a:rPr>
              <a:t>较复杂。</a:t>
            </a:r>
          </a:p>
        </p:txBody>
      </p:sp>
      <p:sp>
        <p:nvSpPr>
          <p:cNvPr id="220164" name="Oval 4"/>
          <p:cNvSpPr>
            <a:spLocks noChangeArrowheads="1"/>
          </p:cNvSpPr>
          <p:nvPr/>
        </p:nvSpPr>
        <p:spPr bwMode="auto">
          <a:xfrm>
            <a:off x="6972300" y="1123950"/>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H</a:t>
            </a:r>
          </a:p>
        </p:txBody>
      </p:sp>
      <p:sp>
        <p:nvSpPr>
          <p:cNvPr id="220165" name="Oval 5"/>
          <p:cNvSpPr>
            <a:spLocks noChangeArrowheads="1"/>
          </p:cNvSpPr>
          <p:nvPr/>
        </p:nvSpPr>
        <p:spPr bwMode="auto">
          <a:xfrm>
            <a:off x="6157913" y="1916113"/>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20166" name="Oval 6"/>
          <p:cNvSpPr>
            <a:spLocks noChangeArrowheads="1"/>
          </p:cNvSpPr>
          <p:nvPr/>
        </p:nvSpPr>
        <p:spPr bwMode="auto">
          <a:xfrm>
            <a:off x="5726113" y="2905125"/>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cxnSp>
        <p:nvCxnSpPr>
          <p:cNvPr id="220167" name="AutoShape 7"/>
          <p:cNvCxnSpPr>
            <a:cxnSpLocks noChangeShapeType="1"/>
            <a:stCxn id="220164" idx="3"/>
            <a:endCxn id="220165" idx="7"/>
          </p:cNvCxnSpPr>
          <p:nvPr/>
        </p:nvCxnSpPr>
        <p:spPr bwMode="auto">
          <a:xfrm flipH="1">
            <a:off x="6526213" y="1492250"/>
            <a:ext cx="509587" cy="4873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68" name="AutoShape 8"/>
          <p:cNvCxnSpPr>
            <a:cxnSpLocks noChangeShapeType="1"/>
            <a:stCxn id="220165" idx="3"/>
            <a:endCxn id="220166" idx="0"/>
          </p:cNvCxnSpPr>
          <p:nvPr/>
        </p:nvCxnSpPr>
        <p:spPr bwMode="auto">
          <a:xfrm flipH="1">
            <a:off x="5942013" y="2284413"/>
            <a:ext cx="279400" cy="6207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69" name="AutoShape 9"/>
          <p:cNvCxnSpPr>
            <a:cxnSpLocks noChangeShapeType="1"/>
            <a:stCxn id="220166" idx="4"/>
            <a:endCxn id="220165" idx="2"/>
          </p:cNvCxnSpPr>
          <p:nvPr/>
        </p:nvCxnSpPr>
        <p:spPr bwMode="auto">
          <a:xfrm rot="5400000" flipH="1" flipV="1">
            <a:off x="5447507" y="2626519"/>
            <a:ext cx="1204912" cy="215900"/>
          </a:xfrm>
          <a:prstGeom prst="curvedConnector4">
            <a:avLst>
              <a:gd name="adj1" fmla="val -18972"/>
              <a:gd name="adj2" fmla="val -205884"/>
            </a:avLst>
          </a:prstGeom>
          <a:noFill/>
          <a:ln w="3810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0170" name="Oval 10"/>
          <p:cNvSpPr>
            <a:spLocks noChangeArrowheads="1"/>
          </p:cNvSpPr>
          <p:nvPr/>
        </p:nvSpPr>
        <p:spPr bwMode="auto">
          <a:xfrm>
            <a:off x="6588125" y="2906713"/>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20171" name="Oval 11"/>
          <p:cNvSpPr>
            <a:spLocks noChangeArrowheads="1"/>
          </p:cNvSpPr>
          <p:nvPr/>
        </p:nvSpPr>
        <p:spPr bwMode="auto">
          <a:xfrm>
            <a:off x="7788275" y="1916113"/>
            <a:ext cx="431800" cy="431800"/>
          </a:xfrm>
          <a:prstGeom prst="ellipse">
            <a:avLst/>
          </a:prstGeom>
          <a:solidFill>
            <a:schemeClr val="bg2"/>
          </a:solidFill>
          <a:ln w="63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dirty="0">
                <a:solidFill>
                  <a:srgbClr val="FFFF00"/>
                </a:solidFill>
                <a:effectLst/>
                <a:ea typeface="宋体" panose="02010600030101010101" pitchFamily="2" charset="-122"/>
              </a:rPr>
              <a:t>G</a:t>
            </a:r>
          </a:p>
        </p:txBody>
      </p:sp>
      <p:sp>
        <p:nvSpPr>
          <p:cNvPr id="220172" name="Oval 12"/>
          <p:cNvSpPr>
            <a:spLocks noChangeArrowheads="1"/>
          </p:cNvSpPr>
          <p:nvPr/>
        </p:nvSpPr>
        <p:spPr bwMode="auto">
          <a:xfrm>
            <a:off x="7546975" y="2924175"/>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sp>
        <p:nvSpPr>
          <p:cNvPr id="220173" name="Oval 13"/>
          <p:cNvSpPr>
            <a:spLocks noChangeArrowheads="1"/>
          </p:cNvSpPr>
          <p:nvPr/>
        </p:nvSpPr>
        <p:spPr bwMode="auto">
          <a:xfrm>
            <a:off x="8027988" y="3860800"/>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cxnSp>
        <p:nvCxnSpPr>
          <p:cNvPr id="220174" name="AutoShape 14"/>
          <p:cNvCxnSpPr>
            <a:cxnSpLocks noChangeShapeType="1"/>
            <a:stCxn id="220165" idx="5"/>
            <a:endCxn id="220170" idx="0"/>
          </p:cNvCxnSpPr>
          <p:nvPr/>
        </p:nvCxnSpPr>
        <p:spPr bwMode="auto">
          <a:xfrm>
            <a:off x="6526213" y="2284413"/>
            <a:ext cx="277812" cy="6223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75" name="AutoShape 15"/>
          <p:cNvCxnSpPr>
            <a:cxnSpLocks noChangeShapeType="1"/>
            <a:stCxn id="220170" idx="5"/>
            <a:endCxn id="220179" idx="0"/>
          </p:cNvCxnSpPr>
          <p:nvPr/>
        </p:nvCxnSpPr>
        <p:spPr bwMode="auto">
          <a:xfrm>
            <a:off x="6956425" y="3275013"/>
            <a:ext cx="327025" cy="56673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76" name="AutoShape 16"/>
          <p:cNvCxnSpPr>
            <a:cxnSpLocks noChangeShapeType="1"/>
            <a:stCxn id="220164" idx="5"/>
            <a:endCxn id="220171" idx="1"/>
          </p:cNvCxnSpPr>
          <p:nvPr/>
        </p:nvCxnSpPr>
        <p:spPr bwMode="auto">
          <a:xfrm>
            <a:off x="7340600" y="1492250"/>
            <a:ext cx="511175" cy="46831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77" name="AutoShape 17"/>
          <p:cNvCxnSpPr>
            <a:cxnSpLocks noChangeShapeType="1"/>
            <a:stCxn id="220171" idx="4"/>
            <a:endCxn id="220172" idx="0"/>
          </p:cNvCxnSpPr>
          <p:nvPr/>
        </p:nvCxnSpPr>
        <p:spPr bwMode="auto">
          <a:xfrm flipH="1">
            <a:off x="7762875" y="2366963"/>
            <a:ext cx="241300" cy="5572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78" name="AutoShape 18"/>
          <p:cNvCxnSpPr>
            <a:cxnSpLocks noChangeShapeType="1"/>
            <a:stCxn id="220172" idx="5"/>
            <a:endCxn id="220173" idx="0"/>
          </p:cNvCxnSpPr>
          <p:nvPr/>
        </p:nvCxnSpPr>
        <p:spPr bwMode="auto">
          <a:xfrm>
            <a:off x="7915275" y="3292475"/>
            <a:ext cx="328613" cy="5683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0179" name="Oval 19"/>
          <p:cNvSpPr>
            <a:spLocks noChangeArrowheads="1"/>
          </p:cNvSpPr>
          <p:nvPr/>
        </p:nvSpPr>
        <p:spPr bwMode="auto">
          <a:xfrm>
            <a:off x="7067550" y="3860800"/>
            <a:ext cx="431800" cy="431800"/>
          </a:xfrm>
          <a:prstGeom prst="ellipse">
            <a:avLst/>
          </a:prstGeom>
          <a:solidFill>
            <a:schemeClr val="bg2"/>
          </a:solidFill>
          <a:ln w="63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cxnSp>
        <p:nvCxnSpPr>
          <p:cNvPr id="220180" name="AutoShape 20"/>
          <p:cNvCxnSpPr>
            <a:cxnSpLocks noChangeShapeType="1"/>
            <a:stCxn id="220170" idx="3"/>
            <a:endCxn id="220166" idx="5"/>
          </p:cNvCxnSpPr>
          <p:nvPr/>
        </p:nvCxnSpPr>
        <p:spPr bwMode="auto">
          <a:xfrm rot="16200000" flipV="1">
            <a:off x="6372225" y="2995613"/>
            <a:ext cx="1588" cy="557212"/>
          </a:xfrm>
          <a:prstGeom prst="curvedConnector3">
            <a:avLst>
              <a:gd name="adj1" fmla="val -18400000"/>
            </a:avLst>
          </a:prstGeom>
          <a:noFill/>
          <a:ln w="3810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81" name="AutoShape 21"/>
          <p:cNvCxnSpPr>
            <a:cxnSpLocks noChangeShapeType="1"/>
            <a:stCxn id="220179" idx="3"/>
            <a:endCxn id="220170" idx="4"/>
          </p:cNvCxnSpPr>
          <p:nvPr/>
        </p:nvCxnSpPr>
        <p:spPr bwMode="auto">
          <a:xfrm rot="16200000" flipV="1">
            <a:off x="6512719" y="3629819"/>
            <a:ext cx="909637" cy="327025"/>
          </a:xfrm>
          <a:prstGeom prst="curvedConnector3">
            <a:avLst>
              <a:gd name="adj1" fmla="val -30019"/>
            </a:avLst>
          </a:prstGeom>
          <a:noFill/>
          <a:ln w="3810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82" name="AutoShape 22"/>
          <p:cNvCxnSpPr>
            <a:cxnSpLocks noChangeShapeType="1"/>
            <a:stCxn id="220172" idx="3"/>
            <a:endCxn id="220171" idx="2"/>
          </p:cNvCxnSpPr>
          <p:nvPr/>
        </p:nvCxnSpPr>
        <p:spPr bwMode="auto">
          <a:xfrm rot="5400000" flipH="1" flipV="1">
            <a:off x="7109619" y="2632869"/>
            <a:ext cx="1160462" cy="158750"/>
          </a:xfrm>
          <a:prstGeom prst="curvedConnector4">
            <a:avLst>
              <a:gd name="adj1" fmla="val -25171"/>
              <a:gd name="adj2" fmla="val -184000"/>
            </a:avLst>
          </a:prstGeom>
          <a:noFill/>
          <a:ln w="3810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0183" name="Rectangle 23"/>
          <p:cNvSpPr>
            <a:spLocks noChangeArrowheads="1"/>
          </p:cNvSpPr>
          <p:nvPr/>
        </p:nvSpPr>
        <p:spPr bwMode="auto">
          <a:xfrm>
            <a:off x="311150" y="5661025"/>
            <a:ext cx="8568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dirty="0">
                <a:effectLst/>
                <a:latin typeface="Times New Roman" panose="02020603050405020304" pitchFamily="18" charset="0"/>
              </a:rPr>
              <a:t>由此可见，在</a:t>
            </a:r>
            <a:r>
              <a:rPr kumimoji="1" lang="zh-CN" altLang="en-US" sz="2800" i="1" u="sng" dirty="0">
                <a:effectLst/>
                <a:latin typeface="Times New Roman" panose="02020603050405020304" pitchFamily="18" charset="0"/>
              </a:rPr>
              <a:t>先序</a:t>
            </a:r>
            <a:r>
              <a:rPr kumimoji="1" lang="zh-CN" altLang="en-US" sz="2800" dirty="0">
                <a:effectLst/>
                <a:latin typeface="Times New Roman" panose="02020603050405020304" pitchFamily="18" charset="0"/>
              </a:rPr>
              <a:t>线索化树上找</a:t>
            </a:r>
            <a:r>
              <a:rPr kumimoji="1" lang="zh-CN" altLang="zh-CN" sz="2800" i="1" u="sng" dirty="0">
                <a:effectLst/>
                <a:latin typeface="Times New Roman" panose="02020603050405020304" pitchFamily="18" charset="0"/>
              </a:rPr>
              <a:t>前驱</a:t>
            </a:r>
            <a:r>
              <a:rPr kumimoji="1" lang="zh-CN" altLang="en-US" sz="2800" dirty="0">
                <a:effectLst/>
                <a:latin typeface="Times New Roman" panose="02020603050405020304" pitchFamily="18" charset="0"/>
              </a:rPr>
              <a:t>时也</a:t>
            </a:r>
            <a:r>
              <a:rPr kumimoji="1" lang="zh-CN" altLang="en-US" sz="2800" b="1" u="sng" dirty="0">
                <a:effectLst/>
                <a:latin typeface="Times New Roman" panose="02020603050405020304" pitchFamily="18" charset="0"/>
              </a:rPr>
              <a:t>需知道结点的双亲</a:t>
            </a:r>
            <a:r>
              <a:rPr kumimoji="1" lang="zh-CN" altLang="en-US" sz="2800" dirty="0">
                <a:effectLst/>
                <a:latin typeface="Times New Roman" panose="02020603050405020304" pitchFamily="18" charset="0"/>
              </a:rPr>
              <a:t>，因此</a:t>
            </a:r>
            <a:r>
              <a:rPr kumimoji="1" lang="zh-CN" altLang="en-US" sz="2800" b="1" dirty="0">
                <a:solidFill>
                  <a:srgbClr val="FFFF00"/>
                </a:solidFill>
                <a:effectLst/>
                <a:latin typeface="Times New Roman" panose="02020603050405020304" pitchFamily="18" charset="0"/>
              </a:rPr>
              <a:t>需要使用三叉链表</a:t>
            </a:r>
            <a:r>
              <a:rPr kumimoji="1" lang="zh-CN" altLang="en-US" sz="2800" dirty="0">
                <a:effectLst/>
                <a:latin typeface="Times New Roman" panose="02020603050405020304" pitchFamily="18" charset="0"/>
              </a:rPr>
              <a:t>。</a:t>
            </a:r>
          </a:p>
        </p:txBody>
      </p:sp>
      <p:cxnSp>
        <p:nvCxnSpPr>
          <p:cNvPr id="220184" name="AutoShape 24"/>
          <p:cNvCxnSpPr>
            <a:cxnSpLocks noChangeShapeType="1"/>
            <a:stCxn id="220173" idx="3"/>
            <a:endCxn id="220172" idx="4"/>
          </p:cNvCxnSpPr>
          <p:nvPr/>
        </p:nvCxnSpPr>
        <p:spPr bwMode="auto">
          <a:xfrm rot="16200000" flipV="1">
            <a:off x="7490619" y="3628231"/>
            <a:ext cx="873125" cy="328613"/>
          </a:xfrm>
          <a:prstGeom prst="curvedConnector3">
            <a:avLst>
              <a:gd name="adj1" fmla="val -33454"/>
            </a:avLst>
          </a:prstGeom>
          <a:noFill/>
          <a:ln w="3810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85" name="AutoShape 25"/>
          <p:cNvCxnSpPr>
            <a:cxnSpLocks noChangeShapeType="1"/>
            <a:endCxn id="220164" idx="2"/>
          </p:cNvCxnSpPr>
          <p:nvPr/>
        </p:nvCxnSpPr>
        <p:spPr bwMode="auto">
          <a:xfrm flipV="1">
            <a:off x="5651500" y="1339850"/>
            <a:ext cx="1320800" cy="144463"/>
          </a:xfrm>
          <a:prstGeom prst="bentConnector3">
            <a:avLst>
              <a:gd name="adj1" fmla="val 50000"/>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0186" name="Rectangle 26"/>
          <p:cNvSpPr>
            <a:spLocks noChangeArrowheads="1"/>
          </p:cNvSpPr>
          <p:nvPr/>
        </p:nvSpPr>
        <p:spPr bwMode="auto">
          <a:xfrm>
            <a:off x="7308850" y="4724400"/>
            <a:ext cx="1835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rgbClr val="FFFF00"/>
                </a:solidFill>
                <a:effectLst/>
                <a:latin typeface="Times New Roman" panose="02020603050405020304" pitchFamily="18" charset="0"/>
              </a:rPr>
              <a:t>前驱线索</a:t>
            </a:r>
          </a:p>
        </p:txBody>
      </p:sp>
      <p:sp>
        <p:nvSpPr>
          <p:cNvPr id="2" name="椭圆 1"/>
          <p:cNvSpPr/>
          <p:nvPr/>
        </p:nvSpPr>
        <p:spPr>
          <a:xfrm>
            <a:off x="6887845" y="1040130"/>
            <a:ext cx="600710" cy="599440"/>
          </a:xfrm>
          <a:prstGeom prst="ellipse">
            <a:avLst/>
          </a:prstGeom>
          <a:noFill/>
          <a:ln w="38100">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 name="椭圆 2"/>
          <p:cNvSpPr/>
          <p:nvPr/>
        </p:nvSpPr>
        <p:spPr>
          <a:xfrm>
            <a:off x="6073140" y="1832610"/>
            <a:ext cx="600710" cy="599440"/>
          </a:xfrm>
          <a:prstGeom prst="ellipse">
            <a:avLst/>
          </a:prstGeom>
          <a:noFill/>
          <a:ln w="38100">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4" name="椭圆 3"/>
          <p:cNvSpPr/>
          <p:nvPr/>
        </p:nvSpPr>
        <p:spPr>
          <a:xfrm>
            <a:off x="6983095" y="3776980"/>
            <a:ext cx="600710" cy="599440"/>
          </a:xfrm>
          <a:prstGeom prst="ellipse">
            <a:avLst/>
          </a:prstGeom>
          <a:noFill/>
          <a:ln w="38100">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5" name="椭圆 4"/>
          <p:cNvSpPr/>
          <p:nvPr/>
        </p:nvSpPr>
        <p:spPr>
          <a:xfrm>
            <a:off x="6503670" y="2821305"/>
            <a:ext cx="600710" cy="599440"/>
          </a:xfrm>
          <a:prstGeom prst="ellipse">
            <a:avLst/>
          </a:prstGeom>
          <a:noFill/>
          <a:ln w="38100">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20162">
                                            <p:txEl>
                                              <p:pRg st="0" end="0"/>
                                            </p:txEl>
                                          </p:spTgt>
                                        </p:tgtEl>
                                        <p:attrNameLst>
                                          <p:attrName>style.visibility</p:attrName>
                                        </p:attrNameLst>
                                      </p:cBhvr>
                                      <p:to>
                                        <p:strVal val="visible"/>
                                      </p:to>
                                    </p:set>
                                    <p:anim calcmode="lin" valueType="num">
                                      <p:cBhvr>
                                        <p:cTn id="7" dur="1000" fill="hold"/>
                                        <p:tgtEl>
                                          <p:spTgt spid="22016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2016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016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20162">
                                            <p:txEl>
                                              <p:pRg st="1" end="1"/>
                                            </p:txEl>
                                          </p:spTgt>
                                        </p:tgtEl>
                                        <p:attrNameLst>
                                          <p:attrName>style.visibility</p:attrName>
                                        </p:attrNameLst>
                                      </p:cBhvr>
                                      <p:to>
                                        <p:strVal val="visible"/>
                                      </p:to>
                                    </p:set>
                                    <p:anim calcmode="lin" valueType="num">
                                      <p:cBhvr>
                                        <p:cTn id="14" dur="1000" fill="hold"/>
                                        <p:tgtEl>
                                          <p:spTgt spid="220162">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2016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2016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2"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0" nodeType="clickEffect">
                                  <p:stCondLst>
                                    <p:cond delay="0"/>
                                  </p:stCondLst>
                                  <p:childTnLst>
                                    <p:animEffect transition="out" filter="wipe(down)">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grpId="0" nodeType="clickEffect">
                                  <p:stCondLst>
                                    <p:cond delay="0"/>
                                  </p:stCondLst>
                                  <p:childTnLst>
                                    <p:set>
                                      <p:cBhvr>
                                        <p:cTn id="29" dur="1" fill="hold">
                                          <p:stCondLst>
                                            <p:cond delay="0"/>
                                          </p:stCondLst>
                                        </p:cTn>
                                        <p:tgtEl>
                                          <p:spTgt spid="220162">
                                            <p:txEl>
                                              <p:pRg st="2" end="2"/>
                                            </p:txEl>
                                          </p:spTgt>
                                        </p:tgtEl>
                                        <p:attrNameLst>
                                          <p:attrName>style.visibility</p:attrName>
                                        </p:attrNameLst>
                                      </p:cBhvr>
                                      <p:to>
                                        <p:strVal val="visible"/>
                                      </p:to>
                                    </p:set>
                                    <p:anim calcmode="lin" valueType="num">
                                      <p:cBhvr>
                                        <p:cTn id="30" dur="1000" fill="hold"/>
                                        <p:tgtEl>
                                          <p:spTgt spid="220162">
                                            <p:txEl>
                                              <p:pRg st="2" end="2"/>
                                            </p:txEl>
                                          </p:spTgt>
                                        </p:tgtEl>
                                        <p:attrNameLst>
                                          <p:attrName>ppt_x</p:attrName>
                                        </p:attrNameLst>
                                      </p:cBhvr>
                                      <p:tavLst>
                                        <p:tav tm="0">
                                          <p:val>
                                            <p:strVal val="#ppt_x-.2"/>
                                          </p:val>
                                        </p:tav>
                                        <p:tav tm="100000">
                                          <p:val>
                                            <p:strVal val="#ppt_x"/>
                                          </p:val>
                                        </p:tav>
                                      </p:tavLst>
                                    </p:anim>
                                    <p:anim calcmode="lin" valueType="num">
                                      <p:cBhvr>
                                        <p:cTn id="31" dur="1000" fill="hold"/>
                                        <p:tgtEl>
                                          <p:spTgt spid="22016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22016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1" nodeType="clickEffect">
                                  <p:stCondLst>
                                    <p:cond delay="0"/>
                                  </p:stCondLst>
                                  <p:childTnLst>
                                    <p:animEffect transition="out" filter="wipe(down)">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9" presetClass="entr" presetSubtype="0" fill="hold" grpId="0" nodeType="clickEffect">
                                  <p:stCondLst>
                                    <p:cond delay="0"/>
                                  </p:stCondLst>
                                  <p:childTnLst>
                                    <p:set>
                                      <p:cBhvr>
                                        <p:cTn id="54" dur="1" fill="hold">
                                          <p:stCondLst>
                                            <p:cond delay="0"/>
                                          </p:stCondLst>
                                        </p:cTn>
                                        <p:tgtEl>
                                          <p:spTgt spid="220162">
                                            <p:txEl>
                                              <p:pRg st="3" end="3"/>
                                            </p:txEl>
                                          </p:spTgt>
                                        </p:tgtEl>
                                        <p:attrNameLst>
                                          <p:attrName>style.visibility</p:attrName>
                                        </p:attrNameLst>
                                      </p:cBhvr>
                                      <p:to>
                                        <p:strVal val="visible"/>
                                      </p:to>
                                    </p:set>
                                    <p:anim calcmode="lin" valueType="num">
                                      <p:cBhvr>
                                        <p:cTn id="55" dur="1000" fill="hold"/>
                                        <p:tgtEl>
                                          <p:spTgt spid="220162">
                                            <p:txEl>
                                              <p:pRg st="3" end="3"/>
                                            </p:txEl>
                                          </p:spTgt>
                                        </p:tgtEl>
                                        <p:attrNameLst>
                                          <p:attrName>ppt_x</p:attrName>
                                        </p:attrNameLst>
                                      </p:cBhvr>
                                      <p:tavLst>
                                        <p:tav tm="0">
                                          <p:val>
                                            <p:strVal val="#ppt_x-.2"/>
                                          </p:val>
                                        </p:tav>
                                        <p:tav tm="100000">
                                          <p:val>
                                            <p:strVal val="#ppt_x"/>
                                          </p:val>
                                        </p:tav>
                                      </p:tavLst>
                                    </p:anim>
                                    <p:anim calcmode="lin" valueType="num">
                                      <p:cBhvr>
                                        <p:cTn id="56" dur="1000" fill="hold"/>
                                        <p:tgtEl>
                                          <p:spTgt spid="22016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57" dur="1000"/>
                                        <p:tgtEl>
                                          <p:spTgt spid="220162">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grpId="1" nodeType="clickEffect">
                                  <p:stCondLst>
                                    <p:cond delay="0"/>
                                  </p:stCondLst>
                                  <p:childTnLst>
                                    <p:animEffect transition="out" filter="wipe(down)">
                                      <p:cBhvr>
                                        <p:cTn id="65" dur="500"/>
                                        <p:tgtEl>
                                          <p:spTgt spid="5"/>
                                        </p:tgtEl>
                                      </p:cBhvr>
                                    </p:animEffect>
                                    <p:set>
                                      <p:cBhvr>
                                        <p:cTn id="66" dur="1" fill="hold">
                                          <p:stCondLst>
                                            <p:cond delay="499"/>
                                          </p:stCondLst>
                                        </p:cTn>
                                        <p:tgtEl>
                                          <p:spTgt spid="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220183"/>
                                        </p:tgtEl>
                                        <p:attrNameLst>
                                          <p:attrName>style.visibility</p:attrName>
                                        </p:attrNameLst>
                                      </p:cBhvr>
                                      <p:to>
                                        <p:strVal val="visible"/>
                                      </p:to>
                                    </p:set>
                                    <p:anim calcmode="lin" valueType="num">
                                      <p:cBhvr additive="base">
                                        <p:cTn id="71" dur="500" fill="hold"/>
                                        <p:tgtEl>
                                          <p:spTgt spid="220183"/>
                                        </p:tgtEl>
                                        <p:attrNameLst>
                                          <p:attrName>ppt_x</p:attrName>
                                        </p:attrNameLst>
                                      </p:cBhvr>
                                      <p:tavLst>
                                        <p:tav tm="0">
                                          <p:val>
                                            <p:strVal val="1+#ppt_w/2"/>
                                          </p:val>
                                        </p:tav>
                                        <p:tav tm="100000">
                                          <p:val>
                                            <p:strVal val="#ppt_x"/>
                                          </p:val>
                                        </p:tav>
                                      </p:tavLst>
                                    </p:anim>
                                    <p:anim calcmode="lin" valueType="num">
                                      <p:cBhvr additive="base">
                                        <p:cTn id="72" dur="500" fill="hold"/>
                                        <p:tgtEl>
                                          <p:spTgt spid="2201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uiExpand="1" build="p"/>
      <p:bldP spid="220164" grpId="1" animBg="1"/>
      <p:bldP spid="220183" grpId="0"/>
      <p:bldP spid="2" grpId="0" animBg="1"/>
      <p:bldP spid="2" grpId="1" animBg="1"/>
      <p:bldP spid="2" grpId="2" animBg="1"/>
      <p:bldP spid="3" grpId="0" animBg="1"/>
      <p:bldP spid="3" grpId="1" animBg="1"/>
      <p:bldP spid="4" grpId="0" animBg="1"/>
      <p:bldP spid="4" grpId="1" animBg="1"/>
      <p:bldP spid="5" grpId="0" animBg="1"/>
      <p:bldP spid="5" grpId="1"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dirty="0"/>
              <a:t>PostOrderThreading binary tree</a:t>
            </a:r>
          </a:p>
        </p:txBody>
      </p:sp>
      <p:sp>
        <p:nvSpPr>
          <p:cNvPr id="223235" name="Rectangle 3"/>
          <p:cNvSpPr>
            <a:spLocks noGrp="1" noChangeArrowheads="1"/>
          </p:cNvSpPr>
          <p:nvPr>
            <p:ph type="body" idx="1"/>
          </p:nvPr>
        </p:nvSpPr>
        <p:spPr/>
        <p:txBody>
          <a:bodyPr/>
          <a:lstStyle/>
          <a:p>
            <a:r>
              <a:rPr lang="en-US" altLang="zh-CN" dirty="0">
                <a:effectLst/>
              </a:rPr>
              <a:t>In </a:t>
            </a:r>
            <a:r>
              <a:rPr lang="en-US" altLang="zh-CN" dirty="0" err="1">
                <a:effectLst/>
              </a:rPr>
              <a:t>PostOrderThreading</a:t>
            </a:r>
            <a:r>
              <a:rPr lang="en-US" altLang="zh-CN" dirty="0">
                <a:effectLst/>
              </a:rPr>
              <a:t> </a:t>
            </a:r>
            <a:r>
              <a:rPr lang="en-US" altLang="zh-CN" dirty="0" smtClean="0">
                <a:effectLst/>
              </a:rPr>
              <a:t>tree, </a:t>
            </a:r>
            <a:r>
              <a:rPr lang="en-US" altLang="zh-CN" dirty="0">
                <a:effectLst/>
              </a:rPr>
              <a:t>where is</a:t>
            </a:r>
            <a:endParaRPr lang="en-US" altLang="zh-CN" dirty="0">
              <a:effectLst/>
            </a:endParaRPr>
          </a:p>
          <a:p>
            <a:pPr lvl="1"/>
            <a:r>
              <a:rPr lang="en-US" altLang="zh-CN" dirty="0">
                <a:effectLst/>
              </a:rPr>
              <a:t>The successor of the given node</a:t>
            </a:r>
          </a:p>
          <a:p>
            <a:pPr lvl="1"/>
            <a:r>
              <a:rPr lang="en-US" altLang="zh-CN" dirty="0">
                <a:effectLst/>
              </a:rPr>
              <a:t>The predecessor of the given node</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dirty="0"/>
              <a:t>PostOrderThreading binary tree</a:t>
            </a:r>
          </a:p>
        </p:txBody>
      </p:sp>
      <p:sp>
        <p:nvSpPr>
          <p:cNvPr id="223235" name="Rectangle 3"/>
          <p:cNvSpPr>
            <a:spLocks noGrp="1" noChangeArrowheads="1"/>
          </p:cNvSpPr>
          <p:nvPr>
            <p:ph type="body" idx="1"/>
          </p:nvPr>
        </p:nvSpPr>
        <p:spPr/>
        <p:txBody>
          <a:bodyPr/>
          <a:lstStyle/>
          <a:p>
            <a:r>
              <a:rPr lang="en-US" altLang="zh-CN" dirty="0">
                <a:effectLst/>
              </a:rPr>
              <a:t>In </a:t>
            </a:r>
            <a:r>
              <a:rPr lang="en-US" altLang="zh-CN" dirty="0" err="1">
                <a:effectLst/>
              </a:rPr>
              <a:t>PostOrderThreading</a:t>
            </a:r>
            <a:r>
              <a:rPr lang="en-US" altLang="zh-CN" dirty="0">
                <a:effectLst/>
              </a:rPr>
              <a:t> tree</a:t>
            </a:r>
          </a:p>
          <a:p>
            <a:pPr lvl="1"/>
            <a:r>
              <a:rPr lang="en-US" altLang="zh-CN" dirty="0">
                <a:effectLst/>
              </a:rPr>
              <a:t>The successor of the given node</a:t>
            </a:r>
          </a:p>
          <a:p>
            <a:pPr lvl="1"/>
            <a:r>
              <a:rPr lang="en-US" altLang="zh-CN" dirty="0">
                <a:effectLst/>
              </a:rPr>
              <a:t>The predecessor of the given node</a:t>
            </a:r>
          </a:p>
        </p:txBody>
      </p:sp>
      <p:pic>
        <p:nvPicPr>
          <p:cNvPr id="2" name="图片 1" descr="未命名文件(3)"/>
          <p:cNvPicPr>
            <a:picLocks noChangeAspect="1"/>
          </p:cNvPicPr>
          <p:nvPr/>
        </p:nvPicPr>
        <p:blipFill>
          <a:blip r:embed="rId3"/>
          <a:stretch>
            <a:fillRect/>
          </a:stretch>
        </p:blipFill>
        <p:spPr>
          <a:xfrm>
            <a:off x="1259840" y="3284855"/>
            <a:ext cx="5900420" cy="2977515"/>
          </a:xfrm>
          <a:prstGeom prst="rect">
            <a:avLst/>
          </a:prstGeom>
        </p:spPr>
      </p:pic>
    </p:spTree>
    <p:extLst>
      <p:ext uri="{BB962C8B-B14F-4D97-AF65-F5344CB8AC3E}">
        <p14:creationId xmlns:p14="http://schemas.microsoft.com/office/powerpoint/2010/main" val="3794984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11150" y="895350"/>
            <a:ext cx="5184775"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kumimoji="1" lang="zh-CN" altLang="en-US" sz="2800" dirty="0">
                <a:effectLst/>
                <a:latin typeface="Times New Roman" panose="02020603050405020304" pitchFamily="18" charset="0"/>
              </a:rPr>
              <a:t>可分三种情况：</a:t>
            </a:r>
          </a:p>
          <a:p>
            <a:pPr algn="l">
              <a:lnSpc>
                <a:spcPct val="110000"/>
              </a:lnSpc>
            </a:pPr>
            <a:r>
              <a:rPr kumimoji="1" lang="en-US" altLang="zh-CN" sz="2800" dirty="0">
                <a:effectLst/>
                <a:latin typeface="Times New Roman" panose="02020603050405020304" pitchFamily="18" charset="0"/>
              </a:rPr>
              <a:t>(1) </a:t>
            </a:r>
            <a:r>
              <a:rPr kumimoji="1" lang="zh-CN" altLang="en-US" sz="2800" dirty="0">
                <a:effectLst/>
                <a:latin typeface="Times New Roman" panose="02020603050405020304" pitchFamily="18" charset="0"/>
              </a:rPr>
              <a:t>若结点</a:t>
            </a:r>
            <a:r>
              <a:rPr kumimoji="1" lang="en-US" altLang="zh-CN" sz="2800" dirty="0">
                <a:effectLst/>
                <a:latin typeface="Times New Roman" panose="02020603050405020304" pitchFamily="18" charset="0"/>
              </a:rPr>
              <a:t>x</a:t>
            </a:r>
            <a:r>
              <a:rPr kumimoji="1" lang="zh-CN" altLang="zh-CN" sz="2800" dirty="0">
                <a:effectLst/>
                <a:latin typeface="Times New Roman" panose="02020603050405020304" pitchFamily="18" charset="0"/>
              </a:rPr>
              <a:t>是二叉树的根，则其后继为</a:t>
            </a:r>
            <a:r>
              <a:rPr kumimoji="1" lang="zh-CN" altLang="zh-CN" sz="2800" dirty="0">
                <a:solidFill>
                  <a:srgbClr val="FFFF00"/>
                </a:solidFill>
                <a:effectLst/>
                <a:latin typeface="Times New Roman" panose="02020603050405020304" pitchFamily="18" charset="0"/>
              </a:rPr>
              <a:t>空</a:t>
            </a:r>
            <a:r>
              <a:rPr kumimoji="1" lang="zh-CN" altLang="zh-CN" sz="2800" dirty="0">
                <a:effectLst/>
                <a:latin typeface="Times New Roman" panose="02020603050405020304" pitchFamily="18" charset="0"/>
              </a:rPr>
              <a:t>;</a:t>
            </a:r>
          </a:p>
          <a:p>
            <a:pPr algn="l">
              <a:lnSpc>
                <a:spcPct val="110000"/>
              </a:lnSpc>
            </a:pPr>
            <a:r>
              <a:rPr kumimoji="1" lang="en-US" altLang="zh-CN" sz="2800" dirty="0">
                <a:effectLst/>
                <a:latin typeface="Times New Roman" panose="02020603050405020304" pitchFamily="18" charset="0"/>
              </a:rPr>
              <a:t>(</a:t>
            </a:r>
            <a:r>
              <a:rPr kumimoji="1" lang="zh-CN" altLang="zh-CN" sz="2800" dirty="0">
                <a:effectLst/>
                <a:latin typeface="Times New Roman" panose="02020603050405020304" pitchFamily="18" charset="0"/>
              </a:rPr>
              <a:t>2</a:t>
            </a:r>
            <a:r>
              <a:rPr kumimoji="1" lang="en-US" altLang="zh-CN" sz="2800" dirty="0">
                <a:effectLst/>
                <a:latin typeface="Times New Roman" panose="02020603050405020304" pitchFamily="18" charset="0"/>
              </a:rPr>
              <a:t>) </a:t>
            </a:r>
            <a:r>
              <a:rPr kumimoji="1" lang="zh-CN" altLang="zh-CN" sz="2800" dirty="0">
                <a:effectLst/>
                <a:latin typeface="Times New Roman" panose="02020603050405020304" pitchFamily="18" charset="0"/>
              </a:rPr>
              <a:t>若结点</a:t>
            </a:r>
            <a:r>
              <a:rPr kumimoji="1" lang="en-US" altLang="zh-CN" sz="2800" dirty="0">
                <a:effectLst/>
                <a:latin typeface="Times New Roman" panose="02020603050405020304" pitchFamily="18" charset="0"/>
              </a:rPr>
              <a:t>x</a:t>
            </a:r>
            <a:r>
              <a:rPr kumimoji="1" lang="zh-CN" altLang="zh-CN" sz="2800" dirty="0">
                <a:effectLst/>
                <a:latin typeface="Times New Roman" panose="02020603050405020304" pitchFamily="18" charset="0"/>
              </a:rPr>
              <a:t>是其双亲的右孩子或是左孩子且其双亲没有右子树，则其后继即为</a:t>
            </a:r>
            <a:r>
              <a:rPr kumimoji="1" lang="zh-CN" altLang="zh-CN" sz="2800" dirty="0">
                <a:solidFill>
                  <a:srgbClr val="FFFF00"/>
                </a:solidFill>
                <a:effectLst/>
                <a:latin typeface="Times New Roman" panose="02020603050405020304" pitchFamily="18" charset="0"/>
              </a:rPr>
              <a:t>双亲</a:t>
            </a:r>
            <a:r>
              <a:rPr kumimoji="1" lang="zh-CN" altLang="zh-CN" sz="2800" dirty="0">
                <a:effectLst/>
                <a:latin typeface="Times New Roman" panose="02020603050405020304" pitchFamily="18" charset="0"/>
              </a:rPr>
              <a:t>结点。</a:t>
            </a:r>
          </a:p>
          <a:p>
            <a:pPr algn="l">
              <a:lnSpc>
                <a:spcPct val="110000"/>
              </a:lnSpc>
            </a:pPr>
            <a:r>
              <a:rPr kumimoji="1" lang="en-US" altLang="zh-CN" sz="2800" dirty="0">
                <a:effectLst/>
                <a:latin typeface="Times New Roman" panose="02020603050405020304" pitchFamily="18" charset="0"/>
              </a:rPr>
              <a:t>(3) </a:t>
            </a:r>
            <a:r>
              <a:rPr kumimoji="1" lang="zh-CN" altLang="en-US" sz="2800" dirty="0">
                <a:effectLst/>
                <a:latin typeface="Times New Roman" panose="02020603050405020304" pitchFamily="18" charset="0"/>
              </a:rPr>
              <a:t>若结点</a:t>
            </a:r>
            <a:r>
              <a:rPr kumimoji="1" lang="en-US" altLang="zh-CN" sz="2800" dirty="0">
                <a:effectLst/>
                <a:latin typeface="Times New Roman" panose="02020603050405020304" pitchFamily="18" charset="0"/>
              </a:rPr>
              <a:t>x</a:t>
            </a:r>
            <a:r>
              <a:rPr kumimoji="1" lang="zh-CN" altLang="en-US" sz="2800" dirty="0">
                <a:effectLst/>
                <a:latin typeface="Times New Roman" panose="02020603050405020304" pitchFamily="18" charset="0"/>
              </a:rPr>
              <a:t>是其双亲的左孩子，且其双亲有右子树，则其后继为双亲的右子树上按后序遍历出的</a:t>
            </a:r>
            <a:r>
              <a:rPr kumimoji="1" lang="zh-CN" altLang="en-US" sz="2800" dirty="0">
                <a:solidFill>
                  <a:srgbClr val="FFFF00"/>
                </a:solidFill>
                <a:effectLst/>
                <a:latin typeface="Times New Roman" panose="02020603050405020304" pitchFamily="18" charset="0"/>
              </a:rPr>
              <a:t>第一个</a:t>
            </a:r>
            <a:r>
              <a:rPr kumimoji="1" lang="zh-CN" altLang="en-US" sz="2800" dirty="0">
                <a:effectLst/>
                <a:latin typeface="Times New Roman" panose="02020603050405020304" pitchFamily="18" charset="0"/>
              </a:rPr>
              <a:t>结点。</a:t>
            </a:r>
          </a:p>
        </p:txBody>
      </p:sp>
      <p:sp>
        <p:nvSpPr>
          <p:cNvPr id="21507" name="Rectangle 3"/>
          <p:cNvSpPr>
            <a:spLocks noChangeArrowheads="1"/>
          </p:cNvSpPr>
          <p:nvPr/>
        </p:nvSpPr>
        <p:spPr bwMode="auto">
          <a:xfrm>
            <a:off x="395288" y="257175"/>
            <a:ext cx="6840537" cy="519113"/>
          </a:xfrm>
          <a:prstGeom prst="rect">
            <a:avLst/>
          </a:prstGeom>
          <a:solidFill>
            <a:srgbClr val="000099"/>
          </a:solidFill>
          <a:ln>
            <a:noFill/>
          </a:ln>
          <a:effectLst>
            <a:outerShdw dist="71842" dir="2700000" algn="ctr" rotWithShape="0">
              <a:schemeClr val="accent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2800" dirty="0">
                <a:effectLst/>
                <a:latin typeface="Times New Roman" panose="02020603050405020304" pitchFamily="18" charset="0"/>
              </a:rPr>
              <a:t>后序线索树中找结点</a:t>
            </a:r>
            <a:r>
              <a:rPr kumimoji="1" lang="en-US" altLang="zh-CN" sz="2800" dirty="0">
                <a:effectLst/>
                <a:latin typeface="Times New Roman" panose="02020603050405020304" pitchFamily="18" charset="0"/>
              </a:rPr>
              <a:t>x</a:t>
            </a:r>
            <a:r>
              <a:rPr kumimoji="1" lang="zh-CN" altLang="en-US" sz="2800" dirty="0">
                <a:effectLst/>
                <a:latin typeface="Times New Roman" panose="02020603050405020304" pitchFamily="18" charset="0"/>
              </a:rPr>
              <a:t>的</a:t>
            </a:r>
            <a:r>
              <a:rPr kumimoji="1" lang="zh-CN" altLang="en-US" sz="2800" b="1" dirty="0">
                <a:solidFill>
                  <a:srgbClr val="FFFF00"/>
                </a:solidFill>
                <a:effectLst/>
                <a:latin typeface="Times New Roman" panose="02020603050405020304" pitchFamily="18" charset="0"/>
              </a:rPr>
              <a:t>后继，</a:t>
            </a:r>
            <a:r>
              <a:rPr kumimoji="1" lang="zh-CN" altLang="en-US" sz="2800" dirty="0">
                <a:effectLst/>
                <a:latin typeface="Times New Roman" panose="02020603050405020304" pitchFamily="18" charset="0"/>
              </a:rPr>
              <a:t>较复杂。</a:t>
            </a:r>
          </a:p>
        </p:txBody>
      </p:sp>
      <p:sp>
        <p:nvSpPr>
          <p:cNvPr id="21508" name="Oval 4"/>
          <p:cNvSpPr>
            <a:spLocks noChangeArrowheads="1"/>
          </p:cNvSpPr>
          <p:nvPr/>
        </p:nvSpPr>
        <p:spPr bwMode="auto">
          <a:xfrm>
            <a:off x="6972300" y="1123950"/>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H</a:t>
            </a:r>
          </a:p>
        </p:txBody>
      </p:sp>
      <p:sp>
        <p:nvSpPr>
          <p:cNvPr id="21509" name="Oval 5"/>
          <p:cNvSpPr>
            <a:spLocks noChangeArrowheads="1"/>
          </p:cNvSpPr>
          <p:nvPr/>
        </p:nvSpPr>
        <p:spPr bwMode="auto">
          <a:xfrm>
            <a:off x="6157913" y="1916113"/>
            <a:ext cx="431800" cy="431800"/>
          </a:xfrm>
          <a:prstGeom prst="ellipse">
            <a:avLst/>
          </a:prstGeom>
          <a:solidFill>
            <a:schemeClr val="bg2"/>
          </a:solidFill>
          <a:ln w="63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1510" name="Oval 6"/>
          <p:cNvSpPr>
            <a:spLocks noChangeArrowheads="1"/>
          </p:cNvSpPr>
          <p:nvPr/>
        </p:nvSpPr>
        <p:spPr bwMode="auto">
          <a:xfrm>
            <a:off x="5726113" y="2905125"/>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cxnSp>
        <p:nvCxnSpPr>
          <p:cNvPr id="21511" name="AutoShape 7"/>
          <p:cNvCxnSpPr>
            <a:cxnSpLocks noChangeShapeType="1"/>
            <a:stCxn id="21508" idx="3"/>
            <a:endCxn id="21509" idx="7"/>
          </p:cNvCxnSpPr>
          <p:nvPr/>
        </p:nvCxnSpPr>
        <p:spPr bwMode="auto">
          <a:xfrm flipH="1">
            <a:off x="6526213" y="1492250"/>
            <a:ext cx="509587" cy="46831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2" name="AutoShape 8"/>
          <p:cNvCxnSpPr>
            <a:cxnSpLocks noChangeShapeType="1"/>
            <a:stCxn id="21509" idx="3"/>
            <a:endCxn id="21510" idx="0"/>
          </p:cNvCxnSpPr>
          <p:nvPr/>
        </p:nvCxnSpPr>
        <p:spPr bwMode="auto">
          <a:xfrm flipH="1">
            <a:off x="5942013" y="2303463"/>
            <a:ext cx="279400" cy="60166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3" name="AutoShape 9"/>
          <p:cNvCxnSpPr>
            <a:cxnSpLocks noChangeShapeType="1"/>
            <a:stCxn id="21510" idx="5"/>
            <a:endCxn id="21524" idx="2"/>
          </p:cNvCxnSpPr>
          <p:nvPr/>
        </p:nvCxnSpPr>
        <p:spPr bwMode="auto">
          <a:xfrm rot="16200000" flipH="1">
            <a:off x="6179344" y="3188494"/>
            <a:ext cx="803275" cy="973137"/>
          </a:xfrm>
          <a:prstGeom prst="curvedConnector2">
            <a:avLst/>
          </a:prstGeom>
          <a:noFill/>
          <a:ln w="3810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15" name="Oval 11"/>
          <p:cNvSpPr>
            <a:spLocks noChangeArrowheads="1"/>
          </p:cNvSpPr>
          <p:nvPr/>
        </p:nvSpPr>
        <p:spPr bwMode="auto">
          <a:xfrm>
            <a:off x="6588125" y="2906713"/>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1516" name="Oval 12"/>
          <p:cNvSpPr>
            <a:spLocks noChangeArrowheads="1"/>
          </p:cNvSpPr>
          <p:nvPr/>
        </p:nvSpPr>
        <p:spPr bwMode="auto">
          <a:xfrm>
            <a:off x="7788275" y="1916113"/>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G</a:t>
            </a:r>
          </a:p>
        </p:txBody>
      </p:sp>
      <p:sp>
        <p:nvSpPr>
          <p:cNvPr id="21517" name="Oval 13"/>
          <p:cNvSpPr>
            <a:spLocks noChangeArrowheads="1"/>
          </p:cNvSpPr>
          <p:nvPr/>
        </p:nvSpPr>
        <p:spPr bwMode="auto">
          <a:xfrm>
            <a:off x="7546975" y="2924175"/>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sp>
        <p:nvSpPr>
          <p:cNvPr id="21518" name="Oval 14"/>
          <p:cNvSpPr>
            <a:spLocks noChangeArrowheads="1"/>
          </p:cNvSpPr>
          <p:nvPr/>
        </p:nvSpPr>
        <p:spPr bwMode="auto">
          <a:xfrm>
            <a:off x="8027988" y="3860800"/>
            <a:ext cx="431800" cy="431800"/>
          </a:xfrm>
          <a:prstGeom prst="ellipse">
            <a:avLst/>
          </a:prstGeom>
          <a:solidFill>
            <a:schemeClr val="bg2"/>
          </a:solidFill>
          <a:ln w="63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dirty="0">
                <a:solidFill>
                  <a:srgbClr val="FFFF00"/>
                </a:solidFill>
                <a:effectLst/>
                <a:ea typeface="宋体" panose="02010600030101010101" pitchFamily="2" charset="-122"/>
              </a:rPr>
              <a:t>E</a:t>
            </a:r>
          </a:p>
        </p:txBody>
      </p:sp>
      <p:cxnSp>
        <p:nvCxnSpPr>
          <p:cNvPr id="21519" name="AutoShape 15"/>
          <p:cNvCxnSpPr>
            <a:cxnSpLocks noChangeShapeType="1"/>
            <a:stCxn id="21509" idx="5"/>
            <a:endCxn id="21515" idx="0"/>
          </p:cNvCxnSpPr>
          <p:nvPr/>
        </p:nvCxnSpPr>
        <p:spPr bwMode="auto">
          <a:xfrm>
            <a:off x="6526213" y="2303463"/>
            <a:ext cx="277812"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0" name="AutoShape 16"/>
          <p:cNvCxnSpPr>
            <a:cxnSpLocks noChangeShapeType="1"/>
            <a:stCxn id="21515" idx="5"/>
            <a:endCxn id="21524" idx="0"/>
          </p:cNvCxnSpPr>
          <p:nvPr/>
        </p:nvCxnSpPr>
        <p:spPr bwMode="auto">
          <a:xfrm>
            <a:off x="6956425" y="3275013"/>
            <a:ext cx="327025" cy="5857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1" name="AutoShape 17"/>
          <p:cNvCxnSpPr>
            <a:cxnSpLocks noChangeShapeType="1"/>
            <a:stCxn id="21508" idx="5"/>
            <a:endCxn id="21516" idx="1"/>
          </p:cNvCxnSpPr>
          <p:nvPr/>
        </p:nvCxnSpPr>
        <p:spPr bwMode="auto">
          <a:xfrm>
            <a:off x="7340600" y="1492250"/>
            <a:ext cx="511175" cy="4873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2" name="AutoShape 18"/>
          <p:cNvCxnSpPr>
            <a:cxnSpLocks noChangeShapeType="1"/>
            <a:stCxn id="21516" idx="4"/>
            <a:endCxn id="21517" idx="0"/>
          </p:cNvCxnSpPr>
          <p:nvPr/>
        </p:nvCxnSpPr>
        <p:spPr bwMode="auto">
          <a:xfrm flipH="1">
            <a:off x="7762875" y="2347913"/>
            <a:ext cx="241300" cy="57626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3" name="AutoShape 19"/>
          <p:cNvCxnSpPr>
            <a:cxnSpLocks noChangeShapeType="1"/>
            <a:stCxn id="21517" idx="5"/>
            <a:endCxn id="21518" idx="0"/>
          </p:cNvCxnSpPr>
          <p:nvPr/>
        </p:nvCxnSpPr>
        <p:spPr bwMode="auto">
          <a:xfrm>
            <a:off x="7915275" y="3292475"/>
            <a:ext cx="328613" cy="54927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4" name="Oval 20"/>
          <p:cNvSpPr>
            <a:spLocks noChangeArrowheads="1"/>
          </p:cNvSpPr>
          <p:nvPr/>
        </p:nvSpPr>
        <p:spPr bwMode="auto">
          <a:xfrm>
            <a:off x="7067550" y="3860800"/>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cxnSp>
        <p:nvCxnSpPr>
          <p:cNvPr id="21526" name="AutoShape 22"/>
          <p:cNvCxnSpPr>
            <a:cxnSpLocks noChangeShapeType="1"/>
            <a:stCxn id="21524" idx="5"/>
            <a:endCxn id="21515" idx="6"/>
          </p:cNvCxnSpPr>
          <p:nvPr/>
        </p:nvCxnSpPr>
        <p:spPr bwMode="auto">
          <a:xfrm rot="16200000" flipV="1">
            <a:off x="6674644" y="3467894"/>
            <a:ext cx="1106487" cy="415925"/>
          </a:xfrm>
          <a:prstGeom prst="curvedConnector4">
            <a:avLst>
              <a:gd name="adj1" fmla="val -23819"/>
              <a:gd name="adj2" fmla="val -97329"/>
            </a:avLst>
          </a:prstGeom>
          <a:noFill/>
          <a:ln w="3810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7" name="AutoShape 23"/>
          <p:cNvCxnSpPr>
            <a:cxnSpLocks noChangeShapeType="1"/>
            <a:stCxn id="21518" idx="5"/>
            <a:endCxn id="21517" idx="6"/>
          </p:cNvCxnSpPr>
          <p:nvPr/>
        </p:nvCxnSpPr>
        <p:spPr bwMode="auto">
          <a:xfrm rot="16200000" flipV="1">
            <a:off x="7633494" y="3485356"/>
            <a:ext cx="1108075" cy="417513"/>
          </a:xfrm>
          <a:prstGeom prst="curvedConnector4">
            <a:avLst>
              <a:gd name="adj1" fmla="val -24644"/>
              <a:gd name="adj2" fmla="val -112551"/>
            </a:avLst>
          </a:prstGeom>
          <a:noFill/>
          <a:ln w="3810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8" name="AutoShape 24"/>
          <p:cNvCxnSpPr>
            <a:cxnSpLocks noChangeShapeType="1"/>
            <a:stCxn id="21516" idx="5"/>
            <a:endCxn id="21508" idx="6"/>
          </p:cNvCxnSpPr>
          <p:nvPr/>
        </p:nvCxnSpPr>
        <p:spPr bwMode="auto">
          <a:xfrm rot="16200000" flipV="1">
            <a:off x="7308056" y="1435894"/>
            <a:ext cx="944563" cy="752475"/>
          </a:xfrm>
          <a:prstGeom prst="curvedConnector4">
            <a:avLst>
              <a:gd name="adj1" fmla="val -30926"/>
              <a:gd name="adj2" fmla="val -56120"/>
            </a:avLst>
          </a:prstGeom>
          <a:noFill/>
          <a:ln w="3810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30" name="Rectangle 26"/>
          <p:cNvSpPr>
            <a:spLocks noChangeArrowheads="1"/>
          </p:cNvSpPr>
          <p:nvPr/>
        </p:nvSpPr>
        <p:spPr bwMode="auto">
          <a:xfrm>
            <a:off x="311150" y="5661025"/>
            <a:ext cx="8568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dirty="0">
                <a:effectLst/>
                <a:latin typeface="Times New Roman" panose="02020603050405020304" pitchFamily="18" charset="0"/>
              </a:rPr>
              <a:t>由此可见，在</a:t>
            </a:r>
            <a:r>
              <a:rPr kumimoji="1" lang="zh-CN" altLang="en-US" sz="2800" i="1" u="sng" dirty="0">
                <a:effectLst/>
                <a:latin typeface="Times New Roman" panose="02020603050405020304" pitchFamily="18" charset="0"/>
              </a:rPr>
              <a:t>后序</a:t>
            </a:r>
            <a:r>
              <a:rPr kumimoji="1" lang="zh-CN" altLang="en-US" sz="2800" dirty="0">
                <a:effectLst/>
                <a:latin typeface="Times New Roman" panose="02020603050405020304" pitchFamily="18" charset="0"/>
              </a:rPr>
              <a:t>线索化树上找</a:t>
            </a:r>
            <a:r>
              <a:rPr kumimoji="1" lang="zh-CN" altLang="en-US" sz="2800" i="1" u="sng" dirty="0">
                <a:effectLst/>
                <a:latin typeface="Times New Roman" panose="02020603050405020304" pitchFamily="18" charset="0"/>
              </a:rPr>
              <a:t>后继</a:t>
            </a:r>
            <a:r>
              <a:rPr kumimoji="1" lang="zh-CN" altLang="en-US" sz="2800" dirty="0">
                <a:effectLst/>
                <a:latin typeface="Times New Roman" panose="02020603050405020304" pitchFamily="18" charset="0"/>
              </a:rPr>
              <a:t>时</a:t>
            </a:r>
            <a:r>
              <a:rPr kumimoji="1" lang="zh-CN" altLang="en-US" sz="2800" b="1" u="sng" dirty="0">
                <a:effectLst/>
                <a:latin typeface="Times New Roman" panose="02020603050405020304" pitchFamily="18" charset="0"/>
              </a:rPr>
              <a:t>需知道结点的双亲</a:t>
            </a:r>
            <a:r>
              <a:rPr kumimoji="1" lang="zh-CN" altLang="en-US" sz="2800" dirty="0">
                <a:effectLst/>
                <a:latin typeface="Times New Roman" panose="02020603050405020304" pitchFamily="18" charset="0"/>
              </a:rPr>
              <a:t>，因此</a:t>
            </a:r>
            <a:r>
              <a:rPr kumimoji="1" lang="zh-CN" altLang="en-US" sz="2800" b="1" dirty="0">
                <a:solidFill>
                  <a:srgbClr val="FFFF00"/>
                </a:solidFill>
                <a:effectLst/>
                <a:latin typeface="Times New Roman" panose="02020603050405020304" pitchFamily="18" charset="0"/>
              </a:rPr>
              <a:t>需要使用三叉链表</a:t>
            </a:r>
            <a:r>
              <a:rPr kumimoji="1" lang="zh-CN" altLang="en-US" sz="2800" dirty="0">
                <a:effectLst/>
                <a:latin typeface="Times New Roman" panose="02020603050405020304" pitchFamily="18" charset="0"/>
              </a:rPr>
              <a:t>。</a:t>
            </a:r>
          </a:p>
        </p:txBody>
      </p:sp>
      <p:sp>
        <p:nvSpPr>
          <p:cNvPr id="21537" name="Rectangle 33"/>
          <p:cNvSpPr>
            <a:spLocks noChangeArrowheads="1"/>
          </p:cNvSpPr>
          <p:nvPr/>
        </p:nvSpPr>
        <p:spPr bwMode="auto">
          <a:xfrm>
            <a:off x="7451725" y="765175"/>
            <a:ext cx="165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rgbClr val="FFFF00"/>
                </a:solidFill>
                <a:effectLst/>
                <a:latin typeface="Times New Roman" panose="02020603050405020304" pitchFamily="18" charset="0"/>
              </a:rPr>
              <a:t>后继线索</a:t>
            </a:r>
          </a:p>
        </p:txBody>
      </p:sp>
      <p:sp>
        <p:nvSpPr>
          <p:cNvPr id="2" name="椭圆 1"/>
          <p:cNvSpPr/>
          <p:nvPr/>
        </p:nvSpPr>
        <p:spPr>
          <a:xfrm>
            <a:off x="6887845" y="1040130"/>
            <a:ext cx="600710" cy="599440"/>
          </a:xfrm>
          <a:prstGeom prst="ellipse">
            <a:avLst/>
          </a:prstGeom>
          <a:noFill/>
          <a:ln w="38100">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5" name="椭圆 4"/>
          <p:cNvSpPr/>
          <p:nvPr/>
        </p:nvSpPr>
        <p:spPr>
          <a:xfrm>
            <a:off x="6503670" y="2821305"/>
            <a:ext cx="600710" cy="599440"/>
          </a:xfrm>
          <a:prstGeom prst="ellipse">
            <a:avLst/>
          </a:prstGeom>
          <a:noFill/>
          <a:ln w="38100">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 name="椭圆 2"/>
          <p:cNvSpPr/>
          <p:nvPr/>
        </p:nvSpPr>
        <p:spPr>
          <a:xfrm>
            <a:off x="7479665" y="2840355"/>
            <a:ext cx="600710" cy="599440"/>
          </a:xfrm>
          <a:prstGeom prst="ellipse">
            <a:avLst/>
          </a:prstGeom>
          <a:noFill/>
          <a:ln w="38100">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4" name="椭圆 3"/>
          <p:cNvSpPr/>
          <p:nvPr/>
        </p:nvSpPr>
        <p:spPr>
          <a:xfrm>
            <a:off x="5641975" y="2821305"/>
            <a:ext cx="600710" cy="599440"/>
          </a:xfrm>
          <a:prstGeom prst="ellipse">
            <a:avLst/>
          </a:prstGeom>
          <a:noFill/>
          <a:ln w="38100">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 calcmode="lin" valueType="num">
                                      <p:cBhvr>
                                        <p:cTn id="7" dur="1000" fill="hold"/>
                                        <p:tgtEl>
                                          <p:spTgt spid="2150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15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50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1506">
                                            <p:txEl>
                                              <p:pRg st="1" end="1"/>
                                            </p:txEl>
                                          </p:spTgt>
                                        </p:tgtEl>
                                        <p:attrNameLst>
                                          <p:attrName>style.visibility</p:attrName>
                                        </p:attrNameLst>
                                      </p:cBhvr>
                                      <p:to>
                                        <p:strVal val="visible"/>
                                      </p:to>
                                    </p:set>
                                    <p:anim calcmode="lin" valueType="num">
                                      <p:cBhvr>
                                        <p:cTn id="14" dur="1000" fill="hold"/>
                                        <p:tgtEl>
                                          <p:spTgt spid="21506">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150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150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2"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0" nodeType="clickEffect">
                                  <p:stCondLst>
                                    <p:cond delay="0"/>
                                  </p:stCondLst>
                                  <p:childTnLst>
                                    <p:animEffect transition="out" filter="wipe(down)">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grpId="0" nodeType="clickEffect">
                                  <p:stCondLst>
                                    <p:cond delay="0"/>
                                  </p:stCondLst>
                                  <p:childTnLst>
                                    <p:set>
                                      <p:cBhvr>
                                        <p:cTn id="29" dur="1" fill="hold">
                                          <p:stCondLst>
                                            <p:cond delay="0"/>
                                          </p:stCondLst>
                                        </p:cTn>
                                        <p:tgtEl>
                                          <p:spTgt spid="21506">
                                            <p:txEl>
                                              <p:pRg st="2" end="2"/>
                                            </p:txEl>
                                          </p:spTgt>
                                        </p:tgtEl>
                                        <p:attrNameLst>
                                          <p:attrName>style.visibility</p:attrName>
                                        </p:attrNameLst>
                                      </p:cBhvr>
                                      <p:to>
                                        <p:strVal val="visible"/>
                                      </p:to>
                                    </p:set>
                                    <p:anim calcmode="lin" valueType="num">
                                      <p:cBhvr>
                                        <p:cTn id="30" dur="1000" fill="hold"/>
                                        <p:tgtEl>
                                          <p:spTgt spid="21506">
                                            <p:txEl>
                                              <p:pRg st="2" end="2"/>
                                            </p:txEl>
                                          </p:spTgt>
                                        </p:tgtEl>
                                        <p:attrNameLst>
                                          <p:attrName>ppt_x</p:attrName>
                                        </p:attrNameLst>
                                      </p:cBhvr>
                                      <p:tavLst>
                                        <p:tav tm="0">
                                          <p:val>
                                            <p:strVal val="#ppt_x-.2"/>
                                          </p:val>
                                        </p:tav>
                                        <p:tav tm="100000">
                                          <p:val>
                                            <p:strVal val="#ppt_x"/>
                                          </p:val>
                                        </p:tav>
                                      </p:tavLst>
                                    </p:anim>
                                    <p:anim calcmode="lin" valueType="num">
                                      <p:cBhvr>
                                        <p:cTn id="31" dur="1000" fill="hold"/>
                                        <p:tgtEl>
                                          <p:spTgt spid="2150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2150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1" nodeType="clickEffect">
                                  <p:stCondLst>
                                    <p:cond delay="0"/>
                                  </p:stCondLst>
                                  <p:childTnLst>
                                    <p:animEffect transition="out" filter="wipe(down)">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3"/>
                                        </p:tgtEl>
                                      </p:cBhvr>
                                    </p:animEffect>
                                    <p:set>
                                      <p:cBhvr>
                                        <p:cTn id="50" dur="1" fill="hold">
                                          <p:stCondLst>
                                            <p:cond delay="499"/>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9" presetClass="entr" presetSubtype="0" fill="hold" grpId="0" nodeType="clickEffect">
                                  <p:stCondLst>
                                    <p:cond delay="0"/>
                                  </p:stCondLst>
                                  <p:childTnLst>
                                    <p:set>
                                      <p:cBhvr>
                                        <p:cTn id="54" dur="1" fill="hold">
                                          <p:stCondLst>
                                            <p:cond delay="0"/>
                                          </p:stCondLst>
                                        </p:cTn>
                                        <p:tgtEl>
                                          <p:spTgt spid="21506">
                                            <p:txEl>
                                              <p:pRg st="3" end="3"/>
                                            </p:txEl>
                                          </p:spTgt>
                                        </p:tgtEl>
                                        <p:attrNameLst>
                                          <p:attrName>style.visibility</p:attrName>
                                        </p:attrNameLst>
                                      </p:cBhvr>
                                      <p:to>
                                        <p:strVal val="visible"/>
                                      </p:to>
                                    </p:set>
                                    <p:anim calcmode="lin" valueType="num">
                                      <p:cBhvr>
                                        <p:cTn id="55" dur="1000" fill="hold"/>
                                        <p:tgtEl>
                                          <p:spTgt spid="21506">
                                            <p:txEl>
                                              <p:pRg st="3" end="3"/>
                                            </p:txEl>
                                          </p:spTgt>
                                        </p:tgtEl>
                                        <p:attrNameLst>
                                          <p:attrName>ppt_x</p:attrName>
                                        </p:attrNameLst>
                                      </p:cBhvr>
                                      <p:tavLst>
                                        <p:tav tm="0">
                                          <p:val>
                                            <p:strVal val="#ppt_x-.2"/>
                                          </p:val>
                                        </p:tav>
                                        <p:tav tm="100000">
                                          <p:val>
                                            <p:strVal val="#ppt_x"/>
                                          </p:val>
                                        </p:tav>
                                      </p:tavLst>
                                    </p:anim>
                                    <p:anim calcmode="lin" valueType="num">
                                      <p:cBhvr>
                                        <p:cTn id="56" dur="1000" fill="hold"/>
                                        <p:tgtEl>
                                          <p:spTgt spid="2150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57" dur="1000"/>
                                        <p:tgtEl>
                                          <p:spTgt spid="2150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grpId="1" nodeType="clickEffect">
                                  <p:stCondLst>
                                    <p:cond delay="0"/>
                                  </p:stCondLst>
                                  <p:childTnLst>
                                    <p:animEffect transition="out" filter="wipe(down)">
                                      <p:cBhvr>
                                        <p:cTn id="65" dur="500"/>
                                        <p:tgtEl>
                                          <p:spTgt spid="4"/>
                                        </p:tgtEl>
                                      </p:cBhvr>
                                    </p:animEffect>
                                    <p:set>
                                      <p:cBhvr>
                                        <p:cTn id="66" dur="1" fill="hold">
                                          <p:stCondLst>
                                            <p:cond delay="499"/>
                                          </p:stCondLst>
                                        </p:cTn>
                                        <p:tgtEl>
                                          <p:spTgt spid="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21530"/>
                                        </p:tgtEl>
                                        <p:attrNameLst>
                                          <p:attrName>style.visibility</p:attrName>
                                        </p:attrNameLst>
                                      </p:cBhvr>
                                      <p:to>
                                        <p:strVal val="visible"/>
                                      </p:to>
                                    </p:set>
                                    <p:anim calcmode="lin" valueType="num">
                                      <p:cBhvr additive="base">
                                        <p:cTn id="71" dur="500" fill="hold"/>
                                        <p:tgtEl>
                                          <p:spTgt spid="21530"/>
                                        </p:tgtEl>
                                        <p:attrNameLst>
                                          <p:attrName>ppt_x</p:attrName>
                                        </p:attrNameLst>
                                      </p:cBhvr>
                                      <p:tavLst>
                                        <p:tav tm="0">
                                          <p:val>
                                            <p:strVal val="1+#ppt_w/2"/>
                                          </p:val>
                                        </p:tav>
                                        <p:tav tm="100000">
                                          <p:val>
                                            <p:strVal val="#ppt_x"/>
                                          </p:val>
                                        </p:tav>
                                      </p:tavLst>
                                    </p:anim>
                                    <p:anim calcmode="lin" valueType="num">
                                      <p:cBhvr additive="base">
                                        <p:cTn id="72" dur="500" fill="hold"/>
                                        <p:tgtEl>
                                          <p:spTgt spid="215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uiExpand="1" build="p"/>
      <p:bldP spid="21530" grpId="0"/>
      <p:bldP spid="2" grpId="0" bldLvl="0" animBg="1"/>
      <p:bldP spid="2" grpId="1" animBg="1"/>
      <p:bldP spid="2" grpId="2" bldLvl="0" animBg="1"/>
      <p:bldP spid="5" grpId="0" bldLvl="0" animBg="1"/>
      <p:bldP spid="5" grpId="1" bldLvl="0" animBg="1"/>
      <p:bldP spid="3" grpId="0" bldLvl="0" animBg="1"/>
      <p:bldP spid="3" grpId="1" bldLvl="0" animBg="1"/>
      <p:bldP spid="4" grpId="0" bldLvl="0" animBg="1"/>
      <p:bldP spid="4" grpId="1"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323850" y="652463"/>
            <a:ext cx="84693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dirty="0" smtClean="0">
                <a:effectLst/>
                <a:latin typeface="+mn-lt"/>
                <a:ea typeface="SimSun" charset="-122"/>
                <a:cs typeface="SimSun" charset="-122"/>
              </a:rPr>
              <a:t>在</a:t>
            </a:r>
            <a:r>
              <a:rPr kumimoji="1" lang="zh-CN" altLang="en-US" sz="2400" dirty="0">
                <a:effectLst/>
                <a:latin typeface="+mn-lt"/>
                <a:ea typeface="SimSun" charset="-122"/>
                <a:cs typeface="SimSun" charset="-122"/>
              </a:rPr>
              <a:t>中序线索二叉树上遍历二叉树，虽然时间复杂度也是</a:t>
            </a:r>
            <a:r>
              <a:rPr kumimoji="1" lang="en-US" altLang="zh-CN" sz="2400" dirty="0">
                <a:effectLst/>
                <a:latin typeface="+mn-lt"/>
                <a:ea typeface="SimSun" charset="-122"/>
                <a:cs typeface="SimSun" charset="-122"/>
              </a:rPr>
              <a:t>O(</a:t>
            </a:r>
            <a:r>
              <a:rPr kumimoji="1" lang="en-US" altLang="zh-CN" sz="2400" i="1" dirty="0">
                <a:effectLst/>
                <a:latin typeface="+mn-lt"/>
                <a:ea typeface="SimSun" charset="-122"/>
                <a:cs typeface="SimSun" charset="-122"/>
              </a:rPr>
              <a:t>n</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，但常数因子小，且不需要设栈，因此若在某程序中需要经常遍历或查找结点在遍历所得线性序列中的前驱和后继，则应采用线索链表作存储结构。</a:t>
            </a:r>
            <a:endParaRPr lang="zh-CN" altLang="en-US" sz="2800" b="1" dirty="0">
              <a:solidFill>
                <a:srgbClr val="FFFF00"/>
              </a:solidFill>
              <a:effectLst/>
              <a:latin typeface="+mn-lt"/>
              <a:ea typeface="SimSun" charset="-122"/>
              <a:cs typeface="SimSun" charset="-122"/>
            </a:endParaRPr>
          </a:p>
        </p:txBody>
      </p:sp>
      <p:grpSp>
        <p:nvGrpSpPr>
          <p:cNvPr id="183340" name="Group 44"/>
          <p:cNvGrpSpPr/>
          <p:nvPr/>
        </p:nvGrpSpPr>
        <p:grpSpPr bwMode="auto">
          <a:xfrm>
            <a:off x="5364163" y="2133600"/>
            <a:ext cx="3811587" cy="3887788"/>
            <a:chOff x="3140" y="708"/>
            <a:chExt cx="2739" cy="2767"/>
          </a:xfrm>
        </p:grpSpPr>
        <p:sp>
          <p:nvSpPr>
            <p:cNvPr id="183300" name="Oval 4"/>
            <p:cNvSpPr>
              <a:spLocks noChangeArrowheads="1"/>
            </p:cNvSpPr>
            <p:nvPr/>
          </p:nvSpPr>
          <p:spPr bwMode="auto">
            <a:xfrm>
              <a:off x="4378" y="708"/>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3301" name="Oval 5"/>
            <p:cNvSpPr>
              <a:spLocks noChangeArrowheads="1"/>
            </p:cNvSpPr>
            <p:nvPr/>
          </p:nvSpPr>
          <p:spPr bwMode="auto">
            <a:xfrm>
              <a:off x="3924" y="1207"/>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3302" name="Oval 6"/>
            <p:cNvSpPr>
              <a:spLocks noChangeArrowheads="1"/>
            </p:cNvSpPr>
            <p:nvPr/>
          </p:nvSpPr>
          <p:spPr bwMode="auto">
            <a:xfrm>
              <a:off x="3607"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183303" name="Oval 7"/>
            <p:cNvSpPr>
              <a:spLocks noChangeArrowheads="1"/>
            </p:cNvSpPr>
            <p:nvPr/>
          </p:nvSpPr>
          <p:spPr bwMode="auto">
            <a:xfrm>
              <a:off x="4151"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3304" name="Oval 8"/>
            <p:cNvSpPr>
              <a:spLocks noChangeArrowheads="1"/>
            </p:cNvSpPr>
            <p:nvPr/>
          </p:nvSpPr>
          <p:spPr bwMode="auto">
            <a:xfrm>
              <a:off x="3879" y="2522"/>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183305" name="Oval 9"/>
            <p:cNvSpPr>
              <a:spLocks noChangeArrowheads="1"/>
            </p:cNvSpPr>
            <p:nvPr/>
          </p:nvSpPr>
          <p:spPr bwMode="auto">
            <a:xfrm>
              <a:off x="4423" y="2522"/>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3306" name="Oval 10"/>
            <p:cNvSpPr>
              <a:spLocks noChangeArrowheads="1"/>
            </p:cNvSpPr>
            <p:nvPr/>
          </p:nvSpPr>
          <p:spPr bwMode="auto">
            <a:xfrm>
              <a:off x="4151" y="3203"/>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183307" name="Oval 11"/>
            <p:cNvSpPr>
              <a:spLocks noChangeArrowheads="1"/>
            </p:cNvSpPr>
            <p:nvPr/>
          </p:nvSpPr>
          <p:spPr bwMode="auto">
            <a:xfrm>
              <a:off x="4695" y="3203"/>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183308" name="Oval 12"/>
            <p:cNvSpPr>
              <a:spLocks noChangeArrowheads="1"/>
            </p:cNvSpPr>
            <p:nvPr/>
          </p:nvSpPr>
          <p:spPr bwMode="auto">
            <a:xfrm>
              <a:off x="4877" y="1207"/>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3309" name="Oval 13"/>
            <p:cNvSpPr>
              <a:spLocks noChangeArrowheads="1"/>
            </p:cNvSpPr>
            <p:nvPr/>
          </p:nvSpPr>
          <p:spPr bwMode="auto">
            <a:xfrm>
              <a:off x="4650"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183310" name="Oval 14"/>
            <p:cNvSpPr>
              <a:spLocks noChangeArrowheads="1"/>
            </p:cNvSpPr>
            <p:nvPr/>
          </p:nvSpPr>
          <p:spPr bwMode="auto">
            <a:xfrm>
              <a:off x="5149"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183311" name="AutoShape 15"/>
            <p:cNvCxnSpPr>
              <a:cxnSpLocks noChangeShapeType="1"/>
              <a:stCxn id="183300" idx="3"/>
              <a:endCxn id="183301" idx="7"/>
            </p:cNvCxnSpPr>
            <p:nvPr/>
          </p:nvCxnSpPr>
          <p:spPr bwMode="auto">
            <a:xfrm flipH="1">
              <a:off x="4156" y="940"/>
              <a:ext cx="262" cy="30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12" name="AutoShape 16"/>
            <p:cNvCxnSpPr>
              <a:cxnSpLocks noChangeShapeType="1"/>
              <a:stCxn id="183300" idx="5"/>
              <a:endCxn id="183308" idx="1"/>
            </p:cNvCxnSpPr>
            <p:nvPr/>
          </p:nvCxnSpPr>
          <p:spPr bwMode="auto">
            <a:xfrm>
              <a:off x="4610" y="940"/>
              <a:ext cx="307" cy="30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13" name="AutoShape 17"/>
            <p:cNvCxnSpPr>
              <a:cxnSpLocks noChangeShapeType="1"/>
              <a:stCxn id="183301" idx="3"/>
              <a:endCxn id="183302" idx="0"/>
            </p:cNvCxnSpPr>
            <p:nvPr/>
          </p:nvCxnSpPr>
          <p:spPr bwMode="auto">
            <a:xfrm flipH="1">
              <a:off x="3743" y="1439"/>
              <a:ext cx="22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14" name="AutoShape 18"/>
            <p:cNvCxnSpPr>
              <a:cxnSpLocks noChangeShapeType="1"/>
              <a:stCxn id="183301" idx="5"/>
              <a:endCxn id="183303" idx="0"/>
            </p:cNvCxnSpPr>
            <p:nvPr/>
          </p:nvCxnSpPr>
          <p:spPr bwMode="auto">
            <a:xfrm>
              <a:off x="4156" y="1439"/>
              <a:ext cx="13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15" name="AutoShape 19"/>
            <p:cNvCxnSpPr>
              <a:cxnSpLocks noChangeShapeType="1"/>
              <a:stCxn id="183308" idx="3"/>
              <a:endCxn id="183309" idx="0"/>
            </p:cNvCxnSpPr>
            <p:nvPr/>
          </p:nvCxnSpPr>
          <p:spPr bwMode="auto">
            <a:xfrm flipH="1">
              <a:off x="4786" y="1439"/>
              <a:ext cx="13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16" name="AutoShape 20"/>
            <p:cNvCxnSpPr>
              <a:cxnSpLocks noChangeShapeType="1"/>
              <a:stCxn id="183308" idx="5"/>
              <a:endCxn id="183310" idx="0"/>
            </p:cNvCxnSpPr>
            <p:nvPr/>
          </p:nvCxnSpPr>
          <p:spPr bwMode="auto">
            <a:xfrm>
              <a:off x="5109" y="1439"/>
              <a:ext cx="176"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17" name="AutoShape 21"/>
            <p:cNvCxnSpPr>
              <a:cxnSpLocks noChangeShapeType="1"/>
              <a:stCxn id="183303" idx="3"/>
              <a:endCxn id="183304" idx="0"/>
            </p:cNvCxnSpPr>
            <p:nvPr/>
          </p:nvCxnSpPr>
          <p:spPr bwMode="auto">
            <a:xfrm flipH="1">
              <a:off x="4015" y="2051"/>
              <a:ext cx="176" cy="471"/>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18" name="AutoShape 22"/>
            <p:cNvCxnSpPr>
              <a:cxnSpLocks noChangeShapeType="1"/>
              <a:stCxn id="183303" idx="5"/>
              <a:endCxn id="183305" idx="0"/>
            </p:cNvCxnSpPr>
            <p:nvPr/>
          </p:nvCxnSpPr>
          <p:spPr bwMode="auto">
            <a:xfrm>
              <a:off x="4383" y="2051"/>
              <a:ext cx="176" cy="471"/>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19" name="AutoShape 23"/>
            <p:cNvCxnSpPr>
              <a:cxnSpLocks noChangeShapeType="1"/>
              <a:stCxn id="183305" idx="3"/>
              <a:endCxn id="183306" idx="0"/>
            </p:cNvCxnSpPr>
            <p:nvPr/>
          </p:nvCxnSpPr>
          <p:spPr bwMode="auto">
            <a:xfrm flipH="1">
              <a:off x="4287" y="2754"/>
              <a:ext cx="176" cy="449"/>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0" name="AutoShape 24"/>
            <p:cNvCxnSpPr>
              <a:cxnSpLocks noChangeShapeType="1"/>
              <a:stCxn id="183305" idx="5"/>
              <a:endCxn id="183307" idx="0"/>
            </p:cNvCxnSpPr>
            <p:nvPr/>
          </p:nvCxnSpPr>
          <p:spPr bwMode="auto">
            <a:xfrm>
              <a:off x="4655" y="2754"/>
              <a:ext cx="176" cy="449"/>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1" name="AutoShape 25"/>
            <p:cNvCxnSpPr>
              <a:cxnSpLocks noChangeShapeType="1"/>
              <a:stCxn id="183302" idx="5"/>
              <a:endCxn id="183333" idx="2"/>
            </p:cNvCxnSpPr>
            <p:nvPr/>
          </p:nvCxnSpPr>
          <p:spPr bwMode="auto">
            <a:xfrm rot="5400000" flipH="1" flipV="1">
              <a:off x="3658" y="1695"/>
              <a:ext cx="537" cy="175"/>
            </a:xfrm>
            <a:prstGeom prst="curvedConnector4">
              <a:avLst>
                <a:gd name="adj1" fmla="val -34264"/>
                <a:gd name="adj2" fmla="val 6171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2" name="AutoShape 26"/>
            <p:cNvCxnSpPr>
              <a:cxnSpLocks noChangeShapeType="1"/>
              <a:stCxn id="183304" idx="3"/>
              <a:endCxn id="183333" idx="5"/>
            </p:cNvCxnSpPr>
            <p:nvPr/>
          </p:nvCxnSpPr>
          <p:spPr bwMode="auto">
            <a:xfrm rot="5400000" flipH="1" flipV="1">
              <a:off x="3388" y="2069"/>
              <a:ext cx="1216" cy="154"/>
            </a:xfrm>
            <a:prstGeom prst="curvedConnector5">
              <a:avLst>
                <a:gd name="adj1" fmla="val -15130"/>
                <a:gd name="adj2" fmla="val -119481"/>
                <a:gd name="adj3" fmla="val 3009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3" name="AutoShape 27"/>
            <p:cNvCxnSpPr>
              <a:cxnSpLocks noChangeShapeType="1"/>
              <a:stCxn id="183304" idx="5"/>
              <a:endCxn id="183334" idx="2"/>
            </p:cNvCxnSpPr>
            <p:nvPr/>
          </p:nvCxnSpPr>
          <p:spPr bwMode="auto">
            <a:xfrm rot="5400000" flipH="1" flipV="1">
              <a:off x="3879" y="2381"/>
              <a:ext cx="605" cy="142"/>
            </a:xfrm>
            <a:prstGeom prst="curvedConnector4">
              <a:avLst>
                <a:gd name="adj1" fmla="val -30412"/>
                <a:gd name="adj2" fmla="val 6408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4" name="AutoShape 28"/>
            <p:cNvCxnSpPr>
              <a:cxnSpLocks noChangeShapeType="1"/>
              <a:stCxn id="183306" idx="3"/>
              <a:endCxn id="183334" idx="5"/>
            </p:cNvCxnSpPr>
            <p:nvPr/>
          </p:nvCxnSpPr>
          <p:spPr bwMode="auto">
            <a:xfrm rot="5400000" flipH="1" flipV="1">
              <a:off x="3621" y="2743"/>
              <a:ext cx="1262" cy="121"/>
            </a:xfrm>
            <a:prstGeom prst="curvedConnector5">
              <a:avLst>
                <a:gd name="adj1" fmla="val -14579"/>
                <a:gd name="adj2" fmla="val -152065"/>
                <a:gd name="adj3" fmla="val 24324"/>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5" name="AutoShape 29"/>
            <p:cNvCxnSpPr>
              <a:cxnSpLocks noChangeShapeType="1"/>
              <a:stCxn id="183306" idx="5"/>
              <a:endCxn id="183335" idx="2"/>
            </p:cNvCxnSpPr>
            <p:nvPr/>
          </p:nvCxnSpPr>
          <p:spPr bwMode="auto">
            <a:xfrm rot="5400000" flipH="1" flipV="1">
              <a:off x="4151" y="3061"/>
              <a:ext cx="606" cy="142"/>
            </a:xfrm>
            <a:prstGeom prst="curvedConnector4">
              <a:avLst>
                <a:gd name="adj1" fmla="val -30361"/>
                <a:gd name="adj2" fmla="val 6408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6" name="AutoShape 30"/>
            <p:cNvCxnSpPr>
              <a:cxnSpLocks noChangeShapeType="1"/>
              <a:stCxn id="183307" idx="3"/>
              <a:endCxn id="183335" idx="6"/>
            </p:cNvCxnSpPr>
            <p:nvPr/>
          </p:nvCxnSpPr>
          <p:spPr bwMode="auto">
            <a:xfrm rot="16200000" flipV="1">
              <a:off x="4362" y="3061"/>
              <a:ext cx="606" cy="141"/>
            </a:xfrm>
            <a:prstGeom prst="curvedConnector4">
              <a:avLst>
                <a:gd name="adj1" fmla="val -30361"/>
                <a:gd name="adj2" fmla="val 6453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7" name="AutoShape 31"/>
            <p:cNvCxnSpPr>
              <a:cxnSpLocks noChangeShapeType="1"/>
              <a:stCxn id="183309" idx="3"/>
              <a:endCxn id="183336" idx="6"/>
            </p:cNvCxnSpPr>
            <p:nvPr/>
          </p:nvCxnSpPr>
          <p:spPr bwMode="auto">
            <a:xfrm rot="16200000" flipV="1">
              <a:off x="4112" y="1472"/>
              <a:ext cx="1028" cy="129"/>
            </a:xfrm>
            <a:prstGeom prst="curvedConnector4">
              <a:avLst>
                <a:gd name="adj1" fmla="val -17898"/>
                <a:gd name="adj2" fmla="val 65894"/>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8" name="AutoShape 32"/>
            <p:cNvCxnSpPr>
              <a:cxnSpLocks noChangeShapeType="1"/>
              <a:stCxn id="183309" idx="5"/>
              <a:endCxn id="183337" idx="2"/>
            </p:cNvCxnSpPr>
            <p:nvPr/>
          </p:nvCxnSpPr>
          <p:spPr bwMode="auto">
            <a:xfrm rot="5400000" flipH="1" flipV="1">
              <a:off x="4665" y="1731"/>
              <a:ext cx="537" cy="104"/>
            </a:xfrm>
            <a:prstGeom prst="curvedConnector4">
              <a:avLst>
                <a:gd name="adj1" fmla="val -34264"/>
                <a:gd name="adj2" fmla="val 69231"/>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9" name="AutoShape 33"/>
            <p:cNvCxnSpPr>
              <a:cxnSpLocks noChangeShapeType="1"/>
              <a:stCxn id="183310" idx="3"/>
              <a:endCxn id="183337" idx="5"/>
            </p:cNvCxnSpPr>
            <p:nvPr/>
          </p:nvCxnSpPr>
          <p:spPr bwMode="auto">
            <a:xfrm rot="16200000" flipV="1">
              <a:off x="4860" y="1723"/>
              <a:ext cx="513" cy="144"/>
            </a:xfrm>
            <a:prstGeom prst="curvedConnector3">
              <a:avLst>
                <a:gd name="adj1" fmla="val -35866"/>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30" name="AutoShape 34"/>
            <p:cNvCxnSpPr>
              <a:cxnSpLocks noChangeShapeType="1"/>
              <a:stCxn id="183310" idx="4"/>
            </p:cNvCxnSpPr>
            <p:nvPr/>
          </p:nvCxnSpPr>
          <p:spPr bwMode="auto">
            <a:xfrm rot="5400000" flipH="1" flipV="1">
              <a:off x="5092" y="1626"/>
              <a:ext cx="658" cy="272"/>
            </a:xfrm>
            <a:prstGeom prst="curvedConnector3">
              <a:avLst>
                <a:gd name="adj1" fmla="val -21884"/>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31" name="AutoShape 35"/>
            <p:cNvCxnSpPr>
              <a:cxnSpLocks noChangeShapeType="1"/>
              <a:stCxn id="183302" idx="3"/>
            </p:cNvCxnSpPr>
            <p:nvPr/>
          </p:nvCxnSpPr>
          <p:spPr bwMode="auto">
            <a:xfrm rot="16200000" flipV="1">
              <a:off x="3159" y="1563"/>
              <a:ext cx="663" cy="313"/>
            </a:xfrm>
            <a:prstGeom prst="curvedConnector3">
              <a:avLst>
                <a:gd name="adj1" fmla="val -27755"/>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32" name="AutoShape 36"/>
            <p:cNvCxnSpPr>
              <a:cxnSpLocks noChangeShapeType="1"/>
              <a:stCxn id="183307" idx="5"/>
              <a:endCxn id="183336" idx="3"/>
            </p:cNvCxnSpPr>
            <p:nvPr/>
          </p:nvCxnSpPr>
          <p:spPr bwMode="auto">
            <a:xfrm rot="16200000" flipV="1">
              <a:off x="3521" y="2028"/>
              <a:ext cx="2388" cy="425"/>
            </a:xfrm>
            <a:prstGeom prst="curvedConnector3">
              <a:avLst>
                <a:gd name="adj1" fmla="val 36681"/>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3333" name="Oval 37"/>
            <p:cNvSpPr>
              <a:spLocks noChangeArrowheads="1"/>
            </p:cNvSpPr>
            <p:nvPr/>
          </p:nvSpPr>
          <p:spPr bwMode="auto">
            <a:xfrm>
              <a:off x="4014" y="1480"/>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334" name="Oval 38"/>
            <p:cNvSpPr>
              <a:spLocks noChangeArrowheads="1"/>
            </p:cNvSpPr>
            <p:nvPr/>
          </p:nvSpPr>
          <p:spPr bwMode="auto">
            <a:xfrm>
              <a:off x="4253" y="2115"/>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335" name="Oval 39"/>
            <p:cNvSpPr>
              <a:spLocks noChangeArrowheads="1"/>
            </p:cNvSpPr>
            <p:nvPr/>
          </p:nvSpPr>
          <p:spPr bwMode="auto">
            <a:xfrm>
              <a:off x="4525" y="2795"/>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336" name="Oval 40"/>
            <p:cNvSpPr>
              <a:spLocks noChangeArrowheads="1"/>
            </p:cNvSpPr>
            <p:nvPr/>
          </p:nvSpPr>
          <p:spPr bwMode="auto">
            <a:xfrm>
              <a:off x="4492" y="989"/>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337" name="Oval 41"/>
            <p:cNvSpPr>
              <a:spLocks noChangeArrowheads="1"/>
            </p:cNvSpPr>
            <p:nvPr/>
          </p:nvSpPr>
          <p:spPr bwMode="auto">
            <a:xfrm>
              <a:off x="4986" y="1480"/>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338" name="Text Box 42"/>
            <p:cNvSpPr txBox="1">
              <a:spLocks noChangeArrowheads="1"/>
            </p:cNvSpPr>
            <p:nvPr/>
          </p:nvSpPr>
          <p:spPr bwMode="auto">
            <a:xfrm>
              <a:off x="3140" y="1144"/>
              <a:ext cx="50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sp>
          <p:nvSpPr>
            <p:cNvPr id="183339" name="Text Box 43"/>
            <p:cNvSpPr txBox="1">
              <a:spLocks noChangeArrowheads="1"/>
            </p:cNvSpPr>
            <p:nvPr/>
          </p:nvSpPr>
          <p:spPr bwMode="auto">
            <a:xfrm>
              <a:off x="5375" y="1207"/>
              <a:ext cx="50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grpSp>
      <p:sp>
        <p:nvSpPr>
          <p:cNvPr id="183342" name="Rectangle 46"/>
          <p:cNvSpPr>
            <a:spLocks noChangeArrowheads="1"/>
          </p:cNvSpPr>
          <p:nvPr/>
        </p:nvSpPr>
        <p:spPr bwMode="auto">
          <a:xfrm>
            <a:off x="346075" y="2981325"/>
            <a:ext cx="5146115" cy="3322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b="1" dirty="0">
                <a:solidFill>
                  <a:srgbClr val="FFFF00"/>
                </a:solidFill>
                <a:effectLst/>
                <a:latin typeface="SimSun" charset="-122"/>
                <a:ea typeface="SimSun" charset="-122"/>
                <a:cs typeface="SimSun" charset="-122"/>
              </a:rPr>
              <a:t>如何中序遍历中序线索二叉树？</a:t>
            </a:r>
          </a:p>
          <a:p>
            <a:pPr algn="l"/>
            <a:endParaRPr lang="zh-CN" altLang="en-US" sz="2800" b="1" dirty="0">
              <a:solidFill>
                <a:srgbClr val="FFFF00"/>
              </a:solidFill>
              <a:effectLst/>
              <a:latin typeface="SimSun" charset="-122"/>
              <a:ea typeface="SimSun" charset="-122"/>
              <a:cs typeface="SimSun" charset="-122"/>
            </a:endParaRPr>
          </a:p>
          <a:p>
            <a:pPr algn="l"/>
            <a:r>
              <a:rPr lang="zh-CN" altLang="en-US" sz="2400" b="1" dirty="0">
                <a:solidFill>
                  <a:schemeClr val="tx1"/>
                </a:solidFill>
                <a:effectLst/>
                <a:latin typeface="SimSun" charset="-122"/>
                <a:ea typeface="SimSun" charset="-122"/>
                <a:cs typeface="SimSun" charset="-122"/>
              </a:rPr>
              <a:t>回顾：在中序线索树中找后继： </a:t>
            </a:r>
          </a:p>
          <a:p>
            <a:pPr algn="l" eaLnBrk="1" latinLnBrk="0" hangingPunct="1">
              <a:spcBef>
                <a:spcPts val="1200"/>
              </a:spcBef>
            </a:pPr>
            <a:r>
              <a:rPr lang="zh-CN" altLang="en-US" sz="2400" b="1" dirty="0">
                <a:solidFill>
                  <a:schemeClr val="tx1"/>
                </a:solidFill>
                <a:effectLst/>
                <a:latin typeface="SimSun" charset="-122"/>
                <a:ea typeface="SimSun" charset="-122"/>
                <a:cs typeface="SimSun" charset="-122"/>
              </a:rPr>
              <a:t>1) 若右标志是1，则右链为线索，指示其后继；</a:t>
            </a:r>
          </a:p>
          <a:p>
            <a:pPr algn="l"/>
            <a:r>
              <a:rPr lang="zh-CN" altLang="en-US" sz="2400" b="1" dirty="0">
                <a:solidFill>
                  <a:schemeClr val="tx1"/>
                </a:solidFill>
                <a:effectLst/>
                <a:latin typeface="SimSun" charset="-122"/>
                <a:ea typeface="SimSun" charset="-122"/>
                <a:cs typeface="SimSun" charset="-122"/>
              </a:rPr>
              <a:t>2) 否则，遍历该结点的右子树时访问的第一个结点(</a:t>
            </a:r>
            <a:r>
              <a:rPr lang="zh-CN" altLang="en-US" sz="2400" b="1" u="sng" dirty="0">
                <a:solidFill>
                  <a:schemeClr val="tx1"/>
                </a:solidFill>
                <a:effectLst/>
                <a:latin typeface="SimSun" charset="-122"/>
                <a:ea typeface="SimSun" charset="-122"/>
                <a:cs typeface="SimSun" charset="-122"/>
              </a:rPr>
              <a:t>右子树中最左下的结点</a:t>
            </a:r>
            <a:r>
              <a:rPr lang="zh-CN" altLang="en-US" sz="2400" b="1" dirty="0">
                <a:solidFill>
                  <a:schemeClr val="tx1"/>
                </a:solidFill>
                <a:effectLst/>
                <a:latin typeface="SimSun" charset="-122"/>
                <a:ea typeface="SimSun" charset="-122"/>
                <a:cs typeface="SimSun" charset="-122"/>
              </a:rPr>
              <a:t>)为其后继。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83298">
                                            <p:txEl>
                                              <p:pRg st="0" end="0"/>
                                            </p:txEl>
                                          </p:spTgt>
                                        </p:tgtEl>
                                        <p:attrNameLst>
                                          <p:attrName>style.visibility</p:attrName>
                                        </p:attrNameLst>
                                      </p:cBhvr>
                                      <p:to>
                                        <p:strVal val="visible"/>
                                      </p:to>
                                    </p:set>
                                    <p:anim calcmode="lin" valueType="num">
                                      <p:cBhvr>
                                        <p:cTn id="7" dur="1000" fill="hold"/>
                                        <p:tgtEl>
                                          <p:spTgt spid="183298">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8329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329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83342">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334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8334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833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377825" y="672465"/>
            <a:ext cx="8567737"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200" dirty="0">
                <a:effectLst/>
                <a:latin typeface="+mn-lt"/>
                <a:ea typeface="SimSun" charset="-122"/>
                <a:cs typeface="SimSun" charset="-122"/>
              </a:rPr>
              <a:t>void </a:t>
            </a:r>
            <a:r>
              <a:rPr kumimoji="1" lang="en-US" altLang="zh-CN" sz="2200" b="1" i="1" dirty="0" err="1">
                <a:solidFill>
                  <a:srgbClr val="FFFF00"/>
                </a:solidFill>
                <a:effectLst/>
                <a:latin typeface="+mn-lt"/>
                <a:ea typeface="SimSun" charset="-122"/>
                <a:cs typeface="SimSun" charset="-122"/>
              </a:rPr>
              <a:t>InOrderTravse_Thr</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PThrTree</a:t>
            </a:r>
            <a:r>
              <a:rPr kumimoji="1" lang="en-US" altLang="zh-CN" sz="2200" dirty="0">
                <a:effectLst/>
                <a:latin typeface="+mn-lt"/>
                <a:ea typeface="SimSun" charset="-122"/>
                <a:cs typeface="SimSun" charset="-122"/>
              </a:rPr>
              <a:t> t)  </a:t>
            </a:r>
          </a:p>
          <a:p>
            <a:pPr algn="just"/>
            <a:r>
              <a:rPr kumimoji="1" lang="en-US" altLang="zh-CN" sz="2200" dirty="0">
                <a:effectLst/>
                <a:latin typeface="+mn-lt"/>
                <a:ea typeface="SimSun" charset="-122"/>
                <a:cs typeface="SimSun" charset="-122"/>
              </a:rPr>
              <a:t>{</a:t>
            </a:r>
          </a:p>
          <a:p>
            <a:pPr algn="just"/>
            <a:r>
              <a:rPr kumimoji="1" lang="en-US" altLang="zh-CN" sz="2200" dirty="0" smtClean="0">
                <a:effectLst/>
                <a:latin typeface="+mn-lt"/>
                <a:ea typeface="SimSun" charset="-122"/>
                <a:cs typeface="SimSun" charset="-122"/>
              </a:rPr>
              <a:t>    </a:t>
            </a:r>
            <a:r>
              <a:rPr kumimoji="1" lang="en-US" altLang="zh-CN" sz="2200" dirty="0" err="1">
                <a:effectLst/>
                <a:latin typeface="+mn-lt"/>
                <a:ea typeface="SimSun" charset="-122"/>
                <a:cs typeface="SimSun" charset="-122"/>
              </a:rPr>
              <a:t>PThrTreeNode</a:t>
            </a:r>
            <a:r>
              <a:rPr kumimoji="1" lang="en-US" altLang="zh-CN" sz="2200" dirty="0">
                <a:effectLst/>
                <a:latin typeface="+mn-lt"/>
                <a:ea typeface="SimSun" charset="-122"/>
                <a:cs typeface="SimSun" charset="-122"/>
              </a:rPr>
              <a:t>  p;</a:t>
            </a:r>
          </a:p>
          <a:p>
            <a:pPr algn="just"/>
            <a:r>
              <a:rPr kumimoji="1" lang="en-US" altLang="zh-CN" sz="2200" dirty="0" smtClean="0">
                <a:effectLst/>
                <a:latin typeface="+mn-lt"/>
                <a:ea typeface="SimSun" charset="-122"/>
                <a:cs typeface="SimSun" charset="-122"/>
              </a:rPr>
              <a:t>    </a:t>
            </a:r>
            <a:r>
              <a:rPr kumimoji="1" lang="en-US" altLang="zh-CN" sz="2200" b="1" dirty="0">
                <a:effectLst/>
                <a:latin typeface="+mn-lt"/>
                <a:ea typeface="SimSun" charset="-122"/>
                <a:cs typeface="SimSun" charset="-122"/>
              </a:rPr>
              <a:t>if</a:t>
            </a: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!t ) </a:t>
            </a:r>
            <a:r>
              <a:rPr kumimoji="1" lang="en-US" altLang="zh-CN" sz="2200" dirty="0">
                <a:effectLst/>
                <a:latin typeface="+mn-lt"/>
                <a:ea typeface="SimSun" charset="-122"/>
                <a:cs typeface="SimSun" charset="-122"/>
              </a:rPr>
              <a:t>return ;</a:t>
            </a:r>
          </a:p>
          <a:p>
            <a:pPr algn="just"/>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p = *t;</a:t>
            </a:r>
          </a:p>
          <a:p>
            <a:pPr algn="just"/>
            <a:r>
              <a:rPr kumimoji="1" lang="en-US" altLang="zh-CN" sz="2200" dirty="0" smtClean="0">
                <a:effectLst/>
                <a:latin typeface="+mn-lt"/>
                <a:ea typeface="SimSun" charset="-122"/>
                <a:cs typeface="SimSun" charset="-122"/>
              </a:rPr>
              <a:t>    </a:t>
            </a:r>
            <a:r>
              <a:rPr kumimoji="1" lang="en-US" altLang="zh-CN" sz="2200" b="1" dirty="0">
                <a:effectLst/>
                <a:latin typeface="+mn-lt"/>
                <a:ea typeface="SimSun" charset="-122"/>
                <a:cs typeface="SimSun" charset="-122"/>
              </a:rPr>
              <a:t>while</a:t>
            </a:r>
            <a:r>
              <a:rPr kumimoji="1" lang="en-US" altLang="zh-CN" sz="2200" dirty="0">
                <a:effectLst/>
                <a:latin typeface="+mn-lt"/>
                <a:ea typeface="SimSun" charset="-122"/>
                <a:cs typeface="SimSun" charset="-122"/>
              </a:rPr>
              <a:t> (p-&gt;</a:t>
            </a:r>
            <a:r>
              <a:rPr kumimoji="1" lang="en-US" altLang="zh-CN" sz="2200" dirty="0" err="1">
                <a:effectLst/>
                <a:latin typeface="+mn-lt"/>
                <a:ea typeface="SimSun" charset="-122"/>
                <a:cs typeface="SimSun" charset="-122"/>
              </a:rPr>
              <a:t>lchild</a:t>
            </a:r>
            <a:r>
              <a:rPr kumimoji="1" lang="en-US" altLang="zh-CN" sz="2200" dirty="0">
                <a:effectLst/>
                <a:latin typeface="+mn-lt"/>
                <a:ea typeface="SimSun" charset="-122"/>
                <a:cs typeface="SimSun" charset="-122"/>
              </a:rPr>
              <a:t>!=NULL &amp;&amp; p-&gt;</a:t>
            </a:r>
            <a:r>
              <a:rPr kumimoji="1" lang="en-US" altLang="zh-CN" sz="2200" dirty="0" err="1">
                <a:effectLst/>
                <a:latin typeface="+mn-lt"/>
                <a:ea typeface="SimSun" charset="-122"/>
                <a:cs typeface="SimSun" charset="-122"/>
              </a:rPr>
              <a:t>ltag</a:t>
            </a:r>
            <a:r>
              <a:rPr kumimoji="1" lang="en-US" altLang="zh-CN" sz="2200" dirty="0">
                <a:effectLst/>
                <a:latin typeface="+mn-lt"/>
                <a:ea typeface="SimSun" charset="-122"/>
                <a:cs typeface="SimSun" charset="-122"/>
              </a:rPr>
              <a:t>==0)	 </a:t>
            </a:r>
            <a:r>
              <a:rPr kumimoji="1" lang="en-US" altLang="zh-CN" sz="2000" dirty="0">
                <a:solidFill>
                  <a:srgbClr val="FFFF00"/>
                </a:solidFill>
                <a:effectLst/>
                <a:latin typeface="+mn-lt"/>
                <a:ea typeface="SimSun" charset="-122"/>
                <a:cs typeface="SimSun" charset="-122"/>
              </a:rPr>
              <a:t>/* </a:t>
            </a:r>
            <a:r>
              <a:rPr kumimoji="1" lang="zh-CN" altLang="en-US" sz="2000" dirty="0">
                <a:solidFill>
                  <a:srgbClr val="FFFF00"/>
                </a:solidFill>
                <a:effectLst/>
                <a:latin typeface="+mn-lt"/>
                <a:ea typeface="SimSun" charset="-122"/>
                <a:cs typeface="SimSun" charset="-122"/>
              </a:rPr>
              <a:t>找到起点 *</a:t>
            </a:r>
            <a:r>
              <a:rPr kumimoji="1" lang="en-US" altLang="zh-CN" sz="2000" dirty="0">
                <a:solidFill>
                  <a:srgbClr val="FFFF00"/>
                </a:solidFill>
                <a:effectLst/>
                <a:latin typeface="+mn-lt"/>
                <a:ea typeface="SimSun" charset="-122"/>
                <a:cs typeface="SimSun" charset="-122"/>
              </a:rPr>
              <a:t>/</a:t>
            </a:r>
            <a:endParaRPr kumimoji="1" lang="en-US" altLang="zh-CN" sz="2000" dirty="0">
              <a:solidFill>
                <a:srgbClr val="00CC00"/>
              </a:solidFill>
              <a:effectLst/>
              <a:latin typeface="+mn-lt"/>
              <a:ea typeface="SimSun" charset="-122"/>
              <a:cs typeface="SimSun" charset="-122"/>
            </a:endParaRPr>
          </a:p>
          <a:p>
            <a:pPr algn="just"/>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p = p-&gt;</a:t>
            </a:r>
            <a:r>
              <a:rPr kumimoji="1" lang="en-US" altLang="zh-CN" sz="2200" dirty="0" err="1">
                <a:effectLst/>
                <a:latin typeface="+mn-lt"/>
                <a:ea typeface="SimSun" charset="-122"/>
                <a:cs typeface="SimSun" charset="-122"/>
              </a:rPr>
              <a:t>lchild</a:t>
            </a:r>
            <a:r>
              <a:rPr kumimoji="1" lang="en-US" altLang="zh-CN" sz="2200" dirty="0">
                <a:effectLst/>
                <a:latin typeface="+mn-lt"/>
                <a:ea typeface="SimSun" charset="-122"/>
                <a:cs typeface="SimSun" charset="-122"/>
              </a:rPr>
              <a:t>;                      </a:t>
            </a:r>
            <a:r>
              <a:rPr kumimoji="1" lang="en-US" altLang="zh-CN" sz="2000" dirty="0" smtClean="0">
                <a:solidFill>
                  <a:srgbClr val="00CC00"/>
                </a:solidFill>
                <a:effectLst/>
                <a:latin typeface="+mn-lt"/>
                <a:ea typeface="SimSun" charset="-122"/>
                <a:cs typeface="SimSun" charset="-122"/>
                <a:sym typeface="+mn-ea"/>
              </a:rPr>
              <a:t>/* </a:t>
            </a:r>
            <a:r>
              <a:rPr kumimoji="1" lang="zh-CN" altLang="en-US" sz="2000" dirty="0">
                <a:solidFill>
                  <a:srgbClr val="00CC00"/>
                </a:solidFill>
                <a:effectLst/>
                <a:latin typeface="+mn-lt"/>
                <a:ea typeface="SimSun" charset="-122"/>
                <a:cs typeface="SimSun" charset="-122"/>
                <a:sym typeface="+mn-ea"/>
              </a:rPr>
              <a:t>顺左子树一直向下 *</a:t>
            </a:r>
            <a:r>
              <a:rPr kumimoji="1" lang="en-US" altLang="zh-CN" sz="2000" dirty="0">
                <a:solidFill>
                  <a:srgbClr val="00CC00"/>
                </a:solidFill>
                <a:effectLst/>
                <a:latin typeface="+mn-lt"/>
                <a:ea typeface="SimSun" charset="-122"/>
                <a:cs typeface="SimSun" charset="-122"/>
                <a:sym typeface="+mn-ea"/>
              </a:rPr>
              <a:t>/</a:t>
            </a:r>
            <a:endParaRPr kumimoji="1" lang="en-US" altLang="zh-CN" sz="2000" dirty="0">
              <a:effectLst/>
              <a:latin typeface="+mn-lt"/>
              <a:ea typeface="SimSun" charset="-122"/>
              <a:cs typeface="SimSun" charset="-122"/>
            </a:endParaRPr>
          </a:p>
          <a:p>
            <a:pPr algn="just"/>
            <a:r>
              <a:rPr kumimoji="1" lang="en-US" altLang="zh-CN" sz="2200" dirty="0" smtClean="0">
                <a:effectLst/>
                <a:latin typeface="+mn-lt"/>
                <a:ea typeface="SimSun" charset="-122"/>
                <a:cs typeface="SimSun" charset="-122"/>
              </a:rPr>
              <a:t>    </a:t>
            </a:r>
            <a:r>
              <a:rPr kumimoji="1" lang="en-US" altLang="zh-CN" sz="2200" b="1" dirty="0">
                <a:effectLst/>
                <a:latin typeface="+mn-lt"/>
                <a:ea typeface="SimSun" charset="-122"/>
                <a:cs typeface="SimSun" charset="-122"/>
              </a:rPr>
              <a:t>while</a:t>
            </a: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!p )  </a:t>
            </a:r>
            <a:r>
              <a:rPr kumimoji="1" lang="en-US" altLang="zh-CN" sz="2200" dirty="0">
                <a:effectLst/>
                <a:latin typeface="+mn-lt"/>
                <a:ea typeface="SimSun" charset="-122"/>
                <a:cs typeface="SimSun" charset="-122"/>
              </a:rPr>
              <a:t>{                                                      </a:t>
            </a:r>
            <a:r>
              <a:rPr kumimoji="1" lang="en-US" altLang="zh-CN" sz="2000" dirty="0">
                <a:solidFill>
                  <a:srgbClr val="FFFF00"/>
                </a:solidFill>
                <a:effectLst/>
                <a:latin typeface="+mn-lt"/>
                <a:ea typeface="SimSun" charset="-122"/>
                <a:cs typeface="SimSun" charset="-122"/>
                <a:sym typeface="+mn-ea"/>
              </a:rPr>
              <a:t>/* </a:t>
            </a:r>
            <a:r>
              <a:rPr kumimoji="1" lang="zh-CN" altLang="en-US" sz="2000" dirty="0">
                <a:solidFill>
                  <a:srgbClr val="FFFF00"/>
                </a:solidFill>
                <a:effectLst/>
                <a:latin typeface="+mn-lt"/>
                <a:ea typeface="SimSun" charset="-122"/>
                <a:cs typeface="SimSun" charset="-122"/>
                <a:sym typeface="+mn-ea"/>
              </a:rPr>
              <a:t>开始遍历 *</a:t>
            </a:r>
            <a:r>
              <a:rPr kumimoji="1" lang="en-US" altLang="zh-CN" sz="2000" dirty="0">
                <a:solidFill>
                  <a:srgbClr val="FFFF00"/>
                </a:solidFill>
                <a:effectLst/>
                <a:latin typeface="+mn-lt"/>
                <a:ea typeface="SimSun" charset="-122"/>
                <a:cs typeface="SimSun" charset="-122"/>
                <a:sym typeface="+mn-ea"/>
              </a:rPr>
              <a:t>/</a:t>
            </a:r>
            <a:endParaRPr kumimoji="1" lang="en-US" altLang="zh-CN" sz="2200" dirty="0">
              <a:effectLst/>
              <a:latin typeface="+mn-lt"/>
              <a:ea typeface="SimSun" charset="-122"/>
              <a:cs typeface="SimSun" charset="-122"/>
            </a:endParaRPr>
          </a:p>
          <a:p>
            <a:pPr algn="just"/>
            <a:r>
              <a:rPr kumimoji="1" lang="en-US" altLang="zh-CN" sz="2200" dirty="0" smtClean="0">
                <a:effectLst/>
                <a:latin typeface="+mn-lt"/>
                <a:ea typeface="SimSun" charset="-122"/>
                <a:cs typeface="SimSun" charset="-122"/>
              </a:rPr>
              <a:t>        </a:t>
            </a:r>
            <a:r>
              <a:rPr kumimoji="1" lang="en-US" altLang="zh-CN" sz="2200" b="1" dirty="0">
                <a:solidFill>
                  <a:srgbClr val="FFFF00"/>
                </a:solidFill>
                <a:effectLst/>
                <a:latin typeface="+mn-lt"/>
                <a:ea typeface="SimSun" charset="-122"/>
                <a:cs typeface="SimSun" charset="-122"/>
              </a:rPr>
              <a:t>visit(p); </a:t>
            </a:r>
            <a:r>
              <a:rPr kumimoji="1" lang="en-US" altLang="zh-CN" sz="2200" dirty="0">
                <a:solidFill>
                  <a:srgbClr val="FFFF00"/>
                </a:solidFill>
                <a:effectLst/>
                <a:latin typeface="+mn-lt"/>
                <a:ea typeface="SimSun" charset="-122"/>
                <a:cs typeface="SimSun" charset="-122"/>
              </a:rPr>
              <a:t>		</a:t>
            </a:r>
            <a:r>
              <a:rPr kumimoji="1" lang="en-US" altLang="zh-CN" sz="2200" dirty="0" smtClean="0">
                <a:solidFill>
                  <a:srgbClr val="FFFF00"/>
                </a:solidFill>
                <a:effectLst/>
                <a:latin typeface="+mn-lt"/>
                <a:ea typeface="SimSun" charset="-122"/>
                <a:cs typeface="SimSun" charset="-122"/>
              </a:rPr>
              <a:t>	</a:t>
            </a:r>
            <a:r>
              <a:rPr kumimoji="1" lang="en-US" altLang="zh-CN" sz="2000" dirty="0" smtClean="0">
                <a:solidFill>
                  <a:srgbClr val="00CC00"/>
                </a:solidFill>
                <a:effectLst/>
                <a:latin typeface="+mn-lt"/>
                <a:ea typeface="SimSun" charset="-122"/>
                <a:cs typeface="SimSun" charset="-122"/>
              </a:rPr>
              <a:t>/* </a:t>
            </a:r>
            <a:r>
              <a:rPr kumimoji="1" lang="zh-CN" altLang="en-US" sz="2000" dirty="0">
                <a:solidFill>
                  <a:srgbClr val="00CC00"/>
                </a:solidFill>
                <a:effectLst/>
                <a:latin typeface="+mn-lt"/>
                <a:ea typeface="SimSun" charset="-122"/>
                <a:cs typeface="SimSun" charset="-122"/>
              </a:rPr>
              <a:t>访问该结点 ，</a:t>
            </a:r>
            <a:r>
              <a:rPr kumimoji="1" lang="en-US" altLang="zh-CN" sz="2000" dirty="0" err="1">
                <a:solidFill>
                  <a:srgbClr val="00CC00"/>
                </a:solidFill>
                <a:effectLst/>
                <a:latin typeface="+mn-lt"/>
                <a:ea typeface="SimSun" charset="-122"/>
                <a:cs typeface="SimSun" charset="-122"/>
              </a:rPr>
              <a:t>printf</a:t>
            </a:r>
            <a:r>
              <a:rPr kumimoji="1" lang="en-US" altLang="zh-CN" sz="2000" dirty="0">
                <a:solidFill>
                  <a:srgbClr val="00CC00"/>
                </a:solidFill>
                <a:effectLst/>
                <a:latin typeface="+mn-lt"/>
                <a:ea typeface="SimSun" charset="-122"/>
                <a:cs typeface="SimSun" charset="-122"/>
              </a:rPr>
              <a:t>(p-&gt;info);*/ </a:t>
            </a:r>
            <a:endParaRPr kumimoji="1" lang="en-US" altLang="zh-CN" sz="2200" dirty="0">
              <a:solidFill>
                <a:srgbClr val="FFFF00"/>
              </a:solidFill>
              <a:effectLst/>
              <a:latin typeface="+mn-lt"/>
              <a:ea typeface="SimSun" charset="-122"/>
              <a:cs typeface="SimSun" charset="-122"/>
            </a:endParaRPr>
          </a:p>
          <a:p>
            <a:pPr algn="just"/>
            <a:r>
              <a:rPr kumimoji="1" lang="en-US" altLang="zh-CN" sz="2200" dirty="0" smtClean="0">
                <a:effectLst/>
                <a:latin typeface="+mn-lt"/>
                <a:ea typeface="SimSun" charset="-122"/>
                <a:cs typeface="SimSun" charset="-122"/>
              </a:rPr>
              <a:t>        </a:t>
            </a:r>
            <a:r>
              <a:rPr kumimoji="1" lang="en-US" altLang="zh-CN" sz="2200" b="1" dirty="0">
                <a:effectLst/>
                <a:latin typeface="+mn-lt"/>
                <a:ea typeface="SimSun" charset="-122"/>
                <a:cs typeface="SimSun" charset="-122"/>
              </a:rPr>
              <a:t>if</a:t>
            </a: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p-</a:t>
            </a:r>
            <a:r>
              <a:rPr kumimoji="1" lang="en-US" altLang="zh-CN" sz="2200" dirty="0">
                <a:effectLst/>
                <a:latin typeface="+mn-lt"/>
                <a:ea typeface="SimSun" charset="-122"/>
                <a:cs typeface="SimSun" charset="-122"/>
              </a:rPr>
              <a:t>&gt;</a:t>
            </a:r>
            <a:r>
              <a:rPr kumimoji="1" lang="en-US" altLang="zh-CN" sz="2200" dirty="0" err="1" smtClean="0">
                <a:effectLst/>
                <a:latin typeface="+mn-lt"/>
                <a:ea typeface="SimSun" charset="-122"/>
                <a:cs typeface="SimSun" charset="-122"/>
              </a:rPr>
              <a:t>rchild</a:t>
            </a: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&amp;&amp; p-&gt;</a:t>
            </a:r>
            <a:r>
              <a:rPr kumimoji="1" lang="en-US" altLang="zh-CN" sz="2200" dirty="0" err="1">
                <a:effectLst/>
                <a:latin typeface="+mn-lt"/>
                <a:ea typeface="SimSun" charset="-122"/>
                <a:cs typeface="SimSun" charset="-122"/>
              </a:rPr>
              <a:t>rtag</a:t>
            </a:r>
            <a:r>
              <a:rPr kumimoji="1" lang="en-US" altLang="zh-CN" sz="2200" dirty="0">
                <a:effectLst/>
                <a:latin typeface="+mn-lt"/>
                <a:ea typeface="SimSun" charset="-122"/>
                <a:cs typeface="SimSun" charset="-122"/>
              </a:rPr>
              <a:t>==0) </a:t>
            </a:r>
            <a:r>
              <a:rPr kumimoji="1" lang="en-US" altLang="zh-CN" sz="2000" dirty="0">
                <a:effectLst/>
                <a:latin typeface="+mn-lt"/>
                <a:ea typeface="SimSun" charset="-122"/>
                <a:cs typeface="SimSun" charset="-122"/>
              </a:rPr>
              <a:t>{	</a:t>
            </a:r>
            <a:r>
              <a:rPr kumimoji="1" lang="en-US" altLang="zh-CN" sz="2000" dirty="0">
                <a:solidFill>
                  <a:srgbClr val="00CC00"/>
                </a:solidFill>
                <a:effectLst/>
                <a:latin typeface="+mn-lt"/>
                <a:ea typeface="SimSun" charset="-122"/>
                <a:cs typeface="SimSun" charset="-122"/>
              </a:rPr>
              <a:t>/* </a:t>
            </a:r>
            <a:r>
              <a:rPr kumimoji="1" lang="zh-CN" altLang="en-US" sz="2000" dirty="0">
                <a:solidFill>
                  <a:srgbClr val="00CC00"/>
                </a:solidFill>
                <a:effectLst/>
                <a:latin typeface="+mn-lt"/>
                <a:ea typeface="SimSun" charset="-122"/>
                <a:cs typeface="SimSun" charset="-122"/>
              </a:rPr>
              <a:t>右子树不是线索时 *</a:t>
            </a:r>
            <a:r>
              <a:rPr kumimoji="1" lang="en-US" altLang="zh-CN" sz="2000" dirty="0">
                <a:solidFill>
                  <a:srgbClr val="00CC00"/>
                </a:solidFill>
                <a:effectLst/>
                <a:latin typeface="+mn-lt"/>
                <a:ea typeface="SimSun" charset="-122"/>
                <a:cs typeface="SimSun" charset="-122"/>
              </a:rPr>
              <a:t>/ </a:t>
            </a:r>
            <a:endParaRPr kumimoji="1" lang="en-US" altLang="zh-CN" sz="2000" dirty="0">
              <a:effectLst/>
              <a:latin typeface="+mn-lt"/>
              <a:ea typeface="SimSun" charset="-122"/>
              <a:cs typeface="SimSun" charset="-122"/>
            </a:endParaRPr>
          </a:p>
          <a:p>
            <a:pPr algn="just"/>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p = p-&gt;</a:t>
            </a:r>
            <a:r>
              <a:rPr kumimoji="1" lang="en-US" altLang="zh-CN" sz="2200" dirty="0" err="1">
                <a:effectLst/>
                <a:latin typeface="+mn-lt"/>
                <a:ea typeface="SimSun" charset="-122"/>
                <a:cs typeface="SimSun" charset="-122"/>
              </a:rPr>
              <a:t>rchild</a:t>
            </a:r>
            <a:r>
              <a:rPr kumimoji="1" lang="en-US" altLang="zh-CN" sz="2200" dirty="0">
                <a:effectLst/>
                <a:latin typeface="+mn-lt"/>
                <a:ea typeface="SimSun" charset="-122"/>
                <a:cs typeface="SimSun" charset="-122"/>
              </a:rPr>
              <a:t>;</a:t>
            </a:r>
          </a:p>
          <a:p>
            <a:pPr algn="just"/>
            <a:r>
              <a:rPr lang="en-US" altLang="zh-CN" sz="2200" dirty="0" smtClean="0">
                <a:effectLst/>
                <a:latin typeface="+mn-lt"/>
                <a:ea typeface="SimSun" charset="-122"/>
                <a:cs typeface="SimSun" charset="-122"/>
              </a:rPr>
              <a:t>            </a:t>
            </a:r>
            <a:r>
              <a:rPr lang="en-US" altLang="zh-CN" sz="2200" b="1" dirty="0">
                <a:effectLst/>
                <a:latin typeface="+mn-lt"/>
                <a:ea typeface="SimSun" charset="-122"/>
                <a:cs typeface="SimSun" charset="-122"/>
              </a:rPr>
              <a:t>w</a:t>
            </a:r>
            <a:r>
              <a:rPr kumimoji="1" lang="en-US" altLang="zh-CN" sz="2200" b="1" dirty="0">
                <a:effectLst/>
                <a:latin typeface="+mn-lt"/>
                <a:ea typeface="SimSun" charset="-122"/>
                <a:cs typeface="SimSun" charset="-122"/>
              </a:rPr>
              <a:t>hile</a:t>
            </a: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p-</a:t>
            </a:r>
            <a:r>
              <a:rPr kumimoji="1" lang="en-US" altLang="zh-CN" sz="2200" dirty="0">
                <a:effectLst/>
                <a:latin typeface="+mn-lt"/>
                <a:ea typeface="SimSun" charset="-122"/>
                <a:cs typeface="SimSun" charset="-122"/>
              </a:rPr>
              <a:t>&gt;</a:t>
            </a:r>
            <a:r>
              <a:rPr kumimoji="1" lang="en-US" altLang="zh-CN" sz="2200" dirty="0" err="1" smtClean="0">
                <a:effectLst/>
                <a:latin typeface="+mn-lt"/>
                <a:ea typeface="SimSun" charset="-122"/>
                <a:cs typeface="SimSun" charset="-122"/>
              </a:rPr>
              <a:t>lchild</a:t>
            </a: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&amp;&amp; p-&gt;</a:t>
            </a:r>
            <a:r>
              <a:rPr kumimoji="1" lang="en-US" altLang="zh-CN" sz="2200" dirty="0" err="1">
                <a:effectLst/>
                <a:latin typeface="+mn-lt"/>
                <a:ea typeface="SimSun" charset="-122"/>
                <a:cs typeface="SimSun" charset="-122"/>
              </a:rPr>
              <a:t>ltag</a:t>
            </a:r>
            <a:r>
              <a:rPr kumimoji="1" lang="en-US" altLang="zh-CN" sz="2200" dirty="0">
                <a:effectLst/>
                <a:latin typeface="+mn-lt"/>
                <a:ea typeface="SimSun" charset="-122"/>
                <a:cs typeface="SimSun" charset="-122"/>
              </a:rPr>
              <a:t>==0)  </a:t>
            </a:r>
          </a:p>
          <a:p>
            <a:pPr algn="just"/>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p = p-&gt;</a:t>
            </a:r>
            <a:r>
              <a:rPr kumimoji="1" lang="en-US" altLang="zh-CN" sz="2200" dirty="0" err="1">
                <a:effectLst/>
                <a:latin typeface="+mn-lt"/>
                <a:ea typeface="SimSun" charset="-122"/>
                <a:cs typeface="SimSun" charset="-122"/>
              </a:rPr>
              <a:t>lchild</a:t>
            </a:r>
            <a:r>
              <a:rPr kumimoji="1" lang="en-US" altLang="zh-CN" sz="2200" dirty="0">
                <a:effectLst/>
                <a:latin typeface="+mn-lt"/>
                <a:ea typeface="SimSun" charset="-122"/>
                <a:cs typeface="SimSun" charset="-122"/>
              </a:rPr>
              <a:t>;    	 </a:t>
            </a:r>
            <a:r>
              <a:rPr kumimoji="1" lang="en-US" altLang="zh-CN" sz="2000" dirty="0">
                <a:solidFill>
                  <a:srgbClr val="00CC00"/>
                </a:solidFill>
                <a:effectLst/>
                <a:latin typeface="+mn-lt"/>
                <a:ea typeface="SimSun" charset="-122"/>
                <a:cs typeface="SimSun" charset="-122"/>
              </a:rPr>
              <a:t>/* </a:t>
            </a:r>
            <a:r>
              <a:rPr kumimoji="1" lang="zh-CN" altLang="en-US" sz="2000" dirty="0">
                <a:solidFill>
                  <a:srgbClr val="00CC00"/>
                </a:solidFill>
                <a:effectLst/>
                <a:latin typeface="+mn-lt"/>
                <a:ea typeface="SimSun" charset="-122"/>
                <a:cs typeface="SimSun" charset="-122"/>
              </a:rPr>
              <a:t>顺右子树根结点的左子树一直向下 *</a:t>
            </a:r>
            <a:r>
              <a:rPr kumimoji="1" lang="en-US" altLang="zh-CN" sz="2000" dirty="0">
                <a:solidFill>
                  <a:srgbClr val="00CC00"/>
                </a:solidFill>
                <a:effectLst/>
                <a:latin typeface="+mn-lt"/>
                <a:ea typeface="SimSun" charset="-122"/>
                <a:cs typeface="SimSun" charset="-122"/>
              </a:rPr>
              <a:t>/</a:t>
            </a:r>
            <a:endParaRPr kumimoji="1" lang="en-US" altLang="zh-CN" sz="2000" dirty="0">
              <a:effectLst/>
              <a:latin typeface="+mn-lt"/>
              <a:ea typeface="SimSun" charset="-122"/>
              <a:cs typeface="SimSun" charset="-122"/>
            </a:endParaRPr>
          </a:p>
          <a:p>
            <a:pPr algn="just"/>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a:t>
            </a:r>
          </a:p>
          <a:p>
            <a:pPr algn="just"/>
            <a:r>
              <a:rPr kumimoji="1" lang="en-US" altLang="zh-CN" sz="2200" dirty="0" smtClean="0">
                <a:effectLst/>
                <a:latin typeface="+mn-lt"/>
                <a:ea typeface="SimSun" charset="-122"/>
                <a:cs typeface="SimSun" charset="-122"/>
              </a:rPr>
              <a:t>        </a:t>
            </a:r>
            <a:r>
              <a:rPr kumimoji="1" lang="en-US" altLang="zh-CN" sz="2200" b="1" dirty="0">
                <a:effectLst/>
                <a:latin typeface="+mn-lt"/>
                <a:ea typeface="SimSun" charset="-122"/>
                <a:cs typeface="SimSun" charset="-122"/>
              </a:rPr>
              <a:t>else</a:t>
            </a:r>
          </a:p>
          <a:p>
            <a:pPr algn="just"/>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p = p-&gt;</a:t>
            </a:r>
            <a:r>
              <a:rPr kumimoji="1" lang="en-US" altLang="zh-CN" sz="2200" dirty="0" err="1">
                <a:effectLst/>
                <a:latin typeface="+mn-lt"/>
                <a:ea typeface="SimSun" charset="-122"/>
                <a:cs typeface="SimSun" charset="-122"/>
              </a:rPr>
              <a:t>rchild</a:t>
            </a: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r>
              <a:rPr kumimoji="1" lang="en-US" altLang="zh-CN" sz="1800" dirty="0" smtClean="0">
                <a:solidFill>
                  <a:srgbClr val="00CC00"/>
                </a:solidFill>
                <a:effectLst/>
                <a:latin typeface="+mn-lt"/>
                <a:ea typeface="SimSun" charset="-122"/>
                <a:cs typeface="SimSun" charset="-122"/>
              </a:rPr>
              <a:t>/* </a:t>
            </a:r>
            <a:r>
              <a:rPr kumimoji="1" lang="zh-CN" altLang="en-US" sz="1800" dirty="0">
                <a:solidFill>
                  <a:srgbClr val="00CC00"/>
                </a:solidFill>
                <a:effectLst/>
                <a:latin typeface="+mn-lt"/>
                <a:ea typeface="SimSun" charset="-122"/>
                <a:cs typeface="SimSun" charset="-122"/>
              </a:rPr>
              <a:t>顺线索向下 *</a:t>
            </a:r>
            <a:r>
              <a:rPr kumimoji="1" lang="en-US" altLang="zh-CN" sz="1800" dirty="0">
                <a:solidFill>
                  <a:srgbClr val="00CC00"/>
                </a:solidFill>
                <a:effectLst/>
                <a:latin typeface="+mn-lt"/>
                <a:ea typeface="SimSun" charset="-122"/>
                <a:cs typeface="SimSun" charset="-122"/>
              </a:rPr>
              <a:t>/</a:t>
            </a:r>
          </a:p>
          <a:p>
            <a:pPr algn="just"/>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a:t>
            </a:r>
          </a:p>
          <a:p>
            <a:pPr algn="just"/>
            <a:r>
              <a:rPr kumimoji="1" lang="en-US" altLang="zh-CN" sz="2200" dirty="0">
                <a:effectLst/>
                <a:latin typeface="+mn-lt"/>
                <a:ea typeface="SimSun" charset="-122"/>
                <a:cs typeface="SimSun" charset="-122"/>
              </a:rPr>
              <a:t>}  </a:t>
            </a:r>
          </a:p>
        </p:txBody>
      </p:sp>
      <p:sp>
        <p:nvSpPr>
          <p:cNvPr id="155651" name="Rectangle 3"/>
          <p:cNvSpPr>
            <a:spLocks noChangeArrowheads="1"/>
          </p:cNvSpPr>
          <p:nvPr/>
        </p:nvSpPr>
        <p:spPr bwMode="auto">
          <a:xfrm>
            <a:off x="377825" y="115888"/>
            <a:ext cx="4049713" cy="457200"/>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solidFill>
                  <a:srgbClr val="FFFF00"/>
                </a:solidFill>
                <a:effectLst/>
                <a:latin typeface="幼圆" panose="02010509060101010101" pitchFamily="49" charset="-122"/>
              </a:rPr>
              <a:t>中序遍历中序线索二叉树</a:t>
            </a:r>
            <a:endParaRPr lang="zh-CN" altLang="en-US" sz="2400">
              <a:solidFill>
                <a:srgbClr val="FFFF00"/>
              </a:solidFill>
              <a:effectLst/>
              <a:latin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650">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5650">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5650">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5650">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5650">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5650">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5650">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5650">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5650">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565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dirty="0">
                <a:latin typeface="SimSun" charset="-122"/>
                <a:ea typeface="SimSun" charset="-122"/>
                <a:cs typeface="SimSun" charset="-122"/>
              </a:rPr>
              <a:t>二叉树的中序线索化</a:t>
            </a:r>
          </a:p>
        </p:txBody>
      </p:sp>
      <p:sp>
        <p:nvSpPr>
          <p:cNvPr id="196611" name="Rectangle 3"/>
          <p:cNvSpPr>
            <a:spLocks noGrp="1" noChangeArrowheads="1"/>
          </p:cNvSpPr>
          <p:nvPr>
            <p:ph type="body" idx="1"/>
          </p:nvPr>
        </p:nvSpPr>
        <p:spPr/>
        <p:txBody>
          <a:bodyPr/>
          <a:lstStyle/>
          <a:p>
            <a:r>
              <a:rPr lang="zh-CN" altLang="en-US" dirty="0">
                <a:effectLst/>
                <a:ea typeface="SimSun" charset="-122"/>
                <a:cs typeface="SimSun" charset="-122"/>
              </a:rPr>
              <a:t>原理</a:t>
            </a:r>
          </a:p>
          <a:p>
            <a:pPr lvl="1"/>
            <a:r>
              <a:rPr lang="zh-CN" altLang="en-US" dirty="0">
                <a:effectLst/>
                <a:ea typeface="SimSun" charset="-122"/>
                <a:cs typeface="SimSun" charset="-122"/>
              </a:rPr>
              <a:t>在遍历的过程中，修改二叉树中原有的</a:t>
            </a:r>
            <a:r>
              <a:rPr lang="en-US" altLang="zh-CN" dirty="0" err="1">
                <a:solidFill>
                  <a:srgbClr val="FFFF00"/>
                </a:solidFill>
                <a:effectLst/>
                <a:ea typeface="SimSun" charset="-122"/>
                <a:cs typeface="SimSun" charset="-122"/>
              </a:rPr>
              <a:t>n+1</a:t>
            </a:r>
            <a:r>
              <a:rPr lang="zh-CN" altLang="en-US" dirty="0">
                <a:effectLst/>
                <a:ea typeface="SimSun" charset="-122"/>
                <a:cs typeface="SimSun" charset="-122"/>
              </a:rPr>
              <a:t>个空</a:t>
            </a:r>
            <a:r>
              <a:rPr lang="zh-CN" altLang="en-US" dirty="0" smtClean="0">
                <a:effectLst/>
                <a:ea typeface="SimSun" charset="-122"/>
                <a:cs typeface="SimSun" charset="-122"/>
              </a:rPr>
              <a:t>指针</a:t>
            </a:r>
            <a:endParaRPr lang="zh-CN" altLang="en-US" dirty="0">
              <a:effectLst/>
              <a:ea typeface="SimSun" charset="-122"/>
              <a:cs typeface="SimSun" charset="-122"/>
            </a:endParaRPr>
          </a:p>
          <a:p>
            <a:pPr lvl="1"/>
            <a:r>
              <a:rPr lang="zh-CN" altLang="en-US" dirty="0">
                <a:effectLst/>
                <a:ea typeface="SimSun" charset="-122"/>
                <a:cs typeface="SimSun" charset="-122"/>
              </a:rPr>
              <a:t>必备的辅助存储，</a:t>
            </a:r>
            <a:r>
              <a:rPr lang="zh-CN" altLang="en-US" dirty="0">
                <a:solidFill>
                  <a:srgbClr val="FFFF00"/>
                </a:solidFill>
                <a:effectLst/>
                <a:ea typeface="SimSun" charset="-122"/>
                <a:cs typeface="SimSun" charset="-122"/>
              </a:rPr>
              <a:t>设置一个指针*</a:t>
            </a:r>
            <a:r>
              <a:rPr lang="en-US" altLang="zh-CN" dirty="0">
                <a:solidFill>
                  <a:srgbClr val="FFFF00"/>
                </a:solidFill>
                <a:effectLst/>
                <a:ea typeface="SimSun" charset="-122"/>
                <a:cs typeface="SimSun" charset="-122"/>
              </a:rPr>
              <a:t>pre</a:t>
            </a:r>
            <a:r>
              <a:rPr lang="zh-CN" altLang="en-US" dirty="0">
                <a:solidFill>
                  <a:srgbClr val="FFFF00"/>
                </a:solidFill>
                <a:effectLst/>
                <a:ea typeface="SimSun" charset="-122"/>
                <a:cs typeface="SimSun" charset="-122"/>
              </a:rPr>
              <a:t>始终指向刚刚访问过的</a:t>
            </a:r>
            <a:r>
              <a:rPr lang="zh-CN" altLang="en-US" dirty="0" smtClean="0">
                <a:solidFill>
                  <a:srgbClr val="FFFF00"/>
                </a:solidFill>
                <a:effectLst/>
                <a:ea typeface="SimSun" charset="-122"/>
                <a:cs typeface="SimSun" charset="-122"/>
              </a:rPr>
              <a:t>结点</a:t>
            </a:r>
            <a:endParaRPr lang="zh-CN" altLang="en-US" dirty="0">
              <a:effectLst/>
              <a:ea typeface="SimSun" charset="-122"/>
              <a:cs typeface="SimSun" charset="-122"/>
            </a:endParaRPr>
          </a:p>
          <a:p>
            <a:pPr>
              <a:spcBef>
                <a:spcPts val="1368"/>
              </a:spcBef>
            </a:pPr>
            <a:r>
              <a:rPr lang="zh-CN" altLang="en-US" b="1" dirty="0">
                <a:solidFill>
                  <a:srgbClr val="FFFF00"/>
                </a:solidFill>
                <a:effectLst/>
                <a:ea typeface="SimSun" charset="-122"/>
                <a:cs typeface="SimSun" charset="-122"/>
              </a:rPr>
              <a:t>递归算法</a:t>
            </a:r>
          </a:p>
          <a:p>
            <a:pPr>
              <a:spcBef>
                <a:spcPts val="1368"/>
              </a:spcBef>
            </a:pPr>
            <a:r>
              <a:rPr lang="zh-CN" altLang="en-US" dirty="0">
                <a:effectLst/>
                <a:ea typeface="SimSun" charset="-122"/>
                <a:cs typeface="SimSun" charset="-122"/>
              </a:rPr>
              <a:t>非递归算法</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ChangeArrowheads="1"/>
          </p:cNvSpPr>
          <p:nvPr/>
        </p:nvSpPr>
        <p:spPr bwMode="auto">
          <a:xfrm>
            <a:off x="-36195" y="3500755"/>
            <a:ext cx="9150350" cy="316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dirty="0">
                <a:effectLst/>
                <a:latin typeface="Times New Roman" panose="02020603050405020304" pitchFamily="18" charset="0"/>
                <a:ea typeface="宋体" panose="02010600030101010101" pitchFamily="2" charset="-122"/>
              </a:rPr>
              <a:t>void </a:t>
            </a:r>
            <a:r>
              <a:rPr kumimoji="1" lang="en-US" altLang="zh-CN" sz="2000" i="1" dirty="0" err="1">
                <a:solidFill>
                  <a:srgbClr val="FFFF00"/>
                </a:solidFill>
                <a:effectLst/>
                <a:latin typeface="Times New Roman" panose="02020603050405020304" pitchFamily="18" charset="0"/>
                <a:ea typeface="宋体" panose="02010600030101010101" pitchFamily="2" charset="-122"/>
              </a:rPr>
              <a:t>InThreading</a:t>
            </a:r>
            <a:r>
              <a:rPr kumimoji="1" lang="en-US" altLang="zh-CN" sz="2000" dirty="0">
                <a:effectLst/>
                <a:latin typeface="Times New Roman" panose="02020603050405020304" pitchFamily="18" charset="0"/>
                <a:ea typeface="宋体" panose="02010600030101010101" pitchFamily="2" charset="-122"/>
              </a:rPr>
              <a:t> (</a:t>
            </a:r>
            <a:r>
              <a:rPr kumimoji="1" lang="en-US" altLang="zh-CN" sz="2000" dirty="0" err="1">
                <a:effectLst/>
                <a:latin typeface="Times New Roman" panose="02020603050405020304" pitchFamily="18" charset="0"/>
                <a:ea typeface="宋体" panose="02010600030101010101" pitchFamily="2" charset="-122"/>
              </a:rPr>
              <a:t>PThrTree</a:t>
            </a:r>
            <a:r>
              <a:rPr kumimoji="1" lang="en-US" altLang="zh-CN" sz="2000" dirty="0">
                <a:effectLst/>
                <a:latin typeface="Times New Roman" panose="02020603050405020304" pitchFamily="18" charset="0"/>
                <a:ea typeface="宋体" panose="02010600030101010101" pitchFamily="2" charset="-122"/>
              </a:rPr>
              <a:t> p, </a:t>
            </a:r>
            <a:r>
              <a:rPr kumimoji="1" lang="en-US" altLang="zh-CN" sz="2000" dirty="0" err="1">
                <a:effectLst/>
                <a:latin typeface="Times New Roman" panose="02020603050405020304" pitchFamily="18" charset="0"/>
                <a:ea typeface="宋体" panose="02010600030101010101" pitchFamily="2" charset="-122"/>
              </a:rPr>
              <a:t>PThrTree</a:t>
            </a:r>
            <a:r>
              <a:rPr kumimoji="1" lang="en-US" altLang="zh-CN" sz="2000" dirty="0">
                <a:effectLst/>
                <a:latin typeface="Times New Roman" panose="02020603050405020304" pitchFamily="18" charset="0"/>
                <a:ea typeface="宋体" panose="02010600030101010101" pitchFamily="2" charset="-122"/>
              </a:rPr>
              <a:t> *pre)</a:t>
            </a:r>
          </a:p>
          <a:p>
            <a:pPr algn="l"/>
            <a:r>
              <a:rPr kumimoji="1" lang="en-US" altLang="zh-CN" sz="2000" dirty="0">
                <a:effectLst/>
                <a:latin typeface="Times New Roman" panose="02020603050405020304" pitchFamily="18" charset="0"/>
                <a:ea typeface="宋体" panose="02010600030101010101" pitchFamily="2" charset="-122"/>
              </a:rPr>
              <a:t>{	</a:t>
            </a:r>
          </a:p>
          <a:p>
            <a:pPr algn="l"/>
            <a:r>
              <a:rPr kumimoji="1" lang="en-US" altLang="zh-CN" sz="2000" dirty="0">
                <a:effectLst/>
                <a:latin typeface="Times New Roman" panose="02020603050405020304" pitchFamily="18" charset="0"/>
                <a:ea typeface="宋体" panose="02010600030101010101" pitchFamily="2" charset="-122"/>
              </a:rPr>
              <a:t>      </a:t>
            </a:r>
            <a:r>
              <a:rPr kumimoji="1" lang="en-US" altLang="zh-CN" sz="2000" b="1" dirty="0">
                <a:effectLst/>
                <a:latin typeface="Times New Roman" panose="02020603050405020304" pitchFamily="18" charset="0"/>
                <a:ea typeface="宋体" panose="02010600030101010101" pitchFamily="2" charset="-122"/>
              </a:rPr>
              <a:t>if</a:t>
            </a:r>
            <a:r>
              <a:rPr kumimoji="1" lang="en-US" altLang="zh-CN" sz="2000" dirty="0">
                <a:effectLst/>
                <a:latin typeface="Times New Roman" panose="02020603050405020304" pitchFamily="18" charset="0"/>
                <a:ea typeface="宋体" panose="02010600030101010101" pitchFamily="2" charset="-122"/>
              </a:rPr>
              <a:t> (p) {</a:t>
            </a:r>
          </a:p>
          <a:p>
            <a:pPr algn="l"/>
            <a:r>
              <a:rPr kumimoji="1" lang="en-US" altLang="zh-CN" sz="2000" dirty="0">
                <a:effectLst/>
                <a:latin typeface="Times New Roman" panose="02020603050405020304" pitchFamily="18" charset="0"/>
                <a:ea typeface="宋体" panose="02010600030101010101" pitchFamily="2" charset="-122"/>
              </a:rPr>
              <a:t>	</a:t>
            </a:r>
            <a:r>
              <a:rPr kumimoji="1" lang="en-US" altLang="zh-CN" sz="2000" i="1" dirty="0" err="1">
                <a:solidFill>
                  <a:srgbClr val="FFFF00"/>
                </a:solidFill>
                <a:effectLst/>
                <a:latin typeface="Times New Roman" panose="02020603050405020304" pitchFamily="18" charset="0"/>
                <a:ea typeface="宋体" panose="02010600030101010101" pitchFamily="2" charset="-122"/>
              </a:rPr>
              <a:t>InThreading</a:t>
            </a:r>
            <a:r>
              <a:rPr kumimoji="1" lang="en-US" altLang="zh-CN" sz="2000" dirty="0">
                <a:effectLst/>
                <a:latin typeface="Times New Roman" panose="02020603050405020304" pitchFamily="18" charset="0"/>
                <a:ea typeface="宋体" panose="02010600030101010101" pitchFamily="2" charset="-122"/>
              </a:rPr>
              <a:t> (p-&gt;</a:t>
            </a:r>
            <a:r>
              <a:rPr kumimoji="1" lang="en-US" altLang="zh-CN" sz="2000" dirty="0" err="1">
                <a:effectLst/>
                <a:latin typeface="Times New Roman" panose="02020603050405020304" pitchFamily="18" charset="0"/>
                <a:ea typeface="宋体" panose="02010600030101010101" pitchFamily="2" charset="-122"/>
              </a:rPr>
              <a:t>lchild</a:t>
            </a:r>
            <a:r>
              <a:rPr kumimoji="1" lang="en-US" altLang="zh-CN" sz="2000" dirty="0">
                <a:effectLst/>
                <a:latin typeface="Times New Roman" panose="02020603050405020304" pitchFamily="18" charset="0"/>
                <a:ea typeface="宋体" panose="02010600030101010101" pitchFamily="2" charset="-122"/>
              </a:rPr>
              <a:t>, pre);</a:t>
            </a:r>
          </a:p>
          <a:p>
            <a:pPr algn="l"/>
            <a:r>
              <a:rPr kumimoji="1" lang="en-US" altLang="zh-CN" sz="2000" b="1" dirty="0">
                <a:effectLst/>
                <a:latin typeface="Times New Roman" panose="02020603050405020304" pitchFamily="18" charset="0"/>
                <a:ea typeface="宋体" panose="02010600030101010101" pitchFamily="2" charset="-122"/>
              </a:rPr>
              <a:t>              if</a:t>
            </a:r>
            <a:r>
              <a:rPr kumimoji="1" lang="en-US" altLang="zh-CN" sz="2000" dirty="0">
                <a:effectLst/>
                <a:latin typeface="Times New Roman" panose="02020603050405020304" pitchFamily="18" charset="0"/>
                <a:ea typeface="宋体" panose="02010600030101010101" pitchFamily="2" charset="-122"/>
              </a:rPr>
              <a:t> (!p-&gt;</a:t>
            </a:r>
            <a:r>
              <a:rPr kumimoji="1" lang="en-US" altLang="zh-CN" sz="2000" dirty="0" err="1">
                <a:effectLst/>
                <a:latin typeface="Times New Roman" panose="02020603050405020304" pitchFamily="18" charset="0"/>
                <a:ea typeface="宋体" panose="02010600030101010101" pitchFamily="2" charset="-122"/>
              </a:rPr>
              <a:t>lchild</a:t>
            </a:r>
            <a:r>
              <a:rPr kumimoji="1" lang="en-US" altLang="zh-CN" sz="2000" dirty="0" smtClean="0">
                <a:effectLst/>
                <a:latin typeface="Times New Roman" panose="02020603050405020304" pitchFamily="18" charset="0"/>
                <a:ea typeface="宋体" panose="02010600030101010101" pitchFamily="2" charset="-122"/>
              </a:rPr>
              <a:t>)</a:t>
            </a:r>
            <a:r>
              <a:rPr kumimoji="1" lang="zh-CN" altLang="en-US" sz="2000" dirty="0" smtClean="0">
                <a:effectLst/>
                <a:latin typeface="Times New Roman" panose="02020603050405020304" pitchFamily="18" charset="0"/>
                <a:ea typeface="宋体" panose="02010600030101010101" pitchFamily="2" charset="-122"/>
              </a:rPr>
              <a:t>  </a:t>
            </a:r>
            <a:r>
              <a:rPr kumimoji="1" lang="en-US" altLang="zh-CN" sz="2000" dirty="0" smtClean="0">
                <a:effectLst/>
                <a:latin typeface="Times New Roman" panose="02020603050405020304" pitchFamily="18" charset="0"/>
                <a:ea typeface="宋体" panose="02010600030101010101" pitchFamily="2" charset="-122"/>
              </a:rPr>
              <a:t>{</a:t>
            </a:r>
            <a:r>
              <a:rPr kumimoji="1" lang="zh-CN" altLang="en-US" sz="2000" dirty="0" smtClean="0">
                <a:effectLst/>
                <a:latin typeface="Times New Roman" panose="02020603050405020304" pitchFamily="18" charset="0"/>
                <a:ea typeface="宋体" panose="02010600030101010101" pitchFamily="2" charset="-122"/>
              </a:rPr>
              <a:t> </a:t>
            </a:r>
            <a:r>
              <a:rPr kumimoji="1" lang="en-US" altLang="zh-CN" sz="2000" dirty="0" smtClean="0">
                <a:effectLst/>
                <a:latin typeface="Times New Roman" panose="02020603050405020304" pitchFamily="18" charset="0"/>
                <a:ea typeface="宋体" panose="02010600030101010101" pitchFamily="2" charset="-122"/>
              </a:rPr>
              <a:t>p-</a:t>
            </a:r>
            <a:r>
              <a:rPr kumimoji="1" lang="en-US" altLang="zh-CN" sz="2000" dirty="0">
                <a:effectLst/>
                <a:latin typeface="Times New Roman" panose="02020603050405020304" pitchFamily="18" charset="0"/>
                <a:ea typeface="宋体" panose="02010600030101010101" pitchFamily="2" charset="-122"/>
              </a:rPr>
              <a:t>&gt;</a:t>
            </a:r>
            <a:r>
              <a:rPr kumimoji="1" lang="en-US" altLang="zh-CN" sz="2000" dirty="0" err="1">
                <a:effectLst/>
                <a:latin typeface="Times New Roman" panose="02020603050405020304" pitchFamily="18" charset="0"/>
                <a:ea typeface="宋体" panose="02010600030101010101" pitchFamily="2" charset="-122"/>
              </a:rPr>
              <a:t>ltag</a:t>
            </a:r>
            <a:r>
              <a:rPr kumimoji="1" lang="en-US" altLang="zh-CN" sz="2000" dirty="0">
                <a:effectLst/>
                <a:latin typeface="Times New Roman" panose="02020603050405020304" pitchFamily="18" charset="0"/>
                <a:ea typeface="宋体" panose="02010600030101010101" pitchFamily="2" charset="-122"/>
              </a:rPr>
              <a:t> = </a:t>
            </a:r>
            <a:r>
              <a:rPr kumimoji="1" lang="en-US" altLang="zh-CN" sz="2000" dirty="0" smtClean="0">
                <a:effectLst/>
                <a:latin typeface="Times New Roman" panose="02020603050405020304" pitchFamily="18" charset="0"/>
                <a:ea typeface="宋体" panose="02010600030101010101" pitchFamily="2" charset="-122"/>
              </a:rPr>
              <a:t>1;</a:t>
            </a:r>
            <a:r>
              <a:rPr kumimoji="1" lang="zh-CN" altLang="en-US" sz="2000" dirty="0" smtClean="0">
                <a:effectLst/>
                <a:latin typeface="Times New Roman" panose="02020603050405020304" pitchFamily="18" charset="0"/>
                <a:ea typeface="宋体" panose="02010600030101010101" pitchFamily="2" charset="-122"/>
              </a:rPr>
              <a:t> </a:t>
            </a:r>
            <a:r>
              <a:rPr kumimoji="1" lang="en-US" altLang="zh-CN" sz="2000" dirty="0" smtClean="0">
                <a:effectLst/>
                <a:latin typeface="Times New Roman" panose="02020603050405020304" pitchFamily="18" charset="0"/>
                <a:ea typeface="宋体" panose="02010600030101010101" pitchFamily="2" charset="-122"/>
              </a:rPr>
              <a:t>p-</a:t>
            </a:r>
            <a:r>
              <a:rPr kumimoji="1" lang="en-US" altLang="zh-CN" sz="2000" dirty="0">
                <a:effectLst/>
                <a:latin typeface="Times New Roman" panose="02020603050405020304" pitchFamily="18" charset="0"/>
                <a:ea typeface="宋体" panose="02010600030101010101" pitchFamily="2" charset="-122"/>
              </a:rPr>
              <a:t>&gt;</a:t>
            </a:r>
            <a:r>
              <a:rPr kumimoji="1" lang="en-US" altLang="zh-CN" sz="2000" dirty="0" err="1">
                <a:effectLst/>
                <a:latin typeface="Times New Roman" panose="02020603050405020304" pitchFamily="18" charset="0"/>
                <a:ea typeface="宋体" panose="02010600030101010101" pitchFamily="2" charset="-122"/>
              </a:rPr>
              <a:t>lchild</a:t>
            </a:r>
            <a:r>
              <a:rPr kumimoji="1" lang="en-US" altLang="zh-CN" sz="2000" dirty="0">
                <a:effectLst/>
                <a:latin typeface="Times New Roman" panose="02020603050405020304" pitchFamily="18" charset="0"/>
                <a:ea typeface="宋体" panose="02010600030101010101" pitchFamily="2" charset="-122"/>
              </a:rPr>
              <a:t> = *pre</a:t>
            </a:r>
            <a:r>
              <a:rPr kumimoji="1" lang="en-US" altLang="zh-CN" sz="2000" dirty="0" smtClean="0">
                <a:effectLst/>
                <a:latin typeface="Times New Roman" panose="02020603050405020304" pitchFamily="18" charset="0"/>
                <a:ea typeface="宋体" panose="02010600030101010101" pitchFamily="2" charset="-122"/>
              </a:rPr>
              <a:t>;</a:t>
            </a:r>
            <a:r>
              <a:rPr kumimoji="1" lang="zh-CN" altLang="en-US" sz="2000" dirty="0" smtClean="0">
                <a:effectLst/>
                <a:latin typeface="Times New Roman" panose="02020603050405020304" pitchFamily="18" charset="0"/>
                <a:ea typeface="宋体" panose="02010600030101010101" pitchFamily="2" charset="-122"/>
              </a:rPr>
              <a:t> </a:t>
            </a:r>
            <a:r>
              <a:rPr kumimoji="1" lang="en-US" altLang="zh-CN" sz="2000" dirty="0" smtClean="0">
                <a:effectLst/>
                <a:latin typeface="Times New Roman" panose="02020603050405020304" pitchFamily="18" charset="0"/>
                <a:ea typeface="宋体" panose="02010600030101010101" pitchFamily="2" charset="-122"/>
              </a:rPr>
              <a:t>} </a:t>
            </a:r>
            <a:r>
              <a:rPr kumimoji="1" lang="en-US" altLang="zh-CN" sz="2000" dirty="0">
                <a:solidFill>
                  <a:srgbClr val="00B050"/>
                </a:solidFill>
                <a:effectLst/>
                <a:latin typeface="Times New Roman" panose="02020603050405020304" pitchFamily="18" charset="0"/>
                <a:ea typeface="宋体" panose="02010600030101010101" pitchFamily="2" charset="-122"/>
                <a:sym typeface="+mn-ea"/>
              </a:rPr>
              <a:t>//</a:t>
            </a:r>
            <a:r>
              <a:rPr kumimoji="1" lang="zh-CN" altLang="en-US" sz="2000" dirty="0">
                <a:solidFill>
                  <a:srgbClr val="00B050"/>
                </a:solidFill>
                <a:effectLst/>
                <a:latin typeface="Times New Roman" panose="02020603050405020304" pitchFamily="18" charset="0"/>
                <a:ea typeface="宋体" panose="02010600030101010101" pitchFamily="2" charset="-122"/>
                <a:sym typeface="+mn-ea"/>
              </a:rPr>
              <a:t>为</a:t>
            </a:r>
            <a:r>
              <a:rPr kumimoji="1" lang="en-US" altLang="zh-CN" sz="2000" dirty="0">
                <a:solidFill>
                  <a:srgbClr val="00B050"/>
                </a:solidFill>
                <a:effectLst/>
                <a:latin typeface="Times New Roman" panose="02020603050405020304" pitchFamily="18" charset="0"/>
                <a:ea typeface="宋体" panose="02010600030101010101" pitchFamily="2" charset="-122"/>
                <a:sym typeface="+mn-ea"/>
              </a:rPr>
              <a:t>p</a:t>
            </a:r>
            <a:r>
              <a:rPr kumimoji="1" lang="zh-CN" altLang="en-US" sz="2000" dirty="0">
                <a:solidFill>
                  <a:srgbClr val="00B050"/>
                </a:solidFill>
                <a:effectLst/>
                <a:latin typeface="Times New Roman" panose="02020603050405020304" pitchFamily="18" charset="0"/>
                <a:ea typeface="宋体" panose="02010600030101010101" pitchFamily="2" charset="-122"/>
                <a:sym typeface="+mn-ea"/>
              </a:rPr>
              <a:t>添加前驱</a:t>
            </a:r>
            <a:endParaRPr kumimoji="1" lang="en-US" altLang="zh-CN" sz="2000" dirty="0">
              <a:effectLst/>
              <a:latin typeface="Times New Roman" panose="02020603050405020304" pitchFamily="18" charset="0"/>
              <a:ea typeface="宋体" panose="02010600030101010101" pitchFamily="2" charset="-122"/>
            </a:endParaRPr>
          </a:p>
          <a:p>
            <a:pPr algn="l"/>
            <a:r>
              <a:rPr kumimoji="1" lang="en-US" altLang="zh-CN" sz="2000" dirty="0">
                <a:effectLst/>
                <a:latin typeface="Times New Roman" panose="02020603050405020304" pitchFamily="18" charset="0"/>
                <a:ea typeface="宋体" panose="02010600030101010101" pitchFamily="2" charset="-122"/>
              </a:rPr>
              <a:t>	</a:t>
            </a:r>
            <a:r>
              <a:rPr kumimoji="1" lang="en-US" altLang="zh-CN" sz="2000" b="1" dirty="0">
                <a:effectLst/>
                <a:latin typeface="Times New Roman" panose="02020603050405020304" pitchFamily="18" charset="0"/>
                <a:ea typeface="宋体" panose="02010600030101010101" pitchFamily="2" charset="-122"/>
              </a:rPr>
              <a:t>if</a:t>
            </a:r>
            <a:r>
              <a:rPr kumimoji="1" lang="en-US" altLang="zh-CN" sz="2000" dirty="0">
                <a:effectLst/>
                <a:latin typeface="Times New Roman" panose="02020603050405020304" pitchFamily="18" charset="0"/>
                <a:ea typeface="宋体" panose="02010600030101010101" pitchFamily="2" charset="-122"/>
              </a:rPr>
              <a:t> (!(*pre)-&gt;</a:t>
            </a:r>
            <a:r>
              <a:rPr kumimoji="1" lang="en-US" altLang="zh-CN" sz="2000" dirty="0" err="1">
                <a:effectLst/>
                <a:latin typeface="Times New Roman" panose="02020603050405020304" pitchFamily="18" charset="0"/>
                <a:ea typeface="宋体" panose="02010600030101010101" pitchFamily="2" charset="-122"/>
              </a:rPr>
              <a:t>rchild</a:t>
            </a:r>
            <a:r>
              <a:rPr kumimoji="1" lang="en-US" altLang="zh-CN" sz="2000" dirty="0" smtClean="0">
                <a:effectLst/>
                <a:latin typeface="Times New Roman" panose="02020603050405020304" pitchFamily="18" charset="0"/>
                <a:ea typeface="宋体" panose="02010600030101010101" pitchFamily="2" charset="-122"/>
              </a:rPr>
              <a:t>)</a:t>
            </a:r>
            <a:r>
              <a:rPr kumimoji="1" lang="zh-CN" altLang="en-US" sz="2000" dirty="0" smtClean="0">
                <a:effectLst/>
                <a:latin typeface="Times New Roman" panose="02020603050405020304" pitchFamily="18" charset="0"/>
                <a:ea typeface="宋体" panose="02010600030101010101" pitchFamily="2" charset="-122"/>
              </a:rPr>
              <a:t> </a:t>
            </a:r>
            <a:r>
              <a:rPr kumimoji="1" lang="en-US" altLang="zh-CN" sz="2000" dirty="0" smtClean="0">
                <a:effectLst/>
                <a:latin typeface="Times New Roman" panose="02020603050405020304" pitchFamily="18" charset="0"/>
                <a:ea typeface="宋体" panose="02010600030101010101" pitchFamily="2" charset="-122"/>
              </a:rPr>
              <a:t> </a:t>
            </a:r>
            <a:r>
              <a:rPr kumimoji="1" lang="en-US" altLang="zh-CN" sz="2000" dirty="0">
                <a:effectLst/>
                <a:latin typeface="Times New Roman" panose="02020603050405020304" pitchFamily="18" charset="0"/>
                <a:ea typeface="宋体" panose="02010600030101010101" pitchFamily="2" charset="-122"/>
              </a:rPr>
              <a:t>{(*pre)-&gt;</a:t>
            </a:r>
            <a:r>
              <a:rPr kumimoji="1" lang="en-US" altLang="zh-CN" sz="2000" dirty="0" err="1">
                <a:effectLst/>
                <a:latin typeface="Times New Roman" panose="02020603050405020304" pitchFamily="18" charset="0"/>
                <a:ea typeface="宋体" panose="02010600030101010101" pitchFamily="2" charset="-122"/>
              </a:rPr>
              <a:t>rtag</a:t>
            </a:r>
            <a:r>
              <a:rPr kumimoji="1" lang="en-US" altLang="zh-CN" sz="2000" dirty="0">
                <a:effectLst/>
                <a:latin typeface="Times New Roman" panose="02020603050405020304" pitchFamily="18" charset="0"/>
                <a:ea typeface="宋体" panose="02010600030101010101" pitchFamily="2" charset="-122"/>
              </a:rPr>
              <a:t> = 1;   (*pre)-&gt;</a:t>
            </a:r>
            <a:r>
              <a:rPr kumimoji="1" lang="en-US" altLang="zh-CN" sz="2000" dirty="0" err="1">
                <a:effectLst/>
                <a:latin typeface="Times New Roman" panose="02020603050405020304" pitchFamily="18" charset="0"/>
                <a:ea typeface="宋体" panose="02010600030101010101" pitchFamily="2" charset="-122"/>
              </a:rPr>
              <a:t>rchild</a:t>
            </a:r>
            <a:r>
              <a:rPr kumimoji="1" lang="en-US" altLang="zh-CN" sz="2000" dirty="0">
                <a:effectLst/>
                <a:latin typeface="Times New Roman" panose="02020603050405020304" pitchFamily="18" charset="0"/>
                <a:ea typeface="宋体" panose="02010600030101010101" pitchFamily="2" charset="-122"/>
              </a:rPr>
              <a:t> = p;} </a:t>
            </a:r>
            <a:r>
              <a:rPr kumimoji="1" lang="en-US" altLang="zh-CN" sz="2000" dirty="0">
                <a:effectLst/>
                <a:latin typeface="Times New Roman" panose="02020603050405020304" pitchFamily="18" charset="0"/>
                <a:ea typeface="宋体" panose="02010600030101010101" pitchFamily="2" charset="-122"/>
                <a:sym typeface="+mn-ea"/>
              </a:rPr>
              <a:t> </a:t>
            </a:r>
            <a:r>
              <a:rPr kumimoji="1" lang="en-US" altLang="zh-CN" sz="2000" dirty="0">
                <a:solidFill>
                  <a:srgbClr val="00B050"/>
                </a:solidFill>
                <a:effectLst/>
                <a:latin typeface="Times New Roman" panose="02020603050405020304" pitchFamily="18" charset="0"/>
                <a:ea typeface="宋体" panose="02010600030101010101" pitchFamily="2" charset="-122"/>
                <a:sym typeface="+mn-ea"/>
              </a:rPr>
              <a:t>//</a:t>
            </a:r>
            <a:r>
              <a:rPr kumimoji="1" lang="zh-CN" altLang="en-US" sz="2000" dirty="0">
                <a:solidFill>
                  <a:srgbClr val="00B050"/>
                </a:solidFill>
                <a:effectLst/>
                <a:latin typeface="Times New Roman" panose="02020603050405020304" pitchFamily="18" charset="0"/>
                <a:ea typeface="宋体" panose="02010600030101010101" pitchFamily="2" charset="-122"/>
                <a:sym typeface="+mn-ea"/>
              </a:rPr>
              <a:t>为</a:t>
            </a:r>
            <a:r>
              <a:rPr kumimoji="1" lang="en-US" altLang="zh-CN" sz="2000" dirty="0">
                <a:solidFill>
                  <a:srgbClr val="00B050"/>
                </a:solidFill>
                <a:effectLst/>
                <a:latin typeface="Times New Roman" panose="02020603050405020304" pitchFamily="18" charset="0"/>
                <a:ea typeface="宋体" panose="02010600030101010101" pitchFamily="2" charset="-122"/>
                <a:sym typeface="+mn-ea"/>
              </a:rPr>
              <a:t>pre</a:t>
            </a:r>
            <a:r>
              <a:rPr kumimoji="1" lang="zh-CN" altLang="en-US" sz="2000" dirty="0">
                <a:solidFill>
                  <a:srgbClr val="00B050"/>
                </a:solidFill>
                <a:effectLst/>
                <a:latin typeface="Times New Roman" panose="02020603050405020304" pitchFamily="18" charset="0"/>
                <a:ea typeface="宋体" panose="02010600030101010101" pitchFamily="2" charset="-122"/>
                <a:sym typeface="+mn-ea"/>
              </a:rPr>
              <a:t>添加后继</a:t>
            </a:r>
            <a:endParaRPr kumimoji="1" lang="en-US" altLang="zh-CN" sz="2000" dirty="0">
              <a:effectLst/>
              <a:latin typeface="Times New Roman" panose="02020603050405020304" pitchFamily="18" charset="0"/>
              <a:ea typeface="宋体" panose="02010600030101010101" pitchFamily="2" charset="-122"/>
            </a:endParaRPr>
          </a:p>
          <a:p>
            <a:pPr algn="l"/>
            <a:r>
              <a:rPr kumimoji="1" lang="en-US" altLang="zh-CN" sz="2000" dirty="0">
                <a:effectLst/>
                <a:latin typeface="Times New Roman" panose="02020603050405020304" pitchFamily="18" charset="0"/>
                <a:ea typeface="宋体" panose="02010600030101010101" pitchFamily="2" charset="-122"/>
              </a:rPr>
              <a:t>	*pre = p;</a:t>
            </a:r>
          </a:p>
          <a:p>
            <a:pPr algn="l"/>
            <a:r>
              <a:rPr kumimoji="1" lang="en-US" altLang="zh-CN" sz="2000" dirty="0">
                <a:effectLst/>
                <a:latin typeface="Times New Roman" panose="02020603050405020304" pitchFamily="18" charset="0"/>
                <a:ea typeface="宋体" panose="02010600030101010101" pitchFamily="2" charset="-122"/>
              </a:rPr>
              <a:t>	</a:t>
            </a:r>
            <a:r>
              <a:rPr kumimoji="1" lang="en-US" altLang="zh-CN" sz="2000" i="1" dirty="0" err="1">
                <a:solidFill>
                  <a:srgbClr val="FFFF00"/>
                </a:solidFill>
                <a:effectLst/>
                <a:latin typeface="Times New Roman" panose="02020603050405020304" pitchFamily="18" charset="0"/>
                <a:ea typeface="宋体" panose="02010600030101010101" pitchFamily="2" charset="-122"/>
              </a:rPr>
              <a:t>InThreading</a:t>
            </a:r>
            <a:r>
              <a:rPr kumimoji="1" lang="en-US" altLang="zh-CN" sz="2000" dirty="0">
                <a:effectLst/>
                <a:latin typeface="Times New Roman" panose="02020603050405020304" pitchFamily="18" charset="0"/>
                <a:ea typeface="宋体" panose="02010600030101010101" pitchFamily="2" charset="-122"/>
              </a:rPr>
              <a:t> (p-&gt;</a:t>
            </a:r>
            <a:r>
              <a:rPr kumimoji="1" lang="en-US" altLang="zh-CN" sz="2000" dirty="0" err="1">
                <a:effectLst/>
                <a:latin typeface="Times New Roman" panose="02020603050405020304" pitchFamily="18" charset="0"/>
                <a:ea typeface="宋体" panose="02010600030101010101" pitchFamily="2" charset="-122"/>
              </a:rPr>
              <a:t>rchild</a:t>
            </a:r>
            <a:r>
              <a:rPr kumimoji="1" lang="en-US" altLang="zh-CN" sz="2000" dirty="0">
                <a:effectLst/>
                <a:latin typeface="Times New Roman" panose="02020603050405020304" pitchFamily="18" charset="0"/>
                <a:ea typeface="宋体" panose="02010600030101010101" pitchFamily="2" charset="-122"/>
              </a:rPr>
              <a:t>, pre);</a:t>
            </a:r>
          </a:p>
          <a:p>
            <a:pPr algn="l"/>
            <a:r>
              <a:rPr kumimoji="1" lang="en-US" altLang="zh-CN" sz="2000" dirty="0">
                <a:effectLst/>
                <a:latin typeface="Times New Roman" panose="02020603050405020304" pitchFamily="18" charset="0"/>
                <a:ea typeface="宋体" panose="02010600030101010101" pitchFamily="2" charset="-122"/>
              </a:rPr>
              <a:t>      }</a:t>
            </a:r>
          </a:p>
          <a:p>
            <a:pPr algn="l"/>
            <a:r>
              <a:rPr kumimoji="1" lang="en-US" altLang="zh-CN" sz="2000" dirty="0">
                <a:effectLst/>
                <a:latin typeface="Times New Roman" panose="02020603050405020304" pitchFamily="18" charset="0"/>
                <a:ea typeface="宋体" panose="02010600030101010101" pitchFamily="2" charset="-122"/>
              </a:rPr>
              <a:t>}</a:t>
            </a:r>
          </a:p>
        </p:txBody>
      </p:sp>
      <p:sp>
        <p:nvSpPr>
          <p:cNvPr id="199686" name="Rectangle 6"/>
          <p:cNvSpPr>
            <a:spLocks noChangeArrowheads="1"/>
          </p:cNvSpPr>
          <p:nvPr/>
        </p:nvSpPr>
        <p:spPr bwMode="auto">
          <a:xfrm>
            <a:off x="-317" y="836613"/>
            <a:ext cx="8667750" cy="25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000" dirty="0">
                <a:effectLst/>
                <a:latin typeface="Times New Roman" panose="02020603050405020304" pitchFamily="18" charset="0"/>
                <a:ea typeface="宋体" panose="02010600030101010101" pitchFamily="2" charset="-122"/>
              </a:rPr>
              <a:t>Status </a:t>
            </a:r>
            <a:r>
              <a:rPr kumimoji="1" lang="en-US" altLang="zh-CN" sz="2000" dirty="0" err="1">
                <a:solidFill>
                  <a:srgbClr val="FFFF00"/>
                </a:solidFill>
                <a:effectLst/>
                <a:latin typeface="Times New Roman" panose="02020603050405020304" pitchFamily="18" charset="0"/>
                <a:ea typeface="宋体" panose="02010600030101010101" pitchFamily="2" charset="-122"/>
              </a:rPr>
              <a:t>InOrderTraverse</a:t>
            </a:r>
            <a:r>
              <a:rPr kumimoji="1" lang="en-US" altLang="zh-CN" sz="2000" dirty="0">
                <a:effectLst/>
                <a:latin typeface="Times New Roman" panose="02020603050405020304" pitchFamily="18" charset="0"/>
                <a:ea typeface="宋体" panose="02010600030101010101" pitchFamily="2" charset="-122"/>
              </a:rPr>
              <a:t> (</a:t>
            </a:r>
            <a:r>
              <a:rPr kumimoji="1" lang="en-US" altLang="zh-CN" sz="2000" dirty="0" err="1">
                <a:effectLst/>
                <a:latin typeface="Times New Roman" panose="02020603050405020304" pitchFamily="18" charset="0"/>
                <a:ea typeface="宋体" panose="02010600030101010101" pitchFamily="2" charset="-122"/>
              </a:rPr>
              <a:t>PBinTree</a:t>
            </a:r>
            <a:r>
              <a:rPr kumimoji="1" lang="en-US" altLang="zh-CN" sz="2000" dirty="0">
                <a:effectLst/>
                <a:latin typeface="Times New Roman" panose="02020603050405020304" pitchFamily="18" charset="0"/>
                <a:ea typeface="宋体" panose="02010600030101010101" pitchFamily="2" charset="-122"/>
              </a:rPr>
              <a:t> T, Status (*Visit)(</a:t>
            </a:r>
            <a:r>
              <a:rPr kumimoji="1" lang="en-US" altLang="zh-CN" sz="2000" dirty="0" err="1">
                <a:effectLst/>
                <a:latin typeface="Times New Roman" panose="02020603050405020304" pitchFamily="18" charset="0"/>
                <a:ea typeface="宋体" panose="02010600030101010101" pitchFamily="2" charset="-122"/>
              </a:rPr>
              <a:t>ElemType</a:t>
            </a:r>
            <a:r>
              <a:rPr kumimoji="1" lang="en-US" altLang="zh-CN" sz="2000" dirty="0">
                <a:effectLst/>
                <a:latin typeface="Times New Roman" panose="02020603050405020304" pitchFamily="18" charset="0"/>
                <a:ea typeface="宋体" panose="02010600030101010101" pitchFamily="2" charset="-122"/>
              </a:rPr>
              <a:t> e))</a:t>
            </a:r>
          </a:p>
          <a:p>
            <a:pPr algn="l"/>
            <a:r>
              <a:rPr kumimoji="1" lang="en-US" altLang="zh-CN" sz="2000" dirty="0">
                <a:effectLst/>
                <a:latin typeface="Times New Roman" panose="02020603050405020304" pitchFamily="18" charset="0"/>
                <a:ea typeface="宋体" panose="02010600030101010101" pitchFamily="2" charset="-122"/>
              </a:rPr>
              <a:t>{</a:t>
            </a:r>
          </a:p>
          <a:p>
            <a:pPr algn="l"/>
            <a:r>
              <a:rPr kumimoji="1" lang="en-US" altLang="zh-CN" sz="2000" dirty="0">
                <a:effectLst/>
                <a:latin typeface="Times New Roman" panose="02020603050405020304" pitchFamily="18" charset="0"/>
                <a:ea typeface="宋体" panose="02010600030101010101" pitchFamily="2" charset="-122"/>
              </a:rPr>
              <a:t>    </a:t>
            </a:r>
            <a:r>
              <a:rPr kumimoji="1" lang="en-US" altLang="zh-CN" sz="2000" dirty="0" smtClean="0">
                <a:effectLst/>
                <a:latin typeface="Times New Roman" panose="02020603050405020304" pitchFamily="18" charset="0"/>
                <a:ea typeface="宋体" panose="02010600030101010101" pitchFamily="2" charset="-122"/>
              </a:rPr>
              <a:t> </a:t>
            </a:r>
            <a:r>
              <a:rPr kumimoji="1" lang="en-US" altLang="zh-CN" sz="2000" b="1" dirty="0" smtClean="0">
                <a:effectLst/>
                <a:latin typeface="Times New Roman" panose="02020603050405020304" pitchFamily="18" charset="0"/>
                <a:ea typeface="宋体" panose="02010600030101010101" pitchFamily="2" charset="-122"/>
              </a:rPr>
              <a:t>if</a:t>
            </a:r>
            <a:r>
              <a:rPr kumimoji="1" lang="en-US" altLang="zh-CN" sz="2000" dirty="0" smtClean="0">
                <a:effectLst/>
                <a:latin typeface="Times New Roman" panose="02020603050405020304" pitchFamily="18" charset="0"/>
                <a:ea typeface="宋体" panose="02010600030101010101" pitchFamily="2" charset="-122"/>
              </a:rPr>
              <a:t> </a:t>
            </a:r>
            <a:r>
              <a:rPr kumimoji="1" lang="en-US" altLang="zh-CN" sz="2000" dirty="0">
                <a:effectLst/>
                <a:latin typeface="Times New Roman" panose="02020603050405020304" pitchFamily="18" charset="0"/>
                <a:ea typeface="宋体" panose="02010600030101010101" pitchFamily="2" charset="-122"/>
              </a:rPr>
              <a:t>(T){</a:t>
            </a:r>
          </a:p>
          <a:p>
            <a:pPr algn="l"/>
            <a:r>
              <a:rPr kumimoji="1" lang="en-US" altLang="zh-CN" sz="2000" dirty="0" smtClean="0">
                <a:effectLst/>
                <a:latin typeface="Times New Roman" panose="02020603050405020304" pitchFamily="18" charset="0"/>
                <a:ea typeface="宋体" panose="02010600030101010101" pitchFamily="2" charset="-122"/>
              </a:rPr>
              <a:t>	</a:t>
            </a:r>
            <a:r>
              <a:rPr kumimoji="1" lang="en-US" altLang="zh-CN" sz="2000" dirty="0" err="1" smtClean="0">
                <a:solidFill>
                  <a:srgbClr val="FFFF00"/>
                </a:solidFill>
                <a:effectLst/>
                <a:latin typeface="Times New Roman" panose="02020603050405020304" pitchFamily="18" charset="0"/>
                <a:ea typeface="宋体" panose="02010600030101010101" pitchFamily="2" charset="-122"/>
              </a:rPr>
              <a:t>InOrderTraverse</a:t>
            </a:r>
            <a:r>
              <a:rPr kumimoji="1" lang="en-US" altLang="zh-CN" sz="2000" dirty="0" smtClean="0">
                <a:solidFill>
                  <a:srgbClr val="FFFF00"/>
                </a:solidFill>
                <a:effectLst/>
                <a:latin typeface="Times New Roman" panose="02020603050405020304" pitchFamily="18" charset="0"/>
                <a:ea typeface="宋体" panose="02010600030101010101" pitchFamily="2" charset="-122"/>
              </a:rPr>
              <a:t> </a:t>
            </a:r>
            <a:r>
              <a:rPr kumimoji="1" lang="en-US" altLang="zh-CN" sz="2000" dirty="0">
                <a:effectLst/>
                <a:latin typeface="Times New Roman" panose="02020603050405020304" pitchFamily="18" charset="0"/>
                <a:ea typeface="宋体" panose="02010600030101010101" pitchFamily="2" charset="-122"/>
              </a:rPr>
              <a:t>(T-&gt;</a:t>
            </a:r>
            <a:r>
              <a:rPr kumimoji="1" lang="en-US" altLang="zh-CN" sz="2000" dirty="0" err="1">
                <a:effectLst/>
                <a:latin typeface="Times New Roman" panose="02020603050405020304" pitchFamily="18" charset="0"/>
                <a:ea typeface="宋体" panose="02010600030101010101" pitchFamily="2" charset="-122"/>
              </a:rPr>
              <a:t>lchild</a:t>
            </a:r>
            <a:r>
              <a:rPr kumimoji="1" lang="en-US" altLang="zh-CN" sz="2000" dirty="0">
                <a:effectLst/>
                <a:latin typeface="Times New Roman" panose="02020603050405020304" pitchFamily="18" charset="0"/>
                <a:ea typeface="宋体" panose="02010600030101010101" pitchFamily="2" charset="-122"/>
              </a:rPr>
              <a:t>, Visit);</a:t>
            </a:r>
          </a:p>
          <a:p>
            <a:pPr algn="l"/>
            <a:r>
              <a:rPr kumimoji="1" lang="en-US" altLang="zh-CN" sz="2000" dirty="0" smtClean="0">
                <a:effectLst/>
                <a:latin typeface="Times New Roman" panose="02020603050405020304" pitchFamily="18" charset="0"/>
                <a:ea typeface="宋体" panose="02010600030101010101" pitchFamily="2" charset="-122"/>
              </a:rPr>
              <a:t>	(*</a:t>
            </a:r>
            <a:r>
              <a:rPr kumimoji="1" lang="en-US" altLang="zh-CN" sz="2000" dirty="0">
                <a:effectLst/>
                <a:latin typeface="Times New Roman" panose="02020603050405020304" pitchFamily="18" charset="0"/>
                <a:ea typeface="宋体" panose="02010600030101010101" pitchFamily="2" charset="-122"/>
              </a:rPr>
              <a:t>Visit)(T-&gt; </a:t>
            </a:r>
            <a:r>
              <a:rPr kumimoji="1" lang="en-US" altLang="zh-CN" sz="2000" dirty="0">
                <a:effectLst/>
                <a:latin typeface="Times New Roman" panose="02020603050405020304" pitchFamily="18" charset="0"/>
              </a:rPr>
              <a:t>info</a:t>
            </a:r>
            <a:r>
              <a:rPr kumimoji="1" lang="en-US" altLang="zh-CN" sz="2000" dirty="0">
                <a:effectLst/>
                <a:latin typeface="Times New Roman" panose="02020603050405020304" pitchFamily="18" charset="0"/>
                <a:ea typeface="宋体" panose="02010600030101010101" pitchFamily="2" charset="-122"/>
              </a:rPr>
              <a:t>);</a:t>
            </a:r>
          </a:p>
          <a:p>
            <a:pPr algn="l"/>
            <a:r>
              <a:rPr kumimoji="1" lang="en-US" altLang="zh-CN" sz="2000" dirty="0">
                <a:effectLst/>
                <a:latin typeface="Times New Roman" panose="02020603050405020304" pitchFamily="18" charset="0"/>
                <a:ea typeface="宋体" panose="02010600030101010101" pitchFamily="2" charset="-122"/>
              </a:rPr>
              <a:t>	</a:t>
            </a:r>
            <a:r>
              <a:rPr kumimoji="1" lang="en-US" altLang="zh-CN" sz="2000" dirty="0" err="1">
                <a:solidFill>
                  <a:srgbClr val="FFFF00"/>
                </a:solidFill>
                <a:effectLst/>
                <a:latin typeface="Times New Roman" panose="02020603050405020304" pitchFamily="18" charset="0"/>
                <a:ea typeface="宋体" panose="02010600030101010101" pitchFamily="2" charset="-122"/>
              </a:rPr>
              <a:t>InOrderTraverse</a:t>
            </a:r>
            <a:r>
              <a:rPr kumimoji="1" lang="en-US" altLang="zh-CN" sz="2000" dirty="0">
                <a:solidFill>
                  <a:srgbClr val="FFFF00"/>
                </a:solidFill>
                <a:effectLst/>
                <a:latin typeface="Times New Roman" panose="02020603050405020304" pitchFamily="18" charset="0"/>
                <a:ea typeface="宋体" panose="02010600030101010101" pitchFamily="2" charset="-122"/>
              </a:rPr>
              <a:t> </a:t>
            </a:r>
            <a:r>
              <a:rPr kumimoji="1" lang="en-US" altLang="zh-CN" sz="2000" dirty="0">
                <a:effectLst/>
                <a:latin typeface="Times New Roman" panose="02020603050405020304" pitchFamily="18" charset="0"/>
                <a:ea typeface="宋体" panose="02010600030101010101" pitchFamily="2" charset="-122"/>
              </a:rPr>
              <a:t>(T-&gt;</a:t>
            </a:r>
            <a:r>
              <a:rPr kumimoji="1" lang="en-US" altLang="zh-CN" sz="2000" dirty="0" err="1">
                <a:effectLst/>
                <a:latin typeface="Times New Roman" panose="02020603050405020304" pitchFamily="18" charset="0"/>
                <a:ea typeface="宋体" panose="02010600030101010101" pitchFamily="2" charset="-122"/>
              </a:rPr>
              <a:t>rchild</a:t>
            </a:r>
            <a:r>
              <a:rPr kumimoji="1" lang="en-US" altLang="zh-CN" sz="2000" dirty="0">
                <a:effectLst/>
                <a:latin typeface="Times New Roman" panose="02020603050405020304" pitchFamily="18" charset="0"/>
                <a:ea typeface="宋体" panose="02010600030101010101" pitchFamily="2" charset="-122"/>
              </a:rPr>
              <a:t>, Visit);</a:t>
            </a:r>
          </a:p>
          <a:p>
            <a:pPr algn="l"/>
            <a:r>
              <a:rPr kumimoji="1" lang="en-US" altLang="zh-CN" sz="2000" dirty="0">
                <a:effectLst/>
                <a:latin typeface="Times New Roman" panose="02020603050405020304" pitchFamily="18" charset="0"/>
                <a:ea typeface="宋体" panose="02010600030101010101" pitchFamily="2" charset="-122"/>
              </a:rPr>
              <a:t>      }</a:t>
            </a:r>
          </a:p>
          <a:p>
            <a:pPr algn="l"/>
            <a:r>
              <a:rPr kumimoji="1" lang="en-US" altLang="zh-CN" sz="2000" dirty="0">
                <a:effectLst/>
                <a:latin typeface="Times New Roman" panose="02020603050405020304" pitchFamily="18" charset="0"/>
                <a:ea typeface="宋体" panose="02010600030101010101" pitchFamily="2" charset="-122"/>
              </a:rPr>
              <a:t>}</a:t>
            </a:r>
          </a:p>
        </p:txBody>
      </p:sp>
      <p:sp>
        <p:nvSpPr>
          <p:cNvPr id="199687" name="Rectangle 7"/>
          <p:cNvSpPr>
            <a:spLocks noChangeArrowheads="1"/>
          </p:cNvSpPr>
          <p:nvPr/>
        </p:nvSpPr>
        <p:spPr bwMode="auto">
          <a:xfrm>
            <a:off x="899160" y="2132965"/>
            <a:ext cx="2519045" cy="262890"/>
          </a:xfrm>
          <a:prstGeom prst="rect">
            <a:avLst/>
          </a:prstGeom>
          <a:noFill/>
          <a:ln w="28575">
            <a:solidFill>
              <a:srgbClr val="00CC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199688" name="Rectangle 8"/>
          <p:cNvSpPr>
            <a:spLocks noChangeArrowheads="1"/>
          </p:cNvSpPr>
          <p:nvPr/>
        </p:nvSpPr>
        <p:spPr bwMode="auto">
          <a:xfrm>
            <a:off x="899160" y="4797425"/>
            <a:ext cx="8061325" cy="875030"/>
          </a:xfrm>
          <a:prstGeom prst="rect">
            <a:avLst/>
          </a:prstGeom>
          <a:noFill/>
          <a:ln w="28575">
            <a:solidFill>
              <a:srgbClr val="00CC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cxnSp>
        <p:nvCxnSpPr>
          <p:cNvPr id="199689" name="AutoShape 9"/>
          <p:cNvCxnSpPr>
            <a:cxnSpLocks noChangeShapeType="1"/>
            <a:stCxn id="199687" idx="1"/>
            <a:endCxn id="199688" idx="1"/>
          </p:cNvCxnSpPr>
          <p:nvPr/>
        </p:nvCxnSpPr>
        <p:spPr bwMode="auto">
          <a:xfrm rot="10800000" flipV="1">
            <a:off x="899160" y="2264410"/>
            <a:ext cx="3175" cy="2970530"/>
          </a:xfrm>
          <a:prstGeom prst="bentConnector3">
            <a:avLst>
              <a:gd name="adj1" fmla="val 7600000"/>
            </a:avLst>
          </a:prstGeom>
          <a:noFill/>
          <a:ln w="28575" cap="rnd">
            <a:solidFill>
              <a:schemeClr val="tx1"/>
            </a:solidFill>
            <a:prstDash val="sysDot"/>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9691" name="Rectangle 11"/>
          <p:cNvSpPr>
            <a:spLocks noChangeArrowheads="1"/>
          </p:cNvSpPr>
          <p:nvPr/>
        </p:nvSpPr>
        <p:spPr bwMode="auto">
          <a:xfrm>
            <a:off x="7085089" y="836613"/>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FFFF00"/>
                </a:solidFill>
                <a:effectLst/>
                <a:latin typeface="SimSun" charset="-122"/>
                <a:ea typeface="SimSun" charset="-122"/>
                <a:cs typeface="SimSun" charset="-122"/>
              </a:rPr>
              <a:t>中序遍历</a:t>
            </a:r>
          </a:p>
        </p:txBody>
      </p:sp>
      <p:sp>
        <p:nvSpPr>
          <p:cNvPr id="199692" name="Rectangle 12"/>
          <p:cNvSpPr>
            <a:spLocks noChangeArrowheads="1"/>
          </p:cNvSpPr>
          <p:nvPr/>
        </p:nvSpPr>
        <p:spPr bwMode="auto">
          <a:xfrm>
            <a:off x="6856602" y="3474741"/>
            <a:ext cx="2303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FFFF00"/>
                </a:solidFill>
                <a:effectLst/>
                <a:latin typeface="SimSun" charset="-122"/>
                <a:ea typeface="SimSun" charset="-122"/>
                <a:cs typeface="SimSun" charset="-122"/>
              </a:rPr>
              <a:t>中序线索化</a:t>
            </a:r>
          </a:p>
        </p:txBody>
      </p:sp>
      <p:sp>
        <p:nvSpPr>
          <p:cNvPr id="24581" name="Text Box 5"/>
          <p:cNvSpPr txBox="1">
            <a:spLocks noChangeArrowheads="1"/>
          </p:cNvSpPr>
          <p:nvPr/>
        </p:nvSpPr>
        <p:spPr bwMode="auto">
          <a:xfrm>
            <a:off x="376238" y="228600"/>
            <a:ext cx="8263801" cy="523220"/>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dirty="0" err="1">
                <a:solidFill>
                  <a:srgbClr val="FFFF00"/>
                </a:solidFill>
                <a:effectLst/>
                <a:latin typeface="+mn-lt"/>
                <a:ea typeface="SimSun" charset="-122"/>
                <a:cs typeface="SimSun" charset="-122"/>
              </a:rPr>
              <a:t>InOrderThreading</a:t>
            </a:r>
            <a:r>
              <a:rPr lang="en-US" altLang="zh-CN" sz="2800" b="1" dirty="0">
                <a:solidFill>
                  <a:srgbClr val="FFFF00"/>
                </a:solidFill>
                <a:effectLst/>
                <a:latin typeface="+mn-lt"/>
                <a:ea typeface="SimSun" charset="-122"/>
                <a:cs typeface="SimSun" charset="-122"/>
              </a:rPr>
              <a:t> (</a:t>
            </a:r>
            <a:r>
              <a:rPr lang="zh-CN" altLang="en-US" sz="2800" b="1" dirty="0">
                <a:solidFill>
                  <a:srgbClr val="FFFF00"/>
                </a:solidFill>
                <a:effectLst/>
                <a:latin typeface="+mn-lt"/>
                <a:ea typeface="SimSun" charset="-122"/>
                <a:cs typeface="SimSun" charset="-122"/>
              </a:rPr>
              <a:t>二叉树的中序线索化递归算法</a:t>
            </a:r>
            <a:r>
              <a:rPr lang="en-US" altLang="zh-CN" sz="2800" b="1" dirty="0">
                <a:solidFill>
                  <a:srgbClr val="FFFF00"/>
                </a:solidFill>
                <a:effectLst/>
                <a:latin typeface="+mn-lt"/>
                <a:ea typeface="SimSun" charset="-122"/>
                <a:cs typeface="SimSun" charset="-122"/>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 name="Line 20"/>
          <p:cNvSpPr>
            <a:spLocks noChangeShapeType="1"/>
          </p:cNvSpPr>
          <p:nvPr/>
        </p:nvSpPr>
        <p:spPr bwMode="auto">
          <a:xfrm flipH="1">
            <a:off x="3408355" y="2782880"/>
            <a:ext cx="731827" cy="512753"/>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7170" name="Text Box 2"/>
          <p:cNvSpPr txBox="1">
            <a:spLocks noChangeArrowheads="1"/>
          </p:cNvSpPr>
          <p:nvPr/>
        </p:nvSpPr>
        <p:spPr bwMode="auto">
          <a:xfrm>
            <a:off x="281940" y="898525"/>
            <a:ext cx="8430260" cy="1630045"/>
          </a:xfrm>
          <a:prstGeom prst="rect">
            <a:avLst/>
          </a:prstGeom>
          <a:noFill/>
          <a:ln w="9525">
            <a:noFill/>
            <a:miter lim="800000"/>
          </a:ln>
          <a:effectLst/>
        </p:spPr>
        <p:txBody>
          <a:bodyPr wrap="square">
            <a:spAutoFit/>
          </a:bodyPr>
          <a:lstStyle/>
          <a:p>
            <a:pPr algn="just">
              <a:lnSpc>
                <a:spcPts val="3000"/>
              </a:lnSpc>
              <a:spcBef>
                <a:spcPts val="600"/>
              </a:spcBef>
            </a:pPr>
            <a:r>
              <a:rPr kumimoji="1" lang="zh-CN" altLang="en-US" sz="2400" b="1" u="sng" dirty="0">
                <a:solidFill>
                  <a:srgbClr val="FFFF00"/>
                </a:solidFill>
                <a:latin typeface="Songti SC Bold" panose="02010800040101010101" charset="-122"/>
                <a:ea typeface="Songti SC Bold" panose="02010800040101010101" charset="-122"/>
                <a:cs typeface="Songti SC Regular" panose="02010800040101010101" charset="-122"/>
              </a:rPr>
              <a:t>边、路径与路径长度</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边</a:t>
            </a:r>
            <a:r>
              <a:rPr kumimoji="1" lang="zh-CN" altLang="en-US" sz="2400" dirty="0">
                <a:effectLst/>
                <a:latin typeface="Songti SC Regular" panose="02010800040101010101" charset="-122"/>
                <a:ea typeface="Songti SC Regular" panose="02010800040101010101" charset="-122"/>
                <a:cs typeface="Songti SC Regular" panose="02010800040101010101" charset="-122"/>
              </a:rPr>
              <a:t>是指父结点</a:t>
            </a:r>
            <a:r>
              <a:rPr kumimoji="1" lang="en-US" altLang="zh-CN" sz="2400" dirty="0">
                <a:effectLst/>
                <a:latin typeface="Songti SC Regular" panose="02010800040101010101" charset="-122"/>
                <a:ea typeface="Songti SC Regular" panose="02010800040101010101" charset="-122"/>
                <a:cs typeface="Songti SC Regular" panose="02010800040101010101" charset="-122"/>
              </a:rPr>
              <a:t>x</a:t>
            </a:r>
            <a:r>
              <a:rPr kumimoji="1" lang="zh-CN" altLang="en-US" sz="2400" dirty="0">
                <a:effectLst/>
                <a:latin typeface="Songti SC Regular" panose="02010800040101010101" charset="-122"/>
                <a:ea typeface="Songti SC Regular" panose="02010800040101010101" charset="-122"/>
                <a:cs typeface="Songti SC Regular" panose="02010800040101010101" charset="-122"/>
              </a:rPr>
              <a:t>到子结点</a:t>
            </a:r>
            <a:r>
              <a:rPr kumimoji="1" lang="en-US" altLang="zh-CN" sz="2400" dirty="0">
                <a:effectLst/>
                <a:latin typeface="Songti SC Regular" panose="02010800040101010101" charset="-122"/>
                <a:ea typeface="Songti SC Regular" panose="02010800040101010101" charset="-122"/>
                <a:cs typeface="Songti SC Regular" panose="02010800040101010101" charset="-122"/>
              </a:rPr>
              <a:t>y</a:t>
            </a:r>
            <a:r>
              <a:rPr kumimoji="1" lang="zh-CN" altLang="en-US" sz="2400" dirty="0">
                <a:effectLst/>
                <a:latin typeface="Songti SC Regular" panose="02010800040101010101" charset="-122"/>
                <a:ea typeface="Songti SC Regular" panose="02010800040101010101" charset="-122"/>
                <a:cs typeface="Songti SC Regular" panose="02010800040101010101" charset="-122"/>
              </a:rPr>
              <a:t>的有序</a:t>
            </a:r>
            <a:r>
              <a:rPr kumimoji="1" lang="zh-CN" altLang="en-US" sz="2400" dirty="0" smtClean="0">
                <a:effectLst/>
                <a:latin typeface="Songti SC Regular" panose="02010800040101010101" charset="-122"/>
                <a:ea typeface="Songti SC Regular" panose="02010800040101010101" charset="-122"/>
                <a:cs typeface="Songti SC Regular" panose="02010800040101010101" charset="-122"/>
              </a:rPr>
              <a:t>对</a:t>
            </a:r>
            <a:r>
              <a:rPr kumimoji="1" lang="en-US" altLang="zh-CN" sz="2400" dirty="0">
                <a:latin typeface="Songti SC Regular" panose="02010800040101010101" charset="-122"/>
                <a:ea typeface="Songti SC Regular" panose="02010800040101010101" charset="-122"/>
                <a:cs typeface="Songti SC Regular" panose="02010800040101010101" charset="-122"/>
              </a:rPr>
              <a:t>&lt;</a:t>
            </a:r>
            <a:r>
              <a:rPr kumimoji="1" lang="en-US" altLang="zh-CN" sz="2400" i="1" dirty="0">
                <a:latin typeface="Songti SC Regular" panose="02010800040101010101" charset="-122"/>
                <a:ea typeface="Songti SC Regular" panose="02010800040101010101" charset="-122"/>
                <a:cs typeface="Songti SC Regular" panose="02010800040101010101" charset="-122"/>
              </a:rPr>
              <a:t>d</a:t>
            </a:r>
            <a:r>
              <a:rPr kumimoji="1" lang="en-US" altLang="zh-CN" sz="2400" i="1" baseline="-25000" dirty="0">
                <a:latin typeface="Songti SC Regular" panose="02010800040101010101" charset="-122"/>
                <a:ea typeface="Songti SC Regular" panose="02010800040101010101" charset="-122"/>
                <a:cs typeface="Songti SC Regular" panose="02010800040101010101" charset="-122"/>
              </a:rPr>
              <a:t>x</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r>
              <a:rPr kumimoji="1" lang="en-US" altLang="zh-CN" sz="2400" i="1" dirty="0" err="1">
                <a:latin typeface="Songti SC Regular" panose="02010800040101010101" charset="-122"/>
                <a:ea typeface="Songti SC Regular" panose="02010800040101010101" charset="-122"/>
                <a:cs typeface="Songti SC Regular" panose="02010800040101010101" charset="-122"/>
              </a:rPr>
              <a:t>d</a:t>
            </a:r>
            <a:r>
              <a:rPr kumimoji="1" lang="en-US" altLang="zh-CN" sz="2400" i="1" baseline="-25000" dirty="0" err="1">
                <a:latin typeface="Songti SC Regular" panose="02010800040101010101" charset="-122"/>
                <a:ea typeface="Songti SC Regular" panose="02010800040101010101" charset="-122"/>
                <a:cs typeface="Songti SC Regular" panose="02010800040101010101" charset="-122"/>
              </a:rPr>
              <a:t>y</a:t>
            </a:r>
            <a:r>
              <a:rPr kumimoji="1" lang="en-US" altLang="zh-CN" sz="2400" dirty="0">
                <a:latin typeface="Songti SC Regular" panose="02010800040101010101" charset="-122"/>
                <a:ea typeface="Songti SC Regular" panose="02010800040101010101" charset="-122"/>
                <a:cs typeface="Songti SC Regular" panose="02010800040101010101" charset="-122"/>
              </a:rPr>
              <a:t>&gt; </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。两</a:t>
            </a:r>
            <a:r>
              <a:rPr kumimoji="1" lang="zh-CN" altLang="en-US" sz="2400" dirty="0">
                <a:latin typeface="Songti SC Regular" panose="02010800040101010101" charset="-122"/>
                <a:ea typeface="Songti SC Regular" panose="02010800040101010101" charset="-122"/>
                <a:cs typeface="Songti SC Regular" panose="02010800040101010101" charset="-122"/>
              </a:rPr>
              <a:t>个</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结点</a:t>
            </a:r>
            <a:r>
              <a:rPr kumimoji="1" lang="en-US" altLang="zh-CN" sz="2400" i="1" dirty="0" smtClean="0">
                <a:latin typeface="Songti SC Regular" panose="02010800040101010101" charset="-122"/>
                <a:ea typeface="Songti SC Regular" panose="02010800040101010101" charset="-122"/>
                <a:cs typeface="Songti SC Regular" panose="02010800040101010101" charset="-122"/>
              </a:rPr>
              <a:t>d</a:t>
            </a:r>
            <a:r>
              <a:rPr kumimoji="1" lang="en-US" altLang="zh-CN" sz="2400" i="1" baseline="-30000" dirty="0" smtClean="0">
                <a:latin typeface="Songti SC Regular" panose="02010800040101010101" charset="-122"/>
                <a:ea typeface="Songti SC Regular" panose="02010800040101010101" charset="-122"/>
                <a:cs typeface="Songti SC Regular" panose="02010800040101010101" charset="-122"/>
              </a:rPr>
              <a:t>i</a:t>
            </a:r>
            <a:r>
              <a:rPr kumimoji="1" lang="zh-CN" altLang="en-US" sz="2400" dirty="0">
                <a:latin typeface="Songti SC Regular" panose="02010800040101010101" charset="-122"/>
                <a:ea typeface="Songti SC Regular" panose="02010800040101010101" charset="-122"/>
                <a:cs typeface="Songti SC Regular" panose="02010800040101010101" charset="-122"/>
              </a:rPr>
              <a:t>和</a:t>
            </a:r>
            <a:r>
              <a:rPr kumimoji="1" lang="en-US" altLang="zh-CN" sz="2400" i="1" dirty="0" err="1" smtClean="0">
                <a:latin typeface="Songti SC Regular" panose="02010800040101010101" charset="-122"/>
                <a:ea typeface="Songti SC Regular" panose="02010800040101010101" charset="-122"/>
                <a:cs typeface="Songti SC Regular" panose="02010800040101010101" charset="-122"/>
              </a:rPr>
              <a:t>d</a:t>
            </a:r>
            <a:r>
              <a:rPr kumimoji="1" lang="en-US" altLang="zh-CN" sz="2400" i="1" baseline="-30000" dirty="0" err="1" smtClean="0">
                <a:latin typeface="Songti SC Regular" panose="02010800040101010101" charset="-122"/>
                <a:ea typeface="Songti SC Regular" panose="02010800040101010101" charset="-122"/>
                <a:cs typeface="Songti SC Regular" panose="02010800040101010101" charset="-122"/>
              </a:rPr>
              <a:t>j</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的结点序列（</a:t>
            </a:r>
            <a:r>
              <a:rPr kumimoji="1" lang="en-US" altLang="zh-CN" sz="2400" i="1" dirty="0" smtClean="0">
                <a:latin typeface="Songti SC Regular" panose="02010800040101010101" charset="-122"/>
                <a:ea typeface="Songti SC Regular" panose="02010800040101010101" charset="-122"/>
                <a:cs typeface="Songti SC Regular" panose="02010800040101010101" charset="-122"/>
              </a:rPr>
              <a:t>d</a:t>
            </a:r>
            <a:r>
              <a:rPr kumimoji="1" lang="en-US" altLang="zh-CN" sz="2400" i="1" baseline="-30000" dirty="0" smtClean="0">
                <a:latin typeface="Songti SC Regular" panose="02010800040101010101" charset="-122"/>
                <a:ea typeface="Songti SC Regular" panose="02010800040101010101" charset="-122"/>
                <a:cs typeface="Songti SC Regular" panose="02010800040101010101" charset="-122"/>
              </a:rPr>
              <a:t>i</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a:t>
            </a:r>
            <a:r>
              <a:rPr kumimoji="1" lang="en-US" altLang="zh-CN" sz="2400" i="1" dirty="0" smtClean="0">
                <a:latin typeface="Songti SC Regular" panose="02010800040101010101" charset="-122"/>
                <a:ea typeface="Songti SC Regular" panose="02010800040101010101" charset="-122"/>
                <a:cs typeface="Songti SC Regular" panose="02010800040101010101" charset="-122"/>
              </a:rPr>
              <a:t>d</a:t>
            </a:r>
            <a:r>
              <a:rPr kumimoji="1" lang="en-US" altLang="zh-CN" sz="2400" i="1" baseline="-30000" dirty="0" smtClean="0">
                <a:latin typeface="Songti SC Regular" panose="02010800040101010101" charset="-122"/>
                <a:ea typeface="Songti SC Regular" panose="02010800040101010101" charset="-122"/>
                <a:cs typeface="Songti SC Regular" panose="02010800040101010101" charset="-122"/>
              </a:rPr>
              <a:t>i</a:t>
            </a:r>
            <a:r>
              <a:rPr kumimoji="1" lang="en-US" altLang="zh-CN" sz="2400" baseline="-30000" dirty="0" smtClean="0">
                <a:latin typeface="Songti SC Regular" panose="02010800040101010101" charset="-122"/>
                <a:ea typeface="Songti SC Regular" panose="02010800040101010101" charset="-122"/>
                <a:cs typeface="Songti SC Regular" panose="02010800040101010101" charset="-122"/>
              </a:rPr>
              <a:t>1</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a:t>
            </a:r>
            <a:r>
              <a:rPr kumimoji="1" lang="en-US" altLang="zh-CN" sz="2400" i="1" dirty="0" smtClean="0">
                <a:latin typeface="Songti SC Regular" panose="02010800040101010101" charset="-122"/>
                <a:ea typeface="Songti SC Regular" panose="02010800040101010101" charset="-122"/>
                <a:cs typeface="Songti SC Regular" panose="02010800040101010101" charset="-122"/>
              </a:rPr>
              <a:t>d</a:t>
            </a:r>
            <a:r>
              <a:rPr kumimoji="1" lang="en-US" altLang="zh-CN" sz="2400" i="1" baseline="-30000" dirty="0" smtClean="0">
                <a:latin typeface="Songti SC Regular" panose="02010800040101010101" charset="-122"/>
                <a:ea typeface="Songti SC Regular" panose="02010800040101010101" charset="-122"/>
                <a:cs typeface="Songti SC Regular" panose="02010800040101010101" charset="-122"/>
              </a:rPr>
              <a:t>i</a:t>
            </a:r>
            <a:r>
              <a:rPr kumimoji="1" lang="en-US" altLang="zh-CN" sz="2400" baseline="-30000" dirty="0" smtClean="0">
                <a:latin typeface="Songti SC Regular" panose="02010800040101010101" charset="-122"/>
                <a:ea typeface="Songti SC Regular" panose="02010800040101010101" charset="-122"/>
                <a:cs typeface="Songti SC Regular" panose="02010800040101010101" charset="-122"/>
              </a:rPr>
              <a:t>2</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a:t>
            </a:r>
            <a:r>
              <a:rPr kumimoji="1" lang="en-US" altLang="zh-CN" sz="2400" dirty="0" smtClean="0">
                <a:latin typeface="Songti SC Regular" panose="02010800040101010101" charset="-122"/>
                <a:ea typeface="Songti SC Regular" panose="02010800040101010101" charset="-122"/>
                <a:cs typeface="Songti SC Regular" panose="02010800040101010101" charset="-122"/>
              </a:rPr>
              <a:t>…</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a:t>
            </a:r>
            <a:r>
              <a:rPr kumimoji="1" lang="en-US" altLang="zh-CN" sz="2400" i="1" dirty="0" err="1" smtClean="0">
                <a:latin typeface="Songti SC Regular" panose="02010800040101010101" charset="-122"/>
                <a:ea typeface="Songti SC Regular" panose="02010800040101010101" charset="-122"/>
                <a:cs typeface="Songti SC Regular" panose="02010800040101010101" charset="-122"/>
              </a:rPr>
              <a:t>d</a:t>
            </a:r>
            <a:r>
              <a:rPr kumimoji="1" lang="en-US" altLang="zh-CN" sz="2400" i="1" baseline="-30000" dirty="0" err="1" smtClean="0">
                <a:latin typeface="Songti SC Regular" panose="02010800040101010101" charset="-122"/>
                <a:ea typeface="Songti SC Regular" panose="02010800040101010101" charset="-122"/>
                <a:cs typeface="Songti SC Regular" panose="02010800040101010101" charset="-122"/>
              </a:rPr>
              <a:t>j</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）称为</a:t>
            </a:r>
            <a:r>
              <a:rPr kumimoji="1" lang="zh-CN" altLang="en-US" sz="2400" dirty="0" smtClean="0">
                <a:solidFill>
                  <a:srgbClr val="FFFF00"/>
                </a:solidFill>
                <a:latin typeface="Songti SC Regular" panose="02010800040101010101" charset="-122"/>
                <a:ea typeface="Songti SC Regular" panose="02010800040101010101" charset="-122"/>
                <a:cs typeface="Songti SC Regular" panose="02010800040101010101" charset="-122"/>
              </a:rPr>
              <a:t>路径</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a:t>
            </a:r>
            <a:r>
              <a:rPr kumimoji="1" lang="zh-CN" altLang="en-US" sz="2400" dirty="0" smtClean="0">
                <a:solidFill>
                  <a:srgbClr val="FFFF00"/>
                </a:solidFill>
                <a:latin typeface="Songti SC Regular" panose="02010800040101010101" charset="-122"/>
                <a:ea typeface="Songti SC Regular" panose="02010800040101010101" charset="-122"/>
                <a:cs typeface="Songti SC Regular" panose="02010800040101010101" charset="-122"/>
              </a:rPr>
              <a:t>路径</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长度</a:t>
            </a:r>
            <a:r>
              <a:rPr kumimoji="1" lang="zh-CN" altLang="en-US" sz="2400" dirty="0">
                <a:latin typeface="Songti SC Regular" panose="02010800040101010101" charset="-122"/>
                <a:ea typeface="Songti SC Regular" panose="02010800040101010101" charset="-122"/>
                <a:cs typeface="Songti SC Regular" panose="02010800040101010101" charset="-122"/>
              </a:rPr>
              <a:t>等于路径所通过</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的结点数目</a:t>
            </a:r>
            <a:r>
              <a:rPr kumimoji="1" lang="zh-CN" altLang="en-US" sz="2400" dirty="0">
                <a:latin typeface="Songti SC Regular" panose="02010800040101010101" charset="-122"/>
                <a:ea typeface="Songti SC Regular" panose="02010800040101010101" charset="-122"/>
                <a:cs typeface="Songti SC Regular" panose="02010800040101010101" charset="-122"/>
              </a:rPr>
              <a:t>减</a:t>
            </a:r>
            <a:r>
              <a:rPr kumimoji="1" lang="en-US" altLang="zh-CN" sz="2400" dirty="0">
                <a:latin typeface="Songti SC Regular" panose="02010800040101010101" charset="-122"/>
                <a:ea typeface="Songti SC Regular" panose="02010800040101010101" charset="-122"/>
                <a:cs typeface="Songti SC Regular" panose="02010800040101010101" charset="-122"/>
              </a:rPr>
              <a:t>1</a:t>
            </a:r>
            <a:r>
              <a:rPr kumimoji="1" lang="zh-CN" altLang="en-US" sz="2400" dirty="0">
                <a:latin typeface="Songti SC Regular" panose="02010800040101010101" charset="-122"/>
                <a:ea typeface="Songti SC Regular" panose="02010800040101010101" charset="-122"/>
                <a:cs typeface="Songti SC Regular" panose="02010800040101010101" charset="-122"/>
              </a:rPr>
              <a:t>（即路径上分支数目）</a:t>
            </a:r>
            <a:r>
              <a:rPr kumimoji="1" lang="zh-CN" altLang="en-US" sz="2400" dirty="0">
                <a:solidFill>
                  <a:schemeClr val="tx1"/>
                </a:solidFill>
                <a:latin typeface="Songti SC Regular" panose="02010800040101010101" charset="-122"/>
                <a:ea typeface="Songti SC Regular" panose="02010800040101010101" charset="-122"/>
                <a:cs typeface="Songti SC Regular" panose="02010800040101010101" charset="-122"/>
              </a:rPr>
              <a:t>。</a:t>
            </a:r>
          </a:p>
        </p:txBody>
      </p:sp>
      <p:sp>
        <p:nvSpPr>
          <p:cNvPr id="8197" name="Freeform 5"/>
          <p:cNvSpPr/>
          <p:nvPr/>
        </p:nvSpPr>
        <p:spPr bwMode="auto">
          <a:xfrm>
            <a:off x="3011472" y="3581385"/>
            <a:ext cx="182570" cy="293695"/>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198" name="Freeform 6"/>
          <p:cNvSpPr/>
          <p:nvPr/>
        </p:nvSpPr>
        <p:spPr bwMode="auto">
          <a:xfrm>
            <a:off x="3436931" y="3568685"/>
            <a:ext cx="185738" cy="298452"/>
          </a:xfrm>
          <a:custGeom>
            <a:avLst/>
            <a:gdLst/>
            <a:ahLst/>
            <a:cxnLst>
              <a:cxn ang="0">
                <a:pos x="0" y="0"/>
              </a:cxn>
              <a:cxn ang="0">
                <a:pos x="72" y="150"/>
              </a:cxn>
            </a:cxnLst>
            <a:rect l="0" t="0" r="r" b="b"/>
            <a:pathLst>
              <a:path w="72" h="150">
                <a:moveTo>
                  <a:pt x="0" y="0"/>
                </a:moveTo>
                <a:lnTo>
                  <a:pt x="72" y="15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199" name="Oval 7"/>
          <p:cNvSpPr>
            <a:spLocks noChangeArrowheads="1"/>
          </p:cNvSpPr>
          <p:nvPr/>
        </p:nvSpPr>
        <p:spPr bwMode="auto">
          <a:xfrm>
            <a:off x="4140183" y="2565392"/>
            <a:ext cx="360363" cy="360363"/>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A</a:t>
            </a:r>
          </a:p>
        </p:txBody>
      </p:sp>
      <p:sp>
        <p:nvSpPr>
          <p:cNvPr id="8200" name="Oval 8"/>
          <p:cNvSpPr>
            <a:spLocks noChangeArrowheads="1"/>
          </p:cNvSpPr>
          <p:nvPr/>
        </p:nvSpPr>
        <p:spPr bwMode="auto">
          <a:xfrm>
            <a:off x="3132121" y="3214680"/>
            <a:ext cx="360362" cy="360363"/>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8201" name="Oval 9"/>
          <p:cNvSpPr>
            <a:spLocks noChangeArrowheads="1"/>
          </p:cNvSpPr>
          <p:nvPr/>
        </p:nvSpPr>
        <p:spPr bwMode="auto">
          <a:xfrm>
            <a:off x="4140183" y="3214680"/>
            <a:ext cx="360363" cy="360363"/>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C</a:t>
            </a:r>
          </a:p>
        </p:txBody>
      </p:sp>
      <p:sp>
        <p:nvSpPr>
          <p:cNvPr id="8202" name="Oval 10"/>
          <p:cNvSpPr>
            <a:spLocks noChangeArrowheads="1"/>
          </p:cNvSpPr>
          <p:nvPr/>
        </p:nvSpPr>
        <p:spPr bwMode="auto">
          <a:xfrm>
            <a:off x="5148246" y="3214680"/>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8203" name="Oval 11"/>
          <p:cNvSpPr>
            <a:spLocks noChangeArrowheads="1"/>
          </p:cNvSpPr>
          <p:nvPr/>
        </p:nvSpPr>
        <p:spPr bwMode="auto">
          <a:xfrm>
            <a:off x="2771758" y="3862380"/>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E</a:t>
            </a:r>
          </a:p>
        </p:txBody>
      </p:sp>
      <p:sp>
        <p:nvSpPr>
          <p:cNvPr id="8204" name="Oval 12"/>
          <p:cNvSpPr>
            <a:spLocks noChangeArrowheads="1"/>
          </p:cNvSpPr>
          <p:nvPr/>
        </p:nvSpPr>
        <p:spPr bwMode="auto">
          <a:xfrm>
            <a:off x="3421046" y="3862380"/>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F</a:t>
            </a:r>
          </a:p>
        </p:txBody>
      </p:sp>
      <p:sp>
        <p:nvSpPr>
          <p:cNvPr id="8205" name="Oval 13"/>
          <p:cNvSpPr>
            <a:spLocks noChangeArrowheads="1"/>
          </p:cNvSpPr>
          <p:nvPr/>
        </p:nvSpPr>
        <p:spPr bwMode="auto">
          <a:xfrm>
            <a:off x="4140183" y="3862380"/>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8206" name="Oval 14"/>
          <p:cNvSpPr>
            <a:spLocks noChangeArrowheads="1"/>
          </p:cNvSpPr>
          <p:nvPr/>
        </p:nvSpPr>
        <p:spPr bwMode="auto">
          <a:xfrm>
            <a:off x="4140183" y="4510080"/>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8207" name="Oval 15"/>
          <p:cNvSpPr>
            <a:spLocks noChangeArrowheads="1"/>
          </p:cNvSpPr>
          <p:nvPr/>
        </p:nvSpPr>
        <p:spPr bwMode="auto">
          <a:xfrm>
            <a:off x="4787883" y="3862380"/>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8208" name="Oval 16"/>
          <p:cNvSpPr>
            <a:spLocks noChangeArrowheads="1"/>
          </p:cNvSpPr>
          <p:nvPr/>
        </p:nvSpPr>
        <p:spPr bwMode="auto">
          <a:xfrm>
            <a:off x="5580046" y="3862380"/>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8209" name="Oval 17"/>
          <p:cNvSpPr>
            <a:spLocks noChangeArrowheads="1"/>
          </p:cNvSpPr>
          <p:nvPr/>
        </p:nvSpPr>
        <p:spPr bwMode="auto">
          <a:xfrm>
            <a:off x="5003783" y="4510080"/>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8210" name="Oval 18"/>
          <p:cNvSpPr>
            <a:spLocks noChangeArrowheads="1"/>
          </p:cNvSpPr>
          <p:nvPr/>
        </p:nvSpPr>
        <p:spPr bwMode="auto">
          <a:xfrm>
            <a:off x="5584808" y="4510080"/>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L</a:t>
            </a:r>
          </a:p>
        </p:txBody>
      </p:sp>
      <p:sp>
        <p:nvSpPr>
          <p:cNvPr id="8211" name="Oval 19"/>
          <p:cNvSpPr>
            <a:spLocks noChangeArrowheads="1"/>
          </p:cNvSpPr>
          <p:nvPr/>
        </p:nvSpPr>
        <p:spPr bwMode="auto">
          <a:xfrm>
            <a:off x="6227746" y="4510080"/>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8213" name="Line 21"/>
          <p:cNvSpPr>
            <a:spLocks noChangeShapeType="1"/>
          </p:cNvSpPr>
          <p:nvPr/>
        </p:nvSpPr>
        <p:spPr bwMode="auto">
          <a:xfrm>
            <a:off x="4317983" y="2925755"/>
            <a:ext cx="0" cy="288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214" name="Line 22"/>
          <p:cNvSpPr>
            <a:spLocks noChangeShapeType="1"/>
          </p:cNvSpPr>
          <p:nvPr/>
        </p:nvSpPr>
        <p:spPr bwMode="auto">
          <a:xfrm>
            <a:off x="4510071" y="2811455"/>
            <a:ext cx="647700" cy="503237"/>
          </a:xfrm>
          <a:prstGeom prst="line">
            <a:avLst/>
          </a:prstGeom>
          <a:noFill/>
          <a:ln w="28575">
            <a:solidFill>
              <a:srgbClr val="CC00FF"/>
            </a:solidFill>
            <a:miter lim="800000"/>
          </a:ln>
          <a:effectLst/>
        </p:spPr>
        <p:txBody>
          <a:bodyPr wrap="none"/>
          <a:lstStyle/>
          <a:p>
            <a:endParaRPr lang="zh-CN" altLang="en-US" sz="1600">
              <a:latin typeface="Consolas" panose="020B0609020204030204" pitchFamily="49" charset="0"/>
              <a:cs typeface="Consolas" panose="020B0609020204030204" pitchFamily="49" charset="0"/>
            </a:endParaRPr>
          </a:p>
        </p:txBody>
      </p:sp>
      <p:sp>
        <p:nvSpPr>
          <p:cNvPr id="8215" name="Line 23"/>
          <p:cNvSpPr>
            <a:spLocks noChangeShapeType="1"/>
          </p:cNvSpPr>
          <p:nvPr/>
        </p:nvSpPr>
        <p:spPr bwMode="auto">
          <a:xfrm>
            <a:off x="4322746" y="3611555"/>
            <a:ext cx="0" cy="252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216" name="Line 24"/>
          <p:cNvSpPr>
            <a:spLocks noChangeShapeType="1"/>
          </p:cNvSpPr>
          <p:nvPr/>
        </p:nvSpPr>
        <p:spPr bwMode="auto">
          <a:xfrm>
            <a:off x="4322746" y="4222742"/>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217" name="Freeform 25"/>
          <p:cNvSpPr/>
          <p:nvPr/>
        </p:nvSpPr>
        <p:spPr bwMode="auto">
          <a:xfrm>
            <a:off x="5019658" y="3560755"/>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218" name="Freeform 26"/>
          <p:cNvSpPr/>
          <p:nvPr/>
        </p:nvSpPr>
        <p:spPr bwMode="auto">
          <a:xfrm>
            <a:off x="5459396" y="3532180"/>
            <a:ext cx="265112" cy="330200"/>
          </a:xfrm>
          <a:custGeom>
            <a:avLst/>
            <a:gdLst/>
            <a:ahLst/>
            <a:cxnLst>
              <a:cxn ang="0">
                <a:pos x="0" y="0"/>
              </a:cxn>
              <a:cxn ang="0">
                <a:pos x="167" y="208"/>
              </a:cxn>
            </a:cxnLst>
            <a:rect l="0" t="0" r="r" b="b"/>
            <a:pathLst>
              <a:path w="167" h="208">
                <a:moveTo>
                  <a:pt x="0" y="0"/>
                </a:moveTo>
                <a:lnTo>
                  <a:pt x="167" y="208"/>
                </a:lnTo>
              </a:path>
            </a:pathLst>
          </a:custGeom>
          <a:noFill/>
          <a:ln w="28575" cap="flat" cmpd="sng">
            <a:solidFill>
              <a:srgbClr val="CC00FF"/>
            </a:solidFill>
            <a:prstDash val="solid"/>
            <a:miter lim="800000"/>
            <a:headEnd type="none" w="med" len="med"/>
            <a:tailEnd type="none" w="med" len="med"/>
          </a:ln>
          <a:effectLst/>
        </p:spPr>
        <p:txBody>
          <a:bodyPr wrap="none"/>
          <a:lstStyle/>
          <a:p>
            <a:endParaRPr lang="zh-CN" altLang="en-US" sz="1600">
              <a:latin typeface="Consolas" panose="020B0609020204030204" pitchFamily="49" charset="0"/>
              <a:cs typeface="Consolas" panose="020B0609020204030204" pitchFamily="49" charset="0"/>
            </a:endParaRPr>
          </a:p>
        </p:txBody>
      </p:sp>
      <p:sp>
        <p:nvSpPr>
          <p:cNvPr id="8219" name="Line 27"/>
          <p:cNvSpPr>
            <a:spLocks noChangeShapeType="1"/>
          </p:cNvSpPr>
          <p:nvPr/>
        </p:nvSpPr>
        <p:spPr bwMode="auto">
          <a:xfrm flipH="1">
            <a:off x="5264133" y="4151305"/>
            <a:ext cx="360363" cy="358775"/>
          </a:xfrm>
          <a:prstGeom prst="line">
            <a:avLst/>
          </a:prstGeom>
          <a:noFill/>
          <a:ln w="28575">
            <a:solidFill>
              <a:srgbClr val="CC00FF"/>
            </a:solidFill>
            <a:miter lim="800000"/>
          </a:ln>
          <a:effectLst/>
        </p:spPr>
        <p:txBody>
          <a:bodyPr wrap="none"/>
          <a:lstStyle/>
          <a:p>
            <a:endParaRPr lang="zh-CN" altLang="en-US" sz="1600">
              <a:latin typeface="Consolas" panose="020B0609020204030204" pitchFamily="49" charset="0"/>
              <a:cs typeface="Consolas" panose="020B0609020204030204" pitchFamily="49" charset="0"/>
            </a:endParaRPr>
          </a:p>
        </p:txBody>
      </p:sp>
      <p:sp>
        <p:nvSpPr>
          <p:cNvPr id="8220" name="Line 28"/>
          <p:cNvSpPr>
            <a:spLocks noChangeShapeType="1"/>
          </p:cNvSpPr>
          <p:nvPr/>
        </p:nvSpPr>
        <p:spPr bwMode="auto">
          <a:xfrm>
            <a:off x="5767371" y="4222742"/>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221" name="Freeform 29"/>
          <p:cNvSpPr/>
          <p:nvPr/>
        </p:nvSpPr>
        <p:spPr bwMode="auto">
          <a:xfrm>
            <a:off x="5907071" y="4132255"/>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222" name="Text Box 30"/>
          <p:cNvSpPr txBox="1">
            <a:spLocks noChangeArrowheads="1"/>
          </p:cNvSpPr>
          <p:nvPr/>
        </p:nvSpPr>
        <p:spPr bwMode="auto">
          <a:xfrm>
            <a:off x="2225040" y="5381625"/>
            <a:ext cx="4693920" cy="368300"/>
          </a:xfrm>
          <a:prstGeom prst="rect">
            <a:avLst/>
          </a:prstGeom>
          <a:noFill/>
          <a:ln w="9525" algn="ctr">
            <a:noFill/>
            <a:miter lim="800000"/>
            <a:tailEnd type="none" w="med" len="lg"/>
          </a:ln>
          <a:effectLst/>
        </p:spPr>
        <p:txBody>
          <a:bodyPr wrap="square">
            <a:spAutoFit/>
          </a:bodyPr>
          <a:lstStyle/>
          <a:p>
            <a:pPr>
              <a:spcBef>
                <a:spcPct val="50000"/>
              </a:spcBef>
            </a:pPr>
            <a:r>
              <a:rPr lang="en-US" altLang="zh-CN" sz="1800" i="1" dirty="0">
                <a:solidFill>
                  <a:srgbClr val="FFFF00"/>
                </a:solidFill>
                <a:latin typeface="Consolas" panose="020B0609020204030204" pitchFamily="49" charset="0"/>
                <a:ea typeface="仿宋" panose="02010609060101010101" charset="-122"/>
                <a:cs typeface="Consolas" panose="020B0609020204030204" pitchFamily="49" charset="0"/>
              </a:rPr>
              <a:t>A</a:t>
            </a:r>
            <a:r>
              <a:rPr lang="zh-CN" altLang="en-US" sz="1800" dirty="0">
                <a:solidFill>
                  <a:schemeClr val="tx1"/>
                </a:solidFill>
                <a:latin typeface="Consolas" panose="020B0609020204030204" pitchFamily="49" charset="0"/>
                <a:ea typeface="仿宋" panose="02010609060101010101" charset="-122"/>
                <a:cs typeface="Consolas" panose="020B0609020204030204" pitchFamily="49" charset="0"/>
              </a:rPr>
              <a:t>到</a:t>
            </a:r>
            <a:r>
              <a:rPr lang="en-US" altLang="zh-CN" sz="1800" i="1" dirty="0">
                <a:solidFill>
                  <a:srgbClr val="FFFF00"/>
                </a:solidFill>
                <a:latin typeface="Consolas" panose="020B0609020204030204" pitchFamily="49" charset="0"/>
                <a:ea typeface="仿宋" panose="02010609060101010101" charset="-122"/>
                <a:cs typeface="Consolas" panose="020B0609020204030204" pitchFamily="49" charset="0"/>
              </a:rPr>
              <a:t>K</a:t>
            </a:r>
            <a:r>
              <a:rPr lang="zh-CN" altLang="en-US" sz="1800" dirty="0">
                <a:solidFill>
                  <a:schemeClr val="tx1"/>
                </a:solidFill>
                <a:latin typeface="Consolas" panose="020B0609020204030204" pitchFamily="49" charset="0"/>
                <a:ea typeface="仿宋" panose="02010609060101010101" charset="-122"/>
                <a:cs typeface="Consolas" panose="020B0609020204030204" pitchFamily="49" charset="0"/>
              </a:rPr>
              <a:t>的路径</a:t>
            </a:r>
            <a:r>
              <a:rPr lang="zh-CN" altLang="en-US" sz="1800">
                <a:solidFill>
                  <a:schemeClr val="tx1"/>
                </a:solidFill>
                <a:latin typeface="Consolas" panose="020B0609020204030204" pitchFamily="49" charset="0"/>
                <a:ea typeface="仿宋" panose="02010609060101010101" charset="-122"/>
                <a:cs typeface="Consolas" panose="020B0609020204030204" pitchFamily="49" charset="0"/>
              </a:rPr>
              <a:t>为</a:t>
            </a:r>
            <a:r>
              <a:rPr lang="en-US" altLang="zh-CN" sz="1800" i="1" smtClean="0">
                <a:solidFill>
                  <a:schemeClr val="tx1"/>
                </a:solidFill>
                <a:latin typeface="Consolas" panose="020B0609020204030204" pitchFamily="49" charset="0"/>
                <a:ea typeface="仿宋" panose="02010609060101010101" charset="-122"/>
                <a:cs typeface="Consolas" panose="020B0609020204030204" pitchFamily="49" charset="0"/>
              </a:rPr>
              <a:t>A</a:t>
            </a:r>
            <a:r>
              <a:rPr lang="zh-CN" altLang="en-US" sz="1800" smtClean="0">
                <a:solidFill>
                  <a:schemeClr val="tx1"/>
                </a:solidFill>
                <a:latin typeface="Consolas" panose="020B0609020204030204" pitchFamily="49" charset="0"/>
                <a:ea typeface="仿宋" panose="02010609060101010101" charset="-122"/>
                <a:cs typeface="Consolas" panose="020B0609020204030204" pitchFamily="49" charset="0"/>
              </a:rPr>
              <a:t>，</a:t>
            </a:r>
            <a:r>
              <a:rPr lang="en-US" altLang="zh-CN" sz="1800" i="1" smtClean="0">
                <a:solidFill>
                  <a:schemeClr val="tx1"/>
                </a:solidFill>
                <a:latin typeface="Consolas" panose="020B0609020204030204" pitchFamily="49" charset="0"/>
                <a:ea typeface="仿宋" panose="02010609060101010101" charset="-122"/>
                <a:cs typeface="Consolas" panose="020B0609020204030204" pitchFamily="49" charset="0"/>
              </a:rPr>
              <a:t>D</a:t>
            </a:r>
            <a:r>
              <a:rPr lang="zh-CN" altLang="en-US" sz="1800" smtClean="0">
                <a:solidFill>
                  <a:schemeClr val="tx1"/>
                </a:solidFill>
                <a:latin typeface="Consolas" panose="020B0609020204030204" pitchFamily="49" charset="0"/>
                <a:ea typeface="仿宋" panose="02010609060101010101" charset="-122"/>
                <a:cs typeface="Consolas" panose="020B0609020204030204" pitchFamily="49" charset="0"/>
              </a:rPr>
              <a:t>，</a:t>
            </a:r>
            <a:r>
              <a:rPr lang="en-US" altLang="zh-CN" sz="1800" i="1" smtClean="0">
                <a:solidFill>
                  <a:schemeClr val="tx1"/>
                </a:solidFill>
                <a:latin typeface="Consolas" panose="020B0609020204030204" pitchFamily="49" charset="0"/>
                <a:ea typeface="仿宋" panose="02010609060101010101" charset="-122"/>
                <a:cs typeface="Consolas" panose="020B0609020204030204" pitchFamily="49" charset="0"/>
              </a:rPr>
              <a:t>I</a:t>
            </a:r>
            <a:r>
              <a:rPr lang="zh-CN" altLang="en-US" sz="1800" smtClean="0">
                <a:solidFill>
                  <a:schemeClr val="tx1"/>
                </a:solidFill>
                <a:latin typeface="Consolas" panose="020B0609020204030204" pitchFamily="49" charset="0"/>
                <a:ea typeface="仿宋" panose="02010609060101010101" charset="-122"/>
                <a:cs typeface="Consolas" panose="020B0609020204030204" pitchFamily="49" charset="0"/>
              </a:rPr>
              <a:t>，</a:t>
            </a:r>
            <a:r>
              <a:rPr lang="en-US" altLang="zh-CN" sz="1800" i="1" smtClean="0">
                <a:solidFill>
                  <a:schemeClr val="tx1"/>
                </a:solidFill>
                <a:latin typeface="Consolas" panose="020B0609020204030204" pitchFamily="49" charset="0"/>
                <a:ea typeface="仿宋" panose="02010609060101010101" charset="-122"/>
                <a:cs typeface="Consolas" panose="020B0609020204030204" pitchFamily="49" charset="0"/>
              </a:rPr>
              <a:t>K</a:t>
            </a:r>
            <a:r>
              <a:rPr lang="zh-CN" altLang="en-US" sz="1800" smtClean="0">
                <a:solidFill>
                  <a:schemeClr val="tx1"/>
                </a:solidFill>
                <a:latin typeface="Consolas" panose="020B0609020204030204" pitchFamily="49" charset="0"/>
                <a:ea typeface="仿宋" panose="02010609060101010101"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charset="-122"/>
                <a:cs typeface="Consolas" panose="020B0609020204030204" pitchFamily="49" charset="0"/>
              </a:rPr>
              <a:t>其长度为</a:t>
            </a:r>
            <a:r>
              <a:rPr lang="en-US" altLang="zh-CN" sz="1800" dirty="0">
                <a:solidFill>
                  <a:schemeClr val="tx1"/>
                </a:solidFill>
                <a:latin typeface="Consolas" panose="020B0609020204030204" pitchFamily="49" charset="0"/>
                <a:ea typeface="仿宋" panose="02010609060101010101" charset="-122"/>
                <a:cs typeface="Consolas" panose="020B0609020204030204" pitchFamily="49" charset="0"/>
              </a:rPr>
              <a:t>3</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3" name="Rectangle 9"/>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4" name="Rectangle 10"/>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15" name="Rectangle 11"/>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0716" name="Rectangle 12"/>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17" name="Rectangle 13"/>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2" name="Rectangle 18"/>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3" name="Rectangle 19"/>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24" name="Rectangle 20"/>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0725" name="Rectangle 21"/>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26" name="Rectangle 22"/>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7" name="Rectangle 23"/>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8" name="Rectangle 24"/>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29" name="Rectangle 25"/>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0730" name="Rectangle 26"/>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31" name="Rectangle 27"/>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2" name="Rectangle 28"/>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3" name="Rectangle 29"/>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34" name="Rectangle 30"/>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0735" name="Rectangle 31"/>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36" name="Rectangle 32"/>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7" name="Rectangle 33"/>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8" name="Rectangle 34"/>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39" name="Rectangle 35"/>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0740" name="Rectangle 36"/>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41" name="Rectangle 37"/>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2" name="Rectangle 38"/>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3" name="Rectangle 39"/>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44" name="Rectangle 40"/>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200745" name="Rectangle 41"/>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46" name="Rectangle 42"/>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7" name="Rectangle 43"/>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8" name="Rectangle 44"/>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49" name="Rectangle 45"/>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200750" name="Rectangle 46"/>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51" name="Rectangle 47"/>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2" name="Rectangle 48"/>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3" name="Rectangle 49"/>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54" name="Rectangle 50"/>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200755" name="Rectangle 51"/>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56" name="Rectangle 52"/>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7" name="Rectangle 53"/>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8" name="Rectangle 54"/>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59" name="Rectangle 55"/>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200760" name="Rectangle 56"/>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61" name="Rectangle 57"/>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2" name="Rectangle 58"/>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3" name="Rectangle 59"/>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64" name="Rectangle 60"/>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200765" name="Rectangle 61"/>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66" name="Rectangle 62"/>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7" name="Rectangle 63"/>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8" name="Rectangle 64"/>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69" name="Rectangle 65"/>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200770" name="Rectangle 66"/>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71" name="Rectangle 67"/>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0772" name="AutoShape 68"/>
          <p:cNvCxnSpPr>
            <a:cxnSpLocks noChangeShapeType="1"/>
            <a:endCxn id="200715"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0777" name="Line 73"/>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78" name="Line 74"/>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79" name="Line 75"/>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80" name="Line 76"/>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81" name="Line 77"/>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82" name="Line 78"/>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83" name="Line 79"/>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84" name="Line 80"/>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85" name="Line 81"/>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86" name="Line 82"/>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200841" name="AutoShape 137"/>
          <p:cNvCxnSpPr>
            <a:cxnSpLocks noChangeShapeType="1"/>
          </p:cNvCxnSpPr>
          <p:nvPr/>
        </p:nvCxnSpPr>
        <p:spPr bwMode="auto">
          <a:xfrm>
            <a:off x="4643438" y="1773238"/>
            <a:ext cx="649287" cy="360362"/>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0842" name="Text Box 138"/>
          <p:cNvSpPr txBox="1">
            <a:spLocks noChangeArrowheads="1"/>
          </p:cNvSpPr>
          <p:nvPr/>
        </p:nvSpPr>
        <p:spPr bwMode="auto">
          <a:xfrm>
            <a:off x="4192588" y="1412875"/>
            <a:ext cx="382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00843" name="Text Box 139"/>
          <p:cNvSpPr txBox="1">
            <a:spLocks noChangeArrowheads="1"/>
          </p:cNvSpPr>
          <p:nvPr/>
        </p:nvSpPr>
        <p:spPr bwMode="auto">
          <a:xfrm>
            <a:off x="4500563" y="908050"/>
            <a:ext cx="1601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ffectLst/>
                <a:ea typeface="宋体" panose="02010600030101010101" pitchFamily="2" charset="-122"/>
              </a:rPr>
              <a:t>*pre=null</a:t>
            </a:r>
          </a:p>
        </p:txBody>
      </p:sp>
      <p:sp>
        <p:nvSpPr>
          <p:cNvPr id="200844" name="Text Box 140"/>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grpSp>
        <p:nvGrpSpPr>
          <p:cNvPr id="100" name="Group 68"/>
          <p:cNvGrpSpPr/>
          <p:nvPr/>
        </p:nvGrpSpPr>
        <p:grpSpPr bwMode="auto">
          <a:xfrm>
            <a:off x="171450" y="260350"/>
            <a:ext cx="2644775" cy="3887788"/>
            <a:chOff x="108" y="164"/>
            <a:chExt cx="1666" cy="2449"/>
          </a:xfrm>
        </p:grpSpPr>
        <p:sp>
          <p:nvSpPr>
            <p:cNvPr id="101" name="Oval 69"/>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02" name="Oval 70"/>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03" name="Oval 71"/>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104" name="Oval 72"/>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05" name="Oval 73"/>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106" name="Oval 74"/>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07" name="Oval 75"/>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108" name="Oval 76"/>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109" name="Oval 77"/>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10" name="Oval 78"/>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111" name="Oval 79"/>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112" name="AutoShape 80"/>
            <p:cNvCxnSpPr>
              <a:cxnSpLocks noChangeShapeType="1"/>
              <a:stCxn id="101" idx="3"/>
              <a:endCxn id="102"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81"/>
            <p:cNvCxnSpPr>
              <a:cxnSpLocks noChangeShapeType="1"/>
              <a:stCxn id="101" idx="5"/>
              <a:endCxn id="109"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AutoShape 82"/>
            <p:cNvCxnSpPr>
              <a:cxnSpLocks noChangeShapeType="1"/>
              <a:stCxn id="102" idx="3"/>
              <a:endCxn id="103"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83"/>
            <p:cNvCxnSpPr>
              <a:cxnSpLocks noChangeShapeType="1"/>
              <a:stCxn id="102" idx="5"/>
              <a:endCxn id="104"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AutoShape 84"/>
            <p:cNvCxnSpPr>
              <a:cxnSpLocks noChangeShapeType="1"/>
              <a:stCxn id="109" idx="3"/>
              <a:endCxn id="110"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85"/>
            <p:cNvCxnSpPr>
              <a:cxnSpLocks noChangeShapeType="1"/>
              <a:stCxn id="109" idx="5"/>
              <a:endCxn id="111"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86"/>
            <p:cNvCxnSpPr>
              <a:cxnSpLocks noChangeShapeType="1"/>
              <a:stCxn id="104" idx="3"/>
              <a:endCxn id="105"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87"/>
            <p:cNvCxnSpPr>
              <a:cxnSpLocks noChangeShapeType="1"/>
              <a:stCxn id="104" idx="5"/>
              <a:endCxn id="106"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AutoShape 88"/>
            <p:cNvCxnSpPr>
              <a:cxnSpLocks noChangeShapeType="1"/>
              <a:stCxn id="106" idx="3"/>
              <a:endCxn id="107"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AutoShape 89"/>
            <p:cNvCxnSpPr>
              <a:cxnSpLocks noChangeShapeType="1"/>
              <a:stCxn id="106" idx="5"/>
              <a:endCxn id="108"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 name="Oval 90"/>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Oval 91"/>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Oval 92"/>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Oval 93"/>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Oval 94"/>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Text Box 95"/>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1" name="Rectangle 3"/>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32" name="Rectangle 4"/>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1733" name="Rectangle 5"/>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34" name="Rectangle 6"/>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5" name="Rectangle 7"/>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6" name="Rectangle 8"/>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37" name="Rectangle 9"/>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1738" name="Rectangle 10"/>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39" name="Rectangle 11"/>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0" name="Rectangle 12"/>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1" name="Rectangle 13"/>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42" name="Rectangle 14"/>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1743" name="Rectangle 15"/>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44" name="Rectangle 16"/>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5" name="Rectangle 17"/>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6" name="Rectangle 18"/>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47" name="Rectangle 19"/>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1748" name="Rectangle 20"/>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49" name="Rectangle 21"/>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0" name="Rectangle 22"/>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1" name="Rectangle 23"/>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52" name="Rectangle 24"/>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1753" name="Rectangle 25"/>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54" name="Rectangle 26"/>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5" name="Rectangle 27"/>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6" name="Rectangle 28"/>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57" name="Rectangle 29"/>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201758" name="Rectangle 30"/>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59" name="Rectangle 31"/>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60" name="Rectangle 32"/>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61" name="Rectangle 33"/>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62" name="Rectangle 34"/>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201763" name="Rectangle 35"/>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64" name="Rectangle 36"/>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65" name="Rectangle 37"/>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66" name="Rectangle 38"/>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67" name="Rectangle 39"/>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201768" name="Rectangle 40"/>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69" name="Rectangle 41"/>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70" name="Rectangle 42"/>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71" name="Rectangle 43"/>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72" name="Rectangle 44"/>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201773" name="Rectangle 45"/>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74" name="Rectangle 46"/>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75" name="Rectangle 47"/>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76" name="Rectangle 48"/>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77" name="Rectangle 49"/>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201778" name="Rectangle 50"/>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79" name="Rectangle 51"/>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80" name="Rectangle 52"/>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81" name="Rectangle 53"/>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82" name="Rectangle 54"/>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201783" name="Rectangle 55"/>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84" name="Rectangle 56"/>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1785" name="AutoShape 57"/>
          <p:cNvCxnSpPr>
            <a:cxnSpLocks noChangeShapeType="1"/>
            <a:endCxn id="201732"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1786" name="Line 5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7" name="Line 5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8" name="Line 6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9" name="Line 6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0" name="Line 6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1" name="Line 6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2" name="Line 6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3" name="Line 6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4" name="Line 6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5" name="Line 6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201823" name="AutoShape 95"/>
          <p:cNvCxnSpPr>
            <a:cxnSpLocks noChangeShapeType="1"/>
          </p:cNvCxnSpPr>
          <p:nvPr/>
        </p:nvCxnSpPr>
        <p:spPr bwMode="auto">
          <a:xfrm>
            <a:off x="3348038" y="2636838"/>
            <a:ext cx="649287" cy="360362"/>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1824" name="Text Box 96"/>
          <p:cNvSpPr txBox="1">
            <a:spLocks noChangeArrowheads="1"/>
          </p:cNvSpPr>
          <p:nvPr/>
        </p:nvSpPr>
        <p:spPr bwMode="auto">
          <a:xfrm>
            <a:off x="2897188" y="2276475"/>
            <a:ext cx="382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01826" name="Text Box 98"/>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sp>
        <p:nvSpPr>
          <p:cNvPr id="201828" name="Text Box 100"/>
          <p:cNvSpPr txBox="1">
            <a:spLocks noChangeArrowheads="1"/>
          </p:cNvSpPr>
          <p:nvPr/>
        </p:nvSpPr>
        <p:spPr bwMode="auto">
          <a:xfrm>
            <a:off x="4500563" y="908050"/>
            <a:ext cx="1601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ffectLst/>
                <a:ea typeface="宋体" panose="02010600030101010101" pitchFamily="2" charset="-122"/>
              </a:rPr>
              <a:t>*pre=null</a:t>
            </a:r>
          </a:p>
        </p:txBody>
      </p:sp>
      <p:grpSp>
        <p:nvGrpSpPr>
          <p:cNvPr id="126" name="Group 68"/>
          <p:cNvGrpSpPr/>
          <p:nvPr/>
        </p:nvGrpSpPr>
        <p:grpSpPr bwMode="auto">
          <a:xfrm>
            <a:off x="171450" y="260350"/>
            <a:ext cx="2644775" cy="3887788"/>
            <a:chOff x="108" y="164"/>
            <a:chExt cx="1666" cy="2449"/>
          </a:xfrm>
        </p:grpSpPr>
        <p:sp>
          <p:nvSpPr>
            <p:cNvPr id="127" name="Oval 69"/>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28" name="Oval 70"/>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dirty="0">
                  <a:solidFill>
                    <a:srgbClr val="FFFF00"/>
                  </a:solidFill>
                  <a:effectLst/>
                  <a:ea typeface="宋体" panose="02010600030101010101" pitchFamily="2" charset="-122"/>
                </a:rPr>
                <a:t>+</a:t>
              </a:r>
            </a:p>
          </p:txBody>
        </p:sp>
        <p:sp>
          <p:nvSpPr>
            <p:cNvPr id="129" name="Oval 71"/>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130" name="Oval 72"/>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31" name="Oval 73"/>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132" name="Oval 74"/>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33" name="Oval 75"/>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134" name="Oval 76"/>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135" name="Oval 77"/>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36" name="Oval 78"/>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137" name="Oval 79"/>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138" name="AutoShape 80"/>
            <p:cNvCxnSpPr>
              <a:cxnSpLocks noChangeShapeType="1"/>
              <a:stCxn id="127" idx="3"/>
              <a:endCxn id="128"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AutoShape 81"/>
            <p:cNvCxnSpPr>
              <a:cxnSpLocks noChangeShapeType="1"/>
              <a:stCxn id="127" idx="5"/>
              <a:endCxn id="135"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AutoShape 82"/>
            <p:cNvCxnSpPr>
              <a:cxnSpLocks noChangeShapeType="1"/>
              <a:stCxn id="128" idx="3"/>
              <a:endCxn id="129"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AutoShape 83"/>
            <p:cNvCxnSpPr>
              <a:cxnSpLocks noChangeShapeType="1"/>
              <a:stCxn id="128" idx="5"/>
              <a:endCxn id="130"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AutoShape 84"/>
            <p:cNvCxnSpPr>
              <a:cxnSpLocks noChangeShapeType="1"/>
              <a:stCxn id="135" idx="3"/>
              <a:endCxn id="136"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AutoShape 85"/>
            <p:cNvCxnSpPr>
              <a:cxnSpLocks noChangeShapeType="1"/>
              <a:stCxn id="135" idx="5"/>
              <a:endCxn id="137"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AutoShape 86"/>
            <p:cNvCxnSpPr>
              <a:cxnSpLocks noChangeShapeType="1"/>
              <a:stCxn id="130" idx="3"/>
              <a:endCxn id="131"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AutoShape 87"/>
            <p:cNvCxnSpPr>
              <a:cxnSpLocks noChangeShapeType="1"/>
              <a:stCxn id="130" idx="5"/>
              <a:endCxn id="132"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AutoShape 88"/>
            <p:cNvCxnSpPr>
              <a:cxnSpLocks noChangeShapeType="1"/>
              <a:stCxn id="132" idx="3"/>
              <a:endCxn id="133"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AutoShape 89"/>
            <p:cNvCxnSpPr>
              <a:cxnSpLocks noChangeShapeType="1"/>
              <a:stCxn id="132" idx="5"/>
              <a:endCxn id="134"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 name="Oval 90"/>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Oval 91"/>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Oval 92"/>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Oval 93"/>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Oval 94"/>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Text Box 95"/>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55" name="Rectangle 3"/>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56" name="Rectangle 4"/>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2757" name="Rectangle 5"/>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58" name="Rectangle 6"/>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59" name="Rectangle 7"/>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60" name="Rectangle 8"/>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61" name="Rectangle 9"/>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2762" name="Rectangle 10"/>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63" name="Rectangle 11"/>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64" name="Rectangle 12"/>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65" name="Rectangle 13"/>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66" name="Rectangle 14"/>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2767" name="Rectangle 15"/>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68" name="Rectangle 16"/>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69" name="Rectangle 17"/>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0" name="Rectangle 18"/>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71" name="Rectangle 19"/>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2772" name="Rectangle 20"/>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73" name="Rectangle 21"/>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4" name="Rectangle 22"/>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5" name="Rectangle 23"/>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76" name="Rectangle 24"/>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2777" name="Rectangle 25"/>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78" name="Rectangle 26"/>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9" name="Rectangle 27"/>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0" name="Rectangle 28"/>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781" name="Rectangle 29"/>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202782" name="Rectangle 30"/>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783" name="Rectangle 31"/>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4" name="Rectangle 32"/>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5" name="Rectangle 33"/>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786" name="Rectangle 34"/>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202787" name="Rectangle 35"/>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788" name="Rectangle 36"/>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9" name="Rectangle 37"/>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90" name="Rectangle 38"/>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791" name="Rectangle 39"/>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202792" name="Rectangle 40"/>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793" name="Rectangle 41"/>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94" name="Rectangle 42"/>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95" name="Rectangle 43"/>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796" name="Rectangle 44"/>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202797" name="Rectangle 45"/>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798" name="Rectangle 46"/>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99" name="Rectangle 47"/>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00" name="Rectangle 48"/>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801" name="Rectangle 49"/>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202802" name="Rectangle 50"/>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803" name="Rectangle 51"/>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04" name="Rectangle 52"/>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05" name="Rectangle 53"/>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806" name="Rectangle 54"/>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202807" name="Rectangle 55"/>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808" name="Rectangle 56"/>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2809" name="AutoShape 57"/>
          <p:cNvCxnSpPr>
            <a:cxnSpLocks noChangeShapeType="1"/>
            <a:endCxn id="202756"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2810" name="Line 5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1" name="Line 5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2" name="Line 6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3" name="Line 6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4" name="Line 6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5" name="Line 6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6" name="Line 6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7" name="Line 6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8" name="Line 6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9" name="Line 6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2853" name="Group 101"/>
          <p:cNvGrpSpPr/>
          <p:nvPr/>
        </p:nvGrpSpPr>
        <p:grpSpPr bwMode="auto">
          <a:xfrm>
            <a:off x="171450" y="260350"/>
            <a:ext cx="2644775" cy="3887788"/>
            <a:chOff x="108" y="164"/>
            <a:chExt cx="1666" cy="2449"/>
          </a:xfrm>
        </p:grpSpPr>
        <p:sp>
          <p:nvSpPr>
            <p:cNvPr id="202820" name="Oval 68"/>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2821" name="Oval 69"/>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2822" name="Oval 70"/>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202823" name="Oval 71"/>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2824" name="Oval 72"/>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202825" name="Oval 73"/>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2826" name="Oval 74"/>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02827" name="Oval 75"/>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02828" name="Oval 76"/>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2829" name="Oval 77"/>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202830" name="Oval 78"/>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202831" name="AutoShape 79"/>
            <p:cNvCxnSpPr>
              <a:cxnSpLocks noChangeShapeType="1"/>
              <a:stCxn id="202820" idx="3"/>
              <a:endCxn id="202821"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32" name="AutoShape 80"/>
            <p:cNvCxnSpPr>
              <a:cxnSpLocks noChangeShapeType="1"/>
              <a:stCxn id="202820" idx="5"/>
              <a:endCxn id="202828"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33" name="AutoShape 81"/>
            <p:cNvCxnSpPr>
              <a:cxnSpLocks noChangeShapeType="1"/>
              <a:stCxn id="202821" idx="3"/>
              <a:endCxn id="202822"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34" name="AutoShape 82"/>
            <p:cNvCxnSpPr>
              <a:cxnSpLocks noChangeShapeType="1"/>
              <a:stCxn id="202821" idx="5"/>
              <a:endCxn id="202823"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35" name="AutoShape 83"/>
            <p:cNvCxnSpPr>
              <a:cxnSpLocks noChangeShapeType="1"/>
              <a:stCxn id="202828" idx="3"/>
              <a:endCxn id="202829"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36" name="AutoShape 84"/>
            <p:cNvCxnSpPr>
              <a:cxnSpLocks noChangeShapeType="1"/>
              <a:stCxn id="202828" idx="5"/>
              <a:endCxn id="202830"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37" name="AutoShape 85"/>
            <p:cNvCxnSpPr>
              <a:cxnSpLocks noChangeShapeType="1"/>
              <a:stCxn id="202823" idx="3"/>
              <a:endCxn id="202824"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38" name="AutoShape 86"/>
            <p:cNvCxnSpPr>
              <a:cxnSpLocks noChangeShapeType="1"/>
              <a:stCxn id="202823" idx="5"/>
              <a:endCxn id="202825"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39" name="AutoShape 87"/>
            <p:cNvCxnSpPr>
              <a:cxnSpLocks noChangeShapeType="1"/>
              <a:stCxn id="202825" idx="3"/>
              <a:endCxn id="202826"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40" name="AutoShape 88"/>
            <p:cNvCxnSpPr>
              <a:cxnSpLocks noChangeShapeType="1"/>
              <a:stCxn id="202825" idx="5"/>
              <a:endCxn id="202827"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2841" name="Oval 89"/>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2" name="Oval 90"/>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3" name="Oval 91"/>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4" name="Oval 92"/>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5" name="Oval 93"/>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6" name="Text Box 94"/>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cxnSp>
        <p:nvCxnSpPr>
          <p:cNvPr id="202847" name="AutoShape 95"/>
          <p:cNvCxnSpPr>
            <a:cxnSpLocks noChangeShapeType="1"/>
          </p:cNvCxnSpPr>
          <p:nvPr/>
        </p:nvCxnSpPr>
        <p:spPr bwMode="auto">
          <a:xfrm>
            <a:off x="2339975" y="3573463"/>
            <a:ext cx="649288" cy="360362"/>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2848" name="Text Box 96"/>
          <p:cNvSpPr txBox="1">
            <a:spLocks noChangeArrowheads="1"/>
          </p:cNvSpPr>
          <p:nvPr/>
        </p:nvSpPr>
        <p:spPr bwMode="auto">
          <a:xfrm>
            <a:off x="2484438" y="3141663"/>
            <a:ext cx="38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02850" name="Text Box 98"/>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sp>
        <p:nvSpPr>
          <p:cNvPr id="202855" name="Text Box 103"/>
          <p:cNvSpPr txBox="1">
            <a:spLocks noChangeArrowheads="1"/>
          </p:cNvSpPr>
          <p:nvPr/>
        </p:nvSpPr>
        <p:spPr bwMode="auto">
          <a:xfrm>
            <a:off x="4500563" y="908050"/>
            <a:ext cx="1601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ffectLst/>
                <a:ea typeface="宋体" panose="02010600030101010101" pitchFamily="2" charset="-122"/>
              </a:rPr>
              <a:t>*pre=null</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79" name="Rectangle 3"/>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780" name="Rectangle 4"/>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3781" name="Rectangle 5"/>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782" name="Rectangle 6"/>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3" name="Rectangle 7"/>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4" name="Rectangle 8"/>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785" name="Rectangle 9"/>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3786" name="Rectangle 10"/>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787" name="Rectangle 11"/>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8" name="Rectangle 12"/>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9" name="Rectangle 13"/>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790" name="Rectangle 14"/>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3791" name="Rectangle 15"/>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792" name="Rectangle 16"/>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3" name="Rectangle 17"/>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4" name="Rectangle 18"/>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795" name="Rectangle 19"/>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3796" name="Rectangle 20"/>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797" name="Rectangle 21"/>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8" name="Rectangle 22"/>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9" name="Rectangle 23"/>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800" name="Rectangle 24"/>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3801" name="Rectangle 25"/>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802" name="Rectangle 26"/>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03" name="Rectangle 27"/>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04" name="Rectangle 28"/>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3805" name="Rectangle 29"/>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203806" name="Rectangle 30"/>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07" name="Rectangle 31"/>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08" name="Rectangle 32"/>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09" name="Rectangle 33"/>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10" name="Rectangle 34"/>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203811" name="Rectangle 35"/>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12" name="Rectangle 36"/>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13" name="Rectangle 37"/>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14" name="Rectangle 38"/>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15" name="Rectangle 39"/>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203816" name="Rectangle 40"/>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17" name="Rectangle 41"/>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18" name="Rectangle 42"/>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19" name="Rectangle 43"/>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20" name="Rectangle 44"/>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203821" name="Rectangle 45"/>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22" name="Rectangle 46"/>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23" name="Rectangle 47"/>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24" name="Rectangle 48"/>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25" name="Rectangle 49"/>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203826" name="Rectangle 50"/>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27" name="Rectangle 51"/>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28" name="Rectangle 52"/>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29" name="Rectangle 53"/>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30" name="Rectangle 54"/>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203831" name="Rectangle 55"/>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32" name="Rectangle 56"/>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3833" name="AutoShape 57"/>
          <p:cNvCxnSpPr>
            <a:cxnSpLocks noChangeShapeType="1"/>
            <a:endCxn id="203780"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3834" name="Line 5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35" name="Line 5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36" name="Line 6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37" name="Line 6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38" name="Line 6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39" name="Line 6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40" name="Line 6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41" name="Line 6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42" name="Line 6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43" name="Line 6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3844" name="Group 68"/>
          <p:cNvGrpSpPr/>
          <p:nvPr/>
        </p:nvGrpSpPr>
        <p:grpSpPr bwMode="auto">
          <a:xfrm>
            <a:off x="171450" y="260350"/>
            <a:ext cx="2644775" cy="3887788"/>
            <a:chOff x="108" y="164"/>
            <a:chExt cx="1666" cy="2449"/>
          </a:xfrm>
        </p:grpSpPr>
        <p:sp>
          <p:nvSpPr>
            <p:cNvPr id="203845" name="Oval 69"/>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3846" name="Oval 70"/>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3847" name="Oval 71"/>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203848" name="Oval 72"/>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3849" name="Oval 73"/>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203850" name="Oval 74"/>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3851" name="Oval 75"/>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03852" name="Oval 76"/>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03853" name="Oval 77"/>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3854" name="Oval 78"/>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203855" name="Oval 79"/>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203856" name="AutoShape 80"/>
            <p:cNvCxnSpPr>
              <a:cxnSpLocks noChangeShapeType="1"/>
              <a:stCxn id="203845" idx="3"/>
              <a:endCxn id="203846"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57" name="AutoShape 81"/>
            <p:cNvCxnSpPr>
              <a:cxnSpLocks noChangeShapeType="1"/>
              <a:stCxn id="203845" idx="5"/>
              <a:endCxn id="203853"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58" name="AutoShape 82"/>
            <p:cNvCxnSpPr>
              <a:cxnSpLocks noChangeShapeType="1"/>
              <a:stCxn id="203846" idx="3"/>
              <a:endCxn id="203847"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59" name="AutoShape 83"/>
            <p:cNvCxnSpPr>
              <a:cxnSpLocks noChangeShapeType="1"/>
              <a:stCxn id="203846" idx="5"/>
              <a:endCxn id="203848"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60" name="AutoShape 84"/>
            <p:cNvCxnSpPr>
              <a:cxnSpLocks noChangeShapeType="1"/>
              <a:stCxn id="203853" idx="3"/>
              <a:endCxn id="203854"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61" name="AutoShape 85"/>
            <p:cNvCxnSpPr>
              <a:cxnSpLocks noChangeShapeType="1"/>
              <a:stCxn id="203853" idx="5"/>
              <a:endCxn id="203855"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62" name="AutoShape 86"/>
            <p:cNvCxnSpPr>
              <a:cxnSpLocks noChangeShapeType="1"/>
              <a:stCxn id="203848" idx="3"/>
              <a:endCxn id="203849"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63" name="AutoShape 87"/>
            <p:cNvCxnSpPr>
              <a:cxnSpLocks noChangeShapeType="1"/>
              <a:stCxn id="203848" idx="5"/>
              <a:endCxn id="203850"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64" name="AutoShape 88"/>
            <p:cNvCxnSpPr>
              <a:cxnSpLocks noChangeShapeType="1"/>
              <a:stCxn id="203850" idx="3"/>
              <a:endCxn id="203851"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65" name="AutoShape 89"/>
            <p:cNvCxnSpPr>
              <a:cxnSpLocks noChangeShapeType="1"/>
              <a:stCxn id="203850" idx="5"/>
              <a:endCxn id="203852"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3866" name="Oval 90"/>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67" name="Oval 91"/>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68" name="Oval 92"/>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69" name="Oval 93"/>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70" name="Oval 94"/>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71" name="Text Box 95"/>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cxnSp>
        <p:nvCxnSpPr>
          <p:cNvPr id="203872" name="AutoShape 96"/>
          <p:cNvCxnSpPr>
            <a:cxnSpLocks noChangeShapeType="1"/>
          </p:cNvCxnSpPr>
          <p:nvPr/>
        </p:nvCxnSpPr>
        <p:spPr bwMode="auto">
          <a:xfrm>
            <a:off x="2339975" y="3573463"/>
            <a:ext cx="649288" cy="360362"/>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3873" name="Text Box 97"/>
          <p:cNvSpPr txBox="1">
            <a:spLocks noChangeArrowheads="1"/>
          </p:cNvSpPr>
          <p:nvPr/>
        </p:nvSpPr>
        <p:spPr bwMode="auto">
          <a:xfrm>
            <a:off x="2484438" y="3141663"/>
            <a:ext cx="38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03874" name="Text Box 98"/>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sp>
        <p:nvSpPr>
          <p:cNvPr id="203875" name="Text Box 99"/>
          <p:cNvSpPr txBox="1">
            <a:spLocks noChangeArrowheads="1"/>
          </p:cNvSpPr>
          <p:nvPr/>
        </p:nvSpPr>
        <p:spPr bwMode="auto">
          <a:xfrm>
            <a:off x="1547813" y="4868863"/>
            <a:ext cx="1601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ffectLst/>
                <a:ea typeface="宋体" panose="02010600030101010101" pitchFamily="2" charset="-122"/>
              </a:rPr>
              <a:t>*pre=null</a:t>
            </a:r>
          </a:p>
        </p:txBody>
      </p:sp>
      <p:cxnSp>
        <p:nvCxnSpPr>
          <p:cNvPr id="203876" name="AutoShape 100"/>
          <p:cNvCxnSpPr>
            <a:cxnSpLocks noChangeShapeType="1"/>
            <a:stCxn id="203803" idx="2"/>
          </p:cNvCxnSpPr>
          <p:nvPr/>
        </p:nvCxnSpPr>
        <p:spPr bwMode="auto">
          <a:xfrm rot="5400000">
            <a:off x="2466182" y="4021931"/>
            <a:ext cx="647700" cy="757237"/>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3879" name="Group 103"/>
          <p:cNvGrpSpPr/>
          <p:nvPr/>
        </p:nvGrpSpPr>
        <p:grpSpPr bwMode="auto">
          <a:xfrm>
            <a:off x="3106738" y="3860800"/>
            <a:ext cx="144462" cy="144463"/>
            <a:chOff x="1973" y="2432"/>
            <a:chExt cx="91" cy="91"/>
          </a:xfrm>
        </p:grpSpPr>
        <p:sp>
          <p:nvSpPr>
            <p:cNvPr id="203877" name="Line 101"/>
            <p:cNvSpPr>
              <a:spLocks noChangeShapeType="1"/>
            </p:cNvSpPr>
            <p:nvPr/>
          </p:nvSpPr>
          <p:spPr bwMode="auto">
            <a:xfrm flipV="1">
              <a:off x="1973"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78" name="Line 102"/>
            <p:cNvSpPr>
              <a:spLocks noChangeShapeType="1"/>
            </p:cNvSpPr>
            <p:nvPr/>
          </p:nvSpPr>
          <p:spPr bwMode="auto">
            <a:xfrm flipH="1" flipV="1">
              <a:off x="2019"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03" name="Rectangle 3"/>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04" name="Rectangle 4"/>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4805" name="Rectangle 5"/>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06" name="Rectangle 6"/>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07" name="Rectangle 7"/>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08" name="Rectangle 8"/>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09" name="Rectangle 9"/>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4810" name="Rectangle 10"/>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11" name="Rectangle 11"/>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2" name="Rectangle 12"/>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3" name="Rectangle 13"/>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14" name="Rectangle 14"/>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4815" name="Rectangle 15"/>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16" name="Rectangle 16"/>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7" name="Rectangle 17"/>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8" name="Rectangle 18"/>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19" name="Rectangle 19"/>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4820" name="Rectangle 20"/>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21" name="Rectangle 21"/>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2" name="Rectangle 22"/>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3" name="Rectangle 23"/>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24" name="Rectangle 24"/>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4825" name="Rectangle 25"/>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26" name="Rectangle 26"/>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7" name="Rectangle 27"/>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8" name="Rectangle 28"/>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4829" name="Rectangle 29"/>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204830" name="Rectangle 30"/>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4831" name="Rectangle 31"/>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2" name="Rectangle 32"/>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3" name="Rectangle 33"/>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34" name="Rectangle 34"/>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204835" name="Rectangle 35"/>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36" name="Rectangle 36"/>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7" name="Rectangle 37"/>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8" name="Rectangle 38"/>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39" name="Rectangle 39"/>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204840" name="Rectangle 40"/>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41" name="Rectangle 41"/>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2" name="Rectangle 42"/>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3" name="Rectangle 43"/>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44" name="Rectangle 44"/>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204845" name="Rectangle 45"/>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46" name="Rectangle 46"/>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7" name="Rectangle 47"/>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8" name="Rectangle 48"/>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49" name="Rectangle 49"/>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204850" name="Rectangle 50"/>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51" name="Rectangle 51"/>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52" name="Rectangle 52"/>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53" name="Rectangle 53"/>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54" name="Rectangle 54"/>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204855" name="Rectangle 55"/>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56" name="Rectangle 56"/>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4857" name="AutoShape 57"/>
          <p:cNvCxnSpPr>
            <a:cxnSpLocks noChangeShapeType="1"/>
            <a:endCxn id="204804"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58" name="Line 5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9" name="Line 5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0" name="Line 6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1" name="Line 6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2" name="Line 6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3" name="Line 6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4" name="Line 6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5" name="Line 6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6" name="Line 6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7" name="Line 6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4868" name="Group 68"/>
          <p:cNvGrpSpPr/>
          <p:nvPr/>
        </p:nvGrpSpPr>
        <p:grpSpPr bwMode="auto">
          <a:xfrm>
            <a:off x="171450" y="260350"/>
            <a:ext cx="2644775" cy="3887788"/>
            <a:chOff x="108" y="164"/>
            <a:chExt cx="1666" cy="2449"/>
          </a:xfrm>
        </p:grpSpPr>
        <p:sp>
          <p:nvSpPr>
            <p:cNvPr id="204869" name="Oval 69"/>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4870" name="Oval 70"/>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4871" name="Oval 71"/>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204872" name="Oval 72"/>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4873" name="Oval 73"/>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204874" name="Oval 74"/>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4875" name="Oval 75"/>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04876" name="Oval 76"/>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04877" name="Oval 77"/>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4878" name="Oval 78"/>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204879" name="Oval 79"/>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204880" name="AutoShape 80"/>
            <p:cNvCxnSpPr>
              <a:cxnSpLocks noChangeShapeType="1"/>
              <a:stCxn id="204869" idx="3"/>
              <a:endCxn id="204870"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1" name="AutoShape 81"/>
            <p:cNvCxnSpPr>
              <a:cxnSpLocks noChangeShapeType="1"/>
              <a:stCxn id="204869" idx="5"/>
              <a:endCxn id="204877"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2" name="AutoShape 82"/>
            <p:cNvCxnSpPr>
              <a:cxnSpLocks noChangeShapeType="1"/>
              <a:stCxn id="204870" idx="3"/>
              <a:endCxn id="204871"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3" name="AutoShape 83"/>
            <p:cNvCxnSpPr>
              <a:cxnSpLocks noChangeShapeType="1"/>
              <a:stCxn id="204870" idx="5"/>
              <a:endCxn id="204872"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4" name="AutoShape 84"/>
            <p:cNvCxnSpPr>
              <a:cxnSpLocks noChangeShapeType="1"/>
              <a:stCxn id="204877" idx="3"/>
              <a:endCxn id="204878"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5" name="AutoShape 85"/>
            <p:cNvCxnSpPr>
              <a:cxnSpLocks noChangeShapeType="1"/>
              <a:stCxn id="204877" idx="5"/>
              <a:endCxn id="204879"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6" name="AutoShape 86"/>
            <p:cNvCxnSpPr>
              <a:cxnSpLocks noChangeShapeType="1"/>
              <a:stCxn id="204872" idx="3"/>
              <a:endCxn id="204873"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7" name="AutoShape 87"/>
            <p:cNvCxnSpPr>
              <a:cxnSpLocks noChangeShapeType="1"/>
              <a:stCxn id="204872" idx="5"/>
              <a:endCxn id="204874"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8" name="AutoShape 88"/>
            <p:cNvCxnSpPr>
              <a:cxnSpLocks noChangeShapeType="1"/>
              <a:stCxn id="204874" idx="3"/>
              <a:endCxn id="204875"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9" name="AutoShape 89"/>
            <p:cNvCxnSpPr>
              <a:cxnSpLocks noChangeShapeType="1"/>
              <a:stCxn id="204874" idx="5"/>
              <a:endCxn id="204876"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90" name="Oval 90"/>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1" name="Oval 91"/>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2" name="Oval 92"/>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3" name="Oval 93"/>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4" name="Oval 94"/>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5" name="Text Box 95"/>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cxnSp>
        <p:nvCxnSpPr>
          <p:cNvPr id="204896" name="AutoShape 96"/>
          <p:cNvCxnSpPr>
            <a:cxnSpLocks noChangeShapeType="1"/>
          </p:cNvCxnSpPr>
          <p:nvPr/>
        </p:nvCxnSpPr>
        <p:spPr bwMode="auto">
          <a:xfrm>
            <a:off x="2411413" y="3573463"/>
            <a:ext cx="649287" cy="360362"/>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97" name="Text Box 97"/>
          <p:cNvSpPr txBox="1">
            <a:spLocks noChangeArrowheads="1"/>
          </p:cNvSpPr>
          <p:nvPr/>
        </p:nvSpPr>
        <p:spPr bwMode="auto">
          <a:xfrm>
            <a:off x="3421063" y="2205038"/>
            <a:ext cx="38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04898" name="Text Box 98"/>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sp>
        <p:nvSpPr>
          <p:cNvPr id="204899" name="Text Box 99"/>
          <p:cNvSpPr txBox="1">
            <a:spLocks noChangeArrowheads="1"/>
          </p:cNvSpPr>
          <p:nvPr/>
        </p:nvSpPr>
        <p:spPr bwMode="auto">
          <a:xfrm>
            <a:off x="2411413" y="3068638"/>
            <a:ext cx="83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*pre</a:t>
            </a:r>
          </a:p>
        </p:txBody>
      </p:sp>
      <p:cxnSp>
        <p:nvCxnSpPr>
          <p:cNvPr id="204901" name="AutoShape 101"/>
          <p:cNvCxnSpPr>
            <a:cxnSpLocks noChangeShapeType="1"/>
          </p:cNvCxnSpPr>
          <p:nvPr/>
        </p:nvCxnSpPr>
        <p:spPr bwMode="auto">
          <a:xfrm>
            <a:off x="3348038" y="2636838"/>
            <a:ext cx="649287" cy="360362"/>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02" name="AutoShape 102"/>
          <p:cNvCxnSpPr>
            <a:cxnSpLocks noChangeShapeType="1"/>
          </p:cNvCxnSpPr>
          <p:nvPr/>
        </p:nvCxnSpPr>
        <p:spPr bwMode="auto">
          <a:xfrm flipV="1">
            <a:off x="4357688" y="3140075"/>
            <a:ext cx="287337"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4903" name="Group 103"/>
          <p:cNvGrpSpPr/>
          <p:nvPr/>
        </p:nvGrpSpPr>
        <p:grpSpPr bwMode="auto">
          <a:xfrm>
            <a:off x="3106738" y="3860800"/>
            <a:ext cx="144462" cy="144463"/>
            <a:chOff x="1973" y="2432"/>
            <a:chExt cx="91" cy="91"/>
          </a:xfrm>
        </p:grpSpPr>
        <p:sp>
          <p:nvSpPr>
            <p:cNvPr id="204904" name="Line 104"/>
            <p:cNvSpPr>
              <a:spLocks noChangeShapeType="1"/>
            </p:cNvSpPr>
            <p:nvPr/>
          </p:nvSpPr>
          <p:spPr bwMode="auto">
            <a:xfrm flipV="1">
              <a:off x="1973"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05" name="Line 105"/>
            <p:cNvSpPr>
              <a:spLocks noChangeShapeType="1"/>
            </p:cNvSpPr>
            <p:nvPr/>
          </p:nvSpPr>
          <p:spPr bwMode="auto">
            <a:xfrm flipH="1" flipV="1">
              <a:off x="2019"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27" name="Rectangle 3"/>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28" name="Rectangle 4"/>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5829" name="Rectangle 5"/>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30" name="Rectangle 6"/>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1" name="Rectangle 7"/>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2" name="Rectangle 8"/>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33" name="Rectangle 9"/>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5834" name="Rectangle 10"/>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35" name="Rectangle 11"/>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6" name="Rectangle 12"/>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7" name="Rectangle 13"/>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38" name="Rectangle 14"/>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5839" name="Rectangle 15"/>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40" name="Rectangle 16"/>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1" name="Rectangle 17"/>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2" name="Rectangle 18"/>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43" name="Rectangle 19"/>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5844" name="Rectangle 20"/>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45" name="Rectangle 21"/>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6" name="Rectangle 22"/>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7" name="Rectangle 23"/>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48" name="Rectangle 24"/>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5849" name="Rectangle 25"/>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50" name="Rectangle 26"/>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1" name="Rectangle 27"/>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2" name="Rectangle 28"/>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5853" name="Rectangle 29"/>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205854" name="Rectangle 30"/>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5855" name="Rectangle 31"/>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6" name="Rectangle 32"/>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7" name="Rectangle 33"/>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58" name="Rectangle 34"/>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205859" name="Rectangle 35"/>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60" name="Rectangle 36"/>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1" name="Rectangle 37"/>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2" name="Rectangle 38"/>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63" name="Rectangle 39"/>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205864" name="Rectangle 40"/>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65" name="Rectangle 41"/>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6" name="Rectangle 42"/>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7" name="Rectangle 43"/>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68" name="Rectangle 44"/>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205869" name="Rectangle 45"/>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70" name="Rectangle 46"/>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1" name="Rectangle 47"/>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2" name="Rectangle 48"/>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73" name="Rectangle 49"/>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205874" name="Rectangle 50"/>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75" name="Rectangle 51"/>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6" name="Rectangle 52"/>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7" name="Rectangle 53"/>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78" name="Rectangle 54"/>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205879" name="Rectangle 55"/>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80" name="Rectangle 56"/>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5881" name="AutoShape 57"/>
          <p:cNvCxnSpPr>
            <a:cxnSpLocks noChangeShapeType="1"/>
            <a:endCxn id="205828"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82" name="Line 5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3" name="Line 5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4" name="Line 6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5" name="Line 6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6" name="Line 6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7" name="Line 6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8" name="Line 6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9" name="Line 6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90" name="Line 6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91" name="Line 6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892" name="Group 68"/>
          <p:cNvGrpSpPr/>
          <p:nvPr/>
        </p:nvGrpSpPr>
        <p:grpSpPr bwMode="auto">
          <a:xfrm>
            <a:off x="171450" y="260350"/>
            <a:ext cx="2644775" cy="3887788"/>
            <a:chOff x="108" y="164"/>
            <a:chExt cx="1666" cy="2449"/>
          </a:xfrm>
        </p:grpSpPr>
        <p:sp>
          <p:nvSpPr>
            <p:cNvPr id="205893" name="Oval 69"/>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5894" name="Oval 70"/>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5895" name="Oval 71"/>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205896" name="Oval 72"/>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5897" name="Oval 73"/>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205898" name="Oval 74"/>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5899" name="Oval 75"/>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05900" name="Oval 76"/>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05901" name="Oval 77"/>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5902" name="Oval 78"/>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205903" name="Oval 79"/>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205904" name="AutoShape 80"/>
            <p:cNvCxnSpPr>
              <a:cxnSpLocks noChangeShapeType="1"/>
              <a:stCxn id="205893" idx="3"/>
              <a:endCxn id="205894"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05" name="AutoShape 81"/>
            <p:cNvCxnSpPr>
              <a:cxnSpLocks noChangeShapeType="1"/>
              <a:stCxn id="205893" idx="5"/>
              <a:endCxn id="205901"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06" name="AutoShape 82"/>
            <p:cNvCxnSpPr>
              <a:cxnSpLocks noChangeShapeType="1"/>
              <a:stCxn id="205894" idx="3"/>
              <a:endCxn id="205895"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07" name="AutoShape 83"/>
            <p:cNvCxnSpPr>
              <a:cxnSpLocks noChangeShapeType="1"/>
              <a:stCxn id="205894" idx="5"/>
              <a:endCxn id="205896"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08" name="AutoShape 84"/>
            <p:cNvCxnSpPr>
              <a:cxnSpLocks noChangeShapeType="1"/>
              <a:stCxn id="205901" idx="3"/>
              <a:endCxn id="205902"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09" name="AutoShape 85"/>
            <p:cNvCxnSpPr>
              <a:cxnSpLocks noChangeShapeType="1"/>
              <a:stCxn id="205901" idx="5"/>
              <a:endCxn id="205903"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10" name="AutoShape 86"/>
            <p:cNvCxnSpPr>
              <a:cxnSpLocks noChangeShapeType="1"/>
              <a:stCxn id="205896" idx="3"/>
              <a:endCxn id="205897"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11" name="AutoShape 87"/>
            <p:cNvCxnSpPr>
              <a:cxnSpLocks noChangeShapeType="1"/>
              <a:stCxn id="205896" idx="5"/>
              <a:endCxn id="205898"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12" name="AutoShape 88"/>
            <p:cNvCxnSpPr>
              <a:cxnSpLocks noChangeShapeType="1"/>
              <a:stCxn id="205898" idx="3"/>
              <a:endCxn id="205899"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13" name="AutoShape 89"/>
            <p:cNvCxnSpPr>
              <a:cxnSpLocks noChangeShapeType="1"/>
              <a:stCxn id="205898" idx="5"/>
              <a:endCxn id="205900"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914" name="Oval 90"/>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15" name="Oval 91"/>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16" name="Oval 92"/>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17" name="Oval 93"/>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18" name="Oval 94"/>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19" name="Text Box 95"/>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cxnSp>
        <p:nvCxnSpPr>
          <p:cNvPr id="205920" name="AutoShape 96"/>
          <p:cNvCxnSpPr>
            <a:cxnSpLocks noChangeShapeType="1"/>
          </p:cNvCxnSpPr>
          <p:nvPr/>
        </p:nvCxnSpPr>
        <p:spPr bwMode="auto">
          <a:xfrm>
            <a:off x="3276600" y="2565400"/>
            <a:ext cx="649288" cy="360363"/>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921" name="Text Box 97"/>
          <p:cNvSpPr txBox="1">
            <a:spLocks noChangeArrowheads="1"/>
          </p:cNvSpPr>
          <p:nvPr/>
        </p:nvSpPr>
        <p:spPr bwMode="auto">
          <a:xfrm>
            <a:off x="2844800" y="4149725"/>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05922" name="Text Box 98"/>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sp>
        <p:nvSpPr>
          <p:cNvPr id="205923" name="Text Box 99"/>
          <p:cNvSpPr txBox="1">
            <a:spLocks noChangeArrowheads="1"/>
          </p:cNvSpPr>
          <p:nvPr/>
        </p:nvSpPr>
        <p:spPr bwMode="auto">
          <a:xfrm>
            <a:off x="3276600" y="2060575"/>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*pre</a:t>
            </a:r>
          </a:p>
        </p:txBody>
      </p:sp>
      <p:cxnSp>
        <p:nvCxnSpPr>
          <p:cNvPr id="205924" name="AutoShape 100"/>
          <p:cNvCxnSpPr>
            <a:cxnSpLocks noChangeShapeType="1"/>
          </p:cNvCxnSpPr>
          <p:nvPr/>
        </p:nvCxnSpPr>
        <p:spPr bwMode="auto">
          <a:xfrm>
            <a:off x="2771775" y="4581525"/>
            <a:ext cx="649288" cy="360363"/>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25" name="AutoShape 101"/>
          <p:cNvCxnSpPr>
            <a:cxnSpLocks noChangeShapeType="1"/>
          </p:cNvCxnSpPr>
          <p:nvPr/>
        </p:nvCxnSpPr>
        <p:spPr bwMode="auto">
          <a:xfrm flipV="1">
            <a:off x="4357688" y="3140075"/>
            <a:ext cx="287337"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5928" name="Group 104"/>
          <p:cNvGrpSpPr/>
          <p:nvPr/>
        </p:nvGrpSpPr>
        <p:grpSpPr bwMode="auto">
          <a:xfrm>
            <a:off x="3106738" y="3860800"/>
            <a:ext cx="144462" cy="144463"/>
            <a:chOff x="1973" y="2432"/>
            <a:chExt cx="91" cy="91"/>
          </a:xfrm>
        </p:grpSpPr>
        <p:sp>
          <p:nvSpPr>
            <p:cNvPr id="205929" name="Line 105"/>
            <p:cNvSpPr>
              <a:spLocks noChangeShapeType="1"/>
            </p:cNvSpPr>
            <p:nvPr/>
          </p:nvSpPr>
          <p:spPr bwMode="auto">
            <a:xfrm flipV="1">
              <a:off x="1973"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30" name="Line 106"/>
            <p:cNvSpPr>
              <a:spLocks noChangeShapeType="1"/>
            </p:cNvSpPr>
            <p:nvPr/>
          </p:nvSpPr>
          <p:spPr bwMode="auto">
            <a:xfrm flipH="1" flipV="1">
              <a:off x="2019"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1" name="Rectangle 3"/>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52" name="Rectangle 4"/>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6853" name="Rectangle 5"/>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54" name="Rectangle 6"/>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5" name="Rectangle 7"/>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6" name="Rectangle 8"/>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57" name="Rectangle 9"/>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6858" name="Rectangle 10"/>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59" name="Rectangle 11"/>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0" name="Rectangle 12"/>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1" name="Rectangle 13"/>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62" name="Rectangle 14"/>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6863" name="Rectangle 15"/>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64" name="Rectangle 16"/>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5" name="Rectangle 17"/>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6" name="Rectangle 18"/>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67" name="Rectangle 19"/>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6868" name="Rectangle 20"/>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69" name="Rectangle 21"/>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70" name="Rectangle 22"/>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71" name="Rectangle 23"/>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72" name="Rectangle 24"/>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6873" name="Rectangle 25"/>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74" name="Rectangle 26"/>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75" name="Rectangle 27"/>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76" name="Rectangle 28"/>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6877" name="Rectangle 29"/>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206878" name="Rectangle 30"/>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6879" name="Rectangle 31"/>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80" name="Rectangle 32"/>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81" name="Rectangle 33"/>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6882" name="Rectangle 34"/>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206883" name="Rectangle 35"/>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884" name="Rectangle 36"/>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85" name="Rectangle 37"/>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86" name="Rectangle 38"/>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887" name="Rectangle 39"/>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206888" name="Rectangle 40"/>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889" name="Rectangle 41"/>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0" name="Rectangle 42"/>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1" name="Rectangle 43"/>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892" name="Rectangle 44"/>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206893" name="Rectangle 45"/>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894" name="Rectangle 46"/>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5" name="Rectangle 47"/>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6" name="Rectangle 48"/>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897" name="Rectangle 49"/>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206898" name="Rectangle 50"/>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899" name="Rectangle 51"/>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00" name="Rectangle 52"/>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01" name="Rectangle 53"/>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902" name="Rectangle 54"/>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206903" name="Rectangle 55"/>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904" name="Rectangle 56"/>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6905" name="AutoShape 57"/>
          <p:cNvCxnSpPr>
            <a:cxnSpLocks noChangeShapeType="1"/>
            <a:endCxn id="206852"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906" name="Line 5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7" name="Line 5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8" name="Line 6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9" name="Line 6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0" name="Line 6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1" name="Line 6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2" name="Line 6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3" name="Line 6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4" name="Line 6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5" name="Line 6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916" name="Group 68"/>
          <p:cNvGrpSpPr/>
          <p:nvPr/>
        </p:nvGrpSpPr>
        <p:grpSpPr bwMode="auto">
          <a:xfrm>
            <a:off x="171450" y="260350"/>
            <a:ext cx="2644775" cy="3887788"/>
            <a:chOff x="108" y="164"/>
            <a:chExt cx="1666" cy="2449"/>
          </a:xfrm>
        </p:grpSpPr>
        <p:sp>
          <p:nvSpPr>
            <p:cNvPr id="206917" name="Oval 69"/>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6918" name="Oval 70"/>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6919" name="Oval 71"/>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206920" name="Oval 72"/>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6921" name="Oval 73"/>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206922" name="Oval 74"/>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6923" name="Oval 75"/>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06924" name="Oval 76"/>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06925" name="Oval 77"/>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6926" name="Oval 78"/>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206927" name="Oval 79"/>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206928" name="AutoShape 80"/>
            <p:cNvCxnSpPr>
              <a:cxnSpLocks noChangeShapeType="1"/>
              <a:stCxn id="206917" idx="3"/>
              <a:endCxn id="206918"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29" name="AutoShape 81"/>
            <p:cNvCxnSpPr>
              <a:cxnSpLocks noChangeShapeType="1"/>
              <a:stCxn id="206917" idx="5"/>
              <a:endCxn id="206925"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30" name="AutoShape 82"/>
            <p:cNvCxnSpPr>
              <a:cxnSpLocks noChangeShapeType="1"/>
              <a:stCxn id="206918" idx="3"/>
              <a:endCxn id="206919"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31" name="AutoShape 83"/>
            <p:cNvCxnSpPr>
              <a:cxnSpLocks noChangeShapeType="1"/>
              <a:stCxn id="206918" idx="5"/>
              <a:endCxn id="206920"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32" name="AutoShape 84"/>
            <p:cNvCxnSpPr>
              <a:cxnSpLocks noChangeShapeType="1"/>
              <a:stCxn id="206925" idx="3"/>
              <a:endCxn id="206926"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33" name="AutoShape 85"/>
            <p:cNvCxnSpPr>
              <a:cxnSpLocks noChangeShapeType="1"/>
              <a:stCxn id="206925" idx="5"/>
              <a:endCxn id="206927"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34" name="AutoShape 86"/>
            <p:cNvCxnSpPr>
              <a:cxnSpLocks noChangeShapeType="1"/>
              <a:stCxn id="206920" idx="3"/>
              <a:endCxn id="206921"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35" name="AutoShape 87"/>
            <p:cNvCxnSpPr>
              <a:cxnSpLocks noChangeShapeType="1"/>
              <a:stCxn id="206920" idx="5"/>
              <a:endCxn id="206922"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36" name="AutoShape 88"/>
            <p:cNvCxnSpPr>
              <a:cxnSpLocks noChangeShapeType="1"/>
              <a:stCxn id="206922" idx="3"/>
              <a:endCxn id="206923"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37" name="AutoShape 89"/>
            <p:cNvCxnSpPr>
              <a:cxnSpLocks noChangeShapeType="1"/>
              <a:stCxn id="206922" idx="5"/>
              <a:endCxn id="206924"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938" name="Oval 90"/>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39" name="Oval 91"/>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40" name="Oval 92"/>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41" name="Oval 93"/>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42" name="Oval 94"/>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43" name="Text Box 95"/>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cxnSp>
        <p:nvCxnSpPr>
          <p:cNvPr id="206944" name="AutoShape 96"/>
          <p:cNvCxnSpPr>
            <a:cxnSpLocks noChangeShapeType="1"/>
          </p:cNvCxnSpPr>
          <p:nvPr/>
        </p:nvCxnSpPr>
        <p:spPr bwMode="auto">
          <a:xfrm>
            <a:off x="3276600" y="2565400"/>
            <a:ext cx="649288" cy="360363"/>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945" name="Text Box 97"/>
          <p:cNvSpPr txBox="1">
            <a:spLocks noChangeArrowheads="1"/>
          </p:cNvSpPr>
          <p:nvPr/>
        </p:nvSpPr>
        <p:spPr bwMode="auto">
          <a:xfrm>
            <a:off x="2844800" y="4149725"/>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06946" name="Text Box 98"/>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sp>
        <p:nvSpPr>
          <p:cNvPr id="206947" name="Text Box 99"/>
          <p:cNvSpPr txBox="1">
            <a:spLocks noChangeArrowheads="1"/>
          </p:cNvSpPr>
          <p:nvPr/>
        </p:nvSpPr>
        <p:spPr bwMode="auto">
          <a:xfrm>
            <a:off x="3276600" y="2060575"/>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*pre</a:t>
            </a:r>
          </a:p>
        </p:txBody>
      </p:sp>
      <p:cxnSp>
        <p:nvCxnSpPr>
          <p:cNvPr id="206948" name="AutoShape 100"/>
          <p:cNvCxnSpPr>
            <a:cxnSpLocks noChangeShapeType="1"/>
          </p:cNvCxnSpPr>
          <p:nvPr/>
        </p:nvCxnSpPr>
        <p:spPr bwMode="auto">
          <a:xfrm>
            <a:off x="2771775" y="4581525"/>
            <a:ext cx="649288" cy="360363"/>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49" name="AutoShape 101"/>
          <p:cNvCxnSpPr>
            <a:cxnSpLocks noChangeShapeType="1"/>
          </p:cNvCxnSpPr>
          <p:nvPr/>
        </p:nvCxnSpPr>
        <p:spPr bwMode="auto">
          <a:xfrm flipV="1">
            <a:off x="4357688" y="3140075"/>
            <a:ext cx="287337"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50" name="AutoShape 102"/>
          <p:cNvCxnSpPr>
            <a:cxnSpLocks noChangeShapeType="1"/>
          </p:cNvCxnSpPr>
          <p:nvPr/>
        </p:nvCxnSpPr>
        <p:spPr bwMode="auto">
          <a:xfrm rot="10800000" flipH="1">
            <a:off x="3492500" y="3140075"/>
            <a:ext cx="1476375" cy="1730375"/>
          </a:xfrm>
          <a:prstGeom prst="curvedConnector4">
            <a:avLst>
              <a:gd name="adj1" fmla="val -18495"/>
              <a:gd name="adj2" fmla="val 34676"/>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6951" name="Group 103"/>
          <p:cNvGrpSpPr/>
          <p:nvPr/>
        </p:nvGrpSpPr>
        <p:grpSpPr bwMode="auto">
          <a:xfrm>
            <a:off x="3106738" y="3860800"/>
            <a:ext cx="144462" cy="144463"/>
            <a:chOff x="1973" y="2432"/>
            <a:chExt cx="91" cy="91"/>
          </a:xfrm>
        </p:grpSpPr>
        <p:sp>
          <p:nvSpPr>
            <p:cNvPr id="206952" name="Line 104"/>
            <p:cNvSpPr>
              <a:spLocks noChangeShapeType="1"/>
            </p:cNvSpPr>
            <p:nvPr/>
          </p:nvSpPr>
          <p:spPr bwMode="auto">
            <a:xfrm flipV="1">
              <a:off x="1973"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53" name="Line 105"/>
            <p:cNvSpPr>
              <a:spLocks noChangeShapeType="1"/>
            </p:cNvSpPr>
            <p:nvPr/>
          </p:nvSpPr>
          <p:spPr bwMode="auto">
            <a:xfrm flipH="1" flipV="1">
              <a:off x="2019"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99" name="Rectangle 3"/>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00" name="Rectangle 4"/>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8901" name="Rectangle 5"/>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02" name="Rectangle 6"/>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03" name="Rectangle 7"/>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04" name="Rectangle 8"/>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05" name="Rectangle 9"/>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8906" name="Rectangle 10"/>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07" name="Rectangle 11"/>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08" name="Rectangle 12"/>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09" name="Rectangle 13"/>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10" name="Rectangle 14"/>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8911" name="Rectangle 15"/>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12" name="Rectangle 16"/>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13" name="Rectangle 17"/>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14" name="Rectangle 18"/>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15" name="Rectangle 19"/>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8916" name="Rectangle 20"/>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17" name="Rectangle 21"/>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18" name="Rectangle 22"/>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19" name="Rectangle 23"/>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20" name="Rectangle 24"/>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8921" name="Rectangle 25"/>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22" name="Rectangle 26"/>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23" name="Rectangle 27"/>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24" name="Rectangle 28"/>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8925" name="Rectangle 29"/>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208926" name="Rectangle 30"/>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8927" name="Rectangle 31"/>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28" name="Rectangle 32"/>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29" name="Rectangle 33"/>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8930" name="Rectangle 34"/>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208931" name="Rectangle 35"/>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8932" name="Rectangle 36"/>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33" name="Rectangle 37"/>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34" name="Rectangle 38"/>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8935" name="Rectangle 39"/>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208936" name="Rectangle 40"/>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8937" name="Rectangle 41"/>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38" name="Rectangle 42"/>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39" name="Rectangle 43"/>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8940" name="Rectangle 44"/>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208941" name="Rectangle 45"/>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8942" name="Rectangle 46"/>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43" name="Rectangle 47"/>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44" name="Rectangle 48"/>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8945" name="Rectangle 49"/>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208946" name="Rectangle 50"/>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8947" name="Rectangle 51"/>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48" name="Rectangle 52"/>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49" name="Rectangle 53"/>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8950" name="Rectangle 54"/>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208951" name="Rectangle 55"/>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8952" name="Rectangle 56"/>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8953" name="AutoShape 57"/>
          <p:cNvCxnSpPr>
            <a:cxnSpLocks noChangeShapeType="1"/>
            <a:endCxn id="208900"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8954" name="Line 5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55" name="Line 5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56" name="Line 6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57" name="Line 6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58" name="Line 6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59" name="Line 6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60" name="Line 6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61" name="Line 6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62" name="Line 6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63" name="Line 6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8964" name="Group 68"/>
          <p:cNvGrpSpPr/>
          <p:nvPr/>
        </p:nvGrpSpPr>
        <p:grpSpPr bwMode="auto">
          <a:xfrm>
            <a:off x="171450" y="260350"/>
            <a:ext cx="2644775" cy="3887788"/>
            <a:chOff x="108" y="164"/>
            <a:chExt cx="1666" cy="2449"/>
          </a:xfrm>
        </p:grpSpPr>
        <p:sp>
          <p:nvSpPr>
            <p:cNvPr id="208965" name="Oval 69"/>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8966" name="Oval 70"/>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8967" name="Oval 71"/>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208968" name="Oval 72"/>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8969" name="Oval 73"/>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208970" name="Oval 74"/>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8971" name="Oval 75"/>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08972" name="Oval 76"/>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08973" name="Oval 77"/>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8974" name="Oval 78"/>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208975" name="Oval 79"/>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208976" name="AutoShape 80"/>
            <p:cNvCxnSpPr>
              <a:cxnSpLocks noChangeShapeType="1"/>
              <a:stCxn id="208965" idx="3"/>
              <a:endCxn id="208966"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77" name="AutoShape 81"/>
            <p:cNvCxnSpPr>
              <a:cxnSpLocks noChangeShapeType="1"/>
              <a:stCxn id="208965" idx="5"/>
              <a:endCxn id="208973"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78" name="AutoShape 82"/>
            <p:cNvCxnSpPr>
              <a:cxnSpLocks noChangeShapeType="1"/>
              <a:stCxn id="208966" idx="3"/>
              <a:endCxn id="208967"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79" name="AutoShape 83"/>
            <p:cNvCxnSpPr>
              <a:cxnSpLocks noChangeShapeType="1"/>
              <a:stCxn id="208966" idx="5"/>
              <a:endCxn id="208968"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80" name="AutoShape 84"/>
            <p:cNvCxnSpPr>
              <a:cxnSpLocks noChangeShapeType="1"/>
              <a:stCxn id="208973" idx="3"/>
              <a:endCxn id="208974"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81" name="AutoShape 85"/>
            <p:cNvCxnSpPr>
              <a:cxnSpLocks noChangeShapeType="1"/>
              <a:stCxn id="208973" idx="5"/>
              <a:endCxn id="208975"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82" name="AutoShape 86"/>
            <p:cNvCxnSpPr>
              <a:cxnSpLocks noChangeShapeType="1"/>
              <a:stCxn id="208968" idx="3"/>
              <a:endCxn id="208969"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83" name="AutoShape 87"/>
            <p:cNvCxnSpPr>
              <a:cxnSpLocks noChangeShapeType="1"/>
              <a:stCxn id="208968" idx="5"/>
              <a:endCxn id="208970"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84" name="AutoShape 88"/>
            <p:cNvCxnSpPr>
              <a:cxnSpLocks noChangeShapeType="1"/>
              <a:stCxn id="208970" idx="3"/>
              <a:endCxn id="208971"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85" name="AutoShape 89"/>
            <p:cNvCxnSpPr>
              <a:cxnSpLocks noChangeShapeType="1"/>
              <a:stCxn id="208970" idx="5"/>
              <a:endCxn id="208972"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8986" name="Oval 90"/>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87" name="Oval 91"/>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88" name="Oval 92"/>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89" name="Oval 93"/>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90" name="Oval 94"/>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91" name="Text Box 95"/>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cxnSp>
        <p:nvCxnSpPr>
          <p:cNvPr id="208992" name="AutoShape 96"/>
          <p:cNvCxnSpPr>
            <a:cxnSpLocks noChangeShapeType="1"/>
          </p:cNvCxnSpPr>
          <p:nvPr/>
        </p:nvCxnSpPr>
        <p:spPr bwMode="auto">
          <a:xfrm>
            <a:off x="2771775" y="4652963"/>
            <a:ext cx="649288" cy="360362"/>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8993" name="Text Box 97"/>
          <p:cNvSpPr txBox="1">
            <a:spLocks noChangeArrowheads="1"/>
          </p:cNvSpPr>
          <p:nvPr/>
        </p:nvSpPr>
        <p:spPr bwMode="auto">
          <a:xfrm>
            <a:off x="5651500" y="2852738"/>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08994" name="Text Box 98"/>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sp>
        <p:nvSpPr>
          <p:cNvPr id="208995" name="Text Box 99"/>
          <p:cNvSpPr txBox="1">
            <a:spLocks noChangeArrowheads="1"/>
          </p:cNvSpPr>
          <p:nvPr/>
        </p:nvSpPr>
        <p:spPr bwMode="auto">
          <a:xfrm>
            <a:off x="1979613" y="4508500"/>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*pre</a:t>
            </a:r>
          </a:p>
        </p:txBody>
      </p:sp>
      <p:cxnSp>
        <p:nvCxnSpPr>
          <p:cNvPr id="208996" name="AutoShape 100"/>
          <p:cNvCxnSpPr>
            <a:cxnSpLocks noChangeShapeType="1"/>
          </p:cNvCxnSpPr>
          <p:nvPr/>
        </p:nvCxnSpPr>
        <p:spPr bwMode="auto">
          <a:xfrm rot="5400000">
            <a:off x="5363369" y="3429794"/>
            <a:ext cx="360362" cy="69850"/>
          </a:xfrm>
          <a:prstGeom prst="curvedConnector3">
            <a:avLst>
              <a:gd name="adj1" fmla="val 49778"/>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97" name="AutoShape 101"/>
          <p:cNvCxnSpPr>
            <a:cxnSpLocks noChangeShapeType="1"/>
          </p:cNvCxnSpPr>
          <p:nvPr/>
        </p:nvCxnSpPr>
        <p:spPr bwMode="auto">
          <a:xfrm flipV="1">
            <a:off x="4357688" y="3140075"/>
            <a:ext cx="287337"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98" name="AutoShape 102"/>
          <p:cNvCxnSpPr>
            <a:cxnSpLocks noChangeShapeType="1"/>
          </p:cNvCxnSpPr>
          <p:nvPr/>
        </p:nvCxnSpPr>
        <p:spPr bwMode="auto">
          <a:xfrm rot="10800000" flipH="1">
            <a:off x="3492500" y="3140075"/>
            <a:ext cx="1476375" cy="1730375"/>
          </a:xfrm>
          <a:prstGeom prst="curvedConnector4">
            <a:avLst>
              <a:gd name="adj1" fmla="val -18495"/>
              <a:gd name="adj2" fmla="val 34676"/>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99" name="AutoShape 103"/>
          <p:cNvCxnSpPr>
            <a:cxnSpLocks noChangeShapeType="1"/>
          </p:cNvCxnSpPr>
          <p:nvPr/>
        </p:nvCxnSpPr>
        <p:spPr bwMode="auto">
          <a:xfrm flipV="1">
            <a:off x="4789488" y="4076700"/>
            <a:ext cx="501650"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9000" name="Group 104"/>
          <p:cNvGrpSpPr/>
          <p:nvPr/>
        </p:nvGrpSpPr>
        <p:grpSpPr bwMode="auto">
          <a:xfrm>
            <a:off x="3106738" y="3860800"/>
            <a:ext cx="144462" cy="144463"/>
            <a:chOff x="1973" y="2432"/>
            <a:chExt cx="91" cy="91"/>
          </a:xfrm>
        </p:grpSpPr>
        <p:sp>
          <p:nvSpPr>
            <p:cNvPr id="209001" name="Line 105"/>
            <p:cNvSpPr>
              <a:spLocks noChangeShapeType="1"/>
            </p:cNvSpPr>
            <p:nvPr/>
          </p:nvSpPr>
          <p:spPr bwMode="auto">
            <a:xfrm flipV="1">
              <a:off x="1973"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02" name="Line 106"/>
            <p:cNvSpPr>
              <a:spLocks noChangeShapeType="1"/>
            </p:cNvSpPr>
            <p:nvPr/>
          </p:nvSpPr>
          <p:spPr bwMode="auto">
            <a:xfrm flipH="1" flipV="1">
              <a:off x="2019"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23" name="Rectangle 3"/>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24" name="Rectangle 4"/>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a:t>
            </a:r>
          </a:p>
        </p:txBody>
      </p:sp>
      <p:sp>
        <p:nvSpPr>
          <p:cNvPr id="209925" name="Rectangle 5"/>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26" name="Rectangle 6"/>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27" name="Rectangle 7"/>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28" name="Rectangle 8"/>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29" name="Rectangle 9"/>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a:t>
            </a:r>
          </a:p>
        </p:txBody>
      </p:sp>
      <p:sp>
        <p:nvSpPr>
          <p:cNvPr id="209930" name="Rectangle 10"/>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31" name="Rectangle 11"/>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2" name="Rectangle 12"/>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3" name="Rectangle 13"/>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34" name="Rectangle 14"/>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9935" name="Rectangle 15"/>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36" name="Rectangle 16"/>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7" name="Rectangle 17"/>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8" name="Rectangle 18"/>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39" name="Rectangle 19"/>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a:t>
            </a:r>
          </a:p>
        </p:txBody>
      </p:sp>
      <p:sp>
        <p:nvSpPr>
          <p:cNvPr id="209940" name="Rectangle 20"/>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41" name="Rectangle 21"/>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42" name="Rectangle 22"/>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43" name="Rectangle 23"/>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44" name="Rectangle 24"/>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a:t>
            </a:r>
          </a:p>
        </p:txBody>
      </p:sp>
      <p:sp>
        <p:nvSpPr>
          <p:cNvPr id="209945" name="Rectangle 25"/>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46" name="Rectangle 26"/>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47" name="Rectangle 27"/>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48" name="Rectangle 28"/>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9949" name="Rectangle 29"/>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a</a:t>
            </a:r>
          </a:p>
        </p:txBody>
      </p:sp>
      <p:sp>
        <p:nvSpPr>
          <p:cNvPr id="209950" name="Rectangle 30"/>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9951" name="Rectangle 31"/>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52" name="Rectangle 32"/>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53" name="Rectangle 33"/>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9954" name="Rectangle 34"/>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b</a:t>
            </a:r>
          </a:p>
        </p:txBody>
      </p:sp>
      <p:sp>
        <p:nvSpPr>
          <p:cNvPr id="209955" name="Rectangle 35"/>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9956" name="Rectangle 36"/>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57" name="Rectangle 37"/>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58" name="Rectangle 38"/>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9959" name="Rectangle 39"/>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c</a:t>
            </a:r>
          </a:p>
        </p:txBody>
      </p:sp>
      <p:sp>
        <p:nvSpPr>
          <p:cNvPr id="209960" name="Rectangle 40"/>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9961" name="Rectangle 41"/>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62" name="Rectangle 42"/>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63" name="Rectangle 43"/>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9964" name="Rectangle 44"/>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d</a:t>
            </a:r>
          </a:p>
        </p:txBody>
      </p:sp>
      <p:sp>
        <p:nvSpPr>
          <p:cNvPr id="209965" name="Rectangle 45"/>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9966" name="Rectangle 46"/>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67" name="Rectangle 47"/>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68" name="Rectangle 48"/>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9969" name="Rectangle 49"/>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e</a:t>
            </a:r>
          </a:p>
        </p:txBody>
      </p:sp>
      <p:sp>
        <p:nvSpPr>
          <p:cNvPr id="209970" name="Rectangle 50"/>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9971" name="Rectangle 51"/>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72" name="Rectangle 52"/>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73" name="Rectangle 53"/>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9974" name="Rectangle 54"/>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f</a:t>
            </a:r>
          </a:p>
        </p:txBody>
      </p:sp>
      <p:sp>
        <p:nvSpPr>
          <p:cNvPr id="209975" name="Rectangle 55"/>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9976" name="Rectangle 56"/>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9977" name="AutoShape 57"/>
          <p:cNvCxnSpPr>
            <a:cxnSpLocks noChangeShapeType="1"/>
            <a:endCxn id="209924"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9978" name="Line 5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79" name="Line 5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80" name="Line 6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81" name="Line 6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82" name="Line 6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83" name="Line 6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84" name="Line 6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85" name="Line 6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86" name="Line 6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87" name="Line 6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9988" name="Group 68"/>
          <p:cNvGrpSpPr/>
          <p:nvPr/>
        </p:nvGrpSpPr>
        <p:grpSpPr bwMode="auto">
          <a:xfrm>
            <a:off x="171450" y="260350"/>
            <a:ext cx="2644775" cy="3887788"/>
            <a:chOff x="108" y="164"/>
            <a:chExt cx="1666" cy="2449"/>
          </a:xfrm>
        </p:grpSpPr>
        <p:sp>
          <p:nvSpPr>
            <p:cNvPr id="209989" name="Oval 69"/>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9990" name="Oval 70"/>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9991" name="Oval 71"/>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209992" name="Oval 72"/>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9993" name="Oval 73"/>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209994" name="Oval 74"/>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9995" name="Oval 75"/>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09996" name="Oval 76"/>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09997" name="Oval 77"/>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9998" name="Oval 78"/>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209999" name="Oval 79"/>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210000" name="AutoShape 80"/>
            <p:cNvCxnSpPr>
              <a:cxnSpLocks noChangeShapeType="1"/>
              <a:stCxn id="209989" idx="3"/>
              <a:endCxn id="209990"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1" name="AutoShape 81"/>
            <p:cNvCxnSpPr>
              <a:cxnSpLocks noChangeShapeType="1"/>
              <a:stCxn id="209989" idx="5"/>
              <a:endCxn id="209997"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2" name="AutoShape 82"/>
            <p:cNvCxnSpPr>
              <a:cxnSpLocks noChangeShapeType="1"/>
              <a:stCxn id="209990" idx="3"/>
              <a:endCxn id="209991"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3" name="AutoShape 83"/>
            <p:cNvCxnSpPr>
              <a:cxnSpLocks noChangeShapeType="1"/>
              <a:stCxn id="209990" idx="5"/>
              <a:endCxn id="209992"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4" name="AutoShape 84"/>
            <p:cNvCxnSpPr>
              <a:cxnSpLocks noChangeShapeType="1"/>
              <a:stCxn id="209997" idx="3"/>
              <a:endCxn id="209998"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5" name="AutoShape 85"/>
            <p:cNvCxnSpPr>
              <a:cxnSpLocks noChangeShapeType="1"/>
              <a:stCxn id="209997" idx="5"/>
              <a:endCxn id="209999"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6" name="AutoShape 86"/>
            <p:cNvCxnSpPr>
              <a:cxnSpLocks noChangeShapeType="1"/>
              <a:stCxn id="209992" idx="3"/>
              <a:endCxn id="209993"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7" name="AutoShape 87"/>
            <p:cNvCxnSpPr>
              <a:cxnSpLocks noChangeShapeType="1"/>
              <a:stCxn id="209992" idx="5"/>
              <a:endCxn id="209994"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8" name="AutoShape 88"/>
            <p:cNvCxnSpPr>
              <a:cxnSpLocks noChangeShapeType="1"/>
              <a:stCxn id="209994" idx="3"/>
              <a:endCxn id="209995"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9" name="AutoShape 89"/>
            <p:cNvCxnSpPr>
              <a:cxnSpLocks noChangeShapeType="1"/>
              <a:stCxn id="209994" idx="5"/>
              <a:endCxn id="209996"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0010" name="Oval 90"/>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11" name="Oval 91"/>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12" name="Oval 92"/>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13" name="Oval 93"/>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14" name="Oval 94"/>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15" name="Text Box 95"/>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cxnSp>
        <p:nvCxnSpPr>
          <p:cNvPr id="210016" name="AutoShape 96"/>
          <p:cNvCxnSpPr>
            <a:cxnSpLocks noChangeShapeType="1"/>
          </p:cNvCxnSpPr>
          <p:nvPr/>
        </p:nvCxnSpPr>
        <p:spPr bwMode="auto">
          <a:xfrm rot="5400000">
            <a:off x="5327651" y="3176587"/>
            <a:ext cx="576262" cy="360363"/>
          </a:xfrm>
          <a:prstGeom prst="curvedConnector3">
            <a:avLst>
              <a:gd name="adj1" fmla="val 4986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0017" name="Text Box 97"/>
          <p:cNvSpPr txBox="1">
            <a:spLocks noChangeArrowheads="1"/>
          </p:cNvSpPr>
          <p:nvPr/>
        </p:nvSpPr>
        <p:spPr bwMode="auto">
          <a:xfrm>
            <a:off x="3419475" y="5300663"/>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10018" name="Text Box 98"/>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sp>
        <p:nvSpPr>
          <p:cNvPr id="210019" name="Text Box 99"/>
          <p:cNvSpPr txBox="1">
            <a:spLocks noChangeArrowheads="1"/>
          </p:cNvSpPr>
          <p:nvPr/>
        </p:nvSpPr>
        <p:spPr bwMode="auto">
          <a:xfrm>
            <a:off x="5605463" y="2636838"/>
            <a:ext cx="83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*pre</a:t>
            </a:r>
          </a:p>
        </p:txBody>
      </p:sp>
      <p:cxnSp>
        <p:nvCxnSpPr>
          <p:cNvPr id="210020" name="AutoShape 100"/>
          <p:cNvCxnSpPr>
            <a:cxnSpLocks noChangeShapeType="1"/>
          </p:cNvCxnSpPr>
          <p:nvPr/>
        </p:nvCxnSpPr>
        <p:spPr bwMode="auto">
          <a:xfrm rot="5400000">
            <a:off x="5506243" y="4437857"/>
            <a:ext cx="360363" cy="69850"/>
          </a:xfrm>
          <a:prstGeom prst="curvedConnector3">
            <a:avLst>
              <a:gd name="adj1" fmla="val 49778"/>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21" name="AutoShape 101"/>
          <p:cNvCxnSpPr>
            <a:cxnSpLocks noChangeShapeType="1"/>
          </p:cNvCxnSpPr>
          <p:nvPr/>
        </p:nvCxnSpPr>
        <p:spPr bwMode="auto">
          <a:xfrm flipV="1">
            <a:off x="4357688" y="3140075"/>
            <a:ext cx="287337"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22" name="AutoShape 102"/>
          <p:cNvCxnSpPr>
            <a:cxnSpLocks noChangeShapeType="1"/>
          </p:cNvCxnSpPr>
          <p:nvPr/>
        </p:nvCxnSpPr>
        <p:spPr bwMode="auto">
          <a:xfrm rot="10800000" flipH="1">
            <a:off x="3492500" y="3140075"/>
            <a:ext cx="1476375" cy="1730375"/>
          </a:xfrm>
          <a:prstGeom prst="curvedConnector4">
            <a:avLst>
              <a:gd name="adj1" fmla="val -18495"/>
              <a:gd name="adj2" fmla="val 34676"/>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23" name="AutoShape 103"/>
          <p:cNvCxnSpPr>
            <a:cxnSpLocks noChangeShapeType="1"/>
          </p:cNvCxnSpPr>
          <p:nvPr/>
        </p:nvCxnSpPr>
        <p:spPr bwMode="auto">
          <a:xfrm flipV="1">
            <a:off x="4789488" y="4076700"/>
            <a:ext cx="501650"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24" name="AutoShape 104"/>
          <p:cNvCxnSpPr>
            <a:cxnSpLocks noChangeShapeType="1"/>
          </p:cNvCxnSpPr>
          <p:nvPr/>
        </p:nvCxnSpPr>
        <p:spPr bwMode="auto">
          <a:xfrm>
            <a:off x="3708400" y="5589588"/>
            <a:ext cx="576263" cy="215900"/>
          </a:xfrm>
          <a:prstGeom prst="curvedConnector3">
            <a:avLst>
              <a:gd name="adj1" fmla="val 4986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25" name="AutoShape 105"/>
          <p:cNvCxnSpPr>
            <a:cxnSpLocks noChangeShapeType="1"/>
          </p:cNvCxnSpPr>
          <p:nvPr/>
        </p:nvCxnSpPr>
        <p:spPr bwMode="auto">
          <a:xfrm rot="10800000" flipH="1">
            <a:off x="4429125" y="4076700"/>
            <a:ext cx="1185863" cy="1657350"/>
          </a:xfrm>
          <a:prstGeom prst="curvedConnector4">
            <a:avLst>
              <a:gd name="adj1" fmla="val -19278"/>
              <a:gd name="adj2" fmla="val 33042"/>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0026" name="Group 106"/>
          <p:cNvGrpSpPr/>
          <p:nvPr/>
        </p:nvGrpSpPr>
        <p:grpSpPr bwMode="auto">
          <a:xfrm>
            <a:off x="3106738" y="3860800"/>
            <a:ext cx="144462" cy="144463"/>
            <a:chOff x="1973" y="2432"/>
            <a:chExt cx="91" cy="91"/>
          </a:xfrm>
        </p:grpSpPr>
        <p:sp>
          <p:nvSpPr>
            <p:cNvPr id="210027" name="Line 107"/>
            <p:cNvSpPr>
              <a:spLocks noChangeShapeType="1"/>
            </p:cNvSpPr>
            <p:nvPr/>
          </p:nvSpPr>
          <p:spPr bwMode="auto">
            <a:xfrm flipV="1">
              <a:off x="1973"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0028" name="Line 108"/>
            <p:cNvSpPr>
              <a:spLocks noChangeShapeType="1"/>
            </p:cNvSpPr>
            <p:nvPr/>
          </p:nvSpPr>
          <p:spPr bwMode="auto">
            <a:xfrm flipH="1" flipV="1">
              <a:off x="2019"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15" name="Rectangle 43"/>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6" name="Rectangle 44"/>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17" name="Rectangle 45"/>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18" name="Rectangle 46"/>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19" name="Rectangle 47"/>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24" name="Rectangle 52"/>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25" name="Rectangle 53"/>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26" name="Rectangle 54"/>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27" name="Rectangle 55"/>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28" name="Rectangle 56"/>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29" name="Rectangle 57"/>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30" name="Rectangle 58"/>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31" name="Rectangle 59"/>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32" name="Rectangle 60"/>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33" name="Rectangle 61"/>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34" name="Rectangle 62"/>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35" name="Rectangle 63"/>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36" name="Rectangle 64"/>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37" name="Rectangle 65"/>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38" name="Rectangle 66"/>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39" name="Rectangle 67"/>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0" name="Rectangle 68"/>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41" name="Rectangle 69"/>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42" name="Rectangle 70"/>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43" name="Rectangle 71"/>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4" name="Rectangle 72"/>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5" name="Rectangle 73"/>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46" name="Rectangle 74"/>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156747" name="Rectangle 75"/>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48" name="Rectangle 76"/>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9" name="Rectangle 77"/>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0" name="Rectangle 78"/>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51" name="Rectangle 79"/>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156752" name="Rectangle 80"/>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53" name="Rectangle 81"/>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4" name="Rectangle 82"/>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5" name="Rectangle 83"/>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56" name="Rectangle 84"/>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156757" name="Rectangle 85"/>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58" name="Rectangle 86"/>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9" name="Rectangle 87"/>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60" name="Rectangle 88"/>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61" name="Rectangle 89"/>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156762" name="Rectangle 90"/>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63" name="Rectangle 91"/>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64" name="Rectangle 92"/>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65" name="Rectangle 93"/>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66" name="Rectangle 94"/>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156767" name="Rectangle 95"/>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68" name="Rectangle 96"/>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69" name="Rectangle 97"/>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70" name="Rectangle 98"/>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71" name="Rectangle 99"/>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156772" name="Rectangle 100"/>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73" name="Rectangle 101"/>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78" name="Text Box 106"/>
          <p:cNvSpPr txBox="1">
            <a:spLocks noChangeArrowheads="1"/>
          </p:cNvSpPr>
          <p:nvPr/>
        </p:nvSpPr>
        <p:spPr bwMode="auto">
          <a:xfrm>
            <a:off x="5940425" y="1436688"/>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BT</a:t>
            </a:r>
          </a:p>
        </p:txBody>
      </p:sp>
      <p:cxnSp>
        <p:nvCxnSpPr>
          <p:cNvPr id="156779" name="AutoShape 107"/>
          <p:cNvCxnSpPr>
            <a:cxnSpLocks noChangeShapeType="1"/>
            <a:stCxn id="156778" idx="2"/>
            <a:endCxn id="156718" idx="0"/>
          </p:cNvCxnSpPr>
          <p:nvPr/>
        </p:nvCxnSpPr>
        <p:spPr bwMode="auto">
          <a:xfrm rot="16200000" flipH="1">
            <a:off x="6069806" y="1866107"/>
            <a:ext cx="287337" cy="101600"/>
          </a:xfrm>
          <a:prstGeom prst="curvedConnector3">
            <a:avLst>
              <a:gd name="adj1" fmla="val 49722"/>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780" name="Line 10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1" name="Line 10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2" name="Line 11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3" name="Line 11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4" name="Line 11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5" name="Line 11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6" name="Line 11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7" name="Line 11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8" name="Line 11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9" name="Line 11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56791" name="AutoShape 119"/>
          <p:cNvCxnSpPr>
            <a:cxnSpLocks noChangeShapeType="1"/>
            <a:stCxn id="156748" idx="3"/>
            <a:endCxn id="156726" idx="2"/>
          </p:cNvCxnSpPr>
          <p:nvPr/>
        </p:nvCxnSpPr>
        <p:spPr bwMode="auto">
          <a:xfrm flipV="1">
            <a:off x="4357688" y="3140075"/>
            <a:ext cx="287337"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3" name="AutoShape 121"/>
          <p:cNvCxnSpPr>
            <a:cxnSpLocks noChangeShapeType="1"/>
            <a:stCxn id="156749" idx="1"/>
            <a:endCxn id="156727" idx="2"/>
          </p:cNvCxnSpPr>
          <p:nvPr/>
        </p:nvCxnSpPr>
        <p:spPr bwMode="auto">
          <a:xfrm rot="10800000" flipH="1">
            <a:off x="3492500" y="3140075"/>
            <a:ext cx="1476375" cy="1730375"/>
          </a:xfrm>
          <a:prstGeom prst="curvedConnector4">
            <a:avLst>
              <a:gd name="adj1" fmla="val -18495"/>
              <a:gd name="adj2" fmla="val 34676"/>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4" name="AutoShape 122"/>
          <p:cNvCxnSpPr>
            <a:cxnSpLocks noChangeShapeType="1"/>
            <a:stCxn id="156753" idx="3"/>
            <a:endCxn id="156736" idx="2"/>
          </p:cNvCxnSpPr>
          <p:nvPr/>
        </p:nvCxnSpPr>
        <p:spPr bwMode="auto">
          <a:xfrm flipV="1">
            <a:off x="4789488" y="4076700"/>
            <a:ext cx="501650"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5" name="AutoShape 123"/>
          <p:cNvCxnSpPr>
            <a:cxnSpLocks noChangeShapeType="1"/>
            <a:stCxn id="156754" idx="1"/>
            <a:endCxn id="156737" idx="2"/>
          </p:cNvCxnSpPr>
          <p:nvPr/>
        </p:nvCxnSpPr>
        <p:spPr bwMode="auto">
          <a:xfrm rot="10800000" flipH="1">
            <a:off x="4429125" y="4076700"/>
            <a:ext cx="1185863" cy="1657350"/>
          </a:xfrm>
          <a:prstGeom prst="curvedConnector4">
            <a:avLst>
              <a:gd name="adj1" fmla="val -19278"/>
              <a:gd name="adj2" fmla="val 33042"/>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6" name="AutoShape 124"/>
          <p:cNvCxnSpPr>
            <a:cxnSpLocks noChangeShapeType="1"/>
            <a:stCxn id="156758" idx="3"/>
            <a:endCxn id="156741" idx="2"/>
          </p:cNvCxnSpPr>
          <p:nvPr/>
        </p:nvCxnSpPr>
        <p:spPr bwMode="auto">
          <a:xfrm flipV="1">
            <a:off x="5726113" y="5013325"/>
            <a:ext cx="430212" cy="720725"/>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7" name="AutoShape 125"/>
          <p:cNvCxnSpPr>
            <a:cxnSpLocks noChangeShapeType="1"/>
            <a:stCxn id="156759" idx="1"/>
            <a:endCxn id="156742" idx="2"/>
          </p:cNvCxnSpPr>
          <p:nvPr/>
        </p:nvCxnSpPr>
        <p:spPr bwMode="auto">
          <a:xfrm rot="10800000" flipH="1">
            <a:off x="6373813" y="5013325"/>
            <a:ext cx="106362" cy="720725"/>
          </a:xfrm>
          <a:prstGeom prst="curvedConnector4">
            <a:avLst>
              <a:gd name="adj1" fmla="val -70153"/>
              <a:gd name="adj2" fmla="val 58148"/>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8" name="AutoShape 126"/>
          <p:cNvCxnSpPr>
            <a:cxnSpLocks noChangeShapeType="1"/>
            <a:stCxn id="156763" idx="3"/>
          </p:cNvCxnSpPr>
          <p:nvPr/>
        </p:nvCxnSpPr>
        <p:spPr bwMode="auto">
          <a:xfrm flipH="1" flipV="1">
            <a:off x="5940425" y="2349500"/>
            <a:ext cx="1730375" cy="3384550"/>
          </a:xfrm>
          <a:prstGeom prst="curvedConnector4">
            <a:avLst>
              <a:gd name="adj1" fmla="val 21005"/>
              <a:gd name="adj2" fmla="val 3841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9" name="AutoShape 127"/>
          <p:cNvCxnSpPr>
            <a:cxnSpLocks noChangeShapeType="1"/>
            <a:stCxn id="156764" idx="0"/>
          </p:cNvCxnSpPr>
          <p:nvPr/>
        </p:nvCxnSpPr>
        <p:spPr bwMode="auto">
          <a:xfrm rot="5400000" flipH="1">
            <a:off x="5526087" y="3051176"/>
            <a:ext cx="1439863" cy="36512"/>
          </a:xfrm>
          <a:prstGeom prst="curvedConnector3">
            <a:avLst>
              <a:gd name="adj1" fmla="val 49944"/>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00" name="AutoShape 128"/>
          <p:cNvCxnSpPr>
            <a:cxnSpLocks noChangeShapeType="1"/>
            <a:stCxn id="156768" idx="3"/>
            <a:endCxn id="156731" idx="2"/>
          </p:cNvCxnSpPr>
          <p:nvPr/>
        </p:nvCxnSpPr>
        <p:spPr bwMode="auto">
          <a:xfrm flipH="1" flipV="1">
            <a:off x="7378700" y="3140075"/>
            <a:ext cx="74613" cy="793750"/>
          </a:xfrm>
          <a:prstGeom prst="curvedConnector4">
            <a:avLst>
              <a:gd name="adj1" fmla="val -306384"/>
              <a:gd name="adj2" fmla="val 59199"/>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01" name="AutoShape 129"/>
          <p:cNvCxnSpPr>
            <a:cxnSpLocks noChangeShapeType="1"/>
            <a:endCxn id="156732" idx="2"/>
          </p:cNvCxnSpPr>
          <p:nvPr/>
        </p:nvCxnSpPr>
        <p:spPr bwMode="auto">
          <a:xfrm rot="5400000" flipH="1">
            <a:off x="7432675" y="3409950"/>
            <a:ext cx="649288" cy="109538"/>
          </a:xfrm>
          <a:prstGeom prst="curvedConnector3">
            <a:avLst>
              <a:gd name="adj1" fmla="val 49880"/>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6806" name="Group 134"/>
          <p:cNvGrpSpPr/>
          <p:nvPr/>
        </p:nvGrpSpPr>
        <p:grpSpPr bwMode="auto">
          <a:xfrm>
            <a:off x="25400" y="260350"/>
            <a:ext cx="3811588" cy="3887788"/>
            <a:chOff x="3140" y="708"/>
            <a:chExt cx="2739" cy="2767"/>
          </a:xfrm>
        </p:grpSpPr>
        <p:sp>
          <p:nvSpPr>
            <p:cNvPr id="156807" name="Oval 135"/>
            <p:cNvSpPr>
              <a:spLocks noChangeArrowheads="1"/>
            </p:cNvSpPr>
            <p:nvPr/>
          </p:nvSpPr>
          <p:spPr bwMode="auto">
            <a:xfrm>
              <a:off x="4378" y="708"/>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08" name="Oval 136"/>
            <p:cNvSpPr>
              <a:spLocks noChangeArrowheads="1"/>
            </p:cNvSpPr>
            <p:nvPr/>
          </p:nvSpPr>
          <p:spPr bwMode="auto">
            <a:xfrm>
              <a:off x="3924" y="1207"/>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09" name="Oval 137"/>
            <p:cNvSpPr>
              <a:spLocks noChangeArrowheads="1"/>
            </p:cNvSpPr>
            <p:nvPr/>
          </p:nvSpPr>
          <p:spPr bwMode="auto">
            <a:xfrm>
              <a:off x="3607"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156810" name="Oval 138"/>
            <p:cNvSpPr>
              <a:spLocks noChangeArrowheads="1"/>
            </p:cNvSpPr>
            <p:nvPr/>
          </p:nvSpPr>
          <p:spPr bwMode="auto">
            <a:xfrm>
              <a:off x="4151"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11" name="Oval 139"/>
            <p:cNvSpPr>
              <a:spLocks noChangeArrowheads="1"/>
            </p:cNvSpPr>
            <p:nvPr/>
          </p:nvSpPr>
          <p:spPr bwMode="auto">
            <a:xfrm>
              <a:off x="3879" y="2522"/>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156812" name="Oval 140"/>
            <p:cNvSpPr>
              <a:spLocks noChangeArrowheads="1"/>
            </p:cNvSpPr>
            <p:nvPr/>
          </p:nvSpPr>
          <p:spPr bwMode="auto">
            <a:xfrm>
              <a:off x="4423" y="2522"/>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13" name="Oval 141"/>
            <p:cNvSpPr>
              <a:spLocks noChangeArrowheads="1"/>
            </p:cNvSpPr>
            <p:nvPr/>
          </p:nvSpPr>
          <p:spPr bwMode="auto">
            <a:xfrm>
              <a:off x="4151" y="3203"/>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156814" name="Oval 142"/>
            <p:cNvSpPr>
              <a:spLocks noChangeArrowheads="1"/>
            </p:cNvSpPr>
            <p:nvPr/>
          </p:nvSpPr>
          <p:spPr bwMode="auto">
            <a:xfrm>
              <a:off x="4695" y="3203"/>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156815" name="Oval 143"/>
            <p:cNvSpPr>
              <a:spLocks noChangeArrowheads="1"/>
            </p:cNvSpPr>
            <p:nvPr/>
          </p:nvSpPr>
          <p:spPr bwMode="auto">
            <a:xfrm>
              <a:off x="4877" y="1207"/>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16" name="Oval 144"/>
            <p:cNvSpPr>
              <a:spLocks noChangeArrowheads="1"/>
            </p:cNvSpPr>
            <p:nvPr/>
          </p:nvSpPr>
          <p:spPr bwMode="auto">
            <a:xfrm>
              <a:off x="4650"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156817" name="Oval 145"/>
            <p:cNvSpPr>
              <a:spLocks noChangeArrowheads="1"/>
            </p:cNvSpPr>
            <p:nvPr/>
          </p:nvSpPr>
          <p:spPr bwMode="auto">
            <a:xfrm>
              <a:off x="5149"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156818" name="AutoShape 146"/>
            <p:cNvCxnSpPr>
              <a:cxnSpLocks noChangeShapeType="1"/>
              <a:stCxn id="156807" idx="3"/>
              <a:endCxn id="156808" idx="7"/>
            </p:cNvCxnSpPr>
            <p:nvPr/>
          </p:nvCxnSpPr>
          <p:spPr bwMode="auto">
            <a:xfrm flipH="1">
              <a:off x="4156" y="940"/>
              <a:ext cx="262" cy="30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19" name="AutoShape 147"/>
            <p:cNvCxnSpPr>
              <a:cxnSpLocks noChangeShapeType="1"/>
              <a:stCxn id="156807" idx="5"/>
              <a:endCxn id="156815" idx="1"/>
            </p:cNvCxnSpPr>
            <p:nvPr/>
          </p:nvCxnSpPr>
          <p:spPr bwMode="auto">
            <a:xfrm>
              <a:off x="4610" y="940"/>
              <a:ext cx="307" cy="30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0" name="AutoShape 148"/>
            <p:cNvCxnSpPr>
              <a:cxnSpLocks noChangeShapeType="1"/>
              <a:stCxn id="156808" idx="3"/>
              <a:endCxn id="156809" idx="0"/>
            </p:cNvCxnSpPr>
            <p:nvPr/>
          </p:nvCxnSpPr>
          <p:spPr bwMode="auto">
            <a:xfrm flipH="1">
              <a:off x="3743" y="1439"/>
              <a:ext cx="22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1" name="AutoShape 149"/>
            <p:cNvCxnSpPr>
              <a:cxnSpLocks noChangeShapeType="1"/>
              <a:stCxn id="156808" idx="5"/>
              <a:endCxn id="156810" idx="0"/>
            </p:cNvCxnSpPr>
            <p:nvPr/>
          </p:nvCxnSpPr>
          <p:spPr bwMode="auto">
            <a:xfrm>
              <a:off x="4156" y="1439"/>
              <a:ext cx="13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2" name="AutoShape 150"/>
            <p:cNvCxnSpPr>
              <a:cxnSpLocks noChangeShapeType="1"/>
              <a:stCxn id="156815" idx="3"/>
              <a:endCxn id="156816" idx="0"/>
            </p:cNvCxnSpPr>
            <p:nvPr/>
          </p:nvCxnSpPr>
          <p:spPr bwMode="auto">
            <a:xfrm flipH="1">
              <a:off x="4786" y="1439"/>
              <a:ext cx="13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3" name="AutoShape 151"/>
            <p:cNvCxnSpPr>
              <a:cxnSpLocks noChangeShapeType="1"/>
              <a:stCxn id="156815" idx="5"/>
              <a:endCxn id="156817" idx="0"/>
            </p:cNvCxnSpPr>
            <p:nvPr/>
          </p:nvCxnSpPr>
          <p:spPr bwMode="auto">
            <a:xfrm>
              <a:off x="5109" y="1439"/>
              <a:ext cx="176"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4" name="AutoShape 152"/>
            <p:cNvCxnSpPr>
              <a:cxnSpLocks noChangeShapeType="1"/>
              <a:stCxn id="156810" idx="3"/>
              <a:endCxn id="156811" idx="0"/>
            </p:cNvCxnSpPr>
            <p:nvPr/>
          </p:nvCxnSpPr>
          <p:spPr bwMode="auto">
            <a:xfrm flipH="1">
              <a:off x="4015" y="2051"/>
              <a:ext cx="176" cy="471"/>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5" name="AutoShape 153"/>
            <p:cNvCxnSpPr>
              <a:cxnSpLocks noChangeShapeType="1"/>
              <a:stCxn id="156810" idx="5"/>
              <a:endCxn id="156812" idx="0"/>
            </p:cNvCxnSpPr>
            <p:nvPr/>
          </p:nvCxnSpPr>
          <p:spPr bwMode="auto">
            <a:xfrm>
              <a:off x="4383" y="2051"/>
              <a:ext cx="176" cy="471"/>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6" name="AutoShape 154"/>
            <p:cNvCxnSpPr>
              <a:cxnSpLocks noChangeShapeType="1"/>
              <a:stCxn id="156812" idx="3"/>
              <a:endCxn id="156813" idx="0"/>
            </p:cNvCxnSpPr>
            <p:nvPr/>
          </p:nvCxnSpPr>
          <p:spPr bwMode="auto">
            <a:xfrm flipH="1">
              <a:off x="4287" y="2754"/>
              <a:ext cx="176" cy="449"/>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7" name="AutoShape 155"/>
            <p:cNvCxnSpPr>
              <a:cxnSpLocks noChangeShapeType="1"/>
              <a:stCxn id="156812" idx="5"/>
              <a:endCxn id="156814" idx="0"/>
            </p:cNvCxnSpPr>
            <p:nvPr/>
          </p:nvCxnSpPr>
          <p:spPr bwMode="auto">
            <a:xfrm>
              <a:off x="4655" y="2754"/>
              <a:ext cx="176" cy="449"/>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8" name="AutoShape 156"/>
            <p:cNvCxnSpPr>
              <a:cxnSpLocks noChangeShapeType="1"/>
              <a:stCxn id="156809" idx="5"/>
              <a:endCxn id="156840" idx="2"/>
            </p:cNvCxnSpPr>
            <p:nvPr/>
          </p:nvCxnSpPr>
          <p:spPr bwMode="auto">
            <a:xfrm rot="5400000" flipH="1" flipV="1">
              <a:off x="3658" y="1695"/>
              <a:ext cx="537" cy="175"/>
            </a:xfrm>
            <a:prstGeom prst="curvedConnector4">
              <a:avLst>
                <a:gd name="adj1" fmla="val -34264"/>
                <a:gd name="adj2" fmla="val 6171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9" name="AutoShape 157"/>
            <p:cNvCxnSpPr>
              <a:cxnSpLocks noChangeShapeType="1"/>
              <a:stCxn id="156811" idx="3"/>
              <a:endCxn id="156840" idx="5"/>
            </p:cNvCxnSpPr>
            <p:nvPr/>
          </p:nvCxnSpPr>
          <p:spPr bwMode="auto">
            <a:xfrm rot="5400000" flipH="1" flipV="1">
              <a:off x="3388" y="2069"/>
              <a:ext cx="1216" cy="154"/>
            </a:xfrm>
            <a:prstGeom prst="curvedConnector5">
              <a:avLst>
                <a:gd name="adj1" fmla="val -15130"/>
                <a:gd name="adj2" fmla="val -119481"/>
                <a:gd name="adj3" fmla="val 3009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0" name="AutoShape 158"/>
            <p:cNvCxnSpPr>
              <a:cxnSpLocks noChangeShapeType="1"/>
              <a:stCxn id="156811" idx="5"/>
              <a:endCxn id="156841" idx="2"/>
            </p:cNvCxnSpPr>
            <p:nvPr/>
          </p:nvCxnSpPr>
          <p:spPr bwMode="auto">
            <a:xfrm rot="5400000" flipH="1" flipV="1">
              <a:off x="3879" y="2381"/>
              <a:ext cx="605" cy="142"/>
            </a:xfrm>
            <a:prstGeom prst="curvedConnector4">
              <a:avLst>
                <a:gd name="adj1" fmla="val -30412"/>
                <a:gd name="adj2" fmla="val 6408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1" name="AutoShape 159"/>
            <p:cNvCxnSpPr>
              <a:cxnSpLocks noChangeShapeType="1"/>
              <a:stCxn id="156813" idx="3"/>
              <a:endCxn id="156841" idx="5"/>
            </p:cNvCxnSpPr>
            <p:nvPr/>
          </p:nvCxnSpPr>
          <p:spPr bwMode="auto">
            <a:xfrm rot="5400000" flipH="1" flipV="1">
              <a:off x="3621" y="2743"/>
              <a:ext cx="1262" cy="121"/>
            </a:xfrm>
            <a:prstGeom prst="curvedConnector5">
              <a:avLst>
                <a:gd name="adj1" fmla="val -14579"/>
                <a:gd name="adj2" fmla="val -152065"/>
                <a:gd name="adj3" fmla="val 24324"/>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2" name="AutoShape 160"/>
            <p:cNvCxnSpPr>
              <a:cxnSpLocks noChangeShapeType="1"/>
              <a:stCxn id="156813" idx="5"/>
              <a:endCxn id="156842" idx="2"/>
            </p:cNvCxnSpPr>
            <p:nvPr/>
          </p:nvCxnSpPr>
          <p:spPr bwMode="auto">
            <a:xfrm rot="5400000" flipH="1" flipV="1">
              <a:off x="4151" y="3061"/>
              <a:ext cx="606" cy="142"/>
            </a:xfrm>
            <a:prstGeom prst="curvedConnector4">
              <a:avLst>
                <a:gd name="adj1" fmla="val -30361"/>
                <a:gd name="adj2" fmla="val 6408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3" name="AutoShape 161"/>
            <p:cNvCxnSpPr>
              <a:cxnSpLocks noChangeShapeType="1"/>
              <a:stCxn id="156814" idx="3"/>
              <a:endCxn id="156842" idx="6"/>
            </p:cNvCxnSpPr>
            <p:nvPr/>
          </p:nvCxnSpPr>
          <p:spPr bwMode="auto">
            <a:xfrm rot="16200000" flipV="1">
              <a:off x="4362" y="3061"/>
              <a:ext cx="606" cy="141"/>
            </a:xfrm>
            <a:prstGeom prst="curvedConnector4">
              <a:avLst>
                <a:gd name="adj1" fmla="val -30361"/>
                <a:gd name="adj2" fmla="val 6453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4" name="AutoShape 162"/>
            <p:cNvCxnSpPr>
              <a:cxnSpLocks noChangeShapeType="1"/>
              <a:stCxn id="156816" idx="3"/>
              <a:endCxn id="156843" idx="6"/>
            </p:cNvCxnSpPr>
            <p:nvPr/>
          </p:nvCxnSpPr>
          <p:spPr bwMode="auto">
            <a:xfrm rot="16200000" flipV="1">
              <a:off x="4112" y="1472"/>
              <a:ext cx="1028" cy="129"/>
            </a:xfrm>
            <a:prstGeom prst="curvedConnector4">
              <a:avLst>
                <a:gd name="adj1" fmla="val -17898"/>
                <a:gd name="adj2" fmla="val 65894"/>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5" name="AutoShape 163"/>
            <p:cNvCxnSpPr>
              <a:cxnSpLocks noChangeShapeType="1"/>
              <a:stCxn id="156816" idx="5"/>
              <a:endCxn id="156844" idx="2"/>
            </p:cNvCxnSpPr>
            <p:nvPr/>
          </p:nvCxnSpPr>
          <p:spPr bwMode="auto">
            <a:xfrm rot="5400000" flipH="1" flipV="1">
              <a:off x="4665" y="1731"/>
              <a:ext cx="537" cy="104"/>
            </a:xfrm>
            <a:prstGeom prst="curvedConnector4">
              <a:avLst>
                <a:gd name="adj1" fmla="val -34264"/>
                <a:gd name="adj2" fmla="val 69231"/>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6" name="AutoShape 164"/>
            <p:cNvCxnSpPr>
              <a:cxnSpLocks noChangeShapeType="1"/>
              <a:stCxn id="156817" idx="3"/>
              <a:endCxn id="156844" idx="5"/>
            </p:cNvCxnSpPr>
            <p:nvPr/>
          </p:nvCxnSpPr>
          <p:spPr bwMode="auto">
            <a:xfrm rot="16200000" flipV="1">
              <a:off x="4860" y="1723"/>
              <a:ext cx="513" cy="144"/>
            </a:xfrm>
            <a:prstGeom prst="curvedConnector3">
              <a:avLst>
                <a:gd name="adj1" fmla="val -35866"/>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7" name="AutoShape 165"/>
            <p:cNvCxnSpPr>
              <a:cxnSpLocks noChangeShapeType="1"/>
              <a:stCxn id="156817" idx="4"/>
            </p:cNvCxnSpPr>
            <p:nvPr/>
          </p:nvCxnSpPr>
          <p:spPr bwMode="auto">
            <a:xfrm rot="5400000" flipH="1" flipV="1">
              <a:off x="5092" y="1626"/>
              <a:ext cx="658" cy="272"/>
            </a:xfrm>
            <a:prstGeom prst="curvedConnector3">
              <a:avLst>
                <a:gd name="adj1" fmla="val -21884"/>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8" name="AutoShape 166"/>
            <p:cNvCxnSpPr>
              <a:cxnSpLocks noChangeShapeType="1"/>
              <a:stCxn id="156809" idx="3"/>
            </p:cNvCxnSpPr>
            <p:nvPr/>
          </p:nvCxnSpPr>
          <p:spPr bwMode="auto">
            <a:xfrm rot="16200000" flipV="1">
              <a:off x="3159" y="1563"/>
              <a:ext cx="663" cy="313"/>
            </a:xfrm>
            <a:prstGeom prst="curvedConnector3">
              <a:avLst>
                <a:gd name="adj1" fmla="val -27755"/>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9" name="AutoShape 167"/>
            <p:cNvCxnSpPr>
              <a:cxnSpLocks noChangeShapeType="1"/>
              <a:stCxn id="156814" idx="5"/>
              <a:endCxn id="156843" idx="3"/>
            </p:cNvCxnSpPr>
            <p:nvPr/>
          </p:nvCxnSpPr>
          <p:spPr bwMode="auto">
            <a:xfrm rot="16200000" flipV="1">
              <a:off x="3521" y="2028"/>
              <a:ext cx="2388" cy="425"/>
            </a:xfrm>
            <a:prstGeom prst="curvedConnector3">
              <a:avLst>
                <a:gd name="adj1" fmla="val 36681"/>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840" name="Oval 168"/>
            <p:cNvSpPr>
              <a:spLocks noChangeArrowheads="1"/>
            </p:cNvSpPr>
            <p:nvPr/>
          </p:nvSpPr>
          <p:spPr bwMode="auto">
            <a:xfrm>
              <a:off x="4014" y="1480"/>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1" name="Oval 169"/>
            <p:cNvSpPr>
              <a:spLocks noChangeArrowheads="1"/>
            </p:cNvSpPr>
            <p:nvPr/>
          </p:nvSpPr>
          <p:spPr bwMode="auto">
            <a:xfrm>
              <a:off x="4253" y="2115"/>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2" name="Oval 170"/>
            <p:cNvSpPr>
              <a:spLocks noChangeArrowheads="1"/>
            </p:cNvSpPr>
            <p:nvPr/>
          </p:nvSpPr>
          <p:spPr bwMode="auto">
            <a:xfrm>
              <a:off x="4525" y="2795"/>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3" name="Oval 171"/>
            <p:cNvSpPr>
              <a:spLocks noChangeArrowheads="1"/>
            </p:cNvSpPr>
            <p:nvPr/>
          </p:nvSpPr>
          <p:spPr bwMode="auto">
            <a:xfrm>
              <a:off x="4492" y="989"/>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4" name="Oval 172"/>
            <p:cNvSpPr>
              <a:spLocks noChangeArrowheads="1"/>
            </p:cNvSpPr>
            <p:nvPr/>
          </p:nvSpPr>
          <p:spPr bwMode="auto">
            <a:xfrm>
              <a:off x="4986" y="1480"/>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5" name="Text Box 173"/>
            <p:cNvSpPr txBox="1">
              <a:spLocks noChangeArrowheads="1"/>
            </p:cNvSpPr>
            <p:nvPr/>
          </p:nvSpPr>
          <p:spPr bwMode="auto">
            <a:xfrm>
              <a:off x="3140" y="1144"/>
              <a:ext cx="50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sp>
          <p:nvSpPr>
            <p:cNvPr id="156846" name="Text Box 174"/>
            <p:cNvSpPr txBox="1">
              <a:spLocks noChangeArrowheads="1"/>
            </p:cNvSpPr>
            <p:nvPr/>
          </p:nvSpPr>
          <p:spPr bwMode="auto">
            <a:xfrm>
              <a:off x="5375" y="1207"/>
              <a:ext cx="50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48945" y="721995"/>
            <a:ext cx="8199755" cy="2014855"/>
          </a:xfrm>
          <a:prstGeom prst="rect">
            <a:avLst/>
          </a:prstGeom>
          <a:noFill/>
          <a:ln w="9525">
            <a:noFill/>
            <a:miter lim="800000"/>
          </a:ln>
          <a:effectLst/>
        </p:spPr>
        <p:txBody>
          <a:bodyPr wrap="square">
            <a:spAutoFit/>
          </a:bodyPr>
          <a:lstStyle/>
          <a:p>
            <a:pPr algn="just">
              <a:lnSpc>
                <a:spcPts val="3000"/>
              </a:lnSpc>
              <a:spcBef>
                <a:spcPts val="600"/>
              </a:spcBef>
            </a:pPr>
            <a:r>
              <a:rPr kumimoji="1" lang="zh-CN" altLang="en-US" sz="2400" b="1" u="sng" dirty="0" smtClean="0">
                <a:solidFill>
                  <a:srgbClr val="FFFF00"/>
                </a:solidFill>
                <a:latin typeface="Songti SC Bold" panose="02010800040101010101" charset="-122"/>
                <a:ea typeface="Songti SC Bold" panose="02010800040101010101" charset="-122"/>
                <a:cs typeface="Songti SC Regular" panose="02010800040101010101" charset="-122"/>
              </a:rPr>
              <a:t>结点的</a:t>
            </a:r>
            <a:r>
              <a:rPr kumimoji="1" lang="zh-CN" altLang="en-US" sz="2400" b="1" u="sng" dirty="0">
                <a:solidFill>
                  <a:srgbClr val="FFFF00"/>
                </a:solidFill>
                <a:latin typeface="Songti SC Bold" panose="02010800040101010101" charset="-122"/>
                <a:ea typeface="Songti SC Bold" panose="02010800040101010101" charset="-122"/>
                <a:cs typeface="Songti SC Regular" panose="02010800040101010101" charset="-122"/>
              </a:rPr>
              <a:t>层次和树的高度</a:t>
            </a:r>
            <a:r>
              <a:rPr kumimoji="1" lang="zh-CN" altLang="en-US" sz="2400" b="1" dirty="0">
                <a:solidFill>
                  <a:srgbClr val="FFFF00"/>
                </a:solidFill>
                <a:latin typeface="Songti SC Bold" panose="02010800040101010101" charset="-122"/>
                <a:ea typeface="Songti SC Bold" panose="02010800040101010101" charset="-122"/>
                <a:cs typeface="Songti SC Regular" panose="02010800040101010101" charset="-122"/>
              </a:rPr>
              <a:t>：</a:t>
            </a:r>
            <a:r>
              <a:rPr kumimoji="1" lang="zh-CN" altLang="en-US" sz="2400" dirty="0">
                <a:latin typeface="Songti SC Regular" panose="02010800040101010101" charset="-122"/>
                <a:ea typeface="Songti SC Regular" panose="02010800040101010101" charset="-122"/>
                <a:cs typeface="Songti SC Regular" panose="02010800040101010101" charset="-122"/>
              </a:rPr>
              <a:t>树中的</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每个结点都</a:t>
            </a:r>
            <a:r>
              <a:rPr kumimoji="1" lang="zh-CN" altLang="en-US" sz="2400" dirty="0">
                <a:latin typeface="Songti SC Regular" panose="02010800040101010101" charset="-122"/>
                <a:ea typeface="Songti SC Regular" panose="02010800040101010101" charset="-122"/>
                <a:cs typeface="Songti SC Regular" panose="02010800040101010101" charset="-122"/>
              </a:rPr>
              <a:t>处在</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一个</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层次</a:t>
            </a:r>
            <a:r>
              <a:rPr kumimoji="1" lang="zh-CN" altLang="en-US" sz="2400" dirty="0">
                <a:latin typeface="Songti SC Regular" panose="02010800040101010101" charset="-122"/>
                <a:ea typeface="Songti SC Regular" panose="02010800040101010101" charset="-122"/>
                <a:cs typeface="Songti SC Regular" panose="02010800040101010101" charset="-122"/>
              </a:rPr>
              <a:t>上</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。结点的</a:t>
            </a:r>
            <a:r>
              <a:rPr kumimoji="1" lang="zh-CN" altLang="en-US" sz="2400" dirty="0">
                <a:latin typeface="Songti SC Regular" panose="02010800040101010101" charset="-122"/>
                <a:ea typeface="Songti SC Regular" panose="02010800040101010101" charset="-122"/>
                <a:cs typeface="Songti SC Regular" panose="02010800040101010101" charset="-122"/>
              </a:rPr>
              <a:t>层次从树根开始</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定义，根结点为</a:t>
            </a:r>
            <a:r>
              <a:rPr kumimoji="1" lang="zh-CN" altLang="en-US" sz="2400" dirty="0">
                <a:latin typeface="Songti SC Regular" panose="02010800040101010101" charset="-122"/>
                <a:ea typeface="Songti SC Regular" panose="02010800040101010101" charset="-122"/>
                <a:cs typeface="Songti SC Regular" panose="02010800040101010101" charset="-122"/>
              </a:rPr>
              <a:t>第</a:t>
            </a:r>
            <a:r>
              <a:rPr kumimoji="1" lang="en-US" altLang="zh-CN" sz="2400" dirty="0">
                <a:latin typeface="Songti SC Regular" panose="02010800040101010101" charset="-122"/>
                <a:ea typeface="Songti SC Regular" panose="02010800040101010101" charset="-122"/>
                <a:cs typeface="Songti SC Regular" panose="02010800040101010101" charset="-122"/>
              </a:rPr>
              <a:t>1</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层，它</a:t>
            </a:r>
            <a:r>
              <a:rPr kumimoji="1" lang="zh-CN" altLang="en-US" sz="2400" dirty="0">
                <a:latin typeface="Songti SC Regular" panose="02010800040101010101" charset="-122"/>
                <a:ea typeface="Songti SC Regular" panose="02010800040101010101" charset="-122"/>
                <a:cs typeface="Songti SC Regular" panose="02010800040101010101" charset="-122"/>
              </a:rPr>
              <a:t>的</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孩子结点为</a:t>
            </a:r>
            <a:r>
              <a:rPr kumimoji="1" lang="zh-CN" altLang="en-US" sz="2400" dirty="0">
                <a:latin typeface="Songti SC Regular" panose="02010800040101010101" charset="-122"/>
                <a:ea typeface="Songti SC Regular" panose="02010800040101010101" charset="-122"/>
                <a:cs typeface="Songti SC Regular" panose="02010800040101010101" charset="-122"/>
              </a:rPr>
              <a:t>第</a:t>
            </a:r>
            <a:r>
              <a:rPr kumimoji="1" lang="en-US" altLang="zh-CN" sz="2400" dirty="0">
                <a:latin typeface="Songti SC Regular" panose="02010800040101010101" charset="-122"/>
                <a:ea typeface="Songti SC Regular" panose="02010800040101010101" charset="-122"/>
                <a:cs typeface="Songti SC Regular" panose="02010800040101010101" charset="-122"/>
              </a:rPr>
              <a:t>2</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层，以此类推，一个结点所在</a:t>
            </a:r>
            <a:r>
              <a:rPr kumimoji="1" lang="zh-CN" altLang="en-US" sz="2400" dirty="0">
                <a:latin typeface="Songti SC Regular" panose="02010800040101010101" charset="-122"/>
                <a:ea typeface="Songti SC Regular" panose="02010800040101010101" charset="-122"/>
                <a:cs typeface="Songti SC Regular" panose="02010800040101010101" charset="-122"/>
              </a:rPr>
              <a:t>的层次为其</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双亲结点所在</a:t>
            </a:r>
            <a:r>
              <a:rPr kumimoji="1" lang="zh-CN" altLang="en-US" sz="2400" dirty="0">
                <a:latin typeface="Songti SC Regular" panose="02010800040101010101" charset="-122"/>
                <a:ea typeface="Songti SC Regular" panose="02010800040101010101" charset="-122"/>
                <a:cs typeface="Songti SC Regular" panose="02010800040101010101" charset="-122"/>
              </a:rPr>
              <a:t>的层次加</a:t>
            </a:r>
            <a:r>
              <a:rPr kumimoji="1" lang="en-US" altLang="zh-CN" sz="2400" dirty="0">
                <a:latin typeface="Songti SC Regular" panose="02010800040101010101" charset="-122"/>
                <a:ea typeface="Songti SC Regular" panose="02010800040101010101" charset="-122"/>
                <a:cs typeface="Songti SC Regular" panose="02010800040101010101" charset="-122"/>
              </a:rPr>
              <a:t>1</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。树中结点的</a:t>
            </a:r>
            <a:r>
              <a:rPr kumimoji="1" lang="zh-CN" altLang="en-US" sz="2400" dirty="0">
                <a:latin typeface="Songti SC Regular" panose="02010800040101010101" charset="-122"/>
                <a:ea typeface="Songti SC Regular" panose="02010800040101010101" charset="-122"/>
                <a:cs typeface="Songti SC Regular" panose="02010800040101010101" charset="-122"/>
              </a:rPr>
              <a:t>最大层次称为树的</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高度</a:t>
            </a:r>
            <a:r>
              <a:rPr kumimoji="1" lang="zh-CN" altLang="en-US" sz="2400" dirty="0">
                <a:latin typeface="Songti SC Regular" panose="02010800040101010101" charset="-122"/>
                <a:ea typeface="Songti SC Regular" panose="02010800040101010101" charset="-122"/>
                <a:cs typeface="Songti SC Regular" panose="02010800040101010101" charset="-122"/>
              </a:rPr>
              <a:t>（或树的</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深度</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a:t>
            </a:r>
          </a:p>
        </p:txBody>
      </p:sp>
      <p:grpSp>
        <p:nvGrpSpPr>
          <p:cNvPr id="2" name="组合 32"/>
          <p:cNvGrpSpPr/>
          <p:nvPr/>
        </p:nvGrpSpPr>
        <p:grpSpPr>
          <a:xfrm>
            <a:off x="1403326" y="2997194"/>
            <a:ext cx="3816350" cy="2305050"/>
            <a:chOff x="1692275" y="2276475"/>
            <a:chExt cx="3816350" cy="2305050"/>
          </a:xfrm>
        </p:grpSpPr>
        <p:sp>
          <p:nvSpPr>
            <p:cNvPr id="49" name="Line 44"/>
            <p:cNvSpPr>
              <a:spLocks noChangeShapeType="1"/>
            </p:cNvSpPr>
            <p:nvPr/>
          </p:nvSpPr>
          <p:spPr bwMode="auto">
            <a:xfrm flipH="1">
              <a:off x="2335217" y="2493963"/>
              <a:ext cx="725482" cy="496892"/>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4" name="Freeform 47"/>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5" name="Freeform 48"/>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6" name="Oval 31"/>
            <p:cNvSpPr>
              <a:spLocks noChangeArrowheads="1"/>
            </p:cNvSpPr>
            <p:nvPr/>
          </p:nvSpPr>
          <p:spPr bwMode="auto">
            <a:xfrm>
              <a:off x="3060700" y="227647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A</a:t>
              </a:r>
            </a:p>
          </p:txBody>
        </p:sp>
        <p:sp>
          <p:nvSpPr>
            <p:cNvPr id="37" name="Oval 32"/>
            <p:cNvSpPr>
              <a:spLocks noChangeArrowheads="1"/>
            </p:cNvSpPr>
            <p:nvPr/>
          </p:nvSpPr>
          <p:spPr bwMode="auto">
            <a:xfrm>
              <a:off x="2052638" y="2925763"/>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38" name="Oval 33"/>
            <p:cNvSpPr>
              <a:spLocks noChangeArrowheads="1"/>
            </p:cNvSpPr>
            <p:nvPr/>
          </p:nvSpPr>
          <p:spPr bwMode="auto">
            <a:xfrm>
              <a:off x="3060700" y="2925763"/>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C</a:t>
              </a:r>
            </a:p>
          </p:txBody>
        </p:sp>
        <p:sp>
          <p:nvSpPr>
            <p:cNvPr id="39" name="Oval 34"/>
            <p:cNvSpPr>
              <a:spLocks noChangeArrowheads="1"/>
            </p:cNvSpPr>
            <p:nvPr/>
          </p:nvSpPr>
          <p:spPr bwMode="auto">
            <a:xfrm>
              <a:off x="4068763" y="29257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40" name="Oval 35"/>
            <p:cNvSpPr>
              <a:spLocks noChangeArrowheads="1"/>
            </p:cNvSpPr>
            <p:nvPr/>
          </p:nvSpPr>
          <p:spPr bwMode="auto">
            <a:xfrm>
              <a:off x="1692275"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41" name="Oval 36"/>
            <p:cNvSpPr>
              <a:spLocks noChangeArrowheads="1"/>
            </p:cNvSpPr>
            <p:nvPr/>
          </p:nvSpPr>
          <p:spPr bwMode="auto">
            <a:xfrm>
              <a:off x="241141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42" name="Oval 37"/>
            <p:cNvSpPr>
              <a:spLocks noChangeArrowheads="1"/>
            </p:cNvSpPr>
            <p:nvPr/>
          </p:nvSpPr>
          <p:spPr bwMode="auto">
            <a:xfrm>
              <a:off x="3060700"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43" name="Oval 38"/>
            <p:cNvSpPr>
              <a:spLocks noChangeArrowheads="1"/>
            </p:cNvSpPr>
            <p:nvPr/>
          </p:nvSpPr>
          <p:spPr bwMode="auto">
            <a:xfrm>
              <a:off x="3060700"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44" name="Oval 39"/>
            <p:cNvSpPr>
              <a:spLocks noChangeArrowheads="1"/>
            </p:cNvSpPr>
            <p:nvPr/>
          </p:nvSpPr>
          <p:spPr bwMode="auto">
            <a:xfrm>
              <a:off x="3708400"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45" name="Oval 40"/>
            <p:cNvSpPr>
              <a:spLocks noChangeArrowheads="1"/>
            </p:cNvSpPr>
            <p:nvPr/>
          </p:nvSpPr>
          <p:spPr bwMode="auto">
            <a:xfrm>
              <a:off x="450056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46" name="Oval 41"/>
            <p:cNvSpPr>
              <a:spLocks noChangeArrowheads="1"/>
            </p:cNvSpPr>
            <p:nvPr/>
          </p:nvSpPr>
          <p:spPr bwMode="auto">
            <a:xfrm>
              <a:off x="3924300"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47" name="Oval 42"/>
            <p:cNvSpPr>
              <a:spLocks noChangeArrowheads="1"/>
            </p:cNvSpPr>
            <p:nvPr/>
          </p:nvSpPr>
          <p:spPr bwMode="auto">
            <a:xfrm>
              <a:off x="4505325"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48" name="Oval 43"/>
            <p:cNvSpPr>
              <a:spLocks noChangeArrowheads="1"/>
            </p:cNvSpPr>
            <p:nvPr/>
          </p:nvSpPr>
          <p:spPr bwMode="auto">
            <a:xfrm>
              <a:off x="5148263" y="42211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50" name="Line 45"/>
            <p:cNvSpPr>
              <a:spLocks noChangeShapeType="1"/>
            </p:cNvSpPr>
            <p:nvPr/>
          </p:nvSpPr>
          <p:spPr bwMode="auto">
            <a:xfrm>
              <a:off x="3238500" y="2636838"/>
              <a:ext cx="0" cy="288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1" name="Line 46"/>
            <p:cNvSpPr>
              <a:spLocks noChangeShapeType="1"/>
            </p:cNvSpPr>
            <p:nvPr/>
          </p:nvSpPr>
          <p:spPr bwMode="auto">
            <a:xfrm>
              <a:off x="3430588" y="2522538"/>
              <a:ext cx="647700" cy="503237"/>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2" name="Line 49"/>
            <p:cNvSpPr>
              <a:spLocks noChangeShapeType="1"/>
            </p:cNvSpPr>
            <p:nvPr/>
          </p:nvSpPr>
          <p:spPr bwMode="auto">
            <a:xfrm>
              <a:off x="3243263" y="3319463"/>
              <a:ext cx="0" cy="252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3" name="Line 50"/>
            <p:cNvSpPr>
              <a:spLocks noChangeShapeType="1"/>
            </p:cNvSpPr>
            <p:nvPr/>
          </p:nvSpPr>
          <p:spPr bwMode="auto">
            <a:xfrm>
              <a:off x="3243263"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4" name="Freeform 51"/>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5" name="Freeform 52"/>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6" name="Line 53"/>
            <p:cNvSpPr>
              <a:spLocks noChangeShapeType="1"/>
            </p:cNvSpPr>
            <p:nvPr/>
          </p:nvSpPr>
          <p:spPr bwMode="auto">
            <a:xfrm flipH="1">
              <a:off x="4184650" y="3862388"/>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7" name="Line 54"/>
            <p:cNvSpPr>
              <a:spLocks noChangeShapeType="1"/>
            </p:cNvSpPr>
            <p:nvPr/>
          </p:nvSpPr>
          <p:spPr bwMode="auto">
            <a:xfrm>
              <a:off x="4687888"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8" name="Freeform 55"/>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grpSp>
      <p:grpSp>
        <p:nvGrpSpPr>
          <p:cNvPr id="3" name="组合 66"/>
          <p:cNvGrpSpPr/>
          <p:nvPr/>
        </p:nvGrpSpPr>
        <p:grpSpPr>
          <a:xfrm>
            <a:off x="3332152" y="2925756"/>
            <a:ext cx="3360759" cy="396875"/>
            <a:chOff x="3929058" y="2714620"/>
            <a:chExt cx="3360759" cy="396875"/>
          </a:xfrm>
        </p:grpSpPr>
        <p:sp>
          <p:nvSpPr>
            <p:cNvPr id="53278" name="Text Box 30"/>
            <p:cNvSpPr txBox="1">
              <a:spLocks noChangeArrowheads="1"/>
            </p:cNvSpPr>
            <p:nvPr/>
          </p:nvSpPr>
          <p:spPr bwMode="auto">
            <a:xfrm>
              <a:off x="6929454" y="2714620"/>
              <a:ext cx="360363" cy="396875"/>
            </a:xfrm>
            <a:prstGeom prst="rect">
              <a:avLst/>
            </a:prstGeom>
            <a:noFill/>
            <a:ln w="9525" algn="ctr">
              <a:noFill/>
              <a:miter lim="800000"/>
              <a:tailEnd type="none" w="med" len="lg"/>
            </a:ln>
            <a:effectLst/>
          </p:spPr>
          <p:txBody>
            <a:bodyPr>
              <a:spAutoFit/>
            </a:bodyPr>
            <a:lstStyle/>
            <a:p>
              <a:pPr>
                <a:spcBef>
                  <a:spcPct val="50000"/>
                </a:spcBef>
              </a:pPr>
              <a:r>
                <a:rPr lang="en-US" altLang="zh-CN" sz="2000" dirty="0">
                  <a:solidFill>
                    <a:srgbClr val="FFFF00"/>
                  </a:solidFill>
                  <a:latin typeface="Consolas" panose="020B0609020204030204" pitchFamily="49" charset="0"/>
                  <a:cs typeface="Consolas" panose="020B0609020204030204" pitchFamily="49" charset="0"/>
                </a:rPr>
                <a:t>1</a:t>
              </a:r>
            </a:p>
          </p:txBody>
        </p:sp>
        <p:cxnSp>
          <p:nvCxnSpPr>
            <p:cNvPr id="60" name="直接连接符 59"/>
            <p:cNvCxnSpPr/>
            <p:nvPr/>
          </p:nvCxnSpPr>
          <p:spPr>
            <a:xfrm>
              <a:off x="3929058" y="2928934"/>
              <a:ext cx="2857520" cy="158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 name="组合 67"/>
          <p:cNvGrpSpPr/>
          <p:nvPr/>
        </p:nvGrpSpPr>
        <p:grpSpPr>
          <a:xfrm>
            <a:off x="4332284" y="3600451"/>
            <a:ext cx="2360627" cy="396875"/>
            <a:chOff x="4929190" y="3389315"/>
            <a:chExt cx="2360627" cy="396875"/>
          </a:xfrm>
        </p:grpSpPr>
        <p:sp>
          <p:nvSpPr>
            <p:cNvPr id="53279" name="Text Box 31"/>
            <p:cNvSpPr txBox="1">
              <a:spLocks noChangeArrowheads="1"/>
            </p:cNvSpPr>
            <p:nvPr/>
          </p:nvSpPr>
          <p:spPr bwMode="auto">
            <a:xfrm>
              <a:off x="6929454" y="3389315"/>
              <a:ext cx="360363" cy="396875"/>
            </a:xfrm>
            <a:prstGeom prst="rect">
              <a:avLst/>
            </a:prstGeom>
            <a:noFill/>
            <a:ln w="9525" algn="ctr">
              <a:noFill/>
              <a:miter lim="800000"/>
              <a:tailEnd type="none" w="med" len="lg"/>
            </a:ln>
            <a:effectLst/>
          </p:spPr>
          <p:txBody>
            <a:bodyPr>
              <a:spAutoFit/>
            </a:bodyPr>
            <a:lstStyle/>
            <a:p>
              <a:pPr>
                <a:spcBef>
                  <a:spcPct val="50000"/>
                </a:spcBef>
              </a:pPr>
              <a:r>
                <a:rPr lang="en-US" altLang="zh-CN" sz="2000">
                  <a:solidFill>
                    <a:srgbClr val="FFFF00"/>
                  </a:solidFill>
                  <a:latin typeface="Consolas" panose="020B0609020204030204" pitchFamily="49" charset="0"/>
                  <a:cs typeface="Consolas" panose="020B0609020204030204" pitchFamily="49" charset="0"/>
                </a:rPr>
                <a:t>2</a:t>
              </a:r>
            </a:p>
          </p:txBody>
        </p:sp>
        <p:cxnSp>
          <p:nvCxnSpPr>
            <p:cNvPr id="61" name="直接连接符 60"/>
            <p:cNvCxnSpPr/>
            <p:nvPr/>
          </p:nvCxnSpPr>
          <p:spPr>
            <a:xfrm>
              <a:off x="4929190" y="3571876"/>
              <a:ext cx="1857388" cy="158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 name="组合 68"/>
          <p:cNvGrpSpPr/>
          <p:nvPr/>
        </p:nvGrpSpPr>
        <p:grpSpPr>
          <a:xfrm>
            <a:off x="4760912" y="4243393"/>
            <a:ext cx="1931998" cy="396875"/>
            <a:chOff x="5357818" y="4032257"/>
            <a:chExt cx="1931998" cy="396875"/>
          </a:xfrm>
        </p:grpSpPr>
        <p:sp>
          <p:nvSpPr>
            <p:cNvPr id="53280" name="Text Box 32"/>
            <p:cNvSpPr txBox="1">
              <a:spLocks noChangeArrowheads="1"/>
            </p:cNvSpPr>
            <p:nvPr/>
          </p:nvSpPr>
          <p:spPr bwMode="auto">
            <a:xfrm>
              <a:off x="6929454" y="4032257"/>
              <a:ext cx="360362" cy="396875"/>
            </a:xfrm>
            <a:prstGeom prst="rect">
              <a:avLst/>
            </a:prstGeom>
            <a:noFill/>
            <a:ln w="9525" algn="ctr">
              <a:noFill/>
              <a:miter lim="800000"/>
              <a:tailEnd type="none" w="med" len="lg"/>
            </a:ln>
            <a:effectLst/>
          </p:spPr>
          <p:txBody>
            <a:bodyPr>
              <a:spAutoFit/>
            </a:bodyPr>
            <a:lstStyle/>
            <a:p>
              <a:pPr>
                <a:spcBef>
                  <a:spcPct val="50000"/>
                </a:spcBef>
              </a:pPr>
              <a:r>
                <a:rPr lang="en-US" altLang="zh-CN" sz="2000">
                  <a:solidFill>
                    <a:srgbClr val="FFFF00"/>
                  </a:solidFill>
                  <a:latin typeface="Consolas" panose="020B0609020204030204" pitchFamily="49" charset="0"/>
                  <a:cs typeface="Consolas" panose="020B0609020204030204" pitchFamily="49" charset="0"/>
                </a:rPr>
                <a:t>3</a:t>
              </a:r>
            </a:p>
          </p:txBody>
        </p:sp>
        <p:cxnSp>
          <p:nvCxnSpPr>
            <p:cNvPr id="62" name="直接连接符 61"/>
            <p:cNvCxnSpPr/>
            <p:nvPr/>
          </p:nvCxnSpPr>
          <p:spPr>
            <a:xfrm>
              <a:off x="5357818" y="4213230"/>
              <a:ext cx="1428760" cy="158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 name="组合 69"/>
          <p:cNvGrpSpPr/>
          <p:nvPr/>
        </p:nvGrpSpPr>
        <p:grpSpPr>
          <a:xfrm>
            <a:off x="5362578" y="4886335"/>
            <a:ext cx="1330332" cy="396875"/>
            <a:chOff x="5959484" y="4675199"/>
            <a:chExt cx="1330332" cy="396875"/>
          </a:xfrm>
        </p:grpSpPr>
        <p:sp>
          <p:nvSpPr>
            <p:cNvPr id="53281" name="Text Box 33"/>
            <p:cNvSpPr txBox="1">
              <a:spLocks noChangeArrowheads="1"/>
            </p:cNvSpPr>
            <p:nvPr/>
          </p:nvSpPr>
          <p:spPr bwMode="auto">
            <a:xfrm>
              <a:off x="6929454" y="4675199"/>
              <a:ext cx="360362" cy="396875"/>
            </a:xfrm>
            <a:prstGeom prst="rect">
              <a:avLst/>
            </a:prstGeom>
            <a:noFill/>
            <a:ln w="9525" algn="ctr">
              <a:noFill/>
              <a:miter lim="800000"/>
              <a:tailEnd type="none" w="med" len="lg"/>
            </a:ln>
            <a:effectLst/>
          </p:spPr>
          <p:txBody>
            <a:bodyPr>
              <a:spAutoFit/>
            </a:bodyPr>
            <a:lstStyle/>
            <a:p>
              <a:pPr>
                <a:spcBef>
                  <a:spcPct val="50000"/>
                </a:spcBef>
              </a:pPr>
              <a:r>
                <a:rPr lang="en-US" altLang="zh-CN" sz="2000" dirty="0">
                  <a:solidFill>
                    <a:srgbClr val="FFFF00"/>
                  </a:solidFill>
                  <a:latin typeface="Consolas" panose="020B0609020204030204" pitchFamily="49" charset="0"/>
                  <a:cs typeface="Consolas" panose="020B0609020204030204" pitchFamily="49" charset="0"/>
                </a:rPr>
                <a:t>4</a:t>
              </a:r>
            </a:p>
          </p:txBody>
        </p:sp>
        <p:cxnSp>
          <p:nvCxnSpPr>
            <p:cNvPr id="63" name="直接连接符 62"/>
            <p:cNvCxnSpPr/>
            <p:nvPr/>
          </p:nvCxnSpPr>
          <p:spPr>
            <a:xfrm>
              <a:off x="5959484" y="4914910"/>
              <a:ext cx="898532"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2546334" y="5711838"/>
            <a:ext cx="1857388" cy="369332"/>
          </a:xfrm>
          <a:prstGeom prst="rect">
            <a:avLst/>
          </a:prstGeom>
          <a:noFill/>
        </p:spPr>
        <p:txBody>
          <a:bodyPr wrap="square" rtlCol="0">
            <a:spAutoFit/>
          </a:bodyPr>
          <a:lstStyle/>
          <a:p>
            <a:pPr algn="l"/>
            <a:r>
              <a:rPr lang="zh-CN" altLang="en-US" sz="1800" dirty="0" smtClean="0">
                <a:latin typeface="Consolas" panose="020B0609020204030204" pitchFamily="49" charset="0"/>
                <a:ea typeface="仿宋" panose="02010609060101010101" charset="-122"/>
                <a:cs typeface="Consolas" panose="020B0609020204030204" pitchFamily="49" charset="0"/>
              </a:rPr>
              <a:t>树的高度为</a:t>
            </a:r>
            <a:r>
              <a:rPr lang="en-US" altLang="zh-CN" sz="1800" dirty="0" smtClean="0">
                <a:latin typeface="Consolas" panose="020B0609020204030204" pitchFamily="49" charset="0"/>
                <a:ea typeface="仿宋" panose="02010609060101010101" charset="-122"/>
                <a:cs typeface="Consolas" panose="020B0609020204030204" pitchFamily="49" charset="0"/>
              </a:rPr>
              <a:t>4</a:t>
            </a:r>
            <a:endParaRPr lang="zh-CN" altLang="en-US" sz="1800" dirty="0">
              <a:latin typeface="Consolas" panose="020B0609020204030204" pitchFamily="49" charset="0"/>
              <a:ea typeface="仿宋" panose="02010609060101010101" charset="-122"/>
              <a:cs typeface="Consolas" panose="020B0609020204030204" pitchFamily="49" charset="0"/>
            </a:endParaRPr>
          </a:p>
        </p:txBody>
      </p:sp>
      <p:grpSp>
        <p:nvGrpSpPr>
          <p:cNvPr id="7" name="组合 71"/>
          <p:cNvGrpSpPr/>
          <p:nvPr/>
        </p:nvGrpSpPr>
        <p:grpSpPr>
          <a:xfrm>
            <a:off x="6761176" y="2997194"/>
            <a:ext cx="747417" cy="2319354"/>
            <a:chOff x="7358082" y="2786058"/>
            <a:chExt cx="747417" cy="2319354"/>
          </a:xfrm>
        </p:grpSpPr>
        <p:sp>
          <p:nvSpPr>
            <p:cNvPr id="65" name="右大括号 64"/>
            <p:cNvSpPr/>
            <p:nvPr/>
          </p:nvSpPr>
          <p:spPr>
            <a:xfrm>
              <a:off x="7358082" y="2928934"/>
              <a:ext cx="285752" cy="1928826"/>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66" name="TextBox 65"/>
            <p:cNvSpPr txBox="1"/>
            <p:nvPr/>
          </p:nvSpPr>
          <p:spPr>
            <a:xfrm>
              <a:off x="7643834" y="2786058"/>
              <a:ext cx="461665" cy="2319354"/>
            </a:xfrm>
            <a:prstGeom prst="rect">
              <a:avLst/>
            </a:prstGeom>
            <a:noFill/>
          </p:spPr>
          <p:txBody>
            <a:bodyPr vert="eaVert" wrap="square" rtlCol="0">
              <a:spAutoFit/>
            </a:bodyPr>
            <a:lstStyle/>
            <a:p>
              <a:pPr algn="l"/>
              <a:r>
                <a:rPr lang="zh-CN" altLang="en-US" sz="1800" spc="300" smtClean="0">
                  <a:latin typeface="Consolas" panose="020B0609020204030204" pitchFamily="49" charset="0"/>
                  <a:ea typeface="仿宋" panose="02010609060101010101" charset="-122"/>
                  <a:cs typeface="Consolas" panose="020B0609020204030204" pitchFamily="49" charset="0"/>
                </a:rPr>
                <a:t>结点的</a:t>
              </a:r>
              <a:r>
                <a:rPr kumimoji="1" lang="zh-CN" altLang="en-US" sz="1800" spc="300" smtClean="0">
                  <a:latin typeface="Consolas" panose="020B0609020204030204" pitchFamily="49" charset="0"/>
                  <a:ea typeface="仿宋" panose="02010609060101010101" charset="-122"/>
                  <a:cs typeface="Consolas" panose="020B0609020204030204" pitchFamily="49" charset="0"/>
                </a:rPr>
                <a:t>层次或深度</a:t>
              </a:r>
              <a:endParaRPr lang="zh-CN" altLang="en-US" sz="1800" spc="300">
                <a:latin typeface="Consolas" panose="020B0609020204030204" pitchFamily="49" charset="0"/>
                <a:ea typeface="仿宋" panose="02010609060101010101" charset="-122"/>
                <a:cs typeface="Consolas" panose="020B0609020204030204" pitchFamily="49" charset="0"/>
              </a:endParaRPr>
            </a:p>
          </p:txBody>
        </p:sp>
      </p:grpSp>
      <p:sp>
        <p:nvSpPr>
          <p:cNvPr id="8" name="文本框 7"/>
          <p:cNvSpPr txBox="1"/>
          <p:nvPr/>
        </p:nvSpPr>
        <p:spPr>
          <a:xfrm>
            <a:off x="7308215" y="189230"/>
            <a:ext cx="1234440" cy="460375"/>
          </a:xfrm>
          <a:prstGeom prst="rect">
            <a:avLst/>
          </a:prstGeom>
          <a:noFill/>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b="1">
                <a:solidFill>
                  <a:srgbClr val="FFFF00"/>
                </a:solidFill>
              </a:rPr>
              <a:t>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12" name="Rectangle 40"/>
          <p:cNvSpPr>
            <a:spLocks noChangeArrowheads="1"/>
          </p:cNvSpPr>
          <p:nvPr/>
        </p:nvSpPr>
        <p:spPr bwMode="auto">
          <a:xfrm>
            <a:off x="5724525" y="1125538"/>
            <a:ext cx="431800" cy="287337"/>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3" name="Rectangle 41"/>
          <p:cNvSpPr>
            <a:spLocks noChangeArrowheads="1"/>
          </p:cNvSpPr>
          <p:nvPr/>
        </p:nvSpPr>
        <p:spPr bwMode="auto">
          <a:xfrm>
            <a:off x="6156325" y="1125538"/>
            <a:ext cx="215900" cy="287337"/>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sz="1600">
              <a:effectLst/>
              <a:ea typeface="宋体" panose="02010600030101010101" pitchFamily="2" charset="-122"/>
            </a:endParaRPr>
          </a:p>
        </p:txBody>
      </p:sp>
      <p:sp>
        <p:nvSpPr>
          <p:cNvPr id="156714" name="Rectangle 42"/>
          <p:cNvSpPr>
            <a:spLocks noChangeArrowheads="1"/>
          </p:cNvSpPr>
          <p:nvPr/>
        </p:nvSpPr>
        <p:spPr bwMode="auto">
          <a:xfrm>
            <a:off x="6373813" y="1125538"/>
            <a:ext cx="215900" cy="287337"/>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5" name="Rectangle 43"/>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6" name="Rectangle 44"/>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17" name="Rectangle 45"/>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18" name="Rectangle 46"/>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19" name="Rectangle 47"/>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20" name="Line 48"/>
          <p:cNvSpPr>
            <a:spLocks noChangeShapeType="1"/>
          </p:cNvSpPr>
          <p:nvPr/>
        </p:nvSpPr>
        <p:spPr bwMode="auto">
          <a:xfrm flipV="1">
            <a:off x="5724525" y="1125538"/>
            <a:ext cx="144463" cy="1428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21" name="Line 49"/>
          <p:cNvSpPr>
            <a:spLocks noChangeShapeType="1"/>
          </p:cNvSpPr>
          <p:nvPr/>
        </p:nvSpPr>
        <p:spPr bwMode="auto">
          <a:xfrm flipV="1">
            <a:off x="5724525" y="1123950"/>
            <a:ext cx="288925" cy="2889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22" name="Line 50"/>
          <p:cNvSpPr>
            <a:spLocks noChangeShapeType="1"/>
          </p:cNvSpPr>
          <p:nvPr/>
        </p:nvSpPr>
        <p:spPr bwMode="auto">
          <a:xfrm flipV="1">
            <a:off x="5868988" y="1125538"/>
            <a:ext cx="287337" cy="2873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23" name="Line 51"/>
          <p:cNvSpPr>
            <a:spLocks noChangeShapeType="1"/>
          </p:cNvSpPr>
          <p:nvPr/>
        </p:nvSpPr>
        <p:spPr bwMode="auto">
          <a:xfrm flipV="1">
            <a:off x="6013450" y="1270000"/>
            <a:ext cx="142875" cy="1428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24" name="Rectangle 52"/>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25" name="Rectangle 53"/>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26" name="Rectangle 54"/>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27" name="Rectangle 55"/>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28" name="Rectangle 56"/>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29" name="Rectangle 57"/>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30" name="Rectangle 58"/>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31" name="Rectangle 59"/>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32" name="Rectangle 60"/>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33" name="Rectangle 61"/>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34" name="Rectangle 62"/>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35" name="Rectangle 63"/>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36" name="Rectangle 64"/>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37" name="Rectangle 65"/>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38" name="Rectangle 66"/>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39" name="Rectangle 67"/>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0" name="Rectangle 68"/>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41" name="Rectangle 69"/>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42" name="Rectangle 70"/>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43" name="Rectangle 71"/>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4" name="Rectangle 72"/>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5" name="Rectangle 73"/>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46" name="Rectangle 74"/>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156747" name="Rectangle 75"/>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48" name="Rectangle 76"/>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9" name="Rectangle 77"/>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0" name="Rectangle 78"/>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51" name="Rectangle 79"/>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156752" name="Rectangle 80"/>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53" name="Rectangle 81"/>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4" name="Rectangle 82"/>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5" name="Rectangle 83"/>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56" name="Rectangle 84"/>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156757" name="Rectangle 85"/>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58" name="Rectangle 86"/>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9" name="Rectangle 87"/>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60" name="Rectangle 88"/>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61" name="Rectangle 89"/>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156762" name="Rectangle 90"/>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63" name="Rectangle 91"/>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64" name="Rectangle 92"/>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65" name="Rectangle 93"/>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66" name="Rectangle 94"/>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156767" name="Rectangle 95"/>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68" name="Rectangle 96"/>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69" name="Rectangle 97"/>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70" name="Rectangle 98"/>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71" name="Rectangle 99"/>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156772" name="Rectangle 100"/>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73" name="Rectangle 101"/>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56774" name="AutoShape 102"/>
          <p:cNvCxnSpPr>
            <a:cxnSpLocks noChangeShapeType="1"/>
            <a:stCxn id="156710" idx="2"/>
            <a:endCxn id="156717" idx="0"/>
          </p:cNvCxnSpPr>
          <p:nvPr/>
        </p:nvCxnSpPr>
        <p:spPr bwMode="auto">
          <a:xfrm rot="16200000" flipH="1">
            <a:off x="5360987" y="1481138"/>
            <a:ext cx="619125" cy="539750"/>
          </a:xfrm>
          <a:prstGeom prst="curvedConnector3">
            <a:avLst>
              <a:gd name="adj1" fmla="val 47435"/>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775" name="Text Box 103"/>
          <p:cNvSpPr txBox="1">
            <a:spLocks noChangeArrowheads="1"/>
          </p:cNvSpPr>
          <p:nvPr/>
        </p:nvSpPr>
        <p:spPr bwMode="auto">
          <a:xfrm>
            <a:off x="4837430" y="399098"/>
            <a:ext cx="479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thrt</a:t>
            </a:r>
          </a:p>
        </p:txBody>
      </p:sp>
      <p:cxnSp>
        <p:nvCxnSpPr>
          <p:cNvPr id="156777" name="AutoShape 105"/>
          <p:cNvCxnSpPr>
            <a:cxnSpLocks noChangeShapeType="1"/>
          </p:cNvCxnSpPr>
          <p:nvPr/>
        </p:nvCxnSpPr>
        <p:spPr bwMode="auto">
          <a:xfrm rot="16200000" flipH="1">
            <a:off x="5042694" y="759937"/>
            <a:ext cx="355600" cy="239712"/>
          </a:xfrm>
          <a:prstGeom prst="curvedConnector3">
            <a:avLst>
              <a:gd name="adj1" fmla="val 54019"/>
            </a:avLst>
          </a:prstGeom>
          <a:noFill/>
          <a:ln w="28575">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778" name="Text Box 106"/>
          <p:cNvSpPr txBox="1">
            <a:spLocks noChangeArrowheads="1"/>
          </p:cNvSpPr>
          <p:nvPr/>
        </p:nvSpPr>
        <p:spPr bwMode="auto">
          <a:xfrm>
            <a:off x="5940425" y="1436688"/>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BT</a:t>
            </a:r>
          </a:p>
        </p:txBody>
      </p:sp>
      <p:cxnSp>
        <p:nvCxnSpPr>
          <p:cNvPr id="156779" name="AutoShape 107"/>
          <p:cNvCxnSpPr>
            <a:cxnSpLocks noChangeShapeType="1"/>
            <a:stCxn id="156778" idx="2"/>
            <a:endCxn id="156718" idx="0"/>
          </p:cNvCxnSpPr>
          <p:nvPr/>
        </p:nvCxnSpPr>
        <p:spPr bwMode="auto">
          <a:xfrm rot="16200000" flipH="1">
            <a:off x="6069806" y="1866107"/>
            <a:ext cx="287337" cy="101600"/>
          </a:xfrm>
          <a:prstGeom prst="curvedConnector3">
            <a:avLst>
              <a:gd name="adj1" fmla="val 49722"/>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780" name="Line 10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1" name="Line 10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2" name="Line 11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3" name="Line 11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4" name="Line 11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5" name="Line 11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6" name="Line 11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7" name="Line 11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8" name="Line 11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9" name="Line 11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56790" name="AutoShape 118"/>
          <p:cNvCxnSpPr>
            <a:cxnSpLocks noChangeShapeType="1"/>
            <a:stCxn id="156710" idx="1"/>
            <a:endCxn id="156744" idx="0"/>
          </p:cNvCxnSpPr>
          <p:nvPr/>
        </p:nvCxnSpPr>
        <p:spPr bwMode="auto">
          <a:xfrm rot="10800000" flipV="1">
            <a:off x="3168650" y="1270000"/>
            <a:ext cx="2095500" cy="2519363"/>
          </a:xfrm>
          <a:prstGeom prst="curvedConnector2">
            <a:avLst/>
          </a:prstGeom>
          <a:noFill/>
          <a:ln w="28575">
            <a:solidFill>
              <a:srgbClr val="FFFF00"/>
            </a:solidFill>
            <a:prstDash val="lgDashDot"/>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1" name="AutoShape 119"/>
          <p:cNvCxnSpPr>
            <a:cxnSpLocks noChangeShapeType="1"/>
            <a:stCxn id="156748" idx="3"/>
            <a:endCxn id="156726" idx="2"/>
          </p:cNvCxnSpPr>
          <p:nvPr/>
        </p:nvCxnSpPr>
        <p:spPr bwMode="auto">
          <a:xfrm flipV="1">
            <a:off x="4357688" y="3140075"/>
            <a:ext cx="287337"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3" name="AutoShape 121"/>
          <p:cNvCxnSpPr>
            <a:cxnSpLocks noChangeShapeType="1"/>
            <a:stCxn id="156749" idx="1"/>
            <a:endCxn id="156727" idx="2"/>
          </p:cNvCxnSpPr>
          <p:nvPr/>
        </p:nvCxnSpPr>
        <p:spPr bwMode="auto">
          <a:xfrm rot="10800000" flipH="1">
            <a:off x="3492500" y="3140075"/>
            <a:ext cx="1476375" cy="1730375"/>
          </a:xfrm>
          <a:prstGeom prst="curvedConnector4">
            <a:avLst>
              <a:gd name="adj1" fmla="val -18495"/>
              <a:gd name="adj2" fmla="val 34676"/>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4" name="AutoShape 122"/>
          <p:cNvCxnSpPr>
            <a:cxnSpLocks noChangeShapeType="1"/>
            <a:stCxn id="156753" idx="3"/>
            <a:endCxn id="156736" idx="2"/>
          </p:cNvCxnSpPr>
          <p:nvPr/>
        </p:nvCxnSpPr>
        <p:spPr bwMode="auto">
          <a:xfrm flipV="1">
            <a:off x="4789488" y="4076700"/>
            <a:ext cx="501650"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5" name="AutoShape 123"/>
          <p:cNvCxnSpPr>
            <a:cxnSpLocks noChangeShapeType="1"/>
            <a:stCxn id="156754" idx="1"/>
            <a:endCxn id="156737" idx="2"/>
          </p:cNvCxnSpPr>
          <p:nvPr/>
        </p:nvCxnSpPr>
        <p:spPr bwMode="auto">
          <a:xfrm rot="10800000" flipH="1">
            <a:off x="4429125" y="4076700"/>
            <a:ext cx="1185863" cy="1657350"/>
          </a:xfrm>
          <a:prstGeom prst="curvedConnector4">
            <a:avLst>
              <a:gd name="adj1" fmla="val -19278"/>
              <a:gd name="adj2" fmla="val 33042"/>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6" name="AutoShape 124"/>
          <p:cNvCxnSpPr>
            <a:cxnSpLocks noChangeShapeType="1"/>
            <a:stCxn id="156758" idx="3"/>
            <a:endCxn id="156741" idx="2"/>
          </p:cNvCxnSpPr>
          <p:nvPr/>
        </p:nvCxnSpPr>
        <p:spPr bwMode="auto">
          <a:xfrm flipV="1">
            <a:off x="5726113" y="5013325"/>
            <a:ext cx="430212" cy="720725"/>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7" name="AutoShape 125"/>
          <p:cNvCxnSpPr>
            <a:cxnSpLocks noChangeShapeType="1"/>
            <a:stCxn id="156759" idx="1"/>
            <a:endCxn id="156742" idx="2"/>
          </p:cNvCxnSpPr>
          <p:nvPr/>
        </p:nvCxnSpPr>
        <p:spPr bwMode="auto">
          <a:xfrm rot="10800000" flipH="1">
            <a:off x="6373813" y="5013325"/>
            <a:ext cx="106362" cy="720725"/>
          </a:xfrm>
          <a:prstGeom prst="curvedConnector4">
            <a:avLst>
              <a:gd name="adj1" fmla="val -70153"/>
              <a:gd name="adj2" fmla="val 58148"/>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8" name="AutoShape 126"/>
          <p:cNvCxnSpPr>
            <a:cxnSpLocks noChangeShapeType="1"/>
            <a:stCxn id="156763" idx="3"/>
          </p:cNvCxnSpPr>
          <p:nvPr/>
        </p:nvCxnSpPr>
        <p:spPr bwMode="auto">
          <a:xfrm flipH="1" flipV="1">
            <a:off x="5940425" y="2349500"/>
            <a:ext cx="1730375" cy="3384550"/>
          </a:xfrm>
          <a:prstGeom prst="curvedConnector4">
            <a:avLst>
              <a:gd name="adj1" fmla="val 21005"/>
              <a:gd name="adj2" fmla="val 3841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9" name="AutoShape 127"/>
          <p:cNvCxnSpPr>
            <a:cxnSpLocks noChangeShapeType="1"/>
            <a:stCxn id="156764" idx="0"/>
          </p:cNvCxnSpPr>
          <p:nvPr/>
        </p:nvCxnSpPr>
        <p:spPr bwMode="auto">
          <a:xfrm rot="5400000" flipH="1">
            <a:off x="5526087" y="3051176"/>
            <a:ext cx="1439863" cy="36512"/>
          </a:xfrm>
          <a:prstGeom prst="curvedConnector3">
            <a:avLst>
              <a:gd name="adj1" fmla="val 49944"/>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00" name="AutoShape 128"/>
          <p:cNvCxnSpPr>
            <a:cxnSpLocks noChangeShapeType="1"/>
            <a:stCxn id="156768" idx="3"/>
            <a:endCxn id="156731" idx="2"/>
          </p:cNvCxnSpPr>
          <p:nvPr/>
        </p:nvCxnSpPr>
        <p:spPr bwMode="auto">
          <a:xfrm flipH="1" flipV="1">
            <a:off x="7378700" y="3140075"/>
            <a:ext cx="74613" cy="793750"/>
          </a:xfrm>
          <a:prstGeom prst="curvedConnector4">
            <a:avLst>
              <a:gd name="adj1" fmla="val -306384"/>
              <a:gd name="adj2" fmla="val 59199"/>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01" name="AutoShape 129"/>
          <p:cNvCxnSpPr>
            <a:cxnSpLocks noChangeShapeType="1"/>
            <a:endCxn id="156732" idx="2"/>
          </p:cNvCxnSpPr>
          <p:nvPr/>
        </p:nvCxnSpPr>
        <p:spPr bwMode="auto">
          <a:xfrm rot="5400000" flipH="1">
            <a:off x="7432675" y="3409950"/>
            <a:ext cx="649288" cy="109538"/>
          </a:xfrm>
          <a:prstGeom prst="curvedConnector3">
            <a:avLst>
              <a:gd name="adj1" fmla="val 49880"/>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02" name="AutoShape 130"/>
          <p:cNvCxnSpPr>
            <a:cxnSpLocks noChangeShapeType="1"/>
          </p:cNvCxnSpPr>
          <p:nvPr/>
        </p:nvCxnSpPr>
        <p:spPr bwMode="auto">
          <a:xfrm rot="5400000" flipH="1">
            <a:off x="6498432" y="1358106"/>
            <a:ext cx="2519362" cy="2339975"/>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03" name="AutoShape 131"/>
          <p:cNvCxnSpPr>
            <a:cxnSpLocks noChangeShapeType="1"/>
            <a:stCxn id="156772" idx="0"/>
            <a:endCxn id="156714" idx="2"/>
          </p:cNvCxnSpPr>
          <p:nvPr/>
        </p:nvCxnSpPr>
        <p:spPr bwMode="auto">
          <a:xfrm rot="5400000" flipH="1">
            <a:off x="6423025" y="1500188"/>
            <a:ext cx="2347913" cy="2230437"/>
          </a:xfrm>
          <a:prstGeom prst="curvedConnector3">
            <a:avLst>
              <a:gd name="adj1" fmla="val 50644"/>
            </a:avLst>
          </a:prstGeom>
          <a:noFill/>
          <a:ln w="38100">
            <a:solidFill>
              <a:srgbClr val="00CC00"/>
            </a:solidFill>
            <a:prstDash val="lgDashDot"/>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6806" name="Group 134"/>
          <p:cNvGrpSpPr/>
          <p:nvPr/>
        </p:nvGrpSpPr>
        <p:grpSpPr bwMode="auto">
          <a:xfrm>
            <a:off x="25400" y="260350"/>
            <a:ext cx="3811588" cy="3887788"/>
            <a:chOff x="3140" y="708"/>
            <a:chExt cx="2739" cy="2767"/>
          </a:xfrm>
        </p:grpSpPr>
        <p:sp>
          <p:nvSpPr>
            <p:cNvPr id="156807" name="Oval 135"/>
            <p:cNvSpPr>
              <a:spLocks noChangeArrowheads="1"/>
            </p:cNvSpPr>
            <p:nvPr/>
          </p:nvSpPr>
          <p:spPr bwMode="auto">
            <a:xfrm>
              <a:off x="4378" y="708"/>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08" name="Oval 136"/>
            <p:cNvSpPr>
              <a:spLocks noChangeArrowheads="1"/>
            </p:cNvSpPr>
            <p:nvPr/>
          </p:nvSpPr>
          <p:spPr bwMode="auto">
            <a:xfrm>
              <a:off x="3924" y="1207"/>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09" name="Oval 137"/>
            <p:cNvSpPr>
              <a:spLocks noChangeArrowheads="1"/>
            </p:cNvSpPr>
            <p:nvPr/>
          </p:nvSpPr>
          <p:spPr bwMode="auto">
            <a:xfrm>
              <a:off x="3607"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156810" name="Oval 138"/>
            <p:cNvSpPr>
              <a:spLocks noChangeArrowheads="1"/>
            </p:cNvSpPr>
            <p:nvPr/>
          </p:nvSpPr>
          <p:spPr bwMode="auto">
            <a:xfrm>
              <a:off x="4151"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11" name="Oval 139"/>
            <p:cNvSpPr>
              <a:spLocks noChangeArrowheads="1"/>
            </p:cNvSpPr>
            <p:nvPr/>
          </p:nvSpPr>
          <p:spPr bwMode="auto">
            <a:xfrm>
              <a:off x="3879" y="2522"/>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156812" name="Oval 140"/>
            <p:cNvSpPr>
              <a:spLocks noChangeArrowheads="1"/>
            </p:cNvSpPr>
            <p:nvPr/>
          </p:nvSpPr>
          <p:spPr bwMode="auto">
            <a:xfrm>
              <a:off x="4423" y="2522"/>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13" name="Oval 141"/>
            <p:cNvSpPr>
              <a:spLocks noChangeArrowheads="1"/>
            </p:cNvSpPr>
            <p:nvPr/>
          </p:nvSpPr>
          <p:spPr bwMode="auto">
            <a:xfrm>
              <a:off x="4151" y="3203"/>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156814" name="Oval 142"/>
            <p:cNvSpPr>
              <a:spLocks noChangeArrowheads="1"/>
            </p:cNvSpPr>
            <p:nvPr/>
          </p:nvSpPr>
          <p:spPr bwMode="auto">
            <a:xfrm>
              <a:off x="4695" y="3203"/>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156815" name="Oval 143"/>
            <p:cNvSpPr>
              <a:spLocks noChangeArrowheads="1"/>
            </p:cNvSpPr>
            <p:nvPr/>
          </p:nvSpPr>
          <p:spPr bwMode="auto">
            <a:xfrm>
              <a:off x="4877" y="1207"/>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16" name="Oval 144"/>
            <p:cNvSpPr>
              <a:spLocks noChangeArrowheads="1"/>
            </p:cNvSpPr>
            <p:nvPr/>
          </p:nvSpPr>
          <p:spPr bwMode="auto">
            <a:xfrm>
              <a:off x="4650"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156817" name="Oval 145"/>
            <p:cNvSpPr>
              <a:spLocks noChangeArrowheads="1"/>
            </p:cNvSpPr>
            <p:nvPr/>
          </p:nvSpPr>
          <p:spPr bwMode="auto">
            <a:xfrm>
              <a:off x="5149"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156818" name="AutoShape 146"/>
            <p:cNvCxnSpPr>
              <a:cxnSpLocks noChangeShapeType="1"/>
              <a:stCxn id="156807" idx="3"/>
              <a:endCxn id="156808" idx="7"/>
            </p:cNvCxnSpPr>
            <p:nvPr/>
          </p:nvCxnSpPr>
          <p:spPr bwMode="auto">
            <a:xfrm flipH="1">
              <a:off x="4156" y="940"/>
              <a:ext cx="262" cy="30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19" name="AutoShape 147"/>
            <p:cNvCxnSpPr>
              <a:cxnSpLocks noChangeShapeType="1"/>
              <a:stCxn id="156807" idx="5"/>
              <a:endCxn id="156815" idx="1"/>
            </p:cNvCxnSpPr>
            <p:nvPr/>
          </p:nvCxnSpPr>
          <p:spPr bwMode="auto">
            <a:xfrm>
              <a:off x="4610" y="940"/>
              <a:ext cx="307" cy="30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0" name="AutoShape 148"/>
            <p:cNvCxnSpPr>
              <a:cxnSpLocks noChangeShapeType="1"/>
              <a:stCxn id="156808" idx="3"/>
              <a:endCxn id="156809" idx="0"/>
            </p:cNvCxnSpPr>
            <p:nvPr/>
          </p:nvCxnSpPr>
          <p:spPr bwMode="auto">
            <a:xfrm flipH="1">
              <a:off x="3743" y="1439"/>
              <a:ext cx="22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1" name="AutoShape 149"/>
            <p:cNvCxnSpPr>
              <a:cxnSpLocks noChangeShapeType="1"/>
              <a:stCxn id="156808" idx="5"/>
              <a:endCxn id="156810" idx="0"/>
            </p:cNvCxnSpPr>
            <p:nvPr/>
          </p:nvCxnSpPr>
          <p:spPr bwMode="auto">
            <a:xfrm>
              <a:off x="4156" y="1439"/>
              <a:ext cx="13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2" name="AutoShape 150"/>
            <p:cNvCxnSpPr>
              <a:cxnSpLocks noChangeShapeType="1"/>
              <a:stCxn id="156815" idx="3"/>
              <a:endCxn id="156816" idx="0"/>
            </p:cNvCxnSpPr>
            <p:nvPr/>
          </p:nvCxnSpPr>
          <p:spPr bwMode="auto">
            <a:xfrm flipH="1">
              <a:off x="4786" y="1439"/>
              <a:ext cx="13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3" name="AutoShape 151"/>
            <p:cNvCxnSpPr>
              <a:cxnSpLocks noChangeShapeType="1"/>
              <a:stCxn id="156815" idx="5"/>
              <a:endCxn id="156817" idx="0"/>
            </p:cNvCxnSpPr>
            <p:nvPr/>
          </p:nvCxnSpPr>
          <p:spPr bwMode="auto">
            <a:xfrm>
              <a:off x="5109" y="1439"/>
              <a:ext cx="176"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4" name="AutoShape 152"/>
            <p:cNvCxnSpPr>
              <a:cxnSpLocks noChangeShapeType="1"/>
              <a:stCxn id="156810" idx="3"/>
              <a:endCxn id="156811" idx="0"/>
            </p:cNvCxnSpPr>
            <p:nvPr/>
          </p:nvCxnSpPr>
          <p:spPr bwMode="auto">
            <a:xfrm flipH="1">
              <a:off x="4015" y="2051"/>
              <a:ext cx="176" cy="471"/>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5" name="AutoShape 153"/>
            <p:cNvCxnSpPr>
              <a:cxnSpLocks noChangeShapeType="1"/>
              <a:stCxn id="156810" idx="5"/>
              <a:endCxn id="156812" idx="0"/>
            </p:cNvCxnSpPr>
            <p:nvPr/>
          </p:nvCxnSpPr>
          <p:spPr bwMode="auto">
            <a:xfrm>
              <a:off x="4383" y="2051"/>
              <a:ext cx="176" cy="471"/>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6" name="AutoShape 154"/>
            <p:cNvCxnSpPr>
              <a:cxnSpLocks noChangeShapeType="1"/>
              <a:stCxn id="156812" idx="3"/>
              <a:endCxn id="156813" idx="0"/>
            </p:cNvCxnSpPr>
            <p:nvPr/>
          </p:nvCxnSpPr>
          <p:spPr bwMode="auto">
            <a:xfrm flipH="1">
              <a:off x="4287" y="2754"/>
              <a:ext cx="176" cy="449"/>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7" name="AutoShape 155"/>
            <p:cNvCxnSpPr>
              <a:cxnSpLocks noChangeShapeType="1"/>
              <a:stCxn id="156812" idx="5"/>
              <a:endCxn id="156814" idx="0"/>
            </p:cNvCxnSpPr>
            <p:nvPr/>
          </p:nvCxnSpPr>
          <p:spPr bwMode="auto">
            <a:xfrm>
              <a:off x="4655" y="2754"/>
              <a:ext cx="176" cy="449"/>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8" name="AutoShape 156"/>
            <p:cNvCxnSpPr>
              <a:cxnSpLocks noChangeShapeType="1"/>
              <a:stCxn id="156809" idx="5"/>
              <a:endCxn id="156840" idx="2"/>
            </p:cNvCxnSpPr>
            <p:nvPr/>
          </p:nvCxnSpPr>
          <p:spPr bwMode="auto">
            <a:xfrm rot="5400000" flipH="1" flipV="1">
              <a:off x="3658" y="1695"/>
              <a:ext cx="537" cy="175"/>
            </a:xfrm>
            <a:prstGeom prst="curvedConnector4">
              <a:avLst>
                <a:gd name="adj1" fmla="val -34264"/>
                <a:gd name="adj2" fmla="val 6171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9" name="AutoShape 157"/>
            <p:cNvCxnSpPr>
              <a:cxnSpLocks noChangeShapeType="1"/>
              <a:stCxn id="156811" idx="3"/>
              <a:endCxn id="156840" idx="5"/>
            </p:cNvCxnSpPr>
            <p:nvPr/>
          </p:nvCxnSpPr>
          <p:spPr bwMode="auto">
            <a:xfrm rot="5400000" flipH="1" flipV="1">
              <a:off x="3388" y="2069"/>
              <a:ext cx="1216" cy="154"/>
            </a:xfrm>
            <a:prstGeom prst="curvedConnector5">
              <a:avLst>
                <a:gd name="adj1" fmla="val -15130"/>
                <a:gd name="adj2" fmla="val -119481"/>
                <a:gd name="adj3" fmla="val 3009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0" name="AutoShape 158"/>
            <p:cNvCxnSpPr>
              <a:cxnSpLocks noChangeShapeType="1"/>
              <a:stCxn id="156811" idx="5"/>
              <a:endCxn id="156841" idx="2"/>
            </p:cNvCxnSpPr>
            <p:nvPr/>
          </p:nvCxnSpPr>
          <p:spPr bwMode="auto">
            <a:xfrm rot="5400000" flipH="1" flipV="1">
              <a:off x="3879" y="2381"/>
              <a:ext cx="605" cy="142"/>
            </a:xfrm>
            <a:prstGeom prst="curvedConnector4">
              <a:avLst>
                <a:gd name="adj1" fmla="val -30412"/>
                <a:gd name="adj2" fmla="val 6408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1" name="AutoShape 159"/>
            <p:cNvCxnSpPr>
              <a:cxnSpLocks noChangeShapeType="1"/>
              <a:stCxn id="156813" idx="3"/>
              <a:endCxn id="156841" idx="5"/>
            </p:cNvCxnSpPr>
            <p:nvPr/>
          </p:nvCxnSpPr>
          <p:spPr bwMode="auto">
            <a:xfrm rot="5400000" flipH="1" flipV="1">
              <a:off x="3621" y="2743"/>
              <a:ext cx="1262" cy="121"/>
            </a:xfrm>
            <a:prstGeom prst="curvedConnector5">
              <a:avLst>
                <a:gd name="adj1" fmla="val -14579"/>
                <a:gd name="adj2" fmla="val -152065"/>
                <a:gd name="adj3" fmla="val 24324"/>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2" name="AutoShape 160"/>
            <p:cNvCxnSpPr>
              <a:cxnSpLocks noChangeShapeType="1"/>
              <a:stCxn id="156813" idx="5"/>
              <a:endCxn id="156842" idx="2"/>
            </p:cNvCxnSpPr>
            <p:nvPr/>
          </p:nvCxnSpPr>
          <p:spPr bwMode="auto">
            <a:xfrm rot="5400000" flipH="1" flipV="1">
              <a:off x="4151" y="3061"/>
              <a:ext cx="606" cy="142"/>
            </a:xfrm>
            <a:prstGeom prst="curvedConnector4">
              <a:avLst>
                <a:gd name="adj1" fmla="val -30361"/>
                <a:gd name="adj2" fmla="val 6408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3" name="AutoShape 161"/>
            <p:cNvCxnSpPr>
              <a:cxnSpLocks noChangeShapeType="1"/>
              <a:stCxn id="156814" idx="3"/>
              <a:endCxn id="156842" idx="6"/>
            </p:cNvCxnSpPr>
            <p:nvPr/>
          </p:nvCxnSpPr>
          <p:spPr bwMode="auto">
            <a:xfrm rot="16200000" flipV="1">
              <a:off x="4362" y="3061"/>
              <a:ext cx="606" cy="141"/>
            </a:xfrm>
            <a:prstGeom prst="curvedConnector4">
              <a:avLst>
                <a:gd name="adj1" fmla="val -30361"/>
                <a:gd name="adj2" fmla="val 6453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4" name="AutoShape 162"/>
            <p:cNvCxnSpPr>
              <a:cxnSpLocks noChangeShapeType="1"/>
              <a:stCxn id="156816" idx="3"/>
              <a:endCxn id="156843" idx="6"/>
            </p:cNvCxnSpPr>
            <p:nvPr/>
          </p:nvCxnSpPr>
          <p:spPr bwMode="auto">
            <a:xfrm rot="16200000" flipV="1">
              <a:off x="4112" y="1472"/>
              <a:ext cx="1028" cy="129"/>
            </a:xfrm>
            <a:prstGeom prst="curvedConnector4">
              <a:avLst>
                <a:gd name="adj1" fmla="val -17898"/>
                <a:gd name="adj2" fmla="val 65894"/>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5" name="AutoShape 163"/>
            <p:cNvCxnSpPr>
              <a:cxnSpLocks noChangeShapeType="1"/>
              <a:stCxn id="156816" idx="5"/>
              <a:endCxn id="156844" idx="2"/>
            </p:cNvCxnSpPr>
            <p:nvPr/>
          </p:nvCxnSpPr>
          <p:spPr bwMode="auto">
            <a:xfrm rot="5400000" flipH="1" flipV="1">
              <a:off x="4665" y="1731"/>
              <a:ext cx="537" cy="104"/>
            </a:xfrm>
            <a:prstGeom prst="curvedConnector4">
              <a:avLst>
                <a:gd name="adj1" fmla="val -34264"/>
                <a:gd name="adj2" fmla="val 69231"/>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6" name="AutoShape 164"/>
            <p:cNvCxnSpPr>
              <a:cxnSpLocks noChangeShapeType="1"/>
              <a:stCxn id="156817" idx="3"/>
              <a:endCxn id="156844" idx="5"/>
            </p:cNvCxnSpPr>
            <p:nvPr/>
          </p:nvCxnSpPr>
          <p:spPr bwMode="auto">
            <a:xfrm rot="16200000" flipV="1">
              <a:off x="4860" y="1723"/>
              <a:ext cx="513" cy="144"/>
            </a:xfrm>
            <a:prstGeom prst="curvedConnector3">
              <a:avLst>
                <a:gd name="adj1" fmla="val -35866"/>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7" name="AutoShape 165"/>
            <p:cNvCxnSpPr>
              <a:cxnSpLocks noChangeShapeType="1"/>
              <a:stCxn id="156817" idx="4"/>
            </p:cNvCxnSpPr>
            <p:nvPr/>
          </p:nvCxnSpPr>
          <p:spPr bwMode="auto">
            <a:xfrm rot="5400000" flipH="1" flipV="1">
              <a:off x="5092" y="1626"/>
              <a:ext cx="658" cy="272"/>
            </a:xfrm>
            <a:prstGeom prst="curvedConnector3">
              <a:avLst>
                <a:gd name="adj1" fmla="val -21884"/>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8" name="AutoShape 166"/>
            <p:cNvCxnSpPr>
              <a:cxnSpLocks noChangeShapeType="1"/>
              <a:stCxn id="156809" idx="3"/>
            </p:cNvCxnSpPr>
            <p:nvPr/>
          </p:nvCxnSpPr>
          <p:spPr bwMode="auto">
            <a:xfrm rot="16200000" flipV="1">
              <a:off x="3159" y="1563"/>
              <a:ext cx="663" cy="313"/>
            </a:xfrm>
            <a:prstGeom prst="curvedConnector3">
              <a:avLst>
                <a:gd name="adj1" fmla="val -27755"/>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9" name="AutoShape 167"/>
            <p:cNvCxnSpPr>
              <a:cxnSpLocks noChangeShapeType="1"/>
              <a:stCxn id="156814" idx="5"/>
              <a:endCxn id="156843" idx="3"/>
            </p:cNvCxnSpPr>
            <p:nvPr/>
          </p:nvCxnSpPr>
          <p:spPr bwMode="auto">
            <a:xfrm rot="16200000" flipV="1">
              <a:off x="3521" y="2028"/>
              <a:ext cx="2388" cy="425"/>
            </a:xfrm>
            <a:prstGeom prst="curvedConnector3">
              <a:avLst>
                <a:gd name="adj1" fmla="val 36681"/>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840" name="Oval 168"/>
            <p:cNvSpPr>
              <a:spLocks noChangeArrowheads="1"/>
            </p:cNvSpPr>
            <p:nvPr/>
          </p:nvSpPr>
          <p:spPr bwMode="auto">
            <a:xfrm>
              <a:off x="4014" y="1480"/>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1" name="Oval 169"/>
            <p:cNvSpPr>
              <a:spLocks noChangeArrowheads="1"/>
            </p:cNvSpPr>
            <p:nvPr/>
          </p:nvSpPr>
          <p:spPr bwMode="auto">
            <a:xfrm>
              <a:off x="4253" y="2115"/>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2" name="Oval 170"/>
            <p:cNvSpPr>
              <a:spLocks noChangeArrowheads="1"/>
            </p:cNvSpPr>
            <p:nvPr/>
          </p:nvSpPr>
          <p:spPr bwMode="auto">
            <a:xfrm>
              <a:off x="4525" y="2795"/>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3" name="Oval 171"/>
            <p:cNvSpPr>
              <a:spLocks noChangeArrowheads="1"/>
            </p:cNvSpPr>
            <p:nvPr/>
          </p:nvSpPr>
          <p:spPr bwMode="auto">
            <a:xfrm>
              <a:off x="4492" y="989"/>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4" name="Oval 172"/>
            <p:cNvSpPr>
              <a:spLocks noChangeArrowheads="1"/>
            </p:cNvSpPr>
            <p:nvPr/>
          </p:nvSpPr>
          <p:spPr bwMode="auto">
            <a:xfrm>
              <a:off x="4986" y="1480"/>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5" name="Text Box 173"/>
            <p:cNvSpPr txBox="1">
              <a:spLocks noChangeArrowheads="1"/>
            </p:cNvSpPr>
            <p:nvPr/>
          </p:nvSpPr>
          <p:spPr bwMode="auto">
            <a:xfrm>
              <a:off x="3140" y="1144"/>
              <a:ext cx="50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sp>
          <p:nvSpPr>
            <p:cNvPr id="156846" name="Text Box 174"/>
            <p:cNvSpPr txBox="1">
              <a:spLocks noChangeArrowheads="1"/>
            </p:cNvSpPr>
            <p:nvPr/>
          </p:nvSpPr>
          <p:spPr bwMode="auto">
            <a:xfrm>
              <a:off x="5375" y="1207"/>
              <a:ext cx="50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grpSp>
      <p:sp>
        <p:nvSpPr>
          <p:cNvPr id="2" name="文本框 1"/>
          <p:cNvSpPr txBox="1"/>
          <p:nvPr/>
        </p:nvSpPr>
        <p:spPr>
          <a:xfrm>
            <a:off x="5485130" y="287020"/>
            <a:ext cx="1082040" cy="368300"/>
          </a:xfrm>
          <a:prstGeom prst="rect">
            <a:avLst/>
          </a:prstGeom>
          <a:noFill/>
        </p:spPr>
        <p:txBody>
          <a:bodyPr wrap="square" rtlCol="0">
            <a:spAutoFit/>
          </a:bodyPr>
          <a:lstStyle/>
          <a:p>
            <a:r>
              <a:rPr lang="zh-CN" altLang="en-US" sz="1800" b="1" dirty="0">
                <a:solidFill>
                  <a:srgbClr val="FFFF00"/>
                </a:solidFill>
                <a:latin typeface="SimSun" charset="-122"/>
                <a:ea typeface="SimSun" charset="-122"/>
                <a:cs typeface="SimSun" charset="-122"/>
              </a:rPr>
              <a:t>头结点</a:t>
            </a:r>
          </a:p>
        </p:txBody>
      </p:sp>
      <p:sp>
        <p:nvSpPr>
          <p:cNvPr id="3" name="Rectangle 38"/>
          <p:cNvSpPr>
            <a:spLocks noChangeArrowheads="1"/>
          </p:cNvSpPr>
          <p:nvPr/>
        </p:nvSpPr>
        <p:spPr bwMode="auto">
          <a:xfrm>
            <a:off x="5245100" y="1125538"/>
            <a:ext cx="215900" cy="287337"/>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39"/>
          <p:cNvSpPr>
            <a:spLocks noChangeArrowheads="1"/>
          </p:cNvSpPr>
          <p:nvPr/>
        </p:nvSpPr>
        <p:spPr bwMode="auto">
          <a:xfrm>
            <a:off x="5485130" y="1125538"/>
            <a:ext cx="215900" cy="287337"/>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sz="1600">
              <a:effectLst/>
              <a:ea typeface="宋体" panose="02010600030101010101" pitchFamily="2" charset="-122"/>
            </a:endParaRPr>
          </a:p>
        </p:txBody>
      </p:sp>
      <p:sp>
        <p:nvSpPr>
          <p:cNvPr id="6" name="Text Box 106"/>
          <p:cNvSpPr txBox="1">
            <a:spLocks noChangeArrowheads="1"/>
          </p:cNvSpPr>
          <p:nvPr/>
        </p:nvSpPr>
        <p:spPr bwMode="auto">
          <a:xfrm>
            <a:off x="5940425" y="1436688"/>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BT</a:t>
            </a:r>
          </a:p>
        </p:txBody>
      </p:sp>
      <p:sp>
        <p:nvSpPr>
          <p:cNvPr id="7" name="文本框 6"/>
          <p:cNvSpPr txBox="1"/>
          <p:nvPr/>
        </p:nvSpPr>
        <p:spPr>
          <a:xfrm>
            <a:off x="5364480" y="1089660"/>
            <a:ext cx="447675" cy="337185"/>
          </a:xfrm>
          <a:prstGeom prst="rect">
            <a:avLst/>
          </a:prstGeom>
          <a:noFill/>
        </p:spPr>
        <p:txBody>
          <a:bodyPr wrap="square" rtlCol="0">
            <a:spAutoFit/>
          </a:bodyPr>
          <a:lstStyle/>
          <a:p>
            <a:r>
              <a:rPr lang="en-US" altLang="zh-CN" sz="1600"/>
              <a:t>0</a:t>
            </a:r>
          </a:p>
        </p:txBody>
      </p:sp>
      <p:sp>
        <p:nvSpPr>
          <p:cNvPr id="8" name="文本框 7"/>
          <p:cNvSpPr txBox="1"/>
          <p:nvPr/>
        </p:nvSpPr>
        <p:spPr>
          <a:xfrm>
            <a:off x="6022340" y="1097280"/>
            <a:ext cx="447675" cy="337185"/>
          </a:xfrm>
          <a:prstGeom prst="rect">
            <a:avLst/>
          </a:prstGeom>
          <a:noFill/>
        </p:spPr>
        <p:txBody>
          <a:bodyPr wrap="square" rtlCol="0">
            <a:spAutoFit/>
          </a:bodyPr>
          <a:lstStyle/>
          <a:p>
            <a:r>
              <a:rPr lang="en-US" altLang="zh-CN" sz="1600"/>
              <a:t>1</a:t>
            </a:r>
          </a:p>
        </p:txBody>
      </p:sp>
      <p:sp>
        <p:nvSpPr>
          <p:cNvPr id="9" name="文本框 8"/>
          <p:cNvSpPr txBox="1"/>
          <p:nvPr/>
        </p:nvSpPr>
        <p:spPr>
          <a:xfrm>
            <a:off x="6482080" y="44450"/>
            <a:ext cx="2303145" cy="368300"/>
          </a:xfrm>
          <a:prstGeom prst="rect">
            <a:avLst/>
          </a:prstGeom>
          <a:noFill/>
        </p:spPr>
        <p:txBody>
          <a:bodyPr wrap="square" rtlCol="0">
            <a:spAutoFit/>
          </a:bodyPr>
          <a:lstStyle/>
          <a:p>
            <a:r>
              <a:rPr lang="en-US" altLang="zh-CN" sz="1800" b="1" dirty="0" err="1" smtClean="0">
                <a:solidFill>
                  <a:srgbClr val="FFFF00"/>
                </a:solidFill>
                <a:latin typeface="+mn-lt"/>
                <a:ea typeface="SimSun" charset="-122"/>
                <a:cs typeface="SimSun" charset="-122"/>
              </a:rPr>
              <a:t>lchild</a:t>
            </a:r>
            <a:r>
              <a:rPr lang="zh-CN" altLang="en-US" sz="1800" b="1" dirty="0" smtClean="0">
                <a:solidFill>
                  <a:srgbClr val="FFFF00"/>
                </a:solidFill>
                <a:latin typeface="+mn-lt"/>
                <a:ea typeface="SimSun" charset="-122"/>
                <a:cs typeface="SimSun" charset="-122"/>
              </a:rPr>
              <a:t> </a:t>
            </a:r>
            <a:r>
              <a:rPr lang="en-US" altLang="zh-CN" sz="1800" b="1" dirty="0" smtClean="0">
                <a:solidFill>
                  <a:srgbClr val="FFFF00"/>
                </a:solidFill>
                <a:latin typeface="+mn-lt"/>
                <a:ea typeface="SimSun" charset="-122"/>
                <a:cs typeface="SimSun" charset="-122"/>
              </a:rPr>
              <a:t> </a:t>
            </a:r>
            <a:r>
              <a:rPr lang="zh-CN" altLang="en-US" sz="1800" b="1" dirty="0">
                <a:solidFill>
                  <a:srgbClr val="FFFF00"/>
                </a:solidFill>
                <a:latin typeface="+mn-lt"/>
                <a:ea typeface="SimSun" charset="-122"/>
                <a:cs typeface="SimSun" charset="-122"/>
              </a:rPr>
              <a:t>指向根节点</a:t>
            </a:r>
          </a:p>
        </p:txBody>
      </p:sp>
      <p:sp>
        <p:nvSpPr>
          <p:cNvPr id="10" name="文本框 9"/>
          <p:cNvSpPr txBox="1"/>
          <p:nvPr/>
        </p:nvSpPr>
        <p:spPr>
          <a:xfrm>
            <a:off x="6579552" y="340040"/>
            <a:ext cx="2322195" cy="646331"/>
          </a:xfrm>
          <a:prstGeom prst="rect">
            <a:avLst/>
          </a:prstGeom>
          <a:noFill/>
        </p:spPr>
        <p:txBody>
          <a:bodyPr wrap="square" rtlCol="0">
            <a:spAutoFit/>
          </a:bodyPr>
          <a:lstStyle/>
          <a:p>
            <a:r>
              <a:rPr lang="en-US" altLang="zh-CN" sz="1800" b="1" dirty="0" err="1" smtClean="0">
                <a:solidFill>
                  <a:srgbClr val="FFFF00"/>
                </a:solidFill>
                <a:latin typeface="+mn-lt"/>
                <a:ea typeface="SimSun" charset="-122"/>
                <a:cs typeface="SimSun" charset="-122"/>
              </a:rPr>
              <a:t>rchild</a:t>
            </a:r>
            <a:r>
              <a:rPr lang="en-US" altLang="zh-CN" sz="1800" b="1" dirty="0" smtClean="0">
                <a:solidFill>
                  <a:srgbClr val="FFFF00"/>
                </a:solidFill>
                <a:latin typeface="+mn-lt"/>
                <a:ea typeface="SimSun" charset="-122"/>
                <a:cs typeface="SimSun" charset="-122"/>
              </a:rPr>
              <a:t> </a:t>
            </a:r>
            <a:r>
              <a:rPr lang="zh-CN" altLang="en-US" sz="1800" b="1" dirty="0">
                <a:solidFill>
                  <a:srgbClr val="FFFF00"/>
                </a:solidFill>
                <a:latin typeface="+mn-lt"/>
                <a:ea typeface="SimSun" charset="-122"/>
                <a:cs typeface="SimSun" charset="-122"/>
              </a:rPr>
              <a:t>指向最后一个</a:t>
            </a:r>
          </a:p>
          <a:p>
            <a:r>
              <a:rPr lang="zh-CN" altLang="en-US" sz="1800" b="1" dirty="0">
                <a:solidFill>
                  <a:srgbClr val="FFFF00"/>
                </a:solidFill>
                <a:latin typeface="+mn-lt"/>
                <a:ea typeface="SimSun" charset="-122"/>
                <a:cs typeface="SimSun" charset="-122"/>
              </a:rPr>
              <a:t>           遍历到的节点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71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56713"/>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1567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7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67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67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6723"/>
                                        </p:tgtEl>
                                        <p:attrNameLst>
                                          <p:attrName>style.visibility</p:attrName>
                                        </p:attrNameLst>
                                      </p:cBhvr>
                                      <p:to>
                                        <p:strVal val="visible"/>
                                      </p:to>
                                    </p:set>
                                  </p:childTnLst>
                                </p:cTn>
                              </p:par>
                              <p:par>
                                <p:cTn id="19" presetID="1" presetClass="entr" presetSubtype="0" fill="hold" grpId="2" nodeType="withEffect">
                                  <p:stCondLst>
                                    <p:cond delay="0"/>
                                  </p:stCondLst>
                                  <p:childTnLst>
                                    <p:set>
                                      <p:cBhvr>
                                        <p:cTn id="20" dur="1" fill="hold">
                                          <p:stCondLst>
                                            <p:cond delay="0"/>
                                          </p:stCondLst>
                                        </p:cTn>
                                        <p:tgtEl>
                                          <p:spTgt spid="1567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6777"/>
                                        </p:tgtEl>
                                        <p:attrNameLst>
                                          <p:attrName>style.visibility</p:attrName>
                                        </p:attrNameLst>
                                      </p:cBhvr>
                                      <p:to>
                                        <p:strVal val="visible"/>
                                      </p:to>
                                    </p:set>
                                  </p:childTnLst>
                                </p:cTn>
                              </p:par>
                              <p:par>
                                <p:cTn id="23" presetID="1" presetClass="entr" presetSubtype="0" fill="hold" grpId="2"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2"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2"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6774"/>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6803"/>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679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6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12" grpId="0" animBg="1"/>
      <p:bldP spid="156713" grpId="1" animBg="1"/>
      <p:bldP spid="156713" grpId="2" animBg="1"/>
      <p:bldP spid="156714" grpId="1" animBg="1"/>
      <p:bldP spid="156714" grpId="2" animBg="1"/>
      <p:bldP spid="156775" grpId="1" animBg="1"/>
      <p:bldP spid="156775" grpId="2" bldLvl="0" animBg="1"/>
      <p:bldP spid="2" grpId="1"/>
      <p:bldP spid="2" grpId="2"/>
      <p:bldP spid="3" grpId="1" animBg="1"/>
      <p:bldP spid="3" grpId="2" animBg="1"/>
      <p:bldP spid="4" grpId="1" animBg="1"/>
      <p:bldP spid="4" grpId="2" animBg="1"/>
      <p:bldP spid="7" grpId="0"/>
      <p:bldP spid="7" grpId="1"/>
      <p:bldP spid="8" grpId="0"/>
      <p:bldP spid="8" grpId="1"/>
      <p:bldP spid="9" grpId="1"/>
      <p:bldP spid="9" grpId="2"/>
      <p:bldP spid="10" grpId="1"/>
      <p:bldP spid="10" grpId="2"/>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58763" y="1003300"/>
            <a:ext cx="834074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err="1">
                <a:effectLst/>
                <a:latin typeface="Times New Roman" panose="02020603050405020304" pitchFamily="18" charset="0"/>
              </a:rPr>
              <a:t>enum</a:t>
            </a:r>
            <a:r>
              <a:rPr kumimoji="1" lang="en-US" altLang="zh-CN" sz="2400" dirty="0">
                <a:effectLst/>
                <a:latin typeface="Times New Roman" panose="02020603050405020304" pitchFamily="18" charset="0"/>
              </a:rPr>
              <a:t> tag {Link, Thread};</a:t>
            </a:r>
          </a:p>
          <a:p>
            <a:pPr algn="l"/>
            <a:endParaRPr kumimoji="1" lang="en-US" altLang="zh-CN" sz="2400" dirty="0">
              <a:effectLst/>
              <a:latin typeface="Times New Roman" panose="02020603050405020304" pitchFamily="18" charset="0"/>
            </a:endParaRPr>
          </a:p>
          <a:p>
            <a:pPr algn="l"/>
            <a:r>
              <a:rPr kumimoji="1" lang="en-US" altLang="zh-CN" sz="2400" dirty="0">
                <a:effectLst/>
                <a:latin typeface="Times New Roman" panose="02020603050405020304" pitchFamily="18" charset="0"/>
              </a:rPr>
              <a:t>Status </a:t>
            </a:r>
            <a:r>
              <a:rPr kumimoji="1" lang="en-US" altLang="zh-CN" sz="2400" i="1" dirty="0" err="1">
                <a:solidFill>
                  <a:srgbClr val="FFFF00"/>
                </a:solidFill>
                <a:effectLst/>
                <a:latin typeface="Times New Roman" panose="02020603050405020304" pitchFamily="18" charset="0"/>
              </a:rPr>
              <a:t>InOrderThreading</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PThrTree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Thrt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PThrTree</a:t>
            </a:r>
            <a:r>
              <a:rPr kumimoji="1" lang="en-US" altLang="zh-CN" sz="2400" dirty="0">
                <a:effectLst/>
                <a:latin typeface="Times New Roman" panose="02020603050405020304" pitchFamily="18" charset="0"/>
              </a:rPr>
              <a:t> BT)</a:t>
            </a:r>
          </a:p>
          <a:p>
            <a:pPr algn="l"/>
            <a:r>
              <a:rPr kumimoji="1" lang="en-US" altLang="zh-CN" sz="2400" dirty="0">
                <a:effectLst/>
                <a:latin typeface="Times New Roman" panose="02020603050405020304" pitchFamily="18" charset="0"/>
              </a:rPr>
              <a:t>{</a:t>
            </a:r>
            <a:endParaRPr kumimoji="1" lang="en-US" altLang="zh-CN" sz="2400" dirty="0">
              <a:solidFill>
                <a:srgbClr val="00CC00"/>
              </a:solidFill>
              <a:effectLst/>
              <a:latin typeface="Times New Roman" panose="02020603050405020304" pitchFamily="18" charset="0"/>
            </a:endParaRPr>
          </a:p>
          <a:p>
            <a:pPr algn="l"/>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PThrTree</a:t>
            </a:r>
            <a:r>
              <a:rPr kumimoji="1" lang="en-US" altLang="zh-CN" sz="2400" dirty="0">
                <a:effectLst/>
                <a:latin typeface="Times New Roman" panose="02020603050405020304" pitchFamily="18" charset="0"/>
              </a:rPr>
              <a:t> pre;		</a:t>
            </a:r>
          </a:p>
          <a:p>
            <a:pPr algn="l"/>
            <a:endParaRPr kumimoji="1" lang="en-US" altLang="zh-CN" sz="2400" dirty="0">
              <a:solidFill>
                <a:srgbClr val="00CC00"/>
              </a:solidFill>
              <a:effectLst/>
              <a:latin typeface="Times New Roman" panose="02020603050405020304" pitchFamily="18" charset="0"/>
            </a:endParaRPr>
          </a:p>
          <a:p>
            <a:pPr algn="l"/>
            <a:r>
              <a:rPr kumimoji="1" lang="en-US" altLang="zh-CN" sz="2400" dirty="0">
                <a:solidFill>
                  <a:srgbClr val="00CC00"/>
                </a:solidFill>
                <a:effectLst/>
                <a:latin typeface="Times New Roman" panose="02020603050405020304" pitchFamily="18" charset="0"/>
              </a:rPr>
              <a:t>	</a:t>
            </a:r>
            <a:r>
              <a:rPr kumimoji="1" lang="en-US" altLang="zh-CN" sz="2400" dirty="0">
                <a:solidFill>
                  <a:srgbClr val="00CC00"/>
                </a:solidFill>
                <a:effectLst/>
                <a:latin typeface="SimSun" charset="-122"/>
                <a:ea typeface="SimSun" charset="-122"/>
                <a:cs typeface="SimSun" charset="-122"/>
              </a:rPr>
              <a:t>/* </a:t>
            </a:r>
            <a:r>
              <a:rPr kumimoji="1" lang="zh-CN" altLang="en-US" sz="2400" dirty="0">
                <a:solidFill>
                  <a:srgbClr val="00CC00"/>
                </a:solidFill>
                <a:effectLst/>
                <a:latin typeface="SimSun" charset="-122"/>
                <a:ea typeface="SimSun" charset="-122"/>
                <a:cs typeface="SimSun" charset="-122"/>
              </a:rPr>
              <a:t>创建头结点 *</a:t>
            </a:r>
            <a:r>
              <a:rPr kumimoji="1" lang="en-US" altLang="zh-CN" sz="2400" dirty="0">
                <a:solidFill>
                  <a:srgbClr val="00CC00"/>
                </a:solidFill>
                <a:effectLst/>
                <a:latin typeface="SimSun" charset="-122"/>
                <a:ea typeface="SimSun" charset="-122"/>
                <a:cs typeface="SimSun" charset="-122"/>
              </a:rPr>
              <a:t>/</a:t>
            </a:r>
          </a:p>
          <a:p>
            <a:pPr algn="l"/>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Thrt</a:t>
            </a:r>
            <a:r>
              <a:rPr kumimoji="1" lang="en-US" altLang="zh-CN" sz="2400" dirty="0">
                <a:effectLst/>
                <a:latin typeface="Times New Roman" panose="02020603050405020304" pitchFamily="18" charset="0"/>
              </a:rPr>
              <a:t> = (</a:t>
            </a:r>
            <a:r>
              <a:rPr kumimoji="1" lang="en-US" altLang="zh-CN" sz="2400" dirty="0" err="1">
                <a:effectLst/>
                <a:latin typeface="Times New Roman" panose="02020603050405020304" pitchFamily="18" charset="0"/>
              </a:rPr>
              <a:t>PThrTree</a:t>
            </a:r>
            <a:r>
              <a:rPr kumimoji="1" lang="en-US" altLang="zh-CN" sz="2400" dirty="0">
                <a:effectLst/>
                <a:latin typeface="Times New Roman" panose="02020603050405020304" pitchFamily="18" charset="0"/>
              </a:rPr>
              <a:t> *) </a:t>
            </a:r>
            <a:r>
              <a:rPr kumimoji="1" lang="en-US" altLang="zh-CN" sz="2400" dirty="0" err="1">
                <a:effectLst/>
                <a:latin typeface="Times New Roman" panose="02020603050405020304" pitchFamily="18" charset="0"/>
              </a:rPr>
              <a:t>malloc</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sizeof</a:t>
            </a:r>
            <a:r>
              <a:rPr kumimoji="1" lang="en-US" altLang="zh-CN" sz="2400" dirty="0">
                <a:effectLst/>
                <a:latin typeface="Times New Roman" panose="02020603050405020304" pitchFamily="18" charset="0"/>
              </a:rPr>
              <a:t>(</a:t>
            </a:r>
            <a:r>
              <a:rPr kumimoji="1" lang="en-US" altLang="zh-CN" sz="2400" dirty="0" err="1">
                <a:effectLst/>
                <a:latin typeface="Times New Roman" panose="02020603050405020304" pitchFamily="18" charset="0"/>
              </a:rPr>
              <a:t>PThrTree</a:t>
            </a:r>
            <a:r>
              <a:rPr kumimoji="1" lang="en-US" altLang="zh-CN" sz="2400" dirty="0">
                <a:effectLst/>
                <a:latin typeface="Times New Roman" panose="02020603050405020304" pitchFamily="18" charset="0"/>
              </a:rPr>
              <a:t> ));</a:t>
            </a:r>
          </a:p>
          <a:p>
            <a:pPr algn="l"/>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Thrt</a:t>
            </a:r>
            <a:r>
              <a:rPr kumimoji="1" lang="en-US" altLang="zh-CN" sz="2400" dirty="0">
                <a:effectLst/>
                <a:latin typeface="Times New Roman" panose="02020603050405020304" pitchFamily="18" charset="0"/>
              </a:rPr>
              <a:t>)-&gt;</a:t>
            </a:r>
            <a:r>
              <a:rPr kumimoji="1" lang="en-US" altLang="zh-CN" sz="2400" dirty="0" err="1">
                <a:effectLst/>
                <a:latin typeface="Times New Roman" panose="02020603050405020304" pitchFamily="18" charset="0"/>
              </a:rPr>
              <a:t>ltag</a:t>
            </a:r>
            <a:r>
              <a:rPr kumimoji="1" lang="en-US" altLang="zh-CN" sz="2400" dirty="0">
                <a:effectLst/>
                <a:latin typeface="Times New Roman" panose="02020603050405020304" pitchFamily="18" charset="0"/>
              </a:rPr>
              <a:t> = Link;</a:t>
            </a:r>
          </a:p>
          <a:p>
            <a:pPr algn="l"/>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Thrt</a:t>
            </a:r>
            <a:r>
              <a:rPr kumimoji="1" lang="en-US" altLang="zh-CN" sz="2400" dirty="0">
                <a:effectLst/>
                <a:latin typeface="Times New Roman" panose="02020603050405020304" pitchFamily="18" charset="0"/>
              </a:rPr>
              <a:t>)-&gt;</a:t>
            </a:r>
            <a:r>
              <a:rPr kumimoji="1" lang="en-US" altLang="zh-CN" sz="2400" dirty="0" err="1">
                <a:effectLst/>
                <a:latin typeface="Times New Roman" panose="02020603050405020304" pitchFamily="18" charset="0"/>
              </a:rPr>
              <a:t>rtag</a:t>
            </a:r>
            <a:r>
              <a:rPr kumimoji="1" lang="en-US" altLang="zh-CN" sz="2400" dirty="0">
                <a:effectLst/>
                <a:latin typeface="Times New Roman" panose="02020603050405020304" pitchFamily="18" charset="0"/>
              </a:rPr>
              <a:t> = Thread;</a:t>
            </a:r>
          </a:p>
          <a:p>
            <a:pPr algn="l"/>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Thrt</a:t>
            </a:r>
            <a:r>
              <a:rPr kumimoji="1" lang="en-US" altLang="zh-CN" sz="2400" dirty="0">
                <a:effectLst/>
                <a:latin typeface="Times New Roman" panose="02020603050405020304" pitchFamily="18" charset="0"/>
              </a:rPr>
              <a:t>)-&gt;</a:t>
            </a:r>
            <a:r>
              <a:rPr kumimoji="1" lang="en-US" altLang="zh-CN" sz="2400" dirty="0" err="1">
                <a:effectLst/>
                <a:latin typeface="Times New Roman" panose="02020603050405020304" pitchFamily="18" charset="0"/>
              </a:rPr>
              <a:t>rchild</a:t>
            </a:r>
            <a:r>
              <a:rPr kumimoji="1" lang="en-US" altLang="zh-CN" sz="2400" dirty="0">
                <a:effectLst/>
                <a:latin typeface="Times New Roman" panose="02020603050405020304" pitchFamily="18" charset="0"/>
              </a:rPr>
              <a:t> = *</a:t>
            </a:r>
            <a:r>
              <a:rPr kumimoji="1" lang="en-US" altLang="zh-CN" sz="2400" dirty="0" err="1">
                <a:effectLst/>
                <a:latin typeface="Times New Roman" panose="02020603050405020304" pitchFamily="18" charset="0"/>
              </a:rPr>
              <a:t>Thrt</a:t>
            </a:r>
            <a:r>
              <a:rPr kumimoji="1" lang="en-US" altLang="zh-CN" sz="2400" dirty="0">
                <a:effectLst/>
                <a:latin typeface="Times New Roman" panose="02020603050405020304" pitchFamily="18" charset="0"/>
              </a:rPr>
              <a:t>;	</a:t>
            </a:r>
            <a:r>
              <a:rPr kumimoji="1" lang="en-US" altLang="zh-CN" sz="2400" dirty="0">
                <a:solidFill>
                  <a:srgbClr val="00CC00"/>
                </a:solidFill>
                <a:effectLst/>
                <a:latin typeface="SimSun" charset="-122"/>
                <a:ea typeface="SimSun" charset="-122"/>
                <a:cs typeface="SimSun" charset="-122"/>
              </a:rPr>
              <a:t>/* </a:t>
            </a:r>
            <a:r>
              <a:rPr kumimoji="1" lang="zh-CN" altLang="en-US" sz="2400" dirty="0">
                <a:solidFill>
                  <a:srgbClr val="00CC00"/>
                </a:solidFill>
                <a:effectLst/>
                <a:latin typeface="SimSun" charset="-122"/>
                <a:ea typeface="SimSun" charset="-122"/>
                <a:cs typeface="SimSun" charset="-122"/>
              </a:rPr>
              <a:t>右指针指回头结点  *</a:t>
            </a:r>
            <a:r>
              <a:rPr kumimoji="1" lang="en-US" altLang="zh-CN" sz="2400" dirty="0">
                <a:solidFill>
                  <a:srgbClr val="00CC00"/>
                </a:solidFill>
                <a:effectLst/>
                <a:latin typeface="SimSun" charset="-122"/>
                <a:ea typeface="SimSun" charset="-122"/>
                <a:cs typeface="SimSun" charset="-122"/>
              </a:rPr>
              <a:t>/</a:t>
            </a:r>
          </a:p>
          <a:p>
            <a:pPr algn="l"/>
            <a:r>
              <a:rPr kumimoji="1" lang="en-US" altLang="zh-CN" sz="2400" dirty="0">
                <a:effectLst/>
                <a:latin typeface="Times New Roman" panose="02020603050405020304" pitchFamily="18" charset="0"/>
              </a:rPr>
              <a:t>	</a:t>
            </a:r>
            <a:r>
              <a:rPr kumimoji="1" lang="en-US" altLang="zh-CN" sz="2400" b="1" dirty="0">
                <a:effectLst/>
                <a:latin typeface="Times New Roman" panose="02020603050405020304" pitchFamily="18" charset="0"/>
              </a:rPr>
              <a:t>if</a:t>
            </a:r>
            <a:r>
              <a:rPr kumimoji="1" lang="en-US" altLang="zh-CN" sz="2400" dirty="0">
                <a:effectLst/>
                <a:latin typeface="Times New Roman" panose="02020603050405020304" pitchFamily="18" charset="0"/>
              </a:rPr>
              <a:t>  (!BT) (*</a:t>
            </a:r>
            <a:r>
              <a:rPr kumimoji="1" lang="en-US" altLang="zh-CN" sz="2400" dirty="0" err="1">
                <a:effectLst/>
                <a:latin typeface="Times New Roman" panose="02020603050405020304" pitchFamily="18" charset="0"/>
              </a:rPr>
              <a:t>Thrt</a:t>
            </a:r>
            <a:r>
              <a:rPr kumimoji="1" lang="en-US" altLang="zh-CN" sz="2400" dirty="0">
                <a:effectLst/>
                <a:latin typeface="Times New Roman" panose="02020603050405020304" pitchFamily="18" charset="0"/>
              </a:rPr>
              <a:t>)-&gt;</a:t>
            </a:r>
            <a:r>
              <a:rPr kumimoji="1" lang="en-US" altLang="zh-CN" sz="2400" dirty="0" err="1">
                <a:effectLst/>
                <a:latin typeface="Times New Roman" panose="02020603050405020304" pitchFamily="18" charset="0"/>
              </a:rPr>
              <a:t>lchild</a:t>
            </a:r>
            <a:r>
              <a:rPr kumimoji="1" lang="en-US" altLang="zh-CN" sz="2400" dirty="0">
                <a:effectLst/>
                <a:latin typeface="Times New Roman" panose="02020603050405020304" pitchFamily="18" charset="0"/>
              </a:rPr>
              <a:t> = *</a:t>
            </a:r>
            <a:r>
              <a:rPr kumimoji="1" lang="en-US" altLang="zh-CN" sz="2400" dirty="0" err="1">
                <a:effectLst/>
                <a:latin typeface="Times New Roman" panose="02020603050405020304" pitchFamily="18" charset="0"/>
              </a:rPr>
              <a:t>Thrt</a:t>
            </a:r>
            <a:r>
              <a:rPr kumimoji="1" lang="en-US" altLang="zh-CN" sz="2400" dirty="0">
                <a:effectLst/>
                <a:latin typeface="Times New Roman" panose="02020603050405020304" pitchFamily="18" charset="0"/>
              </a:rPr>
              <a:t>;	</a:t>
            </a:r>
          </a:p>
          <a:p>
            <a:pPr algn="l"/>
            <a:r>
              <a:rPr kumimoji="1" lang="en-US" altLang="zh-CN" sz="2400" dirty="0">
                <a:solidFill>
                  <a:srgbClr val="00CC00"/>
                </a:solidFill>
                <a:effectLst/>
                <a:latin typeface="Times New Roman" panose="02020603050405020304" pitchFamily="18" charset="0"/>
              </a:rPr>
              <a:t>	</a:t>
            </a:r>
            <a:r>
              <a:rPr kumimoji="1" lang="en-US" altLang="zh-CN" sz="2400" dirty="0">
                <a:solidFill>
                  <a:srgbClr val="00CC00"/>
                </a:solidFill>
                <a:effectLst/>
                <a:latin typeface="SimSun" charset="-122"/>
                <a:ea typeface="SimSun" charset="-122"/>
                <a:cs typeface="SimSun" charset="-122"/>
              </a:rPr>
              <a:t>/* </a:t>
            </a:r>
            <a:r>
              <a:rPr kumimoji="1" lang="zh-CN" altLang="en-US" sz="2400" dirty="0">
                <a:solidFill>
                  <a:srgbClr val="00CC00"/>
                </a:solidFill>
                <a:effectLst/>
                <a:latin typeface="SimSun" charset="-122"/>
                <a:ea typeface="SimSun" charset="-122"/>
                <a:cs typeface="SimSun" charset="-122"/>
              </a:rPr>
              <a:t>树空，则让其左指针指回头结点*</a:t>
            </a:r>
            <a:r>
              <a:rPr kumimoji="1" lang="en-US" altLang="zh-CN" sz="2400" dirty="0">
                <a:solidFill>
                  <a:srgbClr val="00CC00"/>
                </a:solidFill>
                <a:effectLst/>
                <a:latin typeface="SimSun" charset="-122"/>
                <a:ea typeface="SimSun" charset="-122"/>
                <a:cs typeface="SimSun" charset="-122"/>
              </a:rPr>
              <a:t>/</a:t>
            </a:r>
          </a:p>
        </p:txBody>
      </p:sp>
      <p:sp>
        <p:nvSpPr>
          <p:cNvPr id="24581" name="Text Box 5"/>
          <p:cNvSpPr txBox="1">
            <a:spLocks noChangeArrowheads="1"/>
          </p:cNvSpPr>
          <p:nvPr/>
        </p:nvSpPr>
        <p:spPr bwMode="auto">
          <a:xfrm>
            <a:off x="376238" y="228600"/>
            <a:ext cx="8263801" cy="523220"/>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dirty="0" err="1">
                <a:solidFill>
                  <a:srgbClr val="FFFF00"/>
                </a:solidFill>
                <a:effectLst/>
                <a:latin typeface="+mn-lt"/>
                <a:ea typeface="SimSun" charset="-122"/>
                <a:cs typeface="SimSun" charset="-122"/>
              </a:rPr>
              <a:t>InOrderThreading</a:t>
            </a:r>
            <a:r>
              <a:rPr lang="en-US" altLang="zh-CN" sz="2800" b="1" dirty="0">
                <a:solidFill>
                  <a:srgbClr val="FFFF00"/>
                </a:solidFill>
                <a:effectLst/>
                <a:latin typeface="+mn-lt"/>
                <a:ea typeface="SimSun" charset="-122"/>
                <a:cs typeface="SimSun" charset="-122"/>
              </a:rPr>
              <a:t> (</a:t>
            </a:r>
            <a:r>
              <a:rPr lang="zh-CN" altLang="en-US" sz="2800" b="1" dirty="0">
                <a:solidFill>
                  <a:srgbClr val="FFFF00"/>
                </a:solidFill>
                <a:effectLst/>
                <a:latin typeface="+mn-lt"/>
                <a:ea typeface="SimSun" charset="-122"/>
                <a:cs typeface="SimSun" charset="-122"/>
              </a:rPr>
              <a:t>二叉树的中序线索化递归算法</a:t>
            </a:r>
            <a:r>
              <a:rPr lang="en-US" altLang="zh-CN" sz="2800" b="1" dirty="0">
                <a:solidFill>
                  <a:srgbClr val="FFFF00"/>
                </a:solidFill>
                <a:effectLst/>
                <a:latin typeface="+mn-lt"/>
                <a:ea typeface="SimSun" charset="-122"/>
                <a:cs typeface="SimSun" charset="-122"/>
              </a:rPr>
              <a:t>)</a:t>
            </a:r>
          </a:p>
        </p:txBody>
      </p:sp>
      <p:sp>
        <p:nvSpPr>
          <p:cNvPr id="2" name="文本框 1"/>
          <p:cNvSpPr txBox="1"/>
          <p:nvPr/>
        </p:nvSpPr>
        <p:spPr>
          <a:xfrm>
            <a:off x="6799308" y="836712"/>
            <a:ext cx="1800200" cy="523220"/>
          </a:xfrm>
          <a:prstGeom prst="rect">
            <a:avLst/>
          </a:prstGeom>
          <a:noFill/>
          <a:ln w="15875">
            <a:solidFill>
              <a:srgbClr val="FFFF00"/>
            </a:solidFill>
          </a:ln>
        </p:spPr>
        <p:txBody>
          <a:bodyPr wrap="square" rtlCol="0">
            <a:spAutoFit/>
          </a:bodyPr>
          <a:lstStyle/>
          <a:p>
            <a:r>
              <a:rPr kumimoji="1" lang="zh-CN" altLang="en-US" sz="2800" dirty="0" smtClean="0">
                <a:solidFill>
                  <a:srgbClr val="FFFF00"/>
                </a:solidFill>
                <a:latin typeface="SimSun" charset="-122"/>
                <a:ea typeface="SimSun" charset="-122"/>
                <a:cs typeface="SimSun" charset="-122"/>
              </a:rPr>
              <a:t>带头节点</a:t>
            </a:r>
            <a:endParaRPr kumimoji="1" lang="zh-CN" altLang="en-US" sz="2800" dirty="0">
              <a:solidFill>
                <a:srgbClr val="FFFF00"/>
              </a:solidFill>
              <a:latin typeface="SimSun" charset="-122"/>
              <a:ea typeface="SimSun" charset="-122"/>
              <a:cs typeface="SimSun"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23850" y="404813"/>
            <a:ext cx="842486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effectLst/>
                <a:latin typeface="+mn-lt"/>
                <a:ea typeface="SimSun" charset="-122"/>
                <a:cs typeface="SimSun" charset="-122"/>
              </a:rPr>
              <a:t>	</a:t>
            </a:r>
            <a:r>
              <a:rPr kumimoji="1" lang="en-US" altLang="zh-CN" sz="2400" b="1" dirty="0" smtClean="0">
                <a:effectLst/>
                <a:latin typeface="+mn-lt"/>
                <a:ea typeface="SimSun" charset="-122"/>
                <a:cs typeface="SimSun" charset="-122"/>
              </a:rPr>
              <a:t>else </a:t>
            </a:r>
            <a:r>
              <a:rPr kumimoji="1" lang="en-US" altLang="zh-CN" sz="2400" dirty="0" smtClean="0">
                <a:effectLst/>
                <a:latin typeface="+mn-lt"/>
                <a:ea typeface="SimSun" charset="-122"/>
                <a:cs typeface="SimSun" charset="-122"/>
              </a:rPr>
              <a:t>{</a:t>
            </a:r>
            <a:endParaRPr kumimoji="1" lang="en-US" altLang="zh-CN" sz="2400" dirty="0">
              <a:effectLst/>
              <a:latin typeface="+mn-lt"/>
              <a:ea typeface="SimSun" charset="-122"/>
              <a:cs typeface="SimSun" charset="-122"/>
            </a:endParaRPr>
          </a:p>
          <a:p>
            <a:pPr algn="l"/>
            <a:r>
              <a:rPr kumimoji="1" lang="en-US" altLang="zh-CN" sz="2400" dirty="0">
                <a:effectLst/>
                <a:latin typeface="+mn-lt"/>
                <a:ea typeface="SimSun" charset="-122"/>
                <a:cs typeface="SimSun" charset="-122"/>
              </a:rPr>
              <a:t>		</a:t>
            </a:r>
            <a:r>
              <a:rPr kumimoji="1" lang="en-US" altLang="zh-CN" sz="2400" dirty="0">
                <a:solidFill>
                  <a:srgbClr val="00CC00"/>
                </a:solidFill>
                <a:effectLst/>
                <a:latin typeface="+mn-lt"/>
                <a:ea typeface="SimSun" charset="-122"/>
                <a:cs typeface="SimSun" charset="-122"/>
                <a:sym typeface="+mn-ea"/>
              </a:rPr>
              <a:t>/*</a:t>
            </a:r>
            <a:r>
              <a:rPr kumimoji="1" lang="zh-CN" altLang="en-US" sz="2400" dirty="0">
                <a:solidFill>
                  <a:srgbClr val="00CC00"/>
                </a:solidFill>
                <a:effectLst/>
                <a:latin typeface="+mn-lt"/>
                <a:ea typeface="SimSun" charset="-122"/>
                <a:cs typeface="SimSun" charset="-122"/>
                <a:sym typeface="+mn-ea"/>
              </a:rPr>
              <a:t>处理头结点的左指针</a:t>
            </a:r>
            <a:r>
              <a:rPr kumimoji="1" lang="en-US" altLang="zh-CN" sz="2400" dirty="0">
                <a:solidFill>
                  <a:srgbClr val="00CC00"/>
                </a:solidFill>
                <a:effectLst/>
                <a:latin typeface="+mn-lt"/>
                <a:ea typeface="SimSun" charset="-122"/>
                <a:cs typeface="SimSun" charset="-122"/>
                <a:sym typeface="+mn-ea"/>
              </a:rPr>
              <a:t>*/</a:t>
            </a:r>
            <a:endParaRPr kumimoji="1" lang="en-US" altLang="zh-CN" sz="2400" dirty="0">
              <a:effectLst/>
              <a:latin typeface="+mn-lt"/>
              <a:ea typeface="SimSun" charset="-122"/>
              <a:cs typeface="SimSun" charset="-122"/>
            </a:endParaRPr>
          </a:p>
          <a:p>
            <a:pPr algn="l"/>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Thrt</a:t>
            </a:r>
            <a:r>
              <a:rPr kumimoji="1" lang="en-US" altLang="zh-CN" sz="2400" dirty="0">
                <a:effectLst/>
                <a:latin typeface="+mn-lt"/>
                <a:ea typeface="SimSun" charset="-122"/>
                <a:cs typeface="SimSun" charset="-122"/>
              </a:rPr>
              <a:t>)-&gt;</a:t>
            </a:r>
            <a:r>
              <a:rPr kumimoji="1" lang="en-US" altLang="zh-CN" sz="2400" dirty="0" err="1">
                <a:effectLst/>
                <a:latin typeface="+mn-lt"/>
                <a:ea typeface="SimSun" charset="-122"/>
                <a:cs typeface="SimSun" charset="-122"/>
              </a:rPr>
              <a:t>lchild</a:t>
            </a:r>
            <a:r>
              <a:rPr kumimoji="1" lang="en-US" altLang="zh-CN" sz="2400" dirty="0">
                <a:effectLst/>
                <a:latin typeface="+mn-lt"/>
                <a:ea typeface="SimSun" charset="-122"/>
                <a:cs typeface="SimSun" charset="-122"/>
              </a:rPr>
              <a:t> = BT;</a:t>
            </a:r>
          </a:p>
          <a:p>
            <a:pPr algn="l"/>
            <a:r>
              <a:rPr kumimoji="1" lang="en-US" altLang="zh-CN" sz="2400" dirty="0">
                <a:effectLst/>
                <a:latin typeface="+mn-lt"/>
                <a:ea typeface="SimSun" charset="-122"/>
                <a:cs typeface="SimSun" charset="-122"/>
              </a:rPr>
              <a:t>                        </a:t>
            </a:r>
            <a:r>
              <a:rPr kumimoji="1" lang="en-US" altLang="zh-CN" sz="2400" dirty="0">
                <a:solidFill>
                  <a:srgbClr val="00CC00"/>
                </a:solidFill>
                <a:effectLst/>
                <a:latin typeface="+mn-lt"/>
                <a:ea typeface="SimSun" charset="-122"/>
                <a:cs typeface="SimSun" charset="-122"/>
                <a:sym typeface="+mn-ea"/>
              </a:rPr>
              <a:t>/*</a:t>
            </a:r>
            <a:r>
              <a:rPr kumimoji="1" lang="zh-CN" altLang="en-US" sz="2400" dirty="0">
                <a:solidFill>
                  <a:srgbClr val="00CC00"/>
                </a:solidFill>
                <a:effectLst/>
                <a:latin typeface="+mn-lt"/>
                <a:ea typeface="SimSun" charset="-122"/>
                <a:cs typeface="SimSun" charset="-122"/>
                <a:sym typeface="+mn-ea"/>
              </a:rPr>
              <a:t>设置</a:t>
            </a:r>
            <a:r>
              <a:rPr kumimoji="1" lang="en-US" altLang="zh-CN" sz="2400" dirty="0">
                <a:solidFill>
                  <a:srgbClr val="00CC00"/>
                </a:solidFill>
                <a:effectLst/>
                <a:latin typeface="+mn-lt"/>
                <a:ea typeface="SimSun" charset="-122"/>
                <a:cs typeface="SimSun" charset="-122"/>
                <a:sym typeface="+mn-ea"/>
              </a:rPr>
              <a:t>pre</a:t>
            </a:r>
            <a:r>
              <a:rPr kumimoji="1" lang="zh-CN" altLang="en-US" sz="2400" dirty="0">
                <a:solidFill>
                  <a:srgbClr val="00CC00"/>
                </a:solidFill>
                <a:effectLst/>
                <a:latin typeface="+mn-lt"/>
                <a:ea typeface="SimSun" charset="-122"/>
                <a:cs typeface="SimSun" charset="-122"/>
                <a:sym typeface="+mn-ea"/>
              </a:rPr>
              <a:t>，当开始线索化后第一个遍历到的节        </a:t>
            </a:r>
          </a:p>
          <a:p>
            <a:pPr algn="l"/>
            <a:r>
              <a:rPr kumimoji="1" lang="zh-CN" altLang="en-US" sz="2400" dirty="0">
                <a:solidFill>
                  <a:srgbClr val="00CC00"/>
                </a:solidFill>
                <a:effectLst/>
                <a:latin typeface="+mn-lt"/>
                <a:ea typeface="SimSun" charset="-122"/>
                <a:cs typeface="SimSun" charset="-122"/>
                <a:sym typeface="+mn-ea"/>
              </a:rPr>
              <a:t>                           点</a:t>
            </a:r>
            <a:r>
              <a:rPr kumimoji="1" lang="en-US" altLang="zh-CN" sz="2400" dirty="0">
                <a:solidFill>
                  <a:srgbClr val="00CC00"/>
                </a:solidFill>
                <a:effectLst/>
                <a:latin typeface="+mn-lt"/>
                <a:ea typeface="SimSun" charset="-122"/>
                <a:cs typeface="SimSun" charset="-122"/>
                <a:sym typeface="+mn-ea"/>
              </a:rPr>
              <a:t>lchild</a:t>
            </a:r>
            <a:r>
              <a:rPr kumimoji="1" lang="zh-CN" altLang="en-US" sz="2400" dirty="0">
                <a:solidFill>
                  <a:srgbClr val="00CC00"/>
                </a:solidFill>
                <a:effectLst/>
                <a:latin typeface="+mn-lt"/>
                <a:ea typeface="SimSun" charset="-122"/>
                <a:cs typeface="SimSun" charset="-122"/>
                <a:sym typeface="+mn-ea"/>
              </a:rPr>
              <a:t>指针自动指向头结点</a:t>
            </a:r>
            <a:r>
              <a:rPr kumimoji="1" lang="en-US" altLang="zh-CN" sz="2400" dirty="0">
                <a:solidFill>
                  <a:srgbClr val="00CC00"/>
                </a:solidFill>
                <a:effectLst/>
                <a:latin typeface="+mn-lt"/>
                <a:ea typeface="SimSun" charset="-122"/>
                <a:cs typeface="SimSun" charset="-122"/>
                <a:sym typeface="+mn-ea"/>
              </a:rPr>
              <a:t>*/</a:t>
            </a:r>
            <a:endParaRPr kumimoji="1" lang="en-US" altLang="zh-CN" sz="2400" dirty="0">
              <a:effectLst/>
              <a:latin typeface="+mn-lt"/>
              <a:ea typeface="SimSun" charset="-122"/>
              <a:cs typeface="SimSun" charset="-122"/>
            </a:endParaRPr>
          </a:p>
          <a:p>
            <a:pPr algn="l"/>
            <a:r>
              <a:rPr kumimoji="1" lang="en-US" altLang="zh-CN" sz="2400" dirty="0">
                <a:effectLst/>
                <a:latin typeface="+mn-lt"/>
                <a:ea typeface="SimSun" charset="-122"/>
                <a:cs typeface="SimSun" charset="-122"/>
              </a:rPr>
              <a:t>		pre = *</a:t>
            </a:r>
            <a:r>
              <a:rPr kumimoji="1" lang="en-US" altLang="zh-CN" sz="2400" dirty="0" err="1">
                <a:effectLst/>
                <a:latin typeface="+mn-lt"/>
                <a:ea typeface="SimSun" charset="-122"/>
                <a:cs typeface="SimSun" charset="-122"/>
              </a:rPr>
              <a:t>Thrt</a:t>
            </a:r>
            <a:r>
              <a:rPr kumimoji="1" lang="en-US" altLang="zh-CN" sz="2400" dirty="0">
                <a:effectLst/>
                <a:latin typeface="+mn-lt"/>
                <a:ea typeface="SimSun" charset="-122"/>
                <a:cs typeface="SimSun" charset="-122"/>
              </a:rPr>
              <a:t>;</a:t>
            </a:r>
          </a:p>
          <a:p>
            <a:pPr algn="l"/>
            <a:r>
              <a:rPr kumimoji="1" lang="en-US" altLang="zh-CN" sz="2400" dirty="0">
                <a:effectLst/>
                <a:latin typeface="+mn-lt"/>
                <a:ea typeface="SimSun" charset="-122"/>
                <a:cs typeface="SimSun" charset="-122"/>
              </a:rPr>
              <a:t>		</a:t>
            </a:r>
            <a:r>
              <a:rPr kumimoji="1" lang="en-US" altLang="zh-CN" sz="2400" i="1" dirty="0" err="1">
                <a:solidFill>
                  <a:srgbClr val="FFFF00"/>
                </a:solidFill>
                <a:effectLst/>
                <a:latin typeface="+mn-lt"/>
                <a:ea typeface="SimSun" charset="-122"/>
                <a:cs typeface="SimSun" charset="-122"/>
              </a:rPr>
              <a:t>InThreading</a:t>
            </a:r>
            <a:r>
              <a:rPr kumimoji="1" lang="en-US" altLang="zh-CN" sz="2400" dirty="0">
                <a:effectLst/>
                <a:latin typeface="+mn-lt"/>
                <a:ea typeface="SimSun" charset="-122"/>
                <a:cs typeface="SimSun" charset="-122"/>
              </a:rPr>
              <a:t> (BT, &amp;pre</a:t>
            </a:r>
            <a:r>
              <a:rPr kumimoji="1" lang="en-US" altLang="zh-CN" sz="2400" dirty="0" smtClean="0">
                <a:effectLst/>
                <a:latin typeface="+mn-lt"/>
                <a:ea typeface="SimSun" charset="-122"/>
                <a:cs typeface="SimSun" charset="-122"/>
              </a:rPr>
              <a:t>);</a:t>
            </a:r>
            <a:endParaRPr kumimoji="1" lang="en-US" altLang="zh-CN" sz="2400" dirty="0">
              <a:effectLst/>
              <a:latin typeface="+mn-lt"/>
              <a:ea typeface="SimSun" charset="-122"/>
              <a:cs typeface="SimSun" charset="-122"/>
            </a:endParaRPr>
          </a:p>
          <a:p>
            <a:pPr algn="l"/>
            <a:r>
              <a:rPr kumimoji="1" lang="en-US" altLang="zh-CN" sz="2400" dirty="0">
                <a:solidFill>
                  <a:srgbClr val="00CC00"/>
                </a:solidFill>
                <a:effectLst/>
                <a:latin typeface="+mn-lt"/>
                <a:ea typeface="SimSun" charset="-122"/>
                <a:cs typeface="SimSun" charset="-122"/>
              </a:rPr>
              <a:t>		/* </a:t>
            </a:r>
            <a:r>
              <a:rPr kumimoji="1" lang="zh-CN" sz="2400" dirty="0">
                <a:solidFill>
                  <a:srgbClr val="00CC00"/>
                </a:solidFill>
                <a:effectLst/>
                <a:latin typeface="+mn-lt"/>
                <a:ea typeface="SimSun" charset="-122"/>
                <a:cs typeface="SimSun" charset="-122"/>
              </a:rPr>
              <a:t>处理最后一个遍历到的节点的</a:t>
            </a:r>
            <a:r>
              <a:rPr kumimoji="1" lang="en-US" altLang="zh-CN" sz="2400" dirty="0">
                <a:solidFill>
                  <a:srgbClr val="00CC00"/>
                </a:solidFill>
                <a:effectLst/>
                <a:latin typeface="+mn-lt"/>
                <a:ea typeface="SimSun" charset="-122"/>
                <a:cs typeface="SimSun" charset="-122"/>
              </a:rPr>
              <a:t>rchil</a:t>
            </a:r>
            <a:r>
              <a:rPr kumimoji="1" lang="zh-CN" altLang="en-US" sz="2400" dirty="0">
                <a:solidFill>
                  <a:srgbClr val="00CC00"/>
                </a:solidFill>
                <a:effectLst/>
                <a:latin typeface="+mn-lt"/>
                <a:ea typeface="SimSun" charset="-122"/>
                <a:cs typeface="SimSun" charset="-122"/>
              </a:rPr>
              <a:t>和</a:t>
            </a:r>
            <a:r>
              <a:rPr kumimoji="1" lang="en-US" altLang="zh-CN" sz="2400" dirty="0">
                <a:solidFill>
                  <a:srgbClr val="00CC00"/>
                </a:solidFill>
                <a:effectLst/>
                <a:latin typeface="+mn-lt"/>
                <a:ea typeface="SimSun" charset="-122"/>
                <a:cs typeface="SimSun" charset="-122"/>
              </a:rPr>
              <a:t>drtag</a:t>
            </a:r>
            <a:r>
              <a:rPr kumimoji="1" lang="zh-CN" altLang="en-US" sz="2400" dirty="0">
                <a:solidFill>
                  <a:srgbClr val="00CC00"/>
                </a:solidFill>
                <a:effectLst/>
                <a:latin typeface="+mn-lt"/>
                <a:ea typeface="SimSun" charset="-122"/>
                <a:cs typeface="SimSun" charset="-122"/>
              </a:rPr>
              <a:t>*</a:t>
            </a:r>
            <a:r>
              <a:rPr kumimoji="1" lang="en-US" altLang="zh-CN" sz="2400" dirty="0">
                <a:solidFill>
                  <a:srgbClr val="00CC00"/>
                </a:solidFill>
                <a:effectLst/>
                <a:latin typeface="+mn-lt"/>
                <a:ea typeface="SimSun" charset="-122"/>
                <a:cs typeface="SimSun" charset="-122"/>
              </a:rPr>
              <a:t>/</a:t>
            </a:r>
          </a:p>
          <a:p>
            <a:pPr algn="l"/>
            <a:r>
              <a:rPr kumimoji="1" lang="en-US" altLang="zh-CN" sz="2400" dirty="0">
                <a:effectLst/>
                <a:latin typeface="+mn-lt"/>
                <a:ea typeface="SimSun" charset="-122"/>
                <a:cs typeface="SimSun" charset="-122"/>
              </a:rPr>
              <a:t>		pre-&gt;</a:t>
            </a:r>
            <a:r>
              <a:rPr kumimoji="1" lang="en-US" altLang="zh-CN" sz="2400" dirty="0" err="1">
                <a:effectLst/>
                <a:latin typeface="+mn-lt"/>
                <a:ea typeface="SimSun" charset="-122"/>
                <a:cs typeface="SimSun" charset="-122"/>
              </a:rPr>
              <a:t>rchild</a:t>
            </a:r>
            <a:r>
              <a:rPr kumimoji="1" lang="en-US" altLang="zh-CN" sz="2400" dirty="0">
                <a:effectLst/>
                <a:latin typeface="+mn-lt"/>
                <a:ea typeface="SimSun" charset="-122"/>
                <a:cs typeface="SimSun" charset="-122"/>
              </a:rPr>
              <a:t> = *</a:t>
            </a:r>
            <a:r>
              <a:rPr kumimoji="1" lang="en-US" altLang="zh-CN" sz="2400" dirty="0" err="1">
                <a:effectLst/>
                <a:latin typeface="+mn-lt"/>
                <a:ea typeface="SimSun" charset="-122"/>
                <a:cs typeface="SimSun" charset="-122"/>
              </a:rPr>
              <a:t>Thrt</a:t>
            </a:r>
            <a:r>
              <a:rPr kumimoji="1" lang="en-US" altLang="zh-CN" sz="2400" dirty="0" smtClean="0">
                <a:effectLst/>
                <a:latin typeface="+mn-lt"/>
                <a:ea typeface="SimSun" charset="-122"/>
                <a:cs typeface="SimSun" charset="-122"/>
              </a:rPr>
              <a:t>;</a:t>
            </a:r>
            <a:endParaRPr kumimoji="1" lang="en-US" altLang="zh-CN" sz="2400" dirty="0">
              <a:solidFill>
                <a:srgbClr val="00CC00"/>
              </a:solidFill>
              <a:effectLst/>
              <a:latin typeface="+mn-lt"/>
              <a:ea typeface="SimSun" charset="-122"/>
              <a:cs typeface="SimSun" charset="-122"/>
            </a:endParaRPr>
          </a:p>
          <a:p>
            <a:pPr algn="l"/>
            <a:r>
              <a:rPr kumimoji="1" lang="en-US" altLang="zh-CN" sz="2400" dirty="0">
                <a:effectLst/>
                <a:latin typeface="+mn-lt"/>
                <a:ea typeface="SimSun" charset="-122"/>
                <a:cs typeface="SimSun" charset="-122"/>
              </a:rPr>
              <a:t>		pre-&gt;</a:t>
            </a:r>
            <a:r>
              <a:rPr kumimoji="1" lang="en-US" altLang="zh-CN" sz="2400" dirty="0" err="1">
                <a:effectLst/>
                <a:latin typeface="+mn-lt"/>
                <a:ea typeface="SimSun" charset="-122"/>
                <a:cs typeface="SimSun" charset="-122"/>
              </a:rPr>
              <a:t>rtag</a:t>
            </a:r>
            <a:r>
              <a:rPr kumimoji="1" lang="en-US" altLang="zh-CN" sz="2400" dirty="0">
                <a:effectLst/>
                <a:latin typeface="+mn-lt"/>
                <a:ea typeface="SimSun" charset="-122"/>
                <a:cs typeface="SimSun" charset="-122"/>
              </a:rPr>
              <a:t> = Thread;</a:t>
            </a:r>
          </a:p>
          <a:p>
            <a:pPr algn="l"/>
            <a:r>
              <a:rPr kumimoji="1" lang="en-US" altLang="zh-CN" sz="2400" dirty="0">
                <a:effectLst/>
                <a:latin typeface="+mn-lt"/>
                <a:ea typeface="SimSun" charset="-122"/>
                <a:cs typeface="SimSun" charset="-122"/>
              </a:rPr>
              <a:t>                        </a:t>
            </a:r>
            <a:r>
              <a:rPr kumimoji="1" lang="en-US" altLang="zh-CN" sz="2400" dirty="0">
                <a:solidFill>
                  <a:srgbClr val="00CC00"/>
                </a:solidFill>
                <a:effectLst/>
                <a:latin typeface="+mn-lt"/>
                <a:ea typeface="SimSun" charset="-122"/>
                <a:cs typeface="SimSun" charset="-122"/>
              </a:rPr>
              <a:t>/*</a:t>
            </a:r>
            <a:r>
              <a:rPr kumimoji="1" lang="zh-CN" altLang="en-US" sz="2400" dirty="0">
                <a:solidFill>
                  <a:srgbClr val="00CC00"/>
                </a:solidFill>
                <a:effectLst/>
                <a:latin typeface="+mn-lt"/>
                <a:ea typeface="SimSun" charset="-122"/>
                <a:cs typeface="SimSun" charset="-122"/>
              </a:rPr>
              <a:t>处理头结点的右指针</a:t>
            </a:r>
            <a:r>
              <a:rPr kumimoji="1" lang="en-US" altLang="zh-CN" sz="2400" dirty="0">
                <a:solidFill>
                  <a:srgbClr val="00CC00"/>
                </a:solidFill>
                <a:effectLst/>
                <a:latin typeface="+mn-lt"/>
                <a:ea typeface="SimSun" charset="-122"/>
                <a:cs typeface="SimSun" charset="-122"/>
              </a:rPr>
              <a:t>*/</a:t>
            </a:r>
            <a:endParaRPr kumimoji="1" lang="en-US" altLang="zh-CN" sz="2400" dirty="0">
              <a:effectLst/>
              <a:latin typeface="+mn-lt"/>
              <a:ea typeface="SimSun" charset="-122"/>
              <a:cs typeface="SimSun" charset="-122"/>
            </a:endParaRPr>
          </a:p>
          <a:p>
            <a:pPr algn="l"/>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Thrt</a:t>
            </a:r>
            <a:r>
              <a:rPr kumimoji="1" lang="en-US" altLang="zh-CN" sz="2400" dirty="0">
                <a:effectLst/>
                <a:latin typeface="+mn-lt"/>
                <a:ea typeface="SimSun" charset="-122"/>
                <a:cs typeface="SimSun" charset="-122"/>
              </a:rPr>
              <a:t>)-&gt;</a:t>
            </a:r>
            <a:r>
              <a:rPr kumimoji="1" lang="en-US" altLang="zh-CN" sz="2400" dirty="0" err="1">
                <a:effectLst/>
                <a:latin typeface="+mn-lt"/>
                <a:ea typeface="SimSun" charset="-122"/>
                <a:cs typeface="SimSun" charset="-122"/>
              </a:rPr>
              <a:t>rchild</a:t>
            </a:r>
            <a:r>
              <a:rPr kumimoji="1" lang="en-US" altLang="zh-CN" sz="2400" dirty="0">
                <a:effectLst/>
                <a:latin typeface="+mn-lt"/>
                <a:ea typeface="SimSun" charset="-122"/>
                <a:cs typeface="SimSun" charset="-122"/>
              </a:rPr>
              <a:t> = pre;</a:t>
            </a:r>
            <a:endParaRPr kumimoji="1" lang="en-US" altLang="zh-CN" sz="2400" dirty="0">
              <a:solidFill>
                <a:srgbClr val="00CC00"/>
              </a:solidFill>
              <a:effectLst/>
              <a:latin typeface="+mn-lt"/>
              <a:ea typeface="SimSun" charset="-122"/>
              <a:cs typeface="SimSun" charset="-122"/>
            </a:endParaRPr>
          </a:p>
          <a:p>
            <a:pPr algn="l"/>
            <a:r>
              <a:rPr kumimoji="1" lang="en-US" altLang="zh-CN" sz="2400" dirty="0">
                <a:effectLst/>
                <a:latin typeface="+mn-lt"/>
                <a:ea typeface="SimSun" charset="-122"/>
                <a:cs typeface="SimSun" charset="-122"/>
              </a:rPr>
              <a:t>	}</a:t>
            </a:r>
          </a:p>
          <a:p>
            <a:pPr algn="l"/>
            <a:r>
              <a:rPr kumimoji="1" lang="en-US" altLang="zh-CN" sz="2400" dirty="0">
                <a:effectLst/>
                <a:latin typeface="+mn-lt"/>
                <a:ea typeface="SimSun" charset="-122"/>
                <a:cs typeface="SimSun" charset="-122"/>
              </a:rPr>
              <a:t>	</a:t>
            </a:r>
            <a:r>
              <a:rPr kumimoji="1" lang="en-US" altLang="zh-CN" sz="2400" b="1" dirty="0">
                <a:effectLst/>
                <a:latin typeface="+mn-lt"/>
                <a:ea typeface="SimSun" charset="-122"/>
                <a:cs typeface="SimSun" charset="-122"/>
              </a:rPr>
              <a:t>return</a:t>
            </a:r>
            <a:r>
              <a:rPr kumimoji="1" lang="en-US" altLang="zh-CN" sz="2400" dirty="0">
                <a:effectLst/>
                <a:latin typeface="+mn-lt"/>
                <a:ea typeface="SimSun" charset="-122"/>
                <a:cs typeface="SimSun" charset="-122"/>
              </a:rPr>
              <a:t> OK;</a:t>
            </a:r>
          </a:p>
          <a:p>
            <a:pPr algn="l"/>
            <a:r>
              <a:rPr kumimoji="1" lang="en-US" altLang="zh-CN" sz="2400" dirty="0">
                <a:effectLst/>
                <a:latin typeface="+mn-lt"/>
                <a:ea typeface="SimSun" charset="-122"/>
                <a:cs typeface="SimSun" charset="-122"/>
              </a:rPr>
              <a:t>}	</a:t>
            </a:r>
            <a:endParaRPr kumimoji="1" lang="en-US" altLang="zh-CN" sz="2400" dirty="0">
              <a:solidFill>
                <a:srgbClr val="00CC00"/>
              </a:solidFill>
              <a:effectLst/>
              <a:latin typeface="+mn-lt"/>
              <a:ea typeface="SimSun" charset="-122"/>
              <a:cs typeface="SimSun"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179388" y="954088"/>
            <a:ext cx="8893175" cy="555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200" dirty="0">
                <a:effectLst/>
                <a:latin typeface="+mn-lt"/>
                <a:ea typeface="SimSun" charset="-122"/>
                <a:cs typeface="SimSun" charset="-122"/>
              </a:rPr>
              <a:t>void </a:t>
            </a:r>
            <a:r>
              <a:rPr kumimoji="1" lang="en-US" altLang="zh-CN" sz="2200" b="1" i="1" dirty="0">
                <a:solidFill>
                  <a:srgbClr val="FFFF00"/>
                </a:solidFill>
                <a:effectLst/>
                <a:latin typeface="+mn-lt"/>
                <a:ea typeface="SimSun" charset="-122"/>
                <a:cs typeface="SimSun" charset="-122"/>
              </a:rPr>
              <a:t>thread</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PThrTree</a:t>
            </a:r>
            <a:r>
              <a:rPr kumimoji="1" lang="en-US" altLang="zh-CN" sz="2200" dirty="0">
                <a:effectLst/>
                <a:latin typeface="+mn-lt"/>
                <a:ea typeface="SimSun" charset="-122"/>
                <a:cs typeface="SimSun" charset="-122"/>
              </a:rPr>
              <a:t> </a:t>
            </a:r>
            <a:r>
              <a:rPr kumimoji="1" lang="en-US" altLang="zh-CN" sz="2200" i="1" dirty="0">
                <a:effectLst/>
                <a:latin typeface="+mn-lt"/>
                <a:ea typeface="SimSun" charset="-122"/>
                <a:cs typeface="SimSun" charset="-122"/>
              </a:rPr>
              <a:t>t</a:t>
            </a:r>
            <a:r>
              <a:rPr kumimoji="1" lang="en-US" altLang="zh-CN" sz="2200" dirty="0">
                <a:effectLst/>
                <a:latin typeface="+mn-lt"/>
                <a:ea typeface="SimSun" charset="-122"/>
                <a:cs typeface="SimSun" charset="-122"/>
              </a:rPr>
              <a:t>)  </a:t>
            </a:r>
          </a:p>
          <a:p>
            <a:pPr algn="just" eaLnBrk="0" hangingPunct="0"/>
            <a:r>
              <a:rPr kumimoji="1" lang="en-US" altLang="zh-CN" sz="2200" dirty="0">
                <a:effectLst/>
                <a:latin typeface="+mn-lt"/>
                <a:ea typeface="SimSun" charset="-122"/>
                <a:cs typeface="SimSun" charset="-122"/>
              </a:rPr>
              <a:t>{</a:t>
            </a:r>
          </a:p>
          <a:p>
            <a:pPr algn="just" eaLnBrk="0" hangingPunct="0"/>
            <a:r>
              <a:rPr kumimoji="1" lang="en-US" altLang="zh-CN" sz="2300" b="1" dirty="0">
                <a:solidFill>
                  <a:srgbClr val="FFFFFF"/>
                </a:solidFill>
                <a:effectLst/>
                <a:latin typeface="+mn-lt"/>
                <a:ea typeface="SimSun" charset="-122"/>
                <a:cs typeface="SimSun" charset="-122"/>
              </a:rPr>
              <a:t>    Stack</a:t>
            </a:r>
            <a:r>
              <a:rPr kumimoji="1" lang="en-US" altLang="zh-CN" sz="2300" dirty="0">
                <a:solidFill>
                  <a:srgbClr val="FFFFFF"/>
                </a:solidFill>
                <a:effectLst/>
                <a:latin typeface="+mn-lt"/>
                <a:ea typeface="SimSun" charset="-122"/>
                <a:cs typeface="SimSun" charset="-122"/>
              </a:rPr>
              <a:t> </a:t>
            </a:r>
            <a:r>
              <a:rPr kumimoji="1" lang="en-US" altLang="zh-CN" sz="2300" i="1" dirty="0">
                <a:solidFill>
                  <a:srgbClr val="FFFFFF"/>
                </a:solidFill>
                <a:effectLst/>
                <a:latin typeface="+mn-lt"/>
                <a:ea typeface="SimSun" charset="-122"/>
                <a:cs typeface="SimSun" charset="-122"/>
              </a:rPr>
              <a:t>S</a:t>
            </a:r>
            <a:r>
              <a:rPr kumimoji="1" lang="en-US" altLang="zh-CN" sz="2300" b="1" dirty="0">
                <a:solidFill>
                  <a:srgbClr val="FFFFFF"/>
                </a:solidFill>
                <a:effectLst/>
                <a:latin typeface="+mn-lt"/>
                <a:ea typeface="SimSun" charset="-122"/>
                <a:cs typeface="SimSun" charset="-122"/>
              </a:rPr>
              <a:t>;</a:t>
            </a:r>
            <a:r>
              <a:rPr kumimoji="1" lang="en-US" altLang="zh-CN" sz="2300" dirty="0">
                <a:solidFill>
                  <a:srgbClr val="FFFFFF"/>
                </a:solidFill>
                <a:effectLst/>
                <a:latin typeface="+mn-lt"/>
                <a:ea typeface="SimSun" charset="-122"/>
                <a:cs typeface="SimSun" charset="-122"/>
              </a:rPr>
              <a:t> </a:t>
            </a:r>
            <a:r>
              <a:rPr kumimoji="1" lang="en-US" altLang="zh-CN" sz="2200" dirty="0">
                <a:effectLst/>
                <a:latin typeface="+mn-lt"/>
                <a:ea typeface="SimSun" charset="-122"/>
                <a:cs typeface="SimSun" charset="-122"/>
              </a:rPr>
              <a:t>	                          </a:t>
            </a:r>
            <a:r>
              <a:rPr kumimoji="1" lang="en-US" altLang="zh-CN" sz="2200" dirty="0">
                <a:solidFill>
                  <a:srgbClr val="00CC00"/>
                </a:solidFill>
                <a:effectLst/>
                <a:latin typeface="+mn-lt"/>
                <a:ea typeface="SimSun" charset="-122"/>
                <a:cs typeface="SimSun" charset="-122"/>
              </a:rPr>
              <a:t>/*</a:t>
            </a:r>
            <a:r>
              <a:rPr kumimoji="1" lang="zh-CN" altLang="en-US" sz="2200" dirty="0">
                <a:solidFill>
                  <a:srgbClr val="00CC00"/>
                </a:solidFill>
                <a:effectLst/>
                <a:latin typeface="+mn-lt"/>
                <a:ea typeface="SimSun" charset="-122"/>
                <a:cs typeface="SimSun" charset="-122"/>
              </a:rPr>
              <a:t>栈元素的类型为</a:t>
            </a:r>
            <a:r>
              <a:rPr kumimoji="1" lang="en-US" altLang="zh-CN" sz="2200" dirty="0" err="1">
                <a:solidFill>
                  <a:srgbClr val="00CC00"/>
                </a:solidFill>
                <a:effectLst/>
                <a:latin typeface="+mn-lt"/>
                <a:ea typeface="SimSun" charset="-122"/>
                <a:cs typeface="SimSun" charset="-122"/>
              </a:rPr>
              <a:t>PThrTreeNode</a:t>
            </a:r>
            <a:r>
              <a:rPr kumimoji="1" lang="en-US" altLang="zh-CN" sz="2200" dirty="0">
                <a:solidFill>
                  <a:srgbClr val="00CC00"/>
                </a:solidFill>
                <a:effectLst/>
                <a:latin typeface="+mn-lt"/>
                <a:ea typeface="SimSun" charset="-122"/>
                <a:cs typeface="SimSun" charset="-122"/>
              </a:rPr>
              <a:t>*/</a:t>
            </a:r>
          </a:p>
          <a:p>
            <a:pPr algn="just" eaLnBrk="0" hangingPunct="0"/>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PThrTreeNode</a:t>
            </a:r>
            <a:r>
              <a:rPr kumimoji="1" lang="en-US" altLang="zh-CN" sz="2200" dirty="0">
                <a:effectLst/>
                <a:latin typeface="+mn-lt"/>
                <a:ea typeface="SimSun" charset="-122"/>
                <a:cs typeface="SimSun" charset="-122"/>
              </a:rPr>
              <a:t>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   	  	</a:t>
            </a:r>
            <a:r>
              <a:rPr kumimoji="1" lang="en-US" altLang="zh-CN" sz="2200" dirty="0">
                <a:solidFill>
                  <a:srgbClr val="00CC00"/>
                </a:solidFill>
                <a:effectLst/>
                <a:latin typeface="+mn-lt"/>
                <a:ea typeface="SimSun" charset="-122"/>
                <a:cs typeface="SimSun" charset="-122"/>
              </a:rPr>
              <a:t>/*</a:t>
            </a:r>
            <a:r>
              <a:rPr kumimoji="1" lang="zh-CN" altLang="en-US" sz="2200" dirty="0">
                <a:solidFill>
                  <a:srgbClr val="00CC00"/>
                </a:solidFill>
                <a:effectLst/>
                <a:latin typeface="+mn-lt"/>
                <a:ea typeface="SimSun" charset="-122"/>
                <a:cs typeface="SimSun" charset="-122"/>
              </a:rPr>
              <a:t>指向当前正在访问的结点*</a:t>
            </a:r>
            <a:r>
              <a:rPr kumimoji="1" lang="en-US" altLang="zh-CN" sz="2200" dirty="0">
                <a:solidFill>
                  <a:srgbClr val="00CC00"/>
                </a:solidFill>
                <a:effectLst/>
                <a:latin typeface="+mn-lt"/>
                <a:ea typeface="SimSun" charset="-122"/>
                <a:cs typeface="SimSun" charset="-122"/>
              </a:rPr>
              <a:t>/</a:t>
            </a:r>
          </a:p>
          <a:p>
            <a:pPr algn="just" eaLnBrk="0" hangingPunct="0"/>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PThrTreeNode</a:t>
            </a:r>
            <a:r>
              <a:rPr kumimoji="1" lang="en-US" altLang="zh-CN" sz="2200" dirty="0">
                <a:effectLst/>
                <a:latin typeface="+mn-lt"/>
                <a:ea typeface="SimSun" charset="-122"/>
                <a:cs typeface="SimSun" charset="-122"/>
              </a:rPr>
              <a:t> </a:t>
            </a:r>
            <a:r>
              <a:rPr kumimoji="1" lang="en-US" altLang="zh-CN" sz="2200" i="1" dirty="0">
                <a:effectLst/>
                <a:latin typeface="+mn-lt"/>
                <a:ea typeface="SimSun" charset="-122"/>
                <a:cs typeface="SimSun" charset="-122"/>
              </a:rPr>
              <a:t>pre</a:t>
            </a:r>
            <a:r>
              <a:rPr kumimoji="1" lang="en-US" altLang="zh-CN" sz="2200" dirty="0">
                <a:effectLst/>
                <a:latin typeface="+mn-lt"/>
                <a:ea typeface="SimSun" charset="-122"/>
                <a:cs typeface="SimSun" charset="-122"/>
              </a:rPr>
              <a:t>;  	  	</a:t>
            </a:r>
            <a:r>
              <a:rPr kumimoji="1" lang="en-US" altLang="zh-CN" sz="2200" dirty="0">
                <a:solidFill>
                  <a:srgbClr val="00CC00"/>
                </a:solidFill>
                <a:effectLst/>
                <a:latin typeface="+mn-lt"/>
                <a:ea typeface="SimSun" charset="-122"/>
                <a:cs typeface="SimSun" charset="-122"/>
              </a:rPr>
              <a:t>/*</a:t>
            </a:r>
            <a:r>
              <a:rPr kumimoji="1" lang="zh-CN" altLang="en-US" sz="2200" dirty="0">
                <a:solidFill>
                  <a:srgbClr val="00CC00"/>
                </a:solidFill>
                <a:effectLst/>
                <a:latin typeface="+mn-lt"/>
                <a:ea typeface="SimSun" charset="-122"/>
                <a:cs typeface="SimSun" charset="-122"/>
              </a:rPr>
              <a:t>指向</a:t>
            </a:r>
            <a:r>
              <a:rPr kumimoji="1" lang="en-US" altLang="zh-CN" sz="2200" dirty="0">
                <a:solidFill>
                  <a:srgbClr val="00CC00"/>
                </a:solidFill>
                <a:effectLst/>
                <a:latin typeface="+mn-lt"/>
                <a:ea typeface="SimSun" charset="-122"/>
                <a:cs typeface="SimSun" charset="-122"/>
              </a:rPr>
              <a:t>p</a:t>
            </a:r>
            <a:r>
              <a:rPr kumimoji="1" lang="zh-CN" altLang="en-US" sz="2200" dirty="0">
                <a:solidFill>
                  <a:srgbClr val="00CC00"/>
                </a:solidFill>
                <a:effectLst/>
                <a:latin typeface="+mn-lt"/>
                <a:ea typeface="SimSun" charset="-122"/>
                <a:cs typeface="SimSun" charset="-122"/>
              </a:rPr>
              <a:t>的中序前驱结点*</a:t>
            </a:r>
            <a:r>
              <a:rPr kumimoji="1" lang="en-US" altLang="zh-CN" sz="2200" dirty="0">
                <a:solidFill>
                  <a:srgbClr val="00CC00"/>
                </a:solidFill>
                <a:effectLst/>
                <a:latin typeface="+mn-lt"/>
                <a:ea typeface="SimSun" charset="-122"/>
                <a:cs typeface="SimSun" charset="-122"/>
              </a:rPr>
              <a:t>/</a:t>
            </a:r>
          </a:p>
          <a:p>
            <a:pPr algn="just" eaLnBrk="0" hangingPunct="0"/>
            <a:endParaRPr kumimoji="1" lang="en-US" altLang="zh-CN" sz="2200" dirty="0">
              <a:solidFill>
                <a:srgbClr val="00CC00"/>
              </a:solidFill>
              <a:effectLst/>
              <a:latin typeface="+mn-lt"/>
              <a:ea typeface="SimSun" charset="-122"/>
              <a:cs typeface="SimSun" charset="-122"/>
            </a:endParaRPr>
          </a:p>
          <a:p>
            <a:pPr algn="just" eaLnBrk="0" hangingPunct="0"/>
            <a:r>
              <a:rPr kumimoji="1" lang="en-US" altLang="zh-CN" sz="2200" dirty="0">
                <a:effectLst/>
                <a:latin typeface="+mn-lt"/>
                <a:ea typeface="SimSun" charset="-122"/>
                <a:cs typeface="SimSun" charset="-122"/>
              </a:rPr>
              <a:t>    if  </a:t>
            </a:r>
            <a:r>
              <a:rPr kumimoji="1" lang="en-US" altLang="zh-CN" sz="2200" dirty="0" smtClean="0">
                <a:effectLst/>
                <a:latin typeface="+mn-lt"/>
                <a:ea typeface="SimSun" charset="-122"/>
                <a:cs typeface="SimSun" charset="-122"/>
              </a:rPr>
              <a:t>( !</a:t>
            </a:r>
            <a:r>
              <a:rPr kumimoji="1" lang="en-US" altLang="zh-CN" sz="2200" i="1" dirty="0" smtClean="0">
                <a:effectLst/>
                <a:latin typeface="+mn-lt"/>
                <a:ea typeface="SimSun" charset="-122"/>
                <a:cs typeface="SimSun" charset="-122"/>
              </a:rPr>
              <a:t>t </a:t>
            </a: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return ;</a:t>
            </a:r>
          </a:p>
          <a:p>
            <a:pPr algn="just" eaLnBrk="0" hangingPunct="0"/>
            <a:r>
              <a:rPr kumimoji="1" lang="en-US" altLang="zh-CN" sz="2300" i="1" dirty="0">
                <a:solidFill>
                  <a:srgbClr val="FFFFFF"/>
                </a:solidFill>
                <a:effectLst/>
                <a:latin typeface="+mn-lt"/>
                <a:ea typeface="SimSun" charset="-122"/>
                <a:cs typeface="SimSun" charset="-122"/>
              </a:rPr>
              <a:t>   </a:t>
            </a:r>
            <a:r>
              <a:rPr kumimoji="1" lang="en-US" altLang="zh-CN" sz="2300" i="1" dirty="0" smtClean="0">
                <a:solidFill>
                  <a:srgbClr val="FFFFFF"/>
                </a:solidFill>
                <a:effectLst/>
                <a:latin typeface="+mn-lt"/>
                <a:ea typeface="SimSun" charset="-122"/>
                <a:cs typeface="SimSun" charset="-122"/>
              </a:rPr>
              <a:t> </a:t>
            </a:r>
            <a:r>
              <a:rPr kumimoji="1" lang="en-US" altLang="zh-CN" sz="2300" i="1" dirty="0" err="1" smtClean="0">
                <a:solidFill>
                  <a:srgbClr val="FFFFFF"/>
                </a:solidFill>
                <a:effectLst/>
                <a:latin typeface="+mn-lt"/>
                <a:ea typeface="SimSun" charset="-122"/>
                <a:cs typeface="SimSun" charset="-122"/>
              </a:rPr>
              <a:t>StackEmpty</a:t>
            </a:r>
            <a:r>
              <a:rPr kumimoji="1" lang="en-US" altLang="zh-CN" sz="2300" dirty="0">
                <a:solidFill>
                  <a:srgbClr val="FFFFFF"/>
                </a:solidFill>
                <a:effectLst/>
                <a:latin typeface="+mn-lt"/>
                <a:ea typeface="SimSun" charset="-122"/>
                <a:cs typeface="SimSun" charset="-122"/>
              </a:rPr>
              <a:t>( </a:t>
            </a:r>
            <a:r>
              <a:rPr kumimoji="1" lang="en-US" altLang="zh-CN" sz="2300" i="1" dirty="0">
                <a:solidFill>
                  <a:srgbClr val="FFFFFF"/>
                </a:solidFill>
                <a:effectLst/>
                <a:latin typeface="+mn-lt"/>
                <a:ea typeface="SimSun" charset="-122"/>
                <a:cs typeface="SimSun" charset="-122"/>
              </a:rPr>
              <a:t>S </a:t>
            </a:r>
            <a:r>
              <a:rPr kumimoji="1" lang="en-US" altLang="zh-CN" sz="2300" dirty="0">
                <a:solidFill>
                  <a:srgbClr val="FFFFFF"/>
                </a:solidFill>
                <a:effectLst/>
                <a:latin typeface="+mn-lt"/>
                <a:ea typeface="SimSun" charset="-122"/>
                <a:cs typeface="SimSun" charset="-122"/>
              </a:rPr>
              <a:t>)</a:t>
            </a:r>
            <a:r>
              <a:rPr kumimoji="1" lang="en-US" altLang="zh-CN" sz="2300" b="1" dirty="0">
                <a:solidFill>
                  <a:srgbClr val="FFFFFF"/>
                </a:solidFill>
                <a:effectLst/>
                <a:latin typeface="+mn-lt"/>
                <a:ea typeface="SimSun" charset="-122"/>
                <a:cs typeface="SimSun" charset="-122"/>
              </a:rPr>
              <a:t>;</a:t>
            </a:r>
            <a:endParaRPr kumimoji="1" lang="en-US" altLang="zh-CN" sz="2200" dirty="0">
              <a:effectLst/>
              <a:latin typeface="+mn-lt"/>
              <a:ea typeface="SimSun" charset="-122"/>
              <a:cs typeface="SimSun" charset="-122"/>
            </a:endParaRPr>
          </a:p>
          <a:p>
            <a:pPr algn="just" eaLnBrk="0" hangingPunct="0"/>
            <a:r>
              <a:rPr kumimoji="1" lang="en-US" altLang="zh-CN" sz="2200" i="1" dirty="0">
                <a:effectLst/>
                <a:latin typeface="+mn-lt"/>
                <a:ea typeface="SimSun" charset="-122"/>
                <a:cs typeface="SimSun" charset="-122"/>
              </a:rPr>
              <a:t>    p</a:t>
            </a:r>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t</a:t>
            </a:r>
            <a:r>
              <a:rPr kumimoji="1" lang="en-US" altLang="zh-CN" sz="2200" dirty="0">
                <a:effectLst/>
                <a:latin typeface="+mn-lt"/>
                <a:ea typeface="SimSun" charset="-122"/>
                <a:cs typeface="SimSun" charset="-122"/>
              </a:rPr>
              <a:t>;</a:t>
            </a:r>
          </a:p>
          <a:p>
            <a:pPr algn="just" eaLnBrk="0" hangingPunct="0"/>
            <a:r>
              <a:rPr kumimoji="1" lang="en-US" altLang="zh-CN" sz="2200" i="1" dirty="0">
                <a:effectLst/>
                <a:latin typeface="+mn-lt"/>
                <a:ea typeface="SimSun" charset="-122"/>
                <a:cs typeface="SimSun" charset="-122"/>
              </a:rPr>
              <a:t>    pre</a:t>
            </a:r>
            <a:r>
              <a:rPr kumimoji="1" lang="en-US" altLang="zh-CN" sz="2200" dirty="0">
                <a:effectLst/>
                <a:latin typeface="+mn-lt"/>
                <a:ea typeface="SimSun" charset="-122"/>
                <a:cs typeface="SimSun" charset="-122"/>
              </a:rPr>
              <a:t> = NULL;</a:t>
            </a:r>
          </a:p>
          <a:p>
            <a:pPr algn="just" eaLnBrk="0" hangingPunct="0"/>
            <a:r>
              <a:rPr kumimoji="1" lang="en-US" altLang="zh-CN" sz="2200" dirty="0">
                <a:effectLst/>
                <a:latin typeface="+mn-lt"/>
                <a:ea typeface="SimSun" charset="-122"/>
                <a:cs typeface="SimSun" charset="-122"/>
              </a:rPr>
              <a:t>    </a:t>
            </a:r>
            <a:r>
              <a:rPr kumimoji="1" lang="en-US" altLang="zh-CN" sz="2200" b="1" dirty="0">
                <a:effectLst/>
                <a:latin typeface="+mn-lt"/>
                <a:ea typeface="SimSun" charset="-122"/>
                <a:cs typeface="SimSun" charset="-122"/>
              </a:rPr>
              <a:t>do</a:t>
            </a:r>
            <a:r>
              <a:rPr kumimoji="1" lang="en-US" altLang="zh-CN" sz="2200" dirty="0">
                <a:effectLst/>
                <a:latin typeface="+mn-lt"/>
                <a:ea typeface="SimSun" charset="-122"/>
                <a:cs typeface="SimSun" charset="-122"/>
              </a:rPr>
              <a:t> { </a:t>
            </a:r>
          </a:p>
          <a:p>
            <a:pPr algn="just" eaLnBrk="0" hangingPunct="0"/>
            <a:r>
              <a:rPr kumimoji="1" lang="en-US" altLang="zh-CN" sz="2200" dirty="0">
                <a:effectLst/>
                <a:latin typeface="+mn-lt"/>
                <a:ea typeface="SimSun" charset="-122"/>
                <a:cs typeface="SimSun" charset="-122"/>
              </a:rPr>
              <a:t>        </a:t>
            </a:r>
            <a:r>
              <a:rPr kumimoji="1" lang="en-US" altLang="zh-CN" sz="2200" b="1" dirty="0">
                <a:effectLst/>
                <a:latin typeface="+mn-lt"/>
                <a:ea typeface="SimSun" charset="-122"/>
                <a:cs typeface="SimSun" charset="-122"/>
              </a:rPr>
              <a:t>while</a:t>
            </a:r>
            <a:r>
              <a:rPr kumimoji="1" lang="en-US" altLang="zh-CN" sz="2200" dirty="0">
                <a:effectLst/>
                <a:latin typeface="+mn-lt"/>
                <a:ea typeface="SimSun" charset="-122"/>
                <a:cs typeface="SimSun" charset="-122"/>
              </a:rPr>
              <a:t> ( </a:t>
            </a:r>
            <a:r>
              <a:rPr kumimoji="1" lang="en-US" altLang="zh-CN" sz="2200" i="1" dirty="0" smtClean="0">
                <a:effectLst/>
                <a:latin typeface="+mn-lt"/>
                <a:ea typeface="SimSun" charset="-122"/>
                <a:cs typeface="SimSun" charset="-122"/>
              </a:rPr>
              <a:t>p</a:t>
            </a: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遇到结点入栈</a:t>
            </a:r>
            <a:r>
              <a:rPr kumimoji="1" lang="en-US" altLang="zh-CN" sz="2200" dirty="0">
                <a:solidFill>
                  <a:srgbClr val="00CC00"/>
                </a:solidFill>
                <a:effectLst/>
                <a:latin typeface="+mn-lt"/>
                <a:ea typeface="SimSun" charset="-122"/>
                <a:cs typeface="SimSun" charset="-122"/>
              </a:rPr>
              <a:t>,</a:t>
            </a:r>
            <a:r>
              <a:rPr kumimoji="1" lang="zh-CN" altLang="en-US" sz="2200" dirty="0">
                <a:solidFill>
                  <a:srgbClr val="00CC00"/>
                </a:solidFill>
                <a:effectLst/>
                <a:latin typeface="+mn-lt"/>
                <a:ea typeface="SimSun" charset="-122"/>
                <a:cs typeface="SimSun" charset="-122"/>
              </a:rPr>
              <a:t>然后处理其左子树 *</a:t>
            </a:r>
            <a:r>
              <a:rPr kumimoji="1" lang="en-US" altLang="zh-CN" sz="2200" dirty="0">
                <a:solidFill>
                  <a:srgbClr val="00CC00"/>
                </a:solidFill>
                <a:effectLst/>
                <a:latin typeface="+mn-lt"/>
                <a:ea typeface="SimSun" charset="-122"/>
                <a:cs typeface="SimSun" charset="-122"/>
              </a:rPr>
              <a:t>/</a:t>
            </a:r>
          </a:p>
          <a:p>
            <a:pPr algn="just" eaLnBrk="0" hangingPunct="0"/>
            <a:r>
              <a:rPr kumimoji="1" lang="en-US" altLang="zh-CN" sz="2200" dirty="0">
                <a:effectLst/>
                <a:latin typeface="+mn-lt"/>
                <a:ea typeface="SimSun" charset="-122"/>
                <a:cs typeface="SimSun" charset="-122"/>
              </a:rPr>
              <a:t>        { </a:t>
            </a:r>
          </a:p>
          <a:p>
            <a:pPr algn="just" eaLnBrk="0" hangingPunct="0"/>
            <a:r>
              <a:rPr kumimoji="1" lang="en-US" altLang="zh-CN" sz="2300" i="1" dirty="0">
                <a:solidFill>
                  <a:srgbClr val="FFFFFF"/>
                </a:solidFill>
                <a:effectLst/>
                <a:latin typeface="+mn-lt"/>
                <a:ea typeface="SimSun" charset="-122"/>
                <a:cs typeface="SimSun" charset="-122"/>
              </a:rPr>
              <a:t>            Push</a:t>
            </a:r>
            <a:r>
              <a:rPr kumimoji="1" lang="en-US" altLang="zh-CN" sz="2300" dirty="0">
                <a:solidFill>
                  <a:srgbClr val="FFFFFF"/>
                </a:solidFill>
                <a:effectLst/>
                <a:latin typeface="+mn-lt"/>
                <a:ea typeface="SimSun" charset="-122"/>
                <a:cs typeface="SimSun" charset="-122"/>
              </a:rPr>
              <a:t>( </a:t>
            </a:r>
            <a:r>
              <a:rPr kumimoji="1" lang="en-US" altLang="zh-CN" sz="2300" i="1" dirty="0">
                <a:solidFill>
                  <a:srgbClr val="FFFFFF"/>
                </a:solidFill>
                <a:effectLst/>
                <a:latin typeface="+mn-lt"/>
                <a:ea typeface="SimSun" charset="-122"/>
                <a:cs typeface="SimSun" charset="-122"/>
              </a:rPr>
              <a:t>S, p </a:t>
            </a:r>
            <a:r>
              <a:rPr kumimoji="1" lang="en-US" altLang="zh-CN" sz="2300" dirty="0">
                <a:solidFill>
                  <a:srgbClr val="FFFFFF"/>
                </a:solidFill>
                <a:effectLst/>
                <a:latin typeface="+mn-lt"/>
                <a:ea typeface="SimSun" charset="-122"/>
                <a:cs typeface="SimSun" charset="-122"/>
              </a:rPr>
              <a:t>)</a:t>
            </a:r>
            <a:r>
              <a:rPr kumimoji="1" lang="en-US" altLang="zh-CN" sz="2300" b="1" dirty="0">
                <a:solidFill>
                  <a:srgbClr val="FFFFFF"/>
                </a:solidFill>
                <a:effectLst/>
                <a:latin typeface="+mn-lt"/>
                <a:ea typeface="SimSun" charset="-122"/>
                <a:cs typeface="SimSun" charset="-122"/>
              </a:rPr>
              <a:t>;</a:t>
            </a:r>
            <a:r>
              <a:rPr kumimoji="1" lang="en-US" altLang="zh-CN" sz="2300" dirty="0">
                <a:solidFill>
                  <a:srgbClr val="FFFFFF"/>
                </a:solidFill>
                <a:effectLst/>
                <a:latin typeface="+mn-lt"/>
                <a:ea typeface="SimSun" charset="-122"/>
                <a:cs typeface="SimSun" charset="-122"/>
              </a:rPr>
              <a:t> </a:t>
            </a:r>
            <a:endParaRPr kumimoji="1" lang="en-US" altLang="zh-CN" sz="2200" dirty="0">
              <a:effectLst/>
              <a:latin typeface="+mn-lt"/>
              <a:ea typeface="SimSun" charset="-122"/>
              <a:cs typeface="SimSun" charset="-122"/>
            </a:endParaRPr>
          </a:p>
          <a:p>
            <a:pPr algn="just" eaLnBrk="0" hangingPunct="0"/>
            <a:r>
              <a:rPr kumimoji="1" lang="en-US" altLang="zh-CN" sz="2200" i="1" dirty="0">
                <a:effectLst/>
                <a:latin typeface="+mn-lt"/>
                <a:ea typeface="SimSun" charset="-122"/>
                <a:cs typeface="SimSun" charset="-122"/>
              </a:rPr>
              <a:t>            p</a:t>
            </a:r>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lchild</a:t>
            </a:r>
            <a:r>
              <a:rPr kumimoji="1" lang="en-US" altLang="zh-CN" sz="2200" dirty="0">
                <a:effectLst/>
                <a:latin typeface="+mn-lt"/>
                <a:ea typeface="SimSun" charset="-122"/>
                <a:cs typeface="SimSun" charset="-122"/>
              </a:rPr>
              <a:t>;</a:t>
            </a:r>
          </a:p>
          <a:p>
            <a:pPr algn="l" eaLnBrk="0" hangingPunct="0"/>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a:t>
            </a:r>
            <a:endParaRPr kumimoji="1" lang="en-US" altLang="zh-CN" sz="2200" dirty="0">
              <a:effectLst/>
              <a:latin typeface="+mn-lt"/>
              <a:ea typeface="SimSun" charset="-122"/>
              <a:cs typeface="SimSun" charset="-122"/>
            </a:endParaRPr>
          </a:p>
        </p:txBody>
      </p:sp>
      <p:sp>
        <p:nvSpPr>
          <p:cNvPr id="197635" name="Rectangle 3"/>
          <p:cNvSpPr>
            <a:spLocks noGrp="1" noChangeArrowheads="1"/>
          </p:cNvSpPr>
          <p:nvPr>
            <p:ph type="title" idx="4294967295"/>
          </p:nvPr>
        </p:nvSpPr>
        <p:spPr>
          <a:xfrm>
            <a:off x="149225" y="107950"/>
            <a:ext cx="8622873" cy="523220"/>
          </a:xfrm>
          <a:solidFill>
            <a:srgbClr val="000099"/>
          </a:solidFill>
          <a:extLst>
            <a:ext uri="{91240B29-F687-4F45-9708-019B960494DF}">
              <a14:hiddenLine xmlns:a14="http://schemas.microsoft.com/office/drawing/2010/main" w="9525">
                <a:solidFill>
                  <a:schemeClr val="tx1"/>
                </a:solidFill>
                <a:prstDash val="solid"/>
                <a:miter lim="800000"/>
                <a:headEnd/>
                <a:tailEnd/>
              </a14:hiddenLine>
            </a:ext>
          </a:extLst>
        </p:spPr>
        <p:txBody>
          <a:bodyPr wrap="none" anchor="t" anchorCtr="0">
            <a:spAutoFit/>
          </a:bodyPr>
          <a:lstStyle/>
          <a:p>
            <a:pPr algn="l"/>
            <a:r>
              <a:rPr lang="en-US" altLang="zh-CN" sz="2800" b="1" dirty="0" err="1">
                <a:latin typeface="+mn-lt"/>
                <a:ea typeface="SimSun" charset="-122"/>
                <a:cs typeface="SimSun" charset="-122"/>
              </a:rPr>
              <a:t>InOrderThreading</a:t>
            </a:r>
            <a:r>
              <a:rPr lang="en-US" altLang="zh-CN" sz="2800" b="1" dirty="0">
                <a:latin typeface="+mn-lt"/>
                <a:ea typeface="SimSun" charset="-122"/>
                <a:cs typeface="SimSun" charset="-122"/>
              </a:rPr>
              <a:t> (</a:t>
            </a:r>
            <a:r>
              <a:rPr lang="zh-CN" altLang="en-US" sz="2800" b="1" dirty="0">
                <a:latin typeface="+mn-lt"/>
                <a:ea typeface="SimSun" charset="-122"/>
                <a:cs typeface="SimSun" charset="-122"/>
              </a:rPr>
              <a:t>二叉树的中序线索化</a:t>
            </a:r>
            <a:r>
              <a:rPr lang="zh-CN" altLang="zh-CN" sz="2800" b="1" u="sng" dirty="0">
                <a:latin typeface="+mn-lt"/>
                <a:ea typeface="SimSun" charset="-122"/>
                <a:cs typeface="SimSun" charset="-122"/>
              </a:rPr>
              <a:t>非</a:t>
            </a:r>
            <a:r>
              <a:rPr lang="zh-CN" altLang="en-US" sz="2800" b="1" u="sng" dirty="0">
                <a:latin typeface="+mn-lt"/>
                <a:ea typeface="SimSun" charset="-122"/>
                <a:cs typeface="SimSun" charset="-122"/>
              </a:rPr>
              <a:t>递归</a:t>
            </a:r>
            <a:r>
              <a:rPr lang="zh-CN" altLang="en-US" sz="2800" b="1" dirty="0">
                <a:latin typeface="+mn-lt"/>
                <a:ea typeface="SimSun" charset="-122"/>
                <a:cs typeface="SimSun" charset="-122"/>
              </a:rPr>
              <a:t>算法</a:t>
            </a:r>
            <a:r>
              <a:rPr lang="en-US" altLang="zh-CN" sz="2800" b="1" dirty="0">
                <a:latin typeface="+mn-lt"/>
                <a:ea typeface="SimSun" charset="-122"/>
                <a:cs typeface="SimSun" charset="-122"/>
              </a:rPr>
              <a:t>)</a:t>
            </a:r>
            <a:endParaRPr lang="en-US" altLang="zh-CN" sz="2400" dirty="0">
              <a:latin typeface="+mn-lt"/>
              <a:ea typeface="SimSun" charset="-122"/>
              <a:cs typeface="SimSun" charset="-122"/>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ChangeArrowheads="1"/>
          </p:cNvSpPr>
          <p:nvPr/>
        </p:nvSpPr>
        <p:spPr bwMode="auto">
          <a:xfrm>
            <a:off x="755650" y="115888"/>
            <a:ext cx="8280400" cy="658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just"/>
            <a:r>
              <a:rPr kumimoji="1" lang="en-US" altLang="zh-CN" sz="2200" dirty="0">
                <a:effectLst/>
                <a:latin typeface="+mn-lt"/>
                <a:ea typeface="SimSun" charset="-122"/>
                <a:cs typeface="SimSun" charset="-122"/>
              </a:rPr>
              <a:t>    </a:t>
            </a:r>
            <a:r>
              <a:rPr kumimoji="1" lang="en-US" altLang="zh-CN" sz="2200" b="1" dirty="0">
                <a:effectLst/>
                <a:latin typeface="+mn-lt"/>
                <a:ea typeface="SimSun" charset="-122"/>
                <a:cs typeface="SimSun" charset="-122"/>
              </a:rPr>
              <a:t>while</a:t>
            </a:r>
            <a:r>
              <a:rPr kumimoji="1" lang="en-US" altLang="zh-CN" sz="2200" dirty="0">
                <a:effectLst/>
                <a:latin typeface="+mn-lt"/>
                <a:ea typeface="SimSun" charset="-122"/>
                <a:cs typeface="SimSun" charset="-122"/>
              </a:rPr>
              <a:t> ( </a:t>
            </a:r>
            <a:r>
              <a:rPr kumimoji="1" lang="en-US" altLang="zh-CN" sz="2200" dirty="0" smtClean="0">
                <a:effectLst/>
                <a:latin typeface="+mn-lt"/>
                <a:ea typeface="SimSun" charset="-122"/>
                <a:cs typeface="SimSun" charset="-122"/>
              </a:rPr>
              <a:t>!</a:t>
            </a:r>
            <a:r>
              <a:rPr kumimoji="1" lang="en-US" altLang="zh-CN" sz="2200" i="1" dirty="0" smtClean="0">
                <a:effectLst/>
                <a:latin typeface="+mn-lt"/>
                <a:ea typeface="SimSun" charset="-122"/>
                <a:cs typeface="SimSun" charset="-122"/>
              </a:rPr>
              <a:t>p</a:t>
            </a: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&amp;&amp; </a:t>
            </a:r>
            <a:r>
              <a:rPr kumimoji="1" lang="en-US" altLang="zh-CN" sz="2300" dirty="0">
                <a:solidFill>
                  <a:srgbClr val="FFFFFF"/>
                </a:solidFill>
                <a:effectLst/>
                <a:latin typeface="+mn-lt"/>
                <a:ea typeface="SimSun" charset="-122"/>
                <a:cs typeface="SimSun" charset="-122"/>
              </a:rPr>
              <a:t>!</a:t>
            </a:r>
            <a:r>
              <a:rPr kumimoji="1" lang="en-US" altLang="zh-CN" sz="2300" i="1" dirty="0" err="1">
                <a:solidFill>
                  <a:srgbClr val="FFFFFF"/>
                </a:solidFill>
                <a:effectLst/>
                <a:latin typeface="+mn-lt"/>
                <a:ea typeface="SimSun" charset="-122"/>
                <a:cs typeface="SimSun" charset="-122"/>
              </a:rPr>
              <a:t>IsEmpty</a:t>
            </a:r>
            <a:r>
              <a:rPr kumimoji="1" lang="en-US" altLang="zh-CN" sz="2300" dirty="0">
                <a:solidFill>
                  <a:srgbClr val="FFFFFF"/>
                </a:solidFill>
                <a:effectLst/>
                <a:latin typeface="+mn-lt"/>
                <a:ea typeface="SimSun" charset="-122"/>
                <a:cs typeface="SimSun" charset="-122"/>
              </a:rPr>
              <a:t>( </a:t>
            </a:r>
            <a:r>
              <a:rPr kumimoji="1" lang="en-US" altLang="zh-CN" sz="2300" i="1" dirty="0">
                <a:solidFill>
                  <a:srgbClr val="FFFFFF"/>
                </a:solidFill>
                <a:effectLst/>
                <a:latin typeface="+mn-lt"/>
                <a:ea typeface="SimSun" charset="-122"/>
                <a:cs typeface="SimSun" charset="-122"/>
              </a:rPr>
              <a:t>S </a:t>
            </a:r>
            <a:r>
              <a:rPr kumimoji="1" lang="en-US" altLang="zh-CN" sz="2300" dirty="0">
                <a:solidFill>
                  <a:srgbClr val="FFFFFF"/>
                </a:solidFill>
                <a:effectLst/>
                <a:latin typeface="+mn-lt"/>
                <a:ea typeface="SimSun" charset="-122"/>
                <a:cs typeface="SimSun" charset="-122"/>
              </a:rPr>
              <a:t>) </a:t>
            </a:r>
            <a:r>
              <a:rPr kumimoji="1" lang="en-US" altLang="zh-CN" sz="2200" dirty="0">
                <a:effectLst/>
                <a:latin typeface="+mn-lt"/>
                <a:ea typeface="SimSun" charset="-122"/>
                <a:cs typeface="SimSun" charset="-122"/>
              </a:rPr>
              <a:t>)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左子树处理完</a:t>
            </a:r>
            <a:r>
              <a:rPr kumimoji="1" lang="en-US" altLang="zh-CN" sz="2200" dirty="0">
                <a:solidFill>
                  <a:srgbClr val="00CC00"/>
                </a:solidFill>
                <a:effectLst/>
                <a:latin typeface="+mn-lt"/>
                <a:ea typeface="SimSun" charset="-122"/>
                <a:cs typeface="SimSun" charset="-122"/>
              </a:rPr>
              <a:t>,	</a:t>
            </a:r>
          </a:p>
          <a:p>
            <a:pPr lvl="1" algn="just"/>
            <a:r>
              <a:rPr kumimoji="1" lang="en-US" altLang="zh-CN" sz="2200" dirty="0">
                <a:effectLst/>
                <a:latin typeface="+mn-lt"/>
                <a:ea typeface="SimSun" charset="-122"/>
                <a:cs typeface="SimSun" charset="-122"/>
              </a:rPr>
              <a:t>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从栈顶退出结点并访问 *</a:t>
            </a:r>
            <a:r>
              <a:rPr kumimoji="1" lang="en-US" altLang="zh-CN" sz="2200" dirty="0">
                <a:solidFill>
                  <a:srgbClr val="00CC00"/>
                </a:solidFill>
                <a:effectLst/>
                <a:latin typeface="+mn-lt"/>
                <a:ea typeface="SimSun" charset="-122"/>
                <a:cs typeface="SimSun" charset="-122"/>
              </a:rPr>
              <a:t>/</a:t>
            </a:r>
          </a:p>
          <a:p>
            <a:pPr lvl="1" algn="l"/>
            <a:r>
              <a:rPr kumimoji="1" lang="en-US" altLang="zh-CN" sz="2300" i="1" dirty="0">
                <a:solidFill>
                  <a:srgbClr val="FFFFFF"/>
                </a:solidFill>
                <a:effectLst/>
                <a:latin typeface="+mn-lt"/>
                <a:ea typeface="SimSun" charset="-122"/>
                <a:cs typeface="SimSun" charset="-122"/>
              </a:rPr>
              <a:t>        p</a:t>
            </a:r>
            <a:r>
              <a:rPr kumimoji="1" lang="en-US" altLang="zh-CN" sz="2300" dirty="0">
                <a:solidFill>
                  <a:srgbClr val="FFFFFF"/>
                </a:solidFill>
                <a:effectLst/>
                <a:latin typeface="+mn-lt"/>
                <a:ea typeface="SimSun" charset="-122"/>
                <a:cs typeface="SimSun" charset="-122"/>
              </a:rPr>
              <a:t> = </a:t>
            </a:r>
            <a:r>
              <a:rPr kumimoji="1" lang="en-US" altLang="zh-CN" sz="2300" i="1" dirty="0" err="1">
                <a:solidFill>
                  <a:srgbClr val="FFFFFF"/>
                </a:solidFill>
                <a:effectLst/>
                <a:latin typeface="+mn-lt"/>
                <a:ea typeface="SimSun" charset="-122"/>
                <a:cs typeface="SimSun" charset="-122"/>
              </a:rPr>
              <a:t>getTop</a:t>
            </a:r>
            <a:r>
              <a:rPr kumimoji="1" lang="en-US" altLang="zh-CN" sz="2300" dirty="0">
                <a:solidFill>
                  <a:srgbClr val="FFFFFF"/>
                </a:solidFill>
                <a:effectLst/>
                <a:latin typeface="+mn-lt"/>
                <a:ea typeface="SimSun" charset="-122"/>
                <a:cs typeface="SimSun" charset="-122"/>
              </a:rPr>
              <a:t>( </a:t>
            </a:r>
            <a:r>
              <a:rPr kumimoji="1" lang="en-US" altLang="zh-CN" sz="2300" i="1" dirty="0">
                <a:solidFill>
                  <a:srgbClr val="FFFFFF"/>
                </a:solidFill>
                <a:effectLst/>
                <a:latin typeface="+mn-lt"/>
                <a:ea typeface="SimSun" charset="-122"/>
                <a:cs typeface="SimSun" charset="-122"/>
              </a:rPr>
              <a:t>S </a:t>
            </a:r>
            <a:r>
              <a:rPr kumimoji="1" lang="en-US" altLang="zh-CN" sz="2300" dirty="0">
                <a:solidFill>
                  <a:srgbClr val="FFFFFF"/>
                </a:solidFill>
                <a:effectLst/>
                <a:latin typeface="+mn-lt"/>
                <a:ea typeface="SimSun" charset="-122"/>
                <a:cs typeface="SimSun" charset="-122"/>
              </a:rPr>
              <a:t>)</a:t>
            </a:r>
            <a:r>
              <a:rPr kumimoji="1" lang="en-US" altLang="zh-CN" sz="2300" b="1" dirty="0">
                <a:solidFill>
                  <a:srgbClr val="FFFFFF"/>
                </a:solidFill>
                <a:effectLst/>
                <a:latin typeface="+mn-lt"/>
                <a:ea typeface="SimSun" charset="-122"/>
                <a:cs typeface="SimSun" charset="-122"/>
              </a:rPr>
              <a:t>;</a:t>
            </a:r>
            <a:r>
              <a:rPr kumimoji="1" lang="en-US" altLang="zh-CN" sz="2300" dirty="0">
                <a:solidFill>
                  <a:srgbClr val="FFFFFF"/>
                </a:solidFill>
                <a:effectLst/>
                <a:latin typeface="+mn-lt"/>
                <a:ea typeface="SimSun" charset="-122"/>
                <a:cs typeface="SimSun" charset="-122"/>
              </a:rPr>
              <a:t>  </a:t>
            </a:r>
          </a:p>
          <a:p>
            <a:pPr algn="l"/>
            <a:r>
              <a:rPr kumimoji="1" lang="en-US" altLang="zh-CN" sz="2300" dirty="0">
                <a:solidFill>
                  <a:srgbClr val="FFFFFF"/>
                </a:solidFill>
                <a:effectLst/>
                <a:latin typeface="+mn-lt"/>
                <a:ea typeface="SimSun" charset="-122"/>
                <a:cs typeface="SimSun" charset="-122"/>
              </a:rPr>
              <a:t>              </a:t>
            </a:r>
            <a:r>
              <a:rPr kumimoji="1" lang="en-US" altLang="zh-CN" sz="2300" i="1" dirty="0">
                <a:solidFill>
                  <a:srgbClr val="FFFFFF"/>
                </a:solidFill>
                <a:effectLst/>
                <a:latin typeface="+mn-lt"/>
                <a:ea typeface="SimSun" charset="-122"/>
                <a:cs typeface="SimSun" charset="-122"/>
              </a:rPr>
              <a:t>Pop</a:t>
            </a:r>
            <a:r>
              <a:rPr kumimoji="1" lang="en-US" altLang="zh-CN" sz="2300" dirty="0">
                <a:solidFill>
                  <a:srgbClr val="FFFFFF"/>
                </a:solidFill>
                <a:effectLst/>
                <a:latin typeface="+mn-lt"/>
                <a:ea typeface="SimSun" charset="-122"/>
                <a:cs typeface="SimSun" charset="-122"/>
              </a:rPr>
              <a:t>( </a:t>
            </a:r>
            <a:r>
              <a:rPr kumimoji="1" lang="en-US" altLang="zh-CN" sz="2300" i="1" dirty="0">
                <a:solidFill>
                  <a:srgbClr val="FFFFFF"/>
                </a:solidFill>
                <a:effectLst/>
                <a:latin typeface="+mn-lt"/>
                <a:ea typeface="SimSun" charset="-122"/>
                <a:cs typeface="SimSun" charset="-122"/>
              </a:rPr>
              <a:t>S</a:t>
            </a:r>
            <a:r>
              <a:rPr kumimoji="1" lang="en-US" altLang="zh-CN" sz="2300" dirty="0">
                <a:solidFill>
                  <a:srgbClr val="FFFFFF"/>
                </a:solidFill>
                <a:effectLst/>
                <a:latin typeface="+mn-lt"/>
                <a:ea typeface="SimSun" charset="-122"/>
                <a:cs typeface="SimSun" charset="-122"/>
              </a:rPr>
              <a:t> )</a:t>
            </a:r>
            <a:r>
              <a:rPr kumimoji="1" lang="en-US" altLang="zh-CN" sz="2300" b="1" dirty="0">
                <a:solidFill>
                  <a:srgbClr val="FFFFFF"/>
                </a:solidFill>
                <a:effectLst/>
                <a:latin typeface="+mn-lt"/>
                <a:ea typeface="SimSun" charset="-122"/>
                <a:cs typeface="SimSun" charset="-122"/>
              </a:rPr>
              <a:t>;</a:t>
            </a:r>
            <a:r>
              <a:rPr kumimoji="1" lang="en-US" altLang="zh-CN" sz="2200" dirty="0">
                <a:effectLst/>
                <a:latin typeface="+mn-lt"/>
                <a:ea typeface="SimSun" charset="-122"/>
                <a:cs typeface="SimSun" charset="-122"/>
              </a:rPr>
              <a:t> </a:t>
            </a:r>
          </a:p>
          <a:p>
            <a:pPr algn="l"/>
            <a:r>
              <a:rPr kumimoji="1" lang="en-US" altLang="zh-CN" sz="2200" dirty="0">
                <a:effectLst/>
                <a:latin typeface="+mn-lt"/>
                <a:ea typeface="SimSun" charset="-122"/>
                <a:cs typeface="SimSun" charset="-122"/>
              </a:rPr>
              <a:t>              </a:t>
            </a:r>
            <a:r>
              <a:rPr kumimoji="1" lang="en-US" altLang="zh-CN" sz="2200" b="1" dirty="0">
                <a:effectLst/>
                <a:latin typeface="+mn-lt"/>
                <a:ea typeface="SimSun" charset="-122"/>
                <a:cs typeface="SimSun" charset="-122"/>
              </a:rPr>
              <a:t>if</a:t>
            </a:r>
            <a:r>
              <a:rPr kumimoji="1" lang="en-US" altLang="zh-CN" sz="2200" dirty="0">
                <a:effectLst/>
                <a:latin typeface="+mn-lt"/>
                <a:ea typeface="SimSun" charset="-122"/>
                <a:cs typeface="SimSun" charset="-122"/>
              </a:rPr>
              <a:t> ( !</a:t>
            </a:r>
            <a:r>
              <a:rPr kumimoji="1" lang="en-US" altLang="zh-CN" sz="2200" i="1" dirty="0" smtClean="0">
                <a:effectLst/>
                <a:latin typeface="+mn-lt"/>
                <a:ea typeface="SimSun" charset="-122"/>
                <a:cs typeface="SimSun" charset="-122"/>
              </a:rPr>
              <a:t>pre</a:t>
            </a: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   </a:t>
            </a:r>
          </a:p>
          <a:p>
            <a:pPr lvl="1" algn="just" eaLnBrk="0" hangingPunct="0"/>
            <a:r>
              <a:rPr kumimoji="1" lang="en-US" altLang="zh-CN" sz="2200" dirty="0">
                <a:effectLst/>
                <a:latin typeface="+mn-lt"/>
                <a:ea typeface="SimSun" charset="-122"/>
                <a:cs typeface="SimSun" charset="-122"/>
              </a:rPr>
              <a:t>            if ( </a:t>
            </a:r>
            <a:r>
              <a:rPr kumimoji="1" lang="en-US" altLang="zh-CN" sz="2200" i="1" dirty="0" smtClean="0">
                <a:effectLst/>
                <a:latin typeface="+mn-lt"/>
                <a:ea typeface="SimSun" charset="-122"/>
                <a:cs typeface="SimSun" charset="-122"/>
              </a:rPr>
              <a:t>pre</a:t>
            </a:r>
            <a:r>
              <a:rPr kumimoji="1" lang="en-US" altLang="zh-CN" sz="2200" dirty="0" smtClean="0">
                <a:effectLst/>
                <a:latin typeface="+mn-lt"/>
                <a:ea typeface="SimSun" charset="-122"/>
                <a:cs typeface="SimSun" charset="-122"/>
              </a:rPr>
              <a:t>-</a:t>
            </a:r>
            <a:r>
              <a:rPr kumimoji="1" lang="en-US" altLang="zh-CN" sz="2200" dirty="0">
                <a:effectLst/>
                <a:latin typeface="+mn-lt"/>
                <a:ea typeface="SimSun" charset="-122"/>
                <a:cs typeface="SimSun" charset="-122"/>
              </a:rPr>
              <a:t>&gt;</a:t>
            </a:r>
            <a:r>
              <a:rPr kumimoji="1" lang="en-US" altLang="zh-CN" sz="2200" dirty="0" err="1" smtClean="0">
                <a:effectLst/>
                <a:latin typeface="+mn-lt"/>
                <a:ea typeface="SimSun" charset="-122"/>
                <a:cs typeface="SimSun" charset="-122"/>
              </a:rPr>
              <a:t>rchild</a:t>
            </a:r>
            <a:r>
              <a:rPr kumimoji="1" lang="en-US" altLang="zh-CN" sz="2200" dirty="0" smtClean="0">
                <a:effectLst/>
                <a:latin typeface="+mn-lt"/>
                <a:ea typeface="SimSun" charset="-122"/>
                <a:cs typeface="SimSun" charset="-122"/>
              </a:rPr>
              <a:t> == NULL)    	</a:t>
            </a:r>
            <a:r>
              <a:rPr kumimoji="1" lang="en-US" altLang="zh-CN" sz="2200" dirty="0" smtClean="0">
                <a:solidFill>
                  <a:srgbClr val="00CC00"/>
                </a:solidFill>
                <a:effectLst/>
                <a:latin typeface="+mn-lt"/>
                <a:ea typeface="SimSun" charset="-122"/>
                <a:cs typeface="SimSun" charset="-122"/>
              </a:rPr>
              <a:t>/* </a:t>
            </a:r>
            <a:r>
              <a:rPr kumimoji="1" lang="zh-CN" altLang="en-US" sz="2200" dirty="0" smtClean="0">
                <a:solidFill>
                  <a:srgbClr val="00CC00"/>
                </a:solidFill>
                <a:effectLst/>
                <a:latin typeface="+mn-lt"/>
                <a:ea typeface="SimSun" charset="-122"/>
                <a:cs typeface="SimSun" charset="-122"/>
              </a:rPr>
              <a:t>检查</a:t>
            </a:r>
            <a:r>
              <a:rPr kumimoji="1" lang="zh-CN" altLang="en-US" sz="2200" dirty="0">
                <a:solidFill>
                  <a:srgbClr val="00CC00"/>
                </a:solidFill>
                <a:effectLst/>
                <a:latin typeface="+mn-lt"/>
                <a:ea typeface="SimSun" charset="-122"/>
                <a:cs typeface="SimSun" charset="-122"/>
              </a:rPr>
              <a:t>前驱结点的右指针 *</a:t>
            </a:r>
            <a:r>
              <a:rPr kumimoji="1" lang="en-US" altLang="zh-CN" sz="2200" dirty="0">
                <a:solidFill>
                  <a:srgbClr val="00CC00"/>
                </a:solidFill>
                <a:effectLst/>
                <a:latin typeface="+mn-lt"/>
                <a:ea typeface="SimSun" charset="-122"/>
                <a:cs typeface="SimSun" charset="-122"/>
              </a:rPr>
              <a:t>/</a:t>
            </a:r>
          </a:p>
          <a:p>
            <a:pPr lvl="1" algn="just" eaLnBrk="0" hangingPunct="0"/>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pre</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rchild</a:t>
            </a:r>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a:t>
            </a:r>
          </a:p>
          <a:p>
            <a:pPr lvl="1" algn="just" eaLnBrk="0" hangingPunct="0"/>
            <a:r>
              <a:rPr kumimoji="1" lang="en-US" altLang="zh-CN" sz="2200" dirty="0">
                <a:effectLst/>
                <a:latin typeface="+mn-lt"/>
                <a:ea typeface="SimSun" charset="-122"/>
                <a:cs typeface="SimSun" charset="-122"/>
              </a:rPr>
              <a:t>  	            </a:t>
            </a:r>
            <a:r>
              <a:rPr kumimoji="1" lang="en-US" altLang="zh-CN" sz="2200" i="1" dirty="0">
                <a:effectLst/>
                <a:latin typeface="+mn-lt"/>
                <a:ea typeface="SimSun" charset="-122"/>
                <a:cs typeface="SimSun" charset="-122"/>
              </a:rPr>
              <a:t>pre</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rtag</a:t>
            </a:r>
            <a:r>
              <a:rPr kumimoji="1" lang="en-US" altLang="zh-CN" sz="2200" dirty="0">
                <a:effectLst/>
                <a:latin typeface="+mn-lt"/>
                <a:ea typeface="SimSun" charset="-122"/>
                <a:cs typeface="SimSun" charset="-122"/>
              </a:rPr>
              <a:t> = 1;</a:t>
            </a:r>
          </a:p>
          <a:p>
            <a:pPr lvl="1" algn="just" eaLnBrk="0" hangingPunct="0"/>
            <a:r>
              <a:rPr kumimoji="1" lang="en-US" altLang="zh-CN" sz="2200" dirty="0">
                <a:effectLst/>
                <a:latin typeface="+mn-lt"/>
                <a:ea typeface="SimSun" charset="-122"/>
                <a:cs typeface="SimSun" charset="-122"/>
              </a:rPr>
              <a:t>	      }</a:t>
            </a:r>
          </a:p>
          <a:p>
            <a:pPr lvl="1" algn="just" eaLnBrk="0" hangingPunct="0"/>
            <a:r>
              <a:rPr kumimoji="1" lang="en-US" altLang="zh-CN" sz="2200" dirty="0">
                <a:effectLst/>
                <a:latin typeface="+mn-lt"/>
                <a:ea typeface="SimSun" charset="-122"/>
                <a:cs typeface="SimSun" charset="-122"/>
              </a:rPr>
              <a:t>	      if ( </a:t>
            </a:r>
            <a:r>
              <a:rPr kumimoji="1" lang="en-US" altLang="zh-CN" sz="2200" dirty="0" smtClean="0">
                <a:effectLst/>
                <a:latin typeface="+mn-lt"/>
                <a:ea typeface="SimSun" charset="-122"/>
                <a:cs typeface="SimSun" charset="-122"/>
              </a:rPr>
              <a:t>!</a:t>
            </a:r>
            <a:r>
              <a:rPr kumimoji="1" lang="en-US" altLang="zh-CN" sz="2200" i="1" dirty="0" smtClean="0">
                <a:effectLst/>
                <a:latin typeface="+mn-lt"/>
                <a:ea typeface="SimSun" charset="-122"/>
                <a:cs typeface="SimSun" charset="-122"/>
              </a:rPr>
              <a:t>p</a:t>
            </a:r>
            <a:r>
              <a:rPr kumimoji="1" lang="en-US" altLang="zh-CN" sz="2200" dirty="0" smtClean="0">
                <a:effectLst/>
                <a:latin typeface="+mn-lt"/>
                <a:ea typeface="SimSun" charset="-122"/>
                <a:cs typeface="SimSun" charset="-122"/>
              </a:rPr>
              <a:t>-</a:t>
            </a:r>
            <a:r>
              <a:rPr kumimoji="1" lang="en-US" altLang="zh-CN" sz="2200" dirty="0">
                <a:effectLst/>
                <a:latin typeface="+mn-lt"/>
                <a:ea typeface="SimSun" charset="-122"/>
                <a:cs typeface="SimSun" charset="-122"/>
              </a:rPr>
              <a:t>&gt;</a:t>
            </a:r>
            <a:r>
              <a:rPr kumimoji="1" lang="en-US" altLang="zh-CN" sz="2200" dirty="0" err="1" smtClean="0">
                <a:effectLst/>
                <a:latin typeface="+mn-lt"/>
                <a:ea typeface="SimSun" charset="-122"/>
                <a:cs typeface="SimSun" charset="-122"/>
              </a:rPr>
              <a:t>lchild</a:t>
            </a:r>
            <a:r>
              <a:rPr kumimoji="1" lang="en-US" altLang="zh-CN" sz="2200" dirty="0" smtClean="0">
                <a:effectLst/>
                <a:latin typeface="+mn-lt"/>
                <a:ea typeface="SimSun" charset="-122"/>
                <a:cs typeface="SimSun" charset="-122"/>
              </a:rPr>
              <a:t>)            	</a:t>
            </a:r>
            <a:r>
              <a:rPr kumimoji="1" lang="en-US" altLang="zh-CN" sz="2200" dirty="0" smtClean="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检查该结点的左指针 *</a:t>
            </a:r>
            <a:r>
              <a:rPr kumimoji="1" lang="en-US" altLang="zh-CN" sz="2200" dirty="0">
                <a:solidFill>
                  <a:srgbClr val="00CC00"/>
                </a:solidFill>
                <a:effectLst/>
                <a:latin typeface="+mn-lt"/>
                <a:ea typeface="SimSun" charset="-122"/>
                <a:cs typeface="SimSun" charset="-122"/>
              </a:rPr>
              <a:t>/</a:t>
            </a:r>
          </a:p>
          <a:p>
            <a:pPr lvl="1" algn="just" eaLnBrk="0" hangingPunct="0"/>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lchild</a:t>
            </a:r>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pre</a:t>
            </a:r>
            <a:r>
              <a:rPr kumimoji="1" lang="en-US" altLang="zh-CN" sz="2200" dirty="0">
                <a:effectLst/>
                <a:latin typeface="+mn-lt"/>
                <a:ea typeface="SimSun" charset="-122"/>
                <a:cs typeface="SimSun" charset="-122"/>
              </a:rPr>
              <a:t>;</a:t>
            </a:r>
          </a:p>
          <a:p>
            <a:pPr lvl="1" algn="just" eaLnBrk="0" hangingPunct="0"/>
            <a:r>
              <a:rPr kumimoji="1" lang="en-US" altLang="zh-CN" sz="2200" dirty="0">
                <a:effectLst/>
                <a:latin typeface="+mn-lt"/>
                <a:ea typeface="SimSun" charset="-122"/>
                <a:cs typeface="SimSun" charset="-122"/>
              </a:rPr>
              <a:t>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ltag</a:t>
            </a:r>
            <a:r>
              <a:rPr kumimoji="1" lang="en-US" altLang="zh-CN" sz="2200" dirty="0">
                <a:effectLst/>
                <a:latin typeface="+mn-lt"/>
                <a:ea typeface="SimSun" charset="-122"/>
                <a:cs typeface="SimSun" charset="-122"/>
              </a:rPr>
              <a:t> = 1;</a:t>
            </a:r>
          </a:p>
          <a:p>
            <a:pPr lvl="1" algn="just" eaLnBrk="0" hangingPunct="0"/>
            <a:r>
              <a:rPr kumimoji="1" lang="en-US" altLang="zh-CN" sz="2200" dirty="0">
                <a:effectLst/>
                <a:latin typeface="+mn-lt"/>
                <a:ea typeface="SimSun" charset="-122"/>
                <a:cs typeface="SimSun" charset="-122"/>
              </a:rPr>
              <a:t>	      }</a:t>
            </a:r>
          </a:p>
          <a:p>
            <a:pPr lvl="1" algn="just" eaLnBrk="0" hangingPunct="0"/>
            <a:r>
              <a:rPr kumimoji="1" lang="en-US" altLang="zh-CN" sz="2200" dirty="0">
                <a:effectLst/>
                <a:latin typeface="+mn-lt"/>
                <a:ea typeface="SimSun" charset="-122"/>
                <a:cs typeface="SimSun" charset="-122"/>
              </a:rPr>
              <a:t>        }</a:t>
            </a:r>
          </a:p>
          <a:p>
            <a:pPr lvl="1" algn="just" eaLnBrk="0" hangingPunct="0"/>
            <a:r>
              <a:rPr kumimoji="1" lang="en-US" altLang="zh-CN" sz="2200" i="1" dirty="0">
                <a:effectLst/>
                <a:latin typeface="+mn-lt"/>
                <a:ea typeface="SimSun" charset="-122"/>
                <a:cs typeface="SimSun" charset="-122"/>
              </a:rPr>
              <a:t>        pre</a:t>
            </a:r>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a:t>
            </a:r>
          </a:p>
          <a:p>
            <a:pPr lvl="1" algn="just" eaLnBrk="0" hangingPunct="0"/>
            <a:r>
              <a:rPr kumimoji="1" lang="en-US" altLang="zh-CN" sz="2200" i="1" dirty="0">
                <a:effectLst/>
                <a:latin typeface="+mn-lt"/>
                <a:ea typeface="SimSun" charset="-122"/>
                <a:cs typeface="SimSun" charset="-122"/>
              </a:rPr>
              <a:t>        p</a:t>
            </a:r>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rchild</a:t>
            </a:r>
            <a:r>
              <a:rPr kumimoji="1" lang="en-US" altLang="zh-CN" sz="2200" dirty="0">
                <a:effectLst/>
                <a:latin typeface="+mn-lt"/>
                <a:ea typeface="SimSun" charset="-122"/>
                <a:cs typeface="SimSun" charset="-122"/>
              </a:rPr>
              <a:t>;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处理右子树 *</a:t>
            </a:r>
            <a:r>
              <a:rPr kumimoji="1" lang="en-US" altLang="zh-CN" sz="2200" dirty="0">
                <a:solidFill>
                  <a:srgbClr val="00CC00"/>
                </a:solidFill>
                <a:effectLst/>
                <a:latin typeface="+mn-lt"/>
                <a:ea typeface="SimSun" charset="-122"/>
                <a:cs typeface="SimSun" charset="-122"/>
              </a:rPr>
              <a:t>/</a:t>
            </a:r>
          </a:p>
          <a:p>
            <a:pPr lvl="1" algn="just" eaLnBrk="0" hangingPunct="0"/>
            <a:r>
              <a:rPr kumimoji="1" lang="en-US" altLang="zh-CN" sz="2200" dirty="0">
                <a:effectLst/>
                <a:latin typeface="+mn-lt"/>
                <a:ea typeface="SimSun" charset="-122"/>
                <a:cs typeface="SimSun" charset="-122"/>
              </a:rPr>
              <a:t>    }</a:t>
            </a:r>
          </a:p>
          <a:p>
            <a:pPr algn="just" eaLnBrk="0" hangingPunct="0"/>
            <a:r>
              <a:rPr kumimoji="1" lang="en-US" altLang="zh-CN" sz="2200" dirty="0">
                <a:effectLst/>
                <a:latin typeface="+mn-lt"/>
                <a:ea typeface="SimSun" charset="-122"/>
                <a:cs typeface="SimSun" charset="-122"/>
              </a:rPr>
              <a:t>      } while ( </a:t>
            </a:r>
            <a:r>
              <a:rPr kumimoji="1" lang="en-US" altLang="zh-CN" sz="2300" i="1" dirty="0">
                <a:solidFill>
                  <a:srgbClr val="FFFFFF"/>
                </a:solidFill>
                <a:effectLst/>
                <a:latin typeface="+mn-lt"/>
                <a:ea typeface="SimSun" charset="-122"/>
                <a:cs typeface="SimSun" charset="-122"/>
              </a:rPr>
              <a:t>p</a:t>
            </a:r>
            <a:r>
              <a:rPr kumimoji="1" lang="en-US" altLang="zh-CN" sz="2300" b="1" dirty="0">
                <a:solidFill>
                  <a:srgbClr val="FFFFFF"/>
                </a:solidFill>
                <a:effectLst/>
                <a:latin typeface="+mn-lt"/>
                <a:ea typeface="SimSun" charset="-122"/>
                <a:cs typeface="SimSun" charset="-122"/>
              </a:rPr>
              <a:t> || </a:t>
            </a:r>
            <a:r>
              <a:rPr kumimoji="1" lang="en-US" altLang="zh-CN" sz="2300" dirty="0">
                <a:solidFill>
                  <a:srgbClr val="FFFFFF"/>
                </a:solidFill>
                <a:effectLst/>
                <a:latin typeface="+mn-lt"/>
                <a:ea typeface="SimSun" charset="-122"/>
                <a:cs typeface="SimSun" charset="-122"/>
              </a:rPr>
              <a:t>!</a:t>
            </a:r>
            <a:r>
              <a:rPr kumimoji="1" lang="en-US" altLang="zh-CN" sz="2300" i="1" dirty="0" err="1">
                <a:solidFill>
                  <a:srgbClr val="FFFFFF"/>
                </a:solidFill>
                <a:effectLst/>
                <a:latin typeface="+mn-lt"/>
                <a:ea typeface="SimSun" charset="-122"/>
                <a:cs typeface="SimSun" charset="-122"/>
              </a:rPr>
              <a:t>IsEmpty</a:t>
            </a:r>
            <a:r>
              <a:rPr kumimoji="1" lang="en-US" altLang="zh-CN" sz="2300" dirty="0">
                <a:solidFill>
                  <a:srgbClr val="FFFFFF"/>
                </a:solidFill>
                <a:effectLst/>
                <a:latin typeface="+mn-lt"/>
                <a:ea typeface="SimSun" charset="-122"/>
                <a:cs typeface="SimSun" charset="-122"/>
              </a:rPr>
              <a:t>( </a:t>
            </a:r>
            <a:r>
              <a:rPr kumimoji="1" lang="en-US" altLang="zh-CN" sz="2300" i="1" dirty="0">
                <a:solidFill>
                  <a:srgbClr val="FFFFFF"/>
                </a:solidFill>
                <a:effectLst/>
                <a:latin typeface="+mn-lt"/>
                <a:ea typeface="SimSun" charset="-122"/>
                <a:cs typeface="SimSun" charset="-122"/>
              </a:rPr>
              <a:t>S </a:t>
            </a:r>
            <a:r>
              <a:rPr kumimoji="1" lang="en-US" altLang="zh-CN" sz="2300" dirty="0">
                <a:solidFill>
                  <a:srgbClr val="FFFFFF"/>
                </a:solidFill>
                <a:effectLst/>
                <a:latin typeface="+mn-lt"/>
                <a:ea typeface="SimSun" charset="-122"/>
                <a:cs typeface="SimSun" charset="-122"/>
              </a:rPr>
              <a:t>) </a:t>
            </a:r>
            <a:r>
              <a:rPr kumimoji="1" lang="en-US" altLang="zh-CN" sz="2200" dirty="0">
                <a:effectLst/>
                <a:latin typeface="+mn-lt"/>
                <a:ea typeface="SimSun" charset="-122"/>
                <a:cs typeface="SimSun" charset="-122"/>
              </a:rPr>
              <a:t>);</a:t>
            </a:r>
          </a:p>
          <a:p>
            <a:pPr algn="just" eaLnBrk="0" hangingPunct="0"/>
            <a:r>
              <a:rPr kumimoji="1" lang="en-US" altLang="zh-CN" sz="2200" dirty="0">
                <a:effectLst/>
                <a:latin typeface="+mn-lt"/>
                <a:ea typeface="SimSun" charset="-122"/>
                <a:cs typeface="SimSun" charset="-122"/>
              </a:rPr>
              <a:t>}</a:t>
            </a:r>
          </a:p>
        </p:txBody>
      </p:sp>
      <p:sp>
        <p:nvSpPr>
          <p:cNvPr id="198662" name="Rectangle 6"/>
          <p:cNvSpPr>
            <a:spLocks noChangeArrowheads="1"/>
          </p:cNvSpPr>
          <p:nvPr/>
        </p:nvSpPr>
        <p:spPr bwMode="auto">
          <a:xfrm>
            <a:off x="1728788" y="1557338"/>
            <a:ext cx="7380287" cy="3671887"/>
          </a:xfrm>
          <a:prstGeom prst="rect">
            <a:avLst/>
          </a:prstGeom>
          <a:noFill/>
          <a:ln w="38100" cap="rnd" algn="ctr">
            <a:solidFill>
              <a:srgbClr val="00CC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effectLst>
                <a:outerShdw blurRad="38100" dist="38100" dir="2700000" algn="tl">
                  <a:srgbClr val="010199"/>
                </a:outerShdw>
              </a:effectLst>
            </a:endParaRPr>
          </a:p>
        </p:txBody>
      </p:sp>
      <p:sp>
        <p:nvSpPr>
          <p:cNvPr id="198663" name="Text Box 7"/>
          <p:cNvSpPr txBox="1">
            <a:spLocks noChangeArrowheads="1"/>
          </p:cNvSpPr>
          <p:nvPr/>
        </p:nvSpPr>
        <p:spPr bwMode="auto">
          <a:xfrm>
            <a:off x="44643" y="2801938"/>
            <a:ext cx="1358513" cy="276999"/>
          </a:xfrm>
          <a:prstGeom prst="rect">
            <a:avLst/>
          </a:prstGeom>
          <a:noFill/>
          <a:ln w="28575" algn="ctr">
            <a:solidFill>
              <a:srgbClr val="00CC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dirty="0">
                <a:solidFill>
                  <a:srgbClr val="FFFF00"/>
                </a:solidFill>
                <a:effectLst/>
                <a:ea typeface="宋体" panose="02010600030101010101" pitchFamily="2" charset="-122"/>
              </a:rPr>
              <a:t>Setup Threading </a:t>
            </a:r>
          </a:p>
        </p:txBody>
      </p:sp>
      <p:cxnSp>
        <p:nvCxnSpPr>
          <p:cNvPr id="198664" name="AutoShape 8"/>
          <p:cNvCxnSpPr>
            <a:cxnSpLocks noChangeShapeType="1"/>
            <a:stCxn id="198663" idx="2"/>
            <a:endCxn id="198662" idx="1"/>
          </p:cNvCxnSpPr>
          <p:nvPr/>
        </p:nvCxnSpPr>
        <p:spPr bwMode="auto">
          <a:xfrm rot="16200000" flipH="1">
            <a:off x="1069172" y="2733665"/>
            <a:ext cx="314345" cy="1004888"/>
          </a:xfrm>
          <a:prstGeom prst="bentConnector2">
            <a:avLst/>
          </a:prstGeom>
          <a:noFill/>
          <a:ln w="28575">
            <a:solidFill>
              <a:srgbClr val="00CC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323850" y="476250"/>
            <a:ext cx="8305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400" dirty="0" smtClean="0">
                <a:effectLst/>
                <a:latin typeface="Times New Roman" panose="02020603050405020304" pitchFamily="18" charset="0"/>
              </a:rPr>
              <a:t>        非</a:t>
            </a:r>
            <a:r>
              <a:rPr kumimoji="1" lang="zh-CN" altLang="en-US" sz="2400" dirty="0">
                <a:effectLst/>
                <a:latin typeface="Times New Roman" panose="02020603050405020304" pitchFamily="18" charset="0"/>
              </a:rPr>
              <a:t>形式地说，中序线索二叉树里的线索总是指向二叉树中更高层的结点，也就是说是</a:t>
            </a:r>
            <a:r>
              <a:rPr kumimoji="1" lang="zh-CN" altLang="en-US" sz="2400" b="1" dirty="0">
                <a:solidFill>
                  <a:srgbClr val="FFFF00"/>
                </a:solidFill>
                <a:effectLst/>
                <a:latin typeface="Times New Roman" panose="02020603050405020304" pitchFamily="18" charset="0"/>
              </a:rPr>
              <a:t>“向上”</a:t>
            </a:r>
            <a:r>
              <a:rPr kumimoji="1" lang="zh-CN" altLang="en-US" sz="2400" dirty="0">
                <a:effectLst/>
                <a:latin typeface="Times New Roman" panose="02020603050405020304" pitchFamily="18" charset="0"/>
              </a:rPr>
              <a:t>指的 </a:t>
            </a:r>
            <a:r>
              <a:rPr kumimoji="1" lang="en-US" altLang="zh-CN" sz="2400" dirty="0">
                <a:effectLst/>
                <a:latin typeface="Times New Roman" panose="02020603050405020304" pitchFamily="18" charset="0"/>
              </a:rPr>
              <a:t>(</a:t>
            </a:r>
            <a:r>
              <a:rPr kumimoji="1" lang="zh-CN" altLang="en-US" sz="2400" dirty="0">
                <a:effectLst/>
                <a:latin typeface="Times New Roman" panose="02020603050405020304" pitchFamily="18" charset="0"/>
              </a:rPr>
              <a:t>如下图） 。</a:t>
            </a:r>
          </a:p>
          <a:p>
            <a:pPr algn="just">
              <a:spcBef>
                <a:spcPct val="50000"/>
              </a:spcBef>
            </a:pPr>
            <a:r>
              <a:rPr kumimoji="1" lang="zh-CN" altLang="en-US" sz="2400" dirty="0" smtClean="0">
                <a:effectLst/>
                <a:latin typeface="Times New Roman" panose="02020603050405020304" pitchFamily="18" charset="0"/>
              </a:rPr>
              <a:t>        利用</a:t>
            </a:r>
            <a:r>
              <a:rPr kumimoji="1" lang="zh-CN" altLang="en-US" sz="2400" dirty="0">
                <a:effectLst/>
                <a:latin typeface="Times New Roman" panose="02020603050405020304" pitchFamily="18" charset="0"/>
              </a:rPr>
              <a:t>这个“向上”指的线索我们还可以在</a:t>
            </a:r>
            <a:r>
              <a:rPr kumimoji="1" lang="zh-CN" altLang="en-US" sz="2400" b="1" dirty="0">
                <a:solidFill>
                  <a:srgbClr val="FFFF00"/>
                </a:solidFill>
                <a:effectLst/>
                <a:latin typeface="Times New Roman" panose="02020603050405020304" pitchFamily="18" charset="0"/>
              </a:rPr>
              <a:t>中序线索二叉树</a:t>
            </a:r>
            <a:r>
              <a:rPr kumimoji="1" lang="zh-CN" altLang="en-US" sz="2400" dirty="0">
                <a:effectLst/>
                <a:latin typeface="Times New Roman" panose="02020603050405020304" pitchFamily="18" charset="0"/>
              </a:rPr>
              <a:t>里找出指定结点</a:t>
            </a:r>
            <a:r>
              <a:rPr kumimoji="1" lang="zh-CN" altLang="en-US" sz="2400" b="1" dirty="0">
                <a:solidFill>
                  <a:srgbClr val="FFFF00"/>
                </a:solidFill>
                <a:effectLst/>
                <a:latin typeface="Times New Roman" panose="02020603050405020304" pitchFamily="18" charset="0"/>
              </a:rPr>
              <a:t>在先根下的后继结点</a:t>
            </a:r>
            <a:r>
              <a:rPr kumimoji="1" lang="zh-CN" altLang="en-US" sz="2400" dirty="0">
                <a:effectLst/>
                <a:latin typeface="Times New Roman" panose="02020603050405020304" pitchFamily="18" charset="0"/>
              </a:rPr>
              <a:t>和</a:t>
            </a:r>
            <a:r>
              <a:rPr kumimoji="1" lang="zh-CN" altLang="en-US" sz="2400" b="1" dirty="0">
                <a:solidFill>
                  <a:srgbClr val="FFFF00"/>
                </a:solidFill>
                <a:effectLst/>
                <a:latin typeface="Times New Roman" panose="02020603050405020304" pitchFamily="18" charset="0"/>
              </a:rPr>
              <a:t>后根下的前驱结点</a:t>
            </a:r>
            <a:r>
              <a:rPr kumimoji="1" lang="zh-CN" altLang="en-US" sz="2400" dirty="0">
                <a:effectLst/>
                <a:latin typeface="Times New Roman" panose="02020603050405020304" pitchFamily="18" charset="0"/>
              </a:rPr>
              <a:t>。</a:t>
            </a:r>
          </a:p>
        </p:txBody>
      </p:sp>
      <p:sp>
        <p:nvSpPr>
          <p:cNvPr id="193540" name="Rectangle 4"/>
          <p:cNvSpPr>
            <a:spLocks noChangeArrowheads="1"/>
          </p:cNvSpPr>
          <p:nvPr/>
        </p:nvSpPr>
        <p:spPr bwMode="auto">
          <a:xfrm>
            <a:off x="250825" y="2427288"/>
            <a:ext cx="641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a:solidFill>
                  <a:srgbClr val="FF0000"/>
                </a:solidFill>
                <a:effectLst/>
                <a:ea typeface="宋体" panose="02010600030101010101" pitchFamily="2" charset="-122"/>
              </a:rPr>
              <a:t>★</a:t>
            </a:r>
          </a:p>
        </p:txBody>
      </p:sp>
      <p:sp>
        <p:nvSpPr>
          <p:cNvPr id="193541" name="Rectangle 5"/>
          <p:cNvSpPr>
            <a:spLocks noChangeArrowheads="1"/>
          </p:cNvSpPr>
          <p:nvPr/>
        </p:nvSpPr>
        <p:spPr bwMode="auto">
          <a:xfrm>
            <a:off x="250825" y="2859088"/>
            <a:ext cx="641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a:solidFill>
                  <a:srgbClr val="FF0000"/>
                </a:solidFill>
                <a:effectLst/>
                <a:ea typeface="宋体" panose="02010600030101010101" pitchFamily="2" charset="-122"/>
              </a:rPr>
              <a:t>★</a:t>
            </a:r>
          </a:p>
        </p:txBody>
      </p:sp>
      <p:sp>
        <p:nvSpPr>
          <p:cNvPr id="193542" name="Rectangle 6"/>
          <p:cNvSpPr>
            <a:spLocks noChangeArrowheads="1"/>
          </p:cNvSpPr>
          <p:nvPr/>
        </p:nvSpPr>
        <p:spPr bwMode="auto">
          <a:xfrm>
            <a:off x="250825" y="3292475"/>
            <a:ext cx="641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a:solidFill>
                  <a:srgbClr val="FF0000"/>
                </a:solidFill>
                <a:effectLst/>
                <a:ea typeface="宋体" panose="02010600030101010101" pitchFamily="2" charset="-122"/>
              </a:rPr>
              <a:t>★</a:t>
            </a:r>
          </a:p>
        </p:txBody>
      </p:sp>
      <p:grpSp>
        <p:nvGrpSpPr>
          <p:cNvPr id="193553" name="Group 17"/>
          <p:cNvGrpSpPr/>
          <p:nvPr/>
        </p:nvGrpSpPr>
        <p:grpSpPr bwMode="auto">
          <a:xfrm>
            <a:off x="4211638" y="2708275"/>
            <a:ext cx="647700" cy="577850"/>
            <a:chOff x="2653" y="1797"/>
            <a:chExt cx="408" cy="364"/>
          </a:xfrm>
        </p:grpSpPr>
        <p:sp>
          <p:nvSpPr>
            <p:cNvPr id="193543" name="Rectangle 7"/>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44" name="Rectangle 8"/>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A</a:t>
              </a:r>
            </a:p>
          </p:txBody>
        </p:sp>
        <p:sp>
          <p:nvSpPr>
            <p:cNvPr id="193545" name="Rectangle 9"/>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46" name="Rectangle 10"/>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7" name="Rectangle 11"/>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554" name="Group 18"/>
          <p:cNvGrpSpPr/>
          <p:nvPr/>
        </p:nvGrpSpPr>
        <p:grpSpPr bwMode="auto">
          <a:xfrm>
            <a:off x="3259138" y="3573463"/>
            <a:ext cx="647700" cy="577850"/>
            <a:chOff x="2653" y="1797"/>
            <a:chExt cx="408" cy="364"/>
          </a:xfrm>
        </p:grpSpPr>
        <p:sp>
          <p:nvSpPr>
            <p:cNvPr id="193555" name="Rectangle 19"/>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56" name="Rectangle 20"/>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B</a:t>
              </a:r>
            </a:p>
          </p:txBody>
        </p:sp>
        <p:sp>
          <p:nvSpPr>
            <p:cNvPr id="193557" name="Rectangle 21"/>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58" name="Rectangle 22"/>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9" name="Rectangle 23"/>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560" name="Group 24"/>
          <p:cNvGrpSpPr/>
          <p:nvPr/>
        </p:nvGrpSpPr>
        <p:grpSpPr bwMode="auto">
          <a:xfrm>
            <a:off x="5148263" y="3573463"/>
            <a:ext cx="647700" cy="577850"/>
            <a:chOff x="2653" y="1797"/>
            <a:chExt cx="408" cy="364"/>
          </a:xfrm>
        </p:grpSpPr>
        <p:sp>
          <p:nvSpPr>
            <p:cNvPr id="193561" name="Rectangle 25"/>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62" name="Rectangle 26"/>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E</a:t>
              </a:r>
            </a:p>
          </p:txBody>
        </p:sp>
        <p:sp>
          <p:nvSpPr>
            <p:cNvPr id="193563" name="Rectangle 27"/>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64" name="Rectangle 28"/>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65" name="Rectangle 29"/>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566" name="Group 30"/>
          <p:cNvGrpSpPr/>
          <p:nvPr/>
        </p:nvGrpSpPr>
        <p:grpSpPr bwMode="auto">
          <a:xfrm>
            <a:off x="2700338" y="4437063"/>
            <a:ext cx="647700" cy="577850"/>
            <a:chOff x="2653" y="1797"/>
            <a:chExt cx="408" cy="364"/>
          </a:xfrm>
        </p:grpSpPr>
        <p:sp>
          <p:nvSpPr>
            <p:cNvPr id="193567" name="Rectangle 31"/>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568" name="Rectangle 32"/>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C</a:t>
              </a:r>
            </a:p>
          </p:txBody>
        </p:sp>
        <p:sp>
          <p:nvSpPr>
            <p:cNvPr id="193569" name="Rectangle 33"/>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570" name="Rectangle 34"/>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1" name="Rectangle 35"/>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572" name="Group 36"/>
          <p:cNvGrpSpPr/>
          <p:nvPr/>
        </p:nvGrpSpPr>
        <p:grpSpPr bwMode="auto">
          <a:xfrm>
            <a:off x="3816350" y="4437063"/>
            <a:ext cx="647700" cy="577850"/>
            <a:chOff x="2653" y="1797"/>
            <a:chExt cx="408" cy="364"/>
          </a:xfrm>
        </p:grpSpPr>
        <p:sp>
          <p:nvSpPr>
            <p:cNvPr id="193573" name="Rectangle 37"/>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574" name="Rectangle 38"/>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D</a:t>
              </a:r>
            </a:p>
          </p:txBody>
        </p:sp>
        <p:sp>
          <p:nvSpPr>
            <p:cNvPr id="193575" name="Rectangle 39"/>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576" name="Rectangle 40"/>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7" name="Rectangle 41"/>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578" name="Group 42"/>
          <p:cNvGrpSpPr/>
          <p:nvPr/>
        </p:nvGrpSpPr>
        <p:grpSpPr bwMode="auto">
          <a:xfrm>
            <a:off x="4932363" y="4437063"/>
            <a:ext cx="647700" cy="577850"/>
            <a:chOff x="2653" y="1797"/>
            <a:chExt cx="408" cy="364"/>
          </a:xfrm>
        </p:grpSpPr>
        <p:sp>
          <p:nvSpPr>
            <p:cNvPr id="193579" name="Rectangle 43"/>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580" name="Rectangle 44"/>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F</a:t>
              </a:r>
            </a:p>
          </p:txBody>
        </p:sp>
        <p:sp>
          <p:nvSpPr>
            <p:cNvPr id="193581" name="Rectangle 45"/>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82" name="Rectangle 46"/>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3" name="Rectangle 47"/>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584" name="Group 48"/>
          <p:cNvGrpSpPr/>
          <p:nvPr/>
        </p:nvGrpSpPr>
        <p:grpSpPr bwMode="auto">
          <a:xfrm>
            <a:off x="5832475" y="5157788"/>
            <a:ext cx="647700" cy="577850"/>
            <a:chOff x="2653" y="1797"/>
            <a:chExt cx="408" cy="364"/>
          </a:xfrm>
        </p:grpSpPr>
        <p:sp>
          <p:nvSpPr>
            <p:cNvPr id="193585" name="Rectangle 49"/>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86" name="Rectangle 50"/>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G</a:t>
              </a:r>
            </a:p>
          </p:txBody>
        </p:sp>
        <p:sp>
          <p:nvSpPr>
            <p:cNvPr id="193587" name="Rectangle 51"/>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88" name="Rectangle 52"/>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9" name="Rectangle 53"/>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590" name="Group 54"/>
          <p:cNvGrpSpPr/>
          <p:nvPr/>
        </p:nvGrpSpPr>
        <p:grpSpPr bwMode="auto">
          <a:xfrm>
            <a:off x="5076825" y="5949950"/>
            <a:ext cx="647700" cy="577850"/>
            <a:chOff x="2653" y="1797"/>
            <a:chExt cx="408" cy="364"/>
          </a:xfrm>
        </p:grpSpPr>
        <p:sp>
          <p:nvSpPr>
            <p:cNvPr id="193591" name="Rectangle 55"/>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592" name="Rectangle 56"/>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H</a:t>
              </a:r>
            </a:p>
          </p:txBody>
        </p:sp>
        <p:sp>
          <p:nvSpPr>
            <p:cNvPr id="193593" name="Rectangle 57"/>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594" name="Rectangle 58"/>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95" name="Rectangle 59"/>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596" name="Group 60"/>
          <p:cNvGrpSpPr/>
          <p:nvPr/>
        </p:nvGrpSpPr>
        <p:grpSpPr bwMode="auto">
          <a:xfrm>
            <a:off x="6588125" y="5949950"/>
            <a:ext cx="647700" cy="577850"/>
            <a:chOff x="2653" y="1797"/>
            <a:chExt cx="408" cy="364"/>
          </a:xfrm>
        </p:grpSpPr>
        <p:sp>
          <p:nvSpPr>
            <p:cNvPr id="193597" name="Rectangle 61"/>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598" name="Rectangle 62"/>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K</a:t>
              </a:r>
            </a:p>
          </p:txBody>
        </p:sp>
        <p:sp>
          <p:nvSpPr>
            <p:cNvPr id="193599" name="Rectangle 63"/>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600" name="Rectangle 64"/>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01" name="Rectangle 65"/>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602" name="Group 66"/>
          <p:cNvGrpSpPr/>
          <p:nvPr/>
        </p:nvGrpSpPr>
        <p:grpSpPr bwMode="auto">
          <a:xfrm>
            <a:off x="2771775" y="2420938"/>
            <a:ext cx="647700" cy="577850"/>
            <a:chOff x="2653" y="1797"/>
            <a:chExt cx="408" cy="364"/>
          </a:xfrm>
        </p:grpSpPr>
        <p:sp>
          <p:nvSpPr>
            <p:cNvPr id="193603" name="Rectangle 67"/>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604" name="Rectangle 68"/>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193605" name="Rectangle 69"/>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606" name="Rectangle 70"/>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07" name="Rectangle 71"/>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3608" name="Line 72"/>
          <p:cNvSpPr>
            <a:spLocks noChangeShapeType="1"/>
          </p:cNvSpPr>
          <p:nvPr/>
        </p:nvSpPr>
        <p:spPr bwMode="auto">
          <a:xfrm flipH="1">
            <a:off x="3708400" y="3213100"/>
            <a:ext cx="647700" cy="360363"/>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09" name="Line 73"/>
          <p:cNvSpPr>
            <a:spLocks noChangeShapeType="1"/>
          </p:cNvSpPr>
          <p:nvPr/>
        </p:nvSpPr>
        <p:spPr bwMode="auto">
          <a:xfrm flipH="1">
            <a:off x="2771775" y="4005263"/>
            <a:ext cx="647700" cy="36036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10" name="Line 74"/>
          <p:cNvSpPr>
            <a:spLocks noChangeShapeType="1"/>
          </p:cNvSpPr>
          <p:nvPr/>
        </p:nvSpPr>
        <p:spPr bwMode="auto">
          <a:xfrm flipH="1">
            <a:off x="5076825" y="4005263"/>
            <a:ext cx="215900" cy="431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11" name="Line 75"/>
          <p:cNvSpPr>
            <a:spLocks noChangeShapeType="1"/>
          </p:cNvSpPr>
          <p:nvPr/>
        </p:nvSpPr>
        <p:spPr bwMode="auto">
          <a:xfrm flipH="1">
            <a:off x="5724525" y="5516563"/>
            <a:ext cx="215900" cy="431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12" name="Line 76"/>
          <p:cNvSpPr>
            <a:spLocks noChangeShapeType="1"/>
          </p:cNvSpPr>
          <p:nvPr/>
        </p:nvSpPr>
        <p:spPr bwMode="auto">
          <a:xfrm>
            <a:off x="6372225" y="5516563"/>
            <a:ext cx="215900" cy="431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13" name="Line 77"/>
          <p:cNvSpPr>
            <a:spLocks noChangeShapeType="1"/>
          </p:cNvSpPr>
          <p:nvPr/>
        </p:nvSpPr>
        <p:spPr bwMode="auto">
          <a:xfrm>
            <a:off x="5508625" y="4868863"/>
            <a:ext cx="215900" cy="431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15" name="Line 79"/>
          <p:cNvSpPr>
            <a:spLocks noChangeShapeType="1"/>
          </p:cNvSpPr>
          <p:nvPr/>
        </p:nvSpPr>
        <p:spPr bwMode="auto">
          <a:xfrm>
            <a:off x="3779838" y="4005263"/>
            <a:ext cx="647700" cy="36036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17" name="Line 81"/>
          <p:cNvSpPr>
            <a:spLocks noChangeShapeType="1"/>
          </p:cNvSpPr>
          <p:nvPr/>
        </p:nvSpPr>
        <p:spPr bwMode="auto">
          <a:xfrm>
            <a:off x="4716463" y="3213100"/>
            <a:ext cx="647700" cy="360363"/>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3620" name="Group 84"/>
          <p:cNvGrpSpPr/>
          <p:nvPr/>
        </p:nvGrpSpPr>
        <p:grpSpPr bwMode="auto">
          <a:xfrm>
            <a:off x="2916238" y="2852738"/>
            <a:ext cx="1295400" cy="288925"/>
            <a:chOff x="1837" y="1797"/>
            <a:chExt cx="816" cy="182"/>
          </a:xfrm>
        </p:grpSpPr>
        <p:sp>
          <p:nvSpPr>
            <p:cNvPr id="193618" name="Line 82"/>
            <p:cNvSpPr>
              <a:spLocks noChangeShapeType="1"/>
            </p:cNvSpPr>
            <p:nvPr/>
          </p:nvSpPr>
          <p:spPr bwMode="auto">
            <a:xfrm>
              <a:off x="1837" y="1797"/>
              <a:ext cx="0"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19" name="Line 83"/>
            <p:cNvSpPr>
              <a:spLocks noChangeShapeType="1"/>
            </p:cNvSpPr>
            <p:nvPr/>
          </p:nvSpPr>
          <p:spPr bwMode="auto">
            <a:xfrm>
              <a:off x="1837" y="1979"/>
              <a:ext cx="81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3621" name="Line 85"/>
          <p:cNvSpPr>
            <a:spLocks noChangeShapeType="1"/>
          </p:cNvSpPr>
          <p:nvPr/>
        </p:nvSpPr>
        <p:spPr bwMode="auto">
          <a:xfrm>
            <a:off x="2268538" y="2565400"/>
            <a:ext cx="50482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22" name="Text Box 86"/>
          <p:cNvSpPr txBox="1">
            <a:spLocks noChangeArrowheads="1"/>
          </p:cNvSpPr>
          <p:nvPr/>
        </p:nvSpPr>
        <p:spPr bwMode="auto">
          <a:xfrm>
            <a:off x="1619250" y="2324100"/>
            <a:ext cx="62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thrt</a:t>
            </a:r>
          </a:p>
        </p:txBody>
      </p:sp>
      <p:sp>
        <p:nvSpPr>
          <p:cNvPr id="193625" name="Freeform 89"/>
          <p:cNvSpPr/>
          <p:nvPr/>
        </p:nvSpPr>
        <p:spPr bwMode="auto">
          <a:xfrm>
            <a:off x="3132138" y="4221163"/>
            <a:ext cx="396875" cy="949325"/>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26" name="Freeform 90"/>
          <p:cNvSpPr/>
          <p:nvPr/>
        </p:nvSpPr>
        <p:spPr bwMode="auto">
          <a:xfrm flipH="1">
            <a:off x="3598863" y="4208463"/>
            <a:ext cx="396875" cy="949325"/>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30" name="Freeform 94"/>
          <p:cNvSpPr/>
          <p:nvPr/>
        </p:nvSpPr>
        <p:spPr bwMode="auto">
          <a:xfrm flipH="1">
            <a:off x="4716463" y="3357563"/>
            <a:ext cx="287337" cy="1943100"/>
          </a:xfrm>
          <a:custGeom>
            <a:avLst/>
            <a:gdLst>
              <a:gd name="T0" fmla="*/ 0 w 181"/>
              <a:gd name="T1" fmla="*/ 952 h 1111"/>
              <a:gd name="T2" fmla="*/ 136 w 181"/>
              <a:gd name="T3" fmla="*/ 952 h 1111"/>
              <a:gd name="T4" fmla="*/ 181 w 181"/>
              <a:gd name="T5" fmla="*/ 0 h 1111"/>
            </a:gdLst>
            <a:ahLst/>
            <a:cxnLst>
              <a:cxn ang="0">
                <a:pos x="T0" y="T1"/>
              </a:cxn>
              <a:cxn ang="0">
                <a:pos x="T2" y="T3"/>
              </a:cxn>
              <a:cxn ang="0">
                <a:pos x="T4" y="T5"/>
              </a:cxn>
            </a:cxnLst>
            <a:rect l="0" t="0" r="r" b="b"/>
            <a:pathLst>
              <a:path w="181" h="1111">
                <a:moveTo>
                  <a:pt x="0" y="952"/>
                </a:moveTo>
                <a:cubicBezTo>
                  <a:pt x="53" y="1031"/>
                  <a:pt x="106" y="1111"/>
                  <a:pt x="136" y="952"/>
                </a:cubicBezTo>
                <a:cubicBezTo>
                  <a:pt x="166" y="793"/>
                  <a:pt x="173" y="396"/>
                  <a:pt x="181"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31" name="Freeform 95"/>
          <p:cNvSpPr/>
          <p:nvPr/>
        </p:nvSpPr>
        <p:spPr bwMode="auto">
          <a:xfrm>
            <a:off x="5580063" y="5746750"/>
            <a:ext cx="396875" cy="949325"/>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32" name="Freeform 96"/>
          <p:cNvSpPr/>
          <p:nvPr/>
        </p:nvSpPr>
        <p:spPr bwMode="auto">
          <a:xfrm flipH="1">
            <a:off x="6335713" y="5734050"/>
            <a:ext cx="396875" cy="949325"/>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33" name="Line 97"/>
          <p:cNvSpPr>
            <a:spLocks noChangeShapeType="1"/>
          </p:cNvSpPr>
          <p:nvPr/>
        </p:nvSpPr>
        <p:spPr bwMode="auto">
          <a:xfrm>
            <a:off x="5724525" y="4005263"/>
            <a:ext cx="647700" cy="0"/>
          </a:xfrm>
          <a:prstGeom prst="line">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35" name="Freeform 99"/>
          <p:cNvSpPr/>
          <p:nvPr/>
        </p:nvSpPr>
        <p:spPr bwMode="auto">
          <a:xfrm>
            <a:off x="5940425" y="4149725"/>
            <a:ext cx="1608138" cy="2363788"/>
          </a:xfrm>
          <a:custGeom>
            <a:avLst/>
            <a:gdLst>
              <a:gd name="T0" fmla="*/ 680 w 1013"/>
              <a:gd name="T1" fmla="*/ 1406 h 1489"/>
              <a:gd name="T2" fmla="*/ 862 w 1013"/>
              <a:gd name="T3" fmla="*/ 1451 h 1489"/>
              <a:gd name="T4" fmla="*/ 998 w 1013"/>
              <a:gd name="T5" fmla="*/ 1179 h 1489"/>
              <a:gd name="T6" fmla="*/ 771 w 1013"/>
              <a:gd name="T7" fmla="*/ 725 h 1489"/>
              <a:gd name="T8" fmla="*/ 0 w 1013"/>
              <a:gd name="T9" fmla="*/ 0 h 1489"/>
            </a:gdLst>
            <a:ahLst/>
            <a:cxnLst>
              <a:cxn ang="0">
                <a:pos x="T0" y="T1"/>
              </a:cxn>
              <a:cxn ang="0">
                <a:pos x="T2" y="T3"/>
              </a:cxn>
              <a:cxn ang="0">
                <a:pos x="T4" y="T5"/>
              </a:cxn>
              <a:cxn ang="0">
                <a:pos x="T6" y="T7"/>
              </a:cxn>
              <a:cxn ang="0">
                <a:pos x="T8" y="T9"/>
              </a:cxn>
            </a:cxnLst>
            <a:rect l="0" t="0" r="r" b="b"/>
            <a:pathLst>
              <a:path w="1013" h="1489">
                <a:moveTo>
                  <a:pt x="680" y="1406"/>
                </a:moveTo>
                <a:cubicBezTo>
                  <a:pt x="744" y="1447"/>
                  <a:pt x="809" y="1489"/>
                  <a:pt x="862" y="1451"/>
                </a:cubicBezTo>
                <a:cubicBezTo>
                  <a:pt x="915" y="1413"/>
                  <a:pt x="1013" y="1300"/>
                  <a:pt x="998" y="1179"/>
                </a:cubicBezTo>
                <a:cubicBezTo>
                  <a:pt x="983" y="1058"/>
                  <a:pt x="937" y="921"/>
                  <a:pt x="771" y="725"/>
                </a:cubicBezTo>
                <a:cubicBezTo>
                  <a:pt x="605" y="529"/>
                  <a:pt x="302" y="264"/>
                  <a:pt x="0"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36" name="Freeform 100"/>
          <p:cNvSpPr/>
          <p:nvPr/>
        </p:nvSpPr>
        <p:spPr bwMode="auto">
          <a:xfrm>
            <a:off x="4884738" y="5084763"/>
            <a:ext cx="334962" cy="1595437"/>
          </a:xfrm>
          <a:custGeom>
            <a:avLst/>
            <a:gdLst>
              <a:gd name="T0" fmla="*/ 211 w 211"/>
              <a:gd name="T1" fmla="*/ 862 h 1005"/>
              <a:gd name="T2" fmla="*/ 121 w 211"/>
              <a:gd name="T3" fmla="*/ 998 h 1005"/>
              <a:gd name="T4" fmla="*/ 30 w 211"/>
              <a:gd name="T5" fmla="*/ 907 h 1005"/>
              <a:gd name="T6" fmla="*/ 30 w 211"/>
              <a:gd name="T7" fmla="*/ 635 h 1005"/>
              <a:gd name="T8" fmla="*/ 211 w 211"/>
              <a:gd name="T9" fmla="*/ 0 h 1005"/>
            </a:gdLst>
            <a:ahLst/>
            <a:cxnLst>
              <a:cxn ang="0">
                <a:pos x="T0" y="T1"/>
              </a:cxn>
              <a:cxn ang="0">
                <a:pos x="T2" y="T3"/>
              </a:cxn>
              <a:cxn ang="0">
                <a:pos x="T4" y="T5"/>
              </a:cxn>
              <a:cxn ang="0">
                <a:pos x="T6" y="T7"/>
              </a:cxn>
              <a:cxn ang="0">
                <a:pos x="T8" y="T9"/>
              </a:cxn>
            </a:cxnLst>
            <a:rect l="0" t="0" r="r" b="b"/>
            <a:pathLst>
              <a:path w="211" h="1005">
                <a:moveTo>
                  <a:pt x="211" y="862"/>
                </a:moveTo>
                <a:cubicBezTo>
                  <a:pt x="181" y="926"/>
                  <a:pt x="151" y="991"/>
                  <a:pt x="121" y="998"/>
                </a:cubicBezTo>
                <a:cubicBezTo>
                  <a:pt x="91" y="1005"/>
                  <a:pt x="45" y="967"/>
                  <a:pt x="30" y="907"/>
                </a:cubicBezTo>
                <a:cubicBezTo>
                  <a:pt x="15" y="847"/>
                  <a:pt x="0" y="786"/>
                  <a:pt x="30" y="635"/>
                </a:cubicBezTo>
                <a:cubicBezTo>
                  <a:pt x="60" y="484"/>
                  <a:pt x="135" y="242"/>
                  <a:pt x="211"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37" name="Line 101"/>
          <p:cNvSpPr>
            <a:spLocks noChangeShapeType="1"/>
          </p:cNvSpPr>
          <p:nvPr/>
        </p:nvSpPr>
        <p:spPr bwMode="auto">
          <a:xfrm flipH="1">
            <a:off x="2268538" y="4868863"/>
            <a:ext cx="574675" cy="0"/>
          </a:xfrm>
          <a:prstGeom prst="line">
            <a:avLst/>
          </a:prstGeom>
          <a:noFill/>
          <a:ln w="3810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29" name="Freeform 93"/>
          <p:cNvSpPr/>
          <p:nvPr/>
        </p:nvSpPr>
        <p:spPr bwMode="auto">
          <a:xfrm>
            <a:off x="4356100" y="3357563"/>
            <a:ext cx="287338" cy="1800225"/>
          </a:xfrm>
          <a:custGeom>
            <a:avLst/>
            <a:gdLst>
              <a:gd name="T0" fmla="*/ 0 w 181"/>
              <a:gd name="T1" fmla="*/ 952 h 1111"/>
              <a:gd name="T2" fmla="*/ 136 w 181"/>
              <a:gd name="T3" fmla="*/ 952 h 1111"/>
              <a:gd name="T4" fmla="*/ 181 w 181"/>
              <a:gd name="T5" fmla="*/ 0 h 1111"/>
            </a:gdLst>
            <a:ahLst/>
            <a:cxnLst>
              <a:cxn ang="0">
                <a:pos x="T0" y="T1"/>
              </a:cxn>
              <a:cxn ang="0">
                <a:pos x="T2" y="T3"/>
              </a:cxn>
              <a:cxn ang="0">
                <a:pos x="T4" y="T5"/>
              </a:cxn>
            </a:cxnLst>
            <a:rect l="0" t="0" r="r" b="b"/>
            <a:pathLst>
              <a:path w="181" h="1111">
                <a:moveTo>
                  <a:pt x="0" y="952"/>
                </a:moveTo>
                <a:cubicBezTo>
                  <a:pt x="53" y="1031"/>
                  <a:pt x="106" y="1111"/>
                  <a:pt x="136" y="952"/>
                </a:cubicBezTo>
                <a:cubicBezTo>
                  <a:pt x="166" y="793"/>
                  <a:pt x="173" y="396"/>
                  <a:pt x="181"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468313" y="260350"/>
            <a:ext cx="8280400" cy="289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1" lang="zh-CN" altLang="en-US" sz="2400" b="1" dirty="0">
                <a:solidFill>
                  <a:srgbClr val="FFFF00"/>
                </a:solidFill>
                <a:effectLst/>
                <a:latin typeface="Times New Roman" panose="02020603050405020304" pitchFamily="18" charset="0"/>
              </a:rPr>
              <a:t>对于先根的后继：</a:t>
            </a:r>
          </a:p>
          <a:p>
            <a:pPr algn="l">
              <a:spcBef>
                <a:spcPct val="20000"/>
              </a:spcBef>
            </a:pPr>
            <a:r>
              <a:rPr kumimoji="1" lang="en-US" altLang="zh-CN" sz="2400" dirty="0" smtClean="0">
                <a:effectLst/>
                <a:latin typeface="Times New Roman" panose="02020603050405020304" pitchFamily="18" charset="0"/>
              </a:rPr>
              <a:t>1) </a:t>
            </a:r>
            <a:r>
              <a:rPr kumimoji="1" lang="zh-CN" altLang="en-US" sz="2400" dirty="0">
                <a:effectLst/>
                <a:latin typeface="Times New Roman" panose="02020603050405020304" pitchFamily="18" charset="0"/>
              </a:rPr>
              <a:t>当一个结点有左子树时，其先根的后继为它的左子树的根结点；</a:t>
            </a:r>
          </a:p>
          <a:p>
            <a:pPr algn="l">
              <a:spcBef>
                <a:spcPct val="20000"/>
              </a:spcBef>
            </a:pPr>
            <a:r>
              <a:rPr kumimoji="1" lang="en-US" altLang="zh-CN" sz="2400" dirty="0" smtClean="0">
                <a:effectLst/>
                <a:latin typeface="Times New Roman" panose="02020603050405020304" pitchFamily="18" charset="0"/>
              </a:rPr>
              <a:t>2) </a:t>
            </a:r>
            <a:r>
              <a:rPr kumimoji="1" lang="zh-CN" altLang="en-US" sz="2400" dirty="0">
                <a:effectLst/>
                <a:latin typeface="Times New Roman" panose="02020603050405020304" pitchFamily="18" charset="0"/>
              </a:rPr>
              <a:t>当一个结点没有左子树但有右子树时，其先根的后继为它的右子树的根结点；</a:t>
            </a:r>
          </a:p>
          <a:p>
            <a:pPr algn="l">
              <a:spcBef>
                <a:spcPct val="20000"/>
              </a:spcBef>
            </a:pPr>
            <a:r>
              <a:rPr kumimoji="1" lang="en-US" altLang="zh-CN" sz="2400" dirty="0" smtClean="0">
                <a:effectLst/>
                <a:latin typeface="Times New Roman" panose="02020603050405020304" pitchFamily="18" charset="0"/>
              </a:rPr>
              <a:t>3) </a:t>
            </a:r>
            <a:r>
              <a:rPr kumimoji="1" lang="zh-CN" altLang="en-US" sz="2400" dirty="0">
                <a:effectLst/>
                <a:latin typeface="Times New Roman" panose="02020603050405020304" pitchFamily="18" charset="0"/>
              </a:rPr>
              <a:t>当一个结点为叶子结点时，先根顺序的后继恰好为其中序下右线索所指结点的右子树的根结点。	</a:t>
            </a:r>
          </a:p>
        </p:txBody>
      </p:sp>
      <p:grpSp>
        <p:nvGrpSpPr>
          <p:cNvPr id="194649" name="Group 89"/>
          <p:cNvGrpSpPr/>
          <p:nvPr/>
        </p:nvGrpSpPr>
        <p:grpSpPr bwMode="auto">
          <a:xfrm>
            <a:off x="1835150" y="3286125"/>
            <a:ext cx="5929313" cy="3455988"/>
            <a:chOff x="1156" y="1600"/>
            <a:chExt cx="3735" cy="2754"/>
          </a:xfrm>
        </p:grpSpPr>
        <p:grpSp>
          <p:nvGrpSpPr>
            <p:cNvPr id="194566" name="Group 6"/>
            <p:cNvGrpSpPr/>
            <p:nvPr/>
          </p:nvGrpSpPr>
          <p:grpSpPr bwMode="auto">
            <a:xfrm>
              <a:off x="2789" y="1842"/>
              <a:ext cx="408" cy="364"/>
              <a:chOff x="2653" y="1797"/>
              <a:chExt cx="408" cy="364"/>
            </a:xfrm>
          </p:grpSpPr>
          <p:sp>
            <p:nvSpPr>
              <p:cNvPr id="194567" name="Rectangle 7"/>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568" name="Rectangle 8"/>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A</a:t>
                </a:r>
              </a:p>
            </p:txBody>
          </p:sp>
          <p:sp>
            <p:nvSpPr>
              <p:cNvPr id="194569" name="Rectangle 9"/>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570" name="Rectangle 10"/>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71" name="Rectangle 11"/>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572" name="Group 12"/>
            <p:cNvGrpSpPr/>
            <p:nvPr/>
          </p:nvGrpSpPr>
          <p:grpSpPr bwMode="auto">
            <a:xfrm>
              <a:off x="2189" y="2387"/>
              <a:ext cx="408" cy="364"/>
              <a:chOff x="2653" y="1797"/>
              <a:chExt cx="408" cy="364"/>
            </a:xfrm>
          </p:grpSpPr>
          <p:sp>
            <p:nvSpPr>
              <p:cNvPr id="194573" name="Rectangle 13"/>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574" name="Rectangle 14"/>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B</a:t>
                </a:r>
              </a:p>
            </p:txBody>
          </p:sp>
          <p:sp>
            <p:nvSpPr>
              <p:cNvPr id="194575" name="Rectangle 15"/>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576" name="Rectangle 16"/>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77" name="Rectangle 17"/>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578" name="Group 18"/>
            <p:cNvGrpSpPr/>
            <p:nvPr/>
          </p:nvGrpSpPr>
          <p:grpSpPr bwMode="auto">
            <a:xfrm>
              <a:off x="3379" y="2387"/>
              <a:ext cx="408" cy="364"/>
              <a:chOff x="2653" y="1797"/>
              <a:chExt cx="408" cy="364"/>
            </a:xfrm>
          </p:grpSpPr>
          <p:sp>
            <p:nvSpPr>
              <p:cNvPr id="194579" name="Rectangle 19"/>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580" name="Rectangle 20"/>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E</a:t>
                </a:r>
              </a:p>
            </p:txBody>
          </p:sp>
          <p:sp>
            <p:nvSpPr>
              <p:cNvPr id="194581" name="Rectangle 21"/>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582" name="Rectangle 22"/>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3" name="Rectangle 23"/>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584" name="Group 24"/>
            <p:cNvGrpSpPr/>
            <p:nvPr/>
          </p:nvGrpSpPr>
          <p:grpSpPr bwMode="auto">
            <a:xfrm>
              <a:off x="1837" y="2931"/>
              <a:ext cx="408" cy="364"/>
              <a:chOff x="2653" y="1797"/>
              <a:chExt cx="408" cy="364"/>
            </a:xfrm>
          </p:grpSpPr>
          <p:sp>
            <p:nvSpPr>
              <p:cNvPr id="194585" name="Rectangle 25"/>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586" name="Rectangle 26"/>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C</a:t>
                </a:r>
              </a:p>
            </p:txBody>
          </p:sp>
          <p:sp>
            <p:nvSpPr>
              <p:cNvPr id="194587" name="Rectangle 27"/>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588" name="Rectangle 28"/>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9" name="Rectangle 29"/>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590" name="Group 30"/>
            <p:cNvGrpSpPr/>
            <p:nvPr/>
          </p:nvGrpSpPr>
          <p:grpSpPr bwMode="auto">
            <a:xfrm>
              <a:off x="2540" y="2931"/>
              <a:ext cx="408" cy="364"/>
              <a:chOff x="2653" y="1797"/>
              <a:chExt cx="408" cy="364"/>
            </a:xfrm>
          </p:grpSpPr>
          <p:sp>
            <p:nvSpPr>
              <p:cNvPr id="194591" name="Rectangle 31"/>
              <p:cNvSpPr>
                <a:spLocks noChangeArrowheads="1"/>
              </p:cNvSpPr>
              <p:nvPr/>
            </p:nvSpPr>
            <p:spPr bwMode="auto">
              <a:xfrm>
                <a:off x="2653"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592" name="Rectangle 32"/>
              <p:cNvSpPr>
                <a:spLocks noChangeArrowheads="1"/>
              </p:cNvSpPr>
              <p:nvPr/>
            </p:nvSpPr>
            <p:spPr bwMode="auto">
              <a:xfrm>
                <a:off x="2789"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D</a:t>
                </a:r>
              </a:p>
            </p:txBody>
          </p:sp>
          <p:sp>
            <p:nvSpPr>
              <p:cNvPr id="194593" name="Rectangle 33"/>
              <p:cNvSpPr>
                <a:spLocks noChangeArrowheads="1"/>
              </p:cNvSpPr>
              <p:nvPr/>
            </p:nvSpPr>
            <p:spPr bwMode="auto">
              <a:xfrm>
                <a:off x="2925"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594" name="Rectangle 34"/>
              <p:cNvSpPr>
                <a:spLocks noChangeArrowheads="1"/>
              </p:cNvSpPr>
              <p:nvPr/>
            </p:nvSpPr>
            <p:spPr bwMode="auto">
              <a:xfrm>
                <a:off x="2653" y="1979"/>
                <a:ext cx="204"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95" name="Rectangle 35"/>
              <p:cNvSpPr>
                <a:spLocks noChangeArrowheads="1"/>
              </p:cNvSpPr>
              <p:nvPr/>
            </p:nvSpPr>
            <p:spPr bwMode="auto">
              <a:xfrm>
                <a:off x="2857" y="1979"/>
                <a:ext cx="204"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596" name="Group 36"/>
            <p:cNvGrpSpPr/>
            <p:nvPr/>
          </p:nvGrpSpPr>
          <p:grpSpPr bwMode="auto">
            <a:xfrm>
              <a:off x="3243" y="2931"/>
              <a:ext cx="408" cy="364"/>
              <a:chOff x="2653" y="1797"/>
              <a:chExt cx="408" cy="364"/>
            </a:xfrm>
          </p:grpSpPr>
          <p:sp>
            <p:nvSpPr>
              <p:cNvPr id="194597" name="Rectangle 37"/>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598" name="Rectangle 38"/>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F</a:t>
                </a:r>
              </a:p>
            </p:txBody>
          </p:sp>
          <p:sp>
            <p:nvSpPr>
              <p:cNvPr id="194599" name="Rectangle 39"/>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600" name="Rectangle 40"/>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01" name="Rectangle 41"/>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602" name="Group 42"/>
            <p:cNvGrpSpPr/>
            <p:nvPr/>
          </p:nvGrpSpPr>
          <p:grpSpPr bwMode="auto">
            <a:xfrm>
              <a:off x="3810" y="3385"/>
              <a:ext cx="408" cy="364"/>
              <a:chOff x="2653" y="1797"/>
              <a:chExt cx="408" cy="364"/>
            </a:xfrm>
          </p:grpSpPr>
          <p:sp>
            <p:nvSpPr>
              <p:cNvPr id="194603" name="Rectangle 43"/>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604" name="Rectangle 44"/>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G</a:t>
                </a:r>
              </a:p>
            </p:txBody>
          </p:sp>
          <p:sp>
            <p:nvSpPr>
              <p:cNvPr id="194605" name="Rectangle 45"/>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606" name="Rectangle 46"/>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07" name="Rectangle 47"/>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608" name="Group 48"/>
            <p:cNvGrpSpPr/>
            <p:nvPr/>
          </p:nvGrpSpPr>
          <p:grpSpPr bwMode="auto">
            <a:xfrm>
              <a:off x="3334" y="3884"/>
              <a:ext cx="408" cy="364"/>
              <a:chOff x="2653" y="1797"/>
              <a:chExt cx="408" cy="364"/>
            </a:xfrm>
          </p:grpSpPr>
          <p:sp>
            <p:nvSpPr>
              <p:cNvPr id="194609" name="Rectangle 49"/>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610" name="Rectangle 50"/>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H</a:t>
                </a:r>
              </a:p>
            </p:txBody>
          </p:sp>
          <p:sp>
            <p:nvSpPr>
              <p:cNvPr id="194611" name="Rectangle 51"/>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612" name="Rectangle 52"/>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13" name="Rectangle 53"/>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614" name="Group 54"/>
            <p:cNvGrpSpPr/>
            <p:nvPr/>
          </p:nvGrpSpPr>
          <p:grpSpPr bwMode="auto">
            <a:xfrm>
              <a:off x="4286" y="3884"/>
              <a:ext cx="408" cy="364"/>
              <a:chOff x="2653" y="1797"/>
              <a:chExt cx="408" cy="364"/>
            </a:xfrm>
          </p:grpSpPr>
          <p:sp>
            <p:nvSpPr>
              <p:cNvPr id="194615" name="Rectangle 55"/>
              <p:cNvSpPr>
                <a:spLocks noChangeArrowheads="1"/>
              </p:cNvSpPr>
              <p:nvPr/>
            </p:nvSpPr>
            <p:spPr bwMode="auto">
              <a:xfrm>
                <a:off x="2653"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616" name="Rectangle 56"/>
              <p:cNvSpPr>
                <a:spLocks noChangeArrowheads="1"/>
              </p:cNvSpPr>
              <p:nvPr/>
            </p:nvSpPr>
            <p:spPr bwMode="auto">
              <a:xfrm>
                <a:off x="2789"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K</a:t>
                </a:r>
              </a:p>
            </p:txBody>
          </p:sp>
          <p:sp>
            <p:nvSpPr>
              <p:cNvPr id="194617" name="Rectangle 57"/>
              <p:cNvSpPr>
                <a:spLocks noChangeArrowheads="1"/>
              </p:cNvSpPr>
              <p:nvPr/>
            </p:nvSpPr>
            <p:spPr bwMode="auto">
              <a:xfrm>
                <a:off x="2925"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618" name="Rectangle 58"/>
              <p:cNvSpPr>
                <a:spLocks noChangeArrowheads="1"/>
              </p:cNvSpPr>
              <p:nvPr/>
            </p:nvSpPr>
            <p:spPr bwMode="auto">
              <a:xfrm>
                <a:off x="2653" y="1979"/>
                <a:ext cx="204"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19" name="Rectangle 59"/>
              <p:cNvSpPr>
                <a:spLocks noChangeArrowheads="1"/>
              </p:cNvSpPr>
              <p:nvPr/>
            </p:nvSpPr>
            <p:spPr bwMode="auto">
              <a:xfrm>
                <a:off x="2857" y="1979"/>
                <a:ext cx="204"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620" name="Group 60"/>
            <p:cNvGrpSpPr/>
            <p:nvPr/>
          </p:nvGrpSpPr>
          <p:grpSpPr bwMode="auto">
            <a:xfrm>
              <a:off x="1882" y="1661"/>
              <a:ext cx="408" cy="364"/>
              <a:chOff x="2653" y="1797"/>
              <a:chExt cx="408" cy="364"/>
            </a:xfrm>
          </p:grpSpPr>
          <p:sp>
            <p:nvSpPr>
              <p:cNvPr id="194621" name="Rectangle 61"/>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622" name="Rectangle 62"/>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194623" name="Rectangle 63"/>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624" name="Rectangle 64"/>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25" name="Rectangle 65"/>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4626" name="Line 66"/>
            <p:cNvSpPr>
              <a:spLocks noChangeShapeType="1"/>
            </p:cNvSpPr>
            <p:nvPr/>
          </p:nvSpPr>
          <p:spPr bwMode="auto">
            <a:xfrm flipH="1">
              <a:off x="2472" y="2160"/>
              <a:ext cx="408"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27" name="Line 67"/>
            <p:cNvSpPr>
              <a:spLocks noChangeShapeType="1"/>
            </p:cNvSpPr>
            <p:nvPr/>
          </p:nvSpPr>
          <p:spPr bwMode="auto">
            <a:xfrm flipH="1">
              <a:off x="1882" y="2659"/>
              <a:ext cx="408"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28" name="Line 68"/>
            <p:cNvSpPr>
              <a:spLocks noChangeShapeType="1"/>
            </p:cNvSpPr>
            <p:nvPr/>
          </p:nvSpPr>
          <p:spPr bwMode="auto">
            <a:xfrm flipH="1">
              <a:off x="3334" y="2659"/>
              <a:ext cx="136"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29" name="Line 69"/>
            <p:cNvSpPr>
              <a:spLocks noChangeShapeType="1"/>
            </p:cNvSpPr>
            <p:nvPr/>
          </p:nvSpPr>
          <p:spPr bwMode="auto">
            <a:xfrm flipH="1">
              <a:off x="3742" y="3611"/>
              <a:ext cx="136"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30" name="Line 70"/>
            <p:cNvSpPr>
              <a:spLocks noChangeShapeType="1"/>
            </p:cNvSpPr>
            <p:nvPr/>
          </p:nvSpPr>
          <p:spPr bwMode="auto">
            <a:xfrm>
              <a:off x="4150" y="3611"/>
              <a:ext cx="136"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31" name="Line 71"/>
            <p:cNvSpPr>
              <a:spLocks noChangeShapeType="1"/>
            </p:cNvSpPr>
            <p:nvPr/>
          </p:nvSpPr>
          <p:spPr bwMode="auto">
            <a:xfrm>
              <a:off x="3606" y="3203"/>
              <a:ext cx="136"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32" name="Line 72"/>
            <p:cNvSpPr>
              <a:spLocks noChangeShapeType="1"/>
            </p:cNvSpPr>
            <p:nvPr/>
          </p:nvSpPr>
          <p:spPr bwMode="auto">
            <a:xfrm>
              <a:off x="2517" y="2659"/>
              <a:ext cx="408"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33" name="Line 73"/>
            <p:cNvSpPr>
              <a:spLocks noChangeShapeType="1"/>
            </p:cNvSpPr>
            <p:nvPr/>
          </p:nvSpPr>
          <p:spPr bwMode="auto">
            <a:xfrm>
              <a:off x="3107" y="2160"/>
              <a:ext cx="408"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4634" name="Group 74"/>
            <p:cNvGrpSpPr/>
            <p:nvPr/>
          </p:nvGrpSpPr>
          <p:grpSpPr bwMode="auto">
            <a:xfrm>
              <a:off x="1973" y="1933"/>
              <a:ext cx="816" cy="182"/>
              <a:chOff x="1837" y="1797"/>
              <a:chExt cx="816" cy="182"/>
            </a:xfrm>
          </p:grpSpPr>
          <p:sp>
            <p:nvSpPr>
              <p:cNvPr id="194635" name="Line 75"/>
              <p:cNvSpPr>
                <a:spLocks noChangeShapeType="1"/>
              </p:cNvSpPr>
              <p:nvPr/>
            </p:nvSpPr>
            <p:spPr bwMode="auto">
              <a:xfrm>
                <a:off x="1837" y="1797"/>
                <a:ext cx="0"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36" name="Line 76"/>
              <p:cNvSpPr>
                <a:spLocks noChangeShapeType="1"/>
              </p:cNvSpPr>
              <p:nvPr/>
            </p:nvSpPr>
            <p:spPr bwMode="auto">
              <a:xfrm>
                <a:off x="1837" y="1979"/>
                <a:ext cx="81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4637" name="Line 77"/>
            <p:cNvSpPr>
              <a:spLocks noChangeShapeType="1"/>
            </p:cNvSpPr>
            <p:nvPr/>
          </p:nvSpPr>
          <p:spPr bwMode="auto">
            <a:xfrm>
              <a:off x="1565" y="1752"/>
              <a:ext cx="31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38" name="Text Box 78"/>
            <p:cNvSpPr txBox="1">
              <a:spLocks noChangeArrowheads="1"/>
            </p:cNvSpPr>
            <p:nvPr/>
          </p:nvSpPr>
          <p:spPr bwMode="auto">
            <a:xfrm>
              <a:off x="1156" y="1600"/>
              <a:ext cx="393"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thrt</a:t>
              </a:r>
            </a:p>
          </p:txBody>
        </p:sp>
        <p:sp>
          <p:nvSpPr>
            <p:cNvPr id="194639" name="Freeform 79"/>
            <p:cNvSpPr/>
            <p:nvPr/>
          </p:nvSpPr>
          <p:spPr bwMode="auto">
            <a:xfrm>
              <a:off x="2109" y="2795"/>
              <a:ext cx="250" cy="598"/>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0" name="Freeform 80"/>
            <p:cNvSpPr/>
            <p:nvPr/>
          </p:nvSpPr>
          <p:spPr bwMode="auto">
            <a:xfrm flipH="1">
              <a:off x="2403" y="2787"/>
              <a:ext cx="250" cy="598"/>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1" name="Freeform 81"/>
            <p:cNvSpPr/>
            <p:nvPr/>
          </p:nvSpPr>
          <p:spPr bwMode="auto">
            <a:xfrm>
              <a:off x="2835" y="2251"/>
              <a:ext cx="181" cy="1224"/>
            </a:xfrm>
            <a:custGeom>
              <a:avLst/>
              <a:gdLst>
                <a:gd name="T0" fmla="*/ 0 w 181"/>
                <a:gd name="T1" fmla="*/ 952 h 1111"/>
                <a:gd name="T2" fmla="*/ 136 w 181"/>
                <a:gd name="T3" fmla="*/ 952 h 1111"/>
                <a:gd name="T4" fmla="*/ 181 w 181"/>
                <a:gd name="T5" fmla="*/ 0 h 1111"/>
              </a:gdLst>
              <a:ahLst/>
              <a:cxnLst>
                <a:cxn ang="0">
                  <a:pos x="T0" y="T1"/>
                </a:cxn>
                <a:cxn ang="0">
                  <a:pos x="T2" y="T3"/>
                </a:cxn>
                <a:cxn ang="0">
                  <a:pos x="T4" y="T5"/>
                </a:cxn>
              </a:cxnLst>
              <a:rect l="0" t="0" r="r" b="b"/>
              <a:pathLst>
                <a:path w="181" h="1111">
                  <a:moveTo>
                    <a:pt x="0" y="952"/>
                  </a:moveTo>
                  <a:cubicBezTo>
                    <a:pt x="53" y="1031"/>
                    <a:pt x="106" y="1111"/>
                    <a:pt x="136" y="952"/>
                  </a:cubicBezTo>
                  <a:cubicBezTo>
                    <a:pt x="166" y="793"/>
                    <a:pt x="173" y="396"/>
                    <a:pt x="181"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2" name="Freeform 82"/>
            <p:cNvSpPr/>
            <p:nvPr/>
          </p:nvSpPr>
          <p:spPr bwMode="auto">
            <a:xfrm flipH="1">
              <a:off x="3107" y="2251"/>
              <a:ext cx="181" cy="1224"/>
            </a:xfrm>
            <a:custGeom>
              <a:avLst/>
              <a:gdLst>
                <a:gd name="T0" fmla="*/ 0 w 181"/>
                <a:gd name="T1" fmla="*/ 952 h 1111"/>
                <a:gd name="T2" fmla="*/ 136 w 181"/>
                <a:gd name="T3" fmla="*/ 952 h 1111"/>
                <a:gd name="T4" fmla="*/ 181 w 181"/>
                <a:gd name="T5" fmla="*/ 0 h 1111"/>
              </a:gdLst>
              <a:ahLst/>
              <a:cxnLst>
                <a:cxn ang="0">
                  <a:pos x="T0" y="T1"/>
                </a:cxn>
                <a:cxn ang="0">
                  <a:pos x="T2" y="T3"/>
                </a:cxn>
                <a:cxn ang="0">
                  <a:pos x="T4" y="T5"/>
                </a:cxn>
              </a:cxnLst>
              <a:rect l="0" t="0" r="r" b="b"/>
              <a:pathLst>
                <a:path w="181" h="1111">
                  <a:moveTo>
                    <a:pt x="0" y="952"/>
                  </a:moveTo>
                  <a:cubicBezTo>
                    <a:pt x="53" y="1031"/>
                    <a:pt x="106" y="1111"/>
                    <a:pt x="136" y="952"/>
                  </a:cubicBezTo>
                  <a:cubicBezTo>
                    <a:pt x="166" y="793"/>
                    <a:pt x="173" y="396"/>
                    <a:pt x="181"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3" name="Freeform 83"/>
            <p:cNvSpPr/>
            <p:nvPr/>
          </p:nvSpPr>
          <p:spPr bwMode="auto">
            <a:xfrm>
              <a:off x="3651" y="3756"/>
              <a:ext cx="250" cy="598"/>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4" name="Freeform 84"/>
            <p:cNvSpPr/>
            <p:nvPr/>
          </p:nvSpPr>
          <p:spPr bwMode="auto">
            <a:xfrm flipH="1">
              <a:off x="4127" y="3748"/>
              <a:ext cx="250" cy="598"/>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5" name="Line 85"/>
            <p:cNvSpPr>
              <a:spLocks noChangeShapeType="1"/>
            </p:cNvSpPr>
            <p:nvPr/>
          </p:nvSpPr>
          <p:spPr bwMode="auto">
            <a:xfrm>
              <a:off x="3742" y="2659"/>
              <a:ext cx="408" cy="0"/>
            </a:xfrm>
            <a:prstGeom prst="line">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6" name="Freeform 86"/>
            <p:cNvSpPr/>
            <p:nvPr/>
          </p:nvSpPr>
          <p:spPr bwMode="auto">
            <a:xfrm>
              <a:off x="3878" y="2750"/>
              <a:ext cx="1013" cy="1489"/>
            </a:xfrm>
            <a:custGeom>
              <a:avLst/>
              <a:gdLst>
                <a:gd name="T0" fmla="*/ 680 w 1013"/>
                <a:gd name="T1" fmla="*/ 1406 h 1489"/>
                <a:gd name="T2" fmla="*/ 862 w 1013"/>
                <a:gd name="T3" fmla="*/ 1451 h 1489"/>
                <a:gd name="T4" fmla="*/ 998 w 1013"/>
                <a:gd name="T5" fmla="*/ 1179 h 1489"/>
                <a:gd name="T6" fmla="*/ 771 w 1013"/>
                <a:gd name="T7" fmla="*/ 725 h 1489"/>
                <a:gd name="T8" fmla="*/ 0 w 1013"/>
                <a:gd name="T9" fmla="*/ 0 h 1489"/>
              </a:gdLst>
              <a:ahLst/>
              <a:cxnLst>
                <a:cxn ang="0">
                  <a:pos x="T0" y="T1"/>
                </a:cxn>
                <a:cxn ang="0">
                  <a:pos x="T2" y="T3"/>
                </a:cxn>
                <a:cxn ang="0">
                  <a:pos x="T4" y="T5"/>
                </a:cxn>
                <a:cxn ang="0">
                  <a:pos x="T6" y="T7"/>
                </a:cxn>
                <a:cxn ang="0">
                  <a:pos x="T8" y="T9"/>
                </a:cxn>
              </a:cxnLst>
              <a:rect l="0" t="0" r="r" b="b"/>
              <a:pathLst>
                <a:path w="1013" h="1489">
                  <a:moveTo>
                    <a:pt x="680" y="1406"/>
                  </a:moveTo>
                  <a:cubicBezTo>
                    <a:pt x="744" y="1447"/>
                    <a:pt x="809" y="1489"/>
                    <a:pt x="862" y="1451"/>
                  </a:cubicBezTo>
                  <a:cubicBezTo>
                    <a:pt x="915" y="1413"/>
                    <a:pt x="1013" y="1300"/>
                    <a:pt x="998" y="1179"/>
                  </a:cubicBezTo>
                  <a:cubicBezTo>
                    <a:pt x="983" y="1058"/>
                    <a:pt x="937" y="921"/>
                    <a:pt x="771" y="725"/>
                  </a:cubicBezTo>
                  <a:cubicBezTo>
                    <a:pt x="605" y="529"/>
                    <a:pt x="302" y="264"/>
                    <a:pt x="0"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7" name="Freeform 87"/>
            <p:cNvSpPr/>
            <p:nvPr/>
          </p:nvSpPr>
          <p:spPr bwMode="auto">
            <a:xfrm>
              <a:off x="3213" y="3339"/>
              <a:ext cx="211" cy="1005"/>
            </a:xfrm>
            <a:custGeom>
              <a:avLst/>
              <a:gdLst>
                <a:gd name="T0" fmla="*/ 211 w 211"/>
                <a:gd name="T1" fmla="*/ 862 h 1005"/>
                <a:gd name="T2" fmla="*/ 121 w 211"/>
                <a:gd name="T3" fmla="*/ 998 h 1005"/>
                <a:gd name="T4" fmla="*/ 30 w 211"/>
                <a:gd name="T5" fmla="*/ 907 h 1005"/>
                <a:gd name="T6" fmla="*/ 30 w 211"/>
                <a:gd name="T7" fmla="*/ 635 h 1005"/>
                <a:gd name="T8" fmla="*/ 211 w 211"/>
                <a:gd name="T9" fmla="*/ 0 h 1005"/>
              </a:gdLst>
              <a:ahLst/>
              <a:cxnLst>
                <a:cxn ang="0">
                  <a:pos x="T0" y="T1"/>
                </a:cxn>
                <a:cxn ang="0">
                  <a:pos x="T2" y="T3"/>
                </a:cxn>
                <a:cxn ang="0">
                  <a:pos x="T4" y="T5"/>
                </a:cxn>
                <a:cxn ang="0">
                  <a:pos x="T6" y="T7"/>
                </a:cxn>
                <a:cxn ang="0">
                  <a:pos x="T8" y="T9"/>
                </a:cxn>
              </a:cxnLst>
              <a:rect l="0" t="0" r="r" b="b"/>
              <a:pathLst>
                <a:path w="211" h="1005">
                  <a:moveTo>
                    <a:pt x="211" y="862"/>
                  </a:moveTo>
                  <a:cubicBezTo>
                    <a:pt x="181" y="926"/>
                    <a:pt x="151" y="991"/>
                    <a:pt x="121" y="998"/>
                  </a:cubicBezTo>
                  <a:cubicBezTo>
                    <a:pt x="91" y="1005"/>
                    <a:pt x="45" y="967"/>
                    <a:pt x="30" y="907"/>
                  </a:cubicBezTo>
                  <a:cubicBezTo>
                    <a:pt x="15" y="847"/>
                    <a:pt x="0" y="786"/>
                    <a:pt x="30" y="635"/>
                  </a:cubicBezTo>
                  <a:cubicBezTo>
                    <a:pt x="60" y="484"/>
                    <a:pt x="135" y="242"/>
                    <a:pt x="211"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8" name="Line 88"/>
            <p:cNvSpPr>
              <a:spLocks noChangeShapeType="1"/>
            </p:cNvSpPr>
            <p:nvPr/>
          </p:nvSpPr>
          <p:spPr bwMode="auto">
            <a:xfrm flipH="1">
              <a:off x="1565" y="3203"/>
              <a:ext cx="362" cy="0"/>
            </a:xfrm>
            <a:prstGeom prst="line">
              <a:avLst/>
            </a:prstGeom>
            <a:noFill/>
            <a:ln w="3810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94562">
                                            <p:txEl>
                                              <p:pRg st="1" end="1"/>
                                            </p:txEl>
                                          </p:spTgt>
                                        </p:tgtEl>
                                        <p:attrNameLst>
                                          <p:attrName>style.visibility</p:attrName>
                                        </p:attrNameLst>
                                      </p:cBhvr>
                                      <p:to>
                                        <p:strVal val="visible"/>
                                      </p:to>
                                    </p:set>
                                    <p:anim calcmode="lin" valueType="num">
                                      <p:cBhvr>
                                        <p:cTn id="7" dur="1000" fill="hold"/>
                                        <p:tgtEl>
                                          <p:spTgt spid="194562">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9456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4562">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94562">
                                            <p:txEl>
                                              <p:pRg st="2" end="2"/>
                                            </p:txEl>
                                          </p:spTgt>
                                        </p:tgtEl>
                                        <p:attrNameLst>
                                          <p:attrName>style.visibility</p:attrName>
                                        </p:attrNameLst>
                                      </p:cBhvr>
                                      <p:to>
                                        <p:strVal val="visible"/>
                                      </p:to>
                                    </p:set>
                                    <p:anim calcmode="lin" valueType="num">
                                      <p:cBhvr>
                                        <p:cTn id="14" dur="1000" fill="hold"/>
                                        <p:tgtEl>
                                          <p:spTgt spid="194562">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9456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9456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94562">
                                            <p:txEl>
                                              <p:pRg st="3" end="3"/>
                                            </p:txEl>
                                          </p:spTgt>
                                        </p:tgtEl>
                                        <p:attrNameLst>
                                          <p:attrName>style.visibility</p:attrName>
                                        </p:attrNameLst>
                                      </p:cBhvr>
                                      <p:to>
                                        <p:strVal val="visible"/>
                                      </p:to>
                                    </p:set>
                                    <p:anim calcmode="lin" valueType="num">
                                      <p:cBhvr>
                                        <p:cTn id="21" dur="1000" fill="hold"/>
                                        <p:tgtEl>
                                          <p:spTgt spid="194562">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9456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945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build="p"/>
    </p:bld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468313" y="260350"/>
            <a:ext cx="8280400" cy="289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1" lang="zh-CN" altLang="en-US" sz="2400" b="1" dirty="0">
                <a:solidFill>
                  <a:srgbClr val="FFFF00"/>
                </a:solidFill>
                <a:effectLst/>
                <a:latin typeface="Times New Roman" panose="02020603050405020304" pitchFamily="18" charset="0"/>
              </a:rPr>
              <a:t>对于后根的前驱：</a:t>
            </a:r>
          </a:p>
          <a:p>
            <a:pPr algn="l">
              <a:spcBef>
                <a:spcPct val="20000"/>
              </a:spcBef>
            </a:pPr>
            <a:r>
              <a:rPr kumimoji="1" lang="en-US" altLang="zh-CN" sz="2400" dirty="0" smtClean="0">
                <a:effectLst/>
                <a:latin typeface="Times New Roman" panose="02020603050405020304" pitchFamily="18" charset="0"/>
              </a:rPr>
              <a:t>1) </a:t>
            </a:r>
            <a:r>
              <a:rPr kumimoji="1" lang="zh-CN" altLang="en-US" sz="2400" dirty="0">
                <a:effectLst/>
                <a:latin typeface="Times New Roman" panose="02020603050405020304" pitchFamily="18" charset="0"/>
              </a:rPr>
              <a:t>当一个结点有右子树时，其后根的前驱为它的右子树的根结点；</a:t>
            </a:r>
          </a:p>
          <a:p>
            <a:pPr algn="l">
              <a:spcBef>
                <a:spcPct val="20000"/>
              </a:spcBef>
            </a:pPr>
            <a:r>
              <a:rPr kumimoji="1" lang="en-US" altLang="zh-CN" sz="2400" dirty="0" smtClean="0">
                <a:effectLst/>
                <a:latin typeface="Times New Roman" panose="02020603050405020304" pitchFamily="18" charset="0"/>
              </a:rPr>
              <a:t>2) </a:t>
            </a:r>
            <a:r>
              <a:rPr kumimoji="1" lang="zh-CN" altLang="en-US" sz="2400" dirty="0">
                <a:effectLst/>
                <a:latin typeface="Times New Roman" panose="02020603050405020304" pitchFamily="18" charset="0"/>
              </a:rPr>
              <a:t>当一个结点没有右子树但有左子树时，其后根的前驱为它的左子树的根结点；</a:t>
            </a:r>
          </a:p>
          <a:p>
            <a:pPr algn="l">
              <a:spcBef>
                <a:spcPct val="20000"/>
              </a:spcBef>
            </a:pPr>
            <a:r>
              <a:rPr kumimoji="1" lang="en-US" altLang="zh-CN" sz="2400" dirty="0" smtClean="0">
                <a:effectLst/>
                <a:latin typeface="Times New Roman" panose="02020603050405020304" pitchFamily="18" charset="0"/>
              </a:rPr>
              <a:t>3) </a:t>
            </a:r>
            <a:r>
              <a:rPr kumimoji="1" lang="zh-CN" altLang="en-US" sz="2400" dirty="0">
                <a:effectLst/>
                <a:latin typeface="Times New Roman" panose="02020603050405020304" pitchFamily="18" charset="0"/>
              </a:rPr>
              <a:t>当一个结点为叶子结点时，后根顺序的前驱恰好为其中序下左线索所指结点的左子树的根结点。</a:t>
            </a:r>
          </a:p>
        </p:txBody>
      </p:sp>
      <p:grpSp>
        <p:nvGrpSpPr>
          <p:cNvPr id="195590" name="Group 6"/>
          <p:cNvGrpSpPr/>
          <p:nvPr/>
        </p:nvGrpSpPr>
        <p:grpSpPr bwMode="auto">
          <a:xfrm>
            <a:off x="1835150" y="3286125"/>
            <a:ext cx="5929313" cy="3455988"/>
            <a:chOff x="1156" y="1600"/>
            <a:chExt cx="3735" cy="2754"/>
          </a:xfrm>
        </p:grpSpPr>
        <p:grpSp>
          <p:nvGrpSpPr>
            <p:cNvPr id="195591" name="Group 7"/>
            <p:cNvGrpSpPr/>
            <p:nvPr/>
          </p:nvGrpSpPr>
          <p:grpSpPr bwMode="auto">
            <a:xfrm>
              <a:off x="2789" y="1842"/>
              <a:ext cx="408" cy="364"/>
              <a:chOff x="2653" y="1797"/>
              <a:chExt cx="408" cy="364"/>
            </a:xfrm>
          </p:grpSpPr>
          <p:sp>
            <p:nvSpPr>
              <p:cNvPr id="195592" name="Rectangle 8"/>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593" name="Rectangle 9"/>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A</a:t>
                </a:r>
              </a:p>
            </p:txBody>
          </p:sp>
          <p:sp>
            <p:nvSpPr>
              <p:cNvPr id="195594" name="Rectangle 10"/>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595" name="Rectangle 11"/>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6" name="Rectangle 12"/>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597" name="Group 13"/>
            <p:cNvGrpSpPr/>
            <p:nvPr/>
          </p:nvGrpSpPr>
          <p:grpSpPr bwMode="auto">
            <a:xfrm>
              <a:off x="2189" y="2387"/>
              <a:ext cx="408" cy="364"/>
              <a:chOff x="2653" y="1797"/>
              <a:chExt cx="408" cy="364"/>
            </a:xfrm>
          </p:grpSpPr>
          <p:sp>
            <p:nvSpPr>
              <p:cNvPr id="195598" name="Rectangle 14"/>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599" name="Rectangle 15"/>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B</a:t>
                </a:r>
              </a:p>
            </p:txBody>
          </p:sp>
          <p:sp>
            <p:nvSpPr>
              <p:cNvPr id="195600" name="Rectangle 16"/>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601" name="Rectangle 17"/>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2" name="Rectangle 18"/>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03" name="Group 19"/>
            <p:cNvGrpSpPr/>
            <p:nvPr/>
          </p:nvGrpSpPr>
          <p:grpSpPr bwMode="auto">
            <a:xfrm>
              <a:off x="3379" y="2387"/>
              <a:ext cx="408" cy="364"/>
              <a:chOff x="2653" y="1797"/>
              <a:chExt cx="408" cy="364"/>
            </a:xfrm>
          </p:grpSpPr>
          <p:sp>
            <p:nvSpPr>
              <p:cNvPr id="195604" name="Rectangle 20"/>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605" name="Rectangle 21"/>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E</a:t>
                </a:r>
              </a:p>
            </p:txBody>
          </p:sp>
          <p:sp>
            <p:nvSpPr>
              <p:cNvPr id="195606" name="Rectangle 22"/>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607" name="Rectangle 23"/>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8" name="Rectangle 24"/>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09" name="Group 25"/>
            <p:cNvGrpSpPr/>
            <p:nvPr/>
          </p:nvGrpSpPr>
          <p:grpSpPr bwMode="auto">
            <a:xfrm>
              <a:off x="1837" y="2931"/>
              <a:ext cx="408" cy="364"/>
              <a:chOff x="2653" y="1797"/>
              <a:chExt cx="408" cy="364"/>
            </a:xfrm>
          </p:grpSpPr>
          <p:sp>
            <p:nvSpPr>
              <p:cNvPr id="195610" name="Rectangle 26"/>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11" name="Rectangle 27"/>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C</a:t>
                </a:r>
              </a:p>
            </p:txBody>
          </p:sp>
          <p:sp>
            <p:nvSpPr>
              <p:cNvPr id="195612" name="Rectangle 28"/>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13" name="Rectangle 29"/>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14" name="Rectangle 30"/>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15" name="Group 31"/>
            <p:cNvGrpSpPr/>
            <p:nvPr/>
          </p:nvGrpSpPr>
          <p:grpSpPr bwMode="auto">
            <a:xfrm>
              <a:off x="2540" y="2931"/>
              <a:ext cx="408" cy="364"/>
              <a:chOff x="2653" y="1797"/>
              <a:chExt cx="408" cy="364"/>
            </a:xfrm>
          </p:grpSpPr>
          <p:sp>
            <p:nvSpPr>
              <p:cNvPr id="195616" name="Rectangle 32"/>
              <p:cNvSpPr>
                <a:spLocks noChangeArrowheads="1"/>
              </p:cNvSpPr>
              <p:nvPr/>
            </p:nvSpPr>
            <p:spPr bwMode="auto">
              <a:xfrm>
                <a:off x="2653"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17" name="Rectangle 33"/>
              <p:cNvSpPr>
                <a:spLocks noChangeArrowheads="1"/>
              </p:cNvSpPr>
              <p:nvPr/>
            </p:nvSpPr>
            <p:spPr bwMode="auto">
              <a:xfrm>
                <a:off x="2789"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D</a:t>
                </a:r>
              </a:p>
            </p:txBody>
          </p:sp>
          <p:sp>
            <p:nvSpPr>
              <p:cNvPr id="195618" name="Rectangle 34"/>
              <p:cNvSpPr>
                <a:spLocks noChangeArrowheads="1"/>
              </p:cNvSpPr>
              <p:nvPr/>
            </p:nvSpPr>
            <p:spPr bwMode="auto">
              <a:xfrm>
                <a:off x="2925"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19" name="Rectangle 35"/>
              <p:cNvSpPr>
                <a:spLocks noChangeArrowheads="1"/>
              </p:cNvSpPr>
              <p:nvPr/>
            </p:nvSpPr>
            <p:spPr bwMode="auto">
              <a:xfrm>
                <a:off x="2653" y="1979"/>
                <a:ext cx="204"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20" name="Rectangle 36"/>
              <p:cNvSpPr>
                <a:spLocks noChangeArrowheads="1"/>
              </p:cNvSpPr>
              <p:nvPr/>
            </p:nvSpPr>
            <p:spPr bwMode="auto">
              <a:xfrm>
                <a:off x="2857" y="1979"/>
                <a:ext cx="204"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21" name="Group 37"/>
            <p:cNvGrpSpPr/>
            <p:nvPr/>
          </p:nvGrpSpPr>
          <p:grpSpPr bwMode="auto">
            <a:xfrm>
              <a:off x="3243" y="2931"/>
              <a:ext cx="408" cy="364"/>
              <a:chOff x="2653" y="1797"/>
              <a:chExt cx="408" cy="364"/>
            </a:xfrm>
          </p:grpSpPr>
          <p:sp>
            <p:nvSpPr>
              <p:cNvPr id="195622" name="Rectangle 38"/>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23" name="Rectangle 39"/>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F</a:t>
                </a:r>
              </a:p>
            </p:txBody>
          </p:sp>
          <p:sp>
            <p:nvSpPr>
              <p:cNvPr id="195624" name="Rectangle 40"/>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625" name="Rectangle 41"/>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26" name="Rectangle 42"/>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27" name="Group 43"/>
            <p:cNvGrpSpPr/>
            <p:nvPr/>
          </p:nvGrpSpPr>
          <p:grpSpPr bwMode="auto">
            <a:xfrm>
              <a:off x="3810" y="3385"/>
              <a:ext cx="408" cy="364"/>
              <a:chOff x="2653" y="1797"/>
              <a:chExt cx="408" cy="364"/>
            </a:xfrm>
          </p:grpSpPr>
          <p:sp>
            <p:nvSpPr>
              <p:cNvPr id="195628" name="Rectangle 44"/>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629" name="Rectangle 45"/>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G</a:t>
                </a:r>
              </a:p>
            </p:txBody>
          </p:sp>
          <p:sp>
            <p:nvSpPr>
              <p:cNvPr id="195630" name="Rectangle 46"/>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631" name="Rectangle 47"/>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32" name="Rectangle 48"/>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33" name="Group 49"/>
            <p:cNvGrpSpPr/>
            <p:nvPr/>
          </p:nvGrpSpPr>
          <p:grpSpPr bwMode="auto">
            <a:xfrm>
              <a:off x="3334" y="3884"/>
              <a:ext cx="408" cy="364"/>
              <a:chOff x="2653" y="1797"/>
              <a:chExt cx="408" cy="364"/>
            </a:xfrm>
          </p:grpSpPr>
          <p:sp>
            <p:nvSpPr>
              <p:cNvPr id="195634" name="Rectangle 50"/>
              <p:cNvSpPr>
                <a:spLocks noChangeArrowheads="1"/>
              </p:cNvSpPr>
              <p:nvPr/>
            </p:nvSpPr>
            <p:spPr bwMode="auto">
              <a:xfrm>
                <a:off x="2653"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35" name="Rectangle 51"/>
              <p:cNvSpPr>
                <a:spLocks noChangeArrowheads="1"/>
              </p:cNvSpPr>
              <p:nvPr/>
            </p:nvSpPr>
            <p:spPr bwMode="auto">
              <a:xfrm>
                <a:off x="2789"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H</a:t>
                </a:r>
              </a:p>
            </p:txBody>
          </p:sp>
          <p:sp>
            <p:nvSpPr>
              <p:cNvPr id="195636" name="Rectangle 52"/>
              <p:cNvSpPr>
                <a:spLocks noChangeArrowheads="1"/>
              </p:cNvSpPr>
              <p:nvPr/>
            </p:nvSpPr>
            <p:spPr bwMode="auto">
              <a:xfrm>
                <a:off x="2925"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37" name="Rectangle 53"/>
              <p:cNvSpPr>
                <a:spLocks noChangeArrowheads="1"/>
              </p:cNvSpPr>
              <p:nvPr/>
            </p:nvSpPr>
            <p:spPr bwMode="auto">
              <a:xfrm>
                <a:off x="2653" y="1979"/>
                <a:ext cx="204"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38" name="Rectangle 54"/>
              <p:cNvSpPr>
                <a:spLocks noChangeArrowheads="1"/>
              </p:cNvSpPr>
              <p:nvPr/>
            </p:nvSpPr>
            <p:spPr bwMode="auto">
              <a:xfrm>
                <a:off x="2857" y="1979"/>
                <a:ext cx="204"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39" name="Group 55"/>
            <p:cNvGrpSpPr/>
            <p:nvPr/>
          </p:nvGrpSpPr>
          <p:grpSpPr bwMode="auto">
            <a:xfrm>
              <a:off x="4286" y="3884"/>
              <a:ext cx="408" cy="364"/>
              <a:chOff x="2653" y="1797"/>
              <a:chExt cx="408" cy="364"/>
            </a:xfrm>
          </p:grpSpPr>
          <p:sp>
            <p:nvSpPr>
              <p:cNvPr id="195640" name="Rectangle 56"/>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41" name="Rectangle 57"/>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K</a:t>
                </a:r>
              </a:p>
            </p:txBody>
          </p:sp>
          <p:sp>
            <p:nvSpPr>
              <p:cNvPr id="195642" name="Rectangle 58"/>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43" name="Rectangle 59"/>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44" name="Rectangle 60"/>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45" name="Group 61"/>
            <p:cNvGrpSpPr/>
            <p:nvPr/>
          </p:nvGrpSpPr>
          <p:grpSpPr bwMode="auto">
            <a:xfrm>
              <a:off x="1882" y="1661"/>
              <a:ext cx="408" cy="364"/>
              <a:chOff x="2653" y="1797"/>
              <a:chExt cx="408" cy="364"/>
            </a:xfrm>
          </p:grpSpPr>
          <p:sp>
            <p:nvSpPr>
              <p:cNvPr id="195646" name="Rectangle 62"/>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647" name="Rectangle 63"/>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195648" name="Rectangle 64"/>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649" name="Rectangle 65"/>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50" name="Rectangle 66"/>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5651" name="Line 67"/>
            <p:cNvSpPr>
              <a:spLocks noChangeShapeType="1"/>
            </p:cNvSpPr>
            <p:nvPr/>
          </p:nvSpPr>
          <p:spPr bwMode="auto">
            <a:xfrm flipH="1">
              <a:off x="2472" y="2160"/>
              <a:ext cx="408"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52" name="Line 68"/>
            <p:cNvSpPr>
              <a:spLocks noChangeShapeType="1"/>
            </p:cNvSpPr>
            <p:nvPr/>
          </p:nvSpPr>
          <p:spPr bwMode="auto">
            <a:xfrm flipH="1">
              <a:off x="1882" y="2659"/>
              <a:ext cx="408"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53" name="Line 69"/>
            <p:cNvSpPr>
              <a:spLocks noChangeShapeType="1"/>
            </p:cNvSpPr>
            <p:nvPr/>
          </p:nvSpPr>
          <p:spPr bwMode="auto">
            <a:xfrm flipH="1">
              <a:off x="3334" y="2659"/>
              <a:ext cx="136"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54" name="Line 70"/>
            <p:cNvSpPr>
              <a:spLocks noChangeShapeType="1"/>
            </p:cNvSpPr>
            <p:nvPr/>
          </p:nvSpPr>
          <p:spPr bwMode="auto">
            <a:xfrm flipH="1">
              <a:off x="3742" y="3611"/>
              <a:ext cx="136"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55" name="Line 71"/>
            <p:cNvSpPr>
              <a:spLocks noChangeShapeType="1"/>
            </p:cNvSpPr>
            <p:nvPr/>
          </p:nvSpPr>
          <p:spPr bwMode="auto">
            <a:xfrm>
              <a:off x="4150" y="3611"/>
              <a:ext cx="136"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56" name="Line 72"/>
            <p:cNvSpPr>
              <a:spLocks noChangeShapeType="1"/>
            </p:cNvSpPr>
            <p:nvPr/>
          </p:nvSpPr>
          <p:spPr bwMode="auto">
            <a:xfrm>
              <a:off x="3606" y="3203"/>
              <a:ext cx="136"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57" name="Line 73"/>
            <p:cNvSpPr>
              <a:spLocks noChangeShapeType="1"/>
            </p:cNvSpPr>
            <p:nvPr/>
          </p:nvSpPr>
          <p:spPr bwMode="auto">
            <a:xfrm>
              <a:off x="2517" y="2659"/>
              <a:ext cx="408"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58" name="Line 74"/>
            <p:cNvSpPr>
              <a:spLocks noChangeShapeType="1"/>
            </p:cNvSpPr>
            <p:nvPr/>
          </p:nvSpPr>
          <p:spPr bwMode="auto">
            <a:xfrm>
              <a:off x="3107" y="2160"/>
              <a:ext cx="408"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5659" name="Group 75"/>
            <p:cNvGrpSpPr/>
            <p:nvPr/>
          </p:nvGrpSpPr>
          <p:grpSpPr bwMode="auto">
            <a:xfrm>
              <a:off x="1973" y="1933"/>
              <a:ext cx="816" cy="182"/>
              <a:chOff x="1837" y="1797"/>
              <a:chExt cx="816" cy="182"/>
            </a:xfrm>
          </p:grpSpPr>
          <p:sp>
            <p:nvSpPr>
              <p:cNvPr id="195660" name="Line 76"/>
              <p:cNvSpPr>
                <a:spLocks noChangeShapeType="1"/>
              </p:cNvSpPr>
              <p:nvPr/>
            </p:nvSpPr>
            <p:spPr bwMode="auto">
              <a:xfrm>
                <a:off x="1837" y="1797"/>
                <a:ext cx="0"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61" name="Line 77"/>
              <p:cNvSpPr>
                <a:spLocks noChangeShapeType="1"/>
              </p:cNvSpPr>
              <p:nvPr/>
            </p:nvSpPr>
            <p:spPr bwMode="auto">
              <a:xfrm>
                <a:off x="1837" y="1979"/>
                <a:ext cx="81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5662" name="Line 78"/>
            <p:cNvSpPr>
              <a:spLocks noChangeShapeType="1"/>
            </p:cNvSpPr>
            <p:nvPr/>
          </p:nvSpPr>
          <p:spPr bwMode="auto">
            <a:xfrm>
              <a:off x="1565" y="1752"/>
              <a:ext cx="31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63" name="Text Box 79"/>
            <p:cNvSpPr txBox="1">
              <a:spLocks noChangeArrowheads="1"/>
            </p:cNvSpPr>
            <p:nvPr/>
          </p:nvSpPr>
          <p:spPr bwMode="auto">
            <a:xfrm>
              <a:off x="1156" y="1600"/>
              <a:ext cx="393"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thrt</a:t>
              </a:r>
            </a:p>
          </p:txBody>
        </p:sp>
        <p:sp>
          <p:nvSpPr>
            <p:cNvPr id="195664" name="Freeform 80"/>
            <p:cNvSpPr/>
            <p:nvPr/>
          </p:nvSpPr>
          <p:spPr bwMode="auto">
            <a:xfrm>
              <a:off x="2109" y="2795"/>
              <a:ext cx="250" cy="598"/>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65" name="Freeform 81"/>
            <p:cNvSpPr/>
            <p:nvPr/>
          </p:nvSpPr>
          <p:spPr bwMode="auto">
            <a:xfrm flipH="1">
              <a:off x="2403" y="2787"/>
              <a:ext cx="250" cy="598"/>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66" name="Freeform 82"/>
            <p:cNvSpPr/>
            <p:nvPr/>
          </p:nvSpPr>
          <p:spPr bwMode="auto">
            <a:xfrm>
              <a:off x="2835" y="2251"/>
              <a:ext cx="181" cy="1224"/>
            </a:xfrm>
            <a:custGeom>
              <a:avLst/>
              <a:gdLst>
                <a:gd name="T0" fmla="*/ 0 w 181"/>
                <a:gd name="T1" fmla="*/ 952 h 1111"/>
                <a:gd name="T2" fmla="*/ 136 w 181"/>
                <a:gd name="T3" fmla="*/ 952 h 1111"/>
                <a:gd name="T4" fmla="*/ 181 w 181"/>
                <a:gd name="T5" fmla="*/ 0 h 1111"/>
              </a:gdLst>
              <a:ahLst/>
              <a:cxnLst>
                <a:cxn ang="0">
                  <a:pos x="T0" y="T1"/>
                </a:cxn>
                <a:cxn ang="0">
                  <a:pos x="T2" y="T3"/>
                </a:cxn>
                <a:cxn ang="0">
                  <a:pos x="T4" y="T5"/>
                </a:cxn>
              </a:cxnLst>
              <a:rect l="0" t="0" r="r" b="b"/>
              <a:pathLst>
                <a:path w="181" h="1111">
                  <a:moveTo>
                    <a:pt x="0" y="952"/>
                  </a:moveTo>
                  <a:cubicBezTo>
                    <a:pt x="53" y="1031"/>
                    <a:pt x="106" y="1111"/>
                    <a:pt x="136" y="952"/>
                  </a:cubicBezTo>
                  <a:cubicBezTo>
                    <a:pt x="166" y="793"/>
                    <a:pt x="173" y="396"/>
                    <a:pt x="181"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67" name="Freeform 83"/>
            <p:cNvSpPr/>
            <p:nvPr/>
          </p:nvSpPr>
          <p:spPr bwMode="auto">
            <a:xfrm flipH="1">
              <a:off x="3107" y="2251"/>
              <a:ext cx="181" cy="1224"/>
            </a:xfrm>
            <a:custGeom>
              <a:avLst/>
              <a:gdLst>
                <a:gd name="T0" fmla="*/ 0 w 181"/>
                <a:gd name="T1" fmla="*/ 952 h 1111"/>
                <a:gd name="T2" fmla="*/ 136 w 181"/>
                <a:gd name="T3" fmla="*/ 952 h 1111"/>
                <a:gd name="T4" fmla="*/ 181 w 181"/>
                <a:gd name="T5" fmla="*/ 0 h 1111"/>
              </a:gdLst>
              <a:ahLst/>
              <a:cxnLst>
                <a:cxn ang="0">
                  <a:pos x="T0" y="T1"/>
                </a:cxn>
                <a:cxn ang="0">
                  <a:pos x="T2" y="T3"/>
                </a:cxn>
                <a:cxn ang="0">
                  <a:pos x="T4" y="T5"/>
                </a:cxn>
              </a:cxnLst>
              <a:rect l="0" t="0" r="r" b="b"/>
              <a:pathLst>
                <a:path w="181" h="1111">
                  <a:moveTo>
                    <a:pt x="0" y="952"/>
                  </a:moveTo>
                  <a:cubicBezTo>
                    <a:pt x="53" y="1031"/>
                    <a:pt x="106" y="1111"/>
                    <a:pt x="136" y="952"/>
                  </a:cubicBezTo>
                  <a:cubicBezTo>
                    <a:pt x="166" y="793"/>
                    <a:pt x="173" y="396"/>
                    <a:pt x="181"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68" name="Freeform 84"/>
            <p:cNvSpPr/>
            <p:nvPr/>
          </p:nvSpPr>
          <p:spPr bwMode="auto">
            <a:xfrm>
              <a:off x="3651" y="3756"/>
              <a:ext cx="250" cy="598"/>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69" name="Freeform 85"/>
            <p:cNvSpPr/>
            <p:nvPr/>
          </p:nvSpPr>
          <p:spPr bwMode="auto">
            <a:xfrm flipH="1">
              <a:off x="4127" y="3748"/>
              <a:ext cx="250" cy="598"/>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70" name="Line 86"/>
            <p:cNvSpPr>
              <a:spLocks noChangeShapeType="1"/>
            </p:cNvSpPr>
            <p:nvPr/>
          </p:nvSpPr>
          <p:spPr bwMode="auto">
            <a:xfrm>
              <a:off x="3742" y="2659"/>
              <a:ext cx="408" cy="0"/>
            </a:xfrm>
            <a:prstGeom prst="line">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71" name="Freeform 87"/>
            <p:cNvSpPr/>
            <p:nvPr/>
          </p:nvSpPr>
          <p:spPr bwMode="auto">
            <a:xfrm>
              <a:off x="3878" y="2750"/>
              <a:ext cx="1013" cy="1489"/>
            </a:xfrm>
            <a:custGeom>
              <a:avLst/>
              <a:gdLst>
                <a:gd name="T0" fmla="*/ 680 w 1013"/>
                <a:gd name="T1" fmla="*/ 1406 h 1489"/>
                <a:gd name="T2" fmla="*/ 862 w 1013"/>
                <a:gd name="T3" fmla="*/ 1451 h 1489"/>
                <a:gd name="T4" fmla="*/ 998 w 1013"/>
                <a:gd name="T5" fmla="*/ 1179 h 1489"/>
                <a:gd name="T6" fmla="*/ 771 w 1013"/>
                <a:gd name="T7" fmla="*/ 725 h 1489"/>
                <a:gd name="T8" fmla="*/ 0 w 1013"/>
                <a:gd name="T9" fmla="*/ 0 h 1489"/>
              </a:gdLst>
              <a:ahLst/>
              <a:cxnLst>
                <a:cxn ang="0">
                  <a:pos x="T0" y="T1"/>
                </a:cxn>
                <a:cxn ang="0">
                  <a:pos x="T2" y="T3"/>
                </a:cxn>
                <a:cxn ang="0">
                  <a:pos x="T4" y="T5"/>
                </a:cxn>
                <a:cxn ang="0">
                  <a:pos x="T6" y="T7"/>
                </a:cxn>
                <a:cxn ang="0">
                  <a:pos x="T8" y="T9"/>
                </a:cxn>
              </a:cxnLst>
              <a:rect l="0" t="0" r="r" b="b"/>
              <a:pathLst>
                <a:path w="1013" h="1489">
                  <a:moveTo>
                    <a:pt x="680" y="1406"/>
                  </a:moveTo>
                  <a:cubicBezTo>
                    <a:pt x="744" y="1447"/>
                    <a:pt x="809" y="1489"/>
                    <a:pt x="862" y="1451"/>
                  </a:cubicBezTo>
                  <a:cubicBezTo>
                    <a:pt x="915" y="1413"/>
                    <a:pt x="1013" y="1300"/>
                    <a:pt x="998" y="1179"/>
                  </a:cubicBezTo>
                  <a:cubicBezTo>
                    <a:pt x="983" y="1058"/>
                    <a:pt x="937" y="921"/>
                    <a:pt x="771" y="725"/>
                  </a:cubicBezTo>
                  <a:cubicBezTo>
                    <a:pt x="605" y="529"/>
                    <a:pt x="302" y="264"/>
                    <a:pt x="0"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72" name="Freeform 88"/>
            <p:cNvSpPr/>
            <p:nvPr/>
          </p:nvSpPr>
          <p:spPr bwMode="auto">
            <a:xfrm>
              <a:off x="3213" y="3339"/>
              <a:ext cx="211" cy="1005"/>
            </a:xfrm>
            <a:custGeom>
              <a:avLst/>
              <a:gdLst>
                <a:gd name="T0" fmla="*/ 211 w 211"/>
                <a:gd name="T1" fmla="*/ 862 h 1005"/>
                <a:gd name="T2" fmla="*/ 121 w 211"/>
                <a:gd name="T3" fmla="*/ 998 h 1005"/>
                <a:gd name="T4" fmla="*/ 30 w 211"/>
                <a:gd name="T5" fmla="*/ 907 h 1005"/>
                <a:gd name="T6" fmla="*/ 30 w 211"/>
                <a:gd name="T7" fmla="*/ 635 h 1005"/>
                <a:gd name="T8" fmla="*/ 211 w 211"/>
                <a:gd name="T9" fmla="*/ 0 h 1005"/>
              </a:gdLst>
              <a:ahLst/>
              <a:cxnLst>
                <a:cxn ang="0">
                  <a:pos x="T0" y="T1"/>
                </a:cxn>
                <a:cxn ang="0">
                  <a:pos x="T2" y="T3"/>
                </a:cxn>
                <a:cxn ang="0">
                  <a:pos x="T4" y="T5"/>
                </a:cxn>
                <a:cxn ang="0">
                  <a:pos x="T6" y="T7"/>
                </a:cxn>
                <a:cxn ang="0">
                  <a:pos x="T8" y="T9"/>
                </a:cxn>
              </a:cxnLst>
              <a:rect l="0" t="0" r="r" b="b"/>
              <a:pathLst>
                <a:path w="211" h="1005">
                  <a:moveTo>
                    <a:pt x="211" y="862"/>
                  </a:moveTo>
                  <a:cubicBezTo>
                    <a:pt x="181" y="926"/>
                    <a:pt x="151" y="991"/>
                    <a:pt x="121" y="998"/>
                  </a:cubicBezTo>
                  <a:cubicBezTo>
                    <a:pt x="91" y="1005"/>
                    <a:pt x="45" y="967"/>
                    <a:pt x="30" y="907"/>
                  </a:cubicBezTo>
                  <a:cubicBezTo>
                    <a:pt x="15" y="847"/>
                    <a:pt x="0" y="786"/>
                    <a:pt x="30" y="635"/>
                  </a:cubicBezTo>
                  <a:cubicBezTo>
                    <a:pt x="60" y="484"/>
                    <a:pt x="135" y="242"/>
                    <a:pt x="211"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73" name="Line 89"/>
            <p:cNvSpPr>
              <a:spLocks noChangeShapeType="1"/>
            </p:cNvSpPr>
            <p:nvPr/>
          </p:nvSpPr>
          <p:spPr bwMode="auto">
            <a:xfrm flipH="1">
              <a:off x="1565" y="3203"/>
              <a:ext cx="362" cy="0"/>
            </a:xfrm>
            <a:prstGeom prst="line">
              <a:avLst/>
            </a:prstGeom>
            <a:noFill/>
            <a:ln w="3810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95586">
                                            <p:txEl>
                                              <p:pRg st="1" end="1"/>
                                            </p:txEl>
                                          </p:spTgt>
                                        </p:tgtEl>
                                        <p:attrNameLst>
                                          <p:attrName>style.visibility</p:attrName>
                                        </p:attrNameLst>
                                      </p:cBhvr>
                                      <p:to>
                                        <p:strVal val="visible"/>
                                      </p:to>
                                    </p:set>
                                    <p:anim calcmode="lin" valueType="num">
                                      <p:cBhvr>
                                        <p:cTn id="7" dur="1000" fill="hold"/>
                                        <p:tgtEl>
                                          <p:spTgt spid="195586">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9558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5586">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95586">
                                            <p:txEl>
                                              <p:pRg st="2" end="2"/>
                                            </p:txEl>
                                          </p:spTgt>
                                        </p:tgtEl>
                                        <p:attrNameLst>
                                          <p:attrName>style.visibility</p:attrName>
                                        </p:attrNameLst>
                                      </p:cBhvr>
                                      <p:to>
                                        <p:strVal val="visible"/>
                                      </p:to>
                                    </p:set>
                                    <p:anim calcmode="lin" valueType="num">
                                      <p:cBhvr>
                                        <p:cTn id="14" dur="1000" fill="hold"/>
                                        <p:tgtEl>
                                          <p:spTgt spid="195586">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9558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9558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95586">
                                            <p:txEl>
                                              <p:pRg st="3" end="3"/>
                                            </p:txEl>
                                          </p:spTgt>
                                        </p:tgtEl>
                                        <p:attrNameLst>
                                          <p:attrName>style.visibility</p:attrName>
                                        </p:attrNameLst>
                                      </p:cBhvr>
                                      <p:to>
                                        <p:strVal val="visible"/>
                                      </p:to>
                                    </p:set>
                                    <p:anim calcmode="lin" valueType="num">
                                      <p:cBhvr>
                                        <p:cTn id="21" dur="1000" fill="hold"/>
                                        <p:tgtEl>
                                          <p:spTgt spid="195586">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9558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955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p:bld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zh-CN"/>
              <a:t>Question</a:t>
            </a:r>
          </a:p>
        </p:txBody>
      </p:sp>
      <p:sp>
        <p:nvSpPr>
          <p:cNvPr id="221187" name="Rectangle 3"/>
          <p:cNvSpPr>
            <a:spLocks noGrp="1" noChangeArrowheads="1"/>
          </p:cNvSpPr>
          <p:nvPr>
            <p:ph type="body" idx="1"/>
          </p:nvPr>
        </p:nvSpPr>
        <p:spPr/>
        <p:txBody>
          <a:bodyPr/>
          <a:lstStyle/>
          <a:p>
            <a:r>
              <a:rPr lang="zh-CN" altLang="en-US" dirty="0">
                <a:effectLst/>
              </a:rPr>
              <a:t>在中序线索二叉树中，如何找先序下的前驱和后序下的后继结点？</a:t>
            </a:r>
          </a:p>
          <a:p>
            <a:endParaRPr lang="zh-CN" altLang="en-US" dirty="0">
              <a:effectLst/>
            </a:endParaRPr>
          </a:p>
          <a:p>
            <a:endParaRPr lang="zh-CN" altLang="en-US" dirty="0">
              <a:effectLst/>
            </a:endParaRPr>
          </a:p>
          <a:p>
            <a:r>
              <a:rPr lang="zh-CN" altLang="en-US" dirty="0">
                <a:effectLst/>
              </a:rPr>
              <a:t>在先序、中序和后序线索二叉树中插入一个结点，或者删除一个结点，二叉树中的线索将如何维护？</a:t>
            </a:r>
          </a:p>
          <a:p>
            <a:pPr lvl="1"/>
            <a:r>
              <a:rPr lang="zh-CN" altLang="en-US" dirty="0">
                <a:effectLst/>
              </a:rPr>
              <a:t>主要研究中序线索二叉树。</a:t>
            </a:r>
          </a:p>
        </p:txBody>
      </p:sp>
      <p:pic>
        <p:nvPicPr>
          <p:cNvPr id="2211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3" y="2924175"/>
            <a:ext cx="88677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zh-CN"/>
              <a:t>Assignments</a:t>
            </a:r>
          </a:p>
        </p:txBody>
      </p:sp>
      <p:sp>
        <p:nvSpPr>
          <p:cNvPr id="211971" name="Rectangle 3"/>
          <p:cNvSpPr>
            <a:spLocks noGrp="1" noChangeArrowheads="1"/>
          </p:cNvSpPr>
          <p:nvPr>
            <p:ph type="body" idx="1"/>
          </p:nvPr>
        </p:nvSpPr>
        <p:spPr>
          <a:xfrm>
            <a:off x="457200" y="1993265"/>
            <a:ext cx="8229600" cy="4137660"/>
          </a:xfrm>
        </p:spPr>
        <p:txBody>
          <a:bodyPr/>
          <a:lstStyle/>
          <a:p>
            <a:pPr marL="0" indent="0">
              <a:buNone/>
            </a:pPr>
            <a:r>
              <a:rPr lang="zh-CN" altLang="en-US" dirty="0" smtClean="0">
                <a:effectLst/>
              </a:rPr>
              <a:t>作业本：</a:t>
            </a:r>
            <a:r>
              <a:rPr lang="en-US" altLang="zh-CN" dirty="0" smtClean="0">
                <a:effectLst/>
              </a:rPr>
              <a:t>6.56, 6.57</a:t>
            </a:r>
            <a:endParaRPr lang="en-US" altLang="zh-CN" dirty="0">
              <a:effectLst/>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78126" y="758487"/>
            <a:ext cx="8429684" cy="1198880"/>
          </a:xfrm>
          <a:prstGeom prst="rect">
            <a:avLst/>
          </a:prstGeom>
          <a:noFill/>
          <a:ln w="9525">
            <a:noFill/>
            <a:miter lim="800000"/>
          </a:ln>
          <a:effectLst/>
        </p:spPr>
        <p:txBody>
          <a:bodyPr wrap="square">
            <a:spAutoFit/>
          </a:bodyPr>
          <a:lstStyle/>
          <a:p>
            <a:pPr algn="just" eaLnBrk="1" latinLnBrk="0" hangingPunct="1">
              <a:lnSpc>
                <a:spcPct val="100000"/>
              </a:lnSpc>
              <a:spcBef>
                <a:spcPts val="0"/>
              </a:spcBef>
            </a:pPr>
            <a:r>
              <a:rPr kumimoji="1" lang="zh-CN" altLang="en-US" sz="2400" b="1" u="sng" dirty="0" smtClean="0">
                <a:solidFill>
                  <a:srgbClr val="FFFF00"/>
                </a:solidFill>
                <a:latin typeface="Songti SC Bold" panose="02010800040101010101" charset="-122"/>
                <a:ea typeface="Songti SC Bold" panose="02010800040101010101" charset="-122"/>
                <a:cs typeface="Songti SC Regular" panose="02010800040101010101" charset="-122"/>
              </a:rPr>
              <a:t>有序</a:t>
            </a:r>
            <a:r>
              <a:rPr kumimoji="1" lang="zh-CN" altLang="en-US" sz="2400" b="1" u="sng" dirty="0">
                <a:solidFill>
                  <a:srgbClr val="FFFF00"/>
                </a:solidFill>
                <a:latin typeface="Songti SC Bold" panose="02010800040101010101" charset="-122"/>
                <a:ea typeface="Songti SC Bold" panose="02010800040101010101" charset="-122"/>
                <a:cs typeface="Songti SC Regular" panose="02010800040101010101" charset="-122"/>
              </a:rPr>
              <a:t>树和无序树</a:t>
            </a:r>
            <a:r>
              <a:rPr kumimoji="1" lang="zh-CN" altLang="en-US" sz="2400" b="1" dirty="0">
                <a:solidFill>
                  <a:srgbClr val="FFFF00"/>
                </a:solidFill>
                <a:latin typeface="Songti SC Bold" panose="02010800040101010101" charset="-122"/>
                <a:ea typeface="Songti SC Bold" panose="02010800040101010101" charset="-122"/>
                <a:cs typeface="Songti SC Regular" panose="02010800040101010101" charset="-122"/>
              </a:rPr>
              <a:t>：</a:t>
            </a:r>
            <a:r>
              <a:rPr kumimoji="1" lang="zh-CN" altLang="en-US" sz="2400" dirty="0">
                <a:latin typeface="Songti SC Regular" panose="02010800040101010101" charset="-122"/>
                <a:ea typeface="Songti SC Regular" panose="02010800040101010101" charset="-122"/>
                <a:cs typeface="Songti SC Regular" panose="02010800040101010101" charset="-122"/>
              </a:rPr>
              <a:t>若树中</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各结点的</a:t>
            </a:r>
            <a:r>
              <a:rPr kumimoji="1" lang="zh-CN" altLang="en-US" sz="2400" dirty="0">
                <a:latin typeface="Songti SC Regular" panose="02010800040101010101" charset="-122"/>
                <a:ea typeface="Songti SC Regular" panose="02010800040101010101" charset="-122"/>
                <a:cs typeface="Songti SC Regular" panose="02010800040101010101" charset="-122"/>
              </a:rPr>
              <a:t>子树是按照一定的次序从左向右安排</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的，且</a:t>
            </a:r>
            <a:r>
              <a:rPr kumimoji="1" lang="zh-CN" altLang="en-US" sz="2400" dirty="0">
                <a:latin typeface="Songti SC Regular" panose="02010800040101010101" charset="-122"/>
                <a:ea typeface="Songti SC Regular" panose="02010800040101010101" charset="-122"/>
                <a:cs typeface="Songti SC Regular" panose="02010800040101010101" charset="-122"/>
              </a:rPr>
              <a:t>相对次序是不能随意变换</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的，则</a:t>
            </a:r>
            <a:r>
              <a:rPr kumimoji="1" lang="zh-CN" altLang="en-US" sz="2400" dirty="0">
                <a:latin typeface="Songti SC Regular" panose="02010800040101010101" charset="-122"/>
                <a:ea typeface="Songti SC Regular" panose="02010800040101010101" charset="-122"/>
                <a:cs typeface="Songti SC Regular" panose="02010800040101010101" charset="-122"/>
              </a:rPr>
              <a:t>称为</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有序</a:t>
            </a:r>
            <a:r>
              <a:rPr kumimoji="1" lang="zh-CN" altLang="en-US" sz="2400" dirty="0" smtClean="0">
                <a:solidFill>
                  <a:srgbClr val="FFFF00"/>
                </a:solidFill>
                <a:latin typeface="Songti SC Regular" panose="02010800040101010101" charset="-122"/>
                <a:ea typeface="Songti SC Regular" panose="02010800040101010101" charset="-122"/>
                <a:cs typeface="Songti SC Regular" panose="02010800040101010101" charset="-122"/>
              </a:rPr>
              <a:t>树</a:t>
            </a:r>
            <a:r>
              <a:rPr kumimoji="1" lang="zh-CN" altLang="en-US" sz="2400" dirty="0" smtClean="0">
                <a:solidFill>
                  <a:schemeClr val="tx1"/>
                </a:solidFill>
                <a:latin typeface="Songti SC Regular" panose="02010800040101010101" charset="-122"/>
                <a:ea typeface="Songti SC Regular" panose="02010800040101010101" charset="-122"/>
                <a:cs typeface="Songti SC Regular" panose="02010800040101010101" charset="-122"/>
              </a:rPr>
              <a:t>，</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否则</a:t>
            </a:r>
            <a:r>
              <a:rPr kumimoji="1" lang="zh-CN" altLang="en-US" sz="2400" dirty="0">
                <a:latin typeface="Songti SC Regular" panose="02010800040101010101" charset="-122"/>
                <a:ea typeface="Songti SC Regular" panose="02010800040101010101" charset="-122"/>
                <a:cs typeface="Songti SC Regular" panose="02010800040101010101" charset="-122"/>
              </a:rPr>
              <a:t>称为</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无序树</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p>
        </p:txBody>
      </p:sp>
      <p:sp>
        <p:nvSpPr>
          <p:cNvPr id="3" name="椭圆 2"/>
          <p:cNvSpPr/>
          <p:nvPr/>
        </p:nvSpPr>
        <p:spPr>
          <a:xfrm>
            <a:off x="1968164" y="2299064"/>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15</a:t>
            </a:r>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届</a:t>
            </a:r>
            <a:endParaRPr lang="zh-CN" altLang="en-US" sz="180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椭圆 3"/>
          <p:cNvSpPr/>
          <p:nvPr/>
        </p:nvSpPr>
        <p:spPr>
          <a:xfrm>
            <a:off x="825156" y="3299196"/>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altLang="zh-CN"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班</a:t>
            </a:r>
            <a:endParaRPr lang="zh-CN" altLang="en-US" sz="180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椭圆 4"/>
          <p:cNvSpPr/>
          <p:nvPr/>
        </p:nvSpPr>
        <p:spPr>
          <a:xfrm>
            <a:off x="1896726" y="3299196"/>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altLang="zh-CN"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班</a:t>
            </a:r>
            <a:endParaRPr lang="zh-CN" altLang="en-US" sz="180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椭圆 5"/>
          <p:cNvSpPr/>
          <p:nvPr/>
        </p:nvSpPr>
        <p:spPr>
          <a:xfrm>
            <a:off x="3182610" y="3299196"/>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altLang="zh-CN"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班</a:t>
            </a:r>
            <a:endParaRPr lang="zh-CN" altLang="en-US" sz="180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8" name="直接连接符 7"/>
          <p:cNvCxnSpPr>
            <a:stCxn id="3" idx="3"/>
            <a:endCxn id="4" idx="0"/>
          </p:cNvCxnSpPr>
          <p:nvPr/>
        </p:nvCxnSpPr>
        <p:spPr>
          <a:xfrm flipH="1">
            <a:off x="1289464" y="2786873"/>
            <a:ext cx="814070" cy="512445"/>
          </a:xfrm>
          <a:prstGeom prst="line">
            <a:avLst/>
          </a:prstGeom>
        </p:spPr>
        <p:style>
          <a:lnRef idx="1">
            <a:schemeClr val="accent5"/>
          </a:lnRef>
          <a:fillRef idx="0">
            <a:schemeClr val="accent5"/>
          </a:fillRef>
          <a:effectRef idx="0">
            <a:schemeClr val="accent5"/>
          </a:effectRef>
          <a:fontRef idx="minor">
            <a:schemeClr val="tx1"/>
          </a:fontRef>
        </p:style>
      </p:cxnSp>
      <p:cxnSp>
        <p:nvCxnSpPr>
          <p:cNvPr id="10" name="直接连接符 9"/>
          <p:cNvCxnSpPr>
            <a:stCxn id="3" idx="4"/>
            <a:endCxn id="5" idx="0"/>
          </p:cNvCxnSpPr>
          <p:nvPr/>
        </p:nvCxnSpPr>
        <p:spPr>
          <a:xfrm flipH="1">
            <a:off x="2361391" y="2870568"/>
            <a:ext cx="71120" cy="428625"/>
          </a:xfrm>
          <a:prstGeom prst="line">
            <a:avLst/>
          </a:prstGeom>
        </p:spPr>
        <p:style>
          <a:lnRef idx="1">
            <a:schemeClr val="accent5"/>
          </a:lnRef>
          <a:fillRef idx="0">
            <a:schemeClr val="accent5"/>
          </a:fillRef>
          <a:effectRef idx="0">
            <a:schemeClr val="accent5"/>
          </a:effectRef>
          <a:fontRef idx="minor">
            <a:schemeClr val="tx1"/>
          </a:fontRef>
        </p:style>
      </p:cxnSp>
      <p:cxnSp>
        <p:nvCxnSpPr>
          <p:cNvPr id="12" name="直接连接符 11"/>
          <p:cNvCxnSpPr>
            <a:stCxn id="3" idx="5"/>
            <a:endCxn id="6" idx="0"/>
          </p:cNvCxnSpPr>
          <p:nvPr/>
        </p:nvCxnSpPr>
        <p:spPr>
          <a:xfrm>
            <a:off x="2760854" y="2786872"/>
            <a:ext cx="886460" cy="512445"/>
          </a:xfrm>
          <a:prstGeom prst="line">
            <a:avLst/>
          </a:prstGeom>
        </p:spPr>
        <p:style>
          <a:lnRef idx="1">
            <a:schemeClr val="accent5"/>
          </a:lnRef>
          <a:fillRef idx="0">
            <a:schemeClr val="accent5"/>
          </a:fillRef>
          <a:effectRef idx="0">
            <a:schemeClr val="accent5"/>
          </a:effectRef>
          <a:fontRef idx="minor">
            <a:schemeClr val="tx1"/>
          </a:fontRef>
        </p:style>
      </p:cxnSp>
      <p:sp>
        <p:nvSpPr>
          <p:cNvPr id="14" name="TextBox 13"/>
          <p:cNvSpPr txBox="1"/>
          <p:nvPr/>
        </p:nvSpPr>
        <p:spPr>
          <a:xfrm>
            <a:off x="1682412" y="4799394"/>
            <a:ext cx="1285884" cy="369332"/>
          </a:xfrm>
          <a:prstGeom prst="rect">
            <a:avLst/>
          </a:prstGeom>
          <a:noFill/>
        </p:spPr>
        <p:txBody>
          <a:bodyPr wrap="square" rtlCol="0">
            <a:spAutoFit/>
          </a:bodyPr>
          <a:lstStyle/>
          <a:p>
            <a:r>
              <a:rPr kumimoji="1" lang="zh-CN" altLang="en-US" sz="1800" smtClean="0">
                <a:latin typeface="仿宋" panose="02010609060101010101" charset="-122"/>
                <a:ea typeface="仿宋" panose="02010609060101010101" charset="-122"/>
                <a:cs typeface="Consolas" panose="020B0609020204030204" pitchFamily="49" charset="0"/>
              </a:rPr>
              <a:t>有序树</a:t>
            </a:r>
            <a:endParaRPr lang="zh-CN" altLang="en-US" sz="1800">
              <a:latin typeface="仿宋" panose="02010609060101010101" charset="-122"/>
              <a:ea typeface="仿宋" panose="02010609060101010101" charset="-122"/>
              <a:cs typeface="Consolas" panose="020B0609020204030204" pitchFamily="49" charset="0"/>
            </a:endParaRPr>
          </a:p>
        </p:txBody>
      </p:sp>
      <p:sp>
        <p:nvSpPr>
          <p:cNvPr id="15" name="等腰三角形 14"/>
          <p:cNvSpPr/>
          <p:nvPr/>
        </p:nvSpPr>
        <p:spPr>
          <a:xfrm>
            <a:off x="1118846" y="3883400"/>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6" name="等腰三角形 15"/>
          <p:cNvSpPr/>
          <p:nvPr/>
        </p:nvSpPr>
        <p:spPr>
          <a:xfrm>
            <a:off x="2182478" y="3883400"/>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7" name="等腰三角形 16"/>
          <p:cNvSpPr/>
          <p:nvPr/>
        </p:nvSpPr>
        <p:spPr>
          <a:xfrm>
            <a:off x="3539800" y="3883400"/>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8" name="椭圆 17"/>
          <p:cNvSpPr/>
          <p:nvPr/>
        </p:nvSpPr>
        <p:spPr>
          <a:xfrm>
            <a:off x="6183006" y="2256144"/>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15</a:t>
            </a:r>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届</a:t>
            </a:r>
            <a:endParaRPr lang="zh-CN" altLang="en-US" sz="180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椭圆 18"/>
          <p:cNvSpPr/>
          <p:nvPr/>
        </p:nvSpPr>
        <p:spPr>
          <a:xfrm>
            <a:off x="5039998" y="3256276"/>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altLang="zh-CN"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班</a:t>
            </a:r>
            <a:endParaRPr lang="zh-CN" altLang="en-US" sz="180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椭圆 19"/>
          <p:cNvSpPr/>
          <p:nvPr/>
        </p:nvSpPr>
        <p:spPr>
          <a:xfrm>
            <a:off x="6111568" y="3256276"/>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altLang="zh-CN"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班</a:t>
            </a:r>
            <a:endParaRPr lang="zh-CN" altLang="en-US" sz="180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1" name="椭圆 20"/>
          <p:cNvSpPr/>
          <p:nvPr/>
        </p:nvSpPr>
        <p:spPr>
          <a:xfrm>
            <a:off x="7397452" y="3256276"/>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altLang="zh-CN"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班</a:t>
            </a:r>
            <a:endParaRPr lang="zh-CN" altLang="en-US" sz="180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22" name="直接连接符 21"/>
          <p:cNvCxnSpPr>
            <a:stCxn id="18" idx="3"/>
            <a:endCxn id="19" idx="0"/>
          </p:cNvCxnSpPr>
          <p:nvPr/>
        </p:nvCxnSpPr>
        <p:spPr>
          <a:xfrm flipH="1">
            <a:off x="5504941" y="2743953"/>
            <a:ext cx="814070" cy="512445"/>
          </a:xfrm>
          <a:prstGeom prst="line">
            <a:avLst/>
          </a:prstGeom>
        </p:spPr>
        <p:style>
          <a:lnRef idx="1">
            <a:schemeClr val="accent5"/>
          </a:lnRef>
          <a:fillRef idx="0">
            <a:schemeClr val="accent5"/>
          </a:fillRef>
          <a:effectRef idx="0">
            <a:schemeClr val="accent5"/>
          </a:effectRef>
          <a:fontRef idx="minor">
            <a:schemeClr val="tx1"/>
          </a:fontRef>
        </p:style>
      </p:cxnSp>
      <p:cxnSp>
        <p:nvCxnSpPr>
          <p:cNvPr id="23" name="直接连接符 22"/>
          <p:cNvCxnSpPr>
            <a:stCxn id="18" idx="4"/>
            <a:endCxn id="20" idx="0"/>
          </p:cNvCxnSpPr>
          <p:nvPr/>
        </p:nvCxnSpPr>
        <p:spPr>
          <a:xfrm flipH="1">
            <a:off x="6576868" y="2827648"/>
            <a:ext cx="71120" cy="428625"/>
          </a:xfrm>
          <a:prstGeom prst="line">
            <a:avLst/>
          </a:prstGeom>
        </p:spPr>
        <p:style>
          <a:lnRef idx="1">
            <a:schemeClr val="accent5"/>
          </a:lnRef>
          <a:fillRef idx="0">
            <a:schemeClr val="accent5"/>
          </a:fillRef>
          <a:effectRef idx="0">
            <a:schemeClr val="accent5"/>
          </a:effectRef>
          <a:fontRef idx="minor">
            <a:schemeClr val="tx1"/>
          </a:fontRef>
        </p:style>
      </p:cxnSp>
      <p:cxnSp>
        <p:nvCxnSpPr>
          <p:cNvPr id="24" name="直接连接符 23"/>
          <p:cNvCxnSpPr>
            <a:stCxn id="18" idx="5"/>
            <a:endCxn id="21" idx="0"/>
          </p:cNvCxnSpPr>
          <p:nvPr/>
        </p:nvCxnSpPr>
        <p:spPr>
          <a:xfrm>
            <a:off x="6976331" y="2743952"/>
            <a:ext cx="886460" cy="512445"/>
          </a:xfrm>
          <a:prstGeom prst="line">
            <a:avLst/>
          </a:prstGeom>
        </p:spPr>
        <p:style>
          <a:lnRef idx="1">
            <a:schemeClr val="accent5"/>
          </a:lnRef>
          <a:fillRef idx="0">
            <a:schemeClr val="accent5"/>
          </a:fillRef>
          <a:effectRef idx="0">
            <a:schemeClr val="accent5"/>
          </a:effectRef>
          <a:fontRef idx="minor">
            <a:schemeClr val="tx1"/>
          </a:fontRef>
        </p:style>
      </p:cxnSp>
      <p:sp>
        <p:nvSpPr>
          <p:cNvPr id="25" name="TextBox 24"/>
          <p:cNvSpPr txBox="1"/>
          <p:nvPr/>
        </p:nvSpPr>
        <p:spPr>
          <a:xfrm>
            <a:off x="6183006" y="4756474"/>
            <a:ext cx="1285884" cy="369332"/>
          </a:xfrm>
          <a:prstGeom prst="rect">
            <a:avLst/>
          </a:prstGeom>
          <a:noFill/>
        </p:spPr>
        <p:txBody>
          <a:bodyPr wrap="square" rtlCol="0">
            <a:spAutoFit/>
          </a:bodyPr>
          <a:lstStyle/>
          <a:p>
            <a:r>
              <a:rPr kumimoji="1" lang="zh-CN" altLang="en-US" sz="1800" smtClean="0">
                <a:latin typeface="仿宋" panose="02010609060101010101" charset="-122"/>
                <a:ea typeface="仿宋" panose="02010609060101010101" charset="-122"/>
                <a:cs typeface="Consolas" panose="020B0609020204030204" pitchFamily="49" charset="0"/>
              </a:rPr>
              <a:t>无序树</a:t>
            </a:r>
            <a:endParaRPr lang="zh-CN" altLang="en-US" sz="1800">
              <a:latin typeface="仿宋" panose="02010609060101010101" charset="-122"/>
              <a:ea typeface="仿宋" panose="02010609060101010101" charset="-122"/>
              <a:cs typeface="Consolas" panose="020B0609020204030204" pitchFamily="49" charset="0"/>
            </a:endParaRPr>
          </a:p>
        </p:txBody>
      </p:sp>
      <p:sp>
        <p:nvSpPr>
          <p:cNvPr id="26" name="等腰三角形 25"/>
          <p:cNvSpPr/>
          <p:nvPr/>
        </p:nvSpPr>
        <p:spPr>
          <a:xfrm>
            <a:off x="5333688" y="3840480"/>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7" name="等腰三角形 26"/>
          <p:cNvSpPr/>
          <p:nvPr/>
        </p:nvSpPr>
        <p:spPr>
          <a:xfrm>
            <a:off x="6397320" y="3840480"/>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8" name="等腰三角形 27"/>
          <p:cNvSpPr/>
          <p:nvPr/>
        </p:nvSpPr>
        <p:spPr>
          <a:xfrm>
            <a:off x="7754642" y="3840480"/>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1" name="TextBox 30"/>
          <p:cNvSpPr txBox="1"/>
          <p:nvPr/>
        </p:nvSpPr>
        <p:spPr>
          <a:xfrm>
            <a:off x="1396660" y="5542292"/>
            <a:ext cx="2357454" cy="460375"/>
          </a:xfrm>
          <a:prstGeom prst="rect">
            <a:avLst/>
          </a:prstGeom>
          <a:noFill/>
        </p:spPr>
        <p:txBody>
          <a:bodyPr wrap="square" rtlCol="0">
            <a:spAutoFit/>
          </a:bodyPr>
          <a:lstStyle/>
          <a:p>
            <a:pPr algn="l"/>
            <a:r>
              <a:rPr lang="zh-CN" altLang="en-US" sz="2400" smtClean="0">
                <a:solidFill>
                  <a:srgbClr val="FFFF00"/>
                </a:solidFill>
                <a:latin typeface="Songti SC Regular" panose="02010800040101010101" charset="-122"/>
                <a:ea typeface="Songti SC Regular" panose="02010800040101010101" charset="-122"/>
              </a:rPr>
              <a:t>默认为</a:t>
            </a:r>
            <a:r>
              <a:rPr kumimoji="1" lang="zh-CN" altLang="en-US" sz="2400" smtClean="0">
                <a:solidFill>
                  <a:srgbClr val="FFFF00"/>
                </a:solidFill>
                <a:latin typeface="Songti SC Regular" panose="02010800040101010101" charset="-122"/>
                <a:ea typeface="Songti SC Regular" panose="02010800040101010101" charset="-122"/>
                <a:cs typeface="Consolas" panose="020B0609020204030204" pitchFamily="49" charset="0"/>
              </a:rPr>
              <a:t>有序树</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Contents</a:t>
            </a:r>
          </a:p>
        </p:txBody>
      </p:sp>
      <p:sp>
        <p:nvSpPr>
          <p:cNvPr id="106499" name="Rectangle 3"/>
          <p:cNvSpPr>
            <a:spLocks noGrp="1" noChangeArrowheads="1"/>
          </p:cNvSpPr>
          <p:nvPr>
            <p:ph type="body" idx="1"/>
          </p:nvPr>
        </p:nvSpPr>
        <p:spPr/>
        <p:txBody>
          <a:bodyPr/>
          <a:lstStyle/>
          <a:p>
            <a:pPr>
              <a:lnSpc>
                <a:spcPct val="90000"/>
              </a:lnSpc>
            </a:pPr>
            <a:r>
              <a:rPr lang="en-US" altLang="zh-CN" sz="2800" dirty="0" smtClean="0">
                <a:solidFill>
                  <a:schemeClr val="tx1"/>
                </a:solidFill>
                <a:effectLst/>
                <a:latin typeface="+mj-lt"/>
                <a:cs typeface="+mj-lt"/>
              </a:rPr>
              <a:t>Definition </a:t>
            </a:r>
            <a:r>
              <a:rPr lang="en-US" altLang="zh-CN" sz="2800" dirty="0">
                <a:solidFill>
                  <a:schemeClr val="tx1"/>
                </a:solidFill>
                <a:effectLst/>
                <a:latin typeface="+mj-lt"/>
                <a:cs typeface="+mj-lt"/>
              </a:rPr>
              <a:t>of Tree and Forest</a:t>
            </a:r>
          </a:p>
          <a:p>
            <a:pPr>
              <a:lnSpc>
                <a:spcPct val="90000"/>
              </a:lnSpc>
            </a:pPr>
            <a:r>
              <a:rPr lang="en-US" altLang="zh-CN" sz="2800" dirty="0" smtClean="0">
                <a:effectLst/>
                <a:latin typeface="+mj-lt"/>
                <a:cs typeface="+mj-lt"/>
                <a:sym typeface="+mn-ea"/>
              </a:rPr>
              <a:t>Definition </a:t>
            </a:r>
            <a:r>
              <a:rPr lang="en-US" altLang="zh-CN" sz="2800" dirty="0">
                <a:effectLst/>
                <a:latin typeface="+mj-lt"/>
                <a:cs typeface="+mj-lt"/>
                <a:sym typeface="+mn-ea"/>
              </a:rPr>
              <a:t>of </a:t>
            </a:r>
            <a:r>
              <a:rPr lang="en-US" altLang="zh-CN" sz="2800" dirty="0">
                <a:effectLst/>
                <a:latin typeface="+mj-lt"/>
                <a:cs typeface="+mj-lt"/>
              </a:rPr>
              <a:t>Binary tree</a:t>
            </a:r>
          </a:p>
          <a:p>
            <a:pPr>
              <a:lnSpc>
                <a:spcPct val="90000"/>
              </a:lnSpc>
            </a:pPr>
            <a:r>
              <a:rPr lang="en-US" altLang="zh-CN" sz="2800" dirty="0">
                <a:effectLst/>
                <a:latin typeface="+mj-lt"/>
                <a:cs typeface="+mj-lt"/>
                <a:sym typeface="+mn-ea"/>
              </a:rPr>
              <a:t>Storage of Binary tree</a:t>
            </a:r>
            <a:endParaRPr lang="en-US" altLang="zh-CN" sz="2800" dirty="0">
              <a:effectLst/>
              <a:latin typeface="+mj-lt"/>
              <a:cs typeface="+mj-lt"/>
            </a:endParaRPr>
          </a:p>
          <a:p>
            <a:pPr>
              <a:lnSpc>
                <a:spcPct val="90000"/>
              </a:lnSpc>
            </a:pPr>
            <a:r>
              <a:rPr lang="en-US" altLang="zh-CN" sz="2800" dirty="0">
                <a:effectLst/>
                <a:latin typeface="+mj-lt"/>
                <a:cs typeface="+mj-lt"/>
              </a:rPr>
              <a:t>Binary tree </a:t>
            </a:r>
            <a:r>
              <a:rPr lang="en-US" altLang="zh-CN" sz="2800" dirty="0">
                <a:effectLst/>
                <a:latin typeface="+mj-lt"/>
                <a:cs typeface="+mj-lt"/>
              </a:rPr>
              <a:t>traversal</a:t>
            </a:r>
          </a:p>
          <a:p>
            <a:pPr>
              <a:lnSpc>
                <a:spcPct val="90000"/>
              </a:lnSpc>
            </a:pPr>
            <a:r>
              <a:rPr lang="en-US" altLang="zh-CN" sz="2800" dirty="0">
                <a:effectLst/>
                <a:latin typeface="+mj-lt"/>
                <a:cs typeface="+mj-lt"/>
              </a:rPr>
              <a:t>Reconstruction</a:t>
            </a:r>
            <a:r>
              <a:rPr lang="zh-CN" altLang="en-US" sz="2800" dirty="0">
                <a:effectLst/>
                <a:latin typeface="+mj-lt"/>
                <a:cs typeface="+mj-lt"/>
              </a:rPr>
              <a:t> </a:t>
            </a:r>
            <a:r>
              <a:rPr lang="en-US" altLang="zh-CN" sz="2800" dirty="0">
                <a:effectLst/>
                <a:latin typeface="+mj-lt"/>
                <a:cs typeface="+mj-lt"/>
              </a:rPr>
              <a:t>&amp;</a:t>
            </a:r>
            <a:r>
              <a:rPr lang="zh-CN" altLang="en-US" sz="2800" dirty="0">
                <a:effectLst/>
                <a:latin typeface="+mj-lt"/>
                <a:cs typeface="+mj-lt"/>
              </a:rPr>
              <a:t> </a:t>
            </a:r>
            <a:r>
              <a:rPr lang="en-US" altLang="zh-CN" sz="2800" dirty="0">
                <a:effectLst/>
                <a:latin typeface="+mj-lt"/>
                <a:cs typeface="+mj-lt"/>
              </a:rPr>
              <a:t>counting of binary </a:t>
            </a:r>
            <a:r>
              <a:rPr lang="en-US" altLang="zh-CN" sz="2800" dirty="0">
                <a:effectLst/>
                <a:latin typeface="+mj-lt"/>
                <a:cs typeface="+mj-lt"/>
              </a:rPr>
              <a:t>tree</a:t>
            </a:r>
            <a:endParaRPr lang="en-US" altLang="zh-CN" sz="2800" dirty="0">
              <a:effectLst/>
              <a:latin typeface="+mj-lt"/>
              <a:cs typeface="+mj-lt"/>
            </a:endParaRPr>
          </a:p>
          <a:p>
            <a:pPr>
              <a:lnSpc>
                <a:spcPct val="90000"/>
              </a:lnSpc>
            </a:pPr>
            <a:r>
              <a:rPr lang="en-US" altLang="zh-CN" sz="2800" dirty="0">
                <a:effectLst/>
                <a:latin typeface="+mj-lt"/>
                <a:cs typeface="+mj-lt"/>
              </a:rPr>
              <a:t>Threading binary tree</a:t>
            </a:r>
          </a:p>
          <a:p>
            <a:pPr>
              <a:lnSpc>
                <a:spcPct val="90000"/>
              </a:lnSpc>
            </a:pPr>
            <a:r>
              <a:rPr lang="en-US" altLang="zh-CN" sz="2800" dirty="0" smtClean="0">
                <a:solidFill>
                  <a:srgbClr val="FFFF00"/>
                </a:solidFill>
                <a:effectLst/>
                <a:latin typeface="+mj-lt"/>
                <a:cs typeface="+mj-lt"/>
              </a:rPr>
              <a:t>Tree</a:t>
            </a:r>
            <a:r>
              <a:rPr lang="en-US" altLang="zh-CN" sz="2800" dirty="0">
                <a:solidFill>
                  <a:srgbClr val="FFFF00"/>
                </a:solidFill>
                <a:effectLst/>
                <a:latin typeface="+mj-lt"/>
                <a:cs typeface="+mj-lt"/>
              </a:rPr>
              <a:t>, Forest and binary tree</a:t>
            </a:r>
          </a:p>
          <a:p>
            <a:pPr>
              <a:lnSpc>
                <a:spcPct val="90000"/>
              </a:lnSpc>
            </a:pPr>
            <a:r>
              <a:rPr lang="en-US" altLang="zh-CN" sz="2800" dirty="0">
                <a:effectLst/>
                <a:latin typeface="+mj-lt"/>
                <a:cs typeface="+mj-lt"/>
              </a:rPr>
              <a:t>Huffman tree and Huffman coding</a:t>
            </a:r>
          </a:p>
        </p:txBody>
      </p:sp>
    </p:spTree>
    <p:extLst>
      <p:ext uri="{BB962C8B-B14F-4D97-AF65-F5344CB8AC3E}">
        <p14:creationId xmlns:p14="http://schemas.microsoft.com/office/powerpoint/2010/main" val="175117646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07504" y="277813"/>
            <a:ext cx="8928992" cy="1139825"/>
          </a:xfrm>
        </p:spPr>
        <p:txBody>
          <a:bodyPr/>
          <a:lstStyle/>
          <a:p>
            <a:pPr>
              <a:lnSpc>
                <a:spcPct val="90000"/>
              </a:lnSpc>
            </a:pPr>
            <a:r>
              <a:rPr lang="en-US" altLang="zh-CN" sz="3600"/>
              <a:t>6.6 </a:t>
            </a:r>
            <a:r>
              <a:rPr lang="en-US" altLang="zh-CN" sz="3600">
                <a:cs typeface="+mj-lt"/>
              </a:rPr>
              <a:t>Transformation among Tree, Forest and binary tree</a:t>
            </a:r>
            <a:endParaRPr lang="en-US" altLang="zh-CN" sz="3600" dirty="0">
              <a:cs typeface="+mj-lt"/>
            </a:endParaRPr>
          </a:p>
        </p:txBody>
      </p:sp>
      <p:sp>
        <p:nvSpPr>
          <p:cNvPr id="109571" name="Text Box 3"/>
          <p:cNvSpPr txBox="1">
            <a:spLocks noChangeArrowheads="1"/>
          </p:cNvSpPr>
          <p:nvPr/>
        </p:nvSpPr>
        <p:spPr bwMode="auto">
          <a:xfrm>
            <a:off x="838200" y="25908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kumimoji="1" lang="zh-CN" altLang="zh-CN" sz="2400">
              <a:effectLst/>
              <a:latin typeface="Times New Roman" panose="02020603050405020304" pitchFamily="18" charset="0"/>
              <a:ea typeface="宋体" panose="02010600030101010101" pitchFamily="2" charset="-122"/>
            </a:endParaRPr>
          </a:p>
        </p:txBody>
      </p:sp>
      <p:sp>
        <p:nvSpPr>
          <p:cNvPr id="109572" name="Text Box 4"/>
          <p:cNvSpPr txBox="1">
            <a:spLocks noChangeArrowheads="1"/>
          </p:cNvSpPr>
          <p:nvPr/>
        </p:nvSpPr>
        <p:spPr bwMode="auto">
          <a:xfrm>
            <a:off x="516099" y="2631420"/>
            <a:ext cx="835342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200" dirty="0" smtClean="0">
                <a:effectLst/>
                <a:latin typeface="+mn-lt"/>
                <a:ea typeface="SimSun" charset="-122"/>
                <a:cs typeface="SimSun" charset="-122"/>
              </a:rPr>
              <a:t>用</a:t>
            </a:r>
            <a:r>
              <a:rPr kumimoji="1" lang="zh-CN" altLang="en-US" sz="2200" dirty="0">
                <a:effectLst/>
                <a:latin typeface="+mn-lt"/>
                <a:ea typeface="SimSun" charset="-122"/>
                <a:cs typeface="SimSun" charset="-122"/>
              </a:rPr>
              <a:t>一组</a:t>
            </a:r>
            <a:r>
              <a:rPr kumimoji="1" lang="zh-CN" altLang="en-US" sz="2200" dirty="0">
                <a:solidFill>
                  <a:srgbClr val="FFFF00"/>
                </a:solidFill>
                <a:effectLst/>
                <a:latin typeface="+mn-lt"/>
                <a:ea typeface="SimSun" charset="-122"/>
                <a:cs typeface="SimSun" charset="-122"/>
              </a:rPr>
              <a:t>连续空间</a:t>
            </a:r>
            <a:r>
              <a:rPr kumimoji="1" lang="zh-CN" altLang="en-US" sz="2200" dirty="0">
                <a:effectLst/>
                <a:latin typeface="+mn-lt"/>
                <a:ea typeface="SimSun" charset="-122"/>
                <a:cs typeface="SimSun" charset="-122"/>
              </a:rPr>
              <a:t>存储树的结点，并附设一个指示器指示其双亲结点的位置。结构类型如下</a:t>
            </a:r>
            <a:r>
              <a:rPr kumimoji="1" lang="zh-CN" altLang="en-US" sz="2200" dirty="0" smtClean="0">
                <a:effectLst/>
                <a:latin typeface="+mn-lt"/>
                <a:ea typeface="SimSun" charset="-122"/>
                <a:cs typeface="SimSun" charset="-122"/>
              </a:rPr>
              <a:t>：</a:t>
            </a:r>
            <a:endParaRPr kumimoji="1" lang="en-US" altLang="zh-CN" sz="2200" dirty="0" smtClean="0">
              <a:effectLst/>
              <a:latin typeface="+mn-lt"/>
              <a:ea typeface="SimSun" charset="-122"/>
              <a:cs typeface="SimSun" charset="-122"/>
            </a:endParaRPr>
          </a:p>
          <a:p>
            <a:pPr algn="l"/>
            <a:endParaRPr kumimoji="1" lang="zh-CN" altLang="en-US" sz="2200" dirty="0">
              <a:effectLst/>
              <a:latin typeface="+mn-lt"/>
              <a:ea typeface="SimSun" charset="-122"/>
              <a:cs typeface="SimSun" charset="-122"/>
            </a:endParaRPr>
          </a:p>
          <a:p>
            <a:pPr algn="l"/>
            <a:r>
              <a:rPr kumimoji="1" lang="en-US" altLang="zh-CN" sz="2200" dirty="0" err="1">
                <a:effectLst/>
                <a:latin typeface="+mn-lt"/>
                <a:ea typeface="SimSun" charset="-122"/>
                <a:cs typeface="SimSun" charset="-122"/>
              </a:rPr>
              <a:t>typedef</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struct</a:t>
            </a:r>
            <a:r>
              <a:rPr kumimoji="1" lang="en-US" altLang="zh-CN" sz="2200" dirty="0">
                <a:effectLst/>
                <a:latin typeface="+mn-lt"/>
                <a:ea typeface="SimSun" charset="-122"/>
                <a:cs typeface="SimSun" charset="-122"/>
              </a:rPr>
              <a:t>  </a:t>
            </a:r>
            <a:r>
              <a:rPr kumimoji="1" lang="en-US" altLang="zh-CN" sz="2200" dirty="0" err="1" smtClean="0">
                <a:effectLst/>
                <a:latin typeface="+mn-lt"/>
                <a:ea typeface="SimSun" charset="-122"/>
                <a:cs typeface="SimSun" charset="-122"/>
              </a:rPr>
              <a:t>ParTreeNode</a:t>
            </a:r>
            <a:r>
              <a:rPr kumimoji="1" lang="zh-CN" altLang="en-US" sz="2200" dirty="0" smtClean="0">
                <a:effectLst/>
                <a:latin typeface="+mn-lt"/>
                <a:ea typeface="SimSun" charset="-122"/>
                <a:cs typeface="SimSun" charset="-122"/>
              </a:rPr>
              <a:t> </a:t>
            </a:r>
            <a:r>
              <a:rPr kumimoji="1" lang="en-US" altLang="zh-CN" sz="2200" dirty="0" smtClean="0">
                <a:effectLst/>
                <a:latin typeface="+mn-lt"/>
                <a:ea typeface="SimSun" charset="-122"/>
                <a:cs typeface="SimSun" charset="-122"/>
              </a:rPr>
              <a:t>{</a:t>
            </a:r>
            <a:r>
              <a:rPr kumimoji="1" lang="en-US" altLang="zh-CN" sz="2200" dirty="0">
                <a:effectLst/>
                <a:latin typeface="+mn-lt"/>
                <a:ea typeface="SimSun" charset="-122"/>
                <a:cs typeface="SimSun" charset="-122"/>
              </a:rPr>
              <a:t>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树中结点结构 *</a:t>
            </a:r>
            <a:r>
              <a:rPr kumimoji="1" lang="en-US" altLang="zh-CN" sz="2200" dirty="0" smtClean="0">
                <a:solidFill>
                  <a:srgbClr val="00CC00"/>
                </a:solidFill>
                <a:effectLst/>
                <a:latin typeface="+mn-lt"/>
                <a:ea typeface="SimSun" charset="-122"/>
                <a:cs typeface="SimSun" charset="-122"/>
              </a:rPr>
              <a:t>/</a:t>
            </a:r>
            <a:endParaRPr kumimoji="1" lang="en-US" altLang="zh-CN" sz="2200" dirty="0">
              <a:effectLst/>
              <a:latin typeface="+mn-lt"/>
              <a:ea typeface="SimSun" charset="-122"/>
              <a:cs typeface="SimSun" charset="-122"/>
            </a:endParaRPr>
          </a:p>
          <a:p>
            <a:pPr algn="l"/>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DataType</a:t>
            </a: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info;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结点中的元素 *</a:t>
            </a:r>
            <a:r>
              <a:rPr kumimoji="1" lang="en-US" altLang="zh-CN" sz="2200" dirty="0">
                <a:solidFill>
                  <a:srgbClr val="00CC00"/>
                </a:solidFill>
                <a:effectLst/>
                <a:latin typeface="+mn-lt"/>
                <a:ea typeface="SimSun" charset="-122"/>
                <a:cs typeface="SimSun" charset="-122"/>
              </a:rPr>
              <a:t>/</a:t>
            </a:r>
          </a:p>
          <a:p>
            <a:pPr algn="l"/>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int</a:t>
            </a: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parent;			</a:t>
            </a:r>
            <a:r>
              <a:rPr kumimoji="1" lang="en-US" altLang="zh-CN" sz="2200" dirty="0" smtClean="0">
                <a:effectLst/>
                <a:latin typeface="+mn-lt"/>
                <a:ea typeface="SimSun" charset="-122"/>
                <a:cs typeface="SimSun" charset="-122"/>
              </a:rPr>
              <a:t>	</a:t>
            </a:r>
            <a:r>
              <a:rPr kumimoji="1" lang="en-US" altLang="zh-CN" sz="2200" dirty="0" smtClean="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结点的父结点位置 *</a:t>
            </a:r>
            <a:r>
              <a:rPr kumimoji="1" lang="en-US" altLang="zh-CN" sz="2200" dirty="0">
                <a:solidFill>
                  <a:srgbClr val="00CC00"/>
                </a:solidFill>
                <a:effectLst/>
                <a:latin typeface="+mn-lt"/>
                <a:ea typeface="SimSun" charset="-122"/>
                <a:cs typeface="SimSun" charset="-122"/>
              </a:rPr>
              <a:t>/</a:t>
            </a:r>
          </a:p>
          <a:p>
            <a:pPr algn="l"/>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ParTreeNode</a:t>
            </a:r>
            <a:r>
              <a:rPr kumimoji="1" lang="en-US" altLang="zh-CN" sz="2200" dirty="0" smtClean="0">
                <a:effectLst/>
                <a:latin typeface="+mn-lt"/>
                <a:ea typeface="SimSun" charset="-122"/>
                <a:cs typeface="SimSun" charset="-122"/>
              </a:rPr>
              <a:t>;</a:t>
            </a:r>
          </a:p>
          <a:p>
            <a:pPr algn="l"/>
            <a:endParaRPr kumimoji="1" lang="en-US" altLang="zh-CN" sz="2200" dirty="0">
              <a:effectLst/>
              <a:latin typeface="+mn-lt"/>
              <a:ea typeface="SimSun" charset="-122"/>
              <a:cs typeface="SimSun" charset="-122"/>
            </a:endParaRPr>
          </a:p>
          <a:p>
            <a:pPr algn="l"/>
            <a:r>
              <a:rPr kumimoji="1" lang="en-US" altLang="zh-CN" sz="2200" dirty="0" err="1">
                <a:effectLst/>
                <a:latin typeface="+mn-lt"/>
                <a:ea typeface="SimSun" charset="-122"/>
                <a:cs typeface="SimSun" charset="-122"/>
              </a:rPr>
              <a:t>typedef</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struct</a:t>
            </a:r>
            <a:r>
              <a:rPr kumimoji="1" lang="en-US" altLang="zh-CN" sz="2200" dirty="0">
                <a:effectLst/>
                <a:latin typeface="+mn-lt"/>
                <a:ea typeface="SimSun" charset="-122"/>
                <a:cs typeface="SimSun" charset="-122"/>
              </a:rPr>
              <a:t> </a:t>
            </a:r>
            <a:r>
              <a:rPr kumimoji="1" lang="en-US" altLang="zh-CN" sz="2200" dirty="0" err="1" smtClean="0">
                <a:effectLst/>
                <a:latin typeface="+mn-lt"/>
                <a:ea typeface="SimSun" charset="-122"/>
                <a:cs typeface="SimSun" charset="-122"/>
              </a:rPr>
              <a:t>ParTree</a:t>
            </a:r>
            <a:r>
              <a:rPr kumimoji="1" lang="zh-CN" altLang="en-US" sz="2200" dirty="0" smtClean="0">
                <a:effectLst/>
                <a:latin typeface="+mn-lt"/>
                <a:ea typeface="SimSun" charset="-122"/>
                <a:cs typeface="SimSun" charset="-122"/>
              </a:rPr>
              <a:t> </a:t>
            </a:r>
            <a:r>
              <a:rPr kumimoji="1" lang="en-US" altLang="zh-CN" sz="2200" dirty="0" smtClean="0">
                <a:effectLst/>
                <a:latin typeface="+mn-lt"/>
                <a:ea typeface="SimSun" charset="-122"/>
                <a:cs typeface="SimSun" charset="-122"/>
              </a:rPr>
              <a:t>{</a:t>
            </a:r>
            <a:endParaRPr kumimoji="1" lang="en-US" altLang="zh-CN" sz="2200" dirty="0">
              <a:effectLst/>
              <a:latin typeface="+mn-lt"/>
              <a:ea typeface="SimSun" charset="-122"/>
              <a:cs typeface="SimSun" charset="-122"/>
            </a:endParaRPr>
          </a:p>
          <a:p>
            <a:pPr algn="l"/>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ParTreeNode</a:t>
            </a: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nodelist</a:t>
            </a:r>
            <a:r>
              <a:rPr kumimoji="1" lang="en-US" altLang="zh-CN" sz="2200" dirty="0" smtClean="0">
                <a:effectLst/>
                <a:latin typeface="+mn-lt"/>
                <a:ea typeface="SimSun" charset="-122"/>
                <a:cs typeface="SimSun" charset="-122"/>
              </a:rPr>
              <a:t>[</a:t>
            </a:r>
            <a:r>
              <a:rPr kumimoji="1" lang="en-US" altLang="zh-CN" sz="2200" dirty="0" err="1" smtClean="0">
                <a:effectLst/>
                <a:latin typeface="+mn-lt"/>
                <a:ea typeface="SimSun" charset="-122"/>
                <a:cs typeface="SimSun" charset="-122"/>
              </a:rPr>
              <a:t>MAXNUM</a:t>
            </a:r>
            <a:r>
              <a:rPr kumimoji="1" lang="en-US" altLang="zh-CN" sz="2200" dirty="0">
                <a:effectLst/>
                <a:latin typeface="+mn-lt"/>
                <a:ea typeface="SimSun" charset="-122"/>
                <a:cs typeface="SimSun" charset="-122"/>
              </a:rPr>
              <a:t>];</a:t>
            </a:r>
          </a:p>
          <a:p>
            <a:pPr algn="l"/>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int</a:t>
            </a: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n;</a:t>
            </a:r>
          </a:p>
          <a:p>
            <a:pPr algn="l"/>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ParTree</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PParTree</a:t>
            </a:r>
            <a:r>
              <a:rPr kumimoji="1" lang="en-US" altLang="zh-CN" sz="2200" dirty="0">
                <a:effectLst/>
                <a:latin typeface="+mn-lt"/>
                <a:ea typeface="SimSun" charset="-122"/>
                <a:cs typeface="SimSun" charset="-122"/>
              </a:rPr>
              <a:t>;</a:t>
            </a:r>
          </a:p>
        </p:txBody>
      </p:sp>
      <p:sp>
        <p:nvSpPr>
          <p:cNvPr id="109573" name="Rectangle 5"/>
          <p:cNvSpPr>
            <a:spLocks noChangeArrowheads="1"/>
          </p:cNvSpPr>
          <p:nvPr/>
        </p:nvSpPr>
        <p:spPr bwMode="auto">
          <a:xfrm>
            <a:off x="395536" y="1589087"/>
            <a:ext cx="3549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dirty="0">
                <a:solidFill>
                  <a:srgbClr val="FFFF00"/>
                </a:solidFill>
                <a:effectLst/>
              </a:rPr>
              <a:t>6.6.1 Storage of Tree</a:t>
            </a:r>
            <a:endParaRPr lang="en-US" altLang="zh-CN" sz="2400" b="1" dirty="0">
              <a:effectLst/>
            </a:endParaRPr>
          </a:p>
        </p:txBody>
      </p:sp>
      <p:sp>
        <p:nvSpPr>
          <p:cNvPr id="109574" name="Rectangle 6"/>
          <p:cNvSpPr>
            <a:spLocks noChangeArrowheads="1"/>
          </p:cNvSpPr>
          <p:nvPr/>
        </p:nvSpPr>
        <p:spPr bwMode="auto">
          <a:xfrm>
            <a:off x="516099" y="2067580"/>
            <a:ext cx="49023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dirty="0" smtClean="0">
                <a:solidFill>
                  <a:srgbClr val="FFFF00"/>
                </a:solidFill>
                <a:effectLst/>
                <a:latin typeface="+mn-lt"/>
                <a:ea typeface="SimSun" charset="-122"/>
                <a:cs typeface="SimSun" charset="-122"/>
              </a:rPr>
              <a:t>(1) </a:t>
            </a:r>
            <a:r>
              <a:rPr lang="en-US" altLang="zh-CN" sz="2800" dirty="0">
                <a:solidFill>
                  <a:srgbClr val="FFFF00"/>
                </a:solidFill>
                <a:effectLst/>
                <a:latin typeface="+mn-lt"/>
                <a:ea typeface="SimSun" charset="-122"/>
                <a:cs typeface="SimSun" charset="-122"/>
              </a:rPr>
              <a:t>Parent method (</a:t>
            </a:r>
            <a:r>
              <a:rPr lang="zh-CN" altLang="en-US" sz="2800" dirty="0">
                <a:solidFill>
                  <a:srgbClr val="FFFF00"/>
                </a:solidFill>
                <a:effectLst/>
                <a:latin typeface="+mn-lt"/>
                <a:ea typeface="SimSun" charset="-122"/>
                <a:cs typeface="SimSun" charset="-122"/>
              </a:rPr>
              <a:t>双亲表示法</a:t>
            </a:r>
            <a:r>
              <a:rPr lang="en-US" altLang="zh-CN" sz="2800" dirty="0">
                <a:solidFill>
                  <a:srgbClr val="FFFF00"/>
                </a:solidFill>
                <a:effectLst/>
                <a:latin typeface="+mn-lt"/>
                <a:ea typeface="SimSun" charset="-122"/>
                <a:cs typeface="SimSun" charset="-122"/>
              </a:rPr>
              <a:t>)</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784225" y="830263"/>
            <a:ext cx="775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kumimoji="1" lang="zh-CN" altLang="zh-CN" sz="2400">
              <a:effectLst/>
              <a:latin typeface="Times New Roman" panose="02020603050405020304" pitchFamily="18" charset="0"/>
              <a:ea typeface="宋体" panose="02010600030101010101" pitchFamily="2" charset="-122"/>
            </a:endParaRPr>
          </a:p>
        </p:txBody>
      </p:sp>
      <p:sp>
        <p:nvSpPr>
          <p:cNvPr id="110595" name="Text Box 3"/>
          <p:cNvSpPr txBox="1">
            <a:spLocks noChangeArrowheads="1"/>
          </p:cNvSpPr>
          <p:nvPr/>
        </p:nvSpPr>
        <p:spPr bwMode="auto">
          <a:xfrm>
            <a:off x="468312" y="1218947"/>
            <a:ext cx="8382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dirty="0" smtClean="0">
                <a:effectLst/>
                <a:latin typeface="SimSun" charset="-122"/>
                <a:ea typeface="SimSun" charset="-122"/>
                <a:cs typeface="SimSun" charset="-122"/>
              </a:rPr>
              <a:t>在</a:t>
            </a:r>
            <a:r>
              <a:rPr kumimoji="1" lang="zh-CN" altLang="en-US" sz="2800" dirty="0">
                <a:effectLst/>
                <a:latin typeface="SimSun" charset="-122"/>
                <a:ea typeface="SimSun" charset="-122"/>
                <a:cs typeface="SimSun" charset="-122"/>
              </a:rPr>
              <a:t>这种表示中，找父结点及其所有的祖先比较容易；找结点的子女和兄弟比较麻烦。</a:t>
            </a:r>
          </a:p>
        </p:txBody>
      </p:sp>
      <p:grpSp>
        <p:nvGrpSpPr>
          <p:cNvPr id="110649" name="Group 57"/>
          <p:cNvGrpSpPr/>
          <p:nvPr/>
        </p:nvGrpSpPr>
        <p:grpSpPr bwMode="auto">
          <a:xfrm>
            <a:off x="5150168" y="2709863"/>
            <a:ext cx="2162175" cy="3168650"/>
            <a:chOff x="3923" y="2069"/>
            <a:chExt cx="1362" cy="1996"/>
          </a:xfrm>
        </p:grpSpPr>
        <p:sp>
          <p:nvSpPr>
            <p:cNvPr id="110617" name="Rectangle 25"/>
            <p:cNvSpPr>
              <a:spLocks noChangeArrowheads="1"/>
            </p:cNvSpPr>
            <p:nvPr/>
          </p:nvSpPr>
          <p:spPr bwMode="auto">
            <a:xfrm>
              <a:off x="4194" y="2069"/>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info</a:t>
              </a:r>
            </a:p>
          </p:txBody>
        </p:sp>
        <p:sp>
          <p:nvSpPr>
            <p:cNvPr id="110618" name="Rectangle 26"/>
            <p:cNvSpPr>
              <a:spLocks noChangeArrowheads="1"/>
            </p:cNvSpPr>
            <p:nvPr/>
          </p:nvSpPr>
          <p:spPr bwMode="auto">
            <a:xfrm>
              <a:off x="4740" y="2069"/>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parent</a:t>
              </a:r>
            </a:p>
          </p:txBody>
        </p:sp>
        <p:sp>
          <p:nvSpPr>
            <p:cNvPr id="110619" name="Rectangle 27"/>
            <p:cNvSpPr>
              <a:spLocks noChangeArrowheads="1"/>
            </p:cNvSpPr>
            <p:nvPr/>
          </p:nvSpPr>
          <p:spPr bwMode="auto">
            <a:xfrm>
              <a:off x="4194" y="2251"/>
              <a:ext cx="545" cy="182"/>
            </a:xfrm>
            <a:prstGeom prst="rect">
              <a:avLst/>
            </a:prstGeom>
            <a:solidFill>
              <a:srgbClr val="CC0000">
                <a:alpha val="7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a</a:t>
              </a:r>
            </a:p>
          </p:txBody>
        </p:sp>
        <p:sp>
          <p:nvSpPr>
            <p:cNvPr id="110620" name="Rectangle 28"/>
            <p:cNvSpPr>
              <a:spLocks noChangeArrowheads="1"/>
            </p:cNvSpPr>
            <p:nvPr/>
          </p:nvSpPr>
          <p:spPr bwMode="auto">
            <a:xfrm>
              <a:off x="4740" y="2251"/>
              <a:ext cx="545" cy="182"/>
            </a:xfrm>
            <a:prstGeom prst="rect">
              <a:avLst/>
            </a:prstGeom>
            <a:solidFill>
              <a:srgbClr val="CC0000">
                <a:alpha val="7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-1</a:t>
              </a:r>
            </a:p>
          </p:txBody>
        </p:sp>
        <p:sp>
          <p:nvSpPr>
            <p:cNvPr id="110621" name="Rectangle 29"/>
            <p:cNvSpPr>
              <a:spLocks noChangeArrowheads="1"/>
            </p:cNvSpPr>
            <p:nvPr/>
          </p:nvSpPr>
          <p:spPr bwMode="auto">
            <a:xfrm>
              <a:off x="4194" y="2432"/>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b</a:t>
              </a:r>
            </a:p>
          </p:txBody>
        </p:sp>
        <p:sp>
          <p:nvSpPr>
            <p:cNvPr id="110622" name="Rectangle 30"/>
            <p:cNvSpPr>
              <a:spLocks noChangeArrowheads="1"/>
            </p:cNvSpPr>
            <p:nvPr/>
          </p:nvSpPr>
          <p:spPr bwMode="auto">
            <a:xfrm>
              <a:off x="4740" y="2432"/>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0</a:t>
              </a:r>
            </a:p>
          </p:txBody>
        </p:sp>
        <p:sp>
          <p:nvSpPr>
            <p:cNvPr id="110623" name="Rectangle 31"/>
            <p:cNvSpPr>
              <a:spLocks noChangeArrowheads="1"/>
            </p:cNvSpPr>
            <p:nvPr/>
          </p:nvSpPr>
          <p:spPr bwMode="auto">
            <a:xfrm>
              <a:off x="4194" y="2794"/>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e</a:t>
              </a:r>
            </a:p>
          </p:txBody>
        </p:sp>
        <p:sp>
          <p:nvSpPr>
            <p:cNvPr id="110624" name="Rectangle 32"/>
            <p:cNvSpPr>
              <a:spLocks noChangeArrowheads="1"/>
            </p:cNvSpPr>
            <p:nvPr/>
          </p:nvSpPr>
          <p:spPr bwMode="auto">
            <a:xfrm>
              <a:off x="4194" y="2614"/>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d</a:t>
              </a:r>
            </a:p>
          </p:txBody>
        </p:sp>
        <p:sp>
          <p:nvSpPr>
            <p:cNvPr id="110625" name="Rectangle 33"/>
            <p:cNvSpPr>
              <a:spLocks noChangeArrowheads="1"/>
            </p:cNvSpPr>
            <p:nvPr/>
          </p:nvSpPr>
          <p:spPr bwMode="auto">
            <a:xfrm>
              <a:off x="4739" y="2613"/>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1</a:t>
              </a:r>
            </a:p>
          </p:txBody>
        </p:sp>
        <p:sp>
          <p:nvSpPr>
            <p:cNvPr id="110626" name="Rectangle 34"/>
            <p:cNvSpPr>
              <a:spLocks noChangeArrowheads="1"/>
            </p:cNvSpPr>
            <p:nvPr/>
          </p:nvSpPr>
          <p:spPr bwMode="auto">
            <a:xfrm>
              <a:off x="4739" y="2794"/>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1</a:t>
              </a:r>
            </a:p>
          </p:txBody>
        </p:sp>
        <p:sp>
          <p:nvSpPr>
            <p:cNvPr id="110627" name="Rectangle 35"/>
            <p:cNvSpPr>
              <a:spLocks noChangeArrowheads="1"/>
            </p:cNvSpPr>
            <p:nvPr/>
          </p:nvSpPr>
          <p:spPr bwMode="auto">
            <a:xfrm>
              <a:off x="4194" y="2976"/>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h</a:t>
              </a:r>
            </a:p>
          </p:txBody>
        </p:sp>
        <p:sp>
          <p:nvSpPr>
            <p:cNvPr id="110628" name="Rectangle 36"/>
            <p:cNvSpPr>
              <a:spLocks noChangeArrowheads="1"/>
            </p:cNvSpPr>
            <p:nvPr/>
          </p:nvSpPr>
          <p:spPr bwMode="auto">
            <a:xfrm>
              <a:off x="4740" y="2976"/>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3</a:t>
              </a:r>
            </a:p>
          </p:txBody>
        </p:sp>
        <p:sp>
          <p:nvSpPr>
            <p:cNvPr id="110629" name="Rectangle 37"/>
            <p:cNvSpPr>
              <a:spLocks noChangeArrowheads="1"/>
            </p:cNvSpPr>
            <p:nvPr/>
          </p:nvSpPr>
          <p:spPr bwMode="auto">
            <a:xfrm>
              <a:off x="4194" y="3158"/>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i</a:t>
              </a:r>
            </a:p>
          </p:txBody>
        </p:sp>
        <p:sp>
          <p:nvSpPr>
            <p:cNvPr id="110630" name="Rectangle 38"/>
            <p:cNvSpPr>
              <a:spLocks noChangeArrowheads="1"/>
            </p:cNvSpPr>
            <p:nvPr/>
          </p:nvSpPr>
          <p:spPr bwMode="auto">
            <a:xfrm>
              <a:off x="4740" y="3158"/>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3</a:t>
              </a:r>
            </a:p>
          </p:txBody>
        </p:sp>
        <p:sp>
          <p:nvSpPr>
            <p:cNvPr id="110631" name="Rectangle 39"/>
            <p:cNvSpPr>
              <a:spLocks noChangeArrowheads="1"/>
            </p:cNvSpPr>
            <p:nvPr/>
          </p:nvSpPr>
          <p:spPr bwMode="auto">
            <a:xfrm>
              <a:off x="4194" y="3339"/>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j</a:t>
              </a:r>
            </a:p>
          </p:txBody>
        </p:sp>
        <p:sp>
          <p:nvSpPr>
            <p:cNvPr id="110632" name="Rectangle 40"/>
            <p:cNvSpPr>
              <a:spLocks noChangeArrowheads="1"/>
            </p:cNvSpPr>
            <p:nvPr/>
          </p:nvSpPr>
          <p:spPr bwMode="auto">
            <a:xfrm>
              <a:off x="4740" y="3339"/>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3</a:t>
              </a:r>
            </a:p>
          </p:txBody>
        </p:sp>
        <p:sp>
          <p:nvSpPr>
            <p:cNvPr id="110633" name="Rectangle 41"/>
            <p:cNvSpPr>
              <a:spLocks noChangeArrowheads="1"/>
            </p:cNvSpPr>
            <p:nvPr/>
          </p:nvSpPr>
          <p:spPr bwMode="auto">
            <a:xfrm>
              <a:off x="4194" y="3521"/>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c</a:t>
              </a:r>
            </a:p>
          </p:txBody>
        </p:sp>
        <p:sp>
          <p:nvSpPr>
            <p:cNvPr id="110634" name="Rectangle 42"/>
            <p:cNvSpPr>
              <a:spLocks noChangeArrowheads="1"/>
            </p:cNvSpPr>
            <p:nvPr/>
          </p:nvSpPr>
          <p:spPr bwMode="auto">
            <a:xfrm>
              <a:off x="4740" y="3521"/>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0</a:t>
              </a:r>
            </a:p>
          </p:txBody>
        </p:sp>
        <p:sp>
          <p:nvSpPr>
            <p:cNvPr id="110635" name="Rectangle 43"/>
            <p:cNvSpPr>
              <a:spLocks noChangeArrowheads="1"/>
            </p:cNvSpPr>
            <p:nvPr/>
          </p:nvSpPr>
          <p:spPr bwMode="auto">
            <a:xfrm>
              <a:off x="4194" y="3702"/>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f</a:t>
              </a:r>
            </a:p>
          </p:txBody>
        </p:sp>
        <p:sp>
          <p:nvSpPr>
            <p:cNvPr id="110636" name="Rectangle 44"/>
            <p:cNvSpPr>
              <a:spLocks noChangeArrowheads="1"/>
            </p:cNvSpPr>
            <p:nvPr/>
          </p:nvSpPr>
          <p:spPr bwMode="auto">
            <a:xfrm>
              <a:off x="4739" y="3702"/>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7</a:t>
              </a:r>
            </a:p>
          </p:txBody>
        </p:sp>
        <p:sp>
          <p:nvSpPr>
            <p:cNvPr id="110637" name="Rectangle 45"/>
            <p:cNvSpPr>
              <a:spLocks noChangeArrowheads="1"/>
            </p:cNvSpPr>
            <p:nvPr/>
          </p:nvSpPr>
          <p:spPr bwMode="auto">
            <a:xfrm>
              <a:off x="4194" y="3883"/>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g</a:t>
              </a:r>
            </a:p>
          </p:txBody>
        </p:sp>
        <p:sp>
          <p:nvSpPr>
            <p:cNvPr id="110638" name="Rectangle 46"/>
            <p:cNvSpPr>
              <a:spLocks noChangeArrowheads="1"/>
            </p:cNvSpPr>
            <p:nvPr/>
          </p:nvSpPr>
          <p:spPr bwMode="auto">
            <a:xfrm>
              <a:off x="4739" y="3883"/>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7</a:t>
              </a:r>
            </a:p>
          </p:txBody>
        </p:sp>
        <p:sp>
          <p:nvSpPr>
            <p:cNvPr id="110639" name="Rectangle 47"/>
            <p:cNvSpPr>
              <a:spLocks noChangeArrowheads="1"/>
            </p:cNvSpPr>
            <p:nvPr/>
          </p:nvSpPr>
          <p:spPr bwMode="auto">
            <a:xfrm>
              <a:off x="3923" y="2251"/>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0</a:t>
              </a:r>
            </a:p>
          </p:txBody>
        </p:sp>
        <p:sp>
          <p:nvSpPr>
            <p:cNvPr id="110640" name="Rectangle 48"/>
            <p:cNvSpPr>
              <a:spLocks noChangeArrowheads="1"/>
            </p:cNvSpPr>
            <p:nvPr/>
          </p:nvSpPr>
          <p:spPr bwMode="auto">
            <a:xfrm>
              <a:off x="3923" y="2433"/>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1</a:t>
              </a:r>
            </a:p>
          </p:txBody>
        </p:sp>
        <p:sp>
          <p:nvSpPr>
            <p:cNvPr id="110641" name="Rectangle 49"/>
            <p:cNvSpPr>
              <a:spLocks noChangeArrowheads="1"/>
            </p:cNvSpPr>
            <p:nvPr/>
          </p:nvSpPr>
          <p:spPr bwMode="auto">
            <a:xfrm>
              <a:off x="3923" y="2613"/>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2</a:t>
              </a:r>
            </a:p>
          </p:txBody>
        </p:sp>
        <p:sp>
          <p:nvSpPr>
            <p:cNvPr id="110642" name="Rectangle 50"/>
            <p:cNvSpPr>
              <a:spLocks noChangeArrowheads="1"/>
            </p:cNvSpPr>
            <p:nvPr/>
          </p:nvSpPr>
          <p:spPr bwMode="auto">
            <a:xfrm>
              <a:off x="3923" y="279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3</a:t>
              </a:r>
            </a:p>
          </p:txBody>
        </p:sp>
        <p:sp>
          <p:nvSpPr>
            <p:cNvPr id="110643" name="Rectangle 51"/>
            <p:cNvSpPr>
              <a:spLocks noChangeArrowheads="1"/>
            </p:cNvSpPr>
            <p:nvPr/>
          </p:nvSpPr>
          <p:spPr bwMode="auto">
            <a:xfrm>
              <a:off x="3923" y="2976"/>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4</a:t>
              </a:r>
            </a:p>
          </p:txBody>
        </p:sp>
        <p:sp>
          <p:nvSpPr>
            <p:cNvPr id="110644" name="Rectangle 52"/>
            <p:cNvSpPr>
              <a:spLocks noChangeArrowheads="1"/>
            </p:cNvSpPr>
            <p:nvPr/>
          </p:nvSpPr>
          <p:spPr bwMode="auto">
            <a:xfrm>
              <a:off x="3923" y="3158"/>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5</a:t>
              </a:r>
            </a:p>
          </p:txBody>
        </p:sp>
        <p:sp>
          <p:nvSpPr>
            <p:cNvPr id="110645" name="Rectangle 53"/>
            <p:cNvSpPr>
              <a:spLocks noChangeArrowheads="1"/>
            </p:cNvSpPr>
            <p:nvPr/>
          </p:nvSpPr>
          <p:spPr bwMode="auto">
            <a:xfrm>
              <a:off x="3923" y="3338"/>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6</a:t>
              </a:r>
            </a:p>
          </p:txBody>
        </p:sp>
        <p:sp>
          <p:nvSpPr>
            <p:cNvPr id="110646" name="Rectangle 54"/>
            <p:cNvSpPr>
              <a:spLocks noChangeArrowheads="1"/>
            </p:cNvSpPr>
            <p:nvPr/>
          </p:nvSpPr>
          <p:spPr bwMode="auto">
            <a:xfrm>
              <a:off x="3923" y="3520"/>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7</a:t>
              </a:r>
            </a:p>
          </p:txBody>
        </p:sp>
        <p:sp>
          <p:nvSpPr>
            <p:cNvPr id="110647" name="Rectangle 55"/>
            <p:cNvSpPr>
              <a:spLocks noChangeArrowheads="1"/>
            </p:cNvSpPr>
            <p:nvPr/>
          </p:nvSpPr>
          <p:spPr bwMode="auto">
            <a:xfrm>
              <a:off x="3923" y="3702"/>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8</a:t>
              </a:r>
            </a:p>
          </p:txBody>
        </p:sp>
        <p:sp>
          <p:nvSpPr>
            <p:cNvPr id="110648" name="Rectangle 56"/>
            <p:cNvSpPr>
              <a:spLocks noChangeArrowheads="1"/>
            </p:cNvSpPr>
            <p:nvPr/>
          </p:nvSpPr>
          <p:spPr bwMode="auto">
            <a:xfrm>
              <a:off x="3923"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9</a:t>
              </a:r>
            </a:p>
          </p:txBody>
        </p:sp>
      </p:grpSp>
      <p:grpSp>
        <p:nvGrpSpPr>
          <p:cNvPr id="59" name="Group 114"/>
          <p:cNvGrpSpPr/>
          <p:nvPr/>
        </p:nvGrpSpPr>
        <p:grpSpPr bwMode="auto">
          <a:xfrm>
            <a:off x="932180" y="2748578"/>
            <a:ext cx="2906713" cy="2851151"/>
            <a:chOff x="658" y="2052"/>
            <a:chExt cx="1831" cy="1796"/>
          </a:xfrm>
        </p:grpSpPr>
        <p:sp>
          <p:nvSpPr>
            <p:cNvPr id="60" name="Oval 115"/>
            <p:cNvSpPr>
              <a:spLocks noChangeArrowheads="1"/>
            </p:cNvSpPr>
            <p:nvPr/>
          </p:nvSpPr>
          <p:spPr bwMode="auto">
            <a:xfrm>
              <a:off x="1510" y="2052"/>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61" name="Oval 116"/>
            <p:cNvSpPr>
              <a:spLocks noChangeArrowheads="1"/>
            </p:cNvSpPr>
            <p:nvPr/>
          </p:nvSpPr>
          <p:spPr bwMode="auto">
            <a:xfrm>
              <a:off x="1021" y="2560"/>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62" name="Oval 117"/>
            <p:cNvSpPr>
              <a:spLocks noChangeArrowheads="1"/>
            </p:cNvSpPr>
            <p:nvPr/>
          </p:nvSpPr>
          <p:spPr bwMode="auto">
            <a:xfrm>
              <a:off x="1998" y="2560"/>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63" name="Oval 118"/>
            <p:cNvSpPr>
              <a:spLocks noChangeArrowheads="1"/>
            </p:cNvSpPr>
            <p:nvPr/>
          </p:nvSpPr>
          <p:spPr bwMode="auto">
            <a:xfrm>
              <a:off x="658"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64" name="Oval 119"/>
            <p:cNvSpPr>
              <a:spLocks noChangeArrowheads="1"/>
            </p:cNvSpPr>
            <p:nvPr/>
          </p:nvSpPr>
          <p:spPr bwMode="auto">
            <a:xfrm>
              <a:off x="1238"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65" name="Oval 120"/>
            <p:cNvSpPr>
              <a:spLocks noChangeArrowheads="1"/>
            </p:cNvSpPr>
            <p:nvPr/>
          </p:nvSpPr>
          <p:spPr bwMode="auto">
            <a:xfrm>
              <a:off x="856" y="3576"/>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66" name="Oval 121"/>
            <p:cNvSpPr>
              <a:spLocks noChangeArrowheads="1"/>
            </p:cNvSpPr>
            <p:nvPr/>
          </p:nvSpPr>
          <p:spPr bwMode="auto">
            <a:xfrm>
              <a:off x="1238" y="3576"/>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a:t>
              </a:r>
            </a:p>
          </p:txBody>
        </p:sp>
        <p:sp>
          <p:nvSpPr>
            <p:cNvPr id="67" name="Oval 122"/>
            <p:cNvSpPr>
              <a:spLocks noChangeArrowheads="1"/>
            </p:cNvSpPr>
            <p:nvPr/>
          </p:nvSpPr>
          <p:spPr bwMode="auto">
            <a:xfrm>
              <a:off x="1619" y="3576"/>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sp>
          <p:nvSpPr>
            <p:cNvPr id="68" name="Oval 123"/>
            <p:cNvSpPr>
              <a:spLocks noChangeArrowheads="1"/>
            </p:cNvSpPr>
            <p:nvPr/>
          </p:nvSpPr>
          <p:spPr bwMode="auto">
            <a:xfrm>
              <a:off x="1835"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69" name="Oval 124"/>
            <p:cNvSpPr>
              <a:spLocks noChangeArrowheads="1"/>
            </p:cNvSpPr>
            <p:nvPr/>
          </p:nvSpPr>
          <p:spPr bwMode="auto">
            <a:xfrm>
              <a:off x="2217"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cxnSp>
          <p:nvCxnSpPr>
            <p:cNvPr id="70" name="AutoShape 125"/>
            <p:cNvCxnSpPr>
              <a:cxnSpLocks noChangeShapeType="1"/>
              <a:stCxn id="60" idx="3"/>
              <a:endCxn id="61" idx="7"/>
            </p:cNvCxnSpPr>
            <p:nvPr/>
          </p:nvCxnSpPr>
          <p:spPr bwMode="auto">
            <a:xfrm flipH="1">
              <a:off x="1253" y="2284"/>
              <a:ext cx="297" cy="31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126"/>
            <p:cNvCxnSpPr>
              <a:cxnSpLocks noChangeShapeType="1"/>
              <a:stCxn id="60" idx="5"/>
              <a:endCxn id="62" idx="1"/>
            </p:cNvCxnSpPr>
            <p:nvPr/>
          </p:nvCxnSpPr>
          <p:spPr bwMode="auto">
            <a:xfrm>
              <a:off x="1742" y="2284"/>
              <a:ext cx="296" cy="31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127"/>
            <p:cNvCxnSpPr>
              <a:cxnSpLocks noChangeShapeType="1"/>
              <a:stCxn id="61" idx="3"/>
              <a:endCxn id="63" idx="0"/>
            </p:cNvCxnSpPr>
            <p:nvPr/>
          </p:nvCxnSpPr>
          <p:spPr bwMode="auto">
            <a:xfrm flipH="1">
              <a:off x="794" y="2792"/>
              <a:ext cx="267"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128"/>
            <p:cNvCxnSpPr>
              <a:cxnSpLocks noChangeShapeType="1"/>
              <a:stCxn id="61" idx="5"/>
              <a:endCxn id="64" idx="0"/>
            </p:cNvCxnSpPr>
            <p:nvPr/>
          </p:nvCxnSpPr>
          <p:spPr bwMode="auto">
            <a:xfrm>
              <a:off x="1253" y="2792"/>
              <a:ext cx="121"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129"/>
            <p:cNvCxnSpPr>
              <a:cxnSpLocks noChangeShapeType="1"/>
              <a:stCxn id="62" idx="3"/>
              <a:endCxn id="68" idx="0"/>
            </p:cNvCxnSpPr>
            <p:nvPr/>
          </p:nvCxnSpPr>
          <p:spPr bwMode="auto">
            <a:xfrm flipH="1">
              <a:off x="1971" y="2792"/>
              <a:ext cx="67"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130"/>
            <p:cNvCxnSpPr>
              <a:cxnSpLocks noChangeShapeType="1"/>
              <a:stCxn id="62" idx="5"/>
              <a:endCxn id="69" idx="0"/>
            </p:cNvCxnSpPr>
            <p:nvPr/>
          </p:nvCxnSpPr>
          <p:spPr bwMode="auto">
            <a:xfrm>
              <a:off x="2230" y="2792"/>
              <a:ext cx="123"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131"/>
            <p:cNvCxnSpPr>
              <a:cxnSpLocks noChangeShapeType="1"/>
              <a:stCxn id="64" idx="3"/>
              <a:endCxn id="65" idx="0"/>
            </p:cNvCxnSpPr>
            <p:nvPr/>
          </p:nvCxnSpPr>
          <p:spPr bwMode="auto">
            <a:xfrm flipH="1">
              <a:off x="992" y="3300"/>
              <a:ext cx="286"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AutoShape 132"/>
            <p:cNvCxnSpPr>
              <a:cxnSpLocks noChangeShapeType="1"/>
              <a:stCxn id="64" idx="4"/>
              <a:endCxn id="66" idx="0"/>
            </p:cNvCxnSpPr>
            <p:nvPr/>
          </p:nvCxnSpPr>
          <p:spPr bwMode="auto">
            <a:xfrm>
              <a:off x="1374" y="3340"/>
              <a:ext cx="0" cy="23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AutoShape 133"/>
            <p:cNvCxnSpPr>
              <a:cxnSpLocks noChangeShapeType="1"/>
              <a:stCxn id="64" idx="5"/>
              <a:endCxn id="67" idx="0"/>
            </p:cNvCxnSpPr>
            <p:nvPr/>
          </p:nvCxnSpPr>
          <p:spPr bwMode="auto">
            <a:xfrm>
              <a:off x="1470" y="3300"/>
              <a:ext cx="285"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42925" y="277813"/>
            <a:ext cx="6816290" cy="52322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wrap="none" anchor="t" anchorCtr="0">
            <a:spAutoFit/>
          </a:bodyPr>
          <a:lstStyle/>
          <a:p>
            <a:pPr algn="l"/>
            <a:r>
              <a:rPr lang="en-US" altLang="zh-CN" sz="2800" dirty="0">
                <a:latin typeface="+mn-lt"/>
                <a:ea typeface="SimSun" charset="-122"/>
                <a:cs typeface="SimSun" charset="-122"/>
              </a:rPr>
              <a:t>(</a:t>
            </a:r>
            <a:r>
              <a:rPr lang="en-US" altLang="zh-CN" sz="2800" dirty="0" smtClean="0">
                <a:latin typeface="+mn-lt"/>
                <a:ea typeface="SimSun" charset="-122"/>
                <a:cs typeface="SimSun" charset="-122"/>
              </a:rPr>
              <a:t>2) Child/Sub-list </a:t>
            </a:r>
            <a:r>
              <a:rPr lang="en-US" altLang="zh-CN" sz="2800" dirty="0">
                <a:latin typeface="+mn-lt"/>
                <a:ea typeface="SimSun" charset="-122"/>
                <a:cs typeface="SimSun" charset="-122"/>
              </a:rPr>
              <a:t>method (</a:t>
            </a:r>
            <a:r>
              <a:rPr lang="zh-CN" altLang="en-US" sz="2800" dirty="0">
                <a:latin typeface="+mn-lt"/>
                <a:ea typeface="SimSun" charset="-122"/>
                <a:cs typeface="SimSun" charset="-122"/>
              </a:rPr>
              <a:t>孩子</a:t>
            </a:r>
            <a:r>
              <a:rPr lang="en-US" altLang="zh-CN" sz="2800" dirty="0">
                <a:latin typeface="+mn-lt"/>
                <a:ea typeface="SimSun" charset="-122"/>
                <a:cs typeface="SimSun" charset="-122"/>
              </a:rPr>
              <a:t>/</a:t>
            </a:r>
            <a:r>
              <a:rPr lang="zh-CN" altLang="en-US" sz="2800" dirty="0">
                <a:latin typeface="+mn-lt"/>
                <a:ea typeface="SimSun" charset="-122"/>
                <a:cs typeface="SimSun" charset="-122"/>
              </a:rPr>
              <a:t>子表表示法</a:t>
            </a:r>
            <a:r>
              <a:rPr lang="en-US" altLang="zh-CN" sz="2800" dirty="0">
                <a:latin typeface="+mn-lt"/>
                <a:ea typeface="SimSun" charset="-122"/>
                <a:cs typeface="SimSun" charset="-122"/>
              </a:rPr>
              <a:t>)</a:t>
            </a:r>
          </a:p>
        </p:txBody>
      </p:sp>
      <p:sp>
        <p:nvSpPr>
          <p:cNvPr id="111619" name="Text Box 3"/>
          <p:cNvSpPr txBox="1">
            <a:spLocks noChangeArrowheads="1"/>
          </p:cNvSpPr>
          <p:nvPr/>
        </p:nvSpPr>
        <p:spPr bwMode="auto">
          <a:xfrm>
            <a:off x="762000" y="14478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kumimoji="1" lang="zh-CN" altLang="zh-CN" sz="2400">
              <a:effectLst/>
              <a:latin typeface="Times New Roman" panose="02020603050405020304" pitchFamily="18" charset="0"/>
              <a:ea typeface="宋体" panose="02010600030101010101" pitchFamily="2" charset="-122"/>
            </a:endParaRPr>
          </a:p>
        </p:txBody>
      </p:sp>
      <p:sp>
        <p:nvSpPr>
          <p:cNvPr id="111620" name="Text Box 4"/>
          <p:cNvSpPr txBox="1">
            <a:spLocks noChangeArrowheads="1"/>
          </p:cNvSpPr>
          <p:nvPr/>
        </p:nvSpPr>
        <p:spPr bwMode="auto">
          <a:xfrm>
            <a:off x="467995" y="908368"/>
            <a:ext cx="8491538" cy="560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dirty="0" smtClean="0">
                <a:effectLst/>
                <a:latin typeface="SimSun" charset="-122"/>
                <a:ea typeface="SimSun" charset="-122"/>
                <a:cs typeface="SimSun" charset="-122"/>
              </a:rPr>
              <a:t>    </a:t>
            </a:r>
            <a:r>
              <a:rPr kumimoji="1" lang="zh-CN" altLang="en-US" sz="2400" dirty="0" smtClean="0">
                <a:effectLst/>
                <a:latin typeface="SimSun" charset="-122"/>
                <a:ea typeface="SimSun" charset="-122"/>
                <a:cs typeface="SimSun" charset="-122"/>
              </a:rPr>
              <a:t>结点</a:t>
            </a:r>
            <a:r>
              <a:rPr kumimoji="1" lang="zh-CN" altLang="en-US" sz="2400" dirty="0">
                <a:effectLst/>
                <a:latin typeface="SimSun" charset="-122"/>
                <a:ea typeface="SimSun" charset="-122"/>
                <a:cs typeface="SimSun" charset="-122"/>
              </a:rPr>
              <a:t>表中的每一元素又包含一个子表，存放该结点的所有子结点。</a:t>
            </a:r>
            <a:r>
              <a:rPr kumimoji="1" lang="zh-CN" altLang="en-US" sz="2400" dirty="0">
                <a:solidFill>
                  <a:srgbClr val="FFFF00"/>
                </a:solidFill>
                <a:effectLst/>
                <a:latin typeface="SimSun" charset="-122"/>
                <a:ea typeface="SimSun" charset="-122"/>
                <a:cs typeface="SimSun" charset="-122"/>
              </a:rPr>
              <a:t>结点表顺序存放</a:t>
            </a:r>
            <a:r>
              <a:rPr kumimoji="1" lang="zh-CN" altLang="en-US" sz="2400" dirty="0">
                <a:effectLst/>
                <a:latin typeface="SimSun" charset="-122"/>
                <a:ea typeface="SimSun" charset="-122"/>
                <a:cs typeface="SimSun" charset="-122"/>
              </a:rPr>
              <a:t>，</a:t>
            </a:r>
            <a:r>
              <a:rPr kumimoji="1" lang="zh-CN" altLang="en-US" sz="2400" dirty="0">
                <a:solidFill>
                  <a:srgbClr val="FFFF00"/>
                </a:solidFill>
                <a:effectLst/>
                <a:latin typeface="SimSun" charset="-122"/>
                <a:ea typeface="SimSun" charset="-122"/>
                <a:cs typeface="SimSun" charset="-122"/>
              </a:rPr>
              <a:t>子表用</a:t>
            </a:r>
            <a:r>
              <a:rPr kumimoji="1" lang="zh-CN" altLang="en-US" sz="2400" dirty="0" smtClean="0">
                <a:solidFill>
                  <a:srgbClr val="FFFF00"/>
                </a:solidFill>
                <a:effectLst/>
                <a:latin typeface="SimSun" charset="-122"/>
                <a:ea typeface="SimSun" charset="-122"/>
                <a:cs typeface="SimSun" charset="-122"/>
              </a:rPr>
              <a:t>链表表示</a:t>
            </a:r>
            <a:r>
              <a:rPr kumimoji="1" lang="zh-CN" altLang="en-US" sz="2400" dirty="0">
                <a:effectLst/>
                <a:latin typeface="SimSun" charset="-122"/>
                <a:ea typeface="SimSun" charset="-122"/>
                <a:cs typeface="SimSun" charset="-122"/>
              </a:rPr>
              <a:t>，子表中的元素按从左到右的次序存放。结构类型如下：</a:t>
            </a:r>
          </a:p>
          <a:p>
            <a:pPr algn="l">
              <a:spcBef>
                <a:spcPts val="0"/>
              </a:spcBef>
            </a:pPr>
            <a:endParaRPr kumimoji="1" lang="en-US" altLang="zh-CN" sz="2200" dirty="0" err="1">
              <a:effectLst/>
              <a:latin typeface="Times New Roman" panose="02020603050405020304" pitchFamily="18" charset="0"/>
            </a:endParaRPr>
          </a:p>
          <a:p>
            <a:pPr algn="l">
              <a:spcBef>
                <a:spcPts val="0"/>
              </a:spcBef>
            </a:pPr>
            <a:r>
              <a:rPr kumimoji="1" lang="en-US" altLang="zh-CN" sz="2200" dirty="0" err="1">
                <a:effectLst/>
                <a:latin typeface="Times New Roman" panose="02020603050405020304" pitchFamily="18" charset="0"/>
              </a:rPr>
              <a:t>typedef</a:t>
            </a: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struct</a:t>
            </a: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EdgeNode</a:t>
            </a:r>
            <a:r>
              <a:rPr kumimoji="1" lang="en-US" altLang="zh-CN" sz="2200" dirty="0">
                <a:effectLst/>
                <a:latin typeface="Times New Roman" panose="02020603050405020304" pitchFamily="18" charset="0"/>
              </a:rPr>
              <a:t>	</a:t>
            </a:r>
            <a:endParaRPr kumimoji="1" lang="en-US" altLang="zh-CN" sz="2200" dirty="0">
              <a:solidFill>
                <a:srgbClr val="00CC00"/>
              </a:solidFill>
              <a:effectLst/>
              <a:latin typeface="Times New Roman" panose="02020603050405020304" pitchFamily="18" charset="0"/>
            </a:endParaRPr>
          </a:p>
          <a:p>
            <a:pPr algn="l">
              <a:spcBef>
                <a:spcPts val="0"/>
              </a:spcBef>
            </a:pPr>
            <a:r>
              <a:rPr kumimoji="1" lang="en-US" altLang="zh-CN" sz="2200" dirty="0" smtClean="0">
                <a:effectLst/>
                <a:latin typeface="Times New Roman" panose="02020603050405020304" pitchFamily="18" charset="0"/>
              </a:rPr>
              <a:t>{</a:t>
            </a:r>
          </a:p>
          <a:p>
            <a:pPr algn="l">
              <a:spcBef>
                <a:spcPts val="0"/>
              </a:spcBef>
            </a:pPr>
            <a:r>
              <a:rPr kumimoji="1" lang="en-US" altLang="zh-CN" sz="2200" dirty="0" smtClean="0">
                <a:effectLst/>
                <a:latin typeface="Times New Roman" panose="02020603050405020304" pitchFamily="18" charset="0"/>
              </a:rPr>
              <a:t>    </a:t>
            </a:r>
            <a:r>
              <a:rPr kumimoji="1" lang="en-US" altLang="zh-CN" sz="2200" dirty="0" err="1" smtClean="0">
                <a:effectLst/>
                <a:latin typeface="Times New Roman" panose="02020603050405020304" pitchFamily="18" charset="0"/>
              </a:rPr>
              <a:t>int</a:t>
            </a:r>
            <a:r>
              <a:rPr kumimoji="1" lang="en-US" altLang="zh-CN" sz="2200" dirty="0" smtClean="0">
                <a:effectLst/>
                <a:latin typeface="Times New Roman" panose="02020603050405020304" pitchFamily="18" charset="0"/>
              </a:rPr>
              <a:t>  </a:t>
            </a:r>
            <a:r>
              <a:rPr kumimoji="1" lang="en-US" altLang="zh-CN" sz="2200" dirty="0" err="1">
                <a:effectLst/>
                <a:latin typeface="Times New Roman" panose="02020603050405020304" pitchFamily="18" charset="0"/>
              </a:rPr>
              <a:t>node_position</a:t>
            </a:r>
            <a:r>
              <a:rPr kumimoji="1" lang="en-US" altLang="zh-CN" sz="2200" dirty="0" smtClean="0">
                <a:effectLst/>
                <a:latin typeface="Times New Roman" panose="02020603050405020304" pitchFamily="18" charset="0"/>
              </a:rPr>
              <a:t>;</a:t>
            </a:r>
            <a:r>
              <a:rPr kumimoji="1" lang="zh-CN" altLang="en-US" sz="2200" dirty="0" smtClean="0">
                <a:effectLst/>
                <a:latin typeface="Times New Roman" panose="02020603050405020304" pitchFamily="18" charset="0"/>
              </a:rPr>
              <a:t>    </a:t>
            </a:r>
            <a:r>
              <a:rPr kumimoji="1" lang="en-US" altLang="zh-CN" sz="2200" dirty="0" smtClean="0">
                <a:solidFill>
                  <a:srgbClr val="00CC00"/>
                </a:solidFill>
                <a:effectLst/>
                <a:latin typeface="SimSun" charset="-122"/>
                <a:ea typeface="SimSun" charset="-122"/>
                <a:cs typeface="SimSun" charset="-122"/>
              </a:rPr>
              <a:t>//</a:t>
            </a:r>
            <a:r>
              <a:rPr kumimoji="1" lang="zh-CN" altLang="en-US" sz="2200" dirty="0" smtClean="0">
                <a:solidFill>
                  <a:srgbClr val="00CC00"/>
                </a:solidFill>
                <a:effectLst/>
                <a:latin typeface="SimSun" charset="-122"/>
                <a:ea typeface="SimSun" charset="-122"/>
                <a:cs typeface="SimSun" charset="-122"/>
              </a:rPr>
              <a:t>该节点在节点表中的游标</a:t>
            </a:r>
            <a:endParaRPr kumimoji="1" lang="en-US" altLang="zh-CN" sz="2200" dirty="0">
              <a:solidFill>
                <a:srgbClr val="00CC00"/>
              </a:solidFill>
              <a:effectLst/>
              <a:latin typeface="SimSun" charset="-122"/>
              <a:ea typeface="SimSun" charset="-122"/>
              <a:cs typeface="SimSun" charset="-122"/>
            </a:endParaRPr>
          </a:p>
          <a:p>
            <a:pPr algn="l">
              <a:spcBef>
                <a:spcPts val="0"/>
              </a:spcBef>
            </a:pPr>
            <a:r>
              <a:rPr kumimoji="1" lang="en-US" altLang="zh-CN" sz="2200" dirty="0" smtClean="0">
                <a:effectLst/>
                <a:latin typeface="Times New Roman" panose="02020603050405020304" pitchFamily="18" charset="0"/>
              </a:rPr>
              <a:t>    </a:t>
            </a:r>
            <a:r>
              <a:rPr kumimoji="1" lang="en-US" altLang="zh-CN" sz="2200" dirty="0" err="1" smtClean="0">
                <a:effectLst/>
                <a:latin typeface="Times New Roman" panose="02020603050405020304" pitchFamily="18" charset="0"/>
              </a:rPr>
              <a:t>struct</a:t>
            </a:r>
            <a:r>
              <a:rPr kumimoji="1" lang="en-US" altLang="zh-CN" sz="2200" dirty="0" smtClean="0">
                <a:effectLst/>
                <a:latin typeface="Times New Roman" panose="02020603050405020304" pitchFamily="18" charset="0"/>
              </a:rPr>
              <a:t> </a:t>
            </a:r>
            <a:r>
              <a:rPr kumimoji="1" lang="en-US" altLang="zh-CN" sz="2200" dirty="0" err="1">
                <a:effectLst/>
                <a:latin typeface="Times New Roman" panose="02020603050405020304" pitchFamily="18" charset="0"/>
              </a:rPr>
              <a:t>EdgeNode</a:t>
            </a:r>
            <a:r>
              <a:rPr kumimoji="1" lang="en-US" altLang="zh-CN" sz="2200" dirty="0">
                <a:effectLst/>
                <a:latin typeface="Times New Roman" panose="02020603050405020304" pitchFamily="18" charset="0"/>
              </a:rPr>
              <a:t>  *link;</a:t>
            </a:r>
          </a:p>
          <a:p>
            <a:pPr algn="l">
              <a:spcBef>
                <a:spcPts val="0"/>
              </a:spcBef>
            </a:pPr>
            <a:r>
              <a:rPr kumimoji="1" lang="en-US" altLang="zh-CN" sz="2200" dirty="0" smtClean="0">
                <a:effectLst/>
                <a:latin typeface="Times New Roman" panose="02020603050405020304" pitchFamily="18" charset="0"/>
              </a:rPr>
              <a:t>} </a:t>
            </a:r>
            <a:r>
              <a:rPr kumimoji="1" lang="en-US" altLang="zh-CN" sz="2200" dirty="0" err="1" smtClean="0">
                <a:effectLst/>
                <a:latin typeface="Times New Roman" panose="02020603050405020304" pitchFamily="18" charset="0"/>
              </a:rPr>
              <a:t>EdgeNode</a:t>
            </a:r>
            <a:r>
              <a:rPr kumimoji="1" lang="en-US" altLang="zh-CN" sz="2200" dirty="0" smtClean="0">
                <a:effectLst/>
                <a:latin typeface="Times New Roman" panose="02020603050405020304" pitchFamily="18" charset="0"/>
              </a:rPr>
              <a:t>;</a:t>
            </a:r>
            <a:endParaRPr kumimoji="1" lang="en-US" altLang="zh-CN" sz="2200" dirty="0">
              <a:effectLst/>
              <a:latin typeface="Times New Roman" panose="02020603050405020304" pitchFamily="18" charset="0"/>
            </a:endParaRPr>
          </a:p>
          <a:p>
            <a:pPr algn="l">
              <a:spcBef>
                <a:spcPts val="0"/>
              </a:spcBef>
            </a:pPr>
            <a:endParaRPr kumimoji="1" lang="en-US" altLang="zh-CN" sz="2200" dirty="0" err="1" smtClean="0">
              <a:effectLst/>
              <a:latin typeface="Times New Roman" panose="02020603050405020304" pitchFamily="18" charset="0"/>
            </a:endParaRPr>
          </a:p>
          <a:p>
            <a:pPr algn="l">
              <a:spcBef>
                <a:spcPts val="0"/>
              </a:spcBef>
            </a:pPr>
            <a:r>
              <a:rPr kumimoji="1" lang="en-US" altLang="zh-CN" sz="2200" dirty="0" err="1" smtClean="0">
                <a:effectLst/>
                <a:latin typeface="Times New Roman" panose="02020603050405020304" pitchFamily="18" charset="0"/>
              </a:rPr>
              <a:t>typedef</a:t>
            </a:r>
            <a:r>
              <a:rPr kumimoji="1" lang="en-US" altLang="zh-CN" sz="2200" dirty="0" smtClean="0">
                <a:effectLst/>
                <a:latin typeface="Times New Roman" panose="02020603050405020304" pitchFamily="18" charset="0"/>
              </a:rPr>
              <a:t> </a:t>
            </a:r>
            <a:r>
              <a:rPr kumimoji="1" lang="en-US" altLang="zh-CN" sz="2200" dirty="0" err="1">
                <a:effectLst/>
                <a:latin typeface="Times New Roman" panose="02020603050405020304" pitchFamily="18" charset="0"/>
              </a:rPr>
              <a:t>struct</a:t>
            </a: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ChiTreeNode</a:t>
            </a:r>
            <a:r>
              <a:rPr kumimoji="1" lang="en-US" altLang="zh-CN" sz="2200" dirty="0">
                <a:effectLst/>
                <a:latin typeface="Times New Roman" panose="02020603050405020304" pitchFamily="18" charset="0"/>
              </a:rPr>
              <a:t>		</a:t>
            </a:r>
            <a:endParaRPr kumimoji="1" lang="en-US" altLang="zh-CN" sz="2200" dirty="0">
              <a:solidFill>
                <a:srgbClr val="00CC00"/>
              </a:solidFill>
              <a:effectLst/>
              <a:latin typeface="Times New Roman" panose="02020603050405020304" pitchFamily="18" charset="0"/>
            </a:endParaRPr>
          </a:p>
          <a:p>
            <a:pPr algn="l">
              <a:spcBef>
                <a:spcPts val="0"/>
              </a:spcBef>
            </a:pPr>
            <a:r>
              <a:rPr kumimoji="1" lang="en-US" altLang="zh-CN" sz="2200" dirty="0" smtClean="0">
                <a:effectLst/>
                <a:latin typeface="Times New Roman" panose="02020603050405020304" pitchFamily="18" charset="0"/>
              </a:rPr>
              <a:t>{</a:t>
            </a:r>
          </a:p>
          <a:p>
            <a:pPr algn="l">
              <a:spcBef>
                <a:spcPts val="0"/>
              </a:spcBef>
            </a:pPr>
            <a:r>
              <a:rPr kumimoji="1" lang="en-US" altLang="zh-CN" sz="2200" dirty="0" smtClean="0">
                <a:effectLst/>
                <a:latin typeface="Times New Roman" panose="02020603050405020304" pitchFamily="18" charset="0"/>
              </a:rPr>
              <a:t>    </a:t>
            </a:r>
            <a:r>
              <a:rPr kumimoji="1" lang="en-US" altLang="zh-CN" sz="2200" dirty="0" err="1" smtClean="0">
                <a:effectLst/>
                <a:latin typeface="Times New Roman" panose="02020603050405020304" pitchFamily="18" charset="0"/>
              </a:rPr>
              <a:t>DataType</a:t>
            </a:r>
            <a:r>
              <a:rPr kumimoji="1" lang="en-US" altLang="zh-CN" sz="2200" dirty="0" smtClean="0">
                <a:effectLst/>
                <a:latin typeface="Times New Roman" panose="02020603050405020304" pitchFamily="18" charset="0"/>
              </a:rPr>
              <a:t>  </a:t>
            </a:r>
            <a:r>
              <a:rPr kumimoji="1" lang="en-US" altLang="zh-CN" sz="2200" dirty="0">
                <a:effectLst/>
                <a:latin typeface="Times New Roman" panose="02020603050405020304" pitchFamily="18" charset="0"/>
              </a:rPr>
              <a:t>info;</a:t>
            </a:r>
          </a:p>
          <a:p>
            <a:pPr algn="l">
              <a:spcBef>
                <a:spcPts val="0"/>
              </a:spcBef>
            </a:pPr>
            <a:r>
              <a:rPr kumimoji="1" lang="en-US" altLang="zh-CN" sz="2200" dirty="0" smtClean="0">
                <a:effectLst/>
                <a:latin typeface="Times New Roman" panose="02020603050405020304" pitchFamily="18" charset="0"/>
              </a:rPr>
              <a:t>    </a:t>
            </a:r>
            <a:r>
              <a:rPr kumimoji="1" lang="en-US" altLang="zh-CN" sz="2200" dirty="0" err="1" smtClean="0">
                <a:effectLst/>
                <a:latin typeface="Times New Roman" panose="02020603050405020304" pitchFamily="18" charset="0"/>
              </a:rPr>
              <a:t>EdgeNode</a:t>
            </a:r>
            <a:r>
              <a:rPr kumimoji="1" lang="en-US" altLang="zh-CN" sz="2200" dirty="0" smtClean="0">
                <a:effectLst/>
                <a:latin typeface="Times New Roman" panose="02020603050405020304" pitchFamily="18" charset="0"/>
              </a:rPr>
              <a:t>  *</a:t>
            </a:r>
            <a:r>
              <a:rPr kumimoji="1" lang="en-US" altLang="zh-CN" sz="2200" dirty="0">
                <a:effectLst/>
                <a:latin typeface="Times New Roman" panose="02020603050405020304" pitchFamily="18" charset="0"/>
              </a:rPr>
              <a:t>children;</a:t>
            </a:r>
          </a:p>
          <a:p>
            <a:pPr algn="l">
              <a:spcBef>
                <a:spcPts val="0"/>
              </a:spcBef>
            </a:pPr>
            <a:r>
              <a:rPr kumimoji="1" lang="en-US" altLang="zh-CN" sz="2200" dirty="0" smtClean="0">
                <a:effectLst/>
                <a:latin typeface="Times New Roman" panose="02020603050405020304" pitchFamily="18" charset="0"/>
              </a:rPr>
              <a:t>} </a:t>
            </a:r>
            <a:r>
              <a:rPr kumimoji="1" lang="en-US" altLang="zh-CN" sz="2200" dirty="0" err="1" smtClean="0">
                <a:effectLst/>
                <a:latin typeface="Times New Roman" panose="02020603050405020304" pitchFamily="18" charset="0"/>
              </a:rPr>
              <a:t>ChiTreeNode</a:t>
            </a:r>
            <a:r>
              <a:rPr kumimoji="1" lang="en-US" altLang="zh-CN" sz="2200" dirty="0">
                <a:effectLst/>
                <a:latin typeface="Times New Roman" panose="02020603050405020304" pitchFamily="18" charset="0"/>
              </a:rPr>
              <a:t>;	</a:t>
            </a:r>
          </a:p>
          <a:p>
            <a:pPr algn="l">
              <a:spcBef>
                <a:spcPts val="0"/>
              </a:spcBef>
            </a:pPr>
            <a:endParaRPr kumimoji="1" lang="en-US" altLang="zh-CN" sz="2200" dirty="0">
              <a:effectLst/>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633413" y="427038"/>
            <a:ext cx="7467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0"/>
              </a:spcBef>
            </a:pPr>
            <a:r>
              <a:rPr kumimoji="1" lang="en-US" altLang="zh-CN" sz="2400" dirty="0" err="1">
                <a:effectLst/>
                <a:latin typeface="Times New Roman" panose="02020603050405020304" pitchFamily="18" charset="0"/>
              </a:rPr>
              <a:t>typedef</a:t>
            </a:r>
            <a:r>
              <a:rPr kumimoji="1" lang="en-US" altLang="zh-CN" sz="2400" dirty="0">
                <a:effectLst/>
                <a:latin typeface="Times New Roman" panose="02020603050405020304" pitchFamily="18" charset="0"/>
              </a:rPr>
              <a:t> </a:t>
            </a:r>
            <a:r>
              <a:rPr kumimoji="1" lang="en-US" altLang="zh-CN" sz="2400" dirty="0" err="1" smtClean="0">
                <a:effectLst/>
                <a:latin typeface="Times New Roman" panose="02020603050405020304" pitchFamily="18" charset="0"/>
              </a:rPr>
              <a:t>struct</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ChiTree</a:t>
            </a:r>
            <a:r>
              <a:rPr kumimoji="1" lang="en-US" altLang="zh-CN" sz="2400" dirty="0">
                <a:effectLst/>
                <a:latin typeface="Times New Roman" panose="02020603050405020304" pitchFamily="18" charset="0"/>
              </a:rPr>
              <a:t>	</a:t>
            </a:r>
            <a:r>
              <a:rPr kumimoji="1" lang="en-US" altLang="zh-CN" sz="2400" dirty="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树结构 *</a:t>
            </a:r>
            <a:r>
              <a:rPr kumimoji="1" lang="en-US" altLang="zh-CN" sz="2400" dirty="0">
                <a:solidFill>
                  <a:srgbClr val="00CC00"/>
                </a:solidFill>
                <a:effectLst/>
                <a:latin typeface="Times New Roman" panose="02020603050405020304" pitchFamily="18" charset="0"/>
              </a:rPr>
              <a:t>/</a:t>
            </a:r>
          </a:p>
          <a:p>
            <a:pPr algn="l">
              <a:spcBef>
                <a:spcPts val="0"/>
              </a:spcBef>
            </a:pPr>
            <a:r>
              <a:rPr kumimoji="1" lang="en-US" altLang="zh-CN" sz="2400" dirty="0">
                <a:effectLst/>
                <a:latin typeface="Times New Roman" panose="02020603050405020304" pitchFamily="18" charset="0"/>
              </a:rPr>
              <a:t>{</a:t>
            </a:r>
          </a:p>
          <a:p>
            <a:pPr algn="l">
              <a:spcBef>
                <a:spcPts val="0"/>
              </a:spcBef>
            </a:pP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ChiTreeNode</a:t>
            </a:r>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node_list</a:t>
            </a:r>
            <a:r>
              <a:rPr kumimoji="1" lang="en-US" altLang="zh-CN" sz="2400" dirty="0" smtClean="0">
                <a:effectLst/>
                <a:latin typeface="Times New Roman" panose="02020603050405020304" pitchFamily="18" charset="0"/>
              </a:rPr>
              <a:t>[</a:t>
            </a:r>
            <a:r>
              <a:rPr kumimoji="1" lang="en-US" altLang="zh-CN" sz="2400" dirty="0" err="1" smtClean="0">
                <a:effectLst/>
                <a:latin typeface="Times New Roman" panose="02020603050405020304" pitchFamily="18" charset="0"/>
              </a:rPr>
              <a:t>MAXNUM</a:t>
            </a:r>
            <a:r>
              <a:rPr kumimoji="1" lang="en-US" altLang="zh-CN" sz="2400" dirty="0">
                <a:effectLst/>
                <a:latin typeface="Times New Roman" panose="02020603050405020304" pitchFamily="18" charset="0"/>
              </a:rPr>
              <a:t>];</a:t>
            </a:r>
          </a:p>
          <a:p>
            <a:pPr algn="l">
              <a:spcBef>
                <a:spcPts val="0"/>
              </a:spcBef>
            </a:pP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int</a:t>
            </a:r>
            <a:r>
              <a:rPr kumimoji="1" lang="en-US" altLang="zh-CN" sz="2400" dirty="0" smtClean="0">
                <a:effectLst/>
                <a:latin typeface="Times New Roman" panose="02020603050405020304" pitchFamily="18" charset="0"/>
              </a:rPr>
              <a:t>  </a:t>
            </a:r>
            <a:r>
              <a:rPr kumimoji="1" lang="en-US" altLang="zh-CN" sz="2400" dirty="0">
                <a:effectLst/>
                <a:latin typeface="Times New Roman" panose="02020603050405020304" pitchFamily="18" charset="0"/>
              </a:rPr>
              <a:t>root;		</a:t>
            </a:r>
            <a:r>
              <a:rPr kumimoji="1" lang="en-US" altLang="zh-CN" sz="2400" dirty="0" smtClean="0">
                <a:effectLst/>
                <a:latin typeface="Times New Roman" panose="02020603050405020304" pitchFamily="18" charset="0"/>
              </a:rPr>
              <a:t>	</a:t>
            </a:r>
            <a:r>
              <a:rPr kumimoji="1" lang="en-US" altLang="zh-CN" sz="2400" dirty="0" smtClean="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根结点的位置 *</a:t>
            </a:r>
            <a:r>
              <a:rPr kumimoji="1" lang="en-US" altLang="zh-CN" sz="2400" dirty="0">
                <a:solidFill>
                  <a:srgbClr val="00CC00"/>
                </a:solidFill>
                <a:effectLst/>
                <a:latin typeface="Times New Roman" panose="02020603050405020304" pitchFamily="18" charset="0"/>
              </a:rPr>
              <a:t>/</a:t>
            </a:r>
          </a:p>
          <a:p>
            <a:pPr algn="l">
              <a:spcBef>
                <a:spcPts val="0"/>
              </a:spcBef>
            </a:pP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int</a:t>
            </a:r>
            <a:r>
              <a:rPr kumimoji="1" lang="en-US" altLang="zh-CN" sz="2400" dirty="0" smtClean="0">
                <a:effectLst/>
                <a:latin typeface="Times New Roman" panose="02020603050405020304" pitchFamily="18" charset="0"/>
              </a:rPr>
              <a:t>  </a:t>
            </a:r>
            <a:r>
              <a:rPr kumimoji="1" lang="en-US" altLang="zh-CN" sz="2400" dirty="0">
                <a:effectLst/>
                <a:latin typeface="Times New Roman" panose="02020603050405020304" pitchFamily="18" charset="0"/>
              </a:rPr>
              <a:t>n;			</a:t>
            </a:r>
            <a:r>
              <a:rPr kumimoji="1" lang="en-US" altLang="zh-CN" sz="2400" dirty="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结点的个数 *</a:t>
            </a:r>
            <a:r>
              <a:rPr kumimoji="1" lang="en-US" altLang="zh-CN" sz="2400" dirty="0">
                <a:solidFill>
                  <a:srgbClr val="00CC00"/>
                </a:solidFill>
                <a:effectLst/>
                <a:latin typeface="Times New Roman" panose="02020603050405020304" pitchFamily="18" charset="0"/>
              </a:rPr>
              <a:t>/</a:t>
            </a:r>
          </a:p>
          <a:p>
            <a:pPr algn="l">
              <a:spcBef>
                <a:spcPts val="0"/>
              </a:spcBef>
            </a:pP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ChiTree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PChiTree</a:t>
            </a:r>
            <a:r>
              <a:rPr kumimoji="1" lang="en-US" altLang="zh-CN" sz="2400" dirty="0">
                <a:effectLst/>
                <a:latin typeface="Times New Roman" panose="02020603050405020304" pitchFamily="18" charset="0"/>
              </a:rPr>
              <a:t>;	</a:t>
            </a:r>
          </a:p>
        </p:txBody>
      </p:sp>
      <p:sp>
        <p:nvSpPr>
          <p:cNvPr id="112645" name="Rectangle 5"/>
          <p:cNvSpPr>
            <a:spLocks noChangeArrowheads="1"/>
          </p:cNvSpPr>
          <p:nvPr/>
        </p:nvSpPr>
        <p:spPr bwMode="auto">
          <a:xfrm>
            <a:off x="681038" y="3284538"/>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info</a:t>
            </a:r>
          </a:p>
        </p:txBody>
      </p:sp>
      <p:sp>
        <p:nvSpPr>
          <p:cNvPr id="112646" name="Rectangle 6"/>
          <p:cNvSpPr>
            <a:spLocks noChangeArrowheads="1"/>
          </p:cNvSpPr>
          <p:nvPr/>
        </p:nvSpPr>
        <p:spPr bwMode="auto">
          <a:xfrm>
            <a:off x="1547813" y="3284538"/>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children</a:t>
            </a:r>
          </a:p>
        </p:txBody>
      </p:sp>
      <p:sp>
        <p:nvSpPr>
          <p:cNvPr id="112647" name="Rectangle 7"/>
          <p:cNvSpPr>
            <a:spLocks noChangeArrowheads="1"/>
          </p:cNvSpPr>
          <p:nvPr/>
        </p:nvSpPr>
        <p:spPr bwMode="auto">
          <a:xfrm>
            <a:off x="681038" y="3573463"/>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a</a:t>
            </a:r>
          </a:p>
        </p:txBody>
      </p:sp>
      <p:sp>
        <p:nvSpPr>
          <p:cNvPr id="112648" name="Rectangle 8"/>
          <p:cNvSpPr>
            <a:spLocks noChangeArrowheads="1"/>
          </p:cNvSpPr>
          <p:nvPr/>
        </p:nvSpPr>
        <p:spPr bwMode="auto">
          <a:xfrm>
            <a:off x="1547813" y="3573463"/>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49" name="Rectangle 9"/>
          <p:cNvSpPr>
            <a:spLocks noChangeArrowheads="1"/>
          </p:cNvSpPr>
          <p:nvPr/>
        </p:nvSpPr>
        <p:spPr bwMode="auto">
          <a:xfrm>
            <a:off x="681038" y="3860800"/>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b</a:t>
            </a:r>
          </a:p>
        </p:txBody>
      </p:sp>
      <p:sp>
        <p:nvSpPr>
          <p:cNvPr id="112650" name="Rectangle 10"/>
          <p:cNvSpPr>
            <a:spLocks noChangeArrowheads="1"/>
          </p:cNvSpPr>
          <p:nvPr/>
        </p:nvSpPr>
        <p:spPr bwMode="auto">
          <a:xfrm>
            <a:off x="1547813" y="3860800"/>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51" name="Rectangle 11"/>
          <p:cNvSpPr>
            <a:spLocks noChangeArrowheads="1"/>
          </p:cNvSpPr>
          <p:nvPr/>
        </p:nvSpPr>
        <p:spPr bwMode="auto">
          <a:xfrm>
            <a:off x="681038" y="4435475"/>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e</a:t>
            </a:r>
          </a:p>
        </p:txBody>
      </p:sp>
      <p:sp>
        <p:nvSpPr>
          <p:cNvPr id="112652" name="Rectangle 12"/>
          <p:cNvSpPr>
            <a:spLocks noChangeArrowheads="1"/>
          </p:cNvSpPr>
          <p:nvPr/>
        </p:nvSpPr>
        <p:spPr bwMode="auto">
          <a:xfrm>
            <a:off x="681038" y="4149725"/>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d</a:t>
            </a:r>
          </a:p>
        </p:txBody>
      </p:sp>
      <p:sp>
        <p:nvSpPr>
          <p:cNvPr id="112653" name="Rectangle 13"/>
          <p:cNvSpPr>
            <a:spLocks noChangeArrowheads="1"/>
          </p:cNvSpPr>
          <p:nvPr/>
        </p:nvSpPr>
        <p:spPr bwMode="auto">
          <a:xfrm>
            <a:off x="1546225" y="4148138"/>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54" name="Rectangle 14"/>
          <p:cNvSpPr>
            <a:spLocks noChangeArrowheads="1"/>
          </p:cNvSpPr>
          <p:nvPr/>
        </p:nvSpPr>
        <p:spPr bwMode="auto">
          <a:xfrm>
            <a:off x="1546225" y="4435475"/>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55" name="Rectangle 15"/>
          <p:cNvSpPr>
            <a:spLocks noChangeArrowheads="1"/>
          </p:cNvSpPr>
          <p:nvPr/>
        </p:nvSpPr>
        <p:spPr bwMode="auto">
          <a:xfrm>
            <a:off x="681038" y="4724400"/>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h</a:t>
            </a:r>
          </a:p>
        </p:txBody>
      </p:sp>
      <p:sp>
        <p:nvSpPr>
          <p:cNvPr id="112656" name="Rectangle 16"/>
          <p:cNvSpPr>
            <a:spLocks noChangeArrowheads="1"/>
          </p:cNvSpPr>
          <p:nvPr/>
        </p:nvSpPr>
        <p:spPr bwMode="auto">
          <a:xfrm>
            <a:off x="1547813" y="4724400"/>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57" name="Rectangle 17"/>
          <p:cNvSpPr>
            <a:spLocks noChangeArrowheads="1"/>
          </p:cNvSpPr>
          <p:nvPr/>
        </p:nvSpPr>
        <p:spPr bwMode="auto">
          <a:xfrm>
            <a:off x="681038" y="5013325"/>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i</a:t>
            </a:r>
          </a:p>
        </p:txBody>
      </p:sp>
      <p:sp>
        <p:nvSpPr>
          <p:cNvPr id="112658" name="Rectangle 18"/>
          <p:cNvSpPr>
            <a:spLocks noChangeArrowheads="1"/>
          </p:cNvSpPr>
          <p:nvPr/>
        </p:nvSpPr>
        <p:spPr bwMode="auto">
          <a:xfrm>
            <a:off x="1547813" y="5013325"/>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59" name="Rectangle 19"/>
          <p:cNvSpPr>
            <a:spLocks noChangeArrowheads="1"/>
          </p:cNvSpPr>
          <p:nvPr/>
        </p:nvSpPr>
        <p:spPr bwMode="auto">
          <a:xfrm>
            <a:off x="681038" y="5300663"/>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j</a:t>
            </a:r>
          </a:p>
        </p:txBody>
      </p:sp>
      <p:sp>
        <p:nvSpPr>
          <p:cNvPr id="112660" name="Rectangle 20"/>
          <p:cNvSpPr>
            <a:spLocks noChangeArrowheads="1"/>
          </p:cNvSpPr>
          <p:nvPr/>
        </p:nvSpPr>
        <p:spPr bwMode="auto">
          <a:xfrm>
            <a:off x="1547813" y="5300663"/>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61" name="Rectangle 21"/>
          <p:cNvSpPr>
            <a:spLocks noChangeArrowheads="1"/>
          </p:cNvSpPr>
          <p:nvPr/>
        </p:nvSpPr>
        <p:spPr bwMode="auto">
          <a:xfrm>
            <a:off x="681038" y="5589588"/>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c</a:t>
            </a:r>
          </a:p>
        </p:txBody>
      </p:sp>
      <p:sp>
        <p:nvSpPr>
          <p:cNvPr id="112662" name="Rectangle 22"/>
          <p:cNvSpPr>
            <a:spLocks noChangeArrowheads="1"/>
          </p:cNvSpPr>
          <p:nvPr/>
        </p:nvSpPr>
        <p:spPr bwMode="auto">
          <a:xfrm>
            <a:off x="1547813" y="5589588"/>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63" name="Rectangle 23"/>
          <p:cNvSpPr>
            <a:spLocks noChangeArrowheads="1"/>
          </p:cNvSpPr>
          <p:nvPr/>
        </p:nvSpPr>
        <p:spPr bwMode="auto">
          <a:xfrm>
            <a:off x="681038" y="5876925"/>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f</a:t>
            </a:r>
          </a:p>
        </p:txBody>
      </p:sp>
      <p:sp>
        <p:nvSpPr>
          <p:cNvPr id="112664" name="Rectangle 24"/>
          <p:cNvSpPr>
            <a:spLocks noChangeArrowheads="1"/>
          </p:cNvSpPr>
          <p:nvPr/>
        </p:nvSpPr>
        <p:spPr bwMode="auto">
          <a:xfrm>
            <a:off x="1546225" y="5876925"/>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65" name="Rectangle 25"/>
          <p:cNvSpPr>
            <a:spLocks noChangeArrowheads="1"/>
          </p:cNvSpPr>
          <p:nvPr/>
        </p:nvSpPr>
        <p:spPr bwMode="auto">
          <a:xfrm>
            <a:off x="681038" y="6164263"/>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g</a:t>
            </a:r>
          </a:p>
        </p:txBody>
      </p:sp>
      <p:sp>
        <p:nvSpPr>
          <p:cNvPr id="112666" name="Rectangle 26"/>
          <p:cNvSpPr>
            <a:spLocks noChangeArrowheads="1"/>
          </p:cNvSpPr>
          <p:nvPr/>
        </p:nvSpPr>
        <p:spPr bwMode="auto">
          <a:xfrm>
            <a:off x="1546225" y="6164263"/>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67" name="Rectangle 27"/>
          <p:cNvSpPr>
            <a:spLocks noChangeArrowheads="1"/>
          </p:cNvSpPr>
          <p:nvPr/>
        </p:nvSpPr>
        <p:spPr bwMode="auto">
          <a:xfrm>
            <a:off x="250825" y="3573463"/>
            <a:ext cx="36036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dirty="0">
                <a:effectLst/>
                <a:latin typeface="+mn-lt"/>
                <a:ea typeface="宋体" panose="02010600030101010101" pitchFamily="2" charset="-122"/>
              </a:rPr>
              <a:t>0</a:t>
            </a:r>
          </a:p>
        </p:txBody>
      </p:sp>
      <p:sp>
        <p:nvSpPr>
          <p:cNvPr id="112668" name="Rectangle 28"/>
          <p:cNvSpPr>
            <a:spLocks noChangeArrowheads="1"/>
          </p:cNvSpPr>
          <p:nvPr/>
        </p:nvSpPr>
        <p:spPr bwMode="auto">
          <a:xfrm>
            <a:off x="250825" y="3862388"/>
            <a:ext cx="36036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1</a:t>
            </a:r>
          </a:p>
        </p:txBody>
      </p:sp>
      <p:sp>
        <p:nvSpPr>
          <p:cNvPr id="112669" name="Rectangle 29"/>
          <p:cNvSpPr>
            <a:spLocks noChangeArrowheads="1"/>
          </p:cNvSpPr>
          <p:nvPr/>
        </p:nvSpPr>
        <p:spPr bwMode="auto">
          <a:xfrm>
            <a:off x="250825" y="4148138"/>
            <a:ext cx="36036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2</a:t>
            </a:r>
          </a:p>
        </p:txBody>
      </p:sp>
      <p:sp>
        <p:nvSpPr>
          <p:cNvPr id="112670" name="Rectangle 30"/>
          <p:cNvSpPr>
            <a:spLocks noChangeArrowheads="1"/>
          </p:cNvSpPr>
          <p:nvPr/>
        </p:nvSpPr>
        <p:spPr bwMode="auto">
          <a:xfrm>
            <a:off x="250825" y="4437063"/>
            <a:ext cx="36036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3</a:t>
            </a:r>
          </a:p>
        </p:txBody>
      </p:sp>
      <p:sp>
        <p:nvSpPr>
          <p:cNvPr id="112671" name="Rectangle 31"/>
          <p:cNvSpPr>
            <a:spLocks noChangeArrowheads="1"/>
          </p:cNvSpPr>
          <p:nvPr/>
        </p:nvSpPr>
        <p:spPr bwMode="auto">
          <a:xfrm>
            <a:off x="250825" y="4724400"/>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4</a:t>
            </a:r>
          </a:p>
        </p:txBody>
      </p:sp>
      <p:sp>
        <p:nvSpPr>
          <p:cNvPr id="112672" name="Rectangle 32"/>
          <p:cNvSpPr>
            <a:spLocks noChangeArrowheads="1"/>
          </p:cNvSpPr>
          <p:nvPr/>
        </p:nvSpPr>
        <p:spPr bwMode="auto">
          <a:xfrm>
            <a:off x="250825" y="5013325"/>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5</a:t>
            </a:r>
          </a:p>
        </p:txBody>
      </p:sp>
      <p:sp>
        <p:nvSpPr>
          <p:cNvPr id="112673" name="Rectangle 33"/>
          <p:cNvSpPr>
            <a:spLocks noChangeArrowheads="1"/>
          </p:cNvSpPr>
          <p:nvPr/>
        </p:nvSpPr>
        <p:spPr bwMode="auto">
          <a:xfrm>
            <a:off x="250825" y="5299075"/>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6</a:t>
            </a:r>
          </a:p>
        </p:txBody>
      </p:sp>
      <p:sp>
        <p:nvSpPr>
          <p:cNvPr id="112674" name="Rectangle 34"/>
          <p:cNvSpPr>
            <a:spLocks noChangeArrowheads="1"/>
          </p:cNvSpPr>
          <p:nvPr/>
        </p:nvSpPr>
        <p:spPr bwMode="auto">
          <a:xfrm>
            <a:off x="250825" y="5588000"/>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7</a:t>
            </a:r>
          </a:p>
        </p:txBody>
      </p:sp>
      <p:sp>
        <p:nvSpPr>
          <p:cNvPr id="112675" name="Rectangle 35"/>
          <p:cNvSpPr>
            <a:spLocks noChangeArrowheads="1"/>
          </p:cNvSpPr>
          <p:nvPr/>
        </p:nvSpPr>
        <p:spPr bwMode="auto">
          <a:xfrm>
            <a:off x="250825" y="5876925"/>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8</a:t>
            </a:r>
          </a:p>
        </p:txBody>
      </p:sp>
      <p:sp>
        <p:nvSpPr>
          <p:cNvPr id="112676" name="Rectangle 36"/>
          <p:cNvSpPr>
            <a:spLocks noChangeArrowheads="1"/>
          </p:cNvSpPr>
          <p:nvPr/>
        </p:nvSpPr>
        <p:spPr bwMode="auto">
          <a:xfrm>
            <a:off x="250825" y="6165850"/>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9</a:t>
            </a:r>
          </a:p>
        </p:txBody>
      </p:sp>
      <p:sp>
        <p:nvSpPr>
          <p:cNvPr id="112677" name="Line 37"/>
          <p:cNvSpPr>
            <a:spLocks noChangeShapeType="1"/>
          </p:cNvSpPr>
          <p:nvPr/>
        </p:nvSpPr>
        <p:spPr bwMode="auto">
          <a:xfrm>
            <a:off x="1906588" y="3716338"/>
            <a:ext cx="9001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2680" name="Group 40"/>
          <p:cNvGrpSpPr>
            <a:grpSpLocks noChangeAspect="1"/>
          </p:cNvGrpSpPr>
          <p:nvPr/>
        </p:nvGrpSpPr>
        <p:grpSpPr bwMode="auto">
          <a:xfrm>
            <a:off x="4040188" y="3954463"/>
            <a:ext cx="139700" cy="103187"/>
            <a:chOff x="249" y="3884"/>
            <a:chExt cx="182" cy="136"/>
          </a:xfrm>
        </p:grpSpPr>
        <p:sp>
          <p:nvSpPr>
            <p:cNvPr id="112678" name="Line 38"/>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679" name="Line 39"/>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2681" name="Group 41"/>
          <p:cNvGrpSpPr>
            <a:grpSpLocks noChangeAspect="1"/>
          </p:cNvGrpSpPr>
          <p:nvPr/>
        </p:nvGrpSpPr>
        <p:grpSpPr bwMode="auto">
          <a:xfrm>
            <a:off x="1835150" y="6237288"/>
            <a:ext cx="230188" cy="171450"/>
            <a:chOff x="249" y="3884"/>
            <a:chExt cx="182" cy="136"/>
          </a:xfrm>
        </p:grpSpPr>
        <p:sp>
          <p:nvSpPr>
            <p:cNvPr id="112682" name="Line 4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683" name="Line 4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2684" name="Group 44"/>
          <p:cNvGrpSpPr>
            <a:grpSpLocks noChangeAspect="1"/>
          </p:cNvGrpSpPr>
          <p:nvPr/>
        </p:nvGrpSpPr>
        <p:grpSpPr bwMode="auto">
          <a:xfrm>
            <a:off x="1835150" y="5949950"/>
            <a:ext cx="230188" cy="171450"/>
            <a:chOff x="249" y="3884"/>
            <a:chExt cx="182" cy="136"/>
          </a:xfrm>
        </p:grpSpPr>
        <p:sp>
          <p:nvSpPr>
            <p:cNvPr id="112685" name="Line 45"/>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686" name="Line 46"/>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2687" name="Group 47"/>
          <p:cNvGrpSpPr>
            <a:grpSpLocks noChangeAspect="1"/>
          </p:cNvGrpSpPr>
          <p:nvPr/>
        </p:nvGrpSpPr>
        <p:grpSpPr bwMode="auto">
          <a:xfrm>
            <a:off x="1835150" y="5373688"/>
            <a:ext cx="230188" cy="171450"/>
            <a:chOff x="249" y="3884"/>
            <a:chExt cx="182" cy="136"/>
          </a:xfrm>
        </p:grpSpPr>
        <p:sp>
          <p:nvSpPr>
            <p:cNvPr id="112688" name="Line 48"/>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689" name="Line 49"/>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2690" name="Group 50"/>
          <p:cNvGrpSpPr>
            <a:grpSpLocks noChangeAspect="1"/>
          </p:cNvGrpSpPr>
          <p:nvPr/>
        </p:nvGrpSpPr>
        <p:grpSpPr bwMode="auto">
          <a:xfrm>
            <a:off x="1835150" y="5086350"/>
            <a:ext cx="230188" cy="171450"/>
            <a:chOff x="249" y="3884"/>
            <a:chExt cx="182" cy="136"/>
          </a:xfrm>
        </p:grpSpPr>
        <p:sp>
          <p:nvSpPr>
            <p:cNvPr id="112691" name="Line 51"/>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692" name="Line 52"/>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2693" name="Group 53"/>
          <p:cNvGrpSpPr>
            <a:grpSpLocks noChangeAspect="1"/>
          </p:cNvGrpSpPr>
          <p:nvPr/>
        </p:nvGrpSpPr>
        <p:grpSpPr bwMode="auto">
          <a:xfrm>
            <a:off x="1835150" y="4797425"/>
            <a:ext cx="230188" cy="171450"/>
            <a:chOff x="249" y="3884"/>
            <a:chExt cx="182" cy="136"/>
          </a:xfrm>
        </p:grpSpPr>
        <p:sp>
          <p:nvSpPr>
            <p:cNvPr id="112694" name="Line 54"/>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695" name="Line 55"/>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2696" name="Group 56"/>
          <p:cNvGrpSpPr>
            <a:grpSpLocks noChangeAspect="1"/>
          </p:cNvGrpSpPr>
          <p:nvPr/>
        </p:nvGrpSpPr>
        <p:grpSpPr bwMode="auto">
          <a:xfrm>
            <a:off x="1835150" y="4221163"/>
            <a:ext cx="230188" cy="171450"/>
            <a:chOff x="249" y="3884"/>
            <a:chExt cx="182" cy="136"/>
          </a:xfrm>
        </p:grpSpPr>
        <p:sp>
          <p:nvSpPr>
            <p:cNvPr id="112697" name="Line 57"/>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698" name="Line 58"/>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2699" name="Line 59"/>
          <p:cNvSpPr>
            <a:spLocks noChangeShapeType="1"/>
          </p:cNvSpPr>
          <p:nvPr/>
        </p:nvSpPr>
        <p:spPr bwMode="auto">
          <a:xfrm>
            <a:off x="1906588" y="4005263"/>
            <a:ext cx="9001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700" name="Line 60"/>
          <p:cNvSpPr>
            <a:spLocks noChangeShapeType="1"/>
          </p:cNvSpPr>
          <p:nvPr/>
        </p:nvSpPr>
        <p:spPr bwMode="auto">
          <a:xfrm>
            <a:off x="1906588" y="4581525"/>
            <a:ext cx="9001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701" name="Line 61"/>
          <p:cNvSpPr>
            <a:spLocks noChangeShapeType="1"/>
          </p:cNvSpPr>
          <p:nvPr/>
        </p:nvSpPr>
        <p:spPr bwMode="auto">
          <a:xfrm>
            <a:off x="1906588" y="5734050"/>
            <a:ext cx="9001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2704" name="Group 64"/>
          <p:cNvGrpSpPr/>
          <p:nvPr/>
        </p:nvGrpSpPr>
        <p:grpSpPr bwMode="auto">
          <a:xfrm>
            <a:off x="2809875" y="3611563"/>
            <a:ext cx="431800" cy="215900"/>
            <a:chOff x="2357" y="2275"/>
            <a:chExt cx="272" cy="136"/>
          </a:xfrm>
        </p:grpSpPr>
        <p:sp>
          <p:nvSpPr>
            <p:cNvPr id="112702" name="Rectangle 62"/>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1</a:t>
              </a:r>
            </a:p>
          </p:txBody>
        </p:sp>
        <p:sp>
          <p:nvSpPr>
            <p:cNvPr id="112703" name="Rectangle 63"/>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2705" name="Group 65"/>
          <p:cNvGrpSpPr/>
          <p:nvPr/>
        </p:nvGrpSpPr>
        <p:grpSpPr bwMode="auto">
          <a:xfrm>
            <a:off x="3784600" y="3611563"/>
            <a:ext cx="431800" cy="215900"/>
            <a:chOff x="2357" y="2275"/>
            <a:chExt cx="272" cy="136"/>
          </a:xfrm>
        </p:grpSpPr>
        <p:sp>
          <p:nvSpPr>
            <p:cNvPr id="112706" name="Rectangle 66"/>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7</a:t>
              </a:r>
            </a:p>
          </p:txBody>
        </p:sp>
        <p:sp>
          <p:nvSpPr>
            <p:cNvPr id="112707" name="Rectangle 67"/>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2708" name="Line 68"/>
          <p:cNvSpPr>
            <a:spLocks noChangeShapeType="1"/>
          </p:cNvSpPr>
          <p:nvPr/>
        </p:nvSpPr>
        <p:spPr bwMode="auto">
          <a:xfrm>
            <a:off x="3135313" y="3716338"/>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2709" name="Group 69"/>
          <p:cNvGrpSpPr/>
          <p:nvPr/>
        </p:nvGrpSpPr>
        <p:grpSpPr bwMode="auto">
          <a:xfrm>
            <a:off x="2809875" y="3898900"/>
            <a:ext cx="431800" cy="215900"/>
            <a:chOff x="2357" y="2275"/>
            <a:chExt cx="272" cy="136"/>
          </a:xfrm>
        </p:grpSpPr>
        <p:sp>
          <p:nvSpPr>
            <p:cNvPr id="112710" name="Rectangle 70"/>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2</a:t>
              </a:r>
            </a:p>
          </p:txBody>
        </p:sp>
        <p:sp>
          <p:nvSpPr>
            <p:cNvPr id="112711" name="Rectangle 71"/>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2712" name="Group 72"/>
          <p:cNvGrpSpPr/>
          <p:nvPr/>
        </p:nvGrpSpPr>
        <p:grpSpPr bwMode="auto">
          <a:xfrm>
            <a:off x="3784600" y="3898900"/>
            <a:ext cx="431800" cy="215900"/>
            <a:chOff x="2357" y="2275"/>
            <a:chExt cx="272" cy="136"/>
          </a:xfrm>
        </p:grpSpPr>
        <p:sp>
          <p:nvSpPr>
            <p:cNvPr id="112713" name="Rectangle 73"/>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3</a:t>
              </a:r>
            </a:p>
          </p:txBody>
        </p:sp>
        <p:sp>
          <p:nvSpPr>
            <p:cNvPr id="112714" name="Rectangle 74"/>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2715" name="Line 75"/>
          <p:cNvSpPr>
            <a:spLocks noChangeShapeType="1"/>
          </p:cNvSpPr>
          <p:nvPr/>
        </p:nvSpPr>
        <p:spPr bwMode="auto">
          <a:xfrm>
            <a:off x="3135313" y="4003675"/>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2716" name="Group 76"/>
          <p:cNvGrpSpPr/>
          <p:nvPr/>
        </p:nvGrpSpPr>
        <p:grpSpPr bwMode="auto">
          <a:xfrm>
            <a:off x="2809875" y="4475163"/>
            <a:ext cx="431800" cy="215900"/>
            <a:chOff x="2357" y="2275"/>
            <a:chExt cx="272" cy="136"/>
          </a:xfrm>
        </p:grpSpPr>
        <p:sp>
          <p:nvSpPr>
            <p:cNvPr id="112717" name="Rectangle 77"/>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4</a:t>
              </a:r>
            </a:p>
          </p:txBody>
        </p:sp>
        <p:sp>
          <p:nvSpPr>
            <p:cNvPr id="112718" name="Rectangle 78"/>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2719" name="Group 79"/>
          <p:cNvGrpSpPr/>
          <p:nvPr/>
        </p:nvGrpSpPr>
        <p:grpSpPr bwMode="auto">
          <a:xfrm>
            <a:off x="3784600" y="4475163"/>
            <a:ext cx="431800" cy="215900"/>
            <a:chOff x="2357" y="2275"/>
            <a:chExt cx="272" cy="136"/>
          </a:xfrm>
        </p:grpSpPr>
        <p:sp>
          <p:nvSpPr>
            <p:cNvPr id="112720" name="Rectangle 80"/>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5</a:t>
              </a:r>
            </a:p>
          </p:txBody>
        </p:sp>
        <p:sp>
          <p:nvSpPr>
            <p:cNvPr id="112721" name="Rectangle 81"/>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2722" name="Line 82"/>
          <p:cNvSpPr>
            <a:spLocks noChangeShapeType="1"/>
          </p:cNvSpPr>
          <p:nvPr/>
        </p:nvSpPr>
        <p:spPr bwMode="auto">
          <a:xfrm>
            <a:off x="3135313" y="4579938"/>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2723" name="Group 83"/>
          <p:cNvGrpSpPr/>
          <p:nvPr/>
        </p:nvGrpSpPr>
        <p:grpSpPr bwMode="auto">
          <a:xfrm>
            <a:off x="4745038" y="4470400"/>
            <a:ext cx="431800" cy="215900"/>
            <a:chOff x="2357" y="2275"/>
            <a:chExt cx="272" cy="136"/>
          </a:xfrm>
        </p:grpSpPr>
        <p:sp>
          <p:nvSpPr>
            <p:cNvPr id="112724" name="Rectangle 84"/>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6</a:t>
              </a:r>
            </a:p>
          </p:txBody>
        </p:sp>
        <p:sp>
          <p:nvSpPr>
            <p:cNvPr id="112725" name="Rectangle 85"/>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2726" name="Line 86"/>
          <p:cNvSpPr>
            <a:spLocks noChangeShapeType="1"/>
          </p:cNvSpPr>
          <p:nvPr/>
        </p:nvSpPr>
        <p:spPr bwMode="auto">
          <a:xfrm>
            <a:off x="4097338" y="4575175"/>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2727" name="Group 87"/>
          <p:cNvGrpSpPr/>
          <p:nvPr/>
        </p:nvGrpSpPr>
        <p:grpSpPr bwMode="auto">
          <a:xfrm>
            <a:off x="2809875" y="5627688"/>
            <a:ext cx="431800" cy="215900"/>
            <a:chOff x="2357" y="2275"/>
            <a:chExt cx="272" cy="136"/>
          </a:xfrm>
        </p:grpSpPr>
        <p:sp>
          <p:nvSpPr>
            <p:cNvPr id="112728" name="Rectangle 88"/>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8</a:t>
              </a:r>
            </a:p>
          </p:txBody>
        </p:sp>
        <p:sp>
          <p:nvSpPr>
            <p:cNvPr id="112729" name="Rectangle 89"/>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2730" name="Group 90"/>
          <p:cNvGrpSpPr/>
          <p:nvPr/>
        </p:nvGrpSpPr>
        <p:grpSpPr bwMode="auto">
          <a:xfrm>
            <a:off x="3784600" y="5627688"/>
            <a:ext cx="431800" cy="215900"/>
            <a:chOff x="2357" y="2275"/>
            <a:chExt cx="272" cy="136"/>
          </a:xfrm>
        </p:grpSpPr>
        <p:sp>
          <p:nvSpPr>
            <p:cNvPr id="112731" name="Rectangle 91"/>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9</a:t>
              </a:r>
            </a:p>
          </p:txBody>
        </p:sp>
        <p:sp>
          <p:nvSpPr>
            <p:cNvPr id="112732" name="Rectangle 92"/>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2733" name="Line 93"/>
          <p:cNvSpPr>
            <a:spLocks noChangeShapeType="1"/>
          </p:cNvSpPr>
          <p:nvPr/>
        </p:nvSpPr>
        <p:spPr bwMode="auto">
          <a:xfrm>
            <a:off x="3135313" y="5732463"/>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2734" name="Group 94"/>
          <p:cNvGrpSpPr>
            <a:grpSpLocks noChangeAspect="1"/>
          </p:cNvGrpSpPr>
          <p:nvPr/>
        </p:nvGrpSpPr>
        <p:grpSpPr bwMode="auto">
          <a:xfrm>
            <a:off x="4040188" y="5673725"/>
            <a:ext cx="139700" cy="103188"/>
            <a:chOff x="249" y="3884"/>
            <a:chExt cx="182" cy="136"/>
          </a:xfrm>
        </p:grpSpPr>
        <p:sp>
          <p:nvSpPr>
            <p:cNvPr id="112735" name="Line 95"/>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736" name="Line 96"/>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2737" name="Group 97"/>
          <p:cNvGrpSpPr>
            <a:grpSpLocks noChangeAspect="1"/>
          </p:cNvGrpSpPr>
          <p:nvPr/>
        </p:nvGrpSpPr>
        <p:grpSpPr bwMode="auto">
          <a:xfrm>
            <a:off x="4040188" y="3665538"/>
            <a:ext cx="139700" cy="103187"/>
            <a:chOff x="249" y="3884"/>
            <a:chExt cx="182" cy="136"/>
          </a:xfrm>
        </p:grpSpPr>
        <p:sp>
          <p:nvSpPr>
            <p:cNvPr id="112738" name="Line 98"/>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739" name="Line 99"/>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2740" name="Group 100"/>
          <p:cNvGrpSpPr>
            <a:grpSpLocks noChangeAspect="1"/>
          </p:cNvGrpSpPr>
          <p:nvPr/>
        </p:nvGrpSpPr>
        <p:grpSpPr bwMode="auto">
          <a:xfrm>
            <a:off x="4994275" y="4533900"/>
            <a:ext cx="139700" cy="103188"/>
            <a:chOff x="249" y="3884"/>
            <a:chExt cx="182" cy="136"/>
          </a:xfrm>
        </p:grpSpPr>
        <p:sp>
          <p:nvSpPr>
            <p:cNvPr id="112741" name="Line 101"/>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742" name="Line 102"/>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23" name="Group 114"/>
          <p:cNvGrpSpPr/>
          <p:nvPr/>
        </p:nvGrpSpPr>
        <p:grpSpPr bwMode="auto">
          <a:xfrm>
            <a:off x="5940425" y="3257551"/>
            <a:ext cx="2906713" cy="2851151"/>
            <a:chOff x="658" y="2052"/>
            <a:chExt cx="1831" cy="1796"/>
          </a:xfrm>
        </p:grpSpPr>
        <p:sp>
          <p:nvSpPr>
            <p:cNvPr id="124" name="Oval 115"/>
            <p:cNvSpPr>
              <a:spLocks noChangeArrowheads="1"/>
            </p:cNvSpPr>
            <p:nvPr/>
          </p:nvSpPr>
          <p:spPr bwMode="auto">
            <a:xfrm>
              <a:off x="1510" y="2052"/>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25" name="Oval 116"/>
            <p:cNvSpPr>
              <a:spLocks noChangeArrowheads="1"/>
            </p:cNvSpPr>
            <p:nvPr/>
          </p:nvSpPr>
          <p:spPr bwMode="auto">
            <a:xfrm>
              <a:off x="1021" y="2560"/>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26" name="Oval 117"/>
            <p:cNvSpPr>
              <a:spLocks noChangeArrowheads="1"/>
            </p:cNvSpPr>
            <p:nvPr/>
          </p:nvSpPr>
          <p:spPr bwMode="auto">
            <a:xfrm>
              <a:off x="1998" y="2560"/>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27" name="Oval 118"/>
            <p:cNvSpPr>
              <a:spLocks noChangeArrowheads="1"/>
            </p:cNvSpPr>
            <p:nvPr/>
          </p:nvSpPr>
          <p:spPr bwMode="auto">
            <a:xfrm>
              <a:off x="658"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28" name="Oval 119"/>
            <p:cNvSpPr>
              <a:spLocks noChangeArrowheads="1"/>
            </p:cNvSpPr>
            <p:nvPr/>
          </p:nvSpPr>
          <p:spPr bwMode="auto">
            <a:xfrm>
              <a:off x="1238"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29" name="Oval 120"/>
            <p:cNvSpPr>
              <a:spLocks noChangeArrowheads="1"/>
            </p:cNvSpPr>
            <p:nvPr/>
          </p:nvSpPr>
          <p:spPr bwMode="auto">
            <a:xfrm>
              <a:off x="856" y="3576"/>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30" name="Oval 121"/>
            <p:cNvSpPr>
              <a:spLocks noChangeArrowheads="1"/>
            </p:cNvSpPr>
            <p:nvPr/>
          </p:nvSpPr>
          <p:spPr bwMode="auto">
            <a:xfrm>
              <a:off x="1238" y="3576"/>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a:t>
              </a:r>
            </a:p>
          </p:txBody>
        </p:sp>
        <p:sp>
          <p:nvSpPr>
            <p:cNvPr id="131" name="Oval 122"/>
            <p:cNvSpPr>
              <a:spLocks noChangeArrowheads="1"/>
            </p:cNvSpPr>
            <p:nvPr/>
          </p:nvSpPr>
          <p:spPr bwMode="auto">
            <a:xfrm>
              <a:off x="1619" y="3576"/>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sp>
          <p:nvSpPr>
            <p:cNvPr id="132" name="Oval 123"/>
            <p:cNvSpPr>
              <a:spLocks noChangeArrowheads="1"/>
            </p:cNvSpPr>
            <p:nvPr/>
          </p:nvSpPr>
          <p:spPr bwMode="auto">
            <a:xfrm>
              <a:off x="1835"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33" name="Oval 124"/>
            <p:cNvSpPr>
              <a:spLocks noChangeArrowheads="1"/>
            </p:cNvSpPr>
            <p:nvPr/>
          </p:nvSpPr>
          <p:spPr bwMode="auto">
            <a:xfrm>
              <a:off x="2217"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cxnSp>
          <p:nvCxnSpPr>
            <p:cNvPr id="134" name="AutoShape 125"/>
            <p:cNvCxnSpPr>
              <a:cxnSpLocks noChangeShapeType="1"/>
              <a:stCxn id="124" idx="3"/>
              <a:endCxn id="125" idx="7"/>
            </p:cNvCxnSpPr>
            <p:nvPr/>
          </p:nvCxnSpPr>
          <p:spPr bwMode="auto">
            <a:xfrm flipH="1">
              <a:off x="1253" y="2284"/>
              <a:ext cx="297" cy="31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126"/>
            <p:cNvCxnSpPr>
              <a:cxnSpLocks noChangeShapeType="1"/>
              <a:stCxn id="124" idx="5"/>
              <a:endCxn id="126" idx="1"/>
            </p:cNvCxnSpPr>
            <p:nvPr/>
          </p:nvCxnSpPr>
          <p:spPr bwMode="auto">
            <a:xfrm>
              <a:off x="1742" y="2284"/>
              <a:ext cx="296" cy="31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AutoShape 127"/>
            <p:cNvCxnSpPr>
              <a:cxnSpLocks noChangeShapeType="1"/>
              <a:stCxn id="125" idx="3"/>
              <a:endCxn id="127" idx="0"/>
            </p:cNvCxnSpPr>
            <p:nvPr/>
          </p:nvCxnSpPr>
          <p:spPr bwMode="auto">
            <a:xfrm flipH="1">
              <a:off x="794" y="2792"/>
              <a:ext cx="267"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AutoShape 128"/>
            <p:cNvCxnSpPr>
              <a:cxnSpLocks noChangeShapeType="1"/>
              <a:stCxn id="125" idx="5"/>
              <a:endCxn id="128" idx="0"/>
            </p:cNvCxnSpPr>
            <p:nvPr/>
          </p:nvCxnSpPr>
          <p:spPr bwMode="auto">
            <a:xfrm>
              <a:off x="1253" y="2792"/>
              <a:ext cx="121"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AutoShape 129"/>
            <p:cNvCxnSpPr>
              <a:cxnSpLocks noChangeShapeType="1"/>
              <a:stCxn id="126" idx="3"/>
              <a:endCxn id="132" idx="0"/>
            </p:cNvCxnSpPr>
            <p:nvPr/>
          </p:nvCxnSpPr>
          <p:spPr bwMode="auto">
            <a:xfrm flipH="1">
              <a:off x="1971" y="2792"/>
              <a:ext cx="67"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AutoShape 130"/>
            <p:cNvCxnSpPr>
              <a:cxnSpLocks noChangeShapeType="1"/>
              <a:stCxn id="126" idx="5"/>
              <a:endCxn id="133" idx="0"/>
            </p:cNvCxnSpPr>
            <p:nvPr/>
          </p:nvCxnSpPr>
          <p:spPr bwMode="auto">
            <a:xfrm>
              <a:off x="2230" y="2792"/>
              <a:ext cx="123"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AutoShape 131"/>
            <p:cNvCxnSpPr>
              <a:cxnSpLocks noChangeShapeType="1"/>
              <a:stCxn id="128" idx="3"/>
              <a:endCxn id="129" idx="0"/>
            </p:cNvCxnSpPr>
            <p:nvPr/>
          </p:nvCxnSpPr>
          <p:spPr bwMode="auto">
            <a:xfrm flipH="1">
              <a:off x="992" y="3300"/>
              <a:ext cx="286"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AutoShape 132"/>
            <p:cNvCxnSpPr>
              <a:cxnSpLocks noChangeShapeType="1"/>
              <a:stCxn id="128" idx="4"/>
              <a:endCxn id="130" idx="0"/>
            </p:cNvCxnSpPr>
            <p:nvPr/>
          </p:nvCxnSpPr>
          <p:spPr bwMode="auto">
            <a:xfrm>
              <a:off x="1374" y="3340"/>
              <a:ext cx="0" cy="23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AutoShape 133"/>
            <p:cNvCxnSpPr>
              <a:cxnSpLocks noChangeShapeType="1"/>
              <a:stCxn id="128" idx="5"/>
              <a:endCxn id="131" idx="0"/>
            </p:cNvCxnSpPr>
            <p:nvPr/>
          </p:nvCxnSpPr>
          <p:spPr bwMode="auto">
            <a:xfrm>
              <a:off x="1470" y="3300"/>
              <a:ext cx="285"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232591" y="272007"/>
            <a:ext cx="8720657" cy="52322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wrap="none" anchor="t" anchorCtr="0">
            <a:spAutoFit/>
          </a:bodyPr>
          <a:lstStyle/>
          <a:p>
            <a:pPr algn="l"/>
            <a:r>
              <a:rPr lang="en-US" altLang="zh-CN" sz="2800" dirty="0" smtClean="0">
                <a:latin typeface="+mn-lt"/>
                <a:ea typeface="SimSun" charset="-122"/>
                <a:cs typeface="SimSun" charset="-122"/>
              </a:rPr>
              <a:t>(3) Left-child right-sibling </a:t>
            </a:r>
            <a:r>
              <a:rPr lang="en-US" altLang="zh-CN" sz="2800" dirty="0">
                <a:latin typeface="+mn-lt"/>
                <a:ea typeface="SimSun" charset="-122"/>
                <a:cs typeface="SimSun" charset="-122"/>
              </a:rPr>
              <a:t>method (</a:t>
            </a:r>
            <a:r>
              <a:rPr lang="zh-CN" altLang="en-US" sz="2800" dirty="0">
                <a:latin typeface="+mn-lt"/>
                <a:ea typeface="SimSun" charset="-122"/>
                <a:cs typeface="SimSun" charset="-122"/>
              </a:rPr>
              <a:t>左孩子右兄弟表示法</a:t>
            </a:r>
            <a:r>
              <a:rPr lang="en-US" altLang="zh-CN" sz="2800" dirty="0">
                <a:latin typeface="+mn-lt"/>
                <a:ea typeface="SimSun" charset="-122"/>
                <a:cs typeface="SimSun" charset="-122"/>
              </a:rPr>
              <a:t>)</a:t>
            </a:r>
          </a:p>
        </p:txBody>
      </p:sp>
      <p:sp>
        <p:nvSpPr>
          <p:cNvPr id="113667" name="Text Box 3"/>
          <p:cNvSpPr txBox="1">
            <a:spLocks noChangeArrowheads="1"/>
          </p:cNvSpPr>
          <p:nvPr/>
        </p:nvSpPr>
        <p:spPr bwMode="auto">
          <a:xfrm>
            <a:off x="244293" y="888788"/>
            <a:ext cx="362791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err="1">
                <a:effectLst/>
                <a:latin typeface="Times New Roman" panose="02020603050405020304" pitchFamily="18" charset="0"/>
                <a:ea typeface="宋体" panose="02010600030101010101" pitchFamily="2" charset="-122"/>
              </a:rPr>
              <a:t>typedef</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struct</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CSNode</a:t>
            </a:r>
            <a:endParaRPr kumimoji="1" lang="en-US" altLang="zh-CN" sz="2400" dirty="0">
              <a:effectLst/>
              <a:latin typeface="Times New Roman" panose="02020603050405020304" pitchFamily="18" charset="0"/>
              <a:ea typeface="宋体" panose="02010600030101010101" pitchFamily="2" charset="-122"/>
            </a:endParaRPr>
          </a:p>
          <a:p>
            <a:pPr algn="l"/>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err="1" smtClean="0">
                <a:effectLst/>
                <a:latin typeface="Times New Roman" panose="02020603050405020304" pitchFamily="18" charset="0"/>
                <a:ea typeface="宋体" panose="02010600030101010101" pitchFamily="2" charset="-122"/>
              </a:rPr>
              <a:t>DataType</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smtClean="0">
                <a:effectLst/>
                <a:latin typeface="Times New Roman" panose="02020603050405020304" pitchFamily="18" charset="0"/>
                <a:ea typeface="宋体" panose="02010600030101010101" pitchFamily="2" charset="-122"/>
              </a:rPr>
              <a:t> info</a:t>
            </a:r>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dirty="0">
                <a:solidFill>
                  <a:srgbClr val="FFFF00"/>
                </a:solidFill>
                <a:effectLst/>
                <a:latin typeface="Times New Roman" panose="02020603050405020304" pitchFamily="18" charset="0"/>
                <a:ea typeface="宋体" panose="02010600030101010101" pitchFamily="2" charset="-122"/>
              </a:rPr>
              <a:t> </a:t>
            </a:r>
            <a:r>
              <a:rPr kumimoji="1" lang="en-US" altLang="zh-CN" sz="2400" dirty="0" smtClean="0">
                <a:solidFill>
                  <a:srgbClr val="FFFF00"/>
                </a:solidFill>
                <a:effectLst/>
                <a:latin typeface="Times New Roman" panose="02020603050405020304" pitchFamily="18" charset="0"/>
                <a:ea typeface="宋体" panose="02010600030101010101" pitchFamily="2" charset="-122"/>
              </a:rPr>
              <a:t>   </a:t>
            </a:r>
            <a:r>
              <a:rPr kumimoji="1" lang="en-US" altLang="zh-CN" sz="2400" dirty="0" err="1" smtClean="0">
                <a:solidFill>
                  <a:srgbClr val="FFFF00"/>
                </a:solidFill>
                <a:effectLst/>
                <a:latin typeface="Times New Roman" panose="02020603050405020304" pitchFamily="18" charset="0"/>
                <a:ea typeface="宋体" panose="02010600030101010101" pitchFamily="2" charset="-122"/>
              </a:rPr>
              <a:t>struct</a:t>
            </a:r>
            <a:r>
              <a:rPr kumimoji="1" lang="en-US" altLang="zh-CN" sz="2400" dirty="0" smtClean="0">
                <a:solidFill>
                  <a:srgbClr val="FFFF00"/>
                </a:solidFill>
                <a:effectLst/>
                <a:latin typeface="Times New Roman" panose="02020603050405020304" pitchFamily="18" charset="0"/>
                <a:ea typeface="宋体" panose="02010600030101010101" pitchFamily="2" charset="-122"/>
              </a:rPr>
              <a:t> </a:t>
            </a:r>
            <a:r>
              <a:rPr kumimoji="1" lang="en-US" altLang="zh-CN" sz="2400" dirty="0" err="1" smtClean="0">
                <a:solidFill>
                  <a:srgbClr val="FFFF00"/>
                </a:solidFill>
                <a:effectLst/>
                <a:latin typeface="Times New Roman" panose="02020603050405020304" pitchFamily="18" charset="0"/>
                <a:ea typeface="宋体" panose="02010600030101010101" pitchFamily="2" charset="-122"/>
              </a:rPr>
              <a:t>CSNode</a:t>
            </a:r>
            <a:r>
              <a:rPr kumimoji="1" lang="en-US" altLang="zh-CN" sz="2400" dirty="0">
                <a:solidFill>
                  <a:srgbClr val="FFFF00"/>
                </a:solidFill>
                <a:effectLst/>
                <a:latin typeface="Times New Roman" panose="02020603050405020304" pitchFamily="18" charset="0"/>
                <a:ea typeface="宋体" panose="02010600030101010101" pitchFamily="2" charset="-122"/>
              </a:rPr>
              <a:t> </a:t>
            </a:r>
            <a:r>
              <a:rPr kumimoji="1" lang="en-US" altLang="zh-CN" sz="2400" dirty="0" smtClean="0">
                <a:solidFill>
                  <a:srgbClr val="FFFF00"/>
                </a:solidFill>
                <a:effectLst/>
                <a:latin typeface="Times New Roman" panose="02020603050405020304" pitchFamily="18" charset="0"/>
                <a:ea typeface="宋体" panose="02010600030101010101" pitchFamily="2" charset="-122"/>
              </a:rPr>
              <a:t> *</a:t>
            </a:r>
            <a:r>
              <a:rPr kumimoji="1" lang="en-US" altLang="zh-CN" sz="2400" dirty="0" err="1" smtClean="0">
                <a:solidFill>
                  <a:srgbClr val="FFFF00"/>
                </a:solidFill>
                <a:effectLst/>
                <a:latin typeface="Times New Roman" panose="02020603050405020304" pitchFamily="18" charset="0"/>
                <a:ea typeface="宋体" panose="02010600030101010101" pitchFamily="2" charset="-122"/>
              </a:rPr>
              <a:t>lchild</a:t>
            </a:r>
            <a:r>
              <a:rPr kumimoji="1" lang="en-US" altLang="zh-CN" sz="2400" dirty="0">
                <a:solidFill>
                  <a:srgbClr val="FFFF00"/>
                </a:solidFill>
                <a:effectLst/>
                <a:latin typeface="Times New Roman" panose="02020603050405020304" pitchFamily="18" charset="0"/>
                <a:ea typeface="宋体" panose="02010600030101010101" pitchFamily="2" charset="-122"/>
              </a:rPr>
              <a:t>;</a:t>
            </a:r>
          </a:p>
          <a:p>
            <a:pPr algn="l"/>
            <a:r>
              <a:rPr kumimoji="1" lang="en-US" altLang="zh-CN" sz="2400" dirty="0">
                <a:solidFill>
                  <a:srgbClr val="FFFF00"/>
                </a:solidFill>
                <a:effectLst/>
                <a:latin typeface="Times New Roman" panose="02020603050405020304" pitchFamily="18" charset="0"/>
                <a:ea typeface="宋体" panose="02010600030101010101" pitchFamily="2" charset="-122"/>
              </a:rPr>
              <a:t> </a:t>
            </a:r>
            <a:r>
              <a:rPr kumimoji="1" lang="en-US" altLang="zh-CN" sz="2400" dirty="0" smtClean="0">
                <a:solidFill>
                  <a:srgbClr val="FFFF00"/>
                </a:solidFill>
                <a:effectLst/>
                <a:latin typeface="Times New Roman" panose="02020603050405020304" pitchFamily="18" charset="0"/>
                <a:ea typeface="宋体" panose="02010600030101010101" pitchFamily="2" charset="-122"/>
              </a:rPr>
              <a:t>   </a:t>
            </a:r>
            <a:r>
              <a:rPr kumimoji="1" lang="en-US" altLang="zh-CN" sz="2400" dirty="0" err="1" smtClean="0">
                <a:solidFill>
                  <a:srgbClr val="FFFF00"/>
                </a:solidFill>
                <a:effectLst/>
                <a:latin typeface="Times New Roman" panose="02020603050405020304" pitchFamily="18" charset="0"/>
                <a:ea typeface="宋体" panose="02010600030101010101" pitchFamily="2" charset="-122"/>
              </a:rPr>
              <a:t>struct</a:t>
            </a:r>
            <a:r>
              <a:rPr kumimoji="1" lang="en-US" altLang="zh-CN" sz="2400" dirty="0" smtClean="0">
                <a:solidFill>
                  <a:srgbClr val="FFFF00"/>
                </a:solidFill>
                <a:effectLst/>
                <a:latin typeface="Times New Roman" panose="02020603050405020304" pitchFamily="18" charset="0"/>
                <a:ea typeface="宋体" panose="02010600030101010101" pitchFamily="2" charset="-122"/>
              </a:rPr>
              <a:t> </a:t>
            </a:r>
            <a:r>
              <a:rPr kumimoji="1" lang="en-US" altLang="zh-CN" sz="2400" dirty="0" err="1" smtClean="0">
                <a:solidFill>
                  <a:srgbClr val="FFFF00"/>
                </a:solidFill>
                <a:effectLst/>
                <a:latin typeface="Times New Roman" panose="02020603050405020304" pitchFamily="18" charset="0"/>
                <a:ea typeface="宋体" panose="02010600030101010101" pitchFamily="2" charset="-122"/>
              </a:rPr>
              <a:t>CSNode</a:t>
            </a:r>
            <a:r>
              <a:rPr kumimoji="1" lang="en-US" altLang="zh-CN" sz="2400" dirty="0">
                <a:solidFill>
                  <a:srgbClr val="FFFF00"/>
                </a:solidFill>
                <a:effectLst/>
                <a:latin typeface="Times New Roman" panose="02020603050405020304" pitchFamily="18" charset="0"/>
                <a:ea typeface="宋体" panose="02010600030101010101" pitchFamily="2" charset="-122"/>
              </a:rPr>
              <a:t> </a:t>
            </a:r>
            <a:r>
              <a:rPr kumimoji="1" lang="en-US" altLang="zh-CN" sz="2400" dirty="0" smtClean="0">
                <a:solidFill>
                  <a:srgbClr val="FFFF00"/>
                </a:solidFill>
                <a:effectLst/>
                <a:latin typeface="Times New Roman" panose="02020603050405020304" pitchFamily="18" charset="0"/>
                <a:ea typeface="宋体" panose="02010600030101010101" pitchFamily="2" charset="-122"/>
              </a:rPr>
              <a:t> *</a:t>
            </a:r>
            <a:r>
              <a:rPr kumimoji="1" lang="en-US" altLang="zh-CN" sz="2400" dirty="0" err="1" smtClean="0">
                <a:solidFill>
                  <a:srgbClr val="FFFF00"/>
                </a:solidFill>
                <a:effectLst/>
                <a:latin typeface="Times New Roman" panose="02020603050405020304" pitchFamily="18" charset="0"/>
                <a:ea typeface="宋体" panose="02010600030101010101" pitchFamily="2" charset="-122"/>
              </a:rPr>
              <a:t>rsibling</a:t>
            </a:r>
            <a:r>
              <a:rPr kumimoji="1" lang="en-US" altLang="zh-CN" sz="2400" dirty="0">
                <a:solidFill>
                  <a:srgbClr val="FFFF00"/>
                </a:solidFill>
                <a:effectLst/>
                <a:latin typeface="Times New Roman" panose="02020603050405020304" pitchFamily="18" charset="0"/>
                <a:ea typeface="宋体" panose="02010600030101010101" pitchFamily="2" charset="-122"/>
              </a:rPr>
              <a:t>;</a:t>
            </a:r>
          </a:p>
          <a:p>
            <a:pPr algn="l"/>
            <a:r>
              <a:rPr kumimoji="1" lang="en-US" altLang="zh-CN" sz="2400" dirty="0">
                <a:effectLst/>
                <a:latin typeface="Times New Roman" panose="02020603050405020304" pitchFamily="18" charset="0"/>
                <a:ea typeface="宋体" panose="02010600030101010101" pitchFamily="2" charset="-122"/>
              </a:rPr>
              <a:t>}</a:t>
            </a:r>
            <a:r>
              <a:rPr kumimoji="1" lang="en-US" altLang="zh-CN" sz="2400" dirty="0" err="1">
                <a:effectLst/>
                <a:latin typeface="Times New Roman" panose="02020603050405020304" pitchFamily="18" charset="0"/>
                <a:ea typeface="宋体" panose="02010600030101010101" pitchFamily="2" charset="-122"/>
              </a:rPr>
              <a:t>CSTree</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PCSTree</a:t>
            </a:r>
            <a:r>
              <a:rPr kumimoji="1" lang="en-US" altLang="zh-CN" sz="2400" dirty="0">
                <a:effectLst/>
                <a:latin typeface="Times New Roman" panose="02020603050405020304" pitchFamily="18" charset="0"/>
                <a:ea typeface="宋体" panose="02010600030101010101" pitchFamily="2" charset="-122"/>
              </a:rPr>
              <a:t>;</a:t>
            </a:r>
          </a:p>
        </p:txBody>
      </p:sp>
      <p:grpSp>
        <p:nvGrpSpPr>
          <p:cNvPr id="113672" name="Group 8"/>
          <p:cNvGrpSpPr/>
          <p:nvPr/>
        </p:nvGrpSpPr>
        <p:grpSpPr bwMode="auto">
          <a:xfrm>
            <a:off x="6732240" y="4300548"/>
            <a:ext cx="431800" cy="215900"/>
            <a:chOff x="2357" y="2275"/>
            <a:chExt cx="272" cy="136"/>
          </a:xfrm>
        </p:grpSpPr>
        <p:sp>
          <p:nvSpPr>
            <p:cNvPr id="113673" name="Rectangle 9"/>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a</a:t>
              </a:r>
            </a:p>
          </p:txBody>
        </p:sp>
        <p:sp>
          <p:nvSpPr>
            <p:cNvPr id="113674" name="Rectangle 10"/>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3675" name="Group 11"/>
          <p:cNvGrpSpPr>
            <a:grpSpLocks noChangeAspect="1"/>
          </p:cNvGrpSpPr>
          <p:nvPr/>
        </p:nvGrpSpPr>
        <p:grpSpPr bwMode="auto">
          <a:xfrm>
            <a:off x="6987827" y="4354523"/>
            <a:ext cx="139700" cy="103187"/>
            <a:chOff x="249" y="3884"/>
            <a:chExt cx="182" cy="136"/>
          </a:xfrm>
        </p:grpSpPr>
        <p:sp>
          <p:nvSpPr>
            <p:cNvPr id="113676" name="Line 1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677" name="Line 1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3683" name="Rectangle 19"/>
          <p:cNvSpPr>
            <a:spLocks noChangeArrowheads="1"/>
          </p:cNvSpPr>
          <p:nvPr/>
        </p:nvSpPr>
        <p:spPr bwMode="auto">
          <a:xfrm>
            <a:off x="6516340" y="4300548"/>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684" name="Group 20"/>
          <p:cNvGrpSpPr>
            <a:grpSpLocks noChangeAspect="1"/>
          </p:cNvGrpSpPr>
          <p:nvPr/>
        </p:nvGrpSpPr>
        <p:grpSpPr bwMode="auto">
          <a:xfrm>
            <a:off x="6927548" y="5487945"/>
            <a:ext cx="139700" cy="103187"/>
            <a:chOff x="249" y="3884"/>
            <a:chExt cx="182" cy="136"/>
          </a:xfrm>
        </p:grpSpPr>
        <p:sp>
          <p:nvSpPr>
            <p:cNvPr id="113685" name="Line 21"/>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686" name="Line 22"/>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3687" name="Group 23"/>
          <p:cNvGrpSpPr/>
          <p:nvPr/>
        </p:nvGrpSpPr>
        <p:grpSpPr bwMode="auto">
          <a:xfrm>
            <a:off x="6102048" y="4824935"/>
            <a:ext cx="431800" cy="215900"/>
            <a:chOff x="2357" y="2275"/>
            <a:chExt cx="272" cy="136"/>
          </a:xfrm>
        </p:grpSpPr>
        <p:sp>
          <p:nvSpPr>
            <p:cNvPr id="113688" name="Rectangle 24"/>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b</a:t>
              </a:r>
            </a:p>
          </p:txBody>
        </p:sp>
        <p:sp>
          <p:nvSpPr>
            <p:cNvPr id="113689" name="Rectangle 25"/>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3693" name="Rectangle 29"/>
          <p:cNvSpPr>
            <a:spLocks noChangeArrowheads="1"/>
          </p:cNvSpPr>
          <p:nvPr/>
        </p:nvSpPr>
        <p:spPr bwMode="auto">
          <a:xfrm>
            <a:off x="5886148" y="482493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694" name="Group 30"/>
          <p:cNvGrpSpPr/>
          <p:nvPr/>
        </p:nvGrpSpPr>
        <p:grpSpPr bwMode="auto">
          <a:xfrm>
            <a:off x="7286323" y="4842397"/>
            <a:ext cx="431800" cy="215900"/>
            <a:chOff x="2357" y="2275"/>
            <a:chExt cx="272" cy="136"/>
          </a:xfrm>
        </p:grpSpPr>
        <p:sp>
          <p:nvSpPr>
            <p:cNvPr id="113695" name="Rectangle 31"/>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c</a:t>
              </a:r>
            </a:p>
          </p:txBody>
        </p:sp>
        <p:sp>
          <p:nvSpPr>
            <p:cNvPr id="113696" name="Rectangle 32"/>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3697" name="Group 33"/>
          <p:cNvGrpSpPr>
            <a:grpSpLocks noChangeAspect="1"/>
          </p:cNvGrpSpPr>
          <p:nvPr/>
        </p:nvGrpSpPr>
        <p:grpSpPr bwMode="auto">
          <a:xfrm>
            <a:off x="7541911" y="4896372"/>
            <a:ext cx="139700" cy="103188"/>
            <a:chOff x="249" y="3884"/>
            <a:chExt cx="182" cy="136"/>
          </a:xfrm>
        </p:grpSpPr>
        <p:sp>
          <p:nvSpPr>
            <p:cNvPr id="113698" name="Line 34"/>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699" name="Line 35"/>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3700" name="Rectangle 36"/>
          <p:cNvSpPr>
            <a:spLocks noChangeArrowheads="1"/>
          </p:cNvSpPr>
          <p:nvPr/>
        </p:nvSpPr>
        <p:spPr bwMode="auto">
          <a:xfrm>
            <a:off x="7070423" y="4842397"/>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701" name="Group 37"/>
          <p:cNvGrpSpPr/>
          <p:nvPr/>
        </p:nvGrpSpPr>
        <p:grpSpPr bwMode="auto">
          <a:xfrm>
            <a:off x="5052711" y="5430795"/>
            <a:ext cx="431800" cy="215900"/>
            <a:chOff x="2357" y="2275"/>
            <a:chExt cx="272" cy="136"/>
          </a:xfrm>
        </p:grpSpPr>
        <p:sp>
          <p:nvSpPr>
            <p:cNvPr id="113702" name="Rectangle 38"/>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d</a:t>
              </a:r>
            </a:p>
          </p:txBody>
        </p:sp>
        <p:sp>
          <p:nvSpPr>
            <p:cNvPr id="113703" name="Rectangle 39"/>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3704" name="Group 40"/>
          <p:cNvGrpSpPr>
            <a:grpSpLocks noChangeAspect="1"/>
          </p:cNvGrpSpPr>
          <p:nvPr/>
        </p:nvGrpSpPr>
        <p:grpSpPr bwMode="auto">
          <a:xfrm>
            <a:off x="4871736" y="5487945"/>
            <a:ext cx="139700" cy="103187"/>
            <a:chOff x="249" y="3884"/>
            <a:chExt cx="182" cy="136"/>
          </a:xfrm>
        </p:grpSpPr>
        <p:sp>
          <p:nvSpPr>
            <p:cNvPr id="113705" name="Line 41"/>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06" name="Line 42"/>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3707" name="Rectangle 43"/>
          <p:cNvSpPr>
            <a:spLocks noChangeArrowheads="1"/>
          </p:cNvSpPr>
          <p:nvPr/>
        </p:nvSpPr>
        <p:spPr bwMode="auto">
          <a:xfrm>
            <a:off x="4836811" y="543079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708" name="Group 44"/>
          <p:cNvGrpSpPr/>
          <p:nvPr/>
        </p:nvGrpSpPr>
        <p:grpSpPr bwMode="auto">
          <a:xfrm>
            <a:off x="6236986" y="5430795"/>
            <a:ext cx="431800" cy="215900"/>
            <a:chOff x="2357" y="2275"/>
            <a:chExt cx="272" cy="136"/>
          </a:xfrm>
        </p:grpSpPr>
        <p:sp>
          <p:nvSpPr>
            <p:cNvPr id="113709" name="Rectangle 45"/>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e</a:t>
              </a:r>
            </a:p>
          </p:txBody>
        </p:sp>
        <p:sp>
          <p:nvSpPr>
            <p:cNvPr id="113710" name="Rectangle 46"/>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3711" name="Group 47"/>
          <p:cNvGrpSpPr>
            <a:grpSpLocks noChangeAspect="1"/>
          </p:cNvGrpSpPr>
          <p:nvPr/>
        </p:nvGrpSpPr>
        <p:grpSpPr bwMode="auto">
          <a:xfrm>
            <a:off x="6492573" y="5487945"/>
            <a:ext cx="139700" cy="103187"/>
            <a:chOff x="249" y="3884"/>
            <a:chExt cx="182" cy="136"/>
          </a:xfrm>
        </p:grpSpPr>
        <p:sp>
          <p:nvSpPr>
            <p:cNvPr id="113712" name="Line 48"/>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13" name="Line 49"/>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3714" name="Rectangle 50"/>
          <p:cNvSpPr>
            <a:spLocks noChangeArrowheads="1"/>
          </p:cNvSpPr>
          <p:nvPr/>
        </p:nvSpPr>
        <p:spPr bwMode="auto">
          <a:xfrm>
            <a:off x="6021086" y="543079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715" name="Group 51"/>
          <p:cNvGrpSpPr/>
          <p:nvPr/>
        </p:nvGrpSpPr>
        <p:grpSpPr bwMode="auto">
          <a:xfrm>
            <a:off x="7100586" y="5432382"/>
            <a:ext cx="431800" cy="215900"/>
            <a:chOff x="2357" y="2275"/>
            <a:chExt cx="272" cy="136"/>
          </a:xfrm>
        </p:grpSpPr>
        <p:sp>
          <p:nvSpPr>
            <p:cNvPr id="113716" name="Rectangle 52"/>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f</a:t>
              </a:r>
            </a:p>
          </p:txBody>
        </p:sp>
        <p:sp>
          <p:nvSpPr>
            <p:cNvPr id="113717" name="Rectangle 53"/>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3721" name="Rectangle 57"/>
          <p:cNvSpPr>
            <a:spLocks noChangeArrowheads="1"/>
          </p:cNvSpPr>
          <p:nvPr/>
        </p:nvSpPr>
        <p:spPr bwMode="auto">
          <a:xfrm>
            <a:off x="6884686" y="5432382"/>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722" name="Group 58"/>
          <p:cNvGrpSpPr/>
          <p:nvPr/>
        </p:nvGrpSpPr>
        <p:grpSpPr bwMode="auto">
          <a:xfrm>
            <a:off x="8284861" y="5432382"/>
            <a:ext cx="431800" cy="215900"/>
            <a:chOff x="2357" y="2275"/>
            <a:chExt cx="272" cy="136"/>
          </a:xfrm>
        </p:grpSpPr>
        <p:sp>
          <p:nvSpPr>
            <p:cNvPr id="113723" name="Rectangle 59"/>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g</a:t>
              </a:r>
            </a:p>
          </p:txBody>
        </p:sp>
        <p:sp>
          <p:nvSpPr>
            <p:cNvPr id="113724" name="Rectangle 60"/>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3725" name="Group 61"/>
          <p:cNvGrpSpPr>
            <a:grpSpLocks noChangeAspect="1"/>
          </p:cNvGrpSpPr>
          <p:nvPr/>
        </p:nvGrpSpPr>
        <p:grpSpPr bwMode="auto">
          <a:xfrm>
            <a:off x="8540448" y="5487945"/>
            <a:ext cx="139700" cy="103187"/>
            <a:chOff x="249" y="3884"/>
            <a:chExt cx="182" cy="136"/>
          </a:xfrm>
        </p:grpSpPr>
        <p:sp>
          <p:nvSpPr>
            <p:cNvPr id="113726" name="Line 6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27" name="Line 6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3728" name="Rectangle 64"/>
          <p:cNvSpPr>
            <a:spLocks noChangeArrowheads="1"/>
          </p:cNvSpPr>
          <p:nvPr/>
        </p:nvSpPr>
        <p:spPr bwMode="auto">
          <a:xfrm>
            <a:off x="8068961" y="5432382"/>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729" name="Group 65"/>
          <p:cNvGrpSpPr/>
          <p:nvPr/>
        </p:nvGrpSpPr>
        <p:grpSpPr bwMode="auto">
          <a:xfrm>
            <a:off x="5371798" y="6072145"/>
            <a:ext cx="431800" cy="215900"/>
            <a:chOff x="2357" y="2275"/>
            <a:chExt cx="272" cy="136"/>
          </a:xfrm>
        </p:grpSpPr>
        <p:sp>
          <p:nvSpPr>
            <p:cNvPr id="113730" name="Rectangle 66"/>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h</a:t>
              </a:r>
            </a:p>
          </p:txBody>
        </p:sp>
        <p:sp>
          <p:nvSpPr>
            <p:cNvPr id="113731" name="Rectangle 67"/>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3735" name="Rectangle 71"/>
          <p:cNvSpPr>
            <a:spLocks noChangeArrowheads="1"/>
          </p:cNvSpPr>
          <p:nvPr/>
        </p:nvSpPr>
        <p:spPr bwMode="auto">
          <a:xfrm>
            <a:off x="5155898" y="607214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736" name="Group 72"/>
          <p:cNvGrpSpPr/>
          <p:nvPr/>
        </p:nvGrpSpPr>
        <p:grpSpPr bwMode="auto">
          <a:xfrm>
            <a:off x="6451298" y="6072145"/>
            <a:ext cx="431800" cy="215900"/>
            <a:chOff x="2357" y="2275"/>
            <a:chExt cx="272" cy="136"/>
          </a:xfrm>
        </p:grpSpPr>
        <p:sp>
          <p:nvSpPr>
            <p:cNvPr id="113737" name="Rectangle 73"/>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i</a:t>
              </a:r>
            </a:p>
          </p:txBody>
        </p:sp>
        <p:sp>
          <p:nvSpPr>
            <p:cNvPr id="113738" name="Rectangle 74"/>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3742" name="Rectangle 78"/>
          <p:cNvSpPr>
            <a:spLocks noChangeArrowheads="1"/>
          </p:cNvSpPr>
          <p:nvPr/>
        </p:nvSpPr>
        <p:spPr bwMode="auto">
          <a:xfrm>
            <a:off x="6235398" y="607214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743" name="Group 79"/>
          <p:cNvGrpSpPr/>
          <p:nvPr/>
        </p:nvGrpSpPr>
        <p:grpSpPr bwMode="auto">
          <a:xfrm>
            <a:off x="7492698" y="6072145"/>
            <a:ext cx="431800" cy="215900"/>
            <a:chOff x="2357" y="2275"/>
            <a:chExt cx="272" cy="136"/>
          </a:xfrm>
        </p:grpSpPr>
        <p:sp>
          <p:nvSpPr>
            <p:cNvPr id="113744" name="Rectangle 80"/>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j</a:t>
              </a:r>
            </a:p>
          </p:txBody>
        </p:sp>
        <p:sp>
          <p:nvSpPr>
            <p:cNvPr id="113745" name="Rectangle 81"/>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3746" name="Group 82"/>
          <p:cNvGrpSpPr>
            <a:grpSpLocks noChangeAspect="1"/>
          </p:cNvGrpSpPr>
          <p:nvPr/>
        </p:nvGrpSpPr>
        <p:grpSpPr bwMode="auto">
          <a:xfrm>
            <a:off x="7748286" y="6129295"/>
            <a:ext cx="139700" cy="103188"/>
            <a:chOff x="249" y="3884"/>
            <a:chExt cx="182" cy="136"/>
          </a:xfrm>
        </p:grpSpPr>
        <p:sp>
          <p:nvSpPr>
            <p:cNvPr id="113747" name="Line 83"/>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48" name="Line 84"/>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3749" name="Rectangle 85"/>
          <p:cNvSpPr>
            <a:spLocks noChangeArrowheads="1"/>
          </p:cNvSpPr>
          <p:nvPr/>
        </p:nvSpPr>
        <p:spPr bwMode="auto">
          <a:xfrm>
            <a:off x="7276798" y="607214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sp>
        <p:nvSpPr>
          <p:cNvPr id="113750" name="Rectangle 86"/>
          <p:cNvSpPr>
            <a:spLocks noChangeArrowheads="1"/>
          </p:cNvSpPr>
          <p:nvPr/>
        </p:nvSpPr>
        <p:spPr bwMode="auto">
          <a:xfrm>
            <a:off x="6622702" y="3797310"/>
            <a:ext cx="358775"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sp>
        <p:nvSpPr>
          <p:cNvPr id="113751" name="Line 87"/>
          <p:cNvSpPr>
            <a:spLocks noChangeShapeType="1"/>
          </p:cNvSpPr>
          <p:nvPr/>
        </p:nvSpPr>
        <p:spPr bwMode="auto">
          <a:xfrm flipH="1">
            <a:off x="6029023" y="4392192"/>
            <a:ext cx="504825" cy="360363"/>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52" name="Line 88"/>
          <p:cNvSpPr>
            <a:spLocks noChangeShapeType="1"/>
          </p:cNvSpPr>
          <p:nvPr/>
        </p:nvSpPr>
        <p:spPr bwMode="auto">
          <a:xfrm>
            <a:off x="6190902" y="3868748"/>
            <a:ext cx="4318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56" name="Text Box 92"/>
          <p:cNvSpPr txBox="1">
            <a:spLocks noChangeArrowheads="1"/>
          </p:cNvSpPr>
          <p:nvPr/>
        </p:nvSpPr>
        <p:spPr bwMode="auto">
          <a:xfrm>
            <a:off x="1631950" y="2708920"/>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solidFill>
                  <a:srgbClr val="FFFF00"/>
                </a:solidFill>
                <a:effectLst/>
                <a:latin typeface="+mn-lt"/>
                <a:ea typeface="宋体" panose="02010600030101010101" pitchFamily="2" charset="-122"/>
              </a:rPr>
              <a:t>t</a:t>
            </a:r>
          </a:p>
        </p:txBody>
      </p:sp>
      <p:sp>
        <p:nvSpPr>
          <p:cNvPr id="113757" name="Line 93"/>
          <p:cNvSpPr>
            <a:spLocks noChangeShapeType="1"/>
          </p:cNvSpPr>
          <p:nvPr/>
        </p:nvSpPr>
        <p:spPr bwMode="auto">
          <a:xfrm>
            <a:off x="6802089" y="3940185"/>
            <a:ext cx="0" cy="2889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58" name="Line 94"/>
          <p:cNvSpPr>
            <a:spLocks noChangeShapeType="1"/>
          </p:cNvSpPr>
          <p:nvPr/>
        </p:nvSpPr>
        <p:spPr bwMode="auto">
          <a:xfrm flipH="1">
            <a:off x="5165423" y="4963047"/>
            <a:ext cx="863600" cy="5048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59" name="Line 95"/>
          <p:cNvSpPr>
            <a:spLocks noChangeShapeType="1"/>
          </p:cNvSpPr>
          <p:nvPr/>
        </p:nvSpPr>
        <p:spPr bwMode="auto">
          <a:xfrm>
            <a:off x="5444823" y="5538745"/>
            <a:ext cx="574675" cy="158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60" name="Line 96"/>
          <p:cNvSpPr>
            <a:spLocks noChangeShapeType="1"/>
          </p:cNvSpPr>
          <p:nvPr/>
        </p:nvSpPr>
        <p:spPr bwMode="auto">
          <a:xfrm>
            <a:off x="7460948" y="5538745"/>
            <a:ext cx="574675" cy="158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61" name="Line 97"/>
          <p:cNvSpPr>
            <a:spLocks noChangeShapeType="1"/>
          </p:cNvSpPr>
          <p:nvPr/>
        </p:nvSpPr>
        <p:spPr bwMode="auto">
          <a:xfrm flipH="1">
            <a:off x="7110111" y="4963047"/>
            <a:ext cx="82550" cy="5048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3762" name="Group 98"/>
          <p:cNvGrpSpPr>
            <a:grpSpLocks noChangeAspect="1"/>
          </p:cNvGrpSpPr>
          <p:nvPr/>
        </p:nvGrpSpPr>
        <p:grpSpPr bwMode="auto">
          <a:xfrm>
            <a:off x="7324423" y="6127708"/>
            <a:ext cx="139700" cy="103187"/>
            <a:chOff x="249" y="3884"/>
            <a:chExt cx="182" cy="136"/>
          </a:xfrm>
        </p:grpSpPr>
        <p:sp>
          <p:nvSpPr>
            <p:cNvPr id="113763" name="Line 99"/>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64" name="Line 100"/>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3765" name="Group 101"/>
          <p:cNvGrpSpPr>
            <a:grpSpLocks noChangeAspect="1"/>
          </p:cNvGrpSpPr>
          <p:nvPr/>
        </p:nvGrpSpPr>
        <p:grpSpPr bwMode="auto">
          <a:xfrm>
            <a:off x="6268736" y="6127708"/>
            <a:ext cx="139700" cy="103187"/>
            <a:chOff x="249" y="3884"/>
            <a:chExt cx="182" cy="136"/>
          </a:xfrm>
        </p:grpSpPr>
        <p:sp>
          <p:nvSpPr>
            <p:cNvPr id="113766" name="Line 10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67" name="Line 10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3768" name="Group 104"/>
          <p:cNvGrpSpPr>
            <a:grpSpLocks noChangeAspect="1"/>
          </p:cNvGrpSpPr>
          <p:nvPr/>
        </p:nvGrpSpPr>
        <p:grpSpPr bwMode="auto">
          <a:xfrm>
            <a:off x="5187648" y="6127708"/>
            <a:ext cx="139700" cy="103187"/>
            <a:chOff x="249" y="3884"/>
            <a:chExt cx="182" cy="136"/>
          </a:xfrm>
        </p:grpSpPr>
        <p:sp>
          <p:nvSpPr>
            <p:cNvPr id="113769" name="Line 105"/>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70" name="Line 106"/>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3771" name="Line 107"/>
          <p:cNvSpPr>
            <a:spLocks noChangeShapeType="1"/>
          </p:cNvSpPr>
          <p:nvPr/>
        </p:nvSpPr>
        <p:spPr bwMode="auto">
          <a:xfrm flipH="1">
            <a:off x="5444823" y="5575257"/>
            <a:ext cx="719138" cy="576263"/>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72" name="Line 108"/>
          <p:cNvSpPr>
            <a:spLocks noChangeShapeType="1"/>
          </p:cNvSpPr>
          <p:nvPr/>
        </p:nvSpPr>
        <p:spPr bwMode="auto">
          <a:xfrm>
            <a:off x="5727398" y="6172158"/>
            <a:ext cx="503238" cy="158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73" name="Line 109"/>
          <p:cNvSpPr>
            <a:spLocks noChangeShapeType="1"/>
          </p:cNvSpPr>
          <p:nvPr/>
        </p:nvSpPr>
        <p:spPr bwMode="auto">
          <a:xfrm>
            <a:off x="6773561" y="6172158"/>
            <a:ext cx="503237" cy="158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74" name="Line 110"/>
          <p:cNvSpPr>
            <a:spLocks noChangeShapeType="1"/>
          </p:cNvSpPr>
          <p:nvPr/>
        </p:nvSpPr>
        <p:spPr bwMode="auto">
          <a:xfrm>
            <a:off x="6462411" y="4934472"/>
            <a:ext cx="574675" cy="15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3775" name="Group 111"/>
          <p:cNvGrpSpPr>
            <a:grpSpLocks noChangeAspect="1"/>
          </p:cNvGrpSpPr>
          <p:nvPr/>
        </p:nvGrpSpPr>
        <p:grpSpPr bwMode="auto">
          <a:xfrm>
            <a:off x="8108648" y="5487945"/>
            <a:ext cx="139700" cy="103187"/>
            <a:chOff x="249" y="3884"/>
            <a:chExt cx="182" cy="136"/>
          </a:xfrm>
        </p:grpSpPr>
        <p:sp>
          <p:nvSpPr>
            <p:cNvPr id="113776" name="Line 11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77" name="Line 11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3778" name="Group 114"/>
          <p:cNvGrpSpPr/>
          <p:nvPr/>
        </p:nvGrpSpPr>
        <p:grpSpPr bwMode="auto">
          <a:xfrm>
            <a:off x="685498" y="4013210"/>
            <a:ext cx="2906713" cy="2292350"/>
            <a:chOff x="658" y="2367"/>
            <a:chExt cx="1831" cy="1444"/>
          </a:xfrm>
        </p:grpSpPr>
        <p:sp>
          <p:nvSpPr>
            <p:cNvPr id="113779" name="Oval 115"/>
            <p:cNvSpPr>
              <a:spLocks noChangeArrowheads="1"/>
            </p:cNvSpPr>
            <p:nvPr/>
          </p:nvSpPr>
          <p:spPr bwMode="auto">
            <a:xfrm>
              <a:off x="1470" y="2367"/>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13780" name="Oval 116"/>
            <p:cNvSpPr>
              <a:spLocks noChangeArrowheads="1"/>
            </p:cNvSpPr>
            <p:nvPr/>
          </p:nvSpPr>
          <p:spPr bwMode="auto">
            <a:xfrm>
              <a:off x="964" y="2695"/>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13781" name="Oval 117"/>
            <p:cNvSpPr>
              <a:spLocks noChangeArrowheads="1"/>
            </p:cNvSpPr>
            <p:nvPr/>
          </p:nvSpPr>
          <p:spPr bwMode="auto">
            <a:xfrm>
              <a:off x="1983" y="2693"/>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13782" name="Oval 118"/>
            <p:cNvSpPr>
              <a:spLocks noChangeArrowheads="1"/>
            </p:cNvSpPr>
            <p:nvPr/>
          </p:nvSpPr>
          <p:spPr bwMode="auto">
            <a:xfrm>
              <a:off x="658"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13783" name="Oval 119"/>
            <p:cNvSpPr>
              <a:spLocks noChangeArrowheads="1"/>
            </p:cNvSpPr>
            <p:nvPr/>
          </p:nvSpPr>
          <p:spPr bwMode="auto">
            <a:xfrm>
              <a:off x="1238"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13784" name="Oval 120"/>
            <p:cNvSpPr>
              <a:spLocks noChangeArrowheads="1"/>
            </p:cNvSpPr>
            <p:nvPr/>
          </p:nvSpPr>
          <p:spPr bwMode="auto">
            <a:xfrm>
              <a:off x="718" y="3539"/>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13785" name="Oval 121"/>
            <p:cNvSpPr>
              <a:spLocks noChangeArrowheads="1"/>
            </p:cNvSpPr>
            <p:nvPr/>
          </p:nvSpPr>
          <p:spPr bwMode="auto">
            <a:xfrm>
              <a:off x="1229" y="3539"/>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a:t>
              </a:r>
            </a:p>
          </p:txBody>
        </p:sp>
        <p:sp>
          <p:nvSpPr>
            <p:cNvPr id="113786" name="Oval 122"/>
            <p:cNvSpPr>
              <a:spLocks noChangeArrowheads="1"/>
            </p:cNvSpPr>
            <p:nvPr/>
          </p:nvSpPr>
          <p:spPr bwMode="auto">
            <a:xfrm>
              <a:off x="1702" y="3535"/>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sp>
          <p:nvSpPr>
            <p:cNvPr id="113787" name="Oval 123"/>
            <p:cNvSpPr>
              <a:spLocks noChangeArrowheads="1"/>
            </p:cNvSpPr>
            <p:nvPr/>
          </p:nvSpPr>
          <p:spPr bwMode="auto">
            <a:xfrm>
              <a:off x="1835"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13788" name="Oval 124"/>
            <p:cNvSpPr>
              <a:spLocks noChangeArrowheads="1"/>
            </p:cNvSpPr>
            <p:nvPr/>
          </p:nvSpPr>
          <p:spPr bwMode="auto">
            <a:xfrm>
              <a:off x="2217"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cxnSp>
          <p:nvCxnSpPr>
            <p:cNvPr id="113789" name="AutoShape 125"/>
            <p:cNvCxnSpPr>
              <a:cxnSpLocks noChangeShapeType="1"/>
              <a:stCxn id="113779" idx="3"/>
              <a:endCxn id="113780" idx="7"/>
            </p:cNvCxnSpPr>
            <p:nvPr/>
          </p:nvCxnSpPr>
          <p:spPr bwMode="auto">
            <a:xfrm flipH="1">
              <a:off x="1196" y="2599"/>
              <a:ext cx="314" cy="13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90" name="AutoShape 126"/>
            <p:cNvCxnSpPr>
              <a:cxnSpLocks noChangeShapeType="1"/>
              <a:stCxn id="113779" idx="5"/>
              <a:endCxn id="113781" idx="1"/>
            </p:cNvCxnSpPr>
            <p:nvPr/>
          </p:nvCxnSpPr>
          <p:spPr bwMode="auto">
            <a:xfrm>
              <a:off x="1702" y="2599"/>
              <a:ext cx="321" cy="13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91" name="AutoShape 127"/>
            <p:cNvCxnSpPr>
              <a:cxnSpLocks noChangeShapeType="1"/>
              <a:stCxn id="113780" idx="3"/>
              <a:endCxn id="113782" idx="0"/>
            </p:cNvCxnSpPr>
            <p:nvPr/>
          </p:nvCxnSpPr>
          <p:spPr bwMode="auto">
            <a:xfrm flipH="1">
              <a:off x="794" y="2927"/>
              <a:ext cx="210" cy="14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92" name="AutoShape 128"/>
            <p:cNvCxnSpPr>
              <a:cxnSpLocks noChangeShapeType="1"/>
              <a:stCxn id="113780" idx="5"/>
              <a:endCxn id="113783" idx="0"/>
            </p:cNvCxnSpPr>
            <p:nvPr/>
          </p:nvCxnSpPr>
          <p:spPr bwMode="auto">
            <a:xfrm>
              <a:off x="1196" y="2927"/>
              <a:ext cx="178" cy="14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93" name="AutoShape 129"/>
            <p:cNvCxnSpPr>
              <a:cxnSpLocks noChangeShapeType="1"/>
              <a:stCxn id="113781" idx="3"/>
              <a:endCxn id="113787" idx="0"/>
            </p:cNvCxnSpPr>
            <p:nvPr/>
          </p:nvCxnSpPr>
          <p:spPr bwMode="auto">
            <a:xfrm flipH="1">
              <a:off x="1971" y="2925"/>
              <a:ext cx="52" cy="14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94" name="AutoShape 130"/>
            <p:cNvCxnSpPr>
              <a:cxnSpLocks noChangeShapeType="1"/>
              <a:stCxn id="113781" idx="5"/>
              <a:endCxn id="113788" idx="0"/>
            </p:cNvCxnSpPr>
            <p:nvPr/>
          </p:nvCxnSpPr>
          <p:spPr bwMode="auto">
            <a:xfrm>
              <a:off x="2215" y="2925"/>
              <a:ext cx="138" cy="14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95" name="AutoShape 131"/>
            <p:cNvCxnSpPr>
              <a:cxnSpLocks noChangeShapeType="1"/>
              <a:stCxn id="113783" idx="3"/>
              <a:endCxn id="113784" idx="0"/>
            </p:cNvCxnSpPr>
            <p:nvPr/>
          </p:nvCxnSpPr>
          <p:spPr bwMode="auto">
            <a:xfrm flipH="1">
              <a:off x="854" y="3300"/>
              <a:ext cx="424" cy="23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96" name="AutoShape 132"/>
            <p:cNvCxnSpPr>
              <a:cxnSpLocks noChangeShapeType="1"/>
              <a:stCxn id="113783" idx="4"/>
              <a:endCxn id="113785" idx="0"/>
            </p:cNvCxnSpPr>
            <p:nvPr/>
          </p:nvCxnSpPr>
          <p:spPr bwMode="auto">
            <a:xfrm flipH="1">
              <a:off x="1365" y="3340"/>
              <a:ext cx="9" cy="19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97" name="AutoShape 133"/>
            <p:cNvCxnSpPr>
              <a:cxnSpLocks noChangeShapeType="1"/>
              <a:stCxn id="113783" idx="5"/>
              <a:endCxn id="113786" idx="0"/>
            </p:cNvCxnSpPr>
            <p:nvPr/>
          </p:nvCxnSpPr>
          <p:spPr bwMode="auto">
            <a:xfrm>
              <a:off x="1470" y="3300"/>
              <a:ext cx="368" cy="23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457200" y="508000"/>
            <a:ext cx="4259263" cy="760413"/>
          </a:xfrm>
        </p:spPr>
        <p:txBody>
          <a:bodyPr/>
          <a:lstStyle/>
          <a:p>
            <a:pPr algn="l"/>
            <a:r>
              <a:rPr lang="en-US" altLang="zh-CN" sz="2800" b="1" dirty="0"/>
              <a:t>6.2.2  Storage of Forest</a:t>
            </a:r>
          </a:p>
        </p:txBody>
      </p:sp>
      <p:sp>
        <p:nvSpPr>
          <p:cNvPr id="114693" name="Rectangle 5"/>
          <p:cNvSpPr>
            <a:spLocks noChangeArrowheads="1"/>
          </p:cNvSpPr>
          <p:nvPr/>
        </p:nvSpPr>
        <p:spPr bwMode="auto">
          <a:xfrm>
            <a:off x="596707" y="1215741"/>
            <a:ext cx="49023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dirty="0" smtClean="0">
                <a:solidFill>
                  <a:srgbClr val="FFFF00"/>
                </a:solidFill>
                <a:effectLst/>
                <a:latin typeface="+mn-lt"/>
                <a:ea typeface="SimSun" charset="-122"/>
                <a:cs typeface="SimSun" charset="-122"/>
              </a:rPr>
              <a:t>(1) </a:t>
            </a:r>
            <a:r>
              <a:rPr lang="en-US" altLang="zh-CN" sz="2800" dirty="0">
                <a:solidFill>
                  <a:srgbClr val="FFFF00"/>
                </a:solidFill>
                <a:effectLst/>
                <a:latin typeface="+mn-lt"/>
                <a:ea typeface="SimSun" charset="-122"/>
                <a:cs typeface="SimSun" charset="-122"/>
              </a:rPr>
              <a:t>Parent method (</a:t>
            </a:r>
            <a:r>
              <a:rPr lang="zh-CN" altLang="en-US" sz="2800" dirty="0">
                <a:solidFill>
                  <a:srgbClr val="FFFF00"/>
                </a:solidFill>
                <a:effectLst/>
                <a:latin typeface="+mn-lt"/>
                <a:ea typeface="SimSun" charset="-122"/>
                <a:cs typeface="SimSun" charset="-122"/>
              </a:rPr>
              <a:t>双亲表示法</a:t>
            </a:r>
            <a:r>
              <a:rPr lang="en-US" altLang="zh-CN" sz="2800" dirty="0">
                <a:solidFill>
                  <a:srgbClr val="FFFF00"/>
                </a:solidFill>
                <a:effectLst/>
                <a:latin typeface="+mn-lt"/>
                <a:ea typeface="SimSun" charset="-122"/>
                <a:cs typeface="SimSun" charset="-122"/>
              </a:rPr>
              <a:t>)</a:t>
            </a:r>
          </a:p>
        </p:txBody>
      </p:sp>
      <p:grpSp>
        <p:nvGrpSpPr>
          <p:cNvPr id="114694" name="Group 6"/>
          <p:cNvGrpSpPr/>
          <p:nvPr/>
        </p:nvGrpSpPr>
        <p:grpSpPr bwMode="auto">
          <a:xfrm>
            <a:off x="6441568" y="2378544"/>
            <a:ext cx="2162175" cy="3168650"/>
            <a:chOff x="3923" y="2069"/>
            <a:chExt cx="1362" cy="1996"/>
          </a:xfrm>
        </p:grpSpPr>
        <p:sp>
          <p:nvSpPr>
            <p:cNvPr id="114695" name="Rectangle 7"/>
            <p:cNvSpPr>
              <a:spLocks noChangeArrowheads="1"/>
            </p:cNvSpPr>
            <p:nvPr/>
          </p:nvSpPr>
          <p:spPr bwMode="auto">
            <a:xfrm>
              <a:off x="4194" y="2069"/>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info</a:t>
              </a:r>
            </a:p>
          </p:txBody>
        </p:sp>
        <p:sp>
          <p:nvSpPr>
            <p:cNvPr id="114696" name="Rectangle 8"/>
            <p:cNvSpPr>
              <a:spLocks noChangeArrowheads="1"/>
            </p:cNvSpPr>
            <p:nvPr/>
          </p:nvSpPr>
          <p:spPr bwMode="auto">
            <a:xfrm>
              <a:off x="4740" y="2069"/>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parent</a:t>
              </a:r>
            </a:p>
          </p:txBody>
        </p:sp>
        <p:sp>
          <p:nvSpPr>
            <p:cNvPr id="114697" name="Rectangle 9"/>
            <p:cNvSpPr>
              <a:spLocks noChangeArrowheads="1"/>
            </p:cNvSpPr>
            <p:nvPr/>
          </p:nvSpPr>
          <p:spPr bwMode="auto">
            <a:xfrm>
              <a:off x="4194" y="2251"/>
              <a:ext cx="545" cy="182"/>
            </a:xfrm>
            <a:prstGeom prst="rect">
              <a:avLst/>
            </a:prstGeom>
            <a:solidFill>
              <a:srgbClr val="CC0000">
                <a:alpha val="70000"/>
              </a:srgbClr>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A</a:t>
              </a:r>
            </a:p>
          </p:txBody>
        </p:sp>
        <p:sp>
          <p:nvSpPr>
            <p:cNvPr id="114698" name="Rectangle 10"/>
            <p:cNvSpPr>
              <a:spLocks noChangeArrowheads="1"/>
            </p:cNvSpPr>
            <p:nvPr/>
          </p:nvSpPr>
          <p:spPr bwMode="auto">
            <a:xfrm>
              <a:off x="4740" y="2251"/>
              <a:ext cx="545" cy="182"/>
            </a:xfrm>
            <a:prstGeom prst="rect">
              <a:avLst/>
            </a:prstGeom>
            <a:solidFill>
              <a:srgbClr val="CC0000">
                <a:alpha val="70000"/>
              </a:srgbClr>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-1</a:t>
              </a:r>
            </a:p>
          </p:txBody>
        </p:sp>
        <p:sp>
          <p:nvSpPr>
            <p:cNvPr id="114699" name="Rectangle 11"/>
            <p:cNvSpPr>
              <a:spLocks noChangeArrowheads="1"/>
            </p:cNvSpPr>
            <p:nvPr/>
          </p:nvSpPr>
          <p:spPr bwMode="auto">
            <a:xfrm>
              <a:off x="4194" y="2432"/>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B</a:t>
              </a:r>
            </a:p>
          </p:txBody>
        </p:sp>
        <p:sp>
          <p:nvSpPr>
            <p:cNvPr id="114700" name="Rectangle 12"/>
            <p:cNvSpPr>
              <a:spLocks noChangeArrowheads="1"/>
            </p:cNvSpPr>
            <p:nvPr/>
          </p:nvSpPr>
          <p:spPr bwMode="auto">
            <a:xfrm>
              <a:off x="4740" y="2432"/>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0</a:t>
              </a:r>
            </a:p>
          </p:txBody>
        </p:sp>
        <p:sp>
          <p:nvSpPr>
            <p:cNvPr id="114701" name="Rectangle 13"/>
            <p:cNvSpPr>
              <a:spLocks noChangeArrowheads="1"/>
            </p:cNvSpPr>
            <p:nvPr/>
          </p:nvSpPr>
          <p:spPr bwMode="auto">
            <a:xfrm>
              <a:off x="4194" y="2794"/>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K</a:t>
              </a:r>
            </a:p>
          </p:txBody>
        </p:sp>
        <p:sp>
          <p:nvSpPr>
            <p:cNvPr id="114702" name="Rectangle 14"/>
            <p:cNvSpPr>
              <a:spLocks noChangeArrowheads="1"/>
            </p:cNvSpPr>
            <p:nvPr/>
          </p:nvSpPr>
          <p:spPr bwMode="auto">
            <a:xfrm>
              <a:off x="4194" y="2614"/>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C</a:t>
              </a:r>
            </a:p>
          </p:txBody>
        </p:sp>
        <p:sp>
          <p:nvSpPr>
            <p:cNvPr id="114703" name="Rectangle 15"/>
            <p:cNvSpPr>
              <a:spLocks noChangeArrowheads="1"/>
            </p:cNvSpPr>
            <p:nvPr/>
          </p:nvSpPr>
          <p:spPr bwMode="auto">
            <a:xfrm>
              <a:off x="4739" y="2613"/>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0</a:t>
              </a:r>
            </a:p>
          </p:txBody>
        </p:sp>
        <p:sp>
          <p:nvSpPr>
            <p:cNvPr id="114704" name="Rectangle 16"/>
            <p:cNvSpPr>
              <a:spLocks noChangeArrowheads="1"/>
            </p:cNvSpPr>
            <p:nvPr/>
          </p:nvSpPr>
          <p:spPr bwMode="auto">
            <a:xfrm>
              <a:off x="4739" y="2794"/>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2</a:t>
              </a:r>
            </a:p>
          </p:txBody>
        </p:sp>
        <p:sp>
          <p:nvSpPr>
            <p:cNvPr id="114705" name="Rectangle 17"/>
            <p:cNvSpPr>
              <a:spLocks noChangeArrowheads="1"/>
            </p:cNvSpPr>
            <p:nvPr/>
          </p:nvSpPr>
          <p:spPr bwMode="auto">
            <a:xfrm>
              <a:off x="4194" y="2976"/>
              <a:ext cx="545" cy="182"/>
            </a:xfrm>
            <a:prstGeom prst="rect">
              <a:avLst/>
            </a:prstGeom>
            <a:solidFill>
              <a:srgbClr val="CC0000">
                <a:alpha val="7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D</a:t>
              </a:r>
            </a:p>
          </p:txBody>
        </p:sp>
        <p:sp>
          <p:nvSpPr>
            <p:cNvPr id="114706" name="Rectangle 18"/>
            <p:cNvSpPr>
              <a:spLocks noChangeArrowheads="1"/>
            </p:cNvSpPr>
            <p:nvPr/>
          </p:nvSpPr>
          <p:spPr bwMode="auto">
            <a:xfrm>
              <a:off x="4740" y="2976"/>
              <a:ext cx="545" cy="182"/>
            </a:xfrm>
            <a:prstGeom prst="rect">
              <a:avLst/>
            </a:prstGeom>
            <a:solidFill>
              <a:srgbClr val="CC0000">
                <a:alpha val="7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-1</a:t>
              </a:r>
            </a:p>
          </p:txBody>
        </p:sp>
        <p:sp>
          <p:nvSpPr>
            <p:cNvPr id="114707" name="Rectangle 19"/>
            <p:cNvSpPr>
              <a:spLocks noChangeArrowheads="1"/>
            </p:cNvSpPr>
            <p:nvPr/>
          </p:nvSpPr>
          <p:spPr bwMode="auto">
            <a:xfrm>
              <a:off x="4194" y="3158"/>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E</a:t>
              </a:r>
            </a:p>
          </p:txBody>
        </p:sp>
        <p:sp>
          <p:nvSpPr>
            <p:cNvPr id="114708" name="Rectangle 20"/>
            <p:cNvSpPr>
              <a:spLocks noChangeArrowheads="1"/>
            </p:cNvSpPr>
            <p:nvPr/>
          </p:nvSpPr>
          <p:spPr bwMode="auto">
            <a:xfrm>
              <a:off x="4740" y="3158"/>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4</a:t>
              </a:r>
            </a:p>
          </p:txBody>
        </p:sp>
        <p:sp>
          <p:nvSpPr>
            <p:cNvPr id="114709" name="Rectangle 21"/>
            <p:cNvSpPr>
              <a:spLocks noChangeArrowheads="1"/>
            </p:cNvSpPr>
            <p:nvPr/>
          </p:nvSpPr>
          <p:spPr bwMode="auto">
            <a:xfrm>
              <a:off x="4194" y="3339"/>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H</a:t>
              </a:r>
            </a:p>
          </p:txBody>
        </p:sp>
        <p:sp>
          <p:nvSpPr>
            <p:cNvPr id="114710" name="Rectangle 22"/>
            <p:cNvSpPr>
              <a:spLocks noChangeArrowheads="1"/>
            </p:cNvSpPr>
            <p:nvPr/>
          </p:nvSpPr>
          <p:spPr bwMode="auto">
            <a:xfrm>
              <a:off x="4740" y="3339"/>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5</a:t>
              </a:r>
            </a:p>
          </p:txBody>
        </p:sp>
        <p:sp>
          <p:nvSpPr>
            <p:cNvPr id="114711" name="Rectangle 23"/>
            <p:cNvSpPr>
              <a:spLocks noChangeArrowheads="1"/>
            </p:cNvSpPr>
            <p:nvPr/>
          </p:nvSpPr>
          <p:spPr bwMode="auto">
            <a:xfrm>
              <a:off x="4194" y="3521"/>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F</a:t>
              </a:r>
            </a:p>
          </p:txBody>
        </p:sp>
        <p:sp>
          <p:nvSpPr>
            <p:cNvPr id="114712" name="Rectangle 24"/>
            <p:cNvSpPr>
              <a:spLocks noChangeArrowheads="1"/>
            </p:cNvSpPr>
            <p:nvPr/>
          </p:nvSpPr>
          <p:spPr bwMode="auto">
            <a:xfrm>
              <a:off x="4740" y="3521"/>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4</a:t>
              </a:r>
            </a:p>
          </p:txBody>
        </p:sp>
        <p:sp>
          <p:nvSpPr>
            <p:cNvPr id="114713" name="Rectangle 25"/>
            <p:cNvSpPr>
              <a:spLocks noChangeArrowheads="1"/>
            </p:cNvSpPr>
            <p:nvPr/>
          </p:nvSpPr>
          <p:spPr bwMode="auto">
            <a:xfrm>
              <a:off x="4194" y="3702"/>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J</a:t>
              </a:r>
            </a:p>
          </p:txBody>
        </p:sp>
        <p:sp>
          <p:nvSpPr>
            <p:cNvPr id="114714" name="Rectangle 26"/>
            <p:cNvSpPr>
              <a:spLocks noChangeArrowheads="1"/>
            </p:cNvSpPr>
            <p:nvPr/>
          </p:nvSpPr>
          <p:spPr bwMode="auto">
            <a:xfrm>
              <a:off x="4739" y="3702"/>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7</a:t>
              </a:r>
            </a:p>
          </p:txBody>
        </p:sp>
        <p:sp>
          <p:nvSpPr>
            <p:cNvPr id="114715" name="Rectangle 27"/>
            <p:cNvSpPr>
              <a:spLocks noChangeArrowheads="1"/>
            </p:cNvSpPr>
            <p:nvPr/>
          </p:nvSpPr>
          <p:spPr bwMode="auto">
            <a:xfrm>
              <a:off x="4194" y="3883"/>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G</a:t>
              </a:r>
            </a:p>
          </p:txBody>
        </p:sp>
        <p:sp>
          <p:nvSpPr>
            <p:cNvPr id="114716" name="Rectangle 28"/>
            <p:cNvSpPr>
              <a:spLocks noChangeArrowheads="1"/>
            </p:cNvSpPr>
            <p:nvPr/>
          </p:nvSpPr>
          <p:spPr bwMode="auto">
            <a:xfrm>
              <a:off x="4739" y="3883"/>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4</a:t>
              </a:r>
            </a:p>
          </p:txBody>
        </p:sp>
        <p:sp>
          <p:nvSpPr>
            <p:cNvPr id="114717" name="Rectangle 29"/>
            <p:cNvSpPr>
              <a:spLocks noChangeArrowheads="1"/>
            </p:cNvSpPr>
            <p:nvPr/>
          </p:nvSpPr>
          <p:spPr bwMode="auto">
            <a:xfrm>
              <a:off x="3923" y="2251"/>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0</a:t>
              </a:r>
            </a:p>
          </p:txBody>
        </p:sp>
        <p:sp>
          <p:nvSpPr>
            <p:cNvPr id="114718" name="Rectangle 30"/>
            <p:cNvSpPr>
              <a:spLocks noChangeArrowheads="1"/>
            </p:cNvSpPr>
            <p:nvPr/>
          </p:nvSpPr>
          <p:spPr bwMode="auto">
            <a:xfrm>
              <a:off x="3923" y="2433"/>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1</a:t>
              </a:r>
            </a:p>
          </p:txBody>
        </p:sp>
        <p:sp>
          <p:nvSpPr>
            <p:cNvPr id="114719" name="Rectangle 31"/>
            <p:cNvSpPr>
              <a:spLocks noChangeArrowheads="1"/>
            </p:cNvSpPr>
            <p:nvPr/>
          </p:nvSpPr>
          <p:spPr bwMode="auto">
            <a:xfrm>
              <a:off x="3923" y="2613"/>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2</a:t>
              </a:r>
            </a:p>
          </p:txBody>
        </p:sp>
        <p:sp>
          <p:nvSpPr>
            <p:cNvPr id="114720" name="Rectangle 32"/>
            <p:cNvSpPr>
              <a:spLocks noChangeArrowheads="1"/>
            </p:cNvSpPr>
            <p:nvPr/>
          </p:nvSpPr>
          <p:spPr bwMode="auto">
            <a:xfrm>
              <a:off x="3923" y="279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3</a:t>
              </a:r>
            </a:p>
          </p:txBody>
        </p:sp>
        <p:sp>
          <p:nvSpPr>
            <p:cNvPr id="114721" name="Rectangle 33"/>
            <p:cNvSpPr>
              <a:spLocks noChangeArrowheads="1"/>
            </p:cNvSpPr>
            <p:nvPr/>
          </p:nvSpPr>
          <p:spPr bwMode="auto">
            <a:xfrm>
              <a:off x="3923" y="2976"/>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4</a:t>
              </a:r>
            </a:p>
          </p:txBody>
        </p:sp>
        <p:sp>
          <p:nvSpPr>
            <p:cNvPr id="114722" name="Rectangle 34"/>
            <p:cNvSpPr>
              <a:spLocks noChangeArrowheads="1"/>
            </p:cNvSpPr>
            <p:nvPr/>
          </p:nvSpPr>
          <p:spPr bwMode="auto">
            <a:xfrm>
              <a:off x="3923" y="3158"/>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5</a:t>
              </a:r>
            </a:p>
          </p:txBody>
        </p:sp>
        <p:sp>
          <p:nvSpPr>
            <p:cNvPr id="114723" name="Rectangle 35"/>
            <p:cNvSpPr>
              <a:spLocks noChangeArrowheads="1"/>
            </p:cNvSpPr>
            <p:nvPr/>
          </p:nvSpPr>
          <p:spPr bwMode="auto">
            <a:xfrm>
              <a:off x="3923" y="3338"/>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6</a:t>
              </a:r>
            </a:p>
          </p:txBody>
        </p:sp>
        <p:sp>
          <p:nvSpPr>
            <p:cNvPr id="114724" name="Rectangle 36"/>
            <p:cNvSpPr>
              <a:spLocks noChangeArrowheads="1"/>
            </p:cNvSpPr>
            <p:nvPr/>
          </p:nvSpPr>
          <p:spPr bwMode="auto">
            <a:xfrm>
              <a:off x="3923" y="3520"/>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7</a:t>
              </a:r>
            </a:p>
          </p:txBody>
        </p:sp>
        <p:sp>
          <p:nvSpPr>
            <p:cNvPr id="114725" name="Rectangle 37"/>
            <p:cNvSpPr>
              <a:spLocks noChangeArrowheads="1"/>
            </p:cNvSpPr>
            <p:nvPr/>
          </p:nvSpPr>
          <p:spPr bwMode="auto">
            <a:xfrm>
              <a:off x="3923" y="3702"/>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8</a:t>
              </a:r>
            </a:p>
          </p:txBody>
        </p:sp>
        <p:sp>
          <p:nvSpPr>
            <p:cNvPr id="114726" name="Rectangle 38"/>
            <p:cNvSpPr>
              <a:spLocks noChangeArrowheads="1"/>
            </p:cNvSpPr>
            <p:nvPr/>
          </p:nvSpPr>
          <p:spPr bwMode="auto">
            <a:xfrm>
              <a:off x="3923"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9</a:t>
              </a:r>
            </a:p>
          </p:txBody>
        </p:sp>
      </p:grpSp>
      <p:grpSp>
        <p:nvGrpSpPr>
          <p:cNvPr id="58" name="Group 6"/>
          <p:cNvGrpSpPr/>
          <p:nvPr/>
        </p:nvGrpSpPr>
        <p:grpSpPr bwMode="auto">
          <a:xfrm>
            <a:off x="383567" y="2695073"/>
            <a:ext cx="5426480" cy="2497937"/>
            <a:chOff x="459" y="1688"/>
            <a:chExt cx="2827" cy="1194"/>
          </a:xfrm>
        </p:grpSpPr>
        <p:sp>
          <p:nvSpPr>
            <p:cNvPr id="59" name="Oval 7"/>
            <p:cNvSpPr>
              <a:spLocks noChangeArrowheads="1"/>
            </p:cNvSpPr>
            <p:nvPr/>
          </p:nvSpPr>
          <p:spPr bwMode="auto">
            <a:xfrm>
              <a:off x="893" y="170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60" name="Oval 8"/>
            <p:cNvSpPr>
              <a:spLocks noChangeArrowheads="1"/>
            </p:cNvSpPr>
            <p:nvPr/>
          </p:nvSpPr>
          <p:spPr bwMode="auto">
            <a:xfrm>
              <a:off x="459"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61" name="Oval 9"/>
            <p:cNvSpPr>
              <a:spLocks noChangeArrowheads="1"/>
            </p:cNvSpPr>
            <p:nvPr/>
          </p:nvSpPr>
          <p:spPr bwMode="auto">
            <a:xfrm>
              <a:off x="1322"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62" name="Oval 10"/>
            <p:cNvSpPr>
              <a:spLocks noChangeArrowheads="1"/>
            </p:cNvSpPr>
            <p:nvPr/>
          </p:nvSpPr>
          <p:spPr bwMode="auto">
            <a:xfrm>
              <a:off x="1847"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63" name="Oval 11"/>
            <p:cNvSpPr>
              <a:spLocks noChangeArrowheads="1"/>
            </p:cNvSpPr>
            <p:nvPr/>
          </p:nvSpPr>
          <p:spPr bwMode="auto">
            <a:xfrm>
              <a:off x="2507" y="1688"/>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64" name="Oval 12"/>
            <p:cNvSpPr>
              <a:spLocks noChangeArrowheads="1"/>
            </p:cNvSpPr>
            <p:nvPr/>
          </p:nvSpPr>
          <p:spPr bwMode="auto">
            <a:xfrm>
              <a:off x="1890"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65" name="Oval 13"/>
            <p:cNvSpPr>
              <a:spLocks noChangeArrowheads="1"/>
            </p:cNvSpPr>
            <p:nvPr/>
          </p:nvSpPr>
          <p:spPr bwMode="auto">
            <a:xfrm>
              <a:off x="2507"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66" name="Oval 14"/>
            <p:cNvSpPr>
              <a:spLocks noChangeArrowheads="1"/>
            </p:cNvSpPr>
            <p:nvPr/>
          </p:nvSpPr>
          <p:spPr bwMode="auto">
            <a:xfrm>
              <a:off x="3061"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67" name="Oval 15"/>
            <p:cNvSpPr>
              <a:spLocks noChangeArrowheads="1"/>
            </p:cNvSpPr>
            <p:nvPr/>
          </p:nvSpPr>
          <p:spPr bwMode="auto">
            <a:xfrm>
              <a:off x="1246" y="267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68" name="Oval 16"/>
            <p:cNvSpPr>
              <a:spLocks noChangeArrowheads="1"/>
            </p:cNvSpPr>
            <p:nvPr/>
          </p:nvSpPr>
          <p:spPr bwMode="auto">
            <a:xfrm>
              <a:off x="2485"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cxnSp>
          <p:nvCxnSpPr>
            <p:cNvPr id="69" name="AutoShape 17"/>
            <p:cNvCxnSpPr>
              <a:cxnSpLocks noChangeShapeType="1"/>
              <a:stCxn id="59" idx="3"/>
              <a:endCxn id="60" idx="0"/>
            </p:cNvCxnSpPr>
            <p:nvPr/>
          </p:nvCxnSpPr>
          <p:spPr bwMode="auto">
            <a:xfrm flipH="1">
              <a:off x="572" y="1882"/>
              <a:ext cx="354"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AutoShape 18"/>
            <p:cNvCxnSpPr>
              <a:cxnSpLocks noChangeShapeType="1"/>
              <a:stCxn id="59" idx="5"/>
              <a:endCxn id="61" idx="0"/>
            </p:cNvCxnSpPr>
            <p:nvPr/>
          </p:nvCxnSpPr>
          <p:spPr bwMode="auto">
            <a:xfrm>
              <a:off x="1085" y="1882"/>
              <a:ext cx="349"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19"/>
            <p:cNvCxnSpPr>
              <a:cxnSpLocks noChangeShapeType="1"/>
              <a:stCxn id="61" idx="4"/>
              <a:endCxn id="67" idx="0"/>
            </p:cNvCxnSpPr>
            <p:nvPr/>
          </p:nvCxnSpPr>
          <p:spPr bwMode="auto">
            <a:xfrm flipH="1">
              <a:off x="1358" y="2397"/>
              <a:ext cx="76" cy="27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20"/>
            <p:cNvCxnSpPr>
              <a:cxnSpLocks noChangeShapeType="1"/>
              <a:stCxn id="63" idx="3"/>
              <a:endCxn id="64" idx="0"/>
            </p:cNvCxnSpPr>
            <p:nvPr/>
          </p:nvCxnSpPr>
          <p:spPr bwMode="auto">
            <a:xfrm flipH="1">
              <a:off x="2003" y="1864"/>
              <a:ext cx="537"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21"/>
            <p:cNvCxnSpPr>
              <a:cxnSpLocks noChangeShapeType="1"/>
              <a:stCxn id="63" idx="4"/>
              <a:endCxn id="65" idx="0"/>
            </p:cNvCxnSpPr>
            <p:nvPr/>
          </p:nvCxnSpPr>
          <p:spPr bwMode="auto">
            <a:xfrm>
              <a:off x="2620" y="1894"/>
              <a:ext cx="0" cy="2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22"/>
            <p:cNvCxnSpPr>
              <a:cxnSpLocks noChangeShapeType="1"/>
              <a:stCxn id="63" idx="5"/>
              <a:endCxn id="66" idx="0"/>
            </p:cNvCxnSpPr>
            <p:nvPr/>
          </p:nvCxnSpPr>
          <p:spPr bwMode="auto">
            <a:xfrm>
              <a:off x="2699" y="1864"/>
              <a:ext cx="474"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23"/>
            <p:cNvCxnSpPr>
              <a:cxnSpLocks noChangeShapeType="1"/>
              <a:stCxn id="64" idx="4"/>
              <a:endCxn id="62" idx="0"/>
            </p:cNvCxnSpPr>
            <p:nvPr/>
          </p:nvCxnSpPr>
          <p:spPr bwMode="auto">
            <a:xfrm flipH="1">
              <a:off x="1959" y="2397"/>
              <a:ext cx="43"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24"/>
            <p:cNvCxnSpPr>
              <a:cxnSpLocks noChangeShapeType="1"/>
              <a:stCxn id="65" idx="4"/>
              <a:endCxn id="68" idx="0"/>
            </p:cNvCxnSpPr>
            <p:nvPr/>
          </p:nvCxnSpPr>
          <p:spPr bwMode="auto">
            <a:xfrm flipH="1">
              <a:off x="2597" y="2397"/>
              <a:ext cx="22"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1028"/>
          <p:cNvSpPr>
            <a:spLocks noChangeArrowheads="1"/>
          </p:cNvSpPr>
          <p:nvPr/>
        </p:nvSpPr>
        <p:spPr bwMode="auto">
          <a:xfrm>
            <a:off x="457200" y="277813"/>
            <a:ext cx="47259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dirty="0" smtClean="0">
                <a:solidFill>
                  <a:srgbClr val="FFFF00"/>
                </a:solidFill>
                <a:effectLst/>
                <a:latin typeface="+mn-lt"/>
                <a:ea typeface="SimSun" charset="-122"/>
                <a:cs typeface="SimSun" charset="-122"/>
              </a:rPr>
              <a:t>(2) </a:t>
            </a:r>
            <a:r>
              <a:rPr lang="en-US" altLang="zh-CN" sz="2800" dirty="0">
                <a:solidFill>
                  <a:srgbClr val="FFFF00"/>
                </a:solidFill>
                <a:effectLst/>
                <a:latin typeface="+mn-lt"/>
                <a:ea typeface="SimSun" charset="-122"/>
                <a:cs typeface="SimSun" charset="-122"/>
              </a:rPr>
              <a:t>Sub-list form (</a:t>
            </a:r>
            <a:r>
              <a:rPr lang="zh-CN" altLang="en-US" sz="2800" dirty="0">
                <a:solidFill>
                  <a:srgbClr val="FFFF00"/>
                </a:solidFill>
                <a:effectLst/>
                <a:latin typeface="+mn-lt"/>
                <a:ea typeface="SimSun" charset="-122"/>
                <a:cs typeface="SimSun" charset="-122"/>
              </a:rPr>
              <a:t>子表表示法</a:t>
            </a:r>
            <a:r>
              <a:rPr lang="en-US" altLang="zh-CN" sz="2800" dirty="0">
                <a:solidFill>
                  <a:srgbClr val="FFFF00"/>
                </a:solidFill>
                <a:effectLst/>
                <a:latin typeface="+mn-lt"/>
                <a:ea typeface="SimSun" charset="-122"/>
                <a:cs typeface="SimSun" charset="-122"/>
              </a:rPr>
              <a:t>)</a:t>
            </a:r>
          </a:p>
        </p:txBody>
      </p:sp>
      <p:grpSp>
        <p:nvGrpSpPr>
          <p:cNvPr id="2" name="组合 1"/>
          <p:cNvGrpSpPr/>
          <p:nvPr/>
        </p:nvGrpSpPr>
        <p:grpSpPr>
          <a:xfrm>
            <a:off x="4221344" y="1844824"/>
            <a:ext cx="4895899" cy="3168651"/>
            <a:chOff x="684213" y="1052513"/>
            <a:chExt cx="4895899" cy="3168651"/>
          </a:xfrm>
        </p:grpSpPr>
        <p:sp>
          <p:nvSpPr>
            <p:cNvPr id="115738" name="Rectangle 1050"/>
            <p:cNvSpPr>
              <a:spLocks noChangeArrowheads="1"/>
            </p:cNvSpPr>
            <p:nvPr/>
          </p:nvSpPr>
          <p:spPr bwMode="auto">
            <a:xfrm>
              <a:off x="1114426" y="1052513"/>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info</a:t>
              </a:r>
            </a:p>
          </p:txBody>
        </p:sp>
        <p:sp>
          <p:nvSpPr>
            <p:cNvPr id="115739" name="Rectangle 1051"/>
            <p:cNvSpPr>
              <a:spLocks noChangeArrowheads="1"/>
            </p:cNvSpPr>
            <p:nvPr/>
          </p:nvSpPr>
          <p:spPr bwMode="auto">
            <a:xfrm>
              <a:off x="1981201" y="1052513"/>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children</a:t>
              </a:r>
            </a:p>
          </p:txBody>
        </p:sp>
        <p:sp>
          <p:nvSpPr>
            <p:cNvPr id="115740" name="Rectangle 1052"/>
            <p:cNvSpPr>
              <a:spLocks noChangeArrowheads="1"/>
            </p:cNvSpPr>
            <p:nvPr/>
          </p:nvSpPr>
          <p:spPr bwMode="auto">
            <a:xfrm>
              <a:off x="1114426" y="1341438"/>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A</a:t>
              </a:r>
            </a:p>
          </p:txBody>
        </p:sp>
        <p:sp>
          <p:nvSpPr>
            <p:cNvPr id="115741" name="Rectangle 1053"/>
            <p:cNvSpPr>
              <a:spLocks noChangeArrowheads="1"/>
            </p:cNvSpPr>
            <p:nvPr/>
          </p:nvSpPr>
          <p:spPr bwMode="auto">
            <a:xfrm>
              <a:off x="1981201" y="1341438"/>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42" name="Rectangle 1054"/>
            <p:cNvSpPr>
              <a:spLocks noChangeArrowheads="1"/>
            </p:cNvSpPr>
            <p:nvPr/>
          </p:nvSpPr>
          <p:spPr bwMode="auto">
            <a:xfrm>
              <a:off x="1114426" y="1628776"/>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B</a:t>
              </a:r>
            </a:p>
          </p:txBody>
        </p:sp>
        <p:sp>
          <p:nvSpPr>
            <p:cNvPr id="115743" name="Rectangle 1055"/>
            <p:cNvSpPr>
              <a:spLocks noChangeArrowheads="1"/>
            </p:cNvSpPr>
            <p:nvPr/>
          </p:nvSpPr>
          <p:spPr bwMode="auto">
            <a:xfrm>
              <a:off x="1981201" y="1628776"/>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44" name="Rectangle 1056"/>
            <p:cNvSpPr>
              <a:spLocks noChangeArrowheads="1"/>
            </p:cNvSpPr>
            <p:nvPr/>
          </p:nvSpPr>
          <p:spPr bwMode="auto">
            <a:xfrm>
              <a:off x="1114426" y="2203451"/>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K</a:t>
              </a:r>
            </a:p>
          </p:txBody>
        </p:sp>
        <p:sp>
          <p:nvSpPr>
            <p:cNvPr id="115745" name="Rectangle 1057"/>
            <p:cNvSpPr>
              <a:spLocks noChangeArrowheads="1"/>
            </p:cNvSpPr>
            <p:nvPr/>
          </p:nvSpPr>
          <p:spPr bwMode="auto">
            <a:xfrm>
              <a:off x="1114426" y="1917701"/>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C</a:t>
              </a:r>
            </a:p>
          </p:txBody>
        </p:sp>
        <p:sp>
          <p:nvSpPr>
            <p:cNvPr id="115746" name="Rectangle 1058"/>
            <p:cNvSpPr>
              <a:spLocks noChangeArrowheads="1"/>
            </p:cNvSpPr>
            <p:nvPr/>
          </p:nvSpPr>
          <p:spPr bwMode="auto">
            <a:xfrm>
              <a:off x="1979613" y="1916113"/>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47" name="Rectangle 1059"/>
            <p:cNvSpPr>
              <a:spLocks noChangeArrowheads="1"/>
            </p:cNvSpPr>
            <p:nvPr/>
          </p:nvSpPr>
          <p:spPr bwMode="auto">
            <a:xfrm>
              <a:off x="1979613" y="2203451"/>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48" name="Rectangle 1060"/>
            <p:cNvSpPr>
              <a:spLocks noChangeArrowheads="1"/>
            </p:cNvSpPr>
            <p:nvPr/>
          </p:nvSpPr>
          <p:spPr bwMode="auto">
            <a:xfrm>
              <a:off x="1114426" y="2492376"/>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D</a:t>
              </a:r>
            </a:p>
          </p:txBody>
        </p:sp>
        <p:sp>
          <p:nvSpPr>
            <p:cNvPr id="115749" name="Rectangle 1061"/>
            <p:cNvSpPr>
              <a:spLocks noChangeArrowheads="1"/>
            </p:cNvSpPr>
            <p:nvPr/>
          </p:nvSpPr>
          <p:spPr bwMode="auto">
            <a:xfrm>
              <a:off x="1981201" y="2492376"/>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50" name="Rectangle 1062"/>
            <p:cNvSpPr>
              <a:spLocks noChangeArrowheads="1"/>
            </p:cNvSpPr>
            <p:nvPr/>
          </p:nvSpPr>
          <p:spPr bwMode="auto">
            <a:xfrm>
              <a:off x="1114426" y="2781301"/>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E</a:t>
              </a:r>
            </a:p>
          </p:txBody>
        </p:sp>
        <p:sp>
          <p:nvSpPr>
            <p:cNvPr id="115751" name="Rectangle 1063"/>
            <p:cNvSpPr>
              <a:spLocks noChangeArrowheads="1"/>
            </p:cNvSpPr>
            <p:nvPr/>
          </p:nvSpPr>
          <p:spPr bwMode="auto">
            <a:xfrm>
              <a:off x="1981201" y="2781301"/>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52" name="Rectangle 1064"/>
            <p:cNvSpPr>
              <a:spLocks noChangeArrowheads="1"/>
            </p:cNvSpPr>
            <p:nvPr/>
          </p:nvSpPr>
          <p:spPr bwMode="auto">
            <a:xfrm>
              <a:off x="1114426" y="3068638"/>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H</a:t>
              </a:r>
            </a:p>
          </p:txBody>
        </p:sp>
        <p:sp>
          <p:nvSpPr>
            <p:cNvPr id="115753" name="Rectangle 1065"/>
            <p:cNvSpPr>
              <a:spLocks noChangeArrowheads="1"/>
            </p:cNvSpPr>
            <p:nvPr/>
          </p:nvSpPr>
          <p:spPr bwMode="auto">
            <a:xfrm>
              <a:off x="1981201" y="3068638"/>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54" name="Rectangle 1066"/>
            <p:cNvSpPr>
              <a:spLocks noChangeArrowheads="1"/>
            </p:cNvSpPr>
            <p:nvPr/>
          </p:nvSpPr>
          <p:spPr bwMode="auto">
            <a:xfrm>
              <a:off x="1114426" y="3357563"/>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F</a:t>
              </a:r>
            </a:p>
          </p:txBody>
        </p:sp>
        <p:sp>
          <p:nvSpPr>
            <p:cNvPr id="115755" name="Rectangle 1067"/>
            <p:cNvSpPr>
              <a:spLocks noChangeArrowheads="1"/>
            </p:cNvSpPr>
            <p:nvPr/>
          </p:nvSpPr>
          <p:spPr bwMode="auto">
            <a:xfrm>
              <a:off x="1981201" y="3357563"/>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56" name="Rectangle 1068"/>
            <p:cNvSpPr>
              <a:spLocks noChangeArrowheads="1"/>
            </p:cNvSpPr>
            <p:nvPr/>
          </p:nvSpPr>
          <p:spPr bwMode="auto">
            <a:xfrm>
              <a:off x="1114426" y="3644901"/>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J</a:t>
              </a:r>
            </a:p>
          </p:txBody>
        </p:sp>
        <p:sp>
          <p:nvSpPr>
            <p:cNvPr id="115757" name="Rectangle 1069"/>
            <p:cNvSpPr>
              <a:spLocks noChangeArrowheads="1"/>
            </p:cNvSpPr>
            <p:nvPr/>
          </p:nvSpPr>
          <p:spPr bwMode="auto">
            <a:xfrm>
              <a:off x="1979613" y="3644901"/>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58" name="Rectangle 1070"/>
            <p:cNvSpPr>
              <a:spLocks noChangeArrowheads="1"/>
            </p:cNvSpPr>
            <p:nvPr/>
          </p:nvSpPr>
          <p:spPr bwMode="auto">
            <a:xfrm>
              <a:off x="1114426" y="3932238"/>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G</a:t>
              </a:r>
            </a:p>
          </p:txBody>
        </p:sp>
        <p:sp>
          <p:nvSpPr>
            <p:cNvPr id="115759" name="Rectangle 1071"/>
            <p:cNvSpPr>
              <a:spLocks noChangeArrowheads="1"/>
            </p:cNvSpPr>
            <p:nvPr/>
          </p:nvSpPr>
          <p:spPr bwMode="auto">
            <a:xfrm>
              <a:off x="1979613" y="3932238"/>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60" name="Rectangle 1072"/>
            <p:cNvSpPr>
              <a:spLocks noChangeArrowheads="1"/>
            </p:cNvSpPr>
            <p:nvPr/>
          </p:nvSpPr>
          <p:spPr bwMode="auto">
            <a:xfrm>
              <a:off x="684213" y="1341438"/>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0</a:t>
              </a:r>
            </a:p>
          </p:txBody>
        </p:sp>
        <p:sp>
          <p:nvSpPr>
            <p:cNvPr id="115761" name="Rectangle 1073"/>
            <p:cNvSpPr>
              <a:spLocks noChangeArrowheads="1"/>
            </p:cNvSpPr>
            <p:nvPr/>
          </p:nvSpPr>
          <p:spPr bwMode="auto">
            <a:xfrm>
              <a:off x="684213" y="1630363"/>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1</a:t>
              </a:r>
            </a:p>
          </p:txBody>
        </p:sp>
        <p:sp>
          <p:nvSpPr>
            <p:cNvPr id="115762" name="Rectangle 1074"/>
            <p:cNvSpPr>
              <a:spLocks noChangeArrowheads="1"/>
            </p:cNvSpPr>
            <p:nvPr/>
          </p:nvSpPr>
          <p:spPr bwMode="auto">
            <a:xfrm>
              <a:off x="684213" y="1916113"/>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2</a:t>
              </a:r>
            </a:p>
          </p:txBody>
        </p:sp>
        <p:sp>
          <p:nvSpPr>
            <p:cNvPr id="115763" name="Rectangle 1075"/>
            <p:cNvSpPr>
              <a:spLocks noChangeArrowheads="1"/>
            </p:cNvSpPr>
            <p:nvPr/>
          </p:nvSpPr>
          <p:spPr bwMode="auto">
            <a:xfrm>
              <a:off x="684213" y="2205038"/>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3</a:t>
              </a:r>
            </a:p>
          </p:txBody>
        </p:sp>
        <p:sp>
          <p:nvSpPr>
            <p:cNvPr id="115764" name="Rectangle 1076"/>
            <p:cNvSpPr>
              <a:spLocks noChangeArrowheads="1"/>
            </p:cNvSpPr>
            <p:nvPr/>
          </p:nvSpPr>
          <p:spPr bwMode="auto">
            <a:xfrm>
              <a:off x="684213" y="2492376"/>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4</a:t>
              </a:r>
            </a:p>
          </p:txBody>
        </p:sp>
        <p:sp>
          <p:nvSpPr>
            <p:cNvPr id="115765" name="Rectangle 1077"/>
            <p:cNvSpPr>
              <a:spLocks noChangeArrowheads="1"/>
            </p:cNvSpPr>
            <p:nvPr/>
          </p:nvSpPr>
          <p:spPr bwMode="auto">
            <a:xfrm>
              <a:off x="684213" y="2781301"/>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5</a:t>
              </a:r>
            </a:p>
          </p:txBody>
        </p:sp>
        <p:sp>
          <p:nvSpPr>
            <p:cNvPr id="115766" name="Rectangle 1078"/>
            <p:cNvSpPr>
              <a:spLocks noChangeArrowheads="1"/>
            </p:cNvSpPr>
            <p:nvPr/>
          </p:nvSpPr>
          <p:spPr bwMode="auto">
            <a:xfrm>
              <a:off x="684213" y="3067051"/>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6</a:t>
              </a:r>
            </a:p>
          </p:txBody>
        </p:sp>
        <p:sp>
          <p:nvSpPr>
            <p:cNvPr id="115767" name="Rectangle 1079"/>
            <p:cNvSpPr>
              <a:spLocks noChangeArrowheads="1"/>
            </p:cNvSpPr>
            <p:nvPr/>
          </p:nvSpPr>
          <p:spPr bwMode="auto">
            <a:xfrm>
              <a:off x="684213" y="3355976"/>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7</a:t>
              </a:r>
            </a:p>
          </p:txBody>
        </p:sp>
        <p:sp>
          <p:nvSpPr>
            <p:cNvPr id="115768" name="Rectangle 1080"/>
            <p:cNvSpPr>
              <a:spLocks noChangeArrowheads="1"/>
            </p:cNvSpPr>
            <p:nvPr/>
          </p:nvSpPr>
          <p:spPr bwMode="auto">
            <a:xfrm>
              <a:off x="684213" y="3644901"/>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8</a:t>
              </a:r>
            </a:p>
          </p:txBody>
        </p:sp>
        <p:sp>
          <p:nvSpPr>
            <p:cNvPr id="115769" name="Rectangle 1081"/>
            <p:cNvSpPr>
              <a:spLocks noChangeArrowheads="1"/>
            </p:cNvSpPr>
            <p:nvPr/>
          </p:nvSpPr>
          <p:spPr bwMode="auto">
            <a:xfrm>
              <a:off x="684213" y="3933826"/>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9</a:t>
              </a:r>
            </a:p>
          </p:txBody>
        </p:sp>
        <p:grpSp>
          <p:nvGrpSpPr>
            <p:cNvPr id="115773" name="Group 1085"/>
            <p:cNvGrpSpPr>
              <a:grpSpLocks noChangeAspect="1"/>
            </p:cNvGrpSpPr>
            <p:nvPr/>
          </p:nvGrpSpPr>
          <p:grpSpPr bwMode="auto">
            <a:xfrm>
              <a:off x="2339976" y="1700213"/>
              <a:ext cx="139700" cy="103188"/>
              <a:chOff x="249" y="3884"/>
              <a:chExt cx="182" cy="136"/>
            </a:xfrm>
          </p:grpSpPr>
          <p:sp>
            <p:nvSpPr>
              <p:cNvPr id="115774" name="Line 1086"/>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775" name="Line 1087"/>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5776" name="Group 1088"/>
            <p:cNvGrpSpPr>
              <a:grpSpLocks noChangeAspect="1"/>
            </p:cNvGrpSpPr>
            <p:nvPr/>
          </p:nvGrpSpPr>
          <p:grpSpPr bwMode="auto">
            <a:xfrm>
              <a:off x="2339976" y="2276476"/>
              <a:ext cx="139700" cy="103188"/>
              <a:chOff x="249" y="3884"/>
              <a:chExt cx="182" cy="136"/>
            </a:xfrm>
          </p:grpSpPr>
          <p:sp>
            <p:nvSpPr>
              <p:cNvPr id="115777" name="Line 1089"/>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778" name="Line 1090"/>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5779" name="Group 1091"/>
            <p:cNvGrpSpPr>
              <a:grpSpLocks noChangeAspect="1"/>
            </p:cNvGrpSpPr>
            <p:nvPr/>
          </p:nvGrpSpPr>
          <p:grpSpPr bwMode="auto">
            <a:xfrm>
              <a:off x="2339976" y="3141663"/>
              <a:ext cx="139700" cy="103188"/>
              <a:chOff x="249" y="3884"/>
              <a:chExt cx="182" cy="136"/>
            </a:xfrm>
          </p:grpSpPr>
          <p:sp>
            <p:nvSpPr>
              <p:cNvPr id="115780" name="Line 109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781" name="Line 109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5782" name="Group 1094"/>
            <p:cNvGrpSpPr>
              <a:grpSpLocks noChangeAspect="1"/>
            </p:cNvGrpSpPr>
            <p:nvPr/>
          </p:nvGrpSpPr>
          <p:grpSpPr bwMode="auto">
            <a:xfrm>
              <a:off x="2339976" y="3716338"/>
              <a:ext cx="139700" cy="103188"/>
              <a:chOff x="249" y="3884"/>
              <a:chExt cx="182" cy="136"/>
            </a:xfrm>
          </p:grpSpPr>
          <p:sp>
            <p:nvSpPr>
              <p:cNvPr id="115783" name="Line 1095"/>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784" name="Line 1096"/>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5785" name="Group 1097"/>
            <p:cNvGrpSpPr>
              <a:grpSpLocks noChangeAspect="1"/>
            </p:cNvGrpSpPr>
            <p:nvPr/>
          </p:nvGrpSpPr>
          <p:grpSpPr bwMode="auto">
            <a:xfrm>
              <a:off x="2339976" y="4005263"/>
              <a:ext cx="139700" cy="103188"/>
              <a:chOff x="249" y="3884"/>
              <a:chExt cx="182" cy="136"/>
            </a:xfrm>
          </p:grpSpPr>
          <p:sp>
            <p:nvSpPr>
              <p:cNvPr id="115786" name="Line 1098"/>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787" name="Line 1099"/>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5788" name="Line 1100"/>
            <p:cNvSpPr>
              <a:spLocks noChangeShapeType="1"/>
            </p:cNvSpPr>
            <p:nvPr/>
          </p:nvSpPr>
          <p:spPr bwMode="auto">
            <a:xfrm>
              <a:off x="2297113" y="1489076"/>
              <a:ext cx="9001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5789" name="Group 1101"/>
            <p:cNvGrpSpPr/>
            <p:nvPr/>
          </p:nvGrpSpPr>
          <p:grpSpPr bwMode="auto">
            <a:xfrm>
              <a:off x="3213101" y="1384301"/>
              <a:ext cx="431800" cy="215900"/>
              <a:chOff x="2357" y="2275"/>
              <a:chExt cx="272" cy="136"/>
            </a:xfrm>
          </p:grpSpPr>
          <p:sp>
            <p:nvSpPr>
              <p:cNvPr id="115790" name="Rectangle 1102"/>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1</a:t>
                </a:r>
              </a:p>
            </p:txBody>
          </p:sp>
          <p:sp>
            <p:nvSpPr>
              <p:cNvPr id="115791" name="Rectangle 1103"/>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5792" name="Group 1104"/>
            <p:cNvGrpSpPr/>
            <p:nvPr/>
          </p:nvGrpSpPr>
          <p:grpSpPr bwMode="auto">
            <a:xfrm>
              <a:off x="4172000" y="1384301"/>
              <a:ext cx="431800" cy="215900"/>
              <a:chOff x="2357" y="2275"/>
              <a:chExt cx="272" cy="136"/>
            </a:xfrm>
          </p:grpSpPr>
          <p:sp>
            <p:nvSpPr>
              <p:cNvPr id="115793" name="Rectangle 1105"/>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2</a:t>
                </a:r>
              </a:p>
            </p:txBody>
          </p:sp>
          <p:sp>
            <p:nvSpPr>
              <p:cNvPr id="115794" name="Rectangle 1106"/>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5795" name="Line 1107"/>
            <p:cNvSpPr>
              <a:spLocks noChangeShapeType="1"/>
            </p:cNvSpPr>
            <p:nvPr/>
          </p:nvSpPr>
          <p:spPr bwMode="auto">
            <a:xfrm>
              <a:off x="3522712" y="1489076"/>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5796" name="Group 1108"/>
            <p:cNvGrpSpPr>
              <a:grpSpLocks noChangeAspect="1"/>
            </p:cNvGrpSpPr>
            <p:nvPr/>
          </p:nvGrpSpPr>
          <p:grpSpPr bwMode="auto">
            <a:xfrm>
              <a:off x="4443413" y="1438276"/>
              <a:ext cx="139700" cy="103188"/>
              <a:chOff x="249" y="3884"/>
              <a:chExt cx="182" cy="136"/>
            </a:xfrm>
          </p:grpSpPr>
          <p:sp>
            <p:nvSpPr>
              <p:cNvPr id="115797" name="Line 1109"/>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798" name="Line 1110"/>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5799" name="Line 1111"/>
            <p:cNvSpPr>
              <a:spLocks noChangeShapeType="1"/>
            </p:cNvSpPr>
            <p:nvPr/>
          </p:nvSpPr>
          <p:spPr bwMode="auto">
            <a:xfrm>
              <a:off x="2297113" y="2640013"/>
              <a:ext cx="9001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5800" name="Group 1112"/>
            <p:cNvGrpSpPr/>
            <p:nvPr/>
          </p:nvGrpSpPr>
          <p:grpSpPr bwMode="auto">
            <a:xfrm>
              <a:off x="3203576" y="2535238"/>
              <a:ext cx="431800" cy="215900"/>
              <a:chOff x="2357" y="2275"/>
              <a:chExt cx="272" cy="136"/>
            </a:xfrm>
          </p:grpSpPr>
          <p:sp>
            <p:nvSpPr>
              <p:cNvPr id="115801" name="Rectangle 1113"/>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5</a:t>
                </a:r>
              </a:p>
            </p:txBody>
          </p:sp>
          <p:sp>
            <p:nvSpPr>
              <p:cNvPr id="115802" name="Rectangle 1114"/>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5803" name="Group 1115"/>
            <p:cNvGrpSpPr/>
            <p:nvPr/>
          </p:nvGrpSpPr>
          <p:grpSpPr bwMode="auto">
            <a:xfrm>
              <a:off x="4172000" y="2535238"/>
              <a:ext cx="431800" cy="215900"/>
              <a:chOff x="2357" y="2275"/>
              <a:chExt cx="272" cy="136"/>
            </a:xfrm>
          </p:grpSpPr>
          <p:sp>
            <p:nvSpPr>
              <p:cNvPr id="115804" name="Rectangle 1116"/>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7</a:t>
                </a:r>
              </a:p>
            </p:txBody>
          </p:sp>
          <p:sp>
            <p:nvSpPr>
              <p:cNvPr id="115805" name="Rectangle 1117"/>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5806" name="Line 1118"/>
            <p:cNvSpPr>
              <a:spLocks noChangeShapeType="1"/>
            </p:cNvSpPr>
            <p:nvPr/>
          </p:nvSpPr>
          <p:spPr bwMode="auto">
            <a:xfrm>
              <a:off x="3522712" y="2640013"/>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5810" name="Group 1122"/>
            <p:cNvGrpSpPr/>
            <p:nvPr/>
          </p:nvGrpSpPr>
          <p:grpSpPr bwMode="auto">
            <a:xfrm>
              <a:off x="5148312" y="2536826"/>
              <a:ext cx="431800" cy="215900"/>
              <a:chOff x="2357" y="2275"/>
              <a:chExt cx="272" cy="136"/>
            </a:xfrm>
          </p:grpSpPr>
          <p:sp>
            <p:nvSpPr>
              <p:cNvPr id="115811" name="Rectangle 1123"/>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9</a:t>
                </a:r>
              </a:p>
            </p:txBody>
          </p:sp>
          <p:sp>
            <p:nvSpPr>
              <p:cNvPr id="115812" name="Rectangle 1124"/>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5813" name="Line 1125"/>
            <p:cNvSpPr>
              <a:spLocks noChangeShapeType="1"/>
            </p:cNvSpPr>
            <p:nvPr/>
          </p:nvSpPr>
          <p:spPr bwMode="auto">
            <a:xfrm>
              <a:off x="4499025" y="2641601"/>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5814" name="Group 1126"/>
            <p:cNvGrpSpPr>
              <a:grpSpLocks noChangeAspect="1"/>
            </p:cNvGrpSpPr>
            <p:nvPr/>
          </p:nvGrpSpPr>
          <p:grpSpPr bwMode="auto">
            <a:xfrm>
              <a:off x="5403900" y="2590801"/>
              <a:ext cx="139700" cy="103188"/>
              <a:chOff x="249" y="3884"/>
              <a:chExt cx="182" cy="136"/>
            </a:xfrm>
          </p:grpSpPr>
          <p:sp>
            <p:nvSpPr>
              <p:cNvPr id="115815" name="Line 1127"/>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816" name="Line 1128"/>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5817" name="Group 1129"/>
            <p:cNvGrpSpPr/>
            <p:nvPr/>
          </p:nvGrpSpPr>
          <p:grpSpPr bwMode="auto">
            <a:xfrm>
              <a:off x="3205163" y="1917701"/>
              <a:ext cx="431800" cy="215900"/>
              <a:chOff x="2357" y="2275"/>
              <a:chExt cx="272" cy="136"/>
            </a:xfrm>
          </p:grpSpPr>
          <p:sp>
            <p:nvSpPr>
              <p:cNvPr id="115818" name="Rectangle 1130"/>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3</a:t>
                </a:r>
              </a:p>
            </p:txBody>
          </p:sp>
          <p:sp>
            <p:nvSpPr>
              <p:cNvPr id="115819" name="Rectangle 1131"/>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5820" name="Line 1132"/>
            <p:cNvSpPr>
              <a:spLocks noChangeShapeType="1"/>
            </p:cNvSpPr>
            <p:nvPr/>
          </p:nvSpPr>
          <p:spPr bwMode="auto">
            <a:xfrm>
              <a:off x="2297113" y="2022476"/>
              <a:ext cx="9001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5821" name="Group 1133"/>
            <p:cNvGrpSpPr>
              <a:grpSpLocks noChangeAspect="1"/>
            </p:cNvGrpSpPr>
            <p:nvPr/>
          </p:nvGrpSpPr>
          <p:grpSpPr bwMode="auto">
            <a:xfrm>
              <a:off x="3460751" y="1971676"/>
              <a:ext cx="139700" cy="103188"/>
              <a:chOff x="249" y="3884"/>
              <a:chExt cx="182" cy="136"/>
            </a:xfrm>
          </p:grpSpPr>
          <p:sp>
            <p:nvSpPr>
              <p:cNvPr id="115822" name="Line 1134"/>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823" name="Line 1135"/>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5828" name="Group 1140"/>
            <p:cNvGrpSpPr/>
            <p:nvPr/>
          </p:nvGrpSpPr>
          <p:grpSpPr bwMode="auto">
            <a:xfrm>
              <a:off x="3209926" y="2809876"/>
              <a:ext cx="431800" cy="215900"/>
              <a:chOff x="2357" y="2275"/>
              <a:chExt cx="272" cy="136"/>
            </a:xfrm>
          </p:grpSpPr>
          <p:sp>
            <p:nvSpPr>
              <p:cNvPr id="115829" name="Rectangle 1141"/>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6</a:t>
                </a:r>
              </a:p>
            </p:txBody>
          </p:sp>
          <p:sp>
            <p:nvSpPr>
              <p:cNvPr id="115830" name="Rectangle 1142"/>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5831" name="Line 1143"/>
            <p:cNvSpPr>
              <a:spLocks noChangeShapeType="1"/>
            </p:cNvSpPr>
            <p:nvPr/>
          </p:nvSpPr>
          <p:spPr bwMode="auto">
            <a:xfrm>
              <a:off x="2311401" y="2914651"/>
              <a:ext cx="9001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5832" name="Group 1144"/>
            <p:cNvGrpSpPr>
              <a:grpSpLocks noChangeAspect="1"/>
            </p:cNvGrpSpPr>
            <p:nvPr/>
          </p:nvGrpSpPr>
          <p:grpSpPr bwMode="auto">
            <a:xfrm>
              <a:off x="3465513" y="2863851"/>
              <a:ext cx="139700" cy="103188"/>
              <a:chOff x="249" y="3884"/>
              <a:chExt cx="182" cy="136"/>
            </a:xfrm>
          </p:grpSpPr>
          <p:sp>
            <p:nvSpPr>
              <p:cNvPr id="115833" name="Line 1145"/>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834" name="Line 1146"/>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5835" name="Group 1147"/>
            <p:cNvGrpSpPr/>
            <p:nvPr/>
          </p:nvGrpSpPr>
          <p:grpSpPr bwMode="auto">
            <a:xfrm>
              <a:off x="3203576" y="3386138"/>
              <a:ext cx="431800" cy="215900"/>
              <a:chOff x="2357" y="2275"/>
              <a:chExt cx="272" cy="136"/>
            </a:xfrm>
          </p:grpSpPr>
          <p:sp>
            <p:nvSpPr>
              <p:cNvPr id="115836" name="Rectangle 1148"/>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8</a:t>
                </a:r>
              </a:p>
            </p:txBody>
          </p:sp>
          <p:sp>
            <p:nvSpPr>
              <p:cNvPr id="115837" name="Rectangle 1149"/>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5838" name="Line 1150"/>
            <p:cNvSpPr>
              <a:spLocks noChangeShapeType="1"/>
            </p:cNvSpPr>
            <p:nvPr/>
          </p:nvSpPr>
          <p:spPr bwMode="auto">
            <a:xfrm>
              <a:off x="2297113" y="3490913"/>
              <a:ext cx="9001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5839" name="Group 1151"/>
            <p:cNvGrpSpPr>
              <a:grpSpLocks noChangeAspect="1"/>
            </p:cNvGrpSpPr>
            <p:nvPr/>
          </p:nvGrpSpPr>
          <p:grpSpPr bwMode="auto">
            <a:xfrm>
              <a:off x="3459163" y="3440113"/>
              <a:ext cx="139700" cy="103188"/>
              <a:chOff x="249" y="3884"/>
              <a:chExt cx="182" cy="136"/>
            </a:xfrm>
          </p:grpSpPr>
          <p:sp>
            <p:nvSpPr>
              <p:cNvPr id="115840" name="Line 115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841" name="Line 115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grpSp>
        <p:nvGrpSpPr>
          <p:cNvPr id="119" name="Group 6"/>
          <p:cNvGrpSpPr/>
          <p:nvPr/>
        </p:nvGrpSpPr>
        <p:grpSpPr bwMode="auto">
          <a:xfrm>
            <a:off x="457200" y="2160533"/>
            <a:ext cx="3380158" cy="2514674"/>
            <a:chOff x="1230" y="1688"/>
            <a:chExt cx="1875" cy="1202"/>
          </a:xfrm>
        </p:grpSpPr>
        <p:sp>
          <p:nvSpPr>
            <p:cNvPr id="120" name="Oval 7"/>
            <p:cNvSpPr>
              <a:spLocks noChangeArrowheads="1"/>
            </p:cNvSpPr>
            <p:nvPr/>
          </p:nvSpPr>
          <p:spPr bwMode="auto">
            <a:xfrm>
              <a:off x="1416" y="1688"/>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21" name="Oval 8"/>
            <p:cNvSpPr>
              <a:spLocks noChangeArrowheads="1"/>
            </p:cNvSpPr>
            <p:nvPr/>
          </p:nvSpPr>
          <p:spPr bwMode="auto">
            <a:xfrm>
              <a:off x="1230"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22" name="Oval 9"/>
            <p:cNvSpPr>
              <a:spLocks noChangeArrowheads="1"/>
            </p:cNvSpPr>
            <p:nvPr/>
          </p:nvSpPr>
          <p:spPr bwMode="auto">
            <a:xfrm>
              <a:off x="1617"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23" name="Oval 10"/>
            <p:cNvSpPr>
              <a:spLocks noChangeArrowheads="1"/>
            </p:cNvSpPr>
            <p:nvPr/>
          </p:nvSpPr>
          <p:spPr bwMode="auto">
            <a:xfrm>
              <a:off x="2136" y="2684"/>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24" name="Oval 11"/>
            <p:cNvSpPr>
              <a:spLocks noChangeArrowheads="1"/>
            </p:cNvSpPr>
            <p:nvPr/>
          </p:nvSpPr>
          <p:spPr bwMode="auto">
            <a:xfrm>
              <a:off x="2507" y="1688"/>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25" name="Oval 12"/>
            <p:cNvSpPr>
              <a:spLocks noChangeArrowheads="1"/>
            </p:cNvSpPr>
            <p:nvPr/>
          </p:nvSpPr>
          <p:spPr bwMode="auto">
            <a:xfrm>
              <a:off x="2136"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26" name="Oval 13"/>
            <p:cNvSpPr>
              <a:spLocks noChangeArrowheads="1"/>
            </p:cNvSpPr>
            <p:nvPr/>
          </p:nvSpPr>
          <p:spPr bwMode="auto">
            <a:xfrm>
              <a:off x="2507"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27" name="Oval 14"/>
            <p:cNvSpPr>
              <a:spLocks noChangeArrowheads="1"/>
            </p:cNvSpPr>
            <p:nvPr/>
          </p:nvSpPr>
          <p:spPr bwMode="auto">
            <a:xfrm>
              <a:off x="2880"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28" name="Oval 15"/>
            <p:cNvSpPr>
              <a:spLocks noChangeArrowheads="1"/>
            </p:cNvSpPr>
            <p:nvPr/>
          </p:nvSpPr>
          <p:spPr bwMode="auto">
            <a:xfrm>
              <a:off x="1617" y="2684"/>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129" name="Oval 16"/>
            <p:cNvSpPr>
              <a:spLocks noChangeArrowheads="1"/>
            </p:cNvSpPr>
            <p:nvPr/>
          </p:nvSpPr>
          <p:spPr bwMode="auto">
            <a:xfrm>
              <a:off x="2511" y="2674"/>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cxnSp>
          <p:nvCxnSpPr>
            <p:cNvPr id="130" name="AutoShape 17"/>
            <p:cNvCxnSpPr>
              <a:cxnSpLocks noChangeShapeType="1"/>
              <a:stCxn id="120" idx="3"/>
              <a:endCxn id="121" idx="0"/>
            </p:cNvCxnSpPr>
            <p:nvPr/>
          </p:nvCxnSpPr>
          <p:spPr bwMode="auto">
            <a:xfrm flipH="1">
              <a:off x="1343" y="1864"/>
              <a:ext cx="106"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AutoShape 18"/>
            <p:cNvCxnSpPr>
              <a:cxnSpLocks noChangeShapeType="1"/>
              <a:stCxn id="120" idx="5"/>
              <a:endCxn id="122" idx="0"/>
            </p:cNvCxnSpPr>
            <p:nvPr/>
          </p:nvCxnSpPr>
          <p:spPr bwMode="auto">
            <a:xfrm>
              <a:off x="1608" y="1864"/>
              <a:ext cx="121"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AutoShape 19"/>
            <p:cNvCxnSpPr>
              <a:cxnSpLocks noChangeShapeType="1"/>
              <a:stCxn id="122" idx="4"/>
              <a:endCxn id="128" idx="0"/>
            </p:cNvCxnSpPr>
            <p:nvPr/>
          </p:nvCxnSpPr>
          <p:spPr bwMode="auto">
            <a:xfrm>
              <a:off x="1730" y="2397"/>
              <a:ext cx="0" cy="2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AutoShape 20"/>
            <p:cNvCxnSpPr>
              <a:cxnSpLocks noChangeShapeType="1"/>
              <a:stCxn id="124" idx="3"/>
              <a:endCxn id="125" idx="0"/>
            </p:cNvCxnSpPr>
            <p:nvPr/>
          </p:nvCxnSpPr>
          <p:spPr bwMode="auto">
            <a:xfrm flipH="1">
              <a:off x="2249" y="1864"/>
              <a:ext cx="291"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AutoShape 21"/>
            <p:cNvCxnSpPr>
              <a:cxnSpLocks noChangeShapeType="1"/>
              <a:stCxn id="124" idx="4"/>
              <a:endCxn id="126" idx="0"/>
            </p:cNvCxnSpPr>
            <p:nvPr/>
          </p:nvCxnSpPr>
          <p:spPr bwMode="auto">
            <a:xfrm>
              <a:off x="2620" y="1894"/>
              <a:ext cx="0" cy="2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22"/>
            <p:cNvCxnSpPr>
              <a:cxnSpLocks noChangeShapeType="1"/>
              <a:stCxn id="124" idx="5"/>
              <a:endCxn id="127" idx="0"/>
            </p:cNvCxnSpPr>
            <p:nvPr/>
          </p:nvCxnSpPr>
          <p:spPr bwMode="auto">
            <a:xfrm>
              <a:off x="2699" y="1864"/>
              <a:ext cx="293"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AutoShape 23"/>
            <p:cNvCxnSpPr>
              <a:cxnSpLocks noChangeShapeType="1"/>
              <a:stCxn id="125" idx="4"/>
              <a:endCxn id="123" idx="0"/>
            </p:cNvCxnSpPr>
            <p:nvPr/>
          </p:nvCxnSpPr>
          <p:spPr bwMode="auto">
            <a:xfrm>
              <a:off x="2248" y="2397"/>
              <a:ext cx="0" cy="2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AutoShape 24"/>
            <p:cNvCxnSpPr>
              <a:cxnSpLocks noChangeShapeType="1"/>
              <a:stCxn id="126" idx="4"/>
              <a:endCxn id="129" idx="0"/>
            </p:cNvCxnSpPr>
            <p:nvPr/>
          </p:nvCxnSpPr>
          <p:spPr bwMode="auto">
            <a:xfrm>
              <a:off x="2620" y="2397"/>
              <a:ext cx="4" cy="27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062672" y="4639638"/>
            <a:ext cx="647700" cy="215900"/>
            <a:chOff x="3316288" y="1633538"/>
            <a:chExt cx="647700" cy="215900"/>
          </a:xfrm>
        </p:grpSpPr>
        <p:grpSp>
          <p:nvGrpSpPr>
            <p:cNvPr id="210969" name="Group 25"/>
            <p:cNvGrpSpPr/>
            <p:nvPr/>
          </p:nvGrpSpPr>
          <p:grpSpPr bwMode="auto">
            <a:xfrm>
              <a:off x="3532188" y="1633538"/>
              <a:ext cx="431800" cy="215900"/>
              <a:chOff x="2357" y="2275"/>
              <a:chExt cx="272" cy="136"/>
            </a:xfrm>
          </p:grpSpPr>
          <p:sp>
            <p:nvSpPr>
              <p:cNvPr id="210970" name="Rectangle 26"/>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A</a:t>
                </a:r>
              </a:p>
            </p:txBody>
          </p:sp>
          <p:sp>
            <p:nvSpPr>
              <p:cNvPr id="210971" name="Rectangle 27"/>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0975" name="Rectangle 31"/>
            <p:cNvSpPr>
              <a:spLocks noChangeArrowheads="1"/>
            </p:cNvSpPr>
            <p:nvPr/>
          </p:nvSpPr>
          <p:spPr bwMode="auto">
            <a:xfrm>
              <a:off x="3316288" y="1633538"/>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210976" name="Group 32"/>
          <p:cNvGrpSpPr>
            <a:grpSpLocks noChangeAspect="1"/>
          </p:cNvGrpSpPr>
          <p:nvPr/>
        </p:nvGrpSpPr>
        <p:grpSpPr bwMode="auto">
          <a:xfrm>
            <a:off x="3454784" y="6177330"/>
            <a:ext cx="139700" cy="103187"/>
            <a:chOff x="249" y="3884"/>
            <a:chExt cx="182" cy="136"/>
          </a:xfrm>
        </p:grpSpPr>
        <p:sp>
          <p:nvSpPr>
            <p:cNvPr id="210977" name="Line 33"/>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0978" name="Line 34"/>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2" name="组合 1"/>
          <p:cNvGrpSpPr/>
          <p:nvPr/>
        </p:nvGrpSpPr>
        <p:grpSpPr>
          <a:xfrm>
            <a:off x="2486409" y="5392212"/>
            <a:ext cx="647700" cy="215900"/>
            <a:chOff x="2740025" y="2138363"/>
            <a:chExt cx="647700" cy="215900"/>
          </a:xfrm>
        </p:grpSpPr>
        <p:grpSp>
          <p:nvGrpSpPr>
            <p:cNvPr id="210979" name="Group 35"/>
            <p:cNvGrpSpPr/>
            <p:nvPr/>
          </p:nvGrpSpPr>
          <p:grpSpPr bwMode="auto">
            <a:xfrm>
              <a:off x="2955925" y="2138363"/>
              <a:ext cx="431800" cy="215900"/>
              <a:chOff x="2357" y="2275"/>
              <a:chExt cx="272" cy="136"/>
            </a:xfrm>
          </p:grpSpPr>
          <p:sp>
            <p:nvSpPr>
              <p:cNvPr id="210980" name="Rectangle 36"/>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B</a:t>
                </a:r>
              </a:p>
            </p:txBody>
          </p:sp>
          <p:sp>
            <p:nvSpPr>
              <p:cNvPr id="210981" name="Rectangle 37"/>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0982" name="Rectangle 38"/>
            <p:cNvSpPr>
              <a:spLocks noChangeArrowheads="1"/>
            </p:cNvSpPr>
            <p:nvPr/>
          </p:nvSpPr>
          <p:spPr bwMode="auto">
            <a:xfrm>
              <a:off x="2740025" y="2138363"/>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210986" name="Group 42"/>
          <p:cNvGrpSpPr>
            <a:grpSpLocks noChangeAspect="1"/>
          </p:cNvGrpSpPr>
          <p:nvPr/>
        </p:nvGrpSpPr>
        <p:grpSpPr bwMode="auto">
          <a:xfrm>
            <a:off x="4142172" y="5431899"/>
            <a:ext cx="139700" cy="103188"/>
            <a:chOff x="249" y="3884"/>
            <a:chExt cx="182" cy="136"/>
          </a:xfrm>
        </p:grpSpPr>
        <p:sp>
          <p:nvSpPr>
            <p:cNvPr id="210987" name="Line 43"/>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0988" name="Line 44"/>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3" name="组合 2"/>
          <p:cNvGrpSpPr/>
          <p:nvPr/>
        </p:nvGrpSpPr>
        <p:grpSpPr>
          <a:xfrm>
            <a:off x="3670684" y="5392212"/>
            <a:ext cx="647700" cy="215900"/>
            <a:chOff x="3924300" y="2155825"/>
            <a:chExt cx="647700" cy="215900"/>
          </a:xfrm>
        </p:grpSpPr>
        <p:grpSp>
          <p:nvGrpSpPr>
            <p:cNvPr id="210983" name="Group 39"/>
            <p:cNvGrpSpPr/>
            <p:nvPr/>
          </p:nvGrpSpPr>
          <p:grpSpPr bwMode="auto">
            <a:xfrm>
              <a:off x="4140200" y="2155825"/>
              <a:ext cx="431800" cy="215900"/>
              <a:chOff x="2357" y="2275"/>
              <a:chExt cx="272" cy="136"/>
            </a:xfrm>
          </p:grpSpPr>
          <p:sp>
            <p:nvSpPr>
              <p:cNvPr id="210984" name="Rectangle 40"/>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C</a:t>
                </a:r>
              </a:p>
            </p:txBody>
          </p:sp>
          <p:sp>
            <p:nvSpPr>
              <p:cNvPr id="210985" name="Rectangle 41"/>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0989" name="Rectangle 45"/>
            <p:cNvSpPr>
              <a:spLocks noChangeArrowheads="1"/>
            </p:cNvSpPr>
            <p:nvPr/>
          </p:nvSpPr>
          <p:spPr bwMode="auto">
            <a:xfrm>
              <a:off x="3924300" y="215582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4" name="组合 3"/>
          <p:cNvGrpSpPr/>
          <p:nvPr/>
        </p:nvGrpSpPr>
        <p:grpSpPr>
          <a:xfrm>
            <a:off x="4573972" y="5392212"/>
            <a:ext cx="647700" cy="215900"/>
            <a:chOff x="4827588" y="2168525"/>
            <a:chExt cx="647700" cy="215900"/>
          </a:xfrm>
        </p:grpSpPr>
        <p:grpSp>
          <p:nvGrpSpPr>
            <p:cNvPr id="210990" name="Group 46"/>
            <p:cNvGrpSpPr/>
            <p:nvPr/>
          </p:nvGrpSpPr>
          <p:grpSpPr bwMode="auto">
            <a:xfrm>
              <a:off x="5043488" y="2168525"/>
              <a:ext cx="431800" cy="215900"/>
              <a:chOff x="2357" y="2275"/>
              <a:chExt cx="272" cy="136"/>
            </a:xfrm>
          </p:grpSpPr>
          <p:sp>
            <p:nvSpPr>
              <p:cNvPr id="210991" name="Rectangle 47"/>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E</a:t>
                </a:r>
              </a:p>
            </p:txBody>
          </p:sp>
          <p:sp>
            <p:nvSpPr>
              <p:cNvPr id="210992" name="Rectangle 48"/>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0996" name="Rectangle 52"/>
            <p:cNvSpPr>
              <a:spLocks noChangeArrowheads="1"/>
            </p:cNvSpPr>
            <p:nvPr/>
          </p:nvSpPr>
          <p:spPr bwMode="auto">
            <a:xfrm>
              <a:off x="4827588" y="216852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211000" name="Group 56"/>
          <p:cNvGrpSpPr>
            <a:grpSpLocks noChangeAspect="1"/>
          </p:cNvGrpSpPr>
          <p:nvPr/>
        </p:nvGrpSpPr>
        <p:grpSpPr bwMode="auto">
          <a:xfrm>
            <a:off x="5181984" y="6193205"/>
            <a:ext cx="139700" cy="103187"/>
            <a:chOff x="249" y="3884"/>
            <a:chExt cx="182" cy="136"/>
          </a:xfrm>
        </p:grpSpPr>
        <p:sp>
          <p:nvSpPr>
            <p:cNvPr id="211001" name="Line 57"/>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02" name="Line 58"/>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5" name="组合 4"/>
          <p:cNvGrpSpPr/>
          <p:nvPr/>
        </p:nvGrpSpPr>
        <p:grpSpPr>
          <a:xfrm>
            <a:off x="5758247" y="5392212"/>
            <a:ext cx="647700" cy="215900"/>
            <a:chOff x="6011863" y="2168525"/>
            <a:chExt cx="647700" cy="215900"/>
          </a:xfrm>
        </p:grpSpPr>
        <p:grpSp>
          <p:nvGrpSpPr>
            <p:cNvPr id="210997" name="Group 53"/>
            <p:cNvGrpSpPr/>
            <p:nvPr/>
          </p:nvGrpSpPr>
          <p:grpSpPr bwMode="auto">
            <a:xfrm>
              <a:off x="6227763" y="2168525"/>
              <a:ext cx="431800" cy="215900"/>
              <a:chOff x="2357" y="2275"/>
              <a:chExt cx="272" cy="136"/>
            </a:xfrm>
          </p:grpSpPr>
          <p:sp>
            <p:nvSpPr>
              <p:cNvPr id="210998" name="Rectangle 54"/>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F</a:t>
                </a:r>
              </a:p>
            </p:txBody>
          </p:sp>
          <p:sp>
            <p:nvSpPr>
              <p:cNvPr id="210999" name="Rectangle 55"/>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1003" name="Rectangle 59"/>
            <p:cNvSpPr>
              <a:spLocks noChangeArrowheads="1"/>
            </p:cNvSpPr>
            <p:nvPr/>
          </p:nvSpPr>
          <p:spPr bwMode="auto">
            <a:xfrm>
              <a:off x="6011863" y="216852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7" name="组合 6"/>
          <p:cNvGrpSpPr/>
          <p:nvPr/>
        </p:nvGrpSpPr>
        <p:grpSpPr>
          <a:xfrm>
            <a:off x="3383347" y="6147167"/>
            <a:ext cx="647700" cy="215900"/>
            <a:chOff x="3636963" y="2781300"/>
            <a:chExt cx="647700" cy="215900"/>
          </a:xfrm>
        </p:grpSpPr>
        <p:grpSp>
          <p:nvGrpSpPr>
            <p:cNvPr id="211004" name="Group 60"/>
            <p:cNvGrpSpPr/>
            <p:nvPr/>
          </p:nvGrpSpPr>
          <p:grpSpPr bwMode="auto">
            <a:xfrm>
              <a:off x="3852863" y="2781300"/>
              <a:ext cx="431800" cy="215900"/>
              <a:chOff x="2357" y="2275"/>
              <a:chExt cx="272" cy="136"/>
            </a:xfrm>
          </p:grpSpPr>
          <p:sp>
            <p:nvSpPr>
              <p:cNvPr id="211005" name="Rectangle 61"/>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K</a:t>
                </a:r>
              </a:p>
            </p:txBody>
          </p:sp>
          <p:sp>
            <p:nvSpPr>
              <p:cNvPr id="211006" name="Rectangle 62"/>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1007" name="Rectangle 63"/>
            <p:cNvSpPr>
              <a:spLocks noChangeArrowheads="1"/>
            </p:cNvSpPr>
            <p:nvPr/>
          </p:nvSpPr>
          <p:spPr bwMode="auto">
            <a:xfrm>
              <a:off x="3636963" y="2781300"/>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211011" name="Group 67"/>
          <p:cNvGrpSpPr>
            <a:grpSpLocks noChangeAspect="1"/>
          </p:cNvGrpSpPr>
          <p:nvPr/>
        </p:nvGrpSpPr>
        <p:grpSpPr bwMode="auto">
          <a:xfrm>
            <a:off x="7382259" y="5431899"/>
            <a:ext cx="139700" cy="103188"/>
            <a:chOff x="249" y="3884"/>
            <a:chExt cx="182" cy="136"/>
          </a:xfrm>
        </p:grpSpPr>
        <p:sp>
          <p:nvSpPr>
            <p:cNvPr id="211012" name="Line 68"/>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13" name="Line 69"/>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6" name="组合 5"/>
          <p:cNvGrpSpPr/>
          <p:nvPr/>
        </p:nvGrpSpPr>
        <p:grpSpPr>
          <a:xfrm>
            <a:off x="6910772" y="5392212"/>
            <a:ext cx="647700" cy="215900"/>
            <a:chOff x="7164388" y="2170113"/>
            <a:chExt cx="647700" cy="215900"/>
          </a:xfrm>
        </p:grpSpPr>
        <p:grpSp>
          <p:nvGrpSpPr>
            <p:cNvPr id="211008" name="Group 64"/>
            <p:cNvGrpSpPr/>
            <p:nvPr/>
          </p:nvGrpSpPr>
          <p:grpSpPr bwMode="auto">
            <a:xfrm>
              <a:off x="7380288" y="2170113"/>
              <a:ext cx="431800" cy="215900"/>
              <a:chOff x="2357" y="2275"/>
              <a:chExt cx="272" cy="136"/>
            </a:xfrm>
          </p:grpSpPr>
          <p:sp>
            <p:nvSpPr>
              <p:cNvPr id="211009" name="Rectangle 65"/>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G</a:t>
                </a:r>
              </a:p>
            </p:txBody>
          </p:sp>
          <p:sp>
            <p:nvSpPr>
              <p:cNvPr id="211010" name="Rectangle 66"/>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1014" name="Rectangle 70"/>
            <p:cNvSpPr>
              <a:spLocks noChangeArrowheads="1"/>
            </p:cNvSpPr>
            <p:nvPr/>
          </p:nvSpPr>
          <p:spPr bwMode="auto">
            <a:xfrm>
              <a:off x="7164388" y="2170113"/>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8" name="组合 7"/>
          <p:cNvGrpSpPr/>
          <p:nvPr/>
        </p:nvGrpSpPr>
        <p:grpSpPr>
          <a:xfrm>
            <a:off x="4716847" y="6147167"/>
            <a:ext cx="647700" cy="215900"/>
            <a:chOff x="4970463" y="2806700"/>
            <a:chExt cx="647700" cy="215900"/>
          </a:xfrm>
        </p:grpSpPr>
        <p:grpSp>
          <p:nvGrpSpPr>
            <p:cNvPr id="211015" name="Group 71"/>
            <p:cNvGrpSpPr/>
            <p:nvPr/>
          </p:nvGrpSpPr>
          <p:grpSpPr bwMode="auto">
            <a:xfrm>
              <a:off x="5186363" y="2806700"/>
              <a:ext cx="431800" cy="215900"/>
              <a:chOff x="2357" y="2275"/>
              <a:chExt cx="272" cy="136"/>
            </a:xfrm>
          </p:grpSpPr>
          <p:sp>
            <p:nvSpPr>
              <p:cNvPr id="211016" name="Rectangle 72"/>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H</a:t>
                </a:r>
              </a:p>
            </p:txBody>
          </p:sp>
          <p:sp>
            <p:nvSpPr>
              <p:cNvPr id="211017" name="Rectangle 73"/>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1018" name="Rectangle 74"/>
            <p:cNvSpPr>
              <a:spLocks noChangeArrowheads="1"/>
            </p:cNvSpPr>
            <p:nvPr/>
          </p:nvSpPr>
          <p:spPr bwMode="auto">
            <a:xfrm>
              <a:off x="4970463" y="2806700"/>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211026" name="Group 82"/>
          <p:cNvGrpSpPr>
            <a:grpSpLocks noChangeAspect="1"/>
          </p:cNvGrpSpPr>
          <p:nvPr/>
        </p:nvGrpSpPr>
        <p:grpSpPr bwMode="auto">
          <a:xfrm>
            <a:off x="4572384" y="4692025"/>
            <a:ext cx="139700" cy="103188"/>
            <a:chOff x="249" y="3884"/>
            <a:chExt cx="182" cy="136"/>
          </a:xfrm>
        </p:grpSpPr>
        <p:sp>
          <p:nvSpPr>
            <p:cNvPr id="211027" name="Line 83"/>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28" name="Line 84"/>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 name="组合 10"/>
          <p:cNvGrpSpPr/>
          <p:nvPr/>
        </p:nvGrpSpPr>
        <p:grpSpPr>
          <a:xfrm>
            <a:off x="4100897" y="4634875"/>
            <a:ext cx="647700" cy="215900"/>
            <a:chOff x="4354513" y="1628775"/>
            <a:chExt cx="647700" cy="215900"/>
          </a:xfrm>
        </p:grpSpPr>
        <p:grpSp>
          <p:nvGrpSpPr>
            <p:cNvPr id="211023" name="Group 79"/>
            <p:cNvGrpSpPr/>
            <p:nvPr/>
          </p:nvGrpSpPr>
          <p:grpSpPr bwMode="auto">
            <a:xfrm>
              <a:off x="4570413" y="1628775"/>
              <a:ext cx="431800" cy="215900"/>
              <a:chOff x="2357" y="2275"/>
              <a:chExt cx="272" cy="136"/>
            </a:xfrm>
          </p:grpSpPr>
          <p:sp>
            <p:nvSpPr>
              <p:cNvPr id="211024" name="Rectangle 80"/>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D</a:t>
                </a:r>
              </a:p>
            </p:txBody>
          </p:sp>
          <p:sp>
            <p:nvSpPr>
              <p:cNvPr id="211025" name="Rectangle 81"/>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1029" name="Rectangle 85"/>
            <p:cNvSpPr>
              <a:spLocks noChangeArrowheads="1"/>
            </p:cNvSpPr>
            <p:nvPr/>
          </p:nvSpPr>
          <p:spPr bwMode="auto">
            <a:xfrm>
              <a:off x="4354513" y="162877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1031" name="Line 87"/>
          <p:cNvSpPr>
            <a:spLocks noChangeShapeType="1"/>
          </p:cNvSpPr>
          <p:nvPr/>
        </p:nvSpPr>
        <p:spPr bwMode="auto">
          <a:xfrm flipH="1">
            <a:off x="2629283" y="4747589"/>
            <a:ext cx="504825" cy="61287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36" name="Line 92"/>
          <p:cNvSpPr>
            <a:spLocks noChangeShapeType="1"/>
          </p:cNvSpPr>
          <p:nvPr/>
        </p:nvSpPr>
        <p:spPr bwMode="auto">
          <a:xfrm>
            <a:off x="5181984" y="5498574"/>
            <a:ext cx="574675" cy="15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37" name="Line 93"/>
          <p:cNvSpPr>
            <a:spLocks noChangeShapeType="1"/>
          </p:cNvSpPr>
          <p:nvPr/>
        </p:nvSpPr>
        <p:spPr bwMode="auto">
          <a:xfrm>
            <a:off x="6302759" y="5498574"/>
            <a:ext cx="574675" cy="15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38" name="Line 94"/>
          <p:cNvSpPr>
            <a:spLocks noChangeShapeType="1"/>
          </p:cNvSpPr>
          <p:nvPr/>
        </p:nvSpPr>
        <p:spPr bwMode="auto">
          <a:xfrm flipH="1">
            <a:off x="3710372" y="5498574"/>
            <a:ext cx="84137" cy="6120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211039" name="Group 95"/>
          <p:cNvGrpSpPr>
            <a:grpSpLocks noChangeAspect="1"/>
          </p:cNvGrpSpPr>
          <p:nvPr/>
        </p:nvGrpSpPr>
        <p:grpSpPr bwMode="auto">
          <a:xfrm>
            <a:off x="2532447" y="5431899"/>
            <a:ext cx="139700" cy="103188"/>
            <a:chOff x="249" y="3884"/>
            <a:chExt cx="182" cy="136"/>
          </a:xfrm>
        </p:grpSpPr>
        <p:sp>
          <p:nvSpPr>
            <p:cNvPr id="211040" name="Line 96"/>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41" name="Line 97"/>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211045" name="Group 101"/>
          <p:cNvGrpSpPr>
            <a:grpSpLocks noChangeAspect="1"/>
          </p:cNvGrpSpPr>
          <p:nvPr/>
        </p:nvGrpSpPr>
        <p:grpSpPr bwMode="auto">
          <a:xfrm>
            <a:off x="4748597" y="6202730"/>
            <a:ext cx="139700" cy="103187"/>
            <a:chOff x="249" y="3884"/>
            <a:chExt cx="182" cy="136"/>
          </a:xfrm>
        </p:grpSpPr>
        <p:sp>
          <p:nvSpPr>
            <p:cNvPr id="211046" name="Line 10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47" name="Line 10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211048" name="Line 104"/>
          <p:cNvSpPr>
            <a:spLocks noChangeShapeType="1"/>
          </p:cNvSpPr>
          <p:nvPr/>
        </p:nvSpPr>
        <p:spPr bwMode="auto">
          <a:xfrm>
            <a:off x="4678747" y="5498574"/>
            <a:ext cx="358775" cy="6120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50" name="Line 106"/>
          <p:cNvSpPr>
            <a:spLocks noChangeShapeType="1"/>
          </p:cNvSpPr>
          <p:nvPr/>
        </p:nvSpPr>
        <p:spPr bwMode="auto">
          <a:xfrm>
            <a:off x="3597659" y="4734888"/>
            <a:ext cx="503238" cy="158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51" name="Line 107"/>
          <p:cNvSpPr>
            <a:spLocks noChangeShapeType="1"/>
          </p:cNvSpPr>
          <p:nvPr/>
        </p:nvSpPr>
        <p:spPr bwMode="auto">
          <a:xfrm>
            <a:off x="3062672" y="5469999"/>
            <a:ext cx="574675" cy="15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211052" name="Group 108"/>
          <p:cNvGrpSpPr>
            <a:grpSpLocks noChangeAspect="1"/>
          </p:cNvGrpSpPr>
          <p:nvPr/>
        </p:nvGrpSpPr>
        <p:grpSpPr bwMode="auto">
          <a:xfrm>
            <a:off x="6950459" y="5431899"/>
            <a:ext cx="139700" cy="103188"/>
            <a:chOff x="249" y="3884"/>
            <a:chExt cx="182" cy="136"/>
          </a:xfrm>
        </p:grpSpPr>
        <p:sp>
          <p:nvSpPr>
            <p:cNvPr id="211053" name="Line 109"/>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54" name="Line 110"/>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211055" name="Group 111"/>
          <p:cNvGrpSpPr>
            <a:grpSpLocks noChangeAspect="1"/>
          </p:cNvGrpSpPr>
          <p:nvPr/>
        </p:nvGrpSpPr>
        <p:grpSpPr bwMode="auto">
          <a:xfrm>
            <a:off x="3848484" y="6178917"/>
            <a:ext cx="139700" cy="103188"/>
            <a:chOff x="249" y="3884"/>
            <a:chExt cx="182" cy="136"/>
          </a:xfrm>
        </p:grpSpPr>
        <p:sp>
          <p:nvSpPr>
            <p:cNvPr id="211056" name="Line 11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57" name="Line 11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211058" name="Group 114"/>
          <p:cNvGrpSpPr>
            <a:grpSpLocks noChangeAspect="1"/>
          </p:cNvGrpSpPr>
          <p:nvPr/>
        </p:nvGrpSpPr>
        <p:grpSpPr bwMode="auto">
          <a:xfrm>
            <a:off x="6367847" y="6193205"/>
            <a:ext cx="139700" cy="103187"/>
            <a:chOff x="249" y="3884"/>
            <a:chExt cx="182" cy="136"/>
          </a:xfrm>
        </p:grpSpPr>
        <p:sp>
          <p:nvSpPr>
            <p:cNvPr id="211059" name="Line 115"/>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60" name="Line 116"/>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9" name="组合 8"/>
          <p:cNvGrpSpPr/>
          <p:nvPr/>
        </p:nvGrpSpPr>
        <p:grpSpPr>
          <a:xfrm>
            <a:off x="5902709" y="6147167"/>
            <a:ext cx="647700" cy="215900"/>
            <a:chOff x="6156325" y="2806700"/>
            <a:chExt cx="647700" cy="215900"/>
          </a:xfrm>
        </p:grpSpPr>
        <p:grpSp>
          <p:nvGrpSpPr>
            <p:cNvPr id="211061" name="Group 117"/>
            <p:cNvGrpSpPr/>
            <p:nvPr/>
          </p:nvGrpSpPr>
          <p:grpSpPr bwMode="auto">
            <a:xfrm>
              <a:off x="6372225" y="2806700"/>
              <a:ext cx="431800" cy="215900"/>
              <a:chOff x="2357" y="2275"/>
              <a:chExt cx="272" cy="136"/>
            </a:xfrm>
          </p:grpSpPr>
          <p:sp>
            <p:nvSpPr>
              <p:cNvPr id="211062" name="Rectangle 118"/>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J</a:t>
                </a:r>
              </a:p>
            </p:txBody>
          </p:sp>
          <p:sp>
            <p:nvSpPr>
              <p:cNvPr id="211063" name="Rectangle 119"/>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1064" name="Rectangle 120"/>
            <p:cNvSpPr>
              <a:spLocks noChangeArrowheads="1"/>
            </p:cNvSpPr>
            <p:nvPr/>
          </p:nvSpPr>
          <p:spPr bwMode="auto">
            <a:xfrm>
              <a:off x="6156325" y="2806700"/>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211065" name="Group 121"/>
          <p:cNvGrpSpPr>
            <a:grpSpLocks noChangeAspect="1"/>
          </p:cNvGrpSpPr>
          <p:nvPr/>
        </p:nvGrpSpPr>
        <p:grpSpPr bwMode="auto">
          <a:xfrm>
            <a:off x="5934459" y="6202730"/>
            <a:ext cx="139700" cy="103187"/>
            <a:chOff x="249" y="3884"/>
            <a:chExt cx="182" cy="136"/>
          </a:xfrm>
        </p:grpSpPr>
        <p:sp>
          <p:nvSpPr>
            <p:cNvPr id="211066" name="Line 12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67" name="Line 12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211068" name="Line 124"/>
          <p:cNvSpPr>
            <a:spLocks noChangeShapeType="1"/>
          </p:cNvSpPr>
          <p:nvPr/>
        </p:nvSpPr>
        <p:spPr bwMode="auto">
          <a:xfrm>
            <a:off x="5864609" y="5498574"/>
            <a:ext cx="358775" cy="6120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69" name="Line 125"/>
          <p:cNvSpPr>
            <a:spLocks noChangeShapeType="1"/>
          </p:cNvSpPr>
          <p:nvPr/>
        </p:nvSpPr>
        <p:spPr bwMode="auto">
          <a:xfrm>
            <a:off x="4202497" y="4734888"/>
            <a:ext cx="504000" cy="6120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71" name="Rectangle 127"/>
          <p:cNvSpPr>
            <a:spLocks noChangeArrowheads="1"/>
          </p:cNvSpPr>
          <p:nvPr/>
        </p:nvSpPr>
        <p:spPr bwMode="auto">
          <a:xfrm>
            <a:off x="141288" y="260350"/>
            <a:ext cx="87206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dirty="0" smtClean="0">
                <a:solidFill>
                  <a:srgbClr val="FFFF00"/>
                </a:solidFill>
                <a:effectLst/>
                <a:latin typeface="+mn-lt"/>
                <a:ea typeface="SimSun" charset="-122"/>
                <a:cs typeface="SimSun" charset="-122"/>
              </a:rPr>
              <a:t>(3) Left-child right-sibling </a:t>
            </a:r>
            <a:r>
              <a:rPr lang="en-US" altLang="zh-CN" sz="2800" dirty="0">
                <a:solidFill>
                  <a:srgbClr val="FFFF00"/>
                </a:solidFill>
                <a:effectLst/>
                <a:latin typeface="+mn-lt"/>
                <a:ea typeface="SimSun" charset="-122"/>
                <a:cs typeface="SimSun" charset="-122"/>
              </a:rPr>
              <a:t>method (</a:t>
            </a:r>
            <a:r>
              <a:rPr lang="zh-CN" altLang="en-US" sz="2800" dirty="0">
                <a:solidFill>
                  <a:srgbClr val="FFFF00"/>
                </a:solidFill>
                <a:effectLst/>
                <a:latin typeface="+mn-lt"/>
                <a:ea typeface="SimSun" charset="-122"/>
                <a:cs typeface="SimSun" charset="-122"/>
              </a:rPr>
              <a:t>左孩子右兄弟表示法</a:t>
            </a:r>
            <a:r>
              <a:rPr lang="en-US" altLang="zh-CN" sz="2800" dirty="0">
                <a:solidFill>
                  <a:srgbClr val="FFFF00"/>
                </a:solidFill>
                <a:effectLst/>
                <a:latin typeface="+mn-lt"/>
                <a:ea typeface="SimSun" charset="-122"/>
                <a:cs typeface="SimSun" charset="-122"/>
              </a:rPr>
              <a:t>)</a:t>
            </a:r>
          </a:p>
        </p:txBody>
      </p:sp>
      <p:grpSp>
        <p:nvGrpSpPr>
          <p:cNvPr id="115" name="Group 6"/>
          <p:cNvGrpSpPr/>
          <p:nvPr/>
        </p:nvGrpSpPr>
        <p:grpSpPr bwMode="auto">
          <a:xfrm>
            <a:off x="2001765" y="1320244"/>
            <a:ext cx="5426480" cy="2497937"/>
            <a:chOff x="459" y="1688"/>
            <a:chExt cx="2827" cy="1194"/>
          </a:xfrm>
        </p:grpSpPr>
        <p:sp>
          <p:nvSpPr>
            <p:cNvPr id="116" name="Oval 7"/>
            <p:cNvSpPr>
              <a:spLocks noChangeArrowheads="1"/>
            </p:cNvSpPr>
            <p:nvPr/>
          </p:nvSpPr>
          <p:spPr bwMode="auto">
            <a:xfrm>
              <a:off x="893" y="170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17" name="Oval 8"/>
            <p:cNvSpPr>
              <a:spLocks noChangeArrowheads="1"/>
            </p:cNvSpPr>
            <p:nvPr/>
          </p:nvSpPr>
          <p:spPr bwMode="auto">
            <a:xfrm>
              <a:off x="459"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18" name="Oval 9"/>
            <p:cNvSpPr>
              <a:spLocks noChangeArrowheads="1"/>
            </p:cNvSpPr>
            <p:nvPr/>
          </p:nvSpPr>
          <p:spPr bwMode="auto">
            <a:xfrm>
              <a:off x="1322"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19" name="Oval 10"/>
            <p:cNvSpPr>
              <a:spLocks noChangeArrowheads="1"/>
            </p:cNvSpPr>
            <p:nvPr/>
          </p:nvSpPr>
          <p:spPr bwMode="auto">
            <a:xfrm>
              <a:off x="1847"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20" name="Oval 11"/>
            <p:cNvSpPr>
              <a:spLocks noChangeArrowheads="1"/>
            </p:cNvSpPr>
            <p:nvPr/>
          </p:nvSpPr>
          <p:spPr bwMode="auto">
            <a:xfrm>
              <a:off x="2507" y="1688"/>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21" name="Oval 12"/>
            <p:cNvSpPr>
              <a:spLocks noChangeArrowheads="1"/>
            </p:cNvSpPr>
            <p:nvPr/>
          </p:nvSpPr>
          <p:spPr bwMode="auto">
            <a:xfrm>
              <a:off x="1890"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22" name="Oval 13"/>
            <p:cNvSpPr>
              <a:spLocks noChangeArrowheads="1"/>
            </p:cNvSpPr>
            <p:nvPr/>
          </p:nvSpPr>
          <p:spPr bwMode="auto">
            <a:xfrm>
              <a:off x="2507"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23" name="Oval 14"/>
            <p:cNvSpPr>
              <a:spLocks noChangeArrowheads="1"/>
            </p:cNvSpPr>
            <p:nvPr/>
          </p:nvSpPr>
          <p:spPr bwMode="auto">
            <a:xfrm>
              <a:off x="3061"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24" name="Oval 15"/>
            <p:cNvSpPr>
              <a:spLocks noChangeArrowheads="1"/>
            </p:cNvSpPr>
            <p:nvPr/>
          </p:nvSpPr>
          <p:spPr bwMode="auto">
            <a:xfrm>
              <a:off x="1246" y="267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125" name="Oval 16"/>
            <p:cNvSpPr>
              <a:spLocks noChangeArrowheads="1"/>
            </p:cNvSpPr>
            <p:nvPr/>
          </p:nvSpPr>
          <p:spPr bwMode="auto">
            <a:xfrm>
              <a:off x="2485"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cxnSp>
          <p:nvCxnSpPr>
            <p:cNvPr id="126" name="AutoShape 17"/>
            <p:cNvCxnSpPr>
              <a:cxnSpLocks noChangeShapeType="1"/>
              <a:stCxn id="116" idx="3"/>
              <a:endCxn id="117" idx="0"/>
            </p:cNvCxnSpPr>
            <p:nvPr/>
          </p:nvCxnSpPr>
          <p:spPr bwMode="auto">
            <a:xfrm flipH="1">
              <a:off x="572" y="1882"/>
              <a:ext cx="354"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AutoShape 18"/>
            <p:cNvCxnSpPr>
              <a:cxnSpLocks noChangeShapeType="1"/>
              <a:stCxn id="116" idx="5"/>
              <a:endCxn id="118" idx="0"/>
            </p:cNvCxnSpPr>
            <p:nvPr/>
          </p:nvCxnSpPr>
          <p:spPr bwMode="auto">
            <a:xfrm>
              <a:off x="1085" y="1882"/>
              <a:ext cx="349"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AutoShape 19"/>
            <p:cNvCxnSpPr>
              <a:cxnSpLocks noChangeShapeType="1"/>
              <a:stCxn id="118" idx="4"/>
              <a:endCxn id="124" idx="0"/>
            </p:cNvCxnSpPr>
            <p:nvPr/>
          </p:nvCxnSpPr>
          <p:spPr bwMode="auto">
            <a:xfrm flipH="1">
              <a:off x="1358" y="2397"/>
              <a:ext cx="76" cy="27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AutoShape 20"/>
            <p:cNvCxnSpPr>
              <a:cxnSpLocks noChangeShapeType="1"/>
              <a:stCxn id="120" idx="3"/>
              <a:endCxn id="121" idx="0"/>
            </p:cNvCxnSpPr>
            <p:nvPr/>
          </p:nvCxnSpPr>
          <p:spPr bwMode="auto">
            <a:xfrm flipH="1">
              <a:off x="2003" y="1864"/>
              <a:ext cx="537"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AutoShape 21"/>
            <p:cNvCxnSpPr>
              <a:cxnSpLocks noChangeShapeType="1"/>
              <a:stCxn id="120" idx="4"/>
              <a:endCxn id="122" idx="0"/>
            </p:cNvCxnSpPr>
            <p:nvPr/>
          </p:nvCxnSpPr>
          <p:spPr bwMode="auto">
            <a:xfrm>
              <a:off x="2620" y="1894"/>
              <a:ext cx="0" cy="2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AutoShape 22"/>
            <p:cNvCxnSpPr>
              <a:cxnSpLocks noChangeShapeType="1"/>
              <a:stCxn id="120" idx="5"/>
              <a:endCxn id="123" idx="0"/>
            </p:cNvCxnSpPr>
            <p:nvPr/>
          </p:nvCxnSpPr>
          <p:spPr bwMode="auto">
            <a:xfrm>
              <a:off x="2699" y="1864"/>
              <a:ext cx="474"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AutoShape 23"/>
            <p:cNvCxnSpPr>
              <a:cxnSpLocks noChangeShapeType="1"/>
              <a:stCxn id="121" idx="4"/>
              <a:endCxn id="119" idx="0"/>
            </p:cNvCxnSpPr>
            <p:nvPr/>
          </p:nvCxnSpPr>
          <p:spPr bwMode="auto">
            <a:xfrm flipH="1">
              <a:off x="1959" y="2397"/>
              <a:ext cx="43"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AutoShape 24"/>
            <p:cNvCxnSpPr>
              <a:cxnSpLocks noChangeShapeType="1"/>
              <a:stCxn id="122" idx="4"/>
              <a:endCxn id="125" idx="0"/>
            </p:cNvCxnSpPr>
            <p:nvPr/>
          </p:nvCxnSpPr>
          <p:spPr bwMode="auto">
            <a:xfrm flipH="1">
              <a:off x="2597" y="2397"/>
              <a:ext cx="22"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2" name="Rectangle 6"/>
          <p:cNvSpPr>
            <a:spLocks noGrp="1" noChangeArrowheads="1"/>
          </p:cNvSpPr>
          <p:nvPr>
            <p:ph type="title"/>
          </p:nvPr>
        </p:nvSpPr>
        <p:spPr/>
        <p:txBody>
          <a:bodyPr/>
          <a:lstStyle/>
          <a:p>
            <a:r>
              <a:rPr lang="en-US" altLang="zh-CN" sz="4000"/>
              <a:t>6.7 Traversal of Tree and Forest</a:t>
            </a:r>
          </a:p>
        </p:txBody>
      </p:sp>
      <p:sp>
        <p:nvSpPr>
          <p:cNvPr id="116739" name="Text Box 3"/>
          <p:cNvSpPr txBox="1">
            <a:spLocks noChangeArrowheads="1"/>
          </p:cNvSpPr>
          <p:nvPr/>
        </p:nvSpPr>
        <p:spPr bwMode="auto">
          <a:xfrm>
            <a:off x="250825" y="2600325"/>
            <a:ext cx="6006773" cy="334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30000"/>
              </a:spcBef>
            </a:pPr>
            <a:r>
              <a:rPr kumimoji="1" lang="en-US" altLang="zh-CN" sz="2400" dirty="0">
                <a:effectLst/>
                <a:latin typeface="+mn-lt"/>
                <a:ea typeface="SimSun" charset="-122"/>
                <a:cs typeface="SimSun" charset="-122"/>
              </a:rPr>
              <a:t>1. Definition of traversal (</a:t>
            </a:r>
            <a:r>
              <a:rPr kumimoji="1" lang="zh-CN" altLang="en-US" sz="2400" dirty="0">
                <a:effectLst/>
                <a:latin typeface="+mn-lt"/>
                <a:ea typeface="SimSun" charset="-122"/>
                <a:cs typeface="SimSun" charset="-122"/>
              </a:rPr>
              <a:t>遍历的定义</a:t>
            </a:r>
            <a:r>
              <a:rPr kumimoji="1" lang="en-US" altLang="zh-CN" sz="2400" dirty="0">
                <a:effectLst/>
                <a:latin typeface="+mn-lt"/>
                <a:ea typeface="SimSun" charset="-122"/>
                <a:cs typeface="SimSun" charset="-122"/>
              </a:rPr>
              <a:t>)</a:t>
            </a:r>
          </a:p>
          <a:p>
            <a:pPr algn="l">
              <a:spcBef>
                <a:spcPct val="30000"/>
              </a:spcBef>
            </a:pPr>
            <a:r>
              <a:rPr kumimoji="1" lang="en-US" altLang="zh-CN" sz="2400" dirty="0">
                <a:effectLst/>
                <a:latin typeface="+mn-lt"/>
                <a:ea typeface="SimSun" charset="-122"/>
                <a:cs typeface="SimSun" charset="-122"/>
              </a:rPr>
              <a:t>2. Traversal methods (</a:t>
            </a:r>
            <a:r>
              <a:rPr kumimoji="1" lang="zh-CN" altLang="en-US" sz="2400" dirty="0">
                <a:effectLst/>
                <a:latin typeface="+mn-lt"/>
                <a:ea typeface="SimSun" charset="-122"/>
                <a:cs typeface="SimSun" charset="-122"/>
              </a:rPr>
              <a:t>遍历的方法</a:t>
            </a:r>
            <a:r>
              <a:rPr kumimoji="1" lang="en-US" altLang="zh-CN" sz="2400" dirty="0">
                <a:effectLst/>
                <a:latin typeface="+mn-lt"/>
                <a:ea typeface="SimSun" charset="-122"/>
                <a:cs typeface="SimSun" charset="-122"/>
              </a:rPr>
              <a:t>)</a:t>
            </a:r>
          </a:p>
          <a:p>
            <a:pPr algn="l">
              <a:spcBef>
                <a:spcPct val="30000"/>
              </a:spcBef>
            </a:pPr>
            <a:r>
              <a:rPr kumimoji="1" lang="en-US" altLang="zh-CN" sz="2400" dirty="0">
                <a:effectLst/>
                <a:latin typeface="+mn-lt"/>
                <a:ea typeface="SimSun" charset="-122"/>
                <a:cs typeface="SimSun" charset="-122"/>
              </a:rPr>
              <a:t>   </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1</a:t>
            </a:r>
            <a:r>
              <a:rPr kumimoji="1" lang="zh-CN" altLang="en-US" sz="2400" dirty="0">
                <a:effectLst/>
                <a:latin typeface="+mn-lt"/>
                <a:ea typeface="SimSun" charset="-122"/>
                <a:cs typeface="SimSun" charset="-122"/>
              </a:rPr>
              <a:t>）深度方向（以右图为例）</a:t>
            </a:r>
          </a:p>
          <a:p>
            <a:pPr algn="l">
              <a:spcBef>
                <a:spcPct val="30000"/>
              </a:spcBef>
            </a:pPr>
            <a:r>
              <a:rPr kumimoji="1" lang="zh-CN" altLang="en-US" sz="2400" dirty="0">
                <a:effectLst/>
                <a:latin typeface="+mn-lt"/>
                <a:ea typeface="SimSun" charset="-122"/>
                <a:cs typeface="SimSun" charset="-122"/>
              </a:rPr>
              <a:t>	</a:t>
            </a:r>
            <a:r>
              <a:rPr kumimoji="1" lang="en-US" altLang="zh-CN" sz="2400" dirty="0">
                <a:effectLst/>
                <a:latin typeface="+mn-lt"/>
                <a:ea typeface="SimSun" charset="-122"/>
                <a:cs typeface="SimSun" charset="-122"/>
              </a:rPr>
              <a:t>a. </a:t>
            </a:r>
            <a:r>
              <a:rPr kumimoji="1" lang="zh-CN" altLang="en-US" sz="2400" dirty="0">
                <a:effectLst/>
                <a:latin typeface="+mn-lt"/>
                <a:ea typeface="SimSun" charset="-122"/>
                <a:cs typeface="SimSun" charset="-122"/>
              </a:rPr>
              <a:t>先根次序 </a:t>
            </a:r>
            <a:r>
              <a:rPr kumimoji="1" lang="en-US" altLang="zh-CN" sz="2400" dirty="0">
                <a:effectLst/>
                <a:latin typeface="+mn-lt"/>
                <a:ea typeface="SimSun" charset="-122"/>
                <a:cs typeface="SimSun" charset="-122"/>
              </a:rPr>
              <a:t>(1, 2, 3, 5, 8, 9, 6, 10, 4, 7)</a:t>
            </a:r>
          </a:p>
          <a:p>
            <a:pPr algn="l">
              <a:spcBef>
                <a:spcPct val="30000"/>
              </a:spcBef>
            </a:pPr>
            <a:r>
              <a:rPr kumimoji="1" lang="en-US" altLang="zh-CN" sz="2400" dirty="0">
                <a:effectLst/>
                <a:latin typeface="+mn-lt"/>
                <a:ea typeface="SimSun" charset="-122"/>
                <a:cs typeface="SimSun" charset="-122"/>
              </a:rPr>
              <a:t>	b. </a:t>
            </a:r>
            <a:r>
              <a:rPr kumimoji="1" lang="zh-CN" altLang="en-US" sz="2400" dirty="0">
                <a:effectLst/>
                <a:latin typeface="+mn-lt"/>
                <a:ea typeface="SimSun" charset="-122"/>
                <a:cs typeface="SimSun" charset="-122"/>
              </a:rPr>
              <a:t>后根次序 </a:t>
            </a:r>
            <a:r>
              <a:rPr kumimoji="1" lang="en-US" altLang="zh-CN" sz="2400" dirty="0">
                <a:effectLst/>
                <a:latin typeface="+mn-lt"/>
                <a:ea typeface="SimSun" charset="-122"/>
                <a:cs typeface="SimSun" charset="-122"/>
              </a:rPr>
              <a:t>(2, 8, 9, 5, 10, 6, 3, 7, 4, 1)</a:t>
            </a:r>
          </a:p>
          <a:p>
            <a:pPr algn="l">
              <a:spcBef>
                <a:spcPct val="30000"/>
              </a:spcBef>
            </a:pPr>
            <a:r>
              <a:rPr kumimoji="1" lang="en-US" altLang="zh-CN" sz="2400" dirty="0">
                <a:effectLst/>
                <a:latin typeface="+mn-lt"/>
                <a:ea typeface="SimSun" charset="-122"/>
                <a:cs typeface="SimSun" charset="-122"/>
              </a:rPr>
              <a:t>   </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2</a:t>
            </a:r>
            <a:r>
              <a:rPr kumimoji="1" lang="zh-CN" altLang="en-US" sz="2400" dirty="0">
                <a:effectLst/>
                <a:latin typeface="+mn-lt"/>
                <a:ea typeface="SimSun" charset="-122"/>
                <a:cs typeface="SimSun" charset="-122"/>
              </a:rPr>
              <a:t>）广度方向</a:t>
            </a:r>
          </a:p>
          <a:p>
            <a:pPr algn="l">
              <a:spcBef>
                <a:spcPct val="30000"/>
              </a:spcBef>
            </a:pPr>
            <a:r>
              <a:rPr kumimoji="1" lang="zh-CN" altLang="en-US" sz="2400" dirty="0">
                <a:effectLst/>
                <a:latin typeface="+mn-lt"/>
                <a:ea typeface="SimSun" charset="-122"/>
                <a:cs typeface="SimSun" charset="-122"/>
              </a:rPr>
              <a:t>	层次序列 </a:t>
            </a:r>
            <a:r>
              <a:rPr kumimoji="1" lang="en-US" altLang="zh-CN" sz="2400" dirty="0">
                <a:effectLst/>
                <a:latin typeface="+mn-lt"/>
                <a:ea typeface="SimSun" charset="-122"/>
                <a:cs typeface="SimSun" charset="-122"/>
              </a:rPr>
              <a:t>(1, 2, 3, 4, 5, 6, 7, 8, 9, 10</a:t>
            </a:r>
            <a:r>
              <a:rPr kumimoji="1" lang="zh-CN" altLang="en-US" sz="2400" dirty="0">
                <a:effectLst/>
                <a:latin typeface="+mn-lt"/>
                <a:ea typeface="SimSun" charset="-122"/>
                <a:cs typeface="SimSun" charset="-122"/>
              </a:rPr>
              <a:t>）</a:t>
            </a:r>
          </a:p>
        </p:txBody>
      </p:sp>
      <p:sp>
        <p:nvSpPr>
          <p:cNvPr id="116741" name="Rectangle 5"/>
          <p:cNvSpPr>
            <a:spLocks noChangeArrowheads="1"/>
          </p:cNvSpPr>
          <p:nvPr/>
        </p:nvSpPr>
        <p:spPr bwMode="auto">
          <a:xfrm>
            <a:off x="259019" y="1513882"/>
            <a:ext cx="3886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6.7.1 Traversal of Tree </a:t>
            </a:r>
          </a:p>
        </p:txBody>
      </p:sp>
      <p:sp>
        <p:nvSpPr>
          <p:cNvPr id="116744" name="Oval 8"/>
          <p:cNvSpPr>
            <a:spLocks noChangeArrowheads="1"/>
          </p:cNvSpPr>
          <p:nvPr/>
        </p:nvSpPr>
        <p:spPr bwMode="auto">
          <a:xfrm>
            <a:off x="7450609" y="3104556"/>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1</a:t>
            </a:r>
          </a:p>
        </p:txBody>
      </p:sp>
      <p:sp>
        <p:nvSpPr>
          <p:cNvPr id="116745" name="Oval 9"/>
          <p:cNvSpPr>
            <a:spLocks noChangeArrowheads="1"/>
          </p:cNvSpPr>
          <p:nvPr/>
        </p:nvSpPr>
        <p:spPr bwMode="auto">
          <a:xfrm>
            <a:off x="6658446" y="3787181"/>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2</a:t>
            </a:r>
          </a:p>
        </p:txBody>
      </p:sp>
      <p:sp>
        <p:nvSpPr>
          <p:cNvPr id="116746" name="Oval 10"/>
          <p:cNvSpPr>
            <a:spLocks noChangeArrowheads="1"/>
          </p:cNvSpPr>
          <p:nvPr/>
        </p:nvSpPr>
        <p:spPr bwMode="auto">
          <a:xfrm>
            <a:off x="7450609" y="3787181"/>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3</a:t>
            </a:r>
          </a:p>
        </p:txBody>
      </p:sp>
      <p:sp>
        <p:nvSpPr>
          <p:cNvPr id="116747" name="Oval 11"/>
          <p:cNvSpPr>
            <a:spLocks noChangeArrowheads="1"/>
          </p:cNvSpPr>
          <p:nvPr/>
        </p:nvSpPr>
        <p:spPr bwMode="auto">
          <a:xfrm>
            <a:off x="8242771" y="3787181"/>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4</a:t>
            </a:r>
          </a:p>
        </p:txBody>
      </p:sp>
      <p:sp>
        <p:nvSpPr>
          <p:cNvPr id="116748" name="Oval 12"/>
          <p:cNvSpPr>
            <a:spLocks noChangeArrowheads="1"/>
          </p:cNvSpPr>
          <p:nvPr/>
        </p:nvSpPr>
        <p:spPr bwMode="auto">
          <a:xfrm>
            <a:off x="7018809" y="4471392"/>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5</a:t>
            </a:r>
          </a:p>
        </p:txBody>
      </p:sp>
      <p:sp>
        <p:nvSpPr>
          <p:cNvPr id="116749" name="Oval 13"/>
          <p:cNvSpPr>
            <a:spLocks noChangeArrowheads="1"/>
          </p:cNvSpPr>
          <p:nvPr/>
        </p:nvSpPr>
        <p:spPr bwMode="auto">
          <a:xfrm>
            <a:off x="7883996" y="4471392"/>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6</a:t>
            </a:r>
          </a:p>
        </p:txBody>
      </p:sp>
      <p:sp>
        <p:nvSpPr>
          <p:cNvPr id="116750" name="Oval 14"/>
          <p:cNvSpPr>
            <a:spLocks noChangeArrowheads="1"/>
          </p:cNvSpPr>
          <p:nvPr/>
        </p:nvSpPr>
        <p:spPr bwMode="auto">
          <a:xfrm>
            <a:off x="8604721" y="4471392"/>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7</a:t>
            </a:r>
          </a:p>
        </p:txBody>
      </p:sp>
      <p:sp>
        <p:nvSpPr>
          <p:cNvPr id="116751" name="Oval 15"/>
          <p:cNvSpPr>
            <a:spLocks noChangeArrowheads="1"/>
          </p:cNvSpPr>
          <p:nvPr/>
        </p:nvSpPr>
        <p:spPr bwMode="auto">
          <a:xfrm>
            <a:off x="6587009" y="5155606"/>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8</a:t>
            </a:r>
          </a:p>
        </p:txBody>
      </p:sp>
      <p:sp>
        <p:nvSpPr>
          <p:cNvPr id="116752" name="Oval 16"/>
          <p:cNvSpPr>
            <a:spLocks noChangeArrowheads="1"/>
          </p:cNvSpPr>
          <p:nvPr/>
        </p:nvSpPr>
        <p:spPr bwMode="auto">
          <a:xfrm>
            <a:off x="7236296" y="5157192"/>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9</a:t>
            </a:r>
          </a:p>
        </p:txBody>
      </p:sp>
      <p:sp>
        <p:nvSpPr>
          <p:cNvPr id="116753" name="Oval 17"/>
          <p:cNvSpPr>
            <a:spLocks noChangeArrowheads="1"/>
          </p:cNvSpPr>
          <p:nvPr/>
        </p:nvSpPr>
        <p:spPr bwMode="auto">
          <a:xfrm>
            <a:off x="7810971" y="5192117"/>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10</a:t>
            </a:r>
          </a:p>
        </p:txBody>
      </p:sp>
      <p:cxnSp>
        <p:nvCxnSpPr>
          <p:cNvPr id="116754" name="AutoShape 18"/>
          <p:cNvCxnSpPr>
            <a:cxnSpLocks noChangeShapeType="1"/>
            <a:stCxn id="116744" idx="3"/>
            <a:endCxn id="116745" idx="7"/>
          </p:cNvCxnSpPr>
          <p:nvPr/>
        </p:nvCxnSpPr>
        <p:spPr bwMode="auto">
          <a:xfrm flipH="1">
            <a:off x="7027181" y="3473291"/>
            <a:ext cx="486693" cy="37715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55" name="AutoShape 19"/>
          <p:cNvCxnSpPr>
            <a:cxnSpLocks noChangeShapeType="1"/>
            <a:stCxn id="116744" idx="4"/>
            <a:endCxn id="116746" idx="0"/>
          </p:cNvCxnSpPr>
          <p:nvPr/>
        </p:nvCxnSpPr>
        <p:spPr bwMode="auto">
          <a:xfrm>
            <a:off x="7666609" y="3536556"/>
            <a:ext cx="0" cy="2506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56" name="AutoShape 20"/>
          <p:cNvCxnSpPr>
            <a:cxnSpLocks noChangeShapeType="1"/>
            <a:stCxn id="116744" idx="5"/>
            <a:endCxn id="116747" idx="1"/>
          </p:cNvCxnSpPr>
          <p:nvPr/>
        </p:nvCxnSpPr>
        <p:spPr bwMode="auto">
          <a:xfrm>
            <a:off x="7819344" y="3473291"/>
            <a:ext cx="486692" cy="37715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57" name="AutoShape 21"/>
          <p:cNvCxnSpPr>
            <a:cxnSpLocks noChangeShapeType="1"/>
            <a:stCxn id="116746" idx="5"/>
            <a:endCxn id="116749" idx="0"/>
          </p:cNvCxnSpPr>
          <p:nvPr/>
        </p:nvCxnSpPr>
        <p:spPr bwMode="auto">
          <a:xfrm>
            <a:off x="7819344" y="4155916"/>
            <a:ext cx="280652" cy="3154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58" name="AutoShape 22"/>
          <p:cNvCxnSpPr>
            <a:cxnSpLocks noChangeShapeType="1"/>
            <a:stCxn id="116746" idx="3"/>
            <a:endCxn id="116748" idx="0"/>
          </p:cNvCxnSpPr>
          <p:nvPr/>
        </p:nvCxnSpPr>
        <p:spPr bwMode="auto">
          <a:xfrm flipH="1">
            <a:off x="7234809" y="4155916"/>
            <a:ext cx="279065" cy="3154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59" name="AutoShape 23"/>
          <p:cNvCxnSpPr>
            <a:cxnSpLocks noChangeShapeType="1"/>
            <a:stCxn id="116748" idx="3"/>
            <a:endCxn id="116751" idx="0"/>
          </p:cNvCxnSpPr>
          <p:nvPr/>
        </p:nvCxnSpPr>
        <p:spPr bwMode="auto">
          <a:xfrm flipH="1">
            <a:off x="6803009" y="4840127"/>
            <a:ext cx="279065" cy="31547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60" name="AutoShape 24"/>
          <p:cNvCxnSpPr>
            <a:cxnSpLocks noChangeShapeType="1"/>
            <a:stCxn id="116748" idx="5"/>
            <a:endCxn id="116752" idx="0"/>
          </p:cNvCxnSpPr>
          <p:nvPr/>
        </p:nvCxnSpPr>
        <p:spPr bwMode="auto">
          <a:xfrm>
            <a:off x="7387544" y="4840127"/>
            <a:ext cx="64752" cy="31706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61" name="AutoShape 25"/>
          <p:cNvCxnSpPr>
            <a:cxnSpLocks noChangeShapeType="1"/>
            <a:stCxn id="116749" idx="4"/>
            <a:endCxn id="116753" idx="0"/>
          </p:cNvCxnSpPr>
          <p:nvPr/>
        </p:nvCxnSpPr>
        <p:spPr bwMode="auto">
          <a:xfrm flipH="1">
            <a:off x="8026971" y="4903392"/>
            <a:ext cx="73025" cy="2887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62" name="AutoShape 26"/>
          <p:cNvCxnSpPr>
            <a:cxnSpLocks noChangeShapeType="1"/>
            <a:stCxn id="116747" idx="5"/>
            <a:endCxn id="116750" idx="0"/>
          </p:cNvCxnSpPr>
          <p:nvPr/>
        </p:nvCxnSpPr>
        <p:spPr bwMode="auto">
          <a:xfrm>
            <a:off x="8611506" y="4155916"/>
            <a:ext cx="209215" cy="3154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73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67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627670" y="1052809"/>
            <a:ext cx="7888315" cy="860425"/>
          </a:xfrm>
          <a:prstGeom prst="rect">
            <a:avLst/>
          </a:prstGeom>
          <a:noFill/>
          <a:ln w="9525">
            <a:noFill/>
            <a:miter lim="800000"/>
          </a:ln>
          <a:effectLst/>
        </p:spPr>
        <p:txBody>
          <a:bodyPr wrap="square">
            <a:spAutoFit/>
          </a:bodyPr>
          <a:lstStyle/>
          <a:p>
            <a:pPr algn="just">
              <a:lnSpc>
                <a:spcPts val="3000"/>
              </a:lnSpc>
              <a:spcBef>
                <a:spcPts val="600"/>
              </a:spcBef>
            </a:pPr>
            <a:r>
              <a:rPr kumimoji="1" lang="zh-CN" altLang="en-US" sz="2400" b="1" u="sng" dirty="0" smtClean="0">
                <a:solidFill>
                  <a:srgbClr val="FFFF00"/>
                </a:solidFill>
                <a:latin typeface="Songti SC Bold" panose="02010800040101010101" charset="-122"/>
                <a:ea typeface="Songti SC Bold" panose="02010800040101010101" charset="-122"/>
                <a:cs typeface="Songti SC Regular" panose="02010800040101010101" charset="-122"/>
              </a:rPr>
              <a:t>森林</a:t>
            </a:r>
            <a:r>
              <a:rPr kumimoji="1" lang="zh-CN" altLang="en-US" sz="2400" dirty="0">
                <a:solidFill>
                  <a:schemeClr val="tx1"/>
                </a:solidFill>
                <a:latin typeface="Songti SC Regular" panose="02010800040101010101" charset="-122"/>
                <a:ea typeface="Songti SC Regular" panose="02010800040101010101" charset="-122"/>
                <a:cs typeface="Songti SC Regular" panose="02010800040101010101" charset="-122"/>
              </a:rPr>
              <a:t>：</a:t>
            </a:r>
            <a:r>
              <a:rPr kumimoji="1" lang="en-US" altLang="zh-CN" sz="2400" i="1" dirty="0">
                <a:latin typeface="Songti SC Regular" panose="02010800040101010101" charset="-122"/>
                <a:ea typeface="Songti SC Regular" panose="02010800040101010101" charset="-122"/>
                <a:cs typeface="Songti SC Regular" panose="02010800040101010101" charset="-122"/>
              </a:rPr>
              <a:t>n</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r>
              <a:rPr kumimoji="1" lang="en-US" altLang="zh-CN" sz="2400" i="1" dirty="0" smtClean="0">
                <a:latin typeface="Songti SC Regular" panose="02010800040101010101" charset="-122"/>
                <a:ea typeface="Songti SC Regular" panose="02010800040101010101" charset="-122"/>
                <a:cs typeface="Songti SC Regular" panose="02010800040101010101" charset="-122"/>
              </a:rPr>
              <a:t>n</a:t>
            </a:r>
            <a:r>
              <a:rPr kumimoji="1" lang="en-US" altLang="zh-CN" sz="2400" dirty="0" smtClean="0">
                <a:latin typeface="Songti SC Regular" panose="02010800040101010101" charset="-122"/>
                <a:ea typeface="Songti SC Regular" panose="02010800040101010101" charset="-122"/>
                <a:cs typeface="Songti SC Regular" panose="02010800040101010101" charset="-122"/>
              </a:rPr>
              <a:t>&gt;0</a:t>
            </a:r>
            <a:r>
              <a:rPr kumimoji="1" lang="zh-CN" altLang="en-US" sz="2400" dirty="0">
                <a:latin typeface="Songti SC Regular" panose="02010800040101010101" charset="-122"/>
                <a:ea typeface="Songti SC Regular" panose="02010800040101010101" charset="-122"/>
                <a:cs typeface="Songti SC Regular" panose="02010800040101010101" charset="-122"/>
              </a:rPr>
              <a:t>）个互不相交的树的集合称为</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森林</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。把含有多棵子树的树的根结点删去</a:t>
            </a:r>
            <a:r>
              <a:rPr kumimoji="1" lang="zh-CN" altLang="en-US" sz="2400" dirty="0">
                <a:latin typeface="Songti SC Regular" panose="02010800040101010101" charset="-122"/>
                <a:ea typeface="Songti SC Regular" panose="02010800040101010101" charset="-122"/>
                <a:cs typeface="Songti SC Regular" panose="02010800040101010101" charset="-122"/>
              </a:rPr>
              <a:t>就成了森林</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a:t>
            </a:r>
            <a:r>
              <a:rPr kumimoji="1" lang="en-US" altLang="zh-CN" sz="2400" dirty="0" smtClean="0">
                <a:latin typeface="Songti SC Regular" panose="02010800040101010101" charset="-122"/>
                <a:ea typeface="Songti SC Regular" panose="02010800040101010101" charset="-122"/>
                <a:cs typeface="Songti SC Regular" panose="02010800040101010101" charset="-122"/>
              </a:rPr>
              <a:t>   </a:t>
            </a:r>
          </a:p>
        </p:txBody>
      </p:sp>
      <p:sp>
        <p:nvSpPr>
          <p:cNvPr id="7" name="Line 44"/>
          <p:cNvSpPr>
            <a:spLocks noChangeShapeType="1"/>
          </p:cNvSpPr>
          <p:nvPr/>
        </p:nvSpPr>
        <p:spPr bwMode="auto">
          <a:xfrm flipH="1">
            <a:off x="913422" y="2913371"/>
            <a:ext cx="725482" cy="496892"/>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 name="Freeform 47"/>
          <p:cNvSpPr/>
          <p:nvPr/>
        </p:nvSpPr>
        <p:spPr bwMode="auto">
          <a:xfrm>
            <a:off x="510193" y="3705532"/>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9" name="Freeform 48"/>
          <p:cNvSpPr/>
          <p:nvPr/>
        </p:nvSpPr>
        <p:spPr bwMode="auto">
          <a:xfrm>
            <a:off x="935627" y="3667432"/>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10" name="Oval 31"/>
          <p:cNvSpPr>
            <a:spLocks noChangeArrowheads="1"/>
          </p:cNvSpPr>
          <p:nvPr/>
        </p:nvSpPr>
        <p:spPr bwMode="auto">
          <a:xfrm>
            <a:off x="1638905" y="2695883"/>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A</a:t>
            </a:r>
          </a:p>
        </p:txBody>
      </p:sp>
      <p:sp>
        <p:nvSpPr>
          <p:cNvPr id="11" name="Oval 32"/>
          <p:cNvSpPr>
            <a:spLocks noChangeArrowheads="1"/>
          </p:cNvSpPr>
          <p:nvPr/>
        </p:nvSpPr>
        <p:spPr bwMode="auto">
          <a:xfrm>
            <a:off x="630843" y="3345171"/>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12" name="Oval 33"/>
          <p:cNvSpPr>
            <a:spLocks noChangeArrowheads="1"/>
          </p:cNvSpPr>
          <p:nvPr/>
        </p:nvSpPr>
        <p:spPr bwMode="auto">
          <a:xfrm>
            <a:off x="1638905" y="3345171"/>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C</a:t>
            </a:r>
          </a:p>
        </p:txBody>
      </p:sp>
      <p:sp>
        <p:nvSpPr>
          <p:cNvPr id="13" name="Oval 34"/>
          <p:cNvSpPr>
            <a:spLocks noChangeArrowheads="1"/>
          </p:cNvSpPr>
          <p:nvPr/>
        </p:nvSpPr>
        <p:spPr bwMode="auto">
          <a:xfrm>
            <a:off x="2646968" y="3345171"/>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14" name="Oval 35"/>
          <p:cNvSpPr>
            <a:spLocks noChangeArrowheads="1"/>
          </p:cNvSpPr>
          <p:nvPr/>
        </p:nvSpPr>
        <p:spPr bwMode="auto">
          <a:xfrm>
            <a:off x="270480" y="39928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15" name="Oval 36"/>
          <p:cNvSpPr>
            <a:spLocks noChangeArrowheads="1"/>
          </p:cNvSpPr>
          <p:nvPr/>
        </p:nvSpPr>
        <p:spPr bwMode="auto">
          <a:xfrm>
            <a:off x="989618" y="3992871"/>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16" name="Oval 37"/>
          <p:cNvSpPr>
            <a:spLocks noChangeArrowheads="1"/>
          </p:cNvSpPr>
          <p:nvPr/>
        </p:nvSpPr>
        <p:spPr bwMode="auto">
          <a:xfrm>
            <a:off x="1638905" y="39928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17" name="Oval 38"/>
          <p:cNvSpPr>
            <a:spLocks noChangeArrowheads="1"/>
          </p:cNvSpPr>
          <p:nvPr/>
        </p:nvSpPr>
        <p:spPr bwMode="auto">
          <a:xfrm>
            <a:off x="1638905" y="46405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18" name="Oval 39"/>
          <p:cNvSpPr>
            <a:spLocks noChangeArrowheads="1"/>
          </p:cNvSpPr>
          <p:nvPr/>
        </p:nvSpPr>
        <p:spPr bwMode="auto">
          <a:xfrm>
            <a:off x="2286605" y="39928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19" name="Oval 40"/>
          <p:cNvSpPr>
            <a:spLocks noChangeArrowheads="1"/>
          </p:cNvSpPr>
          <p:nvPr/>
        </p:nvSpPr>
        <p:spPr bwMode="auto">
          <a:xfrm>
            <a:off x="3078768" y="3992871"/>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20" name="Oval 41"/>
          <p:cNvSpPr>
            <a:spLocks noChangeArrowheads="1"/>
          </p:cNvSpPr>
          <p:nvPr/>
        </p:nvSpPr>
        <p:spPr bwMode="auto">
          <a:xfrm>
            <a:off x="2502505" y="46405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21" name="Oval 42"/>
          <p:cNvSpPr>
            <a:spLocks noChangeArrowheads="1"/>
          </p:cNvSpPr>
          <p:nvPr/>
        </p:nvSpPr>
        <p:spPr bwMode="auto">
          <a:xfrm>
            <a:off x="3083530" y="46405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22" name="Oval 43"/>
          <p:cNvSpPr>
            <a:spLocks noChangeArrowheads="1"/>
          </p:cNvSpPr>
          <p:nvPr/>
        </p:nvSpPr>
        <p:spPr bwMode="auto">
          <a:xfrm>
            <a:off x="3726468" y="4640571"/>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23" name="Line 45"/>
          <p:cNvSpPr>
            <a:spLocks noChangeShapeType="1"/>
          </p:cNvSpPr>
          <p:nvPr/>
        </p:nvSpPr>
        <p:spPr bwMode="auto">
          <a:xfrm>
            <a:off x="1816705" y="3056246"/>
            <a:ext cx="0" cy="288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4" name="Line 46"/>
          <p:cNvSpPr>
            <a:spLocks noChangeShapeType="1"/>
          </p:cNvSpPr>
          <p:nvPr/>
        </p:nvSpPr>
        <p:spPr bwMode="auto">
          <a:xfrm>
            <a:off x="2008793" y="2941946"/>
            <a:ext cx="647700" cy="503237"/>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5" name="Line 49"/>
          <p:cNvSpPr>
            <a:spLocks noChangeShapeType="1"/>
          </p:cNvSpPr>
          <p:nvPr/>
        </p:nvSpPr>
        <p:spPr bwMode="auto">
          <a:xfrm>
            <a:off x="1821468" y="3729346"/>
            <a:ext cx="0" cy="252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6" name="Line 50"/>
          <p:cNvSpPr>
            <a:spLocks noChangeShapeType="1"/>
          </p:cNvSpPr>
          <p:nvPr/>
        </p:nvSpPr>
        <p:spPr bwMode="auto">
          <a:xfrm>
            <a:off x="1821468" y="4353233"/>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7" name="Freeform 51"/>
          <p:cNvSpPr/>
          <p:nvPr/>
        </p:nvSpPr>
        <p:spPr bwMode="auto">
          <a:xfrm>
            <a:off x="2518380" y="3691246"/>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8" name="Freeform 52"/>
          <p:cNvSpPr/>
          <p:nvPr/>
        </p:nvSpPr>
        <p:spPr bwMode="auto">
          <a:xfrm>
            <a:off x="2958118" y="3662671"/>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 name="Line 53"/>
          <p:cNvSpPr>
            <a:spLocks noChangeShapeType="1"/>
          </p:cNvSpPr>
          <p:nvPr/>
        </p:nvSpPr>
        <p:spPr bwMode="auto">
          <a:xfrm flipH="1">
            <a:off x="2762855" y="4281796"/>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0" name="Line 54"/>
          <p:cNvSpPr>
            <a:spLocks noChangeShapeType="1"/>
          </p:cNvSpPr>
          <p:nvPr/>
        </p:nvSpPr>
        <p:spPr bwMode="auto">
          <a:xfrm>
            <a:off x="3266093" y="4353233"/>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1" name="Freeform 55"/>
          <p:cNvSpPr/>
          <p:nvPr/>
        </p:nvSpPr>
        <p:spPr bwMode="auto">
          <a:xfrm>
            <a:off x="3405793" y="4262746"/>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3" name="Freeform 47"/>
          <p:cNvSpPr/>
          <p:nvPr/>
        </p:nvSpPr>
        <p:spPr bwMode="auto">
          <a:xfrm>
            <a:off x="5123527" y="3705532"/>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4" name="Freeform 48"/>
          <p:cNvSpPr/>
          <p:nvPr/>
        </p:nvSpPr>
        <p:spPr bwMode="auto">
          <a:xfrm>
            <a:off x="5548961" y="3667432"/>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6" name="Oval 32"/>
          <p:cNvSpPr>
            <a:spLocks noChangeArrowheads="1"/>
          </p:cNvSpPr>
          <p:nvPr/>
        </p:nvSpPr>
        <p:spPr bwMode="auto">
          <a:xfrm>
            <a:off x="5244177" y="3345171"/>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37" name="Oval 33"/>
          <p:cNvSpPr>
            <a:spLocks noChangeArrowheads="1"/>
          </p:cNvSpPr>
          <p:nvPr/>
        </p:nvSpPr>
        <p:spPr bwMode="auto">
          <a:xfrm>
            <a:off x="6252239" y="3345171"/>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C</a:t>
            </a:r>
          </a:p>
        </p:txBody>
      </p:sp>
      <p:sp>
        <p:nvSpPr>
          <p:cNvPr id="38" name="Oval 34"/>
          <p:cNvSpPr>
            <a:spLocks noChangeArrowheads="1"/>
          </p:cNvSpPr>
          <p:nvPr/>
        </p:nvSpPr>
        <p:spPr bwMode="auto">
          <a:xfrm>
            <a:off x="7260302" y="3345171"/>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39" name="Oval 35"/>
          <p:cNvSpPr>
            <a:spLocks noChangeArrowheads="1"/>
          </p:cNvSpPr>
          <p:nvPr/>
        </p:nvSpPr>
        <p:spPr bwMode="auto">
          <a:xfrm>
            <a:off x="4883814" y="39928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40" name="Oval 36"/>
          <p:cNvSpPr>
            <a:spLocks noChangeArrowheads="1"/>
          </p:cNvSpPr>
          <p:nvPr/>
        </p:nvSpPr>
        <p:spPr bwMode="auto">
          <a:xfrm>
            <a:off x="5602952" y="3992871"/>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41" name="Oval 37"/>
          <p:cNvSpPr>
            <a:spLocks noChangeArrowheads="1"/>
          </p:cNvSpPr>
          <p:nvPr/>
        </p:nvSpPr>
        <p:spPr bwMode="auto">
          <a:xfrm>
            <a:off x="6252239" y="39928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42" name="Oval 38"/>
          <p:cNvSpPr>
            <a:spLocks noChangeArrowheads="1"/>
          </p:cNvSpPr>
          <p:nvPr/>
        </p:nvSpPr>
        <p:spPr bwMode="auto">
          <a:xfrm>
            <a:off x="6252239" y="46405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43" name="Oval 39"/>
          <p:cNvSpPr>
            <a:spLocks noChangeArrowheads="1"/>
          </p:cNvSpPr>
          <p:nvPr/>
        </p:nvSpPr>
        <p:spPr bwMode="auto">
          <a:xfrm>
            <a:off x="6899939" y="39928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44" name="Oval 40"/>
          <p:cNvSpPr>
            <a:spLocks noChangeArrowheads="1"/>
          </p:cNvSpPr>
          <p:nvPr/>
        </p:nvSpPr>
        <p:spPr bwMode="auto">
          <a:xfrm>
            <a:off x="7692102" y="3992871"/>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45" name="Oval 41"/>
          <p:cNvSpPr>
            <a:spLocks noChangeArrowheads="1"/>
          </p:cNvSpPr>
          <p:nvPr/>
        </p:nvSpPr>
        <p:spPr bwMode="auto">
          <a:xfrm>
            <a:off x="7115839" y="46405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46" name="Oval 42"/>
          <p:cNvSpPr>
            <a:spLocks noChangeArrowheads="1"/>
          </p:cNvSpPr>
          <p:nvPr/>
        </p:nvSpPr>
        <p:spPr bwMode="auto">
          <a:xfrm>
            <a:off x="7696864" y="46405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47" name="Oval 43"/>
          <p:cNvSpPr>
            <a:spLocks noChangeArrowheads="1"/>
          </p:cNvSpPr>
          <p:nvPr/>
        </p:nvSpPr>
        <p:spPr bwMode="auto">
          <a:xfrm>
            <a:off x="8339802" y="4640571"/>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50" name="Line 49"/>
          <p:cNvSpPr>
            <a:spLocks noChangeShapeType="1"/>
          </p:cNvSpPr>
          <p:nvPr/>
        </p:nvSpPr>
        <p:spPr bwMode="auto">
          <a:xfrm>
            <a:off x="6434802" y="3729346"/>
            <a:ext cx="0" cy="252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1" name="Line 50"/>
          <p:cNvSpPr>
            <a:spLocks noChangeShapeType="1"/>
          </p:cNvSpPr>
          <p:nvPr/>
        </p:nvSpPr>
        <p:spPr bwMode="auto">
          <a:xfrm>
            <a:off x="6434802" y="4353233"/>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2" name="Freeform 51"/>
          <p:cNvSpPr/>
          <p:nvPr/>
        </p:nvSpPr>
        <p:spPr bwMode="auto">
          <a:xfrm>
            <a:off x="7131714" y="3691246"/>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3" name="Freeform 52"/>
          <p:cNvSpPr/>
          <p:nvPr/>
        </p:nvSpPr>
        <p:spPr bwMode="auto">
          <a:xfrm>
            <a:off x="7571452" y="3662671"/>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4" name="Line 53"/>
          <p:cNvSpPr>
            <a:spLocks noChangeShapeType="1"/>
          </p:cNvSpPr>
          <p:nvPr/>
        </p:nvSpPr>
        <p:spPr bwMode="auto">
          <a:xfrm flipH="1">
            <a:off x="7376189" y="4281796"/>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5" name="Line 54"/>
          <p:cNvSpPr>
            <a:spLocks noChangeShapeType="1"/>
          </p:cNvSpPr>
          <p:nvPr/>
        </p:nvSpPr>
        <p:spPr bwMode="auto">
          <a:xfrm>
            <a:off x="7879427" y="4353233"/>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6" name="Freeform 55"/>
          <p:cNvSpPr/>
          <p:nvPr/>
        </p:nvSpPr>
        <p:spPr bwMode="auto">
          <a:xfrm>
            <a:off x="8019127" y="4262746"/>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7" name="右箭头 56"/>
          <p:cNvSpPr/>
          <p:nvPr/>
        </p:nvSpPr>
        <p:spPr bwMode="auto">
          <a:xfrm>
            <a:off x="4128132" y="3838891"/>
            <a:ext cx="428628" cy="214314"/>
          </a:xfrm>
          <a:prstGeom prst="rightArrow">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endParaRPr lang="zh-CN" altLang="en-US" sz="1600">
              <a:latin typeface="Consolas" panose="020B0609020204030204" pitchFamily="49" charset="0"/>
              <a:cs typeface="Consolas" panose="020B0609020204030204" pitchFamily="49" charset="0"/>
            </a:endParaRPr>
          </a:p>
        </p:txBody>
      </p:sp>
      <p:sp>
        <p:nvSpPr>
          <p:cNvPr id="3" name="文本框 2"/>
          <p:cNvSpPr txBox="1"/>
          <p:nvPr/>
        </p:nvSpPr>
        <p:spPr>
          <a:xfrm>
            <a:off x="7308215" y="189230"/>
            <a:ext cx="1234440" cy="460375"/>
          </a:xfrm>
          <a:prstGeom prst="rect">
            <a:avLst/>
          </a:prstGeom>
          <a:noFill/>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b="1">
                <a:solidFill>
                  <a:srgbClr val="FFFF00"/>
                </a:solidFill>
              </a:rPr>
              <a:t>树</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468313" y="1600200"/>
            <a:ext cx="7905750" cy="175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dirty="0">
                <a:effectLst/>
                <a:latin typeface="+mn-lt"/>
                <a:ea typeface="SimSun" charset="-122"/>
                <a:cs typeface="SimSun" charset="-122"/>
              </a:rPr>
              <a:t>先</a:t>
            </a:r>
            <a:r>
              <a:rPr kumimoji="1" lang="zh-CN" altLang="en-US" sz="2400" dirty="0" smtClean="0">
                <a:effectLst/>
                <a:latin typeface="+mn-lt"/>
                <a:ea typeface="SimSun" charset="-122"/>
                <a:cs typeface="SimSun" charset="-122"/>
              </a:rPr>
              <a:t>序：（</a:t>
            </a:r>
            <a:r>
              <a:rPr kumimoji="1" lang="en-US" altLang="zh-CN" sz="2400" dirty="0" smtClean="0">
                <a:effectLst/>
                <a:latin typeface="+mn-lt"/>
                <a:ea typeface="SimSun" charset="-122"/>
                <a:cs typeface="SimSun" charset="-122"/>
              </a:rPr>
              <a:t>1</a:t>
            </a:r>
            <a:r>
              <a:rPr kumimoji="1" lang="zh-CN" altLang="en-US" sz="2400" dirty="0" smtClean="0">
                <a:effectLst/>
                <a:latin typeface="+mn-lt"/>
                <a:ea typeface="SimSun" charset="-122"/>
                <a:cs typeface="SimSun" charset="-122"/>
              </a:rPr>
              <a:t>）访问第一课树的根节点（</a:t>
            </a:r>
            <a:r>
              <a:rPr kumimoji="1" lang="en-US" altLang="zh-CN" sz="2400" dirty="0" smtClean="0">
                <a:effectLst/>
                <a:latin typeface="+mn-lt"/>
                <a:ea typeface="SimSun" charset="-122"/>
                <a:cs typeface="SimSun" charset="-122"/>
              </a:rPr>
              <a:t>2</a:t>
            </a:r>
            <a:r>
              <a:rPr kumimoji="1" lang="zh-CN" altLang="en-US" sz="2400" dirty="0" smtClean="0">
                <a:effectLst/>
                <a:latin typeface="+mn-lt"/>
                <a:ea typeface="SimSun" charset="-122"/>
                <a:cs typeface="SimSun" charset="-122"/>
              </a:rPr>
              <a:t>）先序遍历第一棵树的根节点的子树森林（</a:t>
            </a:r>
            <a:r>
              <a:rPr kumimoji="1" lang="en-US" altLang="zh-CN" sz="2400" dirty="0" smtClean="0">
                <a:effectLst/>
                <a:latin typeface="+mn-lt"/>
                <a:ea typeface="SimSun" charset="-122"/>
                <a:cs typeface="SimSun" charset="-122"/>
              </a:rPr>
              <a:t>3</a:t>
            </a:r>
            <a:r>
              <a:rPr kumimoji="1" lang="zh-CN" altLang="en-US" sz="2400" dirty="0" smtClean="0">
                <a:effectLst/>
                <a:latin typeface="+mn-lt"/>
                <a:ea typeface="SimSun" charset="-122"/>
                <a:cs typeface="SimSun" charset="-122"/>
              </a:rPr>
              <a:t>）先序遍历除第一棵树之后的剩余的树构成的森林 </a:t>
            </a:r>
            <a:r>
              <a:rPr kumimoji="1" lang="en-US" altLang="zh-CN" sz="2400" dirty="0" smtClean="0">
                <a:effectLst/>
                <a:latin typeface="+mn-lt"/>
                <a:ea typeface="SimSun" charset="-122"/>
                <a:cs typeface="SimSun" charset="-122"/>
              </a:rPr>
              <a:t>	</a:t>
            </a:r>
          </a:p>
          <a:p>
            <a:pPr algn="l">
              <a:spcBef>
                <a:spcPct val="50000"/>
              </a:spcBef>
            </a:pPr>
            <a:r>
              <a:rPr kumimoji="1" lang="en-US" altLang="zh-CN" sz="2400" dirty="0" smtClean="0">
                <a:effectLst/>
                <a:latin typeface="+mn-lt"/>
                <a:ea typeface="SimSun" charset="-122"/>
                <a:cs typeface="SimSun" charset="-122"/>
              </a:rPr>
              <a:t>(A</a:t>
            </a:r>
            <a:r>
              <a:rPr kumimoji="1" lang="en-US" altLang="zh-CN" sz="2400" dirty="0">
                <a:effectLst/>
                <a:latin typeface="+mn-lt"/>
                <a:ea typeface="SimSun" charset="-122"/>
                <a:cs typeface="SimSun" charset="-122"/>
              </a:rPr>
              <a:t>, B, C, K, D, E, H, F, J, </a:t>
            </a:r>
            <a:r>
              <a:rPr kumimoji="1" lang="en-US" altLang="zh-CN" sz="2400" dirty="0" smtClean="0">
                <a:effectLst/>
                <a:latin typeface="+mn-lt"/>
                <a:ea typeface="SimSun" charset="-122"/>
                <a:cs typeface="SimSun" charset="-122"/>
              </a:rPr>
              <a:t>G)</a:t>
            </a:r>
            <a:endParaRPr kumimoji="1" lang="zh-CN" altLang="en-US" sz="2400" dirty="0">
              <a:effectLst/>
              <a:latin typeface="+mn-lt"/>
              <a:ea typeface="SimSun" charset="-122"/>
              <a:cs typeface="SimSun" charset="-122"/>
            </a:endParaRPr>
          </a:p>
        </p:txBody>
      </p:sp>
      <p:sp>
        <p:nvSpPr>
          <p:cNvPr id="117765" name="Rectangle 5"/>
          <p:cNvSpPr>
            <a:spLocks noChangeArrowheads="1"/>
          </p:cNvSpPr>
          <p:nvPr/>
        </p:nvSpPr>
        <p:spPr bwMode="auto">
          <a:xfrm>
            <a:off x="468313" y="668338"/>
            <a:ext cx="6048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dirty="0">
                <a:solidFill>
                  <a:srgbClr val="FFFF00"/>
                </a:solidFill>
                <a:effectLst/>
                <a:latin typeface="+mn-lt"/>
                <a:ea typeface="SimSun" charset="-122"/>
                <a:cs typeface="SimSun" charset="-122"/>
              </a:rPr>
              <a:t>6.7.2 Traversal of forest (</a:t>
            </a:r>
            <a:r>
              <a:rPr lang="zh-CN" altLang="en-US" sz="2800" dirty="0">
                <a:solidFill>
                  <a:srgbClr val="FFFF00"/>
                </a:solidFill>
                <a:effectLst/>
                <a:latin typeface="+mn-lt"/>
                <a:ea typeface="SimSun" charset="-122"/>
                <a:cs typeface="SimSun" charset="-122"/>
              </a:rPr>
              <a:t>森林的遍历</a:t>
            </a:r>
            <a:r>
              <a:rPr lang="en-US" altLang="zh-CN" sz="2800" dirty="0">
                <a:solidFill>
                  <a:srgbClr val="FFFF00"/>
                </a:solidFill>
                <a:effectLst/>
                <a:latin typeface="+mn-lt"/>
                <a:ea typeface="SimSun" charset="-122"/>
                <a:cs typeface="SimSun" charset="-122"/>
              </a:rPr>
              <a:t>)</a:t>
            </a:r>
          </a:p>
        </p:txBody>
      </p:sp>
      <p:grpSp>
        <p:nvGrpSpPr>
          <p:cNvPr id="117766" name="Group 6"/>
          <p:cNvGrpSpPr/>
          <p:nvPr/>
        </p:nvGrpSpPr>
        <p:grpSpPr bwMode="auto">
          <a:xfrm>
            <a:off x="1707948" y="3762077"/>
            <a:ext cx="5426480" cy="2497937"/>
            <a:chOff x="459" y="1688"/>
            <a:chExt cx="2827" cy="1194"/>
          </a:xfrm>
        </p:grpSpPr>
        <p:sp>
          <p:nvSpPr>
            <p:cNvPr id="117767" name="Oval 7"/>
            <p:cNvSpPr>
              <a:spLocks noChangeArrowheads="1"/>
            </p:cNvSpPr>
            <p:nvPr/>
          </p:nvSpPr>
          <p:spPr bwMode="auto">
            <a:xfrm>
              <a:off x="893" y="170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17768" name="Oval 8"/>
            <p:cNvSpPr>
              <a:spLocks noChangeArrowheads="1"/>
            </p:cNvSpPr>
            <p:nvPr/>
          </p:nvSpPr>
          <p:spPr bwMode="auto">
            <a:xfrm>
              <a:off x="459"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17769" name="Oval 9"/>
            <p:cNvSpPr>
              <a:spLocks noChangeArrowheads="1"/>
            </p:cNvSpPr>
            <p:nvPr/>
          </p:nvSpPr>
          <p:spPr bwMode="auto">
            <a:xfrm>
              <a:off x="1322"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17770" name="Oval 10"/>
            <p:cNvSpPr>
              <a:spLocks noChangeArrowheads="1"/>
            </p:cNvSpPr>
            <p:nvPr/>
          </p:nvSpPr>
          <p:spPr bwMode="auto">
            <a:xfrm>
              <a:off x="1847"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17771" name="Oval 11"/>
            <p:cNvSpPr>
              <a:spLocks noChangeArrowheads="1"/>
            </p:cNvSpPr>
            <p:nvPr/>
          </p:nvSpPr>
          <p:spPr bwMode="auto">
            <a:xfrm>
              <a:off x="2507" y="1688"/>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17772" name="Oval 12"/>
            <p:cNvSpPr>
              <a:spLocks noChangeArrowheads="1"/>
            </p:cNvSpPr>
            <p:nvPr/>
          </p:nvSpPr>
          <p:spPr bwMode="auto">
            <a:xfrm>
              <a:off x="1890"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17773" name="Oval 13"/>
            <p:cNvSpPr>
              <a:spLocks noChangeArrowheads="1"/>
            </p:cNvSpPr>
            <p:nvPr/>
          </p:nvSpPr>
          <p:spPr bwMode="auto">
            <a:xfrm>
              <a:off x="2507"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17774" name="Oval 14"/>
            <p:cNvSpPr>
              <a:spLocks noChangeArrowheads="1"/>
            </p:cNvSpPr>
            <p:nvPr/>
          </p:nvSpPr>
          <p:spPr bwMode="auto">
            <a:xfrm>
              <a:off x="3061"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17775" name="Oval 15"/>
            <p:cNvSpPr>
              <a:spLocks noChangeArrowheads="1"/>
            </p:cNvSpPr>
            <p:nvPr/>
          </p:nvSpPr>
          <p:spPr bwMode="auto">
            <a:xfrm>
              <a:off x="1246" y="267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117776" name="Oval 16"/>
            <p:cNvSpPr>
              <a:spLocks noChangeArrowheads="1"/>
            </p:cNvSpPr>
            <p:nvPr/>
          </p:nvSpPr>
          <p:spPr bwMode="auto">
            <a:xfrm>
              <a:off x="2485"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cxnSp>
          <p:nvCxnSpPr>
            <p:cNvPr id="117777" name="AutoShape 17"/>
            <p:cNvCxnSpPr>
              <a:cxnSpLocks noChangeShapeType="1"/>
              <a:stCxn id="117767" idx="3"/>
              <a:endCxn id="117768" idx="0"/>
            </p:cNvCxnSpPr>
            <p:nvPr/>
          </p:nvCxnSpPr>
          <p:spPr bwMode="auto">
            <a:xfrm flipH="1">
              <a:off x="572" y="1882"/>
              <a:ext cx="354"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78" name="AutoShape 18"/>
            <p:cNvCxnSpPr>
              <a:cxnSpLocks noChangeShapeType="1"/>
              <a:stCxn id="117767" idx="5"/>
              <a:endCxn id="117769" idx="0"/>
            </p:cNvCxnSpPr>
            <p:nvPr/>
          </p:nvCxnSpPr>
          <p:spPr bwMode="auto">
            <a:xfrm>
              <a:off x="1085" y="1882"/>
              <a:ext cx="349"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79" name="AutoShape 19"/>
            <p:cNvCxnSpPr>
              <a:cxnSpLocks noChangeShapeType="1"/>
              <a:stCxn id="117769" idx="4"/>
              <a:endCxn id="117775" idx="0"/>
            </p:cNvCxnSpPr>
            <p:nvPr/>
          </p:nvCxnSpPr>
          <p:spPr bwMode="auto">
            <a:xfrm flipH="1">
              <a:off x="1358" y="2397"/>
              <a:ext cx="76" cy="27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0" name="AutoShape 20"/>
            <p:cNvCxnSpPr>
              <a:cxnSpLocks noChangeShapeType="1"/>
              <a:stCxn id="117771" idx="3"/>
              <a:endCxn id="117772" idx="0"/>
            </p:cNvCxnSpPr>
            <p:nvPr/>
          </p:nvCxnSpPr>
          <p:spPr bwMode="auto">
            <a:xfrm flipH="1">
              <a:off x="2003" y="1864"/>
              <a:ext cx="537"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1" name="AutoShape 21"/>
            <p:cNvCxnSpPr>
              <a:cxnSpLocks noChangeShapeType="1"/>
              <a:stCxn id="117771" idx="4"/>
              <a:endCxn id="117773" idx="0"/>
            </p:cNvCxnSpPr>
            <p:nvPr/>
          </p:nvCxnSpPr>
          <p:spPr bwMode="auto">
            <a:xfrm>
              <a:off x="2620" y="1894"/>
              <a:ext cx="0" cy="2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2" name="AutoShape 22"/>
            <p:cNvCxnSpPr>
              <a:cxnSpLocks noChangeShapeType="1"/>
              <a:stCxn id="117771" idx="5"/>
              <a:endCxn id="117774" idx="0"/>
            </p:cNvCxnSpPr>
            <p:nvPr/>
          </p:nvCxnSpPr>
          <p:spPr bwMode="auto">
            <a:xfrm>
              <a:off x="2699" y="1864"/>
              <a:ext cx="474"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3" name="AutoShape 23"/>
            <p:cNvCxnSpPr>
              <a:cxnSpLocks noChangeShapeType="1"/>
              <a:stCxn id="117772" idx="4"/>
              <a:endCxn id="117770" idx="0"/>
            </p:cNvCxnSpPr>
            <p:nvPr/>
          </p:nvCxnSpPr>
          <p:spPr bwMode="auto">
            <a:xfrm flipH="1">
              <a:off x="1959" y="2397"/>
              <a:ext cx="43"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4" name="AutoShape 24"/>
            <p:cNvCxnSpPr>
              <a:cxnSpLocks noChangeShapeType="1"/>
              <a:stCxn id="117773" idx="4"/>
              <a:endCxn id="117776" idx="0"/>
            </p:cNvCxnSpPr>
            <p:nvPr/>
          </p:nvCxnSpPr>
          <p:spPr bwMode="auto">
            <a:xfrm flipH="1">
              <a:off x="2597" y="2397"/>
              <a:ext cx="22"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468313" y="1600200"/>
            <a:ext cx="7905750" cy="175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dirty="0" smtClean="0">
                <a:effectLst/>
                <a:latin typeface="+mn-lt"/>
                <a:ea typeface="SimSun" charset="-122"/>
                <a:cs typeface="SimSun" charset="-122"/>
              </a:rPr>
              <a:t>后</a:t>
            </a:r>
            <a:r>
              <a:rPr kumimoji="1" lang="zh-CN" altLang="en-US" sz="2400" dirty="0" smtClean="0">
                <a:solidFill>
                  <a:schemeClr val="tx1"/>
                </a:solidFill>
                <a:effectLst/>
                <a:latin typeface="+mn-lt"/>
                <a:ea typeface="SimSun" charset="-122"/>
                <a:cs typeface="SimSun" charset="-122"/>
              </a:rPr>
              <a:t>序</a:t>
            </a:r>
            <a:r>
              <a:rPr kumimoji="1" lang="zh-CN" altLang="en-US" sz="2400" dirty="0">
                <a:solidFill>
                  <a:schemeClr val="tx1"/>
                </a:solidFill>
                <a:effectLst/>
                <a:latin typeface="+mn-lt"/>
                <a:ea typeface="SimSun" charset="-122"/>
                <a:cs typeface="SimSun" charset="-122"/>
              </a:rPr>
              <a:t>：（</a:t>
            </a:r>
            <a:r>
              <a:rPr kumimoji="1" lang="en-US" altLang="zh-CN" sz="2400" dirty="0">
                <a:solidFill>
                  <a:schemeClr val="tx1"/>
                </a:solidFill>
                <a:effectLst/>
                <a:latin typeface="+mn-lt"/>
                <a:ea typeface="SimSun" charset="-122"/>
                <a:cs typeface="SimSun" charset="-122"/>
              </a:rPr>
              <a:t>1</a:t>
            </a:r>
            <a:r>
              <a:rPr kumimoji="1" lang="zh-CN" altLang="en-US" sz="2400" dirty="0" smtClean="0">
                <a:solidFill>
                  <a:schemeClr val="tx1"/>
                </a:solidFill>
                <a:effectLst/>
                <a:latin typeface="+mn-lt"/>
                <a:ea typeface="SimSun" charset="-122"/>
                <a:cs typeface="SimSun" charset="-122"/>
              </a:rPr>
              <a:t>）</a:t>
            </a:r>
            <a:r>
              <a:rPr kumimoji="1" lang="zh-CN" altLang="en-US" sz="2400" dirty="0" smtClean="0">
                <a:effectLst/>
                <a:latin typeface="+mn-lt"/>
                <a:ea typeface="SimSun" charset="-122"/>
                <a:cs typeface="SimSun" charset="-122"/>
                <a:sym typeface="+mn-ea"/>
              </a:rPr>
              <a:t>后</a:t>
            </a:r>
            <a:r>
              <a:rPr kumimoji="1" lang="zh-CN" altLang="en-US" sz="2400" dirty="0" smtClean="0">
                <a:effectLst/>
                <a:latin typeface="+mn-lt"/>
                <a:ea typeface="SimSun" charset="-122"/>
                <a:cs typeface="SimSun" charset="-122"/>
                <a:sym typeface="+mn-ea"/>
              </a:rPr>
              <a:t>序</a:t>
            </a:r>
            <a:r>
              <a:rPr kumimoji="1" lang="zh-CN" altLang="en-US" sz="2400" dirty="0" smtClean="0">
                <a:effectLst/>
                <a:latin typeface="+mn-lt"/>
                <a:ea typeface="SimSun" charset="-122"/>
                <a:cs typeface="SimSun" charset="-122"/>
                <a:sym typeface="+mn-ea"/>
              </a:rPr>
              <a:t>遍历第一棵树的根节点的子树森林（</a:t>
            </a:r>
            <a:r>
              <a:rPr kumimoji="1" lang="en-US" altLang="zh-CN" sz="2400" dirty="0" smtClean="0">
                <a:effectLst/>
                <a:latin typeface="+mn-lt"/>
                <a:ea typeface="SimSun" charset="-122"/>
                <a:cs typeface="SimSun" charset="-122"/>
                <a:sym typeface="+mn-ea"/>
              </a:rPr>
              <a:t>2</a:t>
            </a:r>
            <a:r>
              <a:rPr kumimoji="1" lang="zh-CN" altLang="en-US" sz="2400" dirty="0" smtClean="0">
                <a:effectLst/>
                <a:latin typeface="+mn-lt"/>
                <a:ea typeface="SimSun" charset="-122"/>
                <a:cs typeface="SimSun" charset="-122"/>
                <a:sym typeface="+mn-ea"/>
              </a:rPr>
              <a:t>）访问第一课树的根节点（</a:t>
            </a:r>
            <a:r>
              <a:rPr kumimoji="1" lang="en-US" altLang="zh-CN" sz="2400" dirty="0" smtClean="0">
                <a:effectLst/>
                <a:latin typeface="+mn-lt"/>
                <a:ea typeface="SimSun" charset="-122"/>
                <a:cs typeface="SimSun" charset="-122"/>
                <a:sym typeface="+mn-ea"/>
              </a:rPr>
              <a:t>3</a:t>
            </a:r>
            <a:r>
              <a:rPr kumimoji="1" lang="zh-CN" altLang="en-US" sz="2400" dirty="0" smtClean="0">
                <a:effectLst/>
                <a:latin typeface="+mn-lt"/>
                <a:ea typeface="SimSun" charset="-122"/>
                <a:cs typeface="SimSun" charset="-122"/>
                <a:sym typeface="+mn-ea"/>
              </a:rPr>
              <a:t>）后序遍</a:t>
            </a:r>
            <a:r>
              <a:rPr kumimoji="1" lang="zh-CN" altLang="en-US" sz="2400" dirty="0" smtClean="0">
                <a:effectLst/>
                <a:latin typeface="+mn-lt"/>
                <a:ea typeface="SimSun" charset="-122"/>
                <a:cs typeface="SimSun" charset="-122"/>
                <a:sym typeface="+mn-ea"/>
              </a:rPr>
              <a:t>历除第一棵树之后的剩余的树构成的森林 </a:t>
            </a:r>
            <a:r>
              <a:rPr kumimoji="1" lang="en-US" altLang="zh-CN" sz="2400" dirty="0" smtClean="0">
                <a:effectLst/>
                <a:latin typeface="+mn-lt"/>
                <a:ea typeface="SimSun" charset="-122"/>
                <a:cs typeface="SimSun" charset="-122"/>
              </a:rPr>
              <a:t>	</a:t>
            </a:r>
          </a:p>
          <a:p>
            <a:pPr algn="l">
              <a:spcBef>
                <a:spcPct val="50000"/>
              </a:spcBef>
            </a:pPr>
            <a:r>
              <a:rPr kumimoji="1" lang="en-US" altLang="zh-CN" sz="2400" dirty="0" smtClean="0">
                <a:effectLst/>
                <a:latin typeface="+mn-lt"/>
                <a:ea typeface="SimSun" charset="-122"/>
                <a:cs typeface="SimSun" charset="-122"/>
              </a:rPr>
              <a:t>(B</a:t>
            </a:r>
            <a:r>
              <a:rPr kumimoji="1" lang="en-US" altLang="zh-CN" sz="2400" dirty="0">
                <a:effectLst/>
                <a:latin typeface="+mn-lt"/>
                <a:ea typeface="SimSun" charset="-122"/>
                <a:cs typeface="SimSun" charset="-122"/>
              </a:rPr>
              <a:t>, K, C, A, H, E, J, F, G, </a:t>
            </a:r>
            <a:r>
              <a:rPr kumimoji="1" lang="en-US" altLang="zh-CN" sz="2400" dirty="0" smtClean="0">
                <a:effectLst/>
                <a:latin typeface="+mn-lt"/>
                <a:ea typeface="SimSun" charset="-122"/>
                <a:cs typeface="SimSun" charset="-122"/>
              </a:rPr>
              <a:t>D)</a:t>
            </a:r>
            <a:endParaRPr kumimoji="1" lang="zh-CN" altLang="en-US" sz="2400" dirty="0">
              <a:effectLst/>
              <a:latin typeface="+mn-lt"/>
              <a:ea typeface="SimSun" charset="-122"/>
              <a:cs typeface="SimSun" charset="-122"/>
            </a:endParaRPr>
          </a:p>
        </p:txBody>
      </p:sp>
      <p:sp>
        <p:nvSpPr>
          <p:cNvPr id="117765" name="Rectangle 5"/>
          <p:cNvSpPr>
            <a:spLocks noChangeArrowheads="1"/>
          </p:cNvSpPr>
          <p:nvPr/>
        </p:nvSpPr>
        <p:spPr bwMode="auto">
          <a:xfrm>
            <a:off x="468313" y="668338"/>
            <a:ext cx="6048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dirty="0">
                <a:solidFill>
                  <a:srgbClr val="FFFF00"/>
                </a:solidFill>
                <a:effectLst/>
                <a:latin typeface="+mn-lt"/>
                <a:ea typeface="SimSun" charset="-122"/>
                <a:cs typeface="SimSun" charset="-122"/>
              </a:rPr>
              <a:t>6.7.2 Traversal of forest (</a:t>
            </a:r>
            <a:r>
              <a:rPr lang="zh-CN" altLang="en-US" sz="2800" dirty="0">
                <a:solidFill>
                  <a:srgbClr val="FFFF00"/>
                </a:solidFill>
                <a:effectLst/>
                <a:latin typeface="+mn-lt"/>
                <a:ea typeface="SimSun" charset="-122"/>
                <a:cs typeface="SimSun" charset="-122"/>
              </a:rPr>
              <a:t>森林的遍历</a:t>
            </a:r>
            <a:r>
              <a:rPr lang="en-US" altLang="zh-CN" sz="2800" dirty="0">
                <a:solidFill>
                  <a:srgbClr val="FFFF00"/>
                </a:solidFill>
                <a:effectLst/>
                <a:latin typeface="+mn-lt"/>
                <a:ea typeface="SimSun" charset="-122"/>
                <a:cs typeface="SimSun" charset="-122"/>
              </a:rPr>
              <a:t>)</a:t>
            </a:r>
          </a:p>
        </p:txBody>
      </p:sp>
      <p:grpSp>
        <p:nvGrpSpPr>
          <p:cNvPr id="117766" name="Group 6"/>
          <p:cNvGrpSpPr/>
          <p:nvPr/>
        </p:nvGrpSpPr>
        <p:grpSpPr bwMode="auto">
          <a:xfrm>
            <a:off x="1547495" y="3572193"/>
            <a:ext cx="5426480" cy="2497937"/>
            <a:chOff x="459" y="1688"/>
            <a:chExt cx="2827" cy="1194"/>
          </a:xfrm>
        </p:grpSpPr>
        <p:sp>
          <p:nvSpPr>
            <p:cNvPr id="117767" name="Oval 7"/>
            <p:cNvSpPr>
              <a:spLocks noChangeArrowheads="1"/>
            </p:cNvSpPr>
            <p:nvPr/>
          </p:nvSpPr>
          <p:spPr bwMode="auto">
            <a:xfrm>
              <a:off x="893" y="170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17768" name="Oval 8"/>
            <p:cNvSpPr>
              <a:spLocks noChangeArrowheads="1"/>
            </p:cNvSpPr>
            <p:nvPr/>
          </p:nvSpPr>
          <p:spPr bwMode="auto">
            <a:xfrm>
              <a:off x="459"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17769" name="Oval 9"/>
            <p:cNvSpPr>
              <a:spLocks noChangeArrowheads="1"/>
            </p:cNvSpPr>
            <p:nvPr/>
          </p:nvSpPr>
          <p:spPr bwMode="auto">
            <a:xfrm>
              <a:off x="1322"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17770" name="Oval 10"/>
            <p:cNvSpPr>
              <a:spLocks noChangeArrowheads="1"/>
            </p:cNvSpPr>
            <p:nvPr/>
          </p:nvSpPr>
          <p:spPr bwMode="auto">
            <a:xfrm>
              <a:off x="1847"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17771" name="Oval 11"/>
            <p:cNvSpPr>
              <a:spLocks noChangeArrowheads="1"/>
            </p:cNvSpPr>
            <p:nvPr/>
          </p:nvSpPr>
          <p:spPr bwMode="auto">
            <a:xfrm>
              <a:off x="2507" y="1688"/>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17772" name="Oval 12"/>
            <p:cNvSpPr>
              <a:spLocks noChangeArrowheads="1"/>
            </p:cNvSpPr>
            <p:nvPr/>
          </p:nvSpPr>
          <p:spPr bwMode="auto">
            <a:xfrm>
              <a:off x="1890"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17773" name="Oval 13"/>
            <p:cNvSpPr>
              <a:spLocks noChangeArrowheads="1"/>
            </p:cNvSpPr>
            <p:nvPr/>
          </p:nvSpPr>
          <p:spPr bwMode="auto">
            <a:xfrm>
              <a:off x="2507"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17774" name="Oval 14"/>
            <p:cNvSpPr>
              <a:spLocks noChangeArrowheads="1"/>
            </p:cNvSpPr>
            <p:nvPr/>
          </p:nvSpPr>
          <p:spPr bwMode="auto">
            <a:xfrm>
              <a:off x="3061"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17775" name="Oval 15"/>
            <p:cNvSpPr>
              <a:spLocks noChangeArrowheads="1"/>
            </p:cNvSpPr>
            <p:nvPr/>
          </p:nvSpPr>
          <p:spPr bwMode="auto">
            <a:xfrm>
              <a:off x="1246" y="267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117776" name="Oval 16"/>
            <p:cNvSpPr>
              <a:spLocks noChangeArrowheads="1"/>
            </p:cNvSpPr>
            <p:nvPr/>
          </p:nvSpPr>
          <p:spPr bwMode="auto">
            <a:xfrm>
              <a:off x="2485"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cxnSp>
          <p:nvCxnSpPr>
            <p:cNvPr id="117777" name="AutoShape 17"/>
            <p:cNvCxnSpPr>
              <a:cxnSpLocks noChangeShapeType="1"/>
              <a:stCxn id="117767" idx="3"/>
              <a:endCxn id="117768" idx="0"/>
            </p:cNvCxnSpPr>
            <p:nvPr/>
          </p:nvCxnSpPr>
          <p:spPr bwMode="auto">
            <a:xfrm flipH="1">
              <a:off x="572" y="1882"/>
              <a:ext cx="354"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78" name="AutoShape 18"/>
            <p:cNvCxnSpPr>
              <a:cxnSpLocks noChangeShapeType="1"/>
              <a:stCxn id="117767" idx="5"/>
              <a:endCxn id="117769" idx="0"/>
            </p:cNvCxnSpPr>
            <p:nvPr/>
          </p:nvCxnSpPr>
          <p:spPr bwMode="auto">
            <a:xfrm>
              <a:off x="1085" y="1882"/>
              <a:ext cx="349"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79" name="AutoShape 19"/>
            <p:cNvCxnSpPr>
              <a:cxnSpLocks noChangeShapeType="1"/>
              <a:stCxn id="117769" idx="4"/>
              <a:endCxn id="117775" idx="0"/>
            </p:cNvCxnSpPr>
            <p:nvPr/>
          </p:nvCxnSpPr>
          <p:spPr bwMode="auto">
            <a:xfrm flipH="1">
              <a:off x="1358" y="2397"/>
              <a:ext cx="76" cy="27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0" name="AutoShape 20"/>
            <p:cNvCxnSpPr>
              <a:cxnSpLocks noChangeShapeType="1"/>
              <a:stCxn id="117771" idx="3"/>
              <a:endCxn id="117772" idx="0"/>
            </p:cNvCxnSpPr>
            <p:nvPr/>
          </p:nvCxnSpPr>
          <p:spPr bwMode="auto">
            <a:xfrm flipH="1">
              <a:off x="2003" y="1864"/>
              <a:ext cx="537"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1" name="AutoShape 21"/>
            <p:cNvCxnSpPr>
              <a:cxnSpLocks noChangeShapeType="1"/>
              <a:stCxn id="117771" idx="4"/>
              <a:endCxn id="117773" idx="0"/>
            </p:cNvCxnSpPr>
            <p:nvPr/>
          </p:nvCxnSpPr>
          <p:spPr bwMode="auto">
            <a:xfrm>
              <a:off x="2620" y="1894"/>
              <a:ext cx="0" cy="2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2" name="AutoShape 22"/>
            <p:cNvCxnSpPr>
              <a:cxnSpLocks noChangeShapeType="1"/>
              <a:stCxn id="117771" idx="5"/>
              <a:endCxn id="117774" idx="0"/>
            </p:cNvCxnSpPr>
            <p:nvPr/>
          </p:nvCxnSpPr>
          <p:spPr bwMode="auto">
            <a:xfrm>
              <a:off x="2699" y="1864"/>
              <a:ext cx="474"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3" name="AutoShape 23"/>
            <p:cNvCxnSpPr>
              <a:cxnSpLocks noChangeShapeType="1"/>
              <a:stCxn id="117772" idx="4"/>
              <a:endCxn id="117770" idx="0"/>
            </p:cNvCxnSpPr>
            <p:nvPr/>
          </p:nvCxnSpPr>
          <p:spPr bwMode="auto">
            <a:xfrm flipH="1">
              <a:off x="1959" y="2397"/>
              <a:ext cx="43"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4" name="AutoShape 24"/>
            <p:cNvCxnSpPr>
              <a:cxnSpLocks noChangeShapeType="1"/>
              <a:stCxn id="117773" idx="4"/>
              <a:endCxn id="117776" idx="0"/>
            </p:cNvCxnSpPr>
            <p:nvPr/>
          </p:nvCxnSpPr>
          <p:spPr bwMode="auto">
            <a:xfrm flipH="1">
              <a:off x="2597" y="2397"/>
              <a:ext cx="22"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611188" y="2174875"/>
            <a:ext cx="83407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dirty="0" smtClean="0">
                <a:effectLst/>
                <a:latin typeface="SimSun" charset="-122"/>
                <a:ea typeface="SimSun" charset="-122"/>
                <a:cs typeface="SimSun" charset="-122"/>
              </a:rPr>
              <a:t>    </a:t>
            </a:r>
            <a:r>
              <a:rPr kumimoji="1" lang="zh-CN" altLang="en-US" sz="2400" dirty="0" smtClean="0">
                <a:effectLst/>
                <a:latin typeface="SimSun" charset="-122"/>
                <a:ea typeface="SimSun" charset="-122"/>
                <a:cs typeface="SimSun" charset="-122"/>
              </a:rPr>
              <a:t>由于</a:t>
            </a:r>
            <a:r>
              <a:rPr kumimoji="1" lang="zh-CN" altLang="en-US" sz="2400" dirty="0">
                <a:effectLst/>
                <a:latin typeface="SimSun" charset="-122"/>
                <a:ea typeface="SimSun" charset="-122"/>
                <a:cs typeface="SimSun" charset="-122"/>
              </a:rPr>
              <a:t>树和二叉树都可以用二叉链表作存储结构，则以二</a:t>
            </a:r>
          </a:p>
          <a:p>
            <a:pPr algn="l"/>
            <a:r>
              <a:rPr kumimoji="1" lang="zh-CN" altLang="en-US" sz="2400" dirty="0">
                <a:effectLst/>
                <a:latin typeface="SimSun" charset="-122"/>
                <a:ea typeface="SimSun" charset="-122"/>
                <a:cs typeface="SimSun" charset="-122"/>
              </a:rPr>
              <a:t>叉链表作媒介可以导出树与二叉树之间的一个对应关系。</a:t>
            </a:r>
          </a:p>
        </p:txBody>
      </p:sp>
      <p:sp>
        <p:nvSpPr>
          <p:cNvPr id="31750" name="Rectangle 6"/>
          <p:cNvSpPr>
            <a:spLocks noGrp="1" noChangeArrowheads="1"/>
          </p:cNvSpPr>
          <p:nvPr>
            <p:ph type="title"/>
          </p:nvPr>
        </p:nvSpPr>
        <p:spPr>
          <a:xfrm>
            <a:off x="323528" y="277813"/>
            <a:ext cx="8474516" cy="1139825"/>
          </a:xfrm>
        </p:spPr>
        <p:txBody>
          <a:bodyPr/>
          <a:lstStyle/>
          <a:p>
            <a:r>
              <a:rPr lang="en-US" altLang="zh-CN" sz="3600" dirty="0"/>
              <a:t>6.8 Conversion among Tree, Forest and Binary tree</a:t>
            </a:r>
          </a:p>
        </p:txBody>
      </p:sp>
      <p:sp>
        <p:nvSpPr>
          <p:cNvPr id="31749" name="Rectangle 5"/>
          <p:cNvSpPr>
            <a:spLocks noChangeArrowheads="1"/>
          </p:cNvSpPr>
          <p:nvPr/>
        </p:nvSpPr>
        <p:spPr bwMode="auto">
          <a:xfrm>
            <a:off x="446185" y="1528262"/>
            <a:ext cx="547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solidFill>
                  <a:srgbClr val="FFFF00"/>
                </a:solidFill>
                <a:effectLst/>
              </a:rPr>
              <a:t>6.8.1 Tree, Forest </a:t>
            </a:r>
            <a:r>
              <a:rPr lang="en-US" altLang="zh-CN" sz="2800">
                <a:solidFill>
                  <a:srgbClr val="FFFF00"/>
                </a:solidFill>
                <a:effectLst/>
                <a:sym typeface="Wingdings" panose="05000000000000000000" pitchFamily="2" charset="2"/>
              </a:rPr>
              <a:t> Binary tree</a:t>
            </a:r>
            <a:endParaRPr lang="en-US" altLang="zh-CN" sz="2800">
              <a:solidFill>
                <a:srgbClr val="FFFF00"/>
              </a:solidFill>
              <a:effectLst/>
            </a:endParaRPr>
          </a:p>
        </p:txBody>
      </p:sp>
      <p:sp>
        <p:nvSpPr>
          <p:cNvPr id="31752" name="Oval 8"/>
          <p:cNvSpPr>
            <a:spLocks noChangeArrowheads="1"/>
          </p:cNvSpPr>
          <p:nvPr/>
        </p:nvSpPr>
        <p:spPr bwMode="auto">
          <a:xfrm>
            <a:off x="1619248" y="3213100"/>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A</a:t>
            </a:r>
          </a:p>
        </p:txBody>
      </p:sp>
      <p:sp>
        <p:nvSpPr>
          <p:cNvPr id="31753" name="Oval 9"/>
          <p:cNvSpPr>
            <a:spLocks noChangeArrowheads="1"/>
          </p:cNvSpPr>
          <p:nvPr/>
        </p:nvSpPr>
        <p:spPr bwMode="auto">
          <a:xfrm>
            <a:off x="900111" y="3909152"/>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B</a:t>
            </a:r>
          </a:p>
        </p:txBody>
      </p:sp>
      <p:sp>
        <p:nvSpPr>
          <p:cNvPr id="31754" name="Oval 10"/>
          <p:cNvSpPr>
            <a:spLocks noChangeArrowheads="1"/>
          </p:cNvSpPr>
          <p:nvPr/>
        </p:nvSpPr>
        <p:spPr bwMode="auto">
          <a:xfrm>
            <a:off x="1619248" y="3909152"/>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C</a:t>
            </a:r>
          </a:p>
        </p:txBody>
      </p:sp>
      <p:sp>
        <p:nvSpPr>
          <p:cNvPr id="31755" name="Oval 11"/>
          <p:cNvSpPr>
            <a:spLocks noChangeArrowheads="1"/>
          </p:cNvSpPr>
          <p:nvPr/>
        </p:nvSpPr>
        <p:spPr bwMode="auto">
          <a:xfrm>
            <a:off x="2268536" y="3909152"/>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E</a:t>
            </a:r>
          </a:p>
        </p:txBody>
      </p:sp>
      <p:sp>
        <p:nvSpPr>
          <p:cNvPr id="31756" name="Oval 12"/>
          <p:cNvSpPr>
            <a:spLocks noChangeArrowheads="1"/>
          </p:cNvSpPr>
          <p:nvPr/>
        </p:nvSpPr>
        <p:spPr bwMode="auto">
          <a:xfrm>
            <a:off x="1619248" y="4605204"/>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D</a:t>
            </a:r>
          </a:p>
        </p:txBody>
      </p:sp>
      <p:cxnSp>
        <p:nvCxnSpPr>
          <p:cNvPr id="31757" name="AutoShape 13"/>
          <p:cNvCxnSpPr>
            <a:cxnSpLocks noChangeShapeType="1"/>
            <a:stCxn id="31752" idx="3"/>
            <a:endCxn id="31753" idx="0"/>
          </p:cNvCxnSpPr>
          <p:nvPr/>
        </p:nvCxnSpPr>
        <p:spPr bwMode="auto">
          <a:xfrm flipH="1">
            <a:off x="1116111" y="3581835"/>
            <a:ext cx="566402" cy="32731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8" name="AutoShape 14"/>
          <p:cNvCxnSpPr>
            <a:cxnSpLocks noChangeShapeType="1"/>
            <a:stCxn id="31752" idx="4"/>
            <a:endCxn id="31754" idx="0"/>
          </p:cNvCxnSpPr>
          <p:nvPr/>
        </p:nvCxnSpPr>
        <p:spPr bwMode="auto">
          <a:xfrm>
            <a:off x="1835248" y="3645100"/>
            <a:ext cx="0" cy="26405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9" name="AutoShape 15"/>
          <p:cNvCxnSpPr>
            <a:cxnSpLocks noChangeShapeType="1"/>
            <a:stCxn id="31752" idx="5"/>
            <a:endCxn id="31755" idx="0"/>
          </p:cNvCxnSpPr>
          <p:nvPr/>
        </p:nvCxnSpPr>
        <p:spPr bwMode="auto">
          <a:xfrm>
            <a:off x="1987983" y="3581835"/>
            <a:ext cx="496553" cy="32731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0" name="AutoShape 16"/>
          <p:cNvCxnSpPr>
            <a:cxnSpLocks noChangeShapeType="1"/>
            <a:stCxn id="31754" idx="4"/>
            <a:endCxn id="31756" idx="0"/>
          </p:cNvCxnSpPr>
          <p:nvPr/>
        </p:nvCxnSpPr>
        <p:spPr bwMode="auto">
          <a:xfrm>
            <a:off x="1835248" y="4341152"/>
            <a:ext cx="0" cy="26405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61" name="Oval 17"/>
          <p:cNvSpPr>
            <a:spLocks noChangeArrowheads="1"/>
          </p:cNvSpPr>
          <p:nvPr/>
        </p:nvSpPr>
        <p:spPr bwMode="auto">
          <a:xfrm>
            <a:off x="6011862" y="3213100"/>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A</a:t>
            </a:r>
          </a:p>
        </p:txBody>
      </p:sp>
      <p:sp>
        <p:nvSpPr>
          <p:cNvPr id="31762" name="Oval 18"/>
          <p:cNvSpPr>
            <a:spLocks noChangeArrowheads="1"/>
          </p:cNvSpPr>
          <p:nvPr/>
        </p:nvSpPr>
        <p:spPr bwMode="auto">
          <a:xfrm>
            <a:off x="5724524" y="3909152"/>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solidFill>
                  <a:srgbClr val="FFFF00"/>
                </a:solidFill>
                <a:effectLst/>
                <a:ea typeface="宋体" panose="02010600030101010101" pitchFamily="2" charset="-122"/>
              </a:rPr>
              <a:t>B</a:t>
            </a:r>
          </a:p>
        </p:txBody>
      </p:sp>
      <p:sp>
        <p:nvSpPr>
          <p:cNvPr id="31763" name="Oval 19"/>
          <p:cNvSpPr>
            <a:spLocks noChangeArrowheads="1"/>
          </p:cNvSpPr>
          <p:nvPr/>
        </p:nvSpPr>
        <p:spPr bwMode="auto">
          <a:xfrm>
            <a:off x="6156324" y="4605204"/>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solidFill>
                  <a:srgbClr val="FFFF00"/>
                </a:solidFill>
                <a:effectLst/>
                <a:ea typeface="宋体" panose="02010600030101010101" pitchFamily="2" charset="-122"/>
              </a:rPr>
              <a:t>C</a:t>
            </a:r>
          </a:p>
        </p:txBody>
      </p:sp>
      <p:sp>
        <p:nvSpPr>
          <p:cNvPr id="31764" name="Oval 20"/>
          <p:cNvSpPr>
            <a:spLocks noChangeArrowheads="1"/>
          </p:cNvSpPr>
          <p:nvPr/>
        </p:nvSpPr>
        <p:spPr bwMode="auto">
          <a:xfrm>
            <a:off x="6588124" y="5301256"/>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E</a:t>
            </a:r>
          </a:p>
        </p:txBody>
      </p:sp>
      <p:sp>
        <p:nvSpPr>
          <p:cNvPr id="31765" name="Oval 21"/>
          <p:cNvSpPr>
            <a:spLocks noChangeArrowheads="1"/>
          </p:cNvSpPr>
          <p:nvPr/>
        </p:nvSpPr>
        <p:spPr bwMode="auto">
          <a:xfrm>
            <a:off x="5795962" y="5301256"/>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solidFill>
                  <a:srgbClr val="FFFF00"/>
                </a:solidFill>
                <a:effectLst/>
                <a:ea typeface="宋体" panose="02010600030101010101" pitchFamily="2" charset="-122"/>
              </a:rPr>
              <a:t>D</a:t>
            </a:r>
          </a:p>
        </p:txBody>
      </p:sp>
      <p:cxnSp>
        <p:nvCxnSpPr>
          <p:cNvPr id="31766" name="AutoShape 22"/>
          <p:cNvCxnSpPr>
            <a:cxnSpLocks noChangeShapeType="1"/>
            <a:stCxn id="31761" idx="3"/>
            <a:endCxn id="31762" idx="0"/>
          </p:cNvCxnSpPr>
          <p:nvPr/>
        </p:nvCxnSpPr>
        <p:spPr bwMode="auto">
          <a:xfrm flipH="1">
            <a:off x="5940524" y="3581835"/>
            <a:ext cx="134603" cy="32731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7" name="AutoShape 23"/>
          <p:cNvCxnSpPr>
            <a:cxnSpLocks noChangeShapeType="1"/>
            <a:stCxn id="31762" idx="5"/>
            <a:endCxn id="31763" idx="0"/>
          </p:cNvCxnSpPr>
          <p:nvPr/>
        </p:nvCxnSpPr>
        <p:spPr bwMode="auto">
          <a:xfrm>
            <a:off x="6093259" y="4277887"/>
            <a:ext cx="279065" cy="32731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8" name="AutoShape 24"/>
          <p:cNvCxnSpPr>
            <a:cxnSpLocks noChangeShapeType="1"/>
            <a:stCxn id="31763" idx="5"/>
            <a:endCxn id="31764" idx="0"/>
          </p:cNvCxnSpPr>
          <p:nvPr/>
        </p:nvCxnSpPr>
        <p:spPr bwMode="auto">
          <a:xfrm>
            <a:off x="6525059" y="4973939"/>
            <a:ext cx="279065" cy="32731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9" name="AutoShape 25"/>
          <p:cNvCxnSpPr>
            <a:cxnSpLocks noChangeShapeType="1"/>
            <a:stCxn id="31763" idx="3"/>
            <a:endCxn id="31765" idx="0"/>
          </p:cNvCxnSpPr>
          <p:nvPr/>
        </p:nvCxnSpPr>
        <p:spPr bwMode="auto">
          <a:xfrm flipH="1">
            <a:off x="6011962" y="4973939"/>
            <a:ext cx="207627" cy="32731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70" name="AutoShape 26"/>
          <p:cNvSpPr>
            <a:spLocks noChangeArrowheads="1"/>
          </p:cNvSpPr>
          <p:nvPr/>
        </p:nvSpPr>
        <p:spPr bwMode="auto">
          <a:xfrm>
            <a:off x="3563938" y="3284538"/>
            <a:ext cx="1152525" cy="215900"/>
          </a:xfrm>
          <a:prstGeom prst="leftRightArrow">
            <a:avLst>
              <a:gd name="adj1" fmla="val 50000"/>
              <a:gd name="adj2" fmla="val 106765"/>
            </a:avLst>
          </a:prstGeom>
          <a:solidFill>
            <a:schemeClr val="folHlink"/>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1" name="Rectangle 27"/>
          <p:cNvSpPr>
            <a:spLocks noChangeArrowheads="1"/>
          </p:cNvSpPr>
          <p:nvPr/>
        </p:nvSpPr>
        <p:spPr bwMode="auto">
          <a:xfrm>
            <a:off x="3563938" y="4437063"/>
            <a:ext cx="360362" cy="287337"/>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2" name="Rectangle 28"/>
          <p:cNvSpPr>
            <a:spLocks noChangeArrowheads="1"/>
          </p:cNvSpPr>
          <p:nvPr/>
        </p:nvSpPr>
        <p:spPr bwMode="auto">
          <a:xfrm>
            <a:off x="3924300" y="4437063"/>
            <a:ext cx="360363" cy="287337"/>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B</a:t>
            </a:r>
          </a:p>
        </p:txBody>
      </p:sp>
      <p:sp>
        <p:nvSpPr>
          <p:cNvPr id="31773" name="Rectangle 29"/>
          <p:cNvSpPr>
            <a:spLocks noChangeArrowheads="1"/>
          </p:cNvSpPr>
          <p:nvPr/>
        </p:nvSpPr>
        <p:spPr bwMode="auto">
          <a:xfrm>
            <a:off x="4284663" y="4437063"/>
            <a:ext cx="360362" cy="287337"/>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4" name="Rectangle 30"/>
          <p:cNvSpPr>
            <a:spLocks noChangeArrowheads="1"/>
          </p:cNvSpPr>
          <p:nvPr/>
        </p:nvSpPr>
        <p:spPr bwMode="auto">
          <a:xfrm>
            <a:off x="3563938" y="5013325"/>
            <a:ext cx="360362"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5" name="Rectangle 31"/>
          <p:cNvSpPr>
            <a:spLocks noChangeArrowheads="1"/>
          </p:cNvSpPr>
          <p:nvPr/>
        </p:nvSpPr>
        <p:spPr bwMode="auto">
          <a:xfrm>
            <a:off x="3924300" y="5013325"/>
            <a:ext cx="360363"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C</a:t>
            </a:r>
          </a:p>
        </p:txBody>
      </p:sp>
      <p:sp>
        <p:nvSpPr>
          <p:cNvPr id="31776" name="Rectangle 32"/>
          <p:cNvSpPr>
            <a:spLocks noChangeArrowheads="1"/>
          </p:cNvSpPr>
          <p:nvPr/>
        </p:nvSpPr>
        <p:spPr bwMode="auto">
          <a:xfrm>
            <a:off x="4284663" y="5013325"/>
            <a:ext cx="360362"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7" name="Rectangle 33"/>
          <p:cNvSpPr>
            <a:spLocks noChangeArrowheads="1"/>
          </p:cNvSpPr>
          <p:nvPr/>
        </p:nvSpPr>
        <p:spPr bwMode="auto">
          <a:xfrm>
            <a:off x="3563938" y="5589588"/>
            <a:ext cx="360362" cy="287337"/>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8" name="Rectangle 34"/>
          <p:cNvSpPr>
            <a:spLocks noChangeArrowheads="1"/>
          </p:cNvSpPr>
          <p:nvPr/>
        </p:nvSpPr>
        <p:spPr bwMode="auto">
          <a:xfrm>
            <a:off x="3924300" y="5589588"/>
            <a:ext cx="360363" cy="287337"/>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D</a:t>
            </a:r>
          </a:p>
        </p:txBody>
      </p:sp>
      <p:sp>
        <p:nvSpPr>
          <p:cNvPr id="31779" name="Rectangle 35"/>
          <p:cNvSpPr>
            <a:spLocks noChangeArrowheads="1"/>
          </p:cNvSpPr>
          <p:nvPr/>
        </p:nvSpPr>
        <p:spPr bwMode="auto">
          <a:xfrm>
            <a:off x="4284663" y="5589588"/>
            <a:ext cx="360362" cy="287337"/>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0" name="Rectangle 36"/>
          <p:cNvSpPr>
            <a:spLocks noChangeArrowheads="1"/>
          </p:cNvSpPr>
          <p:nvPr/>
        </p:nvSpPr>
        <p:spPr bwMode="auto">
          <a:xfrm>
            <a:off x="3563938" y="6165850"/>
            <a:ext cx="360362"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1" name="Rectangle 37"/>
          <p:cNvSpPr>
            <a:spLocks noChangeArrowheads="1"/>
          </p:cNvSpPr>
          <p:nvPr/>
        </p:nvSpPr>
        <p:spPr bwMode="auto">
          <a:xfrm>
            <a:off x="3924300" y="6165850"/>
            <a:ext cx="360363"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E</a:t>
            </a:r>
          </a:p>
        </p:txBody>
      </p:sp>
      <p:sp>
        <p:nvSpPr>
          <p:cNvPr id="31782" name="Rectangle 38"/>
          <p:cNvSpPr>
            <a:spLocks noChangeArrowheads="1"/>
          </p:cNvSpPr>
          <p:nvPr/>
        </p:nvSpPr>
        <p:spPr bwMode="auto">
          <a:xfrm>
            <a:off x="4284663" y="6165850"/>
            <a:ext cx="360362"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3" name="Rectangle 39"/>
          <p:cNvSpPr>
            <a:spLocks noChangeArrowheads="1"/>
          </p:cNvSpPr>
          <p:nvPr/>
        </p:nvSpPr>
        <p:spPr bwMode="auto">
          <a:xfrm>
            <a:off x="3563938" y="3860800"/>
            <a:ext cx="360362"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4" name="Rectangle 40"/>
          <p:cNvSpPr>
            <a:spLocks noChangeArrowheads="1"/>
          </p:cNvSpPr>
          <p:nvPr/>
        </p:nvSpPr>
        <p:spPr bwMode="auto">
          <a:xfrm>
            <a:off x="3924300" y="3860800"/>
            <a:ext cx="360363"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A</a:t>
            </a:r>
          </a:p>
        </p:txBody>
      </p:sp>
      <p:sp>
        <p:nvSpPr>
          <p:cNvPr id="31785" name="Rectangle 41"/>
          <p:cNvSpPr>
            <a:spLocks noChangeArrowheads="1"/>
          </p:cNvSpPr>
          <p:nvPr/>
        </p:nvSpPr>
        <p:spPr bwMode="auto">
          <a:xfrm>
            <a:off x="4284663" y="3860800"/>
            <a:ext cx="360362"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6" name="Line 42"/>
          <p:cNvSpPr>
            <a:spLocks noChangeShapeType="1"/>
          </p:cNvSpPr>
          <p:nvPr/>
        </p:nvSpPr>
        <p:spPr bwMode="auto">
          <a:xfrm>
            <a:off x="3779838" y="4005263"/>
            <a:ext cx="0" cy="431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7" name="Line 43"/>
          <p:cNvSpPr>
            <a:spLocks noChangeShapeType="1"/>
          </p:cNvSpPr>
          <p:nvPr/>
        </p:nvSpPr>
        <p:spPr bwMode="auto">
          <a:xfrm>
            <a:off x="4500563" y="4581525"/>
            <a:ext cx="0" cy="431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8" name="Line 44"/>
          <p:cNvSpPr>
            <a:spLocks noChangeShapeType="1"/>
          </p:cNvSpPr>
          <p:nvPr/>
        </p:nvSpPr>
        <p:spPr bwMode="auto">
          <a:xfrm>
            <a:off x="3779838" y="5157788"/>
            <a:ext cx="0" cy="431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1789" name="AutoShape 45"/>
          <p:cNvCxnSpPr>
            <a:cxnSpLocks noChangeShapeType="1"/>
            <a:stCxn id="31813" idx="6"/>
            <a:endCxn id="31782" idx="3"/>
          </p:cNvCxnSpPr>
          <p:nvPr/>
        </p:nvCxnSpPr>
        <p:spPr bwMode="auto">
          <a:xfrm>
            <a:off x="4492625" y="5162550"/>
            <a:ext cx="152400" cy="1147763"/>
          </a:xfrm>
          <a:prstGeom prst="bentConnector3">
            <a:avLst>
              <a:gd name="adj1" fmla="val 248958"/>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1793" name="Group 49"/>
          <p:cNvGrpSpPr/>
          <p:nvPr/>
        </p:nvGrpSpPr>
        <p:grpSpPr bwMode="auto">
          <a:xfrm>
            <a:off x="4322763" y="3921125"/>
            <a:ext cx="287337" cy="215900"/>
            <a:chOff x="612" y="3929"/>
            <a:chExt cx="181" cy="136"/>
          </a:xfrm>
        </p:grpSpPr>
        <p:sp>
          <p:nvSpPr>
            <p:cNvPr id="31794" name="Line 50"/>
            <p:cNvSpPr>
              <a:spLocks noChangeShapeType="1"/>
            </p:cNvSpPr>
            <p:nvPr/>
          </p:nvSpPr>
          <p:spPr bwMode="auto">
            <a:xfrm flipV="1">
              <a:off x="612" y="3929"/>
              <a:ext cx="91"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5" name="Line 51"/>
            <p:cNvSpPr>
              <a:spLocks noChangeShapeType="1"/>
            </p:cNvSpPr>
            <p:nvPr/>
          </p:nvSpPr>
          <p:spPr bwMode="auto">
            <a:xfrm>
              <a:off x="703" y="3929"/>
              <a:ext cx="90"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796" name="Group 52"/>
          <p:cNvGrpSpPr/>
          <p:nvPr/>
        </p:nvGrpSpPr>
        <p:grpSpPr bwMode="auto">
          <a:xfrm>
            <a:off x="3602038" y="4475163"/>
            <a:ext cx="287337" cy="215900"/>
            <a:chOff x="612" y="3929"/>
            <a:chExt cx="181" cy="136"/>
          </a:xfrm>
        </p:grpSpPr>
        <p:sp>
          <p:nvSpPr>
            <p:cNvPr id="31797" name="Line 53"/>
            <p:cNvSpPr>
              <a:spLocks noChangeShapeType="1"/>
            </p:cNvSpPr>
            <p:nvPr/>
          </p:nvSpPr>
          <p:spPr bwMode="auto">
            <a:xfrm flipV="1">
              <a:off x="612" y="3929"/>
              <a:ext cx="91"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8" name="Line 54"/>
            <p:cNvSpPr>
              <a:spLocks noChangeShapeType="1"/>
            </p:cNvSpPr>
            <p:nvPr/>
          </p:nvSpPr>
          <p:spPr bwMode="auto">
            <a:xfrm>
              <a:off x="703" y="3929"/>
              <a:ext cx="90"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799" name="Group 55"/>
          <p:cNvGrpSpPr/>
          <p:nvPr/>
        </p:nvGrpSpPr>
        <p:grpSpPr bwMode="auto">
          <a:xfrm>
            <a:off x="4318000" y="5614988"/>
            <a:ext cx="287338" cy="215900"/>
            <a:chOff x="612" y="3929"/>
            <a:chExt cx="181" cy="136"/>
          </a:xfrm>
        </p:grpSpPr>
        <p:sp>
          <p:nvSpPr>
            <p:cNvPr id="31800" name="Line 56"/>
            <p:cNvSpPr>
              <a:spLocks noChangeShapeType="1"/>
            </p:cNvSpPr>
            <p:nvPr/>
          </p:nvSpPr>
          <p:spPr bwMode="auto">
            <a:xfrm flipV="1">
              <a:off x="612" y="3929"/>
              <a:ext cx="91"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1" name="Line 57"/>
            <p:cNvSpPr>
              <a:spLocks noChangeShapeType="1"/>
            </p:cNvSpPr>
            <p:nvPr/>
          </p:nvSpPr>
          <p:spPr bwMode="auto">
            <a:xfrm>
              <a:off x="703" y="3929"/>
              <a:ext cx="90"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802" name="Group 58"/>
          <p:cNvGrpSpPr/>
          <p:nvPr/>
        </p:nvGrpSpPr>
        <p:grpSpPr bwMode="auto">
          <a:xfrm>
            <a:off x="3622675" y="5627688"/>
            <a:ext cx="287338" cy="215900"/>
            <a:chOff x="612" y="3929"/>
            <a:chExt cx="181" cy="136"/>
          </a:xfrm>
        </p:grpSpPr>
        <p:sp>
          <p:nvSpPr>
            <p:cNvPr id="31803" name="Line 59"/>
            <p:cNvSpPr>
              <a:spLocks noChangeShapeType="1"/>
            </p:cNvSpPr>
            <p:nvPr/>
          </p:nvSpPr>
          <p:spPr bwMode="auto">
            <a:xfrm flipV="1">
              <a:off x="612" y="3929"/>
              <a:ext cx="91"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4" name="Line 60"/>
            <p:cNvSpPr>
              <a:spLocks noChangeShapeType="1"/>
            </p:cNvSpPr>
            <p:nvPr/>
          </p:nvSpPr>
          <p:spPr bwMode="auto">
            <a:xfrm>
              <a:off x="703" y="3929"/>
              <a:ext cx="90"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807" name="Group 63"/>
          <p:cNvGrpSpPr/>
          <p:nvPr/>
        </p:nvGrpSpPr>
        <p:grpSpPr bwMode="auto">
          <a:xfrm>
            <a:off x="4297363" y="6191250"/>
            <a:ext cx="287337" cy="215900"/>
            <a:chOff x="612" y="3929"/>
            <a:chExt cx="181" cy="136"/>
          </a:xfrm>
        </p:grpSpPr>
        <p:sp>
          <p:nvSpPr>
            <p:cNvPr id="31808" name="Line 64"/>
            <p:cNvSpPr>
              <a:spLocks noChangeShapeType="1"/>
            </p:cNvSpPr>
            <p:nvPr/>
          </p:nvSpPr>
          <p:spPr bwMode="auto">
            <a:xfrm flipV="1">
              <a:off x="612" y="3929"/>
              <a:ext cx="91"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9" name="Line 65"/>
            <p:cNvSpPr>
              <a:spLocks noChangeShapeType="1"/>
            </p:cNvSpPr>
            <p:nvPr/>
          </p:nvSpPr>
          <p:spPr bwMode="auto">
            <a:xfrm>
              <a:off x="703" y="3929"/>
              <a:ext cx="90"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810" name="Group 66"/>
          <p:cNvGrpSpPr/>
          <p:nvPr/>
        </p:nvGrpSpPr>
        <p:grpSpPr bwMode="auto">
          <a:xfrm>
            <a:off x="3602038" y="6203950"/>
            <a:ext cx="287337" cy="215900"/>
            <a:chOff x="612" y="3929"/>
            <a:chExt cx="181" cy="136"/>
          </a:xfrm>
        </p:grpSpPr>
        <p:sp>
          <p:nvSpPr>
            <p:cNvPr id="31811" name="Line 67"/>
            <p:cNvSpPr>
              <a:spLocks noChangeShapeType="1"/>
            </p:cNvSpPr>
            <p:nvPr/>
          </p:nvSpPr>
          <p:spPr bwMode="auto">
            <a:xfrm flipV="1">
              <a:off x="612" y="3929"/>
              <a:ext cx="91"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12" name="Line 68"/>
            <p:cNvSpPr>
              <a:spLocks noChangeShapeType="1"/>
            </p:cNvSpPr>
            <p:nvPr/>
          </p:nvSpPr>
          <p:spPr bwMode="auto">
            <a:xfrm>
              <a:off x="703" y="3929"/>
              <a:ext cx="90"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813" name="Oval 69"/>
          <p:cNvSpPr>
            <a:spLocks noChangeArrowheads="1"/>
          </p:cNvSpPr>
          <p:nvPr/>
        </p:nvSpPr>
        <p:spPr bwMode="auto">
          <a:xfrm>
            <a:off x="4456113" y="5143500"/>
            <a:ext cx="36512" cy="36513"/>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5650" y="2062163"/>
            <a:ext cx="1871663" cy="3095625"/>
            <a:chOff x="755650" y="2062163"/>
            <a:chExt cx="1871663" cy="3095625"/>
          </a:xfrm>
        </p:grpSpPr>
        <p:sp>
          <p:nvSpPr>
            <p:cNvPr id="34822" name="Oval 6"/>
            <p:cNvSpPr>
              <a:spLocks noChangeArrowheads="1"/>
            </p:cNvSpPr>
            <p:nvPr/>
          </p:nvSpPr>
          <p:spPr bwMode="auto">
            <a:xfrm>
              <a:off x="1476375" y="2062163"/>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mn-lt"/>
                  <a:ea typeface="宋体" panose="02010600030101010101" pitchFamily="2" charset="-122"/>
                </a:rPr>
                <a:t>A</a:t>
              </a:r>
            </a:p>
          </p:txBody>
        </p:sp>
        <p:sp>
          <p:nvSpPr>
            <p:cNvPr id="34823" name="Oval 7"/>
            <p:cNvSpPr>
              <a:spLocks noChangeArrowheads="1"/>
            </p:cNvSpPr>
            <p:nvPr/>
          </p:nvSpPr>
          <p:spPr bwMode="auto">
            <a:xfrm>
              <a:off x="755650" y="2925763"/>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B</a:t>
              </a:r>
            </a:p>
          </p:txBody>
        </p:sp>
        <p:sp>
          <p:nvSpPr>
            <p:cNvPr id="34824" name="Oval 8"/>
            <p:cNvSpPr>
              <a:spLocks noChangeArrowheads="1"/>
            </p:cNvSpPr>
            <p:nvPr/>
          </p:nvSpPr>
          <p:spPr bwMode="auto">
            <a:xfrm>
              <a:off x="2195513" y="2998788"/>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mn-lt"/>
                  <a:ea typeface="宋体" panose="02010600030101010101" pitchFamily="2" charset="-122"/>
                </a:rPr>
                <a:t>C</a:t>
              </a:r>
            </a:p>
          </p:txBody>
        </p:sp>
        <p:sp>
          <p:nvSpPr>
            <p:cNvPr id="34825" name="Oval 9"/>
            <p:cNvSpPr>
              <a:spLocks noChangeArrowheads="1"/>
            </p:cNvSpPr>
            <p:nvPr/>
          </p:nvSpPr>
          <p:spPr bwMode="auto">
            <a:xfrm>
              <a:off x="2195513" y="3862388"/>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E</a:t>
              </a:r>
            </a:p>
          </p:txBody>
        </p:sp>
        <p:sp>
          <p:nvSpPr>
            <p:cNvPr id="34826" name="Oval 10"/>
            <p:cNvSpPr>
              <a:spLocks noChangeArrowheads="1"/>
            </p:cNvSpPr>
            <p:nvPr/>
          </p:nvSpPr>
          <p:spPr bwMode="auto">
            <a:xfrm>
              <a:off x="2195513" y="4725988"/>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F</a:t>
              </a:r>
            </a:p>
          </p:txBody>
        </p:sp>
        <p:sp>
          <p:nvSpPr>
            <p:cNvPr id="34827" name="Oval 11"/>
            <p:cNvSpPr>
              <a:spLocks noChangeArrowheads="1"/>
            </p:cNvSpPr>
            <p:nvPr/>
          </p:nvSpPr>
          <p:spPr bwMode="auto">
            <a:xfrm>
              <a:off x="755650" y="3862388"/>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D</a:t>
              </a:r>
            </a:p>
          </p:txBody>
        </p:sp>
        <p:cxnSp>
          <p:nvCxnSpPr>
            <p:cNvPr id="34828" name="AutoShape 12"/>
            <p:cNvCxnSpPr>
              <a:cxnSpLocks noChangeShapeType="1"/>
              <a:stCxn id="34822" idx="3"/>
              <a:endCxn id="34823" idx="0"/>
            </p:cNvCxnSpPr>
            <p:nvPr/>
          </p:nvCxnSpPr>
          <p:spPr bwMode="auto">
            <a:xfrm flipH="1">
              <a:off x="971550" y="2430463"/>
              <a:ext cx="568325" cy="4953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29" name="AutoShape 13"/>
            <p:cNvCxnSpPr>
              <a:cxnSpLocks noChangeShapeType="1"/>
              <a:stCxn id="34823" idx="4"/>
              <a:endCxn id="34827" idx="0"/>
            </p:cNvCxnSpPr>
            <p:nvPr/>
          </p:nvCxnSpPr>
          <p:spPr bwMode="auto">
            <a:xfrm>
              <a:off x="971550" y="3357563"/>
              <a:ext cx="0" cy="5048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0" name="AutoShape 14"/>
            <p:cNvCxnSpPr>
              <a:cxnSpLocks noChangeShapeType="1"/>
              <a:stCxn id="34822" idx="5"/>
              <a:endCxn id="34824" idx="0"/>
            </p:cNvCxnSpPr>
            <p:nvPr/>
          </p:nvCxnSpPr>
          <p:spPr bwMode="auto">
            <a:xfrm>
              <a:off x="1844675" y="2430463"/>
              <a:ext cx="566738" cy="5683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1" name="AutoShape 15"/>
            <p:cNvCxnSpPr>
              <a:cxnSpLocks noChangeShapeType="1"/>
              <a:endCxn id="34825" idx="0"/>
            </p:cNvCxnSpPr>
            <p:nvPr/>
          </p:nvCxnSpPr>
          <p:spPr bwMode="auto">
            <a:xfrm>
              <a:off x="2411413" y="3430588"/>
              <a:ext cx="0" cy="4318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2" name="AutoShape 16"/>
            <p:cNvCxnSpPr>
              <a:cxnSpLocks noChangeShapeType="1"/>
              <a:stCxn id="34825" idx="4"/>
              <a:endCxn id="34826" idx="0"/>
            </p:cNvCxnSpPr>
            <p:nvPr/>
          </p:nvCxnSpPr>
          <p:spPr bwMode="auto">
            <a:xfrm>
              <a:off x="2411413" y="4294188"/>
              <a:ext cx="0" cy="4318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833" name="AutoShape 17"/>
          <p:cNvSpPr>
            <a:spLocks noChangeArrowheads="1"/>
          </p:cNvSpPr>
          <p:nvPr/>
        </p:nvSpPr>
        <p:spPr bwMode="auto">
          <a:xfrm>
            <a:off x="3563938" y="3430588"/>
            <a:ext cx="1657350" cy="647700"/>
          </a:xfrm>
          <a:prstGeom prst="notchedRightArrow">
            <a:avLst>
              <a:gd name="adj1" fmla="val 50000"/>
              <a:gd name="adj2" fmla="val 63971"/>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 name="组合 2"/>
          <p:cNvGrpSpPr/>
          <p:nvPr/>
        </p:nvGrpSpPr>
        <p:grpSpPr>
          <a:xfrm>
            <a:off x="5435600" y="1917700"/>
            <a:ext cx="1793875" cy="4178300"/>
            <a:chOff x="5435600" y="1917700"/>
            <a:chExt cx="1793875" cy="4178300"/>
          </a:xfrm>
        </p:grpSpPr>
        <p:sp>
          <p:nvSpPr>
            <p:cNvPr id="34834" name="Oval 18"/>
            <p:cNvSpPr>
              <a:spLocks noChangeArrowheads="1"/>
            </p:cNvSpPr>
            <p:nvPr/>
          </p:nvSpPr>
          <p:spPr bwMode="auto">
            <a:xfrm>
              <a:off x="6731000" y="1917700"/>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mn-lt"/>
                  <a:ea typeface="宋体" panose="02010600030101010101" pitchFamily="2" charset="-122"/>
                </a:rPr>
                <a:t>A</a:t>
              </a:r>
            </a:p>
          </p:txBody>
        </p:sp>
        <p:sp>
          <p:nvSpPr>
            <p:cNvPr id="34835" name="Oval 19"/>
            <p:cNvSpPr>
              <a:spLocks noChangeArrowheads="1"/>
            </p:cNvSpPr>
            <p:nvPr/>
          </p:nvSpPr>
          <p:spPr bwMode="auto">
            <a:xfrm>
              <a:off x="6011863" y="2781300"/>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B</a:t>
              </a:r>
            </a:p>
          </p:txBody>
        </p:sp>
        <p:sp>
          <p:nvSpPr>
            <p:cNvPr id="34836" name="Oval 20"/>
            <p:cNvSpPr>
              <a:spLocks noChangeArrowheads="1"/>
            </p:cNvSpPr>
            <p:nvPr/>
          </p:nvSpPr>
          <p:spPr bwMode="auto">
            <a:xfrm>
              <a:off x="6797675" y="3863975"/>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C</a:t>
              </a:r>
            </a:p>
          </p:txBody>
        </p:sp>
        <p:sp>
          <p:nvSpPr>
            <p:cNvPr id="34837" name="Oval 21"/>
            <p:cNvSpPr>
              <a:spLocks noChangeArrowheads="1"/>
            </p:cNvSpPr>
            <p:nvPr/>
          </p:nvSpPr>
          <p:spPr bwMode="auto">
            <a:xfrm>
              <a:off x="6294438" y="4727575"/>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E</a:t>
              </a:r>
            </a:p>
          </p:txBody>
        </p:sp>
        <p:sp>
          <p:nvSpPr>
            <p:cNvPr id="34838" name="Oval 22"/>
            <p:cNvSpPr>
              <a:spLocks noChangeArrowheads="1"/>
            </p:cNvSpPr>
            <p:nvPr/>
          </p:nvSpPr>
          <p:spPr bwMode="auto">
            <a:xfrm>
              <a:off x="5791200" y="5664200"/>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F</a:t>
              </a:r>
            </a:p>
          </p:txBody>
        </p:sp>
        <p:sp>
          <p:nvSpPr>
            <p:cNvPr id="34839" name="Oval 23"/>
            <p:cNvSpPr>
              <a:spLocks noChangeArrowheads="1"/>
            </p:cNvSpPr>
            <p:nvPr/>
          </p:nvSpPr>
          <p:spPr bwMode="auto">
            <a:xfrm>
              <a:off x="5435600" y="3717925"/>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D</a:t>
              </a:r>
            </a:p>
          </p:txBody>
        </p:sp>
        <p:cxnSp>
          <p:nvCxnSpPr>
            <p:cNvPr id="34840" name="AutoShape 24"/>
            <p:cNvCxnSpPr>
              <a:cxnSpLocks noChangeShapeType="1"/>
              <a:stCxn id="34834" idx="3"/>
              <a:endCxn id="34835" idx="0"/>
            </p:cNvCxnSpPr>
            <p:nvPr/>
          </p:nvCxnSpPr>
          <p:spPr bwMode="auto">
            <a:xfrm flipH="1">
              <a:off x="6227763" y="2286000"/>
              <a:ext cx="566737" cy="4953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1" name="AutoShape 25"/>
            <p:cNvCxnSpPr>
              <a:cxnSpLocks noChangeShapeType="1"/>
              <a:stCxn id="34835" idx="3"/>
              <a:endCxn id="34839" idx="0"/>
            </p:cNvCxnSpPr>
            <p:nvPr/>
          </p:nvCxnSpPr>
          <p:spPr bwMode="auto">
            <a:xfrm flipH="1">
              <a:off x="5651500" y="3149600"/>
              <a:ext cx="423863" cy="5683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2" name="AutoShape 26"/>
            <p:cNvCxnSpPr>
              <a:cxnSpLocks noChangeShapeType="1"/>
              <a:stCxn id="34835" idx="5"/>
              <a:endCxn id="34836" idx="0"/>
            </p:cNvCxnSpPr>
            <p:nvPr/>
          </p:nvCxnSpPr>
          <p:spPr bwMode="auto">
            <a:xfrm>
              <a:off x="6380163" y="3149600"/>
              <a:ext cx="633412" cy="7143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3" name="AutoShape 27"/>
            <p:cNvCxnSpPr>
              <a:cxnSpLocks noChangeShapeType="1"/>
              <a:stCxn id="34836" idx="3"/>
              <a:endCxn id="34837" idx="0"/>
            </p:cNvCxnSpPr>
            <p:nvPr/>
          </p:nvCxnSpPr>
          <p:spPr bwMode="auto">
            <a:xfrm flipH="1">
              <a:off x="6510338" y="4232275"/>
              <a:ext cx="350837" cy="4953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4" name="AutoShape 28"/>
            <p:cNvCxnSpPr>
              <a:cxnSpLocks noChangeShapeType="1"/>
              <a:stCxn id="34837" idx="3"/>
              <a:endCxn id="34838" idx="0"/>
            </p:cNvCxnSpPr>
            <p:nvPr/>
          </p:nvCxnSpPr>
          <p:spPr bwMode="auto">
            <a:xfrm flipH="1">
              <a:off x="6007100" y="5095875"/>
              <a:ext cx="350838" cy="5683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845" name="Rectangle 29"/>
          <p:cNvSpPr>
            <a:spLocks noGrp="1" noChangeArrowheads="1"/>
          </p:cNvSpPr>
          <p:nvPr>
            <p:ph type="title"/>
          </p:nvPr>
        </p:nvSpPr>
        <p:spPr/>
        <p:txBody>
          <a:bodyPr/>
          <a:lstStyle/>
          <a:p>
            <a:r>
              <a:rPr lang="en-US" altLang="zh-CN"/>
              <a:t>Tree </a:t>
            </a:r>
            <a:r>
              <a:rPr lang="en-US" altLang="zh-CN">
                <a:sym typeface="Wingdings" panose="05000000000000000000" pitchFamily="2" charset="2"/>
              </a:rPr>
              <a:t> </a:t>
            </a:r>
            <a:r>
              <a:rPr lang="en-US" altLang="zh-CN"/>
              <a:t>Binary tree</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404813" y="750888"/>
            <a:ext cx="833437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effectLst/>
                <a:latin typeface="+mn-lt"/>
                <a:ea typeface="SimSun" charset="-122"/>
                <a:cs typeface="SimSun" charset="-122"/>
              </a:rPr>
              <a:t>    </a:t>
            </a:r>
            <a:r>
              <a:rPr kumimoji="1" lang="zh-CN" altLang="en-US" sz="2400" dirty="0" smtClean="0">
                <a:effectLst/>
                <a:latin typeface="+mn-lt"/>
                <a:ea typeface="SimSun" charset="-122"/>
                <a:cs typeface="SimSun" charset="-122"/>
              </a:rPr>
              <a:t>    从</a:t>
            </a:r>
            <a:r>
              <a:rPr kumimoji="1" lang="zh-CN" altLang="en-US" sz="2400" dirty="0">
                <a:effectLst/>
                <a:latin typeface="+mn-lt"/>
                <a:ea typeface="SimSun" charset="-122"/>
                <a:cs typeface="SimSun" charset="-122"/>
              </a:rPr>
              <a:t>二叉链表表示的定义可知，任何一棵和树对应的二叉树，其</a:t>
            </a:r>
            <a:r>
              <a:rPr kumimoji="1" lang="zh-CN" altLang="en-US" sz="2400" b="1" dirty="0">
                <a:solidFill>
                  <a:srgbClr val="FFFF00"/>
                </a:solidFill>
                <a:effectLst/>
                <a:latin typeface="+mn-lt"/>
                <a:ea typeface="SimSun" charset="-122"/>
                <a:cs typeface="SimSun" charset="-122"/>
              </a:rPr>
              <a:t>右子树必空</a:t>
            </a:r>
            <a:r>
              <a:rPr kumimoji="1" lang="zh-CN" altLang="en-US" sz="2400" dirty="0">
                <a:effectLst/>
                <a:latin typeface="+mn-lt"/>
                <a:ea typeface="SimSun" charset="-122"/>
                <a:cs typeface="SimSun" charset="-122"/>
              </a:rPr>
              <a:t>。这样，若把森林中第二棵树的根结点看成是第一棵树的兄弟，则可以导出森林和二叉树之间的对应关系。</a:t>
            </a:r>
          </a:p>
          <a:p>
            <a:pPr algn="l"/>
            <a:endParaRPr kumimoji="1" lang="zh-CN" altLang="en-US" sz="2400" dirty="0">
              <a:effectLst/>
              <a:latin typeface="+mn-lt"/>
              <a:ea typeface="SimSun" charset="-122"/>
              <a:cs typeface="SimSun" charset="-122"/>
            </a:endParaRPr>
          </a:p>
          <a:p>
            <a:pPr algn="l"/>
            <a:r>
              <a:rPr kumimoji="1" lang="en-US" altLang="zh-CN" sz="2400" b="1" dirty="0" smtClean="0">
                <a:solidFill>
                  <a:srgbClr val="FFFF00"/>
                </a:solidFill>
                <a:effectLst/>
                <a:latin typeface="+mn-lt"/>
                <a:ea typeface="SimSun" charset="-122"/>
                <a:cs typeface="SimSun" charset="-122"/>
              </a:rPr>
              <a:t>  </a:t>
            </a:r>
            <a:r>
              <a:rPr kumimoji="1" lang="zh-CN" altLang="en-US" sz="2400" b="1" dirty="0" smtClean="0">
                <a:solidFill>
                  <a:srgbClr val="FFFF00"/>
                </a:solidFill>
                <a:effectLst/>
                <a:latin typeface="+mn-lt"/>
                <a:ea typeface="SimSun" charset="-122"/>
                <a:cs typeface="SimSun" charset="-122"/>
              </a:rPr>
              <a:t>    </a:t>
            </a:r>
            <a:r>
              <a:rPr kumimoji="1" lang="en-US" altLang="zh-CN" sz="2400" b="1" dirty="0" smtClean="0">
                <a:solidFill>
                  <a:srgbClr val="FFFF00"/>
                </a:solidFill>
                <a:effectLst/>
                <a:latin typeface="+mn-lt"/>
                <a:ea typeface="SimSun" charset="-122"/>
                <a:cs typeface="SimSun" charset="-122"/>
              </a:rPr>
              <a:t>  1</a:t>
            </a:r>
            <a:r>
              <a:rPr kumimoji="1" lang="en-US" altLang="zh-CN" sz="2400" b="1" dirty="0" smtClean="0">
                <a:solidFill>
                  <a:srgbClr val="FFFF00"/>
                </a:solidFill>
                <a:effectLst/>
                <a:latin typeface="+mn-lt"/>
                <a:ea typeface="SimSun" charset="-122"/>
                <a:cs typeface="SimSun" charset="-122"/>
              </a:rPr>
              <a:t>. </a:t>
            </a:r>
            <a:r>
              <a:rPr kumimoji="1" lang="zh-CN" altLang="en-US" sz="2400" b="1" dirty="0" smtClean="0">
                <a:solidFill>
                  <a:srgbClr val="FFFF00"/>
                </a:solidFill>
                <a:effectLst/>
                <a:latin typeface="+mn-lt"/>
                <a:ea typeface="SimSun" charset="-122"/>
                <a:cs typeface="SimSun" charset="-122"/>
              </a:rPr>
              <a:t>森林转换成二叉树</a:t>
            </a:r>
          </a:p>
          <a:p>
            <a:pPr algn="l"/>
            <a:r>
              <a:rPr kumimoji="1" lang="zh-CN" altLang="en-US" sz="2400" dirty="0" smtClean="0">
                <a:effectLst/>
                <a:latin typeface="+mn-lt"/>
                <a:ea typeface="SimSun" charset="-122"/>
                <a:cs typeface="SimSun" charset="-122"/>
              </a:rPr>
              <a:t>  </a:t>
            </a:r>
            <a:r>
              <a:rPr kumimoji="1" lang="zh-CN" altLang="en-US" sz="2400" dirty="0" smtClean="0">
                <a:effectLst/>
                <a:latin typeface="+mn-lt"/>
                <a:ea typeface="SimSun" charset="-122"/>
                <a:cs typeface="SimSun" charset="-122"/>
              </a:rPr>
              <a:t>      如果</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2</a:t>
            </a:r>
            <a:r>
              <a:rPr kumimoji="1" lang="en-US" altLang="zh-CN" sz="2400" dirty="0">
                <a:effectLst/>
                <a:latin typeface="+mn-lt"/>
                <a:ea typeface="SimSun" charset="-122"/>
                <a:cs typeface="SimSun" charset="-122"/>
              </a:rPr>
              <a:t>, …, T</a:t>
            </a:r>
            <a:r>
              <a:rPr kumimoji="1" lang="en-US" altLang="zh-CN" sz="2400" baseline="-25000" dirty="0">
                <a:effectLst/>
                <a:latin typeface="+mn-lt"/>
                <a:ea typeface="SimSun" charset="-122"/>
                <a:cs typeface="SimSun" charset="-122"/>
              </a:rPr>
              <a:t>m</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是森林，则可按如下规则转换成一棵二叉树</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{root, </a:t>
            </a:r>
            <a:r>
              <a:rPr kumimoji="1" lang="en-US" altLang="zh-CN" sz="2400" dirty="0" err="1">
                <a:effectLst/>
                <a:latin typeface="+mn-lt"/>
                <a:ea typeface="SimSun" charset="-122"/>
                <a:cs typeface="SimSun" charset="-122"/>
              </a:rPr>
              <a:t>LB</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RB</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a:t>
            </a:r>
          </a:p>
          <a:p>
            <a:pPr algn="l"/>
            <a:r>
              <a:rPr kumimoji="1" lang="zh-CN" altLang="en-US" sz="2400" dirty="0">
                <a:effectLst/>
                <a:latin typeface="+mn-lt"/>
                <a:ea typeface="SimSun" charset="-122"/>
                <a:cs typeface="SimSun" charset="-122"/>
              </a:rPr>
              <a:t>  </a:t>
            </a:r>
            <a:r>
              <a:rPr kumimoji="1" lang="zh-CN" altLang="en-US" sz="2400" dirty="0" smtClean="0">
                <a:effectLst/>
                <a:latin typeface="+mn-lt"/>
                <a:ea typeface="SimSun" charset="-122"/>
                <a:cs typeface="SimSun" charset="-122"/>
              </a:rPr>
              <a:t>      </a:t>
            </a:r>
            <a:r>
              <a:rPr kumimoji="1" lang="en-US" altLang="zh-CN" sz="2400" dirty="0" smtClean="0">
                <a:effectLst/>
                <a:latin typeface="+mn-lt"/>
                <a:ea typeface="SimSun" charset="-122"/>
                <a:cs typeface="SimSun" charset="-122"/>
              </a:rPr>
              <a:t>(1) </a:t>
            </a:r>
            <a:r>
              <a:rPr kumimoji="1" lang="zh-CN" altLang="en-US" sz="2400" dirty="0" smtClean="0">
                <a:effectLst/>
                <a:latin typeface="+mn-lt"/>
                <a:ea typeface="SimSun" charset="-122"/>
                <a:cs typeface="SimSun" charset="-122"/>
              </a:rPr>
              <a:t>若</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为空，则</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为空树；</a:t>
            </a:r>
          </a:p>
          <a:p>
            <a:pPr algn="l"/>
            <a:r>
              <a:rPr kumimoji="1" lang="zh-CN" altLang="en-US" sz="2400" dirty="0">
                <a:effectLst/>
                <a:latin typeface="+mn-lt"/>
                <a:ea typeface="SimSun" charset="-122"/>
                <a:cs typeface="SimSun" charset="-122"/>
              </a:rPr>
              <a:t>   </a:t>
            </a:r>
            <a:r>
              <a:rPr kumimoji="1" lang="zh-CN" altLang="en-US" sz="2400" dirty="0" smtClean="0">
                <a:effectLst/>
                <a:latin typeface="+mn-lt"/>
                <a:ea typeface="SimSun" charset="-122"/>
                <a:cs typeface="SimSun" charset="-122"/>
              </a:rPr>
              <a:t>     </a:t>
            </a:r>
            <a:r>
              <a:rPr kumimoji="1" lang="en-US" altLang="zh-CN" sz="2400" dirty="0" smtClean="0">
                <a:effectLst/>
                <a:latin typeface="+mn-lt"/>
                <a:ea typeface="SimSun" charset="-122"/>
                <a:cs typeface="SimSun" charset="-122"/>
              </a:rPr>
              <a:t>(2) </a:t>
            </a:r>
            <a:r>
              <a:rPr kumimoji="1" lang="zh-CN" altLang="en-US" sz="2400" dirty="0" smtClean="0">
                <a:effectLst/>
                <a:latin typeface="+mn-lt"/>
                <a:ea typeface="SimSun" charset="-122"/>
                <a:cs typeface="SimSun" charset="-122"/>
              </a:rPr>
              <a:t>若</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非空，则</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的根</a:t>
            </a:r>
            <a:r>
              <a:rPr kumimoji="1" lang="en-US" altLang="zh-CN" sz="2400" dirty="0">
                <a:effectLst/>
                <a:latin typeface="+mn-lt"/>
                <a:ea typeface="SimSun" charset="-122"/>
                <a:cs typeface="SimSun" charset="-122"/>
              </a:rPr>
              <a:t>root</a:t>
            </a:r>
            <a:r>
              <a:rPr kumimoji="1" lang="zh-CN" altLang="en-US" sz="2400" dirty="0">
                <a:effectLst/>
                <a:latin typeface="+mn-lt"/>
                <a:ea typeface="SimSun" charset="-122"/>
                <a:cs typeface="SimSun" charset="-122"/>
              </a:rPr>
              <a:t>为森林中第一棵树的根</a:t>
            </a:r>
            <a:r>
              <a:rPr kumimoji="1" lang="en-US" altLang="zh-CN" sz="2400" dirty="0">
                <a:effectLst/>
                <a:latin typeface="+mn-lt"/>
                <a:ea typeface="SimSun" charset="-122"/>
                <a:cs typeface="SimSun" charset="-122"/>
              </a:rPr>
              <a:t>Root(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的左子树</a:t>
            </a:r>
            <a:r>
              <a:rPr kumimoji="1" lang="en-US" altLang="zh-CN" sz="2400" dirty="0" err="1">
                <a:effectLst/>
                <a:latin typeface="+mn-lt"/>
                <a:ea typeface="SimSun" charset="-122"/>
                <a:cs typeface="SimSun" charset="-122"/>
              </a:rPr>
              <a:t>LB</a:t>
            </a:r>
            <a:r>
              <a:rPr kumimoji="1" lang="zh-CN" altLang="en-US" sz="2400" dirty="0">
                <a:effectLst/>
                <a:latin typeface="+mn-lt"/>
                <a:ea typeface="SimSun" charset="-122"/>
                <a:cs typeface="SimSun" charset="-122"/>
              </a:rPr>
              <a:t>是从</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a:t>
            </a:r>
            <a:r>
              <a:rPr kumimoji="1" lang="zh-CN" altLang="en-US" sz="2400" dirty="0">
                <a:effectLst/>
                <a:latin typeface="+mn-lt"/>
                <a:ea typeface="SimSun" charset="-122"/>
                <a:cs typeface="SimSun" charset="-122"/>
              </a:rPr>
              <a:t>中根结点的子树森林</a:t>
            </a:r>
            <a:r>
              <a:rPr kumimoji="1" lang="en-US" altLang="zh-CN" sz="2400" dirty="0" err="1">
                <a:effectLst/>
                <a:latin typeface="+mn-lt"/>
                <a:ea typeface="SimSun" charset="-122"/>
                <a:cs typeface="SimSun" charset="-122"/>
              </a:rPr>
              <a:t>F</a:t>
            </a:r>
            <a:r>
              <a:rPr kumimoji="1" lang="en-US" altLang="zh-CN" sz="2400" baseline="-25000" dirty="0" err="1">
                <a:effectLst/>
                <a:latin typeface="+mn-lt"/>
                <a:ea typeface="SimSun" charset="-122"/>
                <a:cs typeface="SimSun" charset="-122"/>
              </a:rPr>
              <a:t>1</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11</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12</a:t>
            </a:r>
            <a:r>
              <a:rPr kumimoji="1" lang="en-US" altLang="zh-CN" sz="2400" baseline="-25000" dirty="0">
                <a:effectLst/>
                <a:latin typeface="+mn-lt"/>
                <a:ea typeface="SimSun" charset="-122"/>
                <a:cs typeface="SimSun" charset="-122"/>
              </a:rPr>
              <a:t> </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1m1</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转换而成的二叉树；其右子树</a:t>
            </a:r>
            <a:r>
              <a:rPr kumimoji="1" lang="en-US" altLang="zh-CN" sz="2400" dirty="0" err="1">
                <a:effectLst/>
                <a:latin typeface="+mn-lt"/>
                <a:ea typeface="SimSun" charset="-122"/>
                <a:cs typeface="SimSun" charset="-122"/>
              </a:rPr>
              <a:t>RB</a:t>
            </a:r>
            <a:r>
              <a:rPr kumimoji="1" lang="zh-CN" altLang="en-US" sz="2400" dirty="0">
                <a:effectLst/>
                <a:latin typeface="+mn-lt"/>
                <a:ea typeface="SimSun" charset="-122"/>
                <a:cs typeface="SimSun" charset="-122"/>
              </a:rPr>
              <a:t>是从森林</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2</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3</a:t>
            </a:r>
            <a:r>
              <a:rPr kumimoji="1" lang="en-US" altLang="zh-CN" sz="2400" dirty="0">
                <a:effectLst/>
                <a:latin typeface="+mn-lt"/>
                <a:ea typeface="SimSun" charset="-122"/>
                <a:cs typeface="SimSun" charset="-122"/>
              </a:rPr>
              <a:t>, … , T</a:t>
            </a:r>
            <a:r>
              <a:rPr kumimoji="1" lang="en-US" altLang="zh-CN" sz="2400" baseline="-25000" dirty="0">
                <a:effectLst/>
                <a:latin typeface="+mn-lt"/>
                <a:ea typeface="SimSun" charset="-122"/>
                <a:cs typeface="SimSun" charset="-122"/>
              </a:rPr>
              <a:t>m</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转换而成的二叉树。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2770">
                                            <p:txEl>
                                              <p:pRg st="4" end="4"/>
                                            </p:txEl>
                                          </p:spTgt>
                                        </p:tgtEl>
                                        <p:attrNameLst>
                                          <p:attrName>style.visibility</p:attrName>
                                        </p:attrNameLst>
                                      </p:cBhvr>
                                      <p:to>
                                        <p:strVal val="visible"/>
                                      </p:to>
                                    </p:set>
                                    <p:anim calcmode="lin" valueType="num">
                                      <p:cBhvr additive="base">
                                        <p:cTn id="7" dur="500" fill="hold"/>
                                        <p:tgtEl>
                                          <p:spTgt spid="32770">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27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2770">
                                            <p:txEl>
                                              <p:pRg st="5" end="5"/>
                                            </p:txEl>
                                          </p:spTgt>
                                        </p:tgtEl>
                                        <p:attrNameLst>
                                          <p:attrName>style.visibility</p:attrName>
                                        </p:attrNameLst>
                                      </p:cBhvr>
                                      <p:to>
                                        <p:strVal val="visible"/>
                                      </p:to>
                                    </p:set>
                                    <p:anim calcmode="lin" valueType="num">
                                      <p:cBhvr additive="base">
                                        <p:cTn id="13" dur="500" fill="hold"/>
                                        <p:tgtEl>
                                          <p:spTgt spid="32770">
                                            <p:txEl>
                                              <p:pRg st="5" end="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277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6" name="Rectangle 6"/>
          <p:cNvSpPr>
            <a:spLocks noGrp="1" noChangeArrowheads="1"/>
          </p:cNvSpPr>
          <p:nvPr>
            <p:ph type="title"/>
          </p:nvPr>
        </p:nvSpPr>
        <p:spPr>
          <a:noFill/>
        </p:spPr>
        <p:txBody>
          <a:bodyPr/>
          <a:lstStyle/>
          <a:p>
            <a:r>
              <a:rPr lang="en-US" altLang="zh-CN"/>
              <a:t>Forest </a:t>
            </a:r>
            <a:r>
              <a:rPr lang="en-US" altLang="zh-CN">
                <a:sym typeface="Wingdings" panose="05000000000000000000" pitchFamily="2" charset="2"/>
              </a:rPr>
              <a:t> Binary tree</a:t>
            </a:r>
            <a:endParaRPr lang="en-US" altLang="zh-CN"/>
          </a:p>
        </p:txBody>
      </p:sp>
      <p:sp>
        <p:nvSpPr>
          <p:cNvPr id="179227" name="Freeform 27"/>
          <p:cNvSpPr/>
          <p:nvPr/>
        </p:nvSpPr>
        <p:spPr bwMode="auto">
          <a:xfrm>
            <a:off x="305040" y="1333501"/>
            <a:ext cx="2898808" cy="2815580"/>
          </a:xfrm>
          <a:custGeom>
            <a:avLst/>
            <a:gdLst>
              <a:gd name="T0" fmla="*/ 102 w 1528"/>
              <a:gd name="T1" fmla="*/ 421 h 1593"/>
              <a:gd name="T2" fmla="*/ 75 w 1528"/>
              <a:gd name="T3" fmla="*/ 476 h 1593"/>
              <a:gd name="T4" fmla="*/ 56 w 1528"/>
              <a:gd name="T5" fmla="*/ 576 h 1593"/>
              <a:gd name="T6" fmla="*/ 29 w 1528"/>
              <a:gd name="T7" fmla="*/ 677 h 1593"/>
              <a:gd name="T8" fmla="*/ 56 w 1528"/>
              <a:gd name="T9" fmla="*/ 960 h 1593"/>
              <a:gd name="T10" fmla="*/ 93 w 1528"/>
              <a:gd name="T11" fmla="*/ 1079 h 1593"/>
              <a:gd name="T12" fmla="*/ 139 w 1528"/>
              <a:gd name="T13" fmla="*/ 1134 h 1593"/>
              <a:gd name="T14" fmla="*/ 212 w 1528"/>
              <a:gd name="T15" fmla="*/ 1207 h 1593"/>
              <a:gd name="T16" fmla="*/ 321 w 1528"/>
              <a:gd name="T17" fmla="*/ 1326 h 1593"/>
              <a:gd name="T18" fmla="*/ 385 w 1528"/>
              <a:gd name="T19" fmla="*/ 1372 h 1593"/>
              <a:gd name="T20" fmla="*/ 459 w 1528"/>
              <a:gd name="T21" fmla="*/ 1426 h 1593"/>
              <a:gd name="T22" fmla="*/ 477 w 1528"/>
              <a:gd name="T23" fmla="*/ 1445 h 1593"/>
              <a:gd name="T24" fmla="*/ 532 w 1528"/>
              <a:gd name="T25" fmla="*/ 1463 h 1593"/>
              <a:gd name="T26" fmla="*/ 797 w 1528"/>
              <a:gd name="T27" fmla="*/ 1536 h 1593"/>
              <a:gd name="T28" fmla="*/ 907 w 1528"/>
              <a:gd name="T29" fmla="*/ 1573 h 1593"/>
              <a:gd name="T30" fmla="*/ 934 w 1528"/>
              <a:gd name="T31" fmla="*/ 1591 h 1593"/>
              <a:gd name="T32" fmla="*/ 961 w 1528"/>
              <a:gd name="T33" fmla="*/ 1582 h 1593"/>
              <a:gd name="T34" fmla="*/ 1062 w 1528"/>
              <a:gd name="T35" fmla="*/ 1564 h 1593"/>
              <a:gd name="T36" fmla="*/ 1117 w 1528"/>
              <a:gd name="T37" fmla="*/ 1536 h 1593"/>
              <a:gd name="T38" fmla="*/ 1135 w 1528"/>
              <a:gd name="T39" fmla="*/ 1509 h 1593"/>
              <a:gd name="T40" fmla="*/ 1190 w 1528"/>
              <a:gd name="T41" fmla="*/ 1472 h 1593"/>
              <a:gd name="T42" fmla="*/ 1291 w 1528"/>
              <a:gd name="T43" fmla="*/ 1372 h 1593"/>
              <a:gd name="T44" fmla="*/ 1318 w 1528"/>
              <a:gd name="T45" fmla="*/ 1317 h 1593"/>
              <a:gd name="T46" fmla="*/ 1400 w 1528"/>
              <a:gd name="T47" fmla="*/ 1161 h 1593"/>
              <a:gd name="T48" fmla="*/ 1528 w 1528"/>
              <a:gd name="T49" fmla="*/ 732 h 1593"/>
              <a:gd name="T50" fmla="*/ 1455 w 1528"/>
              <a:gd name="T51" fmla="*/ 412 h 1593"/>
              <a:gd name="T52" fmla="*/ 1419 w 1528"/>
              <a:gd name="T53" fmla="*/ 338 h 1593"/>
              <a:gd name="T54" fmla="*/ 1236 w 1528"/>
              <a:gd name="T55" fmla="*/ 128 h 1593"/>
              <a:gd name="T56" fmla="*/ 1144 w 1528"/>
              <a:gd name="T57" fmla="*/ 73 h 1593"/>
              <a:gd name="T58" fmla="*/ 1007 w 1528"/>
              <a:gd name="T59" fmla="*/ 18 h 1593"/>
              <a:gd name="T60" fmla="*/ 815 w 1528"/>
              <a:gd name="T61" fmla="*/ 0 h 1593"/>
              <a:gd name="T62" fmla="*/ 605 w 1528"/>
              <a:gd name="T63" fmla="*/ 28 h 1593"/>
              <a:gd name="T64" fmla="*/ 486 w 1528"/>
              <a:gd name="T65" fmla="*/ 64 h 1593"/>
              <a:gd name="T66" fmla="*/ 431 w 1528"/>
              <a:gd name="T67" fmla="*/ 92 h 1593"/>
              <a:gd name="T68" fmla="*/ 331 w 1528"/>
              <a:gd name="T69" fmla="*/ 174 h 1593"/>
              <a:gd name="T70" fmla="*/ 248 w 1528"/>
              <a:gd name="T71" fmla="*/ 247 h 1593"/>
              <a:gd name="T72" fmla="*/ 230 w 1528"/>
              <a:gd name="T73" fmla="*/ 274 h 1593"/>
              <a:gd name="T74" fmla="*/ 184 w 1528"/>
              <a:gd name="T75" fmla="*/ 311 h 1593"/>
              <a:gd name="T76" fmla="*/ 93 w 1528"/>
              <a:gd name="T77" fmla="*/ 421 h 1593"/>
              <a:gd name="T78" fmla="*/ 102 w 1528"/>
              <a:gd name="T79" fmla="*/ 421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8" h="1593">
                <a:moveTo>
                  <a:pt x="102" y="421"/>
                </a:moveTo>
                <a:cubicBezTo>
                  <a:pt x="69" y="519"/>
                  <a:pt x="122" y="369"/>
                  <a:pt x="75" y="476"/>
                </a:cubicBezTo>
                <a:cubicBezTo>
                  <a:pt x="63" y="504"/>
                  <a:pt x="61" y="549"/>
                  <a:pt x="56" y="576"/>
                </a:cubicBezTo>
                <a:cubicBezTo>
                  <a:pt x="50" y="610"/>
                  <a:pt x="37" y="643"/>
                  <a:pt x="29" y="677"/>
                </a:cubicBezTo>
                <a:cubicBezTo>
                  <a:pt x="24" y="771"/>
                  <a:pt x="0" y="876"/>
                  <a:pt x="56" y="960"/>
                </a:cubicBezTo>
                <a:cubicBezTo>
                  <a:pt x="65" y="988"/>
                  <a:pt x="74" y="1060"/>
                  <a:pt x="93" y="1079"/>
                </a:cubicBezTo>
                <a:cubicBezTo>
                  <a:pt x="128" y="1114"/>
                  <a:pt x="113" y="1095"/>
                  <a:pt x="139" y="1134"/>
                </a:cubicBezTo>
                <a:cubicBezTo>
                  <a:pt x="152" y="1188"/>
                  <a:pt x="163" y="1183"/>
                  <a:pt x="212" y="1207"/>
                </a:cubicBezTo>
                <a:cubicBezTo>
                  <a:pt x="228" y="1255"/>
                  <a:pt x="272" y="1310"/>
                  <a:pt x="321" y="1326"/>
                </a:cubicBezTo>
                <a:cubicBezTo>
                  <a:pt x="421" y="1423"/>
                  <a:pt x="272" y="1284"/>
                  <a:pt x="385" y="1372"/>
                </a:cubicBezTo>
                <a:cubicBezTo>
                  <a:pt x="461" y="1431"/>
                  <a:pt x="400" y="1407"/>
                  <a:pt x="459" y="1426"/>
                </a:cubicBezTo>
                <a:cubicBezTo>
                  <a:pt x="465" y="1432"/>
                  <a:pt x="469" y="1441"/>
                  <a:pt x="477" y="1445"/>
                </a:cubicBezTo>
                <a:cubicBezTo>
                  <a:pt x="494" y="1454"/>
                  <a:pt x="532" y="1463"/>
                  <a:pt x="532" y="1463"/>
                </a:cubicBezTo>
                <a:cubicBezTo>
                  <a:pt x="604" y="1511"/>
                  <a:pt x="713" y="1527"/>
                  <a:pt x="797" y="1536"/>
                </a:cubicBezTo>
                <a:cubicBezTo>
                  <a:pt x="834" y="1550"/>
                  <a:pt x="870" y="1561"/>
                  <a:pt x="907" y="1573"/>
                </a:cubicBezTo>
                <a:cubicBezTo>
                  <a:pt x="916" y="1579"/>
                  <a:pt x="923" y="1589"/>
                  <a:pt x="934" y="1591"/>
                </a:cubicBezTo>
                <a:cubicBezTo>
                  <a:pt x="943" y="1593"/>
                  <a:pt x="952" y="1585"/>
                  <a:pt x="961" y="1582"/>
                </a:cubicBezTo>
                <a:cubicBezTo>
                  <a:pt x="1003" y="1570"/>
                  <a:pt x="1012" y="1571"/>
                  <a:pt x="1062" y="1564"/>
                </a:cubicBezTo>
                <a:cubicBezTo>
                  <a:pt x="1079" y="1552"/>
                  <a:pt x="1101" y="1549"/>
                  <a:pt x="1117" y="1536"/>
                </a:cubicBezTo>
                <a:cubicBezTo>
                  <a:pt x="1126" y="1529"/>
                  <a:pt x="1127" y="1516"/>
                  <a:pt x="1135" y="1509"/>
                </a:cubicBezTo>
                <a:cubicBezTo>
                  <a:pt x="1152" y="1494"/>
                  <a:pt x="1172" y="1484"/>
                  <a:pt x="1190" y="1472"/>
                </a:cubicBezTo>
                <a:cubicBezTo>
                  <a:pt x="1225" y="1449"/>
                  <a:pt x="1259" y="1402"/>
                  <a:pt x="1291" y="1372"/>
                </a:cubicBezTo>
                <a:cubicBezTo>
                  <a:pt x="1314" y="1350"/>
                  <a:pt x="1305" y="1343"/>
                  <a:pt x="1318" y="1317"/>
                </a:cubicBezTo>
                <a:cubicBezTo>
                  <a:pt x="1342" y="1267"/>
                  <a:pt x="1361" y="1202"/>
                  <a:pt x="1400" y="1161"/>
                </a:cubicBezTo>
                <a:cubicBezTo>
                  <a:pt x="1436" y="1017"/>
                  <a:pt x="1481" y="873"/>
                  <a:pt x="1528" y="732"/>
                </a:cubicBezTo>
                <a:cubicBezTo>
                  <a:pt x="1518" y="615"/>
                  <a:pt x="1497" y="519"/>
                  <a:pt x="1455" y="412"/>
                </a:cubicBezTo>
                <a:cubicBezTo>
                  <a:pt x="1427" y="341"/>
                  <a:pt x="1454" y="375"/>
                  <a:pt x="1419" y="338"/>
                </a:cubicBezTo>
                <a:cubicBezTo>
                  <a:pt x="1382" y="239"/>
                  <a:pt x="1311" y="194"/>
                  <a:pt x="1236" y="128"/>
                </a:cubicBezTo>
                <a:cubicBezTo>
                  <a:pt x="1169" y="69"/>
                  <a:pt x="1219" y="88"/>
                  <a:pt x="1144" y="73"/>
                </a:cubicBezTo>
                <a:cubicBezTo>
                  <a:pt x="1109" y="50"/>
                  <a:pt x="1051" y="22"/>
                  <a:pt x="1007" y="18"/>
                </a:cubicBezTo>
                <a:cubicBezTo>
                  <a:pt x="943" y="12"/>
                  <a:pt x="815" y="0"/>
                  <a:pt x="815" y="0"/>
                </a:cubicBezTo>
                <a:cubicBezTo>
                  <a:pt x="745" y="11"/>
                  <a:pt x="675" y="17"/>
                  <a:pt x="605" y="28"/>
                </a:cubicBezTo>
                <a:cubicBezTo>
                  <a:pt x="565" y="41"/>
                  <a:pt x="526" y="51"/>
                  <a:pt x="486" y="64"/>
                </a:cubicBezTo>
                <a:cubicBezTo>
                  <a:pt x="466" y="70"/>
                  <a:pt x="450" y="85"/>
                  <a:pt x="431" y="92"/>
                </a:cubicBezTo>
                <a:cubicBezTo>
                  <a:pt x="407" y="129"/>
                  <a:pt x="366" y="147"/>
                  <a:pt x="331" y="174"/>
                </a:cubicBezTo>
                <a:cubicBezTo>
                  <a:pt x="303" y="196"/>
                  <a:pt x="271" y="219"/>
                  <a:pt x="248" y="247"/>
                </a:cubicBezTo>
                <a:cubicBezTo>
                  <a:pt x="241" y="255"/>
                  <a:pt x="238" y="266"/>
                  <a:pt x="230" y="274"/>
                </a:cubicBezTo>
                <a:cubicBezTo>
                  <a:pt x="187" y="318"/>
                  <a:pt x="218" y="270"/>
                  <a:pt x="184" y="311"/>
                </a:cubicBezTo>
                <a:cubicBezTo>
                  <a:pt x="162" y="337"/>
                  <a:pt x="106" y="394"/>
                  <a:pt x="93" y="421"/>
                </a:cubicBezTo>
                <a:cubicBezTo>
                  <a:pt x="92" y="424"/>
                  <a:pt x="99" y="421"/>
                  <a:pt x="102" y="421"/>
                </a:cubicBezTo>
                <a:close/>
              </a:path>
            </a:pathLst>
          </a:custGeom>
          <a:noFill/>
          <a:ln w="19050" cap="rnd" cmpd="sng">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29" name="Freeform 29"/>
          <p:cNvSpPr/>
          <p:nvPr/>
        </p:nvSpPr>
        <p:spPr bwMode="auto">
          <a:xfrm>
            <a:off x="3203848" y="1254886"/>
            <a:ext cx="3027784" cy="2966202"/>
          </a:xfrm>
          <a:custGeom>
            <a:avLst/>
            <a:gdLst>
              <a:gd name="T0" fmla="*/ 224 w 1828"/>
              <a:gd name="T1" fmla="*/ 238 h 1682"/>
              <a:gd name="T2" fmla="*/ 142 w 1828"/>
              <a:gd name="T3" fmla="*/ 329 h 1682"/>
              <a:gd name="T4" fmla="*/ 96 w 1828"/>
              <a:gd name="T5" fmla="*/ 393 h 1682"/>
              <a:gd name="T6" fmla="*/ 60 w 1828"/>
              <a:gd name="T7" fmla="*/ 475 h 1682"/>
              <a:gd name="T8" fmla="*/ 50 w 1828"/>
              <a:gd name="T9" fmla="*/ 503 h 1682"/>
              <a:gd name="T10" fmla="*/ 32 w 1828"/>
              <a:gd name="T11" fmla="*/ 594 h 1682"/>
              <a:gd name="T12" fmla="*/ 14 w 1828"/>
              <a:gd name="T13" fmla="*/ 649 h 1682"/>
              <a:gd name="T14" fmla="*/ 32 w 1828"/>
              <a:gd name="T15" fmla="*/ 905 h 1682"/>
              <a:gd name="T16" fmla="*/ 41 w 1828"/>
              <a:gd name="T17" fmla="*/ 1463 h 1682"/>
              <a:gd name="T18" fmla="*/ 160 w 1828"/>
              <a:gd name="T19" fmla="*/ 1472 h 1682"/>
              <a:gd name="T20" fmla="*/ 215 w 1828"/>
              <a:gd name="T21" fmla="*/ 1490 h 1682"/>
              <a:gd name="T22" fmla="*/ 306 w 1828"/>
              <a:gd name="T23" fmla="*/ 1572 h 1682"/>
              <a:gd name="T24" fmla="*/ 325 w 1828"/>
              <a:gd name="T25" fmla="*/ 1591 h 1682"/>
              <a:gd name="T26" fmla="*/ 434 w 1828"/>
              <a:gd name="T27" fmla="*/ 1627 h 1682"/>
              <a:gd name="T28" fmla="*/ 562 w 1828"/>
              <a:gd name="T29" fmla="*/ 1655 h 1682"/>
              <a:gd name="T30" fmla="*/ 617 w 1828"/>
              <a:gd name="T31" fmla="*/ 1673 h 1682"/>
              <a:gd name="T32" fmla="*/ 645 w 1828"/>
              <a:gd name="T33" fmla="*/ 1682 h 1682"/>
              <a:gd name="T34" fmla="*/ 1193 w 1828"/>
              <a:gd name="T35" fmla="*/ 1636 h 1682"/>
              <a:gd name="T36" fmla="*/ 1294 w 1828"/>
              <a:gd name="T37" fmla="*/ 1618 h 1682"/>
              <a:gd name="T38" fmla="*/ 1349 w 1828"/>
              <a:gd name="T39" fmla="*/ 1591 h 1682"/>
              <a:gd name="T40" fmla="*/ 1449 w 1828"/>
              <a:gd name="T41" fmla="*/ 1527 h 1682"/>
              <a:gd name="T42" fmla="*/ 1568 w 1828"/>
              <a:gd name="T43" fmla="*/ 1417 h 1682"/>
              <a:gd name="T44" fmla="*/ 1586 w 1828"/>
              <a:gd name="T45" fmla="*/ 1390 h 1682"/>
              <a:gd name="T46" fmla="*/ 1705 w 1828"/>
              <a:gd name="T47" fmla="*/ 1316 h 1682"/>
              <a:gd name="T48" fmla="*/ 1751 w 1828"/>
              <a:gd name="T49" fmla="*/ 1216 h 1682"/>
              <a:gd name="T50" fmla="*/ 1797 w 1828"/>
              <a:gd name="T51" fmla="*/ 1033 h 1682"/>
              <a:gd name="T52" fmla="*/ 1733 w 1828"/>
              <a:gd name="T53" fmla="*/ 393 h 1682"/>
              <a:gd name="T54" fmla="*/ 1641 w 1828"/>
              <a:gd name="T55" fmla="*/ 219 h 1682"/>
              <a:gd name="T56" fmla="*/ 1586 w 1828"/>
              <a:gd name="T57" fmla="*/ 183 h 1682"/>
              <a:gd name="T58" fmla="*/ 1522 w 1828"/>
              <a:gd name="T59" fmla="*/ 128 h 1682"/>
              <a:gd name="T60" fmla="*/ 1394 w 1828"/>
              <a:gd name="T61" fmla="*/ 64 h 1682"/>
              <a:gd name="T62" fmla="*/ 1367 w 1828"/>
              <a:gd name="T63" fmla="*/ 55 h 1682"/>
              <a:gd name="T64" fmla="*/ 1340 w 1828"/>
              <a:gd name="T65" fmla="*/ 46 h 1682"/>
              <a:gd name="T66" fmla="*/ 1266 w 1828"/>
              <a:gd name="T67" fmla="*/ 9 h 1682"/>
              <a:gd name="T68" fmla="*/ 1239 w 1828"/>
              <a:gd name="T69" fmla="*/ 0 h 1682"/>
              <a:gd name="T70" fmla="*/ 636 w 1828"/>
              <a:gd name="T71" fmla="*/ 55 h 1682"/>
              <a:gd name="T72" fmla="*/ 553 w 1828"/>
              <a:gd name="T73" fmla="*/ 82 h 1682"/>
              <a:gd name="T74" fmla="*/ 526 w 1828"/>
              <a:gd name="T75" fmla="*/ 91 h 1682"/>
              <a:gd name="T76" fmla="*/ 325 w 1828"/>
              <a:gd name="T77" fmla="*/ 164 h 1682"/>
              <a:gd name="T78" fmla="*/ 224 w 1828"/>
              <a:gd name="T79" fmla="*/ 238 h 1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28" h="1682">
                <a:moveTo>
                  <a:pt x="224" y="238"/>
                </a:moveTo>
                <a:cubicBezTo>
                  <a:pt x="194" y="283"/>
                  <a:pt x="185" y="300"/>
                  <a:pt x="142" y="329"/>
                </a:cubicBezTo>
                <a:cubicBezTo>
                  <a:pt x="121" y="393"/>
                  <a:pt x="142" y="378"/>
                  <a:pt x="96" y="393"/>
                </a:cubicBezTo>
                <a:cubicBezTo>
                  <a:pt x="67" y="437"/>
                  <a:pt x="83" y="408"/>
                  <a:pt x="60" y="475"/>
                </a:cubicBezTo>
                <a:cubicBezTo>
                  <a:pt x="57" y="484"/>
                  <a:pt x="50" y="503"/>
                  <a:pt x="50" y="503"/>
                </a:cubicBezTo>
                <a:cubicBezTo>
                  <a:pt x="44" y="542"/>
                  <a:pt x="42" y="559"/>
                  <a:pt x="32" y="594"/>
                </a:cubicBezTo>
                <a:cubicBezTo>
                  <a:pt x="27" y="612"/>
                  <a:pt x="14" y="649"/>
                  <a:pt x="14" y="649"/>
                </a:cubicBezTo>
                <a:cubicBezTo>
                  <a:pt x="17" y="734"/>
                  <a:pt x="29" y="819"/>
                  <a:pt x="32" y="905"/>
                </a:cubicBezTo>
                <a:cubicBezTo>
                  <a:pt x="38" y="1091"/>
                  <a:pt x="0" y="1282"/>
                  <a:pt x="41" y="1463"/>
                </a:cubicBezTo>
                <a:cubicBezTo>
                  <a:pt x="50" y="1502"/>
                  <a:pt x="120" y="1469"/>
                  <a:pt x="160" y="1472"/>
                </a:cubicBezTo>
                <a:cubicBezTo>
                  <a:pt x="178" y="1478"/>
                  <a:pt x="205" y="1474"/>
                  <a:pt x="215" y="1490"/>
                </a:cubicBezTo>
                <a:cubicBezTo>
                  <a:pt x="242" y="1532"/>
                  <a:pt x="261" y="1542"/>
                  <a:pt x="306" y="1572"/>
                </a:cubicBezTo>
                <a:cubicBezTo>
                  <a:pt x="313" y="1577"/>
                  <a:pt x="317" y="1587"/>
                  <a:pt x="325" y="1591"/>
                </a:cubicBezTo>
                <a:cubicBezTo>
                  <a:pt x="356" y="1607"/>
                  <a:pt x="400" y="1616"/>
                  <a:pt x="434" y="1627"/>
                </a:cubicBezTo>
                <a:cubicBezTo>
                  <a:pt x="476" y="1641"/>
                  <a:pt x="520" y="1642"/>
                  <a:pt x="562" y="1655"/>
                </a:cubicBezTo>
                <a:cubicBezTo>
                  <a:pt x="580" y="1660"/>
                  <a:pt x="599" y="1667"/>
                  <a:pt x="617" y="1673"/>
                </a:cubicBezTo>
                <a:cubicBezTo>
                  <a:pt x="626" y="1676"/>
                  <a:pt x="645" y="1682"/>
                  <a:pt x="645" y="1682"/>
                </a:cubicBezTo>
                <a:cubicBezTo>
                  <a:pt x="834" y="1675"/>
                  <a:pt x="1004" y="1646"/>
                  <a:pt x="1193" y="1636"/>
                </a:cubicBezTo>
                <a:cubicBezTo>
                  <a:pt x="1217" y="1633"/>
                  <a:pt x="1266" y="1632"/>
                  <a:pt x="1294" y="1618"/>
                </a:cubicBezTo>
                <a:cubicBezTo>
                  <a:pt x="1366" y="1583"/>
                  <a:pt x="1278" y="1614"/>
                  <a:pt x="1349" y="1591"/>
                </a:cubicBezTo>
                <a:cubicBezTo>
                  <a:pt x="1379" y="1559"/>
                  <a:pt x="1415" y="1561"/>
                  <a:pt x="1449" y="1527"/>
                </a:cubicBezTo>
                <a:cubicBezTo>
                  <a:pt x="1487" y="1489"/>
                  <a:pt x="1530" y="1455"/>
                  <a:pt x="1568" y="1417"/>
                </a:cubicBezTo>
                <a:cubicBezTo>
                  <a:pt x="1576" y="1409"/>
                  <a:pt x="1578" y="1398"/>
                  <a:pt x="1586" y="1390"/>
                </a:cubicBezTo>
                <a:cubicBezTo>
                  <a:pt x="1617" y="1359"/>
                  <a:pt x="1664" y="1331"/>
                  <a:pt x="1705" y="1316"/>
                </a:cubicBezTo>
                <a:cubicBezTo>
                  <a:pt x="1735" y="1287"/>
                  <a:pt x="1734" y="1251"/>
                  <a:pt x="1751" y="1216"/>
                </a:cubicBezTo>
                <a:cubicBezTo>
                  <a:pt x="1779" y="1158"/>
                  <a:pt x="1787" y="1097"/>
                  <a:pt x="1797" y="1033"/>
                </a:cubicBezTo>
                <a:cubicBezTo>
                  <a:pt x="1792" y="772"/>
                  <a:pt x="1828" y="603"/>
                  <a:pt x="1733" y="393"/>
                </a:cubicBezTo>
                <a:cubicBezTo>
                  <a:pt x="1706" y="332"/>
                  <a:pt x="1695" y="266"/>
                  <a:pt x="1641" y="219"/>
                </a:cubicBezTo>
                <a:cubicBezTo>
                  <a:pt x="1624" y="205"/>
                  <a:pt x="1601" y="199"/>
                  <a:pt x="1586" y="183"/>
                </a:cubicBezTo>
                <a:cubicBezTo>
                  <a:pt x="1562" y="157"/>
                  <a:pt x="1557" y="139"/>
                  <a:pt x="1522" y="128"/>
                </a:cubicBezTo>
                <a:cubicBezTo>
                  <a:pt x="1481" y="100"/>
                  <a:pt x="1441" y="80"/>
                  <a:pt x="1394" y="64"/>
                </a:cubicBezTo>
                <a:cubicBezTo>
                  <a:pt x="1385" y="61"/>
                  <a:pt x="1376" y="58"/>
                  <a:pt x="1367" y="55"/>
                </a:cubicBezTo>
                <a:cubicBezTo>
                  <a:pt x="1358" y="52"/>
                  <a:pt x="1340" y="46"/>
                  <a:pt x="1340" y="46"/>
                </a:cubicBezTo>
                <a:cubicBezTo>
                  <a:pt x="1307" y="13"/>
                  <a:pt x="1330" y="30"/>
                  <a:pt x="1266" y="9"/>
                </a:cubicBezTo>
                <a:cubicBezTo>
                  <a:pt x="1257" y="6"/>
                  <a:pt x="1239" y="0"/>
                  <a:pt x="1239" y="0"/>
                </a:cubicBezTo>
                <a:cubicBezTo>
                  <a:pt x="1037" y="12"/>
                  <a:pt x="838" y="38"/>
                  <a:pt x="636" y="55"/>
                </a:cubicBezTo>
                <a:cubicBezTo>
                  <a:pt x="608" y="64"/>
                  <a:pt x="581" y="73"/>
                  <a:pt x="553" y="82"/>
                </a:cubicBezTo>
                <a:cubicBezTo>
                  <a:pt x="544" y="85"/>
                  <a:pt x="526" y="91"/>
                  <a:pt x="526" y="91"/>
                </a:cubicBezTo>
                <a:cubicBezTo>
                  <a:pt x="476" y="143"/>
                  <a:pt x="393" y="153"/>
                  <a:pt x="325" y="164"/>
                </a:cubicBezTo>
                <a:cubicBezTo>
                  <a:pt x="248" y="191"/>
                  <a:pt x="279" y="183"/>
                  <a:pt x="224" y="238"/>
                </a:cubicBezTo>
                <a:close/>
              </a:path>
            </a:pathLst>
          </a:custGeom>
          <a:noFill/>
          <a:ln w="19050" cap="rnd" cmpd="sng">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30" name="Oval 30"/>
          <p:cNvSpPr>
            <a:spLocks noChangeArrowheads="1"/>
          </p:cNvSpPr>
          <p:nvPr/>
        </p:nvSpPr>
        <p:spPr bwMode="auto">
          <a:xfrm>
            <a:off x="539552" y="2277815"/>
            <a:ext cx="720725" cy="719137"/>
          </a:xfrm>
          <a:prstGeom prst="ellipse">
            <a:avLst/>
          </a:prstGeom>
          <a:noFill/>
          <a:ln w="19050"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31" name="Oval 31"/>
          <p:cNvSpPr>
            <a:spLocks noChangeArrowheads="1"/>
          </p:cNvSpPr>
          <p:nvPr/>
        </p:nvSpPr>
        <p:spPr bwMode="auto">
          <a:xfrm>
            <a:off x="2072309" y="3298461"/>
            <a:ext cx="627483" cy="634595"/>
          </a:xfrm>
          <a:prstGeom prst="ellipse">
            <a:avLst/>
          </a:prstGeom>
          <a:noFill/>
          <a:ln w="19050"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32" name="Freeform 32"/>
          <p:cNvSpPr/>
          <p:nvPr/>
        </p:nvSpPr>
        <p:spPr bwMode="auto">
          <a:xfrm>
            <a:off x="1753890" y="2132856"/>
            <a:ext cx="1377950" cy="1901825"/>
          </a:xfrm>
          <a:custGeom>
            <a:avLst/>
            <a:gdLst>
              <a:gd name="T0" fmla="*/ 531 w 868"/>
              <a:gd name="T1" fmla="*/ 46 h 1198"/>
              <a:gd name="T2" fmla="*/ 393 w 868"/>
              <a:gd name="T3" fmla="*/ 82 h 1198"/>
              <a:gd name="T4" fmla="*/ 339 w 868"/>
              <a:gd name="T5" fmla="*/ 101 h 1198"/>
              <a:gd name="T6" fmla="*/ 293 w 868"/>
              <a:gd name="T7" fmla="*/ 165 h 1198"/>
              <a:gd name="T8" fmla="*/ 256 w 868"/>
              <a:gd name="T9" fmla="*/ 238 h 1198"/>
              <a:gd name="T10" fmla="*/ 192 w 868"/>
              <a:gd name="T11" fmla="*/ 329 h 1198"/>
              <a:gd name="T12" fmla="*/ 137 w 868"/>
              <a:gd name="T13" fmla="*/ 348 h 1198"/>
              <a:gd name="T14" fmla="*/ 92 w 868"/>
              <a:gd name="T15" fmla="*/ 421 h 1198"/>
              <a:gd name="T16" fmla="*/ 28 w 868"/>
              <a:gd name="T17" fmla="*/ 594 h 1198"/>
              <a:gd name="T18" fmla="*/ 0 w 868"/>
              <a:gd name="T19" fmla="*/ 695 h 1198"/>
              <a:gd name="T20" fmla="*/ 37 w 868"/>
              <a:gd name="T21" fmla="*/ 905 h 1198"/>
              <a:gd name="T22" fmla="*/ 92 w 868"/>
              <a:gd name="T23" fmla="*/ 1052 h 1198"/>
              <a:gd name="T24" fmla="*/ 119 w 868"/>
              <a:gd name="T25" fmla="*/ 1106 h 1198"/>
              <a:gd name="T26" fmla="*/ 147 w 868"/>
              <a:gd name="T27" fmla="*/ 1116 h 1198"/>
              <a:gd name="T28" fmla="*/ 247 w 868"/>
              <a:gd name="T29" fmla="*/ 1180 h 1198"/>
              <a:gd name="T30" fmla="*/ 302 w 868"/>
              <a:gd name="T31" fmla="*/ 1198 h 1198"/>
              <a:gd name="T32" fmla="*/ 421 w 868"/>
              <a:gd name="T33" fmla="*/ 1170 h 1198"/>
              <a:gd name="T34" fmla="*/ 476 w 868"/>
              <a:gd name="T35" fmla="*/ 1097 h 1198"/>
              <a:gd name="T36" fmla="*/ 512 w 868"/>
              <a:gd name="T37" fmla="*/ 1061 h 1198"/>
              <a:gd name="T38" fmla="*/ 549 w 868"/>
              <a:gd name="T39" fmla="*/ 1024 h 1198"/>
              <a:gd name="T40" fmla="*/ 595 w 868"/>
              <a:gd name="T41" fmla="*/ 960 h 1198"/>
              <a:gd name="T42" fmla="*/ 604 w 868"/>
              <a:gd name="T43" fmla="*/ 933 h 1198"/>
              <a:gd name="T44" fmla="*/ 631 w 868"/>
              <a:gd name="T45" fmla="*/ 924 h 1198"/>
              <a:gd name="T46" fmla="*/ 649 w 868"/>
              <a:gd name="T47" fmla="*/ 869 h 1198"/>
              <a:gd name="T48" fmla="*/ 668 w 868"/>
              <a:gd name="T49" fmla="*/ 841 h 1198"/>
              <a:gd name="T50" fmla="*/ 723 w 868"/>
              <a:gd name="T51" fmla="*/ 713 h 1198"/>
              <a:gd name="T52" fmla="*/ 759 w 868"/>
              <a:gd name="T53" fmla="*/ 622 h 1198"/>
              <a:gd name="T54" fmla="*/ 787 w 868"/>
              <a:gd name="T55" fmla="*/ 485 h 1198"/>
              <a:gd name="T56" fmla="*/ 823 w 868"/>
              <a:gd name="T57" fmla="*/ 338 h 1198"/>
              <a:gd name="T58" fmla="*/ 841 w 868"/>
              <a:gd name="T59" fmla="*/ 284 h 1198"/>
              <a:gd name="T60" fmla="*/ 851 w 868"/>
              <a:gd name="T61" fmla="*/ 256 h 1198"/>
              <a:gd name="T62" fmla="*/ 787 w 868"/>
              <a:gd name="T63" fmla="*/ 64 h 1198"/>
              <a:gd name="T64" fmla="*/ 531 w 868"/>
              <a:gd name="T65" fmla="*/ 46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68" h="1198">
                <a:moveTo>
                  <a:pt x="531" y="46"/>
                </a:moveTo>
                <a:cubicBezTo>
                  <a:pt x="485" y="61"/>
                  <a:pt x="439" y="67"/>
                  <a:pt x="393" y="82"/>
                </a:cubicBezTo>
                <a:cubicBezTo>
                  <a:pt x="375" y="88"/>
                  <a:pt x="339" y="101"/>
                  <a:pt x="339" y="101"/>
                </a:cubicBezTo>
                <a:cubicBezTo>
                  <a:pt x="317" y="122"/>
                  <a:pt x="314" y="143"/>
                  <a:pt x="293" y="165"/>
                </a:cubicBezTo>
                <a:cubicBezTo>
                  <a:pt x="272" y="228"/>
                  <a:pt x="289" y="207"/>
                  <a:pt x="256" y="238"/>
                </a:cubicBezTo>
                <a:cubicBezTo>
                  <a:pt x="247" y="266"/>
                  <a:pt x="220" y="315"/>
                  <a:pt x="192" y="329"/>
                </a:cubicBezTo>
                <a:cubicBezTo>
                  <a:pt x="175" y="338"/>
                  <a:pt x="137" y="348"/>
                  <a:pt x="137" y="348"/>
                </a:cubicBezTo>
                <a:cubicBezTo>
                  <a:pt x="120" y="374"/>
                  <a:pt x="113" y="399"/>
                  <a:pt x="92" y="421"/>
                </a:cubicBezTo>
                <a:cubicBezTo>
                  <a:pt x="72" y="479"/>
                  <a:pt x="62" y="543"/>
                  <a:pt x="28" y="594"/>
                </a:cubicBezTo>
                <a:cubicBezTo>
                  <a:pt x="17" y="629"/>
                  <a:pt x="7" y="659"/>
                  <a:pt x="0" y="695"/>
                </a:cubicBezTo>
                <a:cubicBezTo>
                  <a:pt x="8" y="804"/>
                  <a:pt x="8" y="818"/>
                  <a:pt x="37" y="905"/>
                </a:cubicBezTo>
                <a:cubicBezTo>
                  <a:pt x="55" y="959"/>
                  <a:pt x="57" y="1008"/>
                  <a:pt x="92" y="1052"/>
                </a:cubicBezTo>
                <a:cubicBezTo>
                  <a:pt x="105" y="1068"/>
                  <a:pt x="105" y="1092"/>
                  <a:pt x="119" y="1106"/>
                </a:cubicBezTo>
                <a:cubicBezTo>
                  <a:pt x="126" y="1113"/>
                  <a:pt x="138" y="1111"/>
                  <a:pt x="147" y="1116"/>
                </a:cubicBezTo>
                <a:cubicBezTo>
                  <a:pt x="182" y="1136"/>
                  <a:pt x="209" y="1167"/>
                  <a:pt x="247" y="1180"/>
                </a:cubicBezTo>
                <a:cubicBezTo>
                  <a:pt x="265" y="1186"/>
                  <a:pt x="302" y="1198"/>
                  <a:pt x="302" y="1198"/>
                </a:cubicBezTo>
                <a:cubicBezTo>
                  <a:pt x="403" y="1178"/>
                  <a:pt x="364" y="1190"/>
                  <a:pt x="421" y="1170"/>
                </a:cubicBezTo>
                <a:cubicBezTo>
                  <a:pt x="462" y="1109"/>
                  <a:pt x="442" y="1131"/>
                  <a:pt x="476" y="1097"/>
                </a:cubicBezTo>
                <a:cubicBezTo>
                  <a:pt x="501" y="1023"/>
                  <a:pt x="463" y="1111"/>
                  <a:pt x="512" y="1061"/>
                </a:cubicBezTo>
                <a:cubicBezTo>
                  <a:pt x="559" y="1012"/>
                  <a:pt x="476" y="1047"/>
                  <a:pt x="549" y="1024"/>
                </a:cubicBezTo>
                <a:cubicBezTo>
                  <a:pt x="559" y="993"/>
                  <a:pt x="572" y="982"/>
                  <a:pt x="595" y="960"/>
                </a:cubicBezTo>
                <a:cubicBezTo>
                  <a:pt x="598" y="951"/>
                  <a:pt x="597" y="940"/>
                  <a:pt x="604" y="933"/>
                </a:cubicBezTo>
                <a:cubicBezTo>
                  <a:pt x="611" y="926"/>
                  <a:pt x="626" y="932"/>
                  <a:pt x="631" y="924"/>
                </a:cubicBezTo>
                <a:cubicBezTo>
                  <a:pt x="642" y="908"/>
                  <a:pt x="643" y="887"/>
                  <a:pt x="649" y="869"/>
                </a:cubicBezTo>
                <a:cubicBezTo>
                  <a:pt x="653" y="858"/>
                  <a:pt x="662" y="850"/>
                  <a:pt x="668" y="841"/>
                </a:cubicBezTo>
                <a:cubicBezTo>
                  <a:pt x="683" y="796"/>
                  <a:pt x="689" y="747"/>
                  <a:pt x="723" y="713"/>
                </a:cubicBezTo>
                <a:cubicBezTo>
                  <a:pt x="732" y="677"/>
                  <a:pt x="739" y="653"/>
                  <a:pt x="759" y="622"/>
                </a:cubicBezTo>
                <a:cubicBezTo>
                  <a:pt x="771" y="574"/>
                  <a:pt x="781" y="536"/>
                  <a:pt x="787" y="485"/>
                </a:cubicBezTo>
                <a:cubicBezTo>
                  <a:pt x="794" y="421"/>
                  <a:pt x="782" y="381"/>
                  <a:pt x="823" y="338"/>
                </a:cubicBezTo>
                <a:cubicBezTo>
                  <a:pt x="829" y="320"/>
                  <a:pt x="835" y="302"/>
                  <a:pt x="841" y="284"/>
                </a:cubicBezTo>
                <a:cubicBezTo>
                  <a:pt x="844" y="275"/>
                  <a:pt x="851" y="256"/>
                  <a:pt x="851" y="256"/>
                </a:cubicBezTo>
                <a:cubicBezTo>
                  <a:pt x="845" y="180"/>
                  <a:pt x="868" y="91"/>
                  <a:pt x="787" y="64"/>
                </a:cubicBezTo>
                <a:cubicBezTo>
                  <a:pt x="719" y="0"/>
                  <a:pt x="610" y="38"/>
                  <a:pt x="531" y="46"/>
                </a:cubicBezTo>
                <a:close/>
              </a:path>
            </a:pathLst>
          </a:custGeom>
          <a:noFill/>
          <a:ln w="19050" cap="rnd" cmpd="sng">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34" name="Oval 34"/>
          <p:cNvSpPr>
            <a:spLocks noChangeArrowheads="1"/>
          </p:cNvSpPr>
          <p:nvPr/>
        </p:nvSpPr>
        <p:spPr bwMode="auto">
          <a:xfrm>
            <a:off x="1123950" y="4437063"/>
            <a:ext cx="346075"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79235" name="Oval 35"/>
          <p:cNvSpPr>
            <a:spLocks noChangeArrowheads="1"/>
          </p:cNvSpPr>
          <p:nvPr/>
        </p:nvSpPr>
        <p:spPr bwMode="auto">
          <a:xfrm>
            <a:off x="250825" y="5316538"/>
            <a:ext cx="346075" cy="34607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79236" name="Oval 36"/>
          <p:cNvSpPr>
            <a:spLocks noChangeArrowheads="1"/>
          </p:cNvSpPr>
          <p:nvPr/>
        </p:nvSpPr>
        <p:spPr bwMode="auto">
          <a:xfrm>
            <a:off x="1122363" y="5373688"/>
            <a:ext cx="347662" cy="34607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79237" name="Oval 37"/>
          <p:cNvSpPr>
            <a:spLocks noChangeArrowheads="1"/>
          </p:cNvSpPr>
          <p:nvPr/>
        </p:nvSpPr>
        <p:spPr bwMode="auto">
          <a:xfrm>
            <a:off x="1835150" y="6226175"/>
            <a:ext cx="346075" cy="34607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79238" name="Oval 38"/>
          <p:cNvSpPr>
            <a:spLocks noChangeArrowheads="1"/>
          </p:cNvSpPr>
          <p:nvPr/>
        </p:nvSpPr>
        <p:spPr bwMode="auto">
          <a:xfrm>
            <a:off x="2339975" y="4437063"/>
            <a:ext cx="346075" cy="34607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79239" name="Oval 39"/>
          <p:cNvSpPr>
            <a:spLocks noChangeArrowheads="1"/>
          </p:cNvSpPr>
          <p:nvPr/>
        </p:nvSpPr>
        <p:spPr bwMode="auto">
          <a:xfrm>
            <a:off x="1835150" y="5297488"/>
            <a:ext cx="347663"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79240" name="Oval 40"/>
          <p:cNvSpPr>
            <a:spLocks noChangeArrowheads="1"/>
          </p:cNvSpPr>
          <p:nvPr/>
        </p:nvSpPr>
        <p:spPr bwMode="auto">
          <a:xfrm>
            <a:off x="2916238" y="5297488"/>
            <a:ext cx="346075"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79241" name="Oval 41"/>
          <p:cNvSpPr>
            <a:spLocks noChangeArrowheads="1"/>
          </p:cNvSpPr>
          <p:nvPr/>
        </p:nvSpPr>
        <p:spPr bwMode="auto">
          <a:xfrm>
            <a:off x="3995738" y="5297488"/>
            <a:ext cx="347662"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79242" name="Oval 42"/>
          <p:cNvSpPr>
            <a:spLocks noChangeArrowheads="1"/>
          </p:cNvSpPr>
          <p:nvPr/>
        </p:nvSpPr>
        <p:spPr bwMode="auto">
          <a:xfrm>
            <a:off x="1122363" y="6253163"/>
            <a:ext cx="347662"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179243" name="Oval 43"/>
          <p:cNvSpPr>
            <a:spLocks noChangeArrowheads="1"/>
          </p:cNvSpPr>
          <p:nvPr/>
        </p:nvSpPr>
        <p:spPr bwMode="auto">
          <a:xfrm>
            <a:off x="2916238" y="6226175"/>
            <a:ext cx="346075" cy="3444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cxnSp>
        <p:nvCxnSpPr>
          <p:cNvPr id="179244" name="AutoShape 44"/>
          <p:cNvCxnSpPr>
            <a:cxnSpLocks noChangeShapeType="1"/>
            <a:stCxn id="179234" idx="3"/>
            <a:endCxn id="179235" idx="7"/>
          </p:cNvCxnSpPr>
          <p:nvPr/>
        </p:nvCxnSpPr>
        <p:spPr bwMode="auto">
          <a:xfrm flipH="1">
            <a:off x="546100" y="4745038"/>
            <a:ext cx="628650" cy="60801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45" name="AutoShape 45"/>
          <p:cNvCxnSpPr>
            <a:cxnSpLocks noChangeShapeType="1"/>
            <a:stCxn id="179235" idx="6"/>
            <a:endCxn id="179236" idx="2"/>
          </p:cNvCxnSpPr>
          <p:nvPr/>
        </p:nvCxnSpPr>
        <p:spPr bwMode="auto">
          <a:xfrm>
            <a:off x="611188" y="5489575"/>
            <a:ext cx="496887" cy="571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46" name="AutoShape 46"/>
          <p:cNvCxnSpPr>
            <a:cxnSpLocks noChangeShapeType="1"/>
            <a:stCxn id="179236" idx="4"/>
            <a:endCxn id="179242" idx="0"/>
          </p:cNvCxnSpPr>
          <p:nvPr/>
        </p:nvCxnSpPr>
        <p:spPr bwMode="auto">
          <a:xfrm>
            <a:off x="1296988" y="5734050"/>
            <a:ext cx="0" cy="5048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47" name="AutoShape 47"/>
          <p:cNvCxnSpPr>
            <a:cxnSpLocks noChangeShapeType="1"/>
            <a:stCxn id="179238" idx="3"/>
            <a:endCxn id="179239" idx="0"/>
          </p:cNvCxnSpPr>
          <p:nvPr/>
        </p:nvCxnSpPr>
        <p:spPr bwMode="auto">
          <a:xfrm flipH="1">
            <a:off x="2009775" y="4746625"/>
            <a:ext cx="381000" cy="5365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48" name="AutoShape 48"/>
          <p:cNvCxnSpPr>
            <a:cxnSpLocks noChangeShapeType="1"/>
            <a:stCxn id="179239" idx="6"/>
            <a:endCxn id="179240" idx="2"/>
          </p:cNvCxnSpPr>
          <p:nvPr/>
        </p:nvCxnSpPr>
        <p:spPr bwMode="auto">
          <a:xfrm>
            <a:off x="2197100" y="5470525"/>
            <a:ext cx="704850"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49" name="AutoShape 49"/>
          <p:cNvCxnSpPr>
            <a:cxnSpLocks noChangeShapeType="1"/>
            <a:stCxn id="179240" idx="6"/>
            <a:endCxn id="179241" idx="2"/>
          </p:cNvCxnSpPr>
          <p:nvPr/>
        </p:nvCxnSpPr>
        <p:spPr bwMode="auto">
          <a:xfrm>
            <a:off x="3276600" y="5470525"/>
            <a:ext cx="704850"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50" name="AutoShape 50"/>
          <p:cNvCxnSpPr>
            <a:cxnSpLocks noChangeShapeType="1"/>
            <a:stCxn id="179239" idx="4"/>
            <a:endCxn id="179237" idx="0"/>
          </p:cNvCxnSpPr>
          <p:nvPr/>
        </p:nvCxnSpPr>
        <p:spPr bwMode="auto">
          <a:xfrm flipH="1">
            <a:off x="2008188" y="5656263"/>
            <a:ext cx="1587" cy="5556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51" name="AutoShape 51"/>
          <p:cNvCxnSpPr>
            <a:cxnSpLocks noChangeShapeType="1"/>
            <a:stCxn id="179240" idx="4"/>
            <a:endCxn id="179243" idx="0"/>
          </p:cNvCxnSpPr>
          <p:nvPr/>
        </p:nvCxnSpPr>
        <p:spPr bwMode="auto">
          <a:xfrm>
            <a:off x="3089275" y="5656263"/>
            <a:ext cx="0" cy="5556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52" name="AutoShape 52"/>
          <p:cNvCxnSpPr>
            <a:cxnSpLocks noChangeShapeType="1"/>
            <a:stCxn id="179234" idx="6"/>
            <a:endCxn id="179238" idx="2"/>
          </p:cNvCxnSpPr>
          <p:nvPr/>
        </p:nvCxnSpPr>
        <p:spPr bwMode="auto">
          <a:xfrm>
            <a:off x="1484313" y="4610100"/>
            <a:ext cx="841375"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9253" name="Oval 53"/>
          <p:cNvSpPr>
            <a:spLocks noChangeArrowheads="1"/>
          </p:cNvSpPr>
          <p:nvPr/>
        </p:nvSpPr>
        <p:spPr bwMode="auto">
          <a:xfrm>
            <a:off x="7113588" y="3300413"/>
            <a:ext cx="346075"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79254" name="Oval 54"/>
          <p:cNvSpPr>
            <a:spLocks noChangeArrowheads="1"/>
          </p:cNvSpPr>
          <p:nvPr/>
        </p:nvSpPr>
        <p:spPr bwMode="auto">
          <a:xfrm>
            <a:off x="6240463" y="4021138"/>
            <a:ext cx="346075" cy="34607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79255" name="Oval 55"/>
          <p:cNvSpPr>
            <a:spLocks noChangeArrowheads="1"/>
          </p:cNvSpPr>
          <p:nvPr/>
        </p:nvSpPr>
        <p:spPr bwMode="auto">
          <a:xfrm>
            <a:off x="6613525" y="4725988"/>
            <a:ext cx="347663" cy="34607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79256" name="Oval 56"/>
          <p:cNvSpPr>
            <a:spLocks noChangeArrowheads="1"/>
          </p:cNvSpPr>
          <p:nvPr/>
        </p:nvSpPr>
        <p:spPr bwMode="auto">
          <a:xfrm>
            <a:off x="7032625" y="5516563"/>
            <a:ext cx="346075" cy="34607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79257" name="Oval 57"/>
          <p:cNvSpPr>
            <a:spLocks noChangeArrowheads="1"/>
          </p:cNvSpPr>
          <p:nvPr/>
        </p:nvSpPr>
        <p:spPr bwMode="auto">
          <a:xfrm>
            <a:off x="7910513" y="4090988"/>
            <a:ext cx="346075" cy="34607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79258" name="Oval 58"/>
          <p:cNvSpPr>
            <a:spLocks noChangeArrowheads="1"/>
          </p:cNvSpPr>
          <p:nvPr/>
        </p:nvSpPr>
        <p:spPr bwMode="auto">
          <a:xfrm>
            <a:off x="7464425" y="4725988"/>
            <a:ext cx="347663"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79259" name="Oval 59"/>
          <p:cNvSpPr>
            <a:spLocks noChangeArrowheads="1"/>
          </p:cNvSpPr>
          <p:nvPr/>
        </p:nvSpPr>
        <p:spPr bwMode="auto">
          <a:xfrm>
            <a:off x="8069263" y="5524500"/>
            <a:ext cx="346075" cy="3444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79260" name="Oval 60"/>
          <p:cNvSpPr>
            <a:spLocks noChangeArrowheads="1"/>
          </p:cNvSpPr>
          <p:nvPr/>
        </p:nvSpPr>
        <p:spPr bwMode="auto">
          <a:xfrm>
            <a:off x="8472488" y="6237288"/>
            <a:ext cx="347662"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79261" name="Oval 61"/>
          <p:cNvSpPr>
            <a:spLocks noChangeArrowheads="1"/>
          </p:cNvSpPr>
          <p:nvPr/>
        </p:nvSpPr>
        <p:spPr bwMode="auto">
          <a:xfrm>
            <a:off x="6181725" y="5518150"/>
            <a:ext cx="347663" cy="3444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179262" name="Oval 62"/>
          <p:cNvSpPr>
            <a:spLocks noChangeArrowheads="1"/>
          </p:cNvSpPr>
          <p:nvPr/>
        </p:nvSpPr>
        <p:spPr bwMode="auto">
          <a:xfrm>
            <a:off x="7667625" y="6237288"/>
            <a:ext cx="346075"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cxnSp>
        <p:nvCxnSpPr>
          <p:cNvPr id="179263" name="AutoShape 63"/>
          <p:cNvCxnSpPr>
            <a:cxnSpLocks noChangeShapeType="1"/>
            <a:stCxn id="179253" idx="3"/>
            <a:endCxn id="179254" idx="7"/>
          </p:cNvCxnSpPr>
          <p:nvPr/>
        </p:nvCxnSpPr>
        <p:spPr bwMode="auto">
          <a:xfrm flipH="1">
            <a:off x="6535738" y="3608388"/>
            <a:ext cx="628650" cy="449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64" name="AutoShape 64"/>
          <p:cNvCxnSpPr>
            <a:cxnSpLocks noChangeShapeType="1"/>
            <a:stCxn id="179254" idx="5"/>
            <a:endCxn id="179255" idx="0"/>
          </p:cNvCxnSpPr>
          <p:nvPr/>
        </p:nvCxnSpPr>
        <p:spPr bwMode="auto">
          <a:xfrm>
            <a:off x="6535738" y="4330700"/>
            <a:ext cx="252412" cy="3810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65" name="AutoShape 65"/>
          <p:cNvCxnSpPr>
            <a:cxnSpLocks noChangeShapeType="1"/>
            <a:stCxn id="179255" idx="3"/>
            <a:endCxn id="179261" idx="0"/>
          </p:cNvCxnSpPr>
          <p:nvPr/>
        </p:nvCxnSpPr>
        <p:spPr bwMode="auto">
          <a:xfrm flipH="1">
            <a:off x="6356350" y="5035550"/>
            <a:ext cx="307975" cy="46831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66" name="AutoShape 66"/>
          <p:cNvCxnSpPr>
            <a:cxnSpLocks noChangeShapeType="1"/>
            <a:stCxn id="179257" idx="3"/>
            <a:endCxn id="179258" idx="0"/>
          </p:cNvCxnSpPr>
          <p:nvPr/>
        </p:nvCxnSpPr>
        <p:spPr bwMode="auto">
          <a:xfrm flipH="1">
            <a:off x="7639050" y="4400550"/>
            <a:ext cx="322263" cy="3111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67" name="AutoShape 67"/>
          <p:cNvCxnSpPr>
            <a:cxnSpLocks noChangeShapeType="1"/>
            <a:stCxn id="179258" idx="5"/>
            <a:endCxn id="179259" idx="0"/>
          </p:cNvCxnSpPr>
          <p:nvPr/>
        </p:nvCxnSpPr>
        <p:spPr bwMode="auto">
          <a:xfrm>
            <a:off x="7761288" y="5033963"/>
            <a:ext cx="481012" cy="4762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68" name="AutoShape 68"/>
          <p:cNvCxnSpPr>
            <a:cxnSpLocks noChangeShapeType="1"/>
            <a:stCxn id="179259" idx="5"/>
            <a:endCxn id="179260" idx="0"/>
          </p:cNvCxnSpPr>
          <p:nvPr/>
        </p:nvCxnSpPr>
        <p:spPr bwMode="auto">
          <a:xfrm>
            <a:off x="8364538" y="5832475"/>
            <a:ext cx="282575" cy="390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69" name="AutoShape 69"/>
          <p:cNvCxnSpPr>
            <a:cxnSpLocks noChangeShapeType="1"/>
            <a:stCxn id="179258" idx="3"/>
            <a:endCxn id="179256" idx="0"/>
          </p:cNvCxnSpPr>
          <p:nvPr/>
        </p:nvCxnSpPr>
        <p:spPr bwMode="auto">
          <a:xfrm flipH="1">
            <a:off x="7205663" y="5033963"/>
            <a:ext cx="309562" cy="46831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70" name="AutoShape 70"/>
          <p:cNvCxnSpPr>
            <a:cxnSpLocks noChangeShapeType="1"/>
            <a:stCxn id="179259" idx="3"/>
            <a:endCxn id="179262" idx="0"/>
          </p:cNvCxnSpPr>
          <p:nvPr/>
        </p:nvCxnSpPr>
        <p:spPr bwMode="auto">
          <a:xfrm flipH="1">
            <a:off x="7840663" y="5832475"/>
            <a:ext cx="279400" cy="390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71" name="AutoShape 71"/>
          <p:cNvCxnSpPr>
            <a:cxnSpLocks noChangeShapeType="1"/>
            <a:stCxn id="179253" idx="5"/>
            <a:endCxn id="179257" idx="0"/>
          </p:cNvCxnSpPr>
          <p:nvPr/>
        </p:nvCxnSpPr>
        <p:spPr bwMode="auto">
          <a:xfrm>
            <a:off x="7408863" y="3608388"/>
            <a:ext cx="674687" cy="46831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9272" name="AutoShape 72"/>
          <p:cNvSpPr>
            <a:spLocks noChangeArrowheads="1"/>
          </p:cNvSpPr>
          <p:nvPr/>
        </p:nvSpPr>
        <p:spPr bwMode="auto">
          <a:xfrm>
            <a:off x="4643438" y="4652963"/>
            <a:ext cx="1296987" cy="504825"/>
          </a:xfrm>
          <a:prstGeom prst="notchedRightArrow">
            <a:avLst>
              <a:gd name="adj1" fmla="val 50000"/>
              <a:gd name="adj2" fmla="val 6423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73" name="AutoShape 73"/>
          <p:cNvSpPr>
            <a:spLocks noChangeArrowheads="1"/>
          </p:cNvSpPr>
          <p:nvPr/>
        </p:nvSpPr>
        <p:spPr bwMode="auto">
          <a:xfrm>
            <a:off x="468313" y="3644900"/>
            <a:ext cx="431800" cy="792163"/>
          </a:xfrm>
          <a:prstGeom prst="downArrow">
            <a:avLst>
              <a:gd name="adj1" fmla="val 50000"/>
              <a:gd name="adj2" fmla="val 4586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79274" name="Text Box 74"/>
          <p:cNvSpPr txBox="1">
            <a:spLocks noChangeArrowheads="1"/>
          </p:cNvSpPr>
          <p:nvPr/>
        </p:nvSpPr>
        <p:spPr bwMode="auto">
          <a:xfrm>
            <a:off x="1095375" y="1412776"/>
            <a:ext cx="420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T1</a:t>
            </a:r>
          </a:p>
        </p:txBody>
      </p:sp>
      <p:sp>
        <p:nvSpPr>
          <p:cNvPr id="179275" name="Text Box 75"/>
          <p:cNvSpPr txBox="1">
            <a:spLocks noChangeArrowheads="1"/>
          </p:cNvSpPr>
          <p:nvPr/>
        </p:nvSpPr>
        <p:spPr bwMode="auto">
          <a:xfrm>
            <a:off x="5076056" y="1436266"/>
            <a:ext cx="420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dirty="0">
                <a:effectLst/>
                <a:ea typeface="宋体" panose="02010600030101010101" pitchFamily="2" charset="-122"/>
              </a:rPr>
              <a:t>T2</a:t>
            </a:r>
          </a:p>
        </p:txBody>
      </p:sp>
      <p:grpSp>
        <p:nvGrpSpPr>
          <p:cNvPr id="109" name="Group 6"/>
          <p:cNvGrpSpPr/>
          <p:nvPr/>
        </p:nvGrpSpPr>
        <p:grpSpPr bwMode="auto">
          <a:xfrm>
            <a:off x="657688" y="1363111"/>
            <a:ext cx="5426480" cy="2497937"/>
            <a:chOff x="459" y="1688"/>
            <a:chExt cx="2827" cy="1194"/>
          </a:xfrm>
        </p:grpSpPr>
        <p:sp>
          <p:nvSpPr>
            <p:cNvPr id="110" name="Oval 7"/>
            <p:cNvSpPr>
              <a:spLocks noChangeArrowheads="1"/>
            </p:cNvSpPr>
            <p:nvPr/>
          </p:nvSpPr>
          <p:spPr bwMode="auto">
            <a:xfrm>
              <a:off x="893" y="170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11" name="Oval 8"/>
            <p:cNvSpPr>
              <a:spLocks noChangeArrowheads="1"/>
            </p:cNvSpPr>
            <p:nvPr/>
          </p:nvSpPr>
          <p:spPr bwMode="auto">
            <a:xfrm>
              <a:off x="459"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12" name="Oval 9"/>
            <p:cNvSpPr>
              <a:spLocks noChangeArrowheads="1"/>
            </p:cNvSpPr>
            <p:nvPr/>
          </p:nvSpPr>
          <p:spPr bwMode="auto">
            <a:xfrm>
              <a:off x="1322"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13" name="Oval 10"/>
            <p:cNvSpPr>
              <a:spLocks noChangeArrowheads="1"/>
            </p:cNvSpPr>
            <p:nvPr/>
          </p:nvSpPr>
          <p:spPr bwMode="auto">
            <a:xfrm>
              <a:off x="1847"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14" name="Oval 11"/>
            <p:cNvSpPr>
              <a:spLocks noChangeArrowheads="1"/>
            </p:cNvSpPr>
            <p:nvPr/>
          </p:nvSpPr>
          <p:spPr bwMode="auto">
            <a:xfrm>
              <a:off x="2507" y="1688"/>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15" name="Oval 12"/>
            <p:cNvSpPr>
              <a:spLocks noChangeArrowheads="1"/>
            </p:cNvSpPr>
            <p:nvPr/>
          </p:nvSpPr>
          <p:spPr bwMode="auto">
            <a:xfrm>
              <a:off x="1890"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16" name="Oval 13"/>
            <p:cNvSpPr>
              <a:spLocks noChangeArrowheads="1"/>
            </p:cNvSpPr>
            <p:nvPr/>
          </p:nvSpPr>
          <p:spPr bwMode="auto">
            <a:xfrm>
              <a:off x="2507"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17" name="Oval 14"/>
            <p:cNvSpPr>
              <a:spLocks noChangeArrowheads="1"/>
            </p:cNvSpPr>
            <p:nvPr/>
          </p:nvSpPr>
          <p:spPr bwMode="auto">
            <a:xfrm>
              <a:off x="3061"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18" name="Oval 15"/>
            <p:cNvSpPr>
              <a:spLocks noChangeArrowheads="1"/>
            </p:cNvSpPr>
            <p:nvPr/>
          </p:nvSpPr>
          <p:spPr bwMode="auto">
            <a:xfrm>
              <a:off x="1246" y="267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119" name="Oval 16"/>
            <p:cNvSpPr>
              <a:spLocks noChangeArrowheads="1"/>
            </p:cNvSpPr>
            <p:nvPr/>
          </p:nvSpPr>
          <p:spPr bwMode="auto">
            <a:xfrm>
              <a:off x="2485"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cxnSp>
          <p:nvCxnSpPr>
            <p:cNvPr id="120" name="AutoShape 17"/>
            <p:cNvCxnSpPr>
              <a:cxnSpLocks noChangeShapeType="1"/>
              <a:stCxn id="110" idx="3"/>
              <a:endCxn id="111" idx="0"/>
            </p:cNvCxnSpPr>
            <p:nvPr/>
          </p:nvCxnSpPr>
          <p:spPr bwMode="auto">
            <a:xfrm flipH="1">
              <a:off x="572" y="1882"/>
              <a:ext cx="354"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AutoShape 18"/>
            <p:cNvCxnSpPr>
              <a:cxnSpLocks noChangeShapeType="1"/>
              <a:stCxn id="110" idx="5"/>
              <a:endCxn id="112" idx="0"/>
            </p:cNvCxnSpPr>
            <p:nvPr/>
          </p:nvCxnSpPr>
          <p:spPr bwMode="auto">
            <a:xfrm>
              <a:off x="1085" y="1882"/>
              <a:ext cx="349"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AutoShape 19"/>
            <p:cNvCxnSpPr>
              <a:cxnSpLocks noChangeShapeType="1"/>
              <a:stCxn id="112" idx="4"/>
              <a:endCxn id="118" idx="0"/>
            </p:cNvCxnSpPr>
            <p:nvPr/>
          </p:nvCxnSpPr>
          <p:spPr bwMode="auto">
            <a:xfrm flipH="1">
              <a:off x="1358" y="2397"/>
              <a:ext cx="76" cy="27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AutoShape 20"/>
            <p:cNvCxnSpPr>
              <a:cxnSpLocks noChangeShapeType="1"/>
              <a:stCxn id="114" idx="3"/>
              <a:endCxn id="115" idx="0"/>
            </p:cNvCxnSpPr>
            <p:nvPr/>
          </p:nvCxnSpPr>
          <p:spPr bwMode="auto">
            <a:xfrm flipH="1">
              <a:off x="2003" y="1864"/>
              <a:ext cx="537"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AutoShape 21"/>
            <p:cNvCxnSpPr>
              <a:cxnSpLocks noChangeShapeType="1"/>
              <a:stCxn id="114" idx="4"/>
              <a:endCxn id="116" idx="0"/>
            </p:cNvCxnSpPr>
            <p:nvPr/>
          </p:nvCxnSpPr>
          <p:spPr bwMode="auto">
            <a:xfrm>
              <a:off x="2620" y="1894"/>
              <a:ext cx="0" cy="2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AutoShape 22"/>
            <p:cNvCxnSpPr>
              <a:cxnSpLocks noChangeShapeType="1"/>
              <a:stCxn id="114" idx="5"/>
              <a:endCxn id="117" idx="0"/>
            </p:cNvCxnSpPr>
            <p:nvPr/>
          </p:nvCxnSpPr>
          <p:spPr bwMode="auto">
            <a:xfrm>
              <a:off x="2699" y="1864"/>
              <a:ext cx="474"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AutoShape 23"/>
            <p:cNvCxnSpPr>
              <a:cxnSpLocks noChangeShapeType="1"/>
              <a:stCxn id="115" idx="4"/>
              <a:endCxn id="113" idx="0"/>
            </p:cNvCxnSpPr>
            <p:nvPr/>
          </p:nvCxnSpPr>
          <p:spPr bwMode="auto">
            <a:xfrm flipH="1">
              <a:off x="1959" y="2397"/>
              <a:ext cx="43"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AutoShape 24"/>
            <p:cNvCxnSpPr>
              <a:cxnSpLocks noChangeShapeType="1"/>
              <a:stCxn id="116" idx="4"/>
              <a:endCxn id="119" idx="0"/>
            </p:cNvCxnSpPr>
            <p:nvPr/>
          </p:nvCxnSpPr>
          <p:spPr bwMode="auto">
            <a:xfrm flipH="1">
              <a:off x="2597" y="2397"/>
              <a:ext cx="22"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467360" y="908685"/>
            <a:ext cx="835977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dirty="0" smtClean="0">
                <a:solidFill>
                  <a:srgbClr val="FFFF00"/>
                </a:solidFill>
                <a:effectLst/>
                <a:latin typeface="+mn-lt"/>
                <a:ea typeface="SimSun" charset="-122"/>
                <a:cs typeface="SimSun" charset="-122"/>
              </a:rPr>
              <a:t>      </a:t>
            </a:r>
            <a:endParaRPr kumimoji="1" lang="zh-CN" altLang="en-US" sz="2400" b="1" dirty="0">
              <a:solidFill>
                <a:srgbClr val="FFFF00"/>
              </a:solidFill>
              <a:effectLst/>
              <a:latin typeface="+mn-lt"/>
              <a:ea typeface="SimSun" charset="-122"/>
              <a:cs typeface="SimSun" charset="-122"/>
            </a:endParaRPr>
          </a:p>
          <a:p>
            <a:pPr algn="l"/>
            <a:r>
              <a:rPr kumimoji="1" lang="zh-CN" altLang="en-US" sz="2400" dirty="0">
                <a:effectLst/>
                <a:latin typeface="+mn-lt"/>
                <a:ea typeface="SimSun" charset="-122"/>
                <a:cs typeface="SimSun" charset="-122"/>
              </a:rPr>
              <a:t>        如果</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{root, </a:t>
            </a:r>
            <a:r>
              <a:rPr kumimoji="1" lang="en-US" altLang="zh-CN" sz="2400" dirty="0" err="1">
                <a:effectLst/>
                <a:latin typeface="+mn-lt"/>
                <a:ea typeface="SimSun" charset="-122"/>
                <a:cs typeface="SimSun" charset="-122"/>
              </a:rPr>
              <a:t>LB</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RB</a:t>
            </a:r>
            <a:r>
              <a:rPr kumimoji="1" lang="en-US" altLang="zh-CN" sz="2400" dirty="0">
                <a:effectLst/>
                <a:latin typeface="+mn-lt"/>
                <a:ea typeface="SimSun" charset="-122"/>
                <a:cs typeface="SimSun" charset="-122"/>
              </a:rPr>
              <a:t>} </a:t>
            </a:r>
            <a:r>
              <a:rPr kumimoji="1" lang="zh-CN" altLang="en-US" sz="2400" dirty="0">
                <a:effectLst/>
                <a:latin typeface="+mn-lt"/>
                <a:ea typeface="SimSun" charset="-122"/>
                <a:cs typeface="SimSun" charset="-122"/>
              </a:rPr>
              <a:t>是一棵二叉树，则可按如下规则转换成森林</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2</a:t>
            </a:r>
            <a:r>
              <a:rPr kumimoji="1" lang="en-US" altLang="zh-CN" sz="2400" dirty="0">
                <a:effectLst/>
                <a:latin typeface="+mn-lt"/>
                <a:ea typeface="SimSun" charset="-122"/>
                <a:cs typeface="SimSun" charset="-122"/>
              </a:rPr>
              <a:t>, …, T</a:t>
            </a:r>
            <a:r>
              <a:rPr kumimoji="1" lang="en-US" altLang="zh-CN" sz="2400" baseline="-25000" dirty="0">
                <a:effectLst/>
                <a:latin typeface="+mn-lt"/>
                <a:ea typeface="SimSun" charset="-122"/>
                <a:cs typeface="SimSun" charset="-122"/>
              </a:rPr>
              <a:t>m</a:t>
            </a:r>
            <a:r>
              <a:rPr kumimoji="1" lang="en-US" altLang="zh-CN" sz="2400" dirty="0">
                <a:effectLst/>
                <a:latin typeface="+mn-lt"/>
                <a:ea typeface="SimSun" charset="-122"/>
                <a:cs typeface="SimSun" charset="-122"/>
              </a:rPr>
              <a:t>}</a:t>
            </a:r>
          </a:p>
          <a:p>
            <a:pPr algn="l"/>
            <a:r>
              <a:rPr kumimoji="1" lang="en-US" altLang="zh-CN" sz="2400" dirty="0">
                <a:effectLst/>
                <a:latin typeface="+mn-lt"/>
                <a:ea typeface="SimSun" charset="-122"/>
                <a:cs typeface="SimSun" charset="-122"/>
              </a:rPr>
              <a:t>    </a:t>
            </a:r>
            <a:r>
              <a:rPr kumimoji="1" lang="en-US" altLang="zh-CN" sz="2400" dirty="0" smtClean="0">
                <a:effectLst/>
                <a:latin typeface="+mn-lt"/>
                <a:ea typeface="SimSun" charset="-122"/>
                <a:cs typeface="SimSun" charset="-122"/>
              </a:rPr>
              <a:t>    (1) </a:t>
            </a:r>
            <a:r>
              <a:rPr kumimoji="1" lang="zh-CN" altLang="en-US" sz="2400" dirty="0" smtClean="0">
                <a:effectLst/>
                <a:latin typeface="+mn-lt"/>
                <a:ea typeface="SimSun" charset="-122"/>
                <a:cs typeface="SimSun" charset="-122"/>
              </a:rPr>
              <a:t>若</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为空，则</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为空树；</a:t>
            </a:r>
          </a:p>
          <a:p>
            <a:pPr algn="l"/>
            <a:r>
              <a:rPr kumimoji="1" lang="zh-CN" altLang="en-US" sz="2400" dirty="0">
                <a:effectLst/>
                <a:latin typeface="+mn-lt"/>
                <a:ea typeface="SimSun" charset="-122"/>
                <a:cs typeface="SimSun" charset="-122"/>
              </a:rPr>
              <a:t>    </a:t>
            </a:r>
            <a:r>
              <a:rPr kumimoji="1" lang="zh-CN" altLang="en-US" sz="2400" dirty="0" smtClean="0">
                <a:effectLst/>
                <a:latin typeface="+mn-lt"/>
                <a:ea typeface="SimSun" charset="-122"/>
                <a:cs typeface="SimSun" charset="-122"/>
              </a:rPr>
              <a:t>    </a:t>
            </a:r>
            <a:r>
              <a:rPr kumimoji="1" lang="en-US" altLang="zh-CN" sz="2400" dirty="0" smtClean="0">
                <a:effectLst/>
                <a:latin typeface="+mn-lt"/>
                <a:ea typeface="SimSun" charset="-122"/>
                <a:cs typeface="SimSun" charset="-122"/>
              </a:rPr>
              <a:t>(2) </a:t>
            </a:r>
            <a:r>
              <a:rPr kumimoji="1" lang="zh-CN" altLang="en-US" sz="2400" dirty="0" smtClean="0">
                <a:effectLst/>
                <a:latin typeface="+mn-lt"/>
                <a:ea typeface="SimSun" charset="-122"/>
                <a:cs typeface="SimSun" charset="-122"/>
              </a:rPr>
              <a:t>若</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非空，则为森林中第一棵树的根</a:t>
            </a:r>
            <a:r>
              <a:rPr kumimoji="1" lang="en-US" altLang="zh-CN" sz="2400" dirty="0">
                <a:effectLst/>
                <a:latin typeface="+mn-lt"/>
                <a:ea typeface="SimSun" charset="-122"/>
                <a:cs typeface="SimSun" charset="-122"/>
              </a:rPr>
              <a:t>Root(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即为 </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的根</a:t>
            </a:r>
            <a:r>
              <a:rPr kumimoji="1" lang="en-US" altLang="zh-CN" sz="2400" dirty="0">
                <a:effectLst/>
                <a:latin typeface="+mn-lt"/>
                <a:ea typeface="SimSun" charset="-122"/>
                <a:cs typeface="SimSun" charset="-122"/>
              </a:rPr>
              <a:t>root</a:t>
            </a:r>
            <a:r>
              <a:rPr kumimoji="1" lang="zh-CN" altLang="en-US"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a:t>
            </a:r>
            <a:r>
              <a:rPr kumimoji="1" lang="zh-CN" altLang="en-US" sz="2400" dirty="0">
                <a:effectLst/>
                <a:latin typeface="+mn-lt"/>
                <a:ea typeface="SimSun" charset="-122"/>
                <a:cs typeface="SimSun" charset="-122"/>
              </a:rPr>
              <a:t>中根结点的子树森林</a:t>
            </a:r>
            <a:r>
              <a:rPr kumimoji="1" lang="en-US" altLang="zh-CN" sz="2400" dirty="0" err="1">
                <a:effectLst/>
                <a:latin typeface="+mn-lt"/>
                <a:ea typeface="SimSun" charset="-122"/>
                <a:cs typeface="SimSun" charset="-122"/>
              </a:rPr>
              <a:t>F</a:t>
            </a:r>
            <a:r>
              <a:rPr kumimoji="1" lang="en-US" altLang="zh-CN" sz="2400" baseline="-25000" dirty="0" err="1">
                <a:effectLst/>
                <a:latin typeface="+mn-lt"/>
                <a:ea typeface="SimSun" charset="-122"/>
                <a:cs typeface="SimSun" charset="-122"/>
              </a:rPr>
              <a:t>1</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11</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12</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1m1</a:t>
            </a:r>
            <a:r>
              <a:rPr kumimoji="1" lang="en-US" altLang="zh-CN" sz="2400" dirty="0">
                <a:effectLst/>
                <a:latin typeface="+mn-lt"/>
                <a:ea typeface="SimSun" charset="-122"/>
                <a:cs typeface="SimSun" charset="-122"/>
              </a:rPr>
              <a:t>} </a:t>
            </a:r>
            <a:r>
              <a:rPr kumimoji="1" lang="zh-CN" altLang="en-US" sz="2400" dirty="0">
                <a:effectLst/>
                <a:latin typeface="+mn-lt"/>
                <a:ea typeface="SimSun" charset="-122"/>
                <a:cs typeface="SimSun" charset="-122"/>
              </a:rPr>
              <a:t>是由</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的左子树</a:t>
            </a:r>
            <a:r>
              <a:rPr kumimoji="1" lang="en-US" altLang="zh-CN" sz="2400" dirty="0" err="1">
                <a:effectLst/>
                <a:latin typeface="+mn-lt"/>
                <a:ea typeface="SimSun" charset="-122"/>
                <a:cs typeface="SimSun" charset="-122"/>
              </a:rPr>
              <a:t>LB</a:t>
            </a:r>
            <a:r>
              <a:rPr kumimoji="1" lang="zh-CN" altLang="en-US" sz="2400" dirty="0">
                <a:effectLst/>
                <a:latin typeface="+mn-lt"/>
                <a:ea typeface="SimSun" charset="-122"/>
                <a:cs typeface="SimSun" charset="-122"/>
              </a:rPr>
              <a:t>转换而来的森林；</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中除</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a:t>
            </a:r>
            <a:r>
              <a:rPr kumimoji="1" lang="zh-CN" altLang="en-US" sz="2400" dirty="0">
                <a:effectLst/>
                <a:latin typeface="+mn-lt"/>
                <a:ea typeface="SimSun" charset="-122"/>
                <a:cs typeface="SimSun" charset="-122"/>
              </a:rPr>
              <a:t>之外的其余树组成的森林</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2</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3</a:t>
            </a:r>
            <a:r>
              <a:rPr kumimoji="1" lang="en-US" altLang="zh-CN" sz="2400" dirty="0">
                <a:effectLst/>
                <a:latin typeface="+mn-lt"/>
                <a:ea typeface="SimSun" charset="-122"/>
                <a:cs typeface="SimSun" charset="-122"/>
              </a:rPr>
              <a:t>, … , T</a:t>
            </a:r>
            <a:r>
              <a:rPr kumimoji="1" lang="en-US" altLang="zh-CN" sz="2400" baseline="-25000" dirty="0">
                <a:effectLst/>
                <a:latin typeface="+mn-lt"/>
                <a:ea typeface="SimSun" charset="-122"/>
                <a:cs typeface="SimSun" charset="-122"/>
              </a:rPr>
              <a:t>m</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是由</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的右子树转换而成的。</a:t>
            </a:r>
          </a:p>
          <a:p>
            <a:pPr algn="l"/>
            <a:endParaRPr kumimoji="1" lang="zh-CN" altLang="en-US" sz="2400" dirty="0">
              <a:effectLst/>
              <a:latin typeface="+mn-lt"/>
              <a:ea typeface="SimSun" charset="-122"/>
              <a:cs typeface="SimSun" charset="-122"/>
            </a:endParaRPr>
          </a:p>
          <a:p>
            <a:pPr algn="l"/>
            <a:r>
              <a:rPr kumimoji="1" lang="zh-CN" altLang="en-US" sz="2400" dirty="0" smtClean="0">
                <a:effectLst/>
                <a:latin typeface="+mn-lt"/>
                <a:ea typeface="SimSun" charset="-122"/>
                <a:cs typeface="SimSun" charset="-122"/>
              </a:rPr>
              <a:t>        根据</a:t>
            </a:r>
            <a:r>
              <a:rPr kumimoji="1" lang="zh-CN" altLang="en-US" sz="2400" dirty="0">
                <a:effectLst/>
                <a:latin typeface="+mn-lt"/>
                <a:ea typeface="SimSun" charset="-122"/>
                <a:cs typeface="SimSun" charset="-122"/>
              </a:rPr>
              <a:t>上述递归定义很容易写出相互转换的递归算法。森林和树的操作也可转换成二叉树的操作来实现。</a:t>
            </a:r>
          </a:p>
          <a:p>
            <a:pPr algn="l"/>
            <a:endParaRPr kumimoji="1" lang="zh-CN" altLang="en-US" sz="2400" dirty="0">
              <a:effectLst/>
              <a:latin typeface="+mn-lt"/>
              <a:ea typeface="SimSun" charset="-122"/>
              <a:cs typeface="SimSun" charset="-122"/>
            </a:endParaRPr>
          </a:p>
          <a:p>
            <a:pPr algn="l"/>
            <a:r>
              <a:rPr kumimoji="1" lang="zh-CN" altLang="en-US" sz="2400" dirty="0" smtClean="0">
                <a:effectLst/>
                <a:latin typeface="+mn-lt"/>
                <a:ea typeface="SimSun" charset="-122"/>
                <a:cs typeface="SimSun" charset="-122"/>
              </a:rPr>
              <a:t>        把</a:t>
            </a:r>
            <a:r>
              <a:rPr kumimoji="1" lang="zh-CN" altLang="en-US" sz="2400" dirty="0">
                <a:effectLst/>
                <a:latin typeface="+mn-lt"/>
                <a:ea typeface="SimSun" charset="-122"/>
                <a:cs typeface="SimSun" charset="-122"/>
              </a:rPr>
              <a:t>树和森林转换成对应的二叉树的直观方法：凡是兄弟就用线连起来，然后去掉父母到子女的连线，只留下父母到其第一个子女的连线。 </a:t>
            </a:r>
          </a:p>
        </p:txBody>
      </p:sp>
      <p:sp>
        <p:nvSpPr>
          <p:cNvPr id="31749" name="Rectangle 5"/>
          <p:cNvSpPr>
            <a:spLocks noChangeArrowheads="1"/>
          </p:cNvSpPr>
          <p:nvPr/>
        </p:nvSpPr>
        <p:spPr bwMode="auto">
          <a:xfrm>
            <a:off x="611188" y="476250"/>
            <a:ext cx="547687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solidFill>
                  <a:srgbClr val="FFFF00"/>
                </a:solidFill>
                <a:effectLst/>
              </a:rPr>
              <a:t>6.8.2 </a:t>
            </a:r>
            <a:r>
              <a:rPr lang="en-US" altLang="zh-CN" sz="2800">
                <a:solidFill>
                  <a:srgbClr val="FFFF00"/>
                </a:solidFill>
                <a:effectLst/>
                <a:sym typeface="Wingdings" panose="05000000000000000000" pitchFamily="2" charset="2"/>
              </a:rPr>
              <a:t>Binary tree</a:t>
            </a:r>
            <a:r>
              <a:rPr lang="en-US" altLang="zh-CN" sz="2800">
                <a:solidFill>
                  <a:srgbClr val="FFFF00"/>
                </a:solidFill>
                <a:effectLst/>
                <a:sym typeface="+mn-ea"/>
              </a:rPr>
              <a:t> </a:t>
            </a:r>
            <a:r>
              <a:rPr lang="en-US" altLang="zh-CN" sz="2800">
                <a:solidFill>
                  <a:srgbClr val="FFFF00"/>
                </a:solidFill>
                <a:effectLst/>
                <a:sym typeface="Wingdings" panose="05000000000000000000" pitchFamily="2" charset="2"/>
              </a:rPr>
              <a:t> </a:t>
            </a:r>
            <a:r>
              <a:rPr lang="en-US" altLang="zh-CN" sz="2800">
                <a:solidFill>
                  <a:srgbClr val="FFFF00"/>
                </a:solidFill>
                <a:effectLst/>
              </a:rPr>
              <a:t>Tree, Forest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 calcmode="lin" valueType="num">
                                      <p:cBhvr additive="base">
                                        <p:cTn id="7" dur="500" fill="hold"/>
                                        <p:tgtEl>
                                          <p:spTgt spid="33795">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3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anim calcmode="lin" valueType="num">
                                      <p:cBhvr additive="base">
                                        <p:cTn id="13" dur="500" fill="hold"/>
                                        <p:tgtEl>
                                          <p:spTgt spid="33795">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3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pRg st="5" end="5"/>
                                            </p:txEl>
                                          </p:spTgt>
                                        </p:tgtEl>
                                        <p:attrNameLst>
                                          <p:attrName>style.visibility</p:attrName>
                                        </p:attrNameLst>
                                      </p:cBhvr>
                                      <p:to>
                                        <p:strVal val="visible"/>
                                      </p:to>
                                    </p:set>
                                    <p:anim calcmode="lin" valueType="num">
                                      <p:cBhvr additive="base">
                                        <p:cTn id="19"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5">
                                            <p:txEl>
                                              <p:pRg st="7" end="7"/>
                                            </p:txEl>
                                          </p:spTgt>
                                        </p:tgtEl>
                                        <p:attrNameLst>
                                          <p:attrName>style.visibility</p:attrName>
                                        </p:attrNameLst>
                                      </p:cBhvr>
                                      <p:to>
                                        <p:strVal val="visible"/>
                                      </p:to>
                                    </p:set>
                                    <p:anim calcmode="lin" valueType="num">
                                      <p:cBhvr additive="base">
                                        <p:cTn id="25" dur="500" fill="hold"/>
                                        <p:tgtEl>
                                          <p:spTgt spid="3379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Contents</a:t>
            </a:r>
          </a:p>
        </p:txBody>
      </p:sp>
      <p:sp>
        <p:nvSpPr>
          <p:cNvPr id="106499" name="Rectangle 3"/>
          <p:cNvSpPr>
            <a:spLocks noGrp="1" noChangeArrowheads="1"/>
          </p:cNvSpPr>
          <p:nvPr>
            <p:ph type="body" idx="1"/>
          </p:nvPr>
        </p:nvSpPr>
        <p:spPr/>
        <p:txBody>
          <a:bodyPr/>
          <a:lstStyle/>
          <a:p>
            <a:pPr>
              <a:lnSpc>
                <a:spcPct val="90000"/>
              </a:lnSpc>
            </a:pPr>
            <a:r>
              <a:rPr lang="en-US" altLang="zh-CN" sz="2800" dirty="0" smtClean="0">
                <a:solidFill>
                  <a:schemeClr val="tx1"/>
                </a:solidFill>
                <a:effectLst/>
                <a:latin typeface="+mj-lt"/>
                <a:cs typeface="+mj-lt"/>
              </a:rPr>
              <a:t>Definition </a:t>
            </a:r>
            <a:r>
              <a:rPr lang="en-US" altLang="zh-CN" sz="2800" dirty="0">
                <a:solidFill>
                  <a:schemeClr val="tx1"/>
                </a:solidFill>
                <a:effectLst/>
                <a:latin typeface="+mj-lt"/>
                <a:cs typeface="+mj-lt"/>
              </a:rPr>
              <a:t>of Tree and Forest</a:t>
            </a:r>
          </a:p>
          <a:p>
            <a:pPr>
              <a:lnSpc>
                <a:spcPct val="90000"/>
              </a:lnSpc>
            </a:pPr>
            <a:r>
              <a:rPr lang="en-US" altLang="zh-CN" sz="2800" dirty="0" smtClean="0">
                <a:effectLst/>
                <a:latin typeface="+mj-lt"/>
                <a:cs typeface="+mj-lt"/>
                <a:sym typeface="+mn-ea"/>
              </a:rPr>
              <a:t>Definition </a:t>
            </a:r>
            <a:r>
              <a:rPr lang="en-US" altLang="zh-CN" sz="2800" dirty="0">
                <a:effectLst/>
                <a:latin typeface="+mj-lt"/>
                <a:cs typeface="+mj-lt"/>
                <a:sym typeface="+mn-ea"/>
              </a:rPr>
              <a:t>of </a:t>
            </a:r>
            <a:r>
              <a:rPr lang="en-US" altLang="zh-CN" sz="2800" dirty="0">
                <a:effectLst/>
                <a:latin typeface="+mj-lt"/>
                <a:cs typeface="+mj-lt"/>
              </a:rPr>
              <a:t>Binary tree</a:t>
            </a:r>
          </a:p>
          <a:p>
            <a:pPr>
              <a:lnSpc>
                <a:spcPct val="90000"/>
              </a:lnSpc>
            </a:pPr>
            <a:r>
              <a:rPr lang="en-US" altLang="zh-CN" sz="2800" dirty="0">
                <a:effectLst/>
                <a:latin typeface="+mj-lt"/>
                <a:cs typeface="+mj-lt"/>
                <a:sym typeface="+mn-ea"/>
              </a:rPr>
              <a:t>Storage of Binary tree</a:t>
            </a:r>
            <a:endParaRPr lang="en-US" altLang="zh-CN" sz="2800" dirty="0">
              <a:effectLst/>
              <a:latin typeface="+mj-lt"/>
              <a:cs typeface="+mj-lt"/>
            </a:endParaRPr>
          </a:p>
          <a:p>
            <a:pPr>
              <a:lnSpc>
                <a:spcPct val="90000"/>
              </a:lnSpc>
            </a:pPr>
            <a:r>
              <a:rPr lang="en-US" altLang="zh-CN" sz="2800" dirty="0">
                <a:effectLst/>
                <a:latin typeface="+mj-lt"/>
                <a:cs typeface="+mj-lt"/>
              </a:rPr>
              <a:t>Binary tree </a:t>
            </a:r>
            <a:r>
              <a:rPr lang="en-US" altLang="zh-CN" sz="2800" dirty="0">
                <a:effectLst/>
                <a:latin typeface="+mj-lt"/>
                <a:cs typeface="+mj-lt"/>
              </a:rPr>
              <a:t>traversal</a:t>
            </a:r>
          </a:p>
          <a:p>
            <a:pPr>
              <a:lnSpc>
                <a:spcPct val="90000"/>
              </a:lnSpc>
            </a:pPr>
            <a:r>
              <a:rPr lang="en-US" altLang="zh-CN" sz="2800" dirty="0">
                <a:effectLst/>
                <a:latin typeface="+mj-lt"/>
                <a:cs typeface="+mj-lt"/>
              </a:rPr>
              <a:t>Reconstruction</a:t>
            </a:r>
            <a:r>
              <a:rPr lang="zh-CN" altLang="en-US" sz="2800" dirty="0">
                <a:effectLst/>
                <a:latin typeface="+mj-lt"/>
                <a:cs typeface="+mj-lt"/>
              </a:rPr>
              <a:t> </a:t>
            </a:r>
            <a:r>
              <a:rPr lang="en-US" altLang="zh-CN" sz="2800" dirty="0">
                <a:effectLst/>
                <a:latin typeface="+mj-lt"/>
                <a:cs typeface="+mj-lt"/>
              </a:rPr>
              <a:t>&amp;</a:t>
            </a:r>
            <a:r>
              <a:rPr lang="zh-CN" altLang="en-US" sz="2800" dirty="0">
                <a:effectLst/>
                <a:latin typeface="+mj-lt"/>
                <a:cs typeface="+mj-lt"/>
              </a:rPr>
              <a:t> </a:t>
            </a:r>
            <a:r>
              <a:rPr lang="en-US" altLang="zh-CN" sz="2800" dirty="0">
                <a:effectLst/>
                <a:latin typeface="+mj-lt"/>
                <a:cs typeface="+mj-lt"/>
              </a:rPr>
              <a:t>counting of binary </a:t>
            </a:r>
            <a:r>
              <a:rPr lang="en-US" altLang="zh-CN" sz="2800" dirty="0">
                <a:effectLst/>
                <a:latin typeface="+mj-lt"/>
                <a:cs typeface="+mj-lt"/>
              </a:rPr>
              <a:t>tree</a:t>
            </a:r>
            <a:endParaRPr lang="en-US" altLang="zh-CN" sz="2800" dirty="0">
              <a:effectLst/>
              <a:latin typeface="+mj-lt"/>
              <a:cs typeface="+mj-lt"/>
            </a:endParaRPr>
          </a:p>
          <a:p>
            <a:pPr>
              <a:lnSpc>
                <a:spcPct val="90000"/>
              </a:lnSpc>
            </a:pPr>
            <a:r>
              <a:rPr lang="en-US" altLang="zh-CN" sz="2800" dirty="0">
                <a:effectLst/>
                <a:latin typeface="+mj-lt"/>
                <a:cs typeface="+mj-lt"/>
              </a:rPr>
              <a:t>Threading binary tree</a:t>
            </a:r>
          </a:p>
          <a:p>
            <a:pPr>
              <a:lnSpc>
                <a:spcPct val="90000"/>
              </a:lnSpc>
            </a:pPr>
            <a:r>
              <a:rPr lang="en-US" altLang="zh-CN" sz="2800" dirty="0" smtClean="0">
                <a:effectLst/>
                <a:latin typeface="+mj-lt"/>
                <a:cs typeface="+mj-lt"/>
              </a:rPr>
              <a:t>Tree</a:t>
            </a:r>
            <a:r>
              <a:rPr lang="en-US" altLang="zh-CN" sz="2800" dirty="0">
                <a:effectLst/>
                <a:latin typeface="+mj-lt"/>
                <a:cs typeface="+mj-lt"/>
              </a:rPr>
              <a:t>, Forest and binary tree</a:t>
            </a:r>
          </a:p>
          <a:p>
            <a:pPr>
              <a:lnSpc>
                <a:spcPct val="90000"/>
              </a:lnSpc>
            </a:pPr>
            <a:r>
              <a:rPr lang="en-US" altLang="zh-CN" sz="2800" dirty="0">
                <a:solidFill>
                  <a:srgbClr val="FFFF00"/>
                </a:solidFill>
                <a:effectLst/>
                <a:latin typeface="+mj-lt"/>
                <a:cs typeface="+mj-lt"/>
              </a:rPr>
              <a:t>Huffman tree and Huffman coding</a:t>
            </a:r>
          </a:p>
        </p:txBody>
      </p:sp>
    </p:spTree>
    <p:extLst>
      <p:ext uri="{BB962C8B-B14F-4D97-AF65-F5344CB8AC3E}">
        <p14:creationId xmlns:p14="http://schemas.microsoft.com/office/powerpoint/2010/main" val="152855800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87" name="Rectangle 67"/>
          <p:cNvSpPr>
            <a:spLocks noGrp="1" noChangeArrowheads="1"/>
          </p:cNvSpPr>
          <p:nvPr>
            <p:ph type="body" sz="half" idx="1"/>
          </p:nvPr>
        </p:nvSpPr>
        <p:spPr>
          <a:xfrm>
            <a:off x="457200" y="1350963"/>
            <a:ext cx="4038600" cy="4525962"/>
          </a:xfrm>
          <a:noFill/>
        </p:spPr>
        <p:txBody>
          <a:bodyPr/>
          <a:lstStyle/>
          <a:p>
            <a:r>
              <a:rPr lang="en-US" altLang="zh-CN" sz="2800" dirty="0">
                <a:effectLst/>
                <a:latin typeface="Arial" panose="020B0604020202020204" pitchFamily="34" charset="0"/>
              </a:rPr>
              <a:t>Background</a:t>
            </a:r>
          </a:p>
        </p:txBody>
      </p:sp>
      <p:grpSp>
        <p:nvGrpSpPr>
          <p:cNvPr id="158828" name="Group 108"/>
          <p:cNvGrpSpPr/>
          <p:nvPr/>
        </p:nvGrpSpPr>
        <p:grpSpPr bwMode="auto">
          <a:xfrm>
            <a:off x="250825" y="1989138"/>
            <a:ext cx="8750300" cy="1390650"/>
            <a:chOff x="158" y="1253"/>
            <a:chExt cx="5512" cy="876"/>
          </a:xfrm>
        </p:grpSpPr>
        <p:sp>
          <p:nvSpPr>
            <p:cNvPr id="158789" name="Rectangle 69"/>
            <p:cNvSpPr>
              <a:spLocks noChangeArrowheads="1"/>
            </p:cNvSpPr>
            <p:nvPr/>
          </p:nvSpPr>
          <p:spPr bwMode="auto">
            <a:xfrm>
              <a:off x="158" y="1253"/>
              <a:ext cx="5352" cy="770"/>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zh-CN" sz="1800">
                <a:effectLst/>
                <a:ea typeface="宋体" panose="02010600030101010101" pitchFamily="2" charset="-122"/>
              </a:endParaRPr>
            </a:p>
          </p:txBody>
        </p:sp>
        <p:graphicFrame>
          <p:nvGraphicFramePr>
            <p:cNvPr id="158790" name="Object 70"/>
            <p:cNvGraphicFramePr>
              <a:graphicFrameLocks noChangeAspect="1"/>
            </p:cNvGraphicFramePr>
            <p:nvPr/>
          </p:nvGraphicFramePr>
          <p:xfrm>
            <a:off x="273" y="1361"/>
            <a:ext cx="5397" cy="768"/>
          </p:xfrm>
          <a:graphic>
            <a:graphicData uri="http://schemas.openxmlformats.org/presentationml/2006/ole">
              <mc:AlternateContent xmlns:mc="http://schemas.openxmlformats.org/markup-compatibility/2006">
                <mc:Choice xmlns:v="urn:schemas-microsoft-com:vml" Requires="v">
                  <p:oleObj spid="_x0000_s260218" name="Document" r:id="rId4" imgW="5776595" imgH="824230" progId="Word.Document.8">
                    <p:embed/>
                  </p:oleObj>
                </mc:Choice>
                <mc:Fallback>
                  <p:oleObj name="Document" r:id="rId4" imgW="5776595" imgH="824230" progId="Word.Document.8">
                    <p:embed/>
                    <p:pic>
                      <p:nvPicPr>
                        <p:cNvPr id="0" name="Object 70"/>
                        <p:cNvPicPr>
                          <a:picLocks noChangeAspect="1" noChangeArrowheads="1"/>
                        </p:cNvPicPr>
                        <p:nvPr/>
                      </p:nvPicPr>
                      <p:blipFill>
                        <a:blip r:embed="rId5"/>
                        <a:srcRect/>
                        <a:stretch>
                          <a:fillRect/>
                        </a:stretch>
                      </p:blipFill>
                      <p:spPr bwMode="auto">
                        <a:xfrm>
                          <a:off x="273" y="1361"/>
                          <a:ext cx="5397" cy="768"/>
                        </a:xfrm>
                        <a:prstGeom prst="rect">
                          <a:avLst/>
                        </a:prstGeom>
                        <a:noFill/>
                        <a:ln>
                          <a:noFill/>
                        </a:ln>
                        <a:effectLst>
                          <a:outerShdw dist="3592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8791" name="Text Box 71"/>
          <p:cNvSpPr txBox="1">
            <a:spLocks noChangeArrowheads="1"/>
          </p:cNvSpPr>
          <p:nvPr/>
        </p:nvSpPr>
        <p:spPr bwMode="auto">
          <a:xfrm>
            <a:off x="395288" y="3644900"/>
            <a:ext cx="40322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effectLst/>
                <a:ea typeface="宋体" panose="02010600030101010101" pitchFamily="2" charset="-122"/>
              </a:rPr>
              <a:t>if (a&lt;60) b=‘E’;</a:t>
            </a:r>
          </a:p>
          <a:p>
            <a:pPr algn="l">
              <a:spcBef>
                <a:spcPct val="50000"/>
              </a:spcBef>
            </a:pPr>
            <a:r>
              <a:rPr lang="en-US" altLang="zh-CN" sz="2400" dirty="0">
                <a:effectLst/>
                <a:ea typeface="宋体" panose="02010600030101010101" pitchFamily="2" charset="-122"/>
              </a:rPr>
              <a:t>    else if (a&lt;70) b=‘D’;</a:t>
            </a:r>
          </a:p>
          <a:p>
            <a:pPr algn="l">
              <a:spcBef>
                <a:spcPct val="50000"/>
              </a:spcBef>
            </a:pPr>
            <a:r>
              <a:rPr lang="en-US" altLang="zh-CN" sz="2400" dirty="0">
                <a:effectLst/>
                <a:ea typeface="宋体" panose="02010600030101010101" pitchFamily="2" charset="-122"/>
              </a:rPr>
              <a:t>        else if (a&lt;80) b=‘C’;</a:t>
            </a:r>
          </a:p>
          <a:p>
            <a:pPr algn="l">
              <a:spcBef>
                <a:spcPct val="50000"/>
              </a:spcBef>
            </a:pPr>
            <a:r>
              <a:rPr lang="en-US" altLang="zh-CN" sz="2400" dirty="0">
                <a:effectLst/>
                <a:ea typeface="宋体" panose="02010600030101010101" pitchFamily="2" charset="-122"/>
              </a:rPr>
              <a:t>            else if (a&lt;90) b=‘B’;</a:t>
            </a:r>
          </a:p>
          <a:p>
            <a:pPr algn="l">
              <a:spcBef>
                <a:spcPct val="50000"/>
              </a:spcBef>
            </a:pPr>
            <a:r>
              <a:rPr lang="en-US" altLang="zh-CN" sz="2400" dirty="0">
                <a:effectLst/>
                <a:ea typeface="宋体" panose="02010600030101010101" pitchFamily="2" charset="-122"/>
              </a:rPr>
              <a:t>                else b=‘A’;</a:t>
            </a:r>
          </a:p>
        </p:txBody>
      </p:sp>
      <p:sp>
        <p:nvSpPr>
          <p:cNvPr id="158792" name="AutoShape 72"/>
          <p:cNvSpPr>
            <a:spLocks noChangeArrowheads="1"/>
          </p:cNvSpPr>
          <p:nvPr/>
        </p:nvSpPr>
        <p:spPr bwMode="auto">
          <a:xfrm>
            <a:off x="4643438" y="3644900"/>
            <a:ext cx="1081087" cy="504825"/>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effectLst/>
                <a:ea typeface="宋体" panose="02010600030101010101" pitchFamily="2" charset="-122"/>
              </a:rPr>
              <a:t>a&lt;60</a:t>
            </a:r>
          </a:p>
        </p:txBody>
      </p:sp>
      <p:sp>
        <p:nvSpPr>
          <p:cNvPr id="158793" name="AutoShape 73"/>
          <p:cNvSpPr>
            <a:spLocks noChangeArrowheads="1"/>
          </p:cNvSpPr>
          <p:nvPr/>
        </p:nvSpPr>
        <p:spPr bwMode="auto">
          <a:xfrm>
            <a:off x="5556250" y="4268788"/>
            <a:ext cx="1081088" cy="504825"/>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effectLst/>
                <a:ea typeface="宋体" panose="02010600030101010101" pitchFamily="2" charset="-122"/>
              </a:rPr>
              <a:t>a&lt;70</a:t>
            </a:r>
          </a:p>
        </p:txBody>
      </p:sp>
      <p:sp>
        <p:nvSpPr>
          <p:cNvPr id="158794" name="AutoShape 74"/>
          <p:cNvSpPr>
            <a:spLocks noChangeArrowheads="1"/>
          </p:cNvSpPr>
          <p:nvPr/>
        </p:nvSpPr>
        <p:spPr bwMode="auto">
          <a:xfrm>
            <a:off x="6467475" y="4892675"/>
            <a:ext cx="1081088" cy="504825"/>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effectLst/>
                <a:ea typeface="宋体" panose="02010600030101010101" pitchFamily="2" charset="-122"/>
              </a:rPr>
              <a:t>a&lt;80</a:t>
            </a:r>
          </a:p>
        </p:txBody>
      </p:sp>
      <p:sp>
        <p:nvSpPr>
          <p:cNvPr id="158795" name="AutoShape 75"/>
          <p:cNvSpPr>
            <a:spLocks noChangeArrowheads="1"/>
          </p:cNvSpPr>
          <p:nvPr/>
        </p:nvSpPr>
        <p:spPr bwMode="auto">
          <a:xfrm>
            <a:off x="7378700" y="5518150"/>
            <a:ext cx="1081088" cy="504825"/>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effectLst/>
                <a:ea typeface="宋体" panose="02010600030101010101" pitchFamily="2" charset="-122"/>
              </a:rPr>
              <a:t>a&lt;90</a:t>
            </a:r>
          </a:p>
        </p:txBody>
      </p:sp>
      <p:sp>
        <p:nvSpPr>
          <p:cNvPr id="158796" name="Rectangle 76"/>
          <p:cNvSpPr>
            <a:spLocks noChangeArrowheads="1"/>
          </p:cNvSpPr>
          <p:nvPr/>
        </p:nvSpPr>
        <p:spPr bwMode="auto">
          <a:xfrm>
            <a:off x="4356100" y="42941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E</a:t>
            </a:r>
          </a:p>
        </p:txBody>
      </p:sp>
      <p:sp>
        <p:nvSpPr>
          <p:cNvPr id="158797" name="Rectangle 77"/>
          <p:cNvSpPr>
            <a:spLocks noChangeArrowheads="1"/>
          </p:cNvSpPr>
          <p:nvPr/>
        </p:nvSpPr>
        <p:spPr bwMode="auto">
          <a:xfrm>
            <a:off x="5292725" y="4870450"/>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D</a:t>
            </a:r>
          </a:p>
        </p:txBody>
      </p:sp>
      <p:sp>
        <p:nvSpPr>
          <p:cNvPr id="158798" name="Rectangle 78"/>
          <p:cNvSpPr>
            <a:spLocks noChangeArrowheads="1"/>
          </p:cNvSpPr>
          <p:nvPr/>
        </p:nvSpPr>
        <p:spPr bwMode="auto">
          <a:xfrm>
            <a:off x="6156325" y="5518150"/>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C</a:t>
            </a:r>
          </a:p>
        </p:txBody>
      </p:sp>
      <p:sp>
        <p:nvSpPr>
          <p:cNvPr id="158799" name="Rectangle 79"/>
          <p:cNvSpPr>
            <a:spLocks noChangeArrowheads="1"/>
          </p:cNvSpPr>
          <p:nvPr/>
        </p:nvSpPr>
        <p:spPr bwMode="auto">
          <a:xfrm>
            <a:off x="7019925" y="6165850"/>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B</a:t>
            </a:r>
          </a:p>
        </p:txBody>
      </p:sp>
      <p:sp>
        <p:nvSpPr>
          <p:cNvPr id="158800" name="Rectangle 80"/>
          <p:cNvSpPr>
            <a:spLocks noChangeArrowheads="1"/>
          </p:cNvSpPr>
          <p:nvPr/>
        </p:nvSpPr>
        <p:spPr bwMode="auto">
          <a:xfrm>
            <a:off x="8388350" y="6165850"/>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A</a:t>
            </a:r>
          </a:p>
        </p:txBody>
      </p:sp>
      <p:sp>
        <p:nvSpPr>
          <p:cNvPr id="158809" name="Text Box 89"/>
          <p:cNvSpPr txBox="1">
            <a:spLocks noChangeArrowheads="1"/>
          </p:cNvSpPr>
          <p:nvPr/>
        </p:nvSpPr>
        <p:spPr bwMode="auto">
          <a:xfrm>
            <a:off x="4192588" y="38084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ffectLst/>
                <a:ea typeface="宋体" panose="02010600030101010101" pitchFamily="2" charset="-122"/>
              </a:rPr>
              <a:t>Y</a:t>
            </a:r>
          </a:p>
        </p:txBody>
      </p:sp>
      <p:sp>
        <p:nvSpPr>
          <p:cNvPr id="158810" name="Text Box 90"/>
          <p:cNvSpPr txBox="1">
            <a:spLocks noChangeArrowheads="1"/>
          </p:cNvSpPr>
          <p:nvPr/>
        </p:nvSpPr>
        <p:spPr bwMode="auto">
          <a:xfrm>
            <a:off x="5940425" y="378936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8811" name="Text Box 91"/>
          <p:cNvSpPr txBox="1">
            <a:spLocks noChangeArrowheads="1"/>
          </p:cNvSpPr>
          <p:nvPr/>
        </p:nvSpPr>
        <p:spPr bwMode="auto">
          <a:xfrm>
            <a:off x="5076825" y="450215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Y</a:t>
            </a:r>
          </a:p>
        </p:txBody>
      </p:sp>
      <p:sp>
        <p:nvSpPr>
          <p:cNvPr id="158812" name="Text Box 92"/>
          <p:cNvSpPr txBox="1">
            <a:spLocks noChangeArrowheads="1"/>
          </p:cNvSpPr>
          <p:nvPr/>
        </p:nvSpPr>
        <p:spPr bwMode="auto">
          <a:xfrm>
            <a:off x="6824663" y="436562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8813" name="Text Box 93"/>
          <p:cNvSpPr txBox="1">
            <a:spLocks noChangeArrowheads="1"/>
          </p:cNvSpPr>
          <p:nvPr/>
        </p:nvSpPr>
        <p:spPr bwMode="auto">
          <a:xfrm>
            <a:off x="6003925" y="50784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Y</a:t>
            </a:r>
          </a:p>
        </p:txBody>
      </p:sp>
      <p:sp>
        <p:nvSpPr>
          <p:cNvPr id="158814" name="Text Box 94"/>
          <p:cNvSpPr txBox="1">
            <a:spLocks noChangeArrowheads="1"/>
          </p:cNvSpPr>
          <p:nvPr/>
        </p:nvSpPr>
        <p:spPr bwMode="auto">
          <a:xfrm>
            <a:off x="7751763" y="505936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8815" name="Text Box 95"/>
          <p:cNvSpPr txBox="1">
            <a:spLocks noChangeArrowheads="1"/>
          </p:cNvSpPr>
          <p:nvPr/>
        </p:nvSpPr>
        <p:spPr bwMode="auto">
          <a:xfrm>
            <a:off x="6877050" y="57261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Y</a:t>
            </a:r>
          </a:p>
        </p:txBody>
      </p:sp>
      <p:sp>
        <p:nvSpPr>
          <p:cNvPr id="158816" name="Text Box 96"/>
          <p:cNvSpPr txBox="1">
            <a:spLocks noChangeArrowheads="1"/>
          </p:cNvSpPr>
          <p:nvPr/>
        </p:nvSpPr>
        <p:spPr bwMode="auto">
          <a:xfrm>
            <a:off x="8624888" y="570706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8818" name="Rectangle 98"/>
          <p:cNvSpPr>
            <a:spLocks noGrp="1" noChangeArrowheads="1"/>
          </p:cNvSpPr>
          <p:nvPr>
            <p:ph type="title"/>
          </p:nvPr>
        </p:nvSpPr>
        <p:spPr>
          <a:noFill/>
        </p:spPr>
        <p:txBody>
          <a:bodyPr/>
          <a:lstStyle/>
          <a:p>
            <a:r>
              <a:rPr lang="en-US" altLang="zh-CN" dirty="0"/>
              <a:t>6.9 Huffman tree and coding</a:t>
            </a:r>
          </a:p>
        </p:txBody>
      </p:sp>
      <p:cxnSp>
        <p:nvCxnSpPr>
          <p:cNvPr id="158819" name="AutoShape 99"/>
          <p:cNvCxnSpPr>
            <a:cxnSpLocks noChangeShapeType="1"/>
            <a:stCxn id="158792" idx="1"/>
            <a:endCxn id="158796" idx="0"/>
          </p:cNvCxnSpPr>
          <p:nvPr/>
        </p:nvCxnSpPr>
        <p:spPr bwMode="auto">
          <a:xfrm flipH="1">
            <a:off x="4572000" y="3897313"/>
            <a:ext cx="71438" cy="39687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820" name="AutoShape 100"/>
          <p:cNvCxnSpPr>
            <a:cxnSpLocks noChangeShapeType="1"/>
            <a:stCxn id="158792" idx="3"/>
            <a:endCxn id="158793" idx="0"/>
          </p:cNvCxnSpPr>
          <p:nvPr/>
        </p:nvCxnSpPr>
        <p:spPr bwMode="auto">
          <a:xfrm>
            <a:off x="5724525" y="3897313"/>
            <a:ext cx="373063" cy="37147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821" name="AutoShape 101"/>
          <p:cNvCxnSpPr>
            <a:cxnSpLocks noChangeShapeType="1"/>
            <a:stCxn id="158793" idx="1"/>
            <a:endCxn id="158797" idx="0"/>
          </p:cNvCxnSpPr>
          <p:nvPr/>
        </p:nvCxnSpPr>
        <p:spPr bwMode="auto">
          <a:xfrm flipH="1">
            <a:off x="5508625" y="4521200"/>
            <a:ext cx="47625" cy="34925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822" name="AutoShape 102"/>
          <p:cNvCxnSpPr>
            <a:cxnSpLocks noChangeShapeType="1"/>
            <a:stCxn id="158793" idx="3"/>
            <a:endCxn id="158794" idx="0"/>
          </p:cNvCxnSpPr>
          <p:nvPr/>
        </p:nvCxnSpPr>
        <p:spPr bwMode="auto">
          <a:xfrm>
            <a:off x="6637338" y="4521200"/>
            <a:ext cx="371475" cy="37147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823" name="AutoShape 103"/>
          <p:cNvCxnSpPr>
            <a:cxnSpLocks noChangeShapeType="1"/>
            <a:stCxn id="158794" idx="1"/>
            <a:endCxn id="158798" idx="0"/>
          </p:cNvCxnSpPr>
          <p:nvPr/>
        </p:nvCxnSpPr>
        <p:spPr bwMode="auto">
          <a:xfrm flipH="1">
            <a:off x="6372225" y="5145088"/>
            <a:ext cx="95250" cy="3730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824" name="AutoShape 104"/>
          <p:cNvCxnSpPr>
            <a:cxnSpLocks noChangeShapeType="1"/>
            <a:stCxn id="158794" idx="3"/>
            <a:endCxn id="158795" idx="0"/>
          </p:cNvCxnSpPr>
          <p:nvPr/>
        </p:nvCxnSpPr>
        <p:spPr bwMode="auto">
          <a:xfrm>
            <a:off x="7548563" y="5145088"/>
            <a:ext cx="371475" cy="3730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825" name="AutoShape 105"/>
          <p:cNvCxnSpPr>
            <a:cxnSpLocks noChangeShapeType="1"/>
            <a:stCxn id="158795" idx="3"/>
            <a:endCxn id="158800" idx="0"/>
          </p:cNvCxnSpPr>
          <p:nvPr/>
        </p:nvCxnSpPr>
        <p:spPr bwMode="auto">
          <a:xfrm>
            <a:off x="8459788" y="5770563"/>
            <a:ext cx="144462" cy="39528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826" name="AutoShape 106"/>
          <p:cNvCxnSpPr>
            <a:cxnSpLocks noChangeShapeType="1"/>
            <a:stCxn id="158795" idx="1"/>
            <a:endCxn id="158799" idx="0"/>
          </p:cNvCxnSpPr>
          <p:nvPr/>
        </p:nvCxnSpPr>
        <p:spPr bwMode="auto">
          <a:xfrm flipH="1">
            <a:off x="7235825" y="5770563"/>
            <a:ext cx="142875" cy="39528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827" name="Text Box 107"/>
          <p:cNvSpPr txBox="1">
            <a:spLocks noChangeArrowheads="1"/>
          </p:cNvSpPr>
          <p:nvPr/>
        </p:nvSpPr>
        <p:spPr bwMode="auto">
          <a:xfrm>
            <a:off x="7308850" y="3644900"/>
            <a:ext cx="1459054" cy="369332"/>
          </a:xfrm>
          <a:prstGeom prst="rect">
            <a:avLst/>
          </a:prstGeom>
          <a:noFill/>
          <a:ln w="9525" algn="ctr">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smtClean="0">
                <a:solidFill>
                  <a:srgbClr val="FFFF00"/>
                </a:solidFill>
                <a:effectLst/>
                <a:latin typeface="Times New Roman" panose="02020603050405020304" pitchFamily="18" charset="0"/>
              </a:rPr>
              <a:t>10000</a:t>
            </a:r>
            <a:r>
              <a:rPr lang="zh-CN" altLang="en-US" sz="1800" b="1" dirty="0" smtClean="0">
                <a:solidFill>
                  <a:srgbClr val="FFFF00"/>
                </a:solidFill>
                <a:effectLst/>
                <a:latin typeface="Times New Roman" panose="02020603050405020304" pitchFamily="18" charset="0"/>
              </a:rPr>
              <a:t>个学生</a:t>
            </a:r>
            <a:endParaRPr lang="zh-CN" altLang="en-US" sz="1800" b="1" dirty="0">
              <a:solidFill>
                <a:srgbClr val="FFFF00"/>
              </a:solidFill>
              <a:effectLst/>
              <a:latin typeface="Times New Roman" panose="02020603050405020304" pitchFamily="18" charset="0"/>
            </a:endParaRPr>
          </a:p>
        </p:txBody>
      </p:sp>
      <p:sp>
        <p:nvSpPr>
          <p:cNvPr id="36" name="Text Box 107"/>
          <p:cNvSpPr txBox="1">
            <a:spLocks noChangeArrowheads="1"/>
          </p:cNvSpPr>
          <p:nvPr/>
        </p:nvSpPr>
        <p:spPr bwMode="auto">
          <a:xfrm>
            <a:off x="7308304" y="4221088"/>
            <a:ext cx="1459054" cy="369332"/>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smtClean="0">
                <a:solidFill>
                  <a:srgbClr val="FFFF00"/>
                </a:solidFill>
                <a:effectLst/>
                <a:latin typeface="Times New Roman" panose="02020603050405020304" pitchFamily="18" charset="0"/>
              </a:rPr>
              <a:t>31500</a:t>
            </a:r>
            <a:r>
              <a:rPr lang="zh-CN" altLang="en-US" sz="1800" b="1" dirty="0">
                <a:solidFill>
                  <a:srgbClr val="FFFF00"/>
                </a:solidFill>
                <a:effectLst/>
                <a:latin typeface="Times New Roman" panose="02020603050405020304" pitchFamily="18" charset="0"/>
              </a:rPr>
              <a:t>次比较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79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879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5880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88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879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8791">
                                            <p:txEl>
                                              <p:pRg st="1" end="1"/>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5882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881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8793"/>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588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8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87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8791">
                                            <p:txEl>
                                              <p:pRg st="2" end="2"/>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5881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5882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58794"/>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1588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88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879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8791">
                                            <p:txEl>
                                              <p:pRg st="3" end="3"/>
                                            </p:txEl>
                                          </p:spTgt>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15882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5881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58795"/>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nodeType="afterEffect">
                                  <p:stCondLst>
                                    <p:cond delay="0"/>
                                  </p:stCondLst>
                                  <p:childTnLst>
                                    <p:set>
                                      <p:cBhvr>
                                        <p:cTn id="66" dur="1" fill="hold">
                                          <p:stCondLst>
                                            <p:cond delay="0"/>
                                          </p:stCondLst>
                                        </p:cTn>
                                        <p:tgtEl>
                                          <p:spTgt spid="1588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88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879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8791">
                                            <p:txEl>
                                              <p:pRg st="4" end="4"/>
                                            </p:txEl>
                                          </p:spTgt>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15881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5882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5880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58827"/>
                                        </p:tgtEl>
                                        <p:attrNameLst>
                                          <p:attrName>style.visibility</p:attrName>
                                        </p:attrNameLst>
                                      </p:cBhvr>
                                      <p:to>
                                        <p:strVal val="visible"/>
                                      </p:to>
                                    </p:set>
                                  </p:childTnLst>
                                </p:cTn>
                              </p:par>
                            </p:childTnLst>
                          </p:cTn>
                        </p:par>
                        <p:par>
                          <p:cTn id="86" fill="hold">
                            <p:stCondLst>
                              <p:cond delay="0"/>
                            </p:stCondLst>
                            <p:childTnLst>
                              <p:par>
                                <p:cTn id="87" presetID="35" presetClass="emph" presetSubtype="0" repeatCount="3000" fill="hold" grpId="1" nodeType="afterEffect">
                                  <p:stCondLst>
                                    <p:cond delay="0"/>
                                  </p:stCondLst>
                                  <p:childTnLst>
                                    <p:anim calcmode="discrete" valueType="str">
                                      <p:cBhvr>
                                        <p:cTn id="88" dur="1000" fill="hold"/>
                                        <p:tgtEl>
                                          <p:spTgt spid="158827"/>
                                        </p:tgtEl>
                                        <p:attrNameLst>
                                          <p:attrName>style.visibility</p:attrName>
                                        </p:attrNameLst>
                                      </p:cBhvr>
                                      <p:tavLst>
                                        <p:tav tm="0">
                                          <p:val>
                                            <p:strVal val="hidden"/>
                                          </p:val>
                                        </p:tav>
                                        <p:tav tm="50000">
                                          <p:val>
                                            <p:strVal val="visible"/>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6"/>
                                        </p:tgtEl>
                                        <p:attrNameLst>
                                          <p:attrName>style.visibility</p:attrName>
                                        </p:attrNameLst>
                                      </p:cBhvr>
                                      <p:to>
                                        <p:strVal val="visible"/>
                                      </p:to>
                                    </p:set>
                                  </p:childTnLst>
                                </p:cTn>
                              </p:par>
                            </p:childTnLst>
                          </p:cTn>
                        </p:par>
                        <p:par>
                          <p:cTn id="93" fill="hold">
                            <p:stCondLst>
                              <p:cond delay="0"/>
                            </p:stCondLst>
                            <p:childTnLst>
                              <p:par>
                                <p:cTn id="94" presetID="35" presetClass="emph" presetSubtype="0" repeatCount="3000" fill="hold" grpId="1" nodeType="afterEffect">
                                  <p:stCondLst>
                                    <p:cond delay="0"/>
                                  </p:stCondLst>
                                  <p:childTnLst>
                                    <p:anim calcmode="discrete" valueType="str">
                                      <p:cBhvr>
                                        <p:cTn id="95" dur="1000" fill="hold"/>
                                        <p:tgtEl>
                                          <p:spTgt spid="3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92" grpId="0" animBg="1"/>
      <p:bldP spid="158793" grpId="0" animBg="1"/>
      <p:bldP spid="158794" grpId="0" animBg="1"/>
      <p:bldP spid="158795" grpId="0" animBg="1"/>
      <p:bldP spid="158796" grpId="0" animBg="1"/>
      <p:bldP spid="158797" grpId="0" animBg="1"/>
      <p:bldP spid="158798" grpId="0" animBg="1"/>
      <p:bldP spid="158799" grpId="0" animBg="1"/>
      <p:bldP spid="158800" grpId="0" animBg="1"/>
      <p:bldP spid="158809" grpId="0"/>
      <p:bldP spid="158810" grpId="0"/>
      <p:bldP spid="158811" grpId="0"/>
      <p:bldP spid="158812" grpId="0"/>
      <p:bldP spid="158813" grpId="0"/>
      <p:bldP spid="158814" grpId="0"/>
      <p:bldP spid="158815" grpId="0"/>
      <p:bldP spid="158816" grpId="0"/>
      <p:bldP spid="158827" grpId="0"/>
      <p:bldP spid="158827" grpId="1"/>
      <p:bldP spid="36" grpId="0" animBg="1"/>
      <p:bldP spid="36" grpId="1"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850" name="AutoShape 106"/>
          <p:cNvSpPr>
            <a:spLocks noChangeArrowheads="1"/>
          </p:cNvSpPr>
          <p:nvPr/>
        </p:nvSpPr>
        <p:spPr bwMode="auto">
          <a:xfrm>
            <a:off x="395536" y="2420938"/>
            <a:ext cx="1585912" cy="79375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70</a:t>
            </a:r>
            <a:r>
              <a:rPr lang="en-US" altLang="zh-CN" sz="1600">
                <a:effectLst/>
                <a:ea typeface="宋体" panose="02010600030101010101" pitchFamily="2" charset="-122"/>
                <a:cs typeface="Arial" panose="020B0604020202020204" pitchFamily="34" charset="0"/>
              </a:rPr>
              <a:t>≤</a:t>
            </a:r>
            <a:r>
              <a:rPr lang="en-US" altLang="zh-CN" sz="1800">
                <a:effectLst/>
                <a:ea typeface="宋体" panose="02010600030101010101" pitchFamily="2" charset="-122"/>
              </a:rPr>
              <a:t>a&lt;80</a:t>
            </a:r>
          </a:p>
        </p:txBody>
      </p:sp>
      <p:sp>
        <p:nvSpPr>
          <p:cNvPr id="159851" name="Rectangle 107"/>
          <p:cNvSpPr>
            <a:spLocks noChangeArrowheads="1"/>
          </p:cNvSpPr>
          <p:nvPr/>
        </p:nvSpPr>
        <p:spPr bwMode="auto">
          <a:xfrm>
            <a:off x="179388" y="3359150"/>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C</a:t>
            </a:r>
          </a:p>
        </p:txBody>
      </p:sp>
      <p:sp>
        <p:nvSpPr>
          <p:cNvPr id="159852" name="Rectangle 108"/>
          <p:cNvSpPr>
            <a:spLocks noChangeArrowheads="1"/>
          </p:cNvSpPr>
          <p:nvPr/>
        </p:nvSpPr>
        <p:spPr bwMode="auto">
          <a:xfrm>
            <a:off x="971550" y="42941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B</a:t>
            </a:r>
          </a:p>
        </p:txBody>
      </p:sp>
      <p:sp>
        <p:nvSpPr>
          <p:cNvPr id="159853" name="Rectangle 109"/>
          <p:cNvSpPr>
            <a:spLocks noChangeArrowheads="1"/>
          </p:cNvSpPr>
          <p:nvPr/>
        </p:nvSpPr>
        <p:spPr bwMode="auto">
          <a:xfrm>
            <a:off x="3923928" y="5373216"/>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D</a:t>
            </a:r>
          </a:p>
        </p:txBody>
      </p:sp>
      <p:sp>
        <p:nvSpPr>
          <p:cNvPr id="159854" name="Rectangle 110"/>
          <p:cNvSpPr>
            <a:spLocks noChangeArrowheads="1"/>
          </p:cNvSpPr>
          <p:nvPr/>
        </p:nvSpPr>
        <p:spPr bwMode="auto">
          <a:xfrm>
            <a:off x="1044575" y="64531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E</a:t>
            </a:r>
          </a:p>
        </p:txBody>
      </p:sp>
      <p:sp>
        <p:nvSpPr>
          <p:cNvPr id="159855" name="Rectangle 111"/>
          <p:cNvSpPr>
            <a:spLocks noChangeArrowheads="1"/>
          </p:cNvSpPr>
          <p:nvPr/>
        </p:nvSpPr>
        <p:spPr bwMode="auto">
          <a:xfrm>
            <a:off x="2916238" y="64531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A</a:t>
            </a:r>
          </a:p>
        </p:txBody>
      </p:sp>
      <p:sp>
        <p:nvSpPr>
          <p:cNvPr id="159856" name="Line 112"/>
          <p:cNvSpPr>
            <a:spLocks noChangeShapeType="1"/>
          </p:cNvSpPr>
          <p:nvPr/>
        </p:nvSpPr>
        <p:spPr bwMode="auto">
          <a:xfrm flipH="1">
            <a:off x="395288" y="2998788"/>
            <a:ext cx="71437" cy="2873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857" name="Line 113"/>
          <p:cNvSpPr>
            <a:spLocks noChangeShapeType="1"/>
          </p:cNvSpPr>
          <p:nvPr/>
        </p:nvSpPr>
        <p:spPr bwMode="auto">
          <a:xfrm>
            <a:off x="1908175" y="2995613"/>
            <a:ext cx="72000" cy="2889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858" name="Line 114"/>
          <p:cNvSpPr>
            <a:spLocks noChangeShapeType="1"/>
          </p:cNvSpPr>
          <p:nvPr/>
        </p:nvSpPr>
        <p:spPr bwMode="auto">
          <a:xfrm flipH="1">
            <a:off x="1258888" y="3932238"/>
            <a:ext cx="71437" cy="2873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859" name="Line 115"/>
          <p:cNvSpPr>
            <a:spLocks noChangeShapeType="1"/>
          </p:cNvSpPr>
          <p:nvPr/>
        </p:nvSpPr>
        <p:spPr bwMode="auto">
          <a:xfrm>
            <a:off x="2916238" y="3933825"/>
            <a:ext cx="72000" cy="288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860" name="Line 116"/>
          <p:cNvSpPr>
            <a:spLocks noChangeShapeType="1"/>
          </p:cNvSpPr>
          <p:nvPr/>
        </p:nvSpPr>
        <p:spPr bwMode="auto">
          <a:xfrm flipH="1">
            <a:off x="2197100" y="5013325"/>
            <a:ext cx="71438"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861" name="Line 117"/>
          <p:cNvSpPr>
            <a:spLocks noChangeShapeType="1"/>
          </p:cNvSpPr>
          <p:nvPr/>
        </p:nvSpPr>
        <p:spPr bwMode="auto">
          <a:xfrm>
            <a:off x="3995738" y="5014913"/>
            <a:ext cx="72000" cy="288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862" name="Line 118"/>
          <p:cNvSpPr>
            <a:spLocks noChangeShapeType="1"/>
          </p:cNvSpPr>
          <p:nvPr/>
        </p:nvSpPr>
        <p:spPr bwMode="auto">
          <a:xfrm flipH="1">
            <a:off x="1333500" y="6019800"/>
            <a:ext cx="71438"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863" name="Line 119"/>
          <p:cNvSpPr>
            <a:spLocks noChangeShapeType="1"/>
          </p:cNvSpPr>
          <p:nvPr/>
        </p:nvSpPr>
        <p:spPr bwMode="auto">
          <a:xfrm>
            <a:off x="2916238" y="6021388"/>
            <a:ext cx="142875" cy="2873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864" name="AutoShape 120"/>
          <p:cNvSpPr>
            <a:spLocks noChangeArrowheads="1"/>
          </p:cNvSpPr>
          <p:nvPr/>
        </p:nvSpPr>
        <p:spPr bwMode="auto">
          <a:xfrm>
            <a:off x="1258888" y="3357563"/>
            <a:ext cx="1585912" cy="79375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effectLst/>
                <a:ea typeface="宋体" panose="02010600030101010101" pitchFamily="2" charset="-122"/>
              </a:rPr>
              <a:t>80</a:t>
            </a:r>
            <a:r>
              <a:rPr lang="en-US" altLang="zh-CN" sz="1600" dirty="0">
                <a:effectLst/>
                <a:ea typeface="宋体" panose="02010600030101010101" pitchFamily="2" charset="-122"/>
                <a:cs typeface="Arial" panose="020B0604020202020204" pitchFamily="34" charset="0"/>
              </a:rPr>
              <a:t>≤</a:t>
            </a:r>
            <a:r>
              <a:rPr lang="en-US" altLang="zh-CN" sz="1800" dirty="0">
                <a:effectLst/>
                <a:ea typeface="宋体" panose="02010600030101010101" pitchFamily="2" charset="-122"/>
              </a:rPr>
              <a:t>a&lt;90</a:t>
            </a:r>
          </a:p>
        </p:txBody>
      </p:sp>
      <p:sp>
        <p:nvSpPr>
          <p:cNvPr id="159865" name="AutoShape 121"/>
          <p:cNvSpPr>
            <a:spLocks noChangeArrowheads="1"/>
          </p:cNvSpPr>
          <p:nvPr/>
        </p:nvSpPr>
        <p:spPr bwMode="auto">
          <a:xfrm>
            <a:off x="2265363" y="4365625"/>
            <a:ext cx="1585912" cy="79375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60</a:t>
            </a:r>
            <a:r>
              <a:rPr lang="en-US" altLang="zh-CN" sz="1600">
                <a:effectLst/>
                <a:ea typeface="宋体" panose="02010600030101010101" pitchFamily="2" charset="-122"/>
                <a:cs typeface="Arial" panose="020B0604020202020204" pitchFamily="34" charset="0"/>
              </a:rPr>
              <a:t>≤</a:t>
            </a:r>
            <a:r>
              <a:rPr lang="en-US" altLang="zh-CN" sz="1800">
                <a:effectLst/>
                <a:ea typeface="宋体" panose="02010600030101010101" pitchFamily="2" charset="-122"/>
              </a:rPr>
              <a:t>a&lt;70</a:t>
            </a:r>
          </a:p>
        </p:txBody>
      </p:sp>
      <p:sp>
        <p:nvSpPr>
          <p:cNvPr id="159866" name="AutoShape 122"/>
          <p:cNvSpPr>
            <a:spLocks noChangeArrowheads="1"/>
          </p:cNvSpPr>
          <p:nvPr/>
        </p:nvSpPr>
        <p:spPr bwMode="auto">
          <a:xfrm>
            <a:off x="1476375" y="5516563"/>
            <a:ext cx="1368425" cy="6477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effectLst/>
                <a:ea typeface="宋体" panose="02010600030101010101" pitchFamily="2" charset="-122"/>
              </a:rPr>
              <a:t>a&lt;60</a:t>
            </a:r>
          </a:p>
        </p:txBody>
      </p:sp>
      <p:sp>
        <p:nvSpPr>
          <p:cNvPr id="159867" name="AutoShape 123"/>
          <p:cNvSpPr>
            <a:spLocks noChangeArrowheads="1"/>
          </p:cNvSpPr>
          <p:nvPr/>
        </p:nvSpPr>
        <p:spPr bwMode="auto">
          <a:xfrm>
            <a:off x="3563938" y="2492375"/>
            <a:ext cx="1152525" cy="431800"/>
          </a:xfrm>
          <a:prstGeom prst="leftRightArrow">
            <a:avLst>
              <a:gd name="adj1" fmla="val 50000"/>
              <a:gd name="adj2" fmla="val 53382"/>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868" name="AutoShape 124"/>
          <p:cNvSpPr>
            <a:spLocks noChangeArrowheads="1"/>
          </p:cNvSpPr>
          <p:nvPr/>
        </p:nvSpPr>
        <p:spPr bwMode="auto">
          <a:xfrm>
            <a:off x="6443663" y="1844675"/>
            <a:ext cx="1081087" cy="504825"/>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effectLst/>
                <a:ea typeface="宋体" panose="02010600030101010101" pitchFamily="2" charset="-122"/>
              </a:rPr>
              <a:t>a&lt;80</a:t>
            </a:r>
          </a:p>
        </p:txBody>
      </p:sp>
      <p:sp>
        <p:nvSpPr>
          <p:cNvPr id="159869" name="AutoShape 125"/>
          <p:cNvSpPr>
            <a:spLocks noChangeArrowheads="1"/>
          </p:cNvSpPr>
          <p:nvPr/>
        </p:nvSpPr>
        <p:spPr bwMode="auto">
          <a:xfrm>
            <a:off x="5508625" y="2709069"/>
            <a:ext cx="1081088" cy="504825"/>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effectLst/>
                <a:ea typeface="宋体" panose="02010600030101010101" pitchFamily="2" charset="-122"/>
              </a:rPr>
              <a:t>a&lt;70</a:t>
            </a:r>
          </a:p>
        </p:txBody>
      </p:sp>
      <p:sp>
        <p:nvSpPr>
          <p:cNvPr id="159870" name="AutoShape 126"/>
          <p:cNvSpPr>
            <a:spLocks noChangeArrowheads="1"/>
          </p:cNvSpPr>
          <p:nvPr/>
        </p:nvSpPr>
        <p:spPr bwMode="auto">
          <a:xfrm>
            <a:off x="7480300" y="2709069"/>
            <a:ext cx="1081088" cy="504825"/>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a&lt;90</a:t>
            </a:r>
          </a:p>
        </p:txBody>
      </p:sp>
      <p:sp>
        <p:nvSpPr>
          <p:cNvPr id="159871" name="AutoShape 127"/>
          <p:cNvSpPr>
            <a:spLocks noChangeArrowheads="1"/>
          </p:cNvSpPr>
          <p:nvPr/>
        </p:nvSpPr>
        <p:spPr bwMode="auto">
          <a:xfrm>
            <a:off x="4829175" y="3573463"/>
            <a:ext cx="1081088" cy="504825"/>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effectLst/>
                <a:ea typeface="宋体" panose="02010600030101010101" pitchFamily="2" charset="-122"/>
              </a:rPr>
              <a:t>a&lt;60</a:t>
            </a:r>
          </a:p>
        </p:txBody>
      </p:sp>
      <p:sp>
        <p:nvSpPr>
          <p:cNvPr id="159873" name="Rectangle 129"/>
          <p:cNvSpPr>
            <a:spLocks noChangeArrowheads="1"/>
          </p:cNvSpPr>
          <p:nvPr/>
        </p:nvSpPr>
        <p:spPr bwMode="auto">
          <a:xfrm>
            <a:off x="7164388" y="3645719"/>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B</a:t>
            </a:r>
          </a:p>
        </p:txBody>
      </p:sp>
      <p:sp>
        <p:nvSpPr>
          <p:cNvPr id="159874" name="Rectangle 130"/>
          <p:cNvSpPr>
            <a:spLocks noChangeArrowheads="1"/>
          </p:cNvSpPr>
          <p:nvPr/>
        </p:nvSpPr>
        <p:spPr bwMode="auto">
          <a:xfrm>
            <a:off x="8532813" y="3645719"/>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A</a:t>
            </a:r>
          </a:p>
        </p:txBody>
      </p:sp>
      <p:sp>
        <p:nvSpPr>
          <p:cNvPr id="159877" name="Rectangle 133"/>
          <p:cNvSpPr>
            <a:spLocks noChangeArrowheads="1"/>
          </p:cNvSpPr>
          <p:nvPr/>
        </p:nvSpPr>
        <p:spPr bwMode="auto">
          <a:xfrm>
            <a:off x="6588125" y="3645719"/>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C</a:t>
            </a:r>
          </a:p>
        </p:txBody>
      </p:sp>
      <p:sp>
        <p:nvSpPr>
          <p:cNvPr id="159881" name="Rectangle 137"/>
          <p:cNvSpPr>
            <a:spLocks noChangeArrowheads="1"/>
          </p:cNvSpPr>
          <p:nvPr/>
        </p:nvSpPr>
        <p:spPr bwMode="auto">
          <a:xfrm>
            <a:off x="4427538" y="45100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E</a:t>
            </a:r>
          </a:p>
        </p:txBody>
      </p:sp>
      <p:sp>
        <p:nvSpPr>
          <p:cNvPr id="159882" name="Rectangle 138"/>
          <p:cNvSpPr>
            <a:spLocks noChangeArrowheads="1"/>
          </p:cNvSpPr>
          <p:nvPr/>
        </p:nvSpPr>
        <p:spPr bwMode="auto">
          <a:xfrm>
            <a:off x="5867400" y="45100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D</a:t>
            </a:r>
          </a:p>
        </p:txBody>
      </p:sp>
      <p:sp>
        <p:nvSpPr>
          <p:cNvPr id="159885" name="Text Box 141"/>
          <p:cNvSpPr txBox="1">
            <a:spLocks noChangeArrowheads="1"/>
          </p:cNvSpPr>
          <p:nvPr/>
        </p:nvSpPr>
        <p:spPr bwMode="auto">
          <a:xfrm>
            <a:off x="0" y="292576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Y</a:t>
            </a:r>
          </a:p>
        </p:txBody>
      </p:sp>
      <p:sp>
        <p:nvSpPr>
          <p:cNvPr id="159886" name="Text Box 142"/>
          <p:cNvSpPr txBox="1">
            <a:spLocks noChangeArrowheads="1"/>
          </p:cNvSpPr>
          <p:nvPr/>
        </p:nvSpPr>
        <p:spPr bwMode="auto">
          <a:xfrm>
            <a:off x="2051050" y="29067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9887" name="Text Box 143"/>
          <p:cNvSpPr txBox="1">
            <a:spLocks noChangeArrowheads="1"/>
          </p:cNvSpPr>
          <p:nvPr/>
        </p:nvSpPr>
        <p:spPr bwMode="auto">
          <a:xfrm>
            <a:off x="971550" y="385445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ffectLst/>
                <a:ea typeface="宋体" panose="02010600030101010101" pitchFamily="2" charset="-122"/>
              </a:rPr>
              <a:t>Y</a:t>
            </a:r>
          </a:p>
        </p:txBody>
      </p:sp>
      <p:sp>
        <p:nvSpPr>
          <p:cNvPr id="159888" name="Text Box 144"/>
          <p:cNvSpPr txBox="1">
            <a:spLocks noChangeArrowheads="1"/>
          </p:cNvSpPr>
          <p:nvPr/>
        </p:nvSpPr>
        <p:spPr bwMode="auto">
          <a:xfrm>
            <a:off x="3022600" y="3835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9889" name="Text Box 145"/>
          <p:cNvSpPr txBox="1">
            <a:spLocks noChangeArrowheads="1"/>
          </p:cNvSpPr>
          <p:nvPr/>
        </p:nvSpPr>
        <p:spPr bwMode="auto">
          <a:xfrm>
            <a:off x="1763713" y="49609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9890" name="Text Box 146"/>
          <p:cNvSpPr txBox="1">
            <a:spLocks noChangeArrowheads="1"/>
          </p:cNvSpPr>
          <p:nvPr/>
        </p:nvSpPr>
        <p:spPr bwMode="auto">
          <a:xfrm>
            <a:off x="4078288" y="49418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Y</a:t>
            </a:r>
          </a:p>
        </p:txBody>
      </p:sp>
      <p:sp>
        <p:nvSpPr>
          <p:cNvPr id="159891" name="Text Box 147"/>
          <p:cNvSpPr txBox="1">
            <a:spLocks noChangeArrowheads="1"/>
          </p:cNvSpPr>
          <p:nvPr/>
        </p:nvSpPr>
        <p:spPr bwMode="auto">
          <a:xfrm>
            <a:off x="900113" y="58705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ffectLst/>
                <a:ea typeface="宋体" panose="02010600030101010101" pitchFamily="2" charset="-122"/>
              </a:rPr>
              <a:t>Y</a:t>
            </a:r>
          </a:p>
        </p:txBody>
      </p:sp>
      <p:sp>
        <p:nvSpPr>
          <p:cNvPr id="159892" name="Text Box 148"/>
          <p:cNvSpPr txBox="1">
            <a:spLocks noChangeArrowheads="1"/>
          </p:cNvSpPr>
          <p:nvPr/>
        </p:nvSpPr>
        <p:spPr bwMode="auto">
          <a:xfrm>
            <a:off x="3070225" y="585152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9893" name="Text Box 149"/>
          <p:cNvSpPr txBox="1">
            <a:spLocks noChangeArrowheads="1"/>
          </p:cNvSpPr>
          <p:nvPr/>
        </p:nvSpPr>
        <p:spPr bwMode="auto">
          <a:xfrm>
            <a:off x="5689600" y="215265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ffectLst/>
                <a:ea typeface="宋体" panose="02010600030101010101" pitchFamily="2" charset="-122"/>
              </a:rPr>
              <a:t>Y</a:t>
            </a:r>
          </a:p>
        </p:txBody>
      </p:sp>
      <p:sp>
        <p:nvSpPr>
          <p:cNvPr id="159894" name="Text Box 150"/>
          <p:cNvSpPr txBox="1">
            <a:spLocks noChangeArrowheads="1"/>
          </p:cNvSpPr>
          <p:nvPr/>
        </p:nvSpPr>
        <p:spPr bwMode="auto">
          <a:xfrm>
            <a:off x="7740650" y="21336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9895" name="Text Box 151"/>
          <p:cNvSpPr txBox="1">
            <a:spLocks noChangeArrowheads="1"/>
          </p:cNvSpPr>
          <p:nvPr/>
        </p:nvSpPr>
        <p:spPr bwMode="auto">
          <a:xfrm>
            <a:off x="7043738" y="30876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Y</a:t>
            </a:r>
          </a:p>
        </p:txBody>
      </p:sp>
      <p:sp>
        <p:nvSpPr>
          <p:cNvPr id="159896" name="Text Box 152"/>
          <p:cNvSpPr txBox="1">
            <a:spLocks noChangeArrowheads="1"/>
          </p:cNvSpPr>
          <p:nvPr/>
        </p:nvSpPr>
        <p:spPr bwMode="auto">
          <a:xfrm>
            <a:off x="8615238" y="30686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ffectLst/>
                <a:ea typeface="宋体" panose="02010600030101010101" pitchFamily="2" charset="-122"/>
              </a:rPr>
              <a:t>N</a:t>
            </a:r>
          </a:p>
        </p:txBody>
      </p:sp>
      <p:sp>
        <p:nvSpPr>
          <p:cNvPr id="159897" name="Text Box 153"/>
          <p:cNvSpPr txBox="1">
            <a:spLocks noChangeArrowheads="1"/>
          </p:cNvSpPr>
          <p:nvPr/>
        </p:nvSpPr>
        <p:spPr bwMode="auto">
          <a:xfrm>
            <a:off x="5148263" y="30876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ffectLst/>
                <a:ea typeface="宋体" panose="02010600030101010101" pitchFamily="2" charset="-122"/>
              </a:rPr>
              <a:t>Y</a:t>
            </a:r>
          </a:p>
        </p:txBody>
      </p:sp>
      <p:sp>
        <p:nvSpPr>
          <p:cNvPr id="159898" name="Text Box 154"/>
          <p:cNvSpPr txBox="1">
            <a:spLocks noChangeArrowheads="1"/>
          </p:cNvSpPr>
          <p:nvPr/>
        </p:nvSpPr>
        <p:spPr bwMode="auto">
          <a:xfrm>
            <a:off x="6671022" y="30686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ffectLst/>
                <a:ea typeface="宋体" panose="02010600030101010101" pitchFamily="2" charset="-122"/>
              </a:rPr>
              <a:t>N</a:t>
            </a:r>
          </a:p>
        </p:txBody>
      </p:sp>
      <p:sp>
        <p:nvSpPr>
          <p:cNvPr id="159899" name="Text Box 155"/>
          <p:cNvSpPr txBox="1">
            <a:spLocks noChangeArrowheads="1"/>
          </p:cNvSpPr>
          <p:nvPr/>
        </p:nvSpPr>
        <p:spPr bwMode="auto">
          <a:xfrm>
            <a:off x="4235450" y="393382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ffectLst/>
                <a:ea typeface="宋体" panose="02010600030101010101" pitchFamily="2" charset="-122"/>
              </a:rPr>
              <a:t>Y</a:t>
            </a:r>
          </a:p>
        </p:txBody>
      </p:sp>
      <p:sp>
        <p:nvSpPr>
          <p:cNvPr id="159900" name="Text Box 156"/>
          <p:cNvSpPr txBox="1">
            <a:spLocks noChangeArrowheads="1"/>
          </p:cNvSpPr>
          <p:nvPr/>
        </p:nvSpPr>
        <p:spPr bwMode="auto">
          <a:xfrm>
            <a:off x="6094413" y="400526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cxnSp>
        <p:nvCxnSpPr>
          <p:cNvPr id="159901" name="AutoShape 157"/>
          <p:cNvCxnSpPr>
            <a:cxnSpLocks noChangeShapeType="1"/>
            <a:stCxn id="159871" idx="1"/>
            <a:endCxn id="159881" idx="0"/>
          </p:cNvCxnSpPr>
          <p:nvPr/>
        </p:nvCxnSpPr>
        <p:spPr bwMode="auto">
          <a:xfrm flipH="1">
            <a:off x="4643438" y="3825876"/>
            <a:ext cx="185737" cy="68421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902" name="AutoShape 158"/>
          <p:cNvCxnSpPr>
            <a:cxnSpLocks noChangeShapeType="1"/>
            <a:stCxn id="159871" idx="3"/>
            <a:endCxn id="159882" idx="0"/>
          </p:cNvCxnSpPr>
          <p:nvPr/>
        </p:nvCxnSpPr>
        <p:spPr bwMode="auto">
          <a:xfrm>
            <a:off x="5910263" y="3825876"/>
            <a:ext cx="173037" cy="68421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903" name="AutoShape 159"/>
          <p:cNvCxnSpPr>
            <a:cxnSpLocks noChangeShapeType="1"/>
            <a:stCxn id="159869" idx="1"/>
            <a:endCxn id="159871" idx="0"/>
          </p:cNvCxnSpPr>
          <p:nvPr/>
        </p:nvCxnSpPr>
        <p:spPr bwMode="auto">
          <a:xfrm flipH="1">
            <a:off x="5369719" y="2961482"/>
            <a:ext cx="138906" cy="611981"/>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904" name="AutoShape 160"/>
          <p:cNvCxnSpPr>
            <a:cxnSpLocks noChangeShapeType="1"/>
            <a:stCxn id="159869" idx="3"/>
            <a:endCxn id="159877" idx="0"/>
          </p:cNvCxnSpPr>
          <p:nvPr/>
        </p:nvCxnSpPr>
        <p:spPr bwMode="auto">
          <a:xfrm>
            <a:off x="6589713" y="2961482"/>
            <a:ext cx="214312" cy="68423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905" name="AutoShape 161"/>
          <p:cNvCxnSpPr>
            <a:cxnSpLocks noChangeShapeType="1"/>
            <a:stCxn id="159870" idx="1"/>
            <a:endCxn id="159873" idx="0"/>
          </p:cNvCxnSpPr>
          <p:nvPr/>
        </p:nvCxnSpPr>
        <p:spPr bwMode="auto">
          <a:xfrm flipH="1">
            <a:off x="7380288" y="2961482"/>
            <a:ext cx="100012" cy="68423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906" name="AutoShape 162"/>
          <p:cNvCxnSpPr>
            <a:cxnSpLocks noChangeShapeType="1"/>
            <a:stCxn id="159870" idx="3"/>
            <a:endCxn id="159874" idx="0"/>
          </p:cNvCxnSpPr>
          <p:nvPr/>
        </p:nvCxnSpPr>
        <p:spPr bwMode="auto">
          <a:xfrm>
            <a:off x="8561388" y="2961482"/>
            <a:ext cx="187325" cy="68423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907" name="AutoShape 163"/>
          <p:cNvCxnSpPr>
            <a:cxnSpLocks noChangeShapeType="1"/>
            <a:stCxn id="159868" idx="3"/>
            <a:endCxn id="159870" idx="0"/>
          </p:cNvCxnSpPr>
          <p:nvPr/>
        </p:nvCxnSpPr>
        <p:spPr bwMode="auto">
          <a:xfrm>
            <a:off x="7524750" y="2097088"/>
            <a:ext cx="496094" cy="611981"/>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908" name="AutoShape 164"/>
          <p:cNvCxnSpPr>
            <a:cxnSpLocks noChangeShapeType="1"/>
            <a:stCxn id="159868" idx="1"/>
            <a:endCxn id="159869" idx="0"/>
          </p:cNvCxnSpPr>
          <p:nvPr/>
        </p:nvCxnSpPr>
        <p:spPr bwMode="auto">
          <a:xfrm flipH="1">
            <a:off x="6049169" y="2097088"/>
            <a:ext cx="394494" cy="611981"/>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9909" name="Group 165"/>
          <p:cNvGrpSpPr/>
          <p:nvPr/>
        </p:nvGrpSpPr>
        <p:grpSpPr bwMode="auto">
          <a:xfrm>
            <a:off x="250825" y="454025"/>
            <a:ext cx="8750300" cy="1390650"/>
            <a:chOff x="158" y="1281"/>
            <a:chExt cx="5512" cy="876"/>
          </a:xfrm>
        </p:grpSpPr>
        <p:sp>
          <p:nvSpPr>
            <p:cNvPr id="159910" name="Rectangle 166"/>
            <p:cNvSpPr>
              <a:spLocks noChangeArrowheads="1"/>
            </p:cNvSpPr>
            <p:nvPr/>
          </p:nvSpPr>
          <p:spPr bwMode="auto">
            <a:xfrm>
              <a:off x="158" y="1281"/>
              <a:ext cx="5352" cy="770"/>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zh-CN" sz="1800">
                <a:effectLst>
                  <a:outerShdw blurRad="38100" dist="38100" dir="2700000" algn="tl">
                    <a:srgbClr val="000000"/>
                  </a:outerShdw>
                </a:effectLst>
                <a:ea typeface="宋体" panose="02010600030101010101" pitchFamily="2" charset="-122"/>
              </a:endParaRPr>
            </a:p>
          </p:txBody>
        </p:sp>
        <p:graphicFrame>
          <p:nvGraphicFramePr>
            <p:cNvPr id="159911" name="Object 167"/>
            <p:cNvGraphicFramePr>
              <a:graphicFrameLocks noChangeAspect="1"/>
            </p:cNvGraphicFramePr>
            <p:nvPr/>
          </p:nvGraphicFramePr>
          <p:xfrm>
            <a:off x="273" y="1389"/>
            <a:ext cx="5397" cy="768"/>
          </p:xfrm>
          <a:graphic>
            <a:graphicData uri="http://schemas.openxmlformats.org/presentationml/2006/ole">
              <mc:AlternateContent xmlns:mc="http://schemas.openxmlformats.org/markup-compatibility/2006">
                <mc:Choice xmlns:v="urn:schemas-microsoft-com:vml" Requires="v">
                  <p:oleObj spid="_x0000_s261242" name="文档" r:id="rId4" imgW="5749290" imgH="818515" progId="Word.Document.8">
                    <p:embed/>
                  </p:oleObj>
                </mc:Choice>
                <mc:Fallback>
                  <p:oleObj name="文档" r:id="rId4" imgW="5749290" imgH="818515" progId="Word.Document.8">
                    <p:embed/>
                    <p:pic>
                      <p:nvPicPr>
                        <p:cNvPr id="0" name="Object 1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 y="1389"/>
                          <a:ext cx="5397" cy="768"/>
                        </a:xfrm>
                        <a:prstGeom prst="rect">
                          <a:avLst/>
                        </a:prstGeom>
                        <a:noFill/>
                        <a:ln>
                          <a:noFill/>
                        </a:ln>
                        <a:effectLst>
                          <a:outerShdw dist="3592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9912" name="Text Box 168"/>
          <p:cNvSpPr txBox="1">
            <a:spLocks noChangeArrowheads="1"/>
          </p:cNvSpPr>
          <p:nvPr/>
        </p:nvSpPr>
        <p:spPr bwMode="auto">
          <a:xfrm>
            <a:off x="6804224" y="5861074"/>
            <a:ext cx="1450975" cy="376238"/>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solidFill>
                  <a:srgbClr val="FFFF00"/>
                </a:solidFill>
                <a:effectLst/>
                <a:latin typeface="Times New Roman" panose="02020603050405020304" pitchFamily="18" charset="0"/>
              </a:rPr>
              <a:t>22000</a:t>
            </a:r>
            <a:r>
              <a:rPr lang="zh-CN" altLang="en-US" sz="1800" b="1">
                <a:solidFill>
                  <a:srgbClr val="FFFF00"/>
                </a:solidFill>
                <a:effectLst/>
                <a:latin typeface="Times New Roman" panose="02020603050405020304" pitchFamily="18" charset="0"/>
              </a:rPr>
              <a:t>次比较</a:t>
            </a:r>
          </a:p>
        </p:txBody>
      </p:sp>
      <p:sp>
        <p:nvSpPr>
          <p:cNvPr id="59" name="Text Box 107"/>
          <p:cNvSpPr txBox="1">
            <a:spLocks noChangeArrowheads="1"/>
          </p:cNvSpPr>
          <p:nvPr/>
        </p:nvSpPr>
        <p:spPr bwMode="auto">
          <a:xfrm>
            <a:off x="6156176" y="5215368"/>
            <a:ext cx="2156360" cy="369332"/>
          </a:xfrm>
          <a:prstGeom prst="rect">
            <a:avLst/>
          </a:prstGeom>
          <a:noFill/>
          <a:ln w="9525" algn="ctr">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00" b="1" dirty="0" smtClean="0">
                <a:solidFill>
                  <a:srgbClr val="FFFF00"/>
                </a:solidFill>
                <a:effectLst/>
                <a:latin typeface="Times New Roman" panose="02020603050405020304" pitchFamily="18" charset="0"/>
              </a:rPr>
              <a:t>同样的</a:t>
            </a:r>
            <a:r>
              <a:rPr lang="en-US" altLang="zh-CN" sz="1800" b="1" dirty="0" smtClean="0">
                <a:solidFill>
                  <a:srgbClr val="FFFF00"/>
                </a:solidFill>
                <a:effectLst/>
                <a:latin typeface="Times New Roman" panose="02020603050405020304" pitchFamily="18" charset="0"/>
              </a:rPr>
              <a:t>10000</a:t>
            </a:r>
            <a:r>
              <a:rPr lang="zh-CN" altLang="en-US" sz="1800" b="1" dirty="0" smtClean="0">
                <a:solidFill>
                  <a:srgbClr val="FFFF00"/>
                </a:solidFill>
                <a:effectLst/>
                <a:latin typeface="Times New Roman" panose="02020603050405020304" pitchFamily="18" charset="0"/>
              </a:rPr>
              <a:t>个学生</a:t>
            </a:r>
            <a:endParaRPr lang="zh-CN" altLang="en-US" sz="1800" b="1" dirty="0">
              <a:solidFill>
                <a:srgbClr val="FFFF00"/>
              </a:solidFill>
              <a:effectLst/>
              <a:latin typeface="Times New Roman" panose="02020603050405020304" pitchFamily="18" charset="0"/>
            </a:endParaRPr>
          </a:p>
        </p:txBody>
      </p:sp>
      <p:sp>
        <p:nvSpPr>
          <p:cNvPr id="3" name="椭圆 2"/>
          <p:cNvSpPr/>
          <p:nvPr/>
        </p:nvSpPr>
        <p:spPr bwMode="auto">
          <a:xfrm>
            <a:off x="4644008" y="1196405"/>
            <a:ext cx="978223" cy="432395"/>
          </a:xfrm>
          <a:prstGeom prst="ellipse">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61" name="椭圆 60"/>
          <p:cNvSpPr/>
          <p:nvPr/>
        </p:nvSpPr>
        <p:spPr bwMode="auto">
          <a:xfrm>
            <a:off x="6012160" y="1196752"/>
            <a:ext cx="978223" cy="432395"/>
          </a:xfrm>
          <a:prstGeom prst="ellipse">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62" name="椭圆 61"/>
          <p:cNvSpPr/>
          <p:nvPr/>
        </p:nvSpPr>
        <p:spPr bwMode="auto">
          <a:xfrm>
            <a:off x="3275856" y="1196752"/>
            <a:ext cx="978223" cy="432395"/>
          </a:xfrm>
          <a:prstGeom prst="ellipse">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8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98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98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9885"/>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159857"/>
                                        </p:tgtEl>
                                        <p:attrNameLst>
                                          <p:attrName>style.visibility</p:attrName>
                                        </p:attrNameLst>
                                      </p:cBhvr>
                                      <p:to>
                                        <p:strVal val="visible"/>
                                      </p:to>
                                    </p:set>
                                    <p:animEffect transition="in" filter="fade">
                                      <p:cBhvr>
                                        <p:cTn id="20" dur="500"/>
                                        <p:tgtEl>
                                          <p:spTgt spid="15985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9886"/>
                                        </p:tgtEl>
                                        <p:attrNameLst>
                                          <p:attrName>style.visibility</p:attrName>
                                        </p:attrNameLst>
                                      </p:cBhvr>
                                      <p:to>
                                        <p:strVal val="visible"/>
                                      </p:to>
                                    </p:set>
                                    <p:animEffect transition="in" filter="fade">
                                      <p:cBhvr>
                                        <p:cTn id="23" dur="500"/>
                                        <p:tgtEl>
                                          <p:spTgt spid="15988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1"/>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598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98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98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9864"/>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59859"/>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5988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98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98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98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986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988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98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98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989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98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854"/>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159863"/>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59892"/>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5985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6" presetClass="entr" presetSubtype="37" fill="hold" grpId="0" nodeType="clickEffect">
                                  <p:stCondLst>
                                    <p:cond delay="0"/>
                                  </p:stCondLst>
                                  <p:childTnLst>
                                    <p:set>
                                      <p:cBhvr>
                                        <p:cTn id="85" dur="1" fill="hold">
                                          <p:stCondLst>
                                            <p:cond delay="0"/>
                                          </p:stCondLst>
                                        </p:cTn>
                                        <p:tgtEl>
                                          <p:spTgt spid="159867"/>
                                        </p:tgtEl>
                                        <p:attrNameLst>
                                          <p:attrName>style.visibility</p:attrName>
                                        </p:attrNameLst>
                                      </p:cBhvr>
                                      <p:to>
                                        <p:strVal val="visible"/>
                                      </p:to>
                                    </p:set>
                                    <p:animEffect transition="in" filter="barn(outVertical)">
                                      <p:cBhvr>
                                        <p:cTn id="86" dur="500"/>
                                        <p:tgtEl>
                                          <p:spTgt spid="159867"/>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98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5989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5990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5989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5990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5986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5987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5990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5989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5987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5989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5990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5987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5990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5989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5987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59897"/>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5990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5987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59899"/>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5990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59881"/>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15990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5990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59882"/>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59"/>
                                        </p:tgtEl>
                                        <p:attrNameLst>
                                          <p:attrName>style.visibility</p:attrName>
                                        </p:attrNameLst>
                                      </p:cBhvr>
                                      <p:to>
                                        <p:strVal val="visible"/>
                                      </p:to>
                                    </p:set>
                                  </p:childTnLst>
                                </p:cTn>
                              </p:par>
                            </p:childTnLst>
                          </p:cTn>
                        </p:par>
                        <p:par>
                          <p:cTn id="159" fill="hold">
                            <p:stCondLst>
                              <p:cond delay="0"/>
                            </p:stCondLst>
                            <p:childTnLst>
                              <p:par>
                                <p:cTn id="160" presetID="35" presetClass="emph" presetSubtype="0" repeatCount="3000" fill="hold" grpId="1" nodeType="afterEffect">
                                  <p:stCondLst>
                                    <p:cond delay="0"/>
                                  </p:stCondLst>
                                  <p:childTnLst>
                                    <p:anim calcmode="discrete" valueType="str">
                                      <p:cBhvr>
                                        <p:cTn id="161"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159912"/>
                                        </p:tgtEl>
                                        <p:attrNameLst>
                                          <p:attrName>style.visibility</p:attrName>
                                        </p:attrNameLst>
                                      </p:cBhvr>
                                      <p:to>
                                        <p:strVal val="visible"/>
                                      </p:to>
                                    </p:set>
                                  </p:childTnLst>
                                </p:cTn>
                              </p:par>
                            </p:childTnLst>
                          </p:cTn>
                        </p:par>
                        <p:par>
                          <p:cTn id="166" fill="hold">
                            <p:stCondLst>
                              <p:cond delay="0"/>
                            </p:stCondLst>
                            <p:childTnLst>
                              <p:par>
                                <p:cTn id="167" presetID="35" presetClass="emph" presetSubtype="0" repeatCount="3000" fill="hold" grpId="1" nodeType="afterEffect">
                                  <p:stCondLst>
                                    <p:cond delay="0"/>
                                  </p:stCondLst>
                                  <p:childTnLst>
                                    <p:anim calcmode="discrete" valueType="str">
                                      <p:cBhvr>
                                        <p:cTn id="168" dur="1000" fill="hold"/>
                                        <p:tgtEl>
                                          <p:spTgt spid="1599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850" grpId="0" animBg="1"/>
      <p:bldP spid="159851" grpId="0" animBg="1"/>
      <p:bldP spid="159852" grpId="0" animBg="1"/>
      <p:bldP spid="159853" grpId="0" animBg="1"/>
      <p:bldP spid="159854" grpId="0" animBg="1"/>
      <p:bldP spid="159855" grpId="0" animBg="1"/>
      <p:bldP spid="159856" grpId="0" animBg="1"/>
      <p:bldP spid="159857" grpId="0" animBg="1"/>
      <p:bldP spid="159858" grpId="0" animBg="1"/>
      <p:bldP spid="159859" grpId="0" animBg="1"/>
      <p:bldP spid="159860" grpId="0" animBg="1"/>
      <p:bldP spid="159861" grpId="0" animBg="1"/>
      <p:bldP spid="159862" grpId="0" animBg="1"/>
      <p:bldP spid="159863" grpId="0" animBg="1"/>
      <p:bldP spid="159864" grpId="0" animBg="1"/>
      <p:bldP spid="159865" grpId="0" animBg="1"/>
      <p:bldP spid="159866" grpId="0" animBg="1"/>
      <p:bldP spid="159867" grpId="0" animBg="1"/>
      <p:bldP spid="159868" grpId="0" animBg="1"/>
      <p:bldP spid="159869" grpId="0" animBg="1"/>
      <p:bldP spid="159870" grpId="0" animBg="1"/>
      <p:bldP spid="159871" grpId="0" animBg="1"/>
      <p:bldP spid="159873" grpId="0" animBg="1"/>
      <p:bldP spid="159874" grpId="0" animBg="1"/>
      <p:bldP spid="159877" grpId="0" animBg="1"/>
      <p:bldP spid="159881" grpId="0" animBg="1"/>
      <p:bldP spid="159882" grpId="0" animBg="1"/>
      <p:bldP spid="159885" grpId="0"/>
      <p:bldP spid="159886" grpId="0"/>
      <p:bldP spid="159887" grpId="0"/>
      <p:bldP spid="159888" grpId="0"/>
      <p:bldP spid="159889" grpId="0"/>
      <p:bldP spid="159890" grpId="0"/>
      <p:bldP spid="159891" grpId="0"/>
      <p:bldP spid="159892" grpId="0"/>
      <p:bldP spid="159893" grpId="0"/>
      <p:bldP spid="159894" grpId="0"/>
      <p:bldP spid="159895" grpId="0"/>
      <p:bldP spid="159896" grpId="0"/>
      <p:bldP spid="159897" grpId="0"/>
      <p:bldP spid="159898" grpId="0"/>
      <p:bldP spid="159899" grpId="0"/>
      <p:bldP spid="159900" grpId="0"/>
      <p:bldP spid="159912" grpId="0" animBg="1"/>
      <p:bldP spid="159912" grpId="1" animBg="1"/>
      <p:bldP spid="59" grpId="0"/>
      <p:bldP spid="59" grpId="1"/>
      <p:bldP spid="3" grpId="0" animBg="1"/>
      <p:bldP spid="61" grpId="0" animBg="1"/>
      <p:bldP spid="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95893" y="1125517"/>
            <a:ext cx="7888315" cy="860425"/>
          </a:xfrm>
          <a:prstGeom prst="rect">
            <a:avLst/>
          </a:prstGeom>
          <a:noFill/>
          <a:ln w="9525">
            <a:noFill/>
            <a:miter lim="800000"/>
          </a:ln>
          <a:effectLst/>
        </p:spPr>
        <p:txBody>
          <a:bodyPr wrap="square">
            <a:spAutoFit/>
          </a:bodyPr>
          <a:lstStyle/>
          <a:p>
            <a:pPr algn="just">
              <a:lnSpc>
                <a:spcPts val="3000"/>
              </a:lnSpc>
              <a:spcBef>
                <a:spcPts val="600"/>
              </a:spcBef>
            </a:pPr>
            <a:r>
              <a:rPr kumimoji="1" lang="zh-CN" altLang="en-US" sz="2400" b="1" u="sng" smtClean="0">
                <a:solidFill>
                  <a:srgbClr val="FFFF00"/>
                </a:solidFill>
                <a:latin typeface="Songti SC Bold" panose="02010800040101010101" charset="-122"/>
                <a:ea typeface="Songti SC Bold" panose="02010800040101010101" charset="-122"/>
                <a:cs typeface="Songti SC Regular" panose="02010800040101010101" charset="-122"/>
              </a:rPr>
              <a:t>森林</a:t>
            </a:r>
            <a:r>
              <a:rPr kumimoji="1" lang="zh-CN" altLang="en-US" sz="2400" smtClean="0">
                <a:latin typeface="Songti SC Regular" panose="02010800040101010101" charset="-122"/>
                <a:ea typeface="Songti SC Regular" panose="02010800040101010101" charset="-122"/>
                <a:cs typeface="Songti SC Regular" panose="02010800040101010101" charset="-122"/>
              </a:rPr>
              <a:t>：给</a:t>
            </a:r>
            <a:r>
              <a:rPr kumimoji="1" lang="en-US" altLang="zh-CN" sz="2400" i="1" smtClean="0">
                <a:latin typeface="Songti SC Regular" panose="02010800040101010101" charset="-122"/>
                <a:ea typeface="Songti SC Regular" panose="02010800040101010101" charset="-122"/>
                <a:cs typeface="Songti SC Regular" panose="02010800040101010101" charset="-122"/>
              </a:rPr>
              <a:t>m</a:t>
            </a:r>
            <a:r>
              <a:rPr kumimoji="1" lang="zh-CN" altLang="en-US" sz="2400" smtClean="0">
                <a:latin typeface="Songti SC Regular" panose="02010800040101010101" charset="-122"/>
                <a:ea typeface="Songti SC Regular" panose="02010800040101010101" charset="-122"/>
                <a:cs typeface="Songti SC Regular" panose="02010800040101010101" charset="-122"/>
              </a:rPr>
              <a:t>（</a:t>
            </a:r>
            <a:r>
              <a:rPr kumimoji="1" lang="en-US" altLang="zh-CN" sz="2400" smtClean="0">
                <a:latin typeface="Songti SC Regular" panose="02010800040101010101" charset="-122"/>
                <a:ea typeface="Songti SC Regular" panose="02010800040101010101" charset="-122"/>
                <a:cs typeface="Songti SC Regular" panose="02010800040101010101" charset="-122"/>
              </a:rPr>
              <a:t>m&gt;1</a:t>
            </a:r>
            <a:r>
              <a:rPr kumimoji="1" lang="zh-CN" altLang="en-US" sz="2400" smtClean="0">
                <a:latin typeface="Songti SC Regular" panose="02010800040101010101" charset="-122"/>
                <a:ea typeface="Songti SC Regular" panose="02010800040101010101" charset="-122"/>
                <a:cs typeface="Songti SC Regular" panose="02010800040101010101" charset="-122"/>
              </a:rPr>
              <a:t>）棵</a:t>
            </a:r>
            <a:r>
              <a:rPr kumimoji="1" lang="zh-CN" altLang="en-US" sz="2400" dirty="0">
                <a:latin typeface="Songti SC Regular" panose="02010800040101010101" charset="-122"/>
                <a:ea typeface="Songti SC Regular" panose="02010800040101010101" charset="-122"/>
                <a:cs typeface="Songti SC Regular" panose="02010800040101010101" charset="-122"/>
              </a:rPr>
              <a:t>独立的树加上</a:t>
            </a:r>
            <a:r>
              <a:rPr kumimoji="1" lang="zh-CN" altLang="en-US" sz="2400">
                <a:latin typeface="Songti SC Regular" panose="02010800040101010101" charset="-122"/>
                <a:ea typeface="Songti SC Regular" panose="02010800040101010101" charset="-122"/>
                <a:cs typeface="Songti SC Regular" panose="02010800040101010101" charset="-122"/>
              </a:rPr>
              <a:t>一</a:t>
            </a:r>
            <a:r>
              <a:rPr kumimoji="1" lang="zh-CN" altLang="en-US" sz="2400" smtClean="0">
                <a:latin typeface="Songti SC Regular" panose="02010800040101010101" charset="-122"/>
                <a:ea typeface="Songti SC Regular" panose="02010800040101010101" charset="-122"/>
                <a:cs typeface="Songti SC Regular" panose="02010800040101010101" charset="-122"/>
              </a:rPr>
              <a:t>个</a:t>
            </a:r>
            <a:r>
              <a:rPr kumimoji="1" lang="zh-CN" altLang="en-US" sz="2400" smtClean="0">
                <a:solidFill>
                  <a:schemeClr val="tx1"/>
                </a:solidFill>
                <a:latin typeface="Songti SC Regular" panose="02010800040101010101" charset="-122"/>
                <a:ea typeface="Songti SC Regular" panose="02010800040101010101" charset="-122"/>
                <a:cs typeface="Songti SC Regular" panose="02010800040101010101" charset="-122"/>
              </a:rPr>
              <a:t>结点</a:t>
            </a:r>
            <a:r>
              <a:rPr kumimoji="1" lang="zh-CN" altLang="en-US" sz="2400" smtClean="0">
                <a:latin typeface="Songti SC Regular" panose="02010800040101010101" charset="-122"/>
                <a:ea typeface="Songti SC Regular" panose="02010800040101010101" charset="-122"/>
                <a:cs typeface="Songti SC Regular" panose="02010800040101010101" charset="-122"/>
              </a:rPr>
              <a:t>，并</a:t>
            </a:r>
            <a:r>
              <a:rPr kumimoji="1" lang="zh-CN" altLang="en-US" sz="2400">
                <a:latin typeface="Songti SC Regular" panose="02010800040101010101" charset="-122"/>
                <a:ea typeface="Songti SC Regular" panose="02010800040101010101" charset="-122"/>
                <a:cs typeface="Songti SC Regular" panose="02010800040101010101" charset="-122"/>
              </a:rPr>
              <a:t>把</a:t>
            </a:r>
            <a:r>
              <a:rPr kumimoji="1" lang="zh-CN" altLang="en-US" sz="2400" smtClean="0">
                <a:latin typeface="Songti SC Regular" panose="02010800040101010101" charset="-122"/>
                <a:ea typeface="Songti SC Regular" panose="02010800040101010101" charset="-122"/>
                <a:cs typeface="Songti SC Regular" panose="02010800040101010101" charset="-122"/>
              </a:rPr>
              <a:t>这</a:t>
            </a:r>
            <a:r>
              <a:rPr kumimoji="1" lang="en-US" altLang="zh-CN" sz="2400" i="1" dirty="0" smtClean="0">
                <a:latin typeface="Songti SC Regular" panose="02010800040101010101" charset="-122"/>
                <a:ea typeface="Songti SC Regular" panose="02010800040101010101" charset="-122"/>
                <a:cs typeface="Songti SC Regular" panose="02010800040101010101" charset="-122"/>
              </a:rPr>
              <a:t>m</a:t>
            </a:r>
            <a:r>
              <a:rPr kumimoji="1" lang="zh-CN" altLang="en-US" sz="2400" smtClean="0">
                <a:latin typeface="Songti SC Regular" panose="02010800040101010101" charset="-122"/>
                <a:ea typeface="Songti SC Regular" panose="02010800040101010101" charset="-122"/>
                <a:cs typeface="Songti SC Regular" panose="02010800040101010101" charset="-122"/>
              </a:rPr>
              <a:t>棵</a:t>
            </a:r>
            <a:r>
              <a:rPr kumimoji="1" lang="zh-CN" altLang="en-US" sz="2400" dirty="0">
                <a:latin typeface="Songti SC Regular" panose="02010800040101010101" charset="-122"/>
                <a:ea typeface="Songti SC Regular" panose="02010800040101010101" charset="-122"/>
                <a:cs typeface="Songti SC Regular" panose="02010800040101010101" charset="-122"/>
              </a:rPr>
              <a:t>树</a:t>
            </a:r>
            <a:r>
              <a:rPr kumimoji="1" lang="zh-CN" altLang="en-US" sz="2400">
                <a:latin typeface="Songti SC Regular" panose="02010800040101010101" charset="-122"/>
                <a:ea typeface="Songti SC Regular" panose="02010800040101010101" charset="-122"/>
                <a:cs typeface="Songti SC Regular" panose="02010800040101010101" charset="-122"/>
              </a:rPr>
              <a:t>作为</a:t>
            </a:r>
            <a:r>
              <a:rPr kumimoji="1" lang="zh-CN" altLang="en-US" sz="2400" smtClean="0">
                <a:latin typeface="Songti SC Regular" panose="02010800040101010101" charset="-122"/>
                <a:ea typeface="Songti SC Regular" panose="02010800040101010101" charset="-122"/>
                <a:cs typeface="Songti SC Regular" panose="02010800040101010101" charset="-122"/>
              </a:rPr>
              <a:t>该结点的</a:t>
            </a:r>
            <a:r>
              <a:rPr kumimoji="1" lang="zh-CN" altLang="en-US" sz="2400">
                <a:latin typeface="Songti SC Regular" panose="02010800040101010101" charset="-122"/>
                <a:ea typeface="Songti SC Regular" panose="02010800040101010101" charset="-122"/>
                <a:cs typeface="Songti SC Regular" panose="02010800040101010101" charset="-122"/>
              </a:rPr>
              <a:t>子</a:t>
            </a:r>
            <a:r>
              <a:rPr kumimoji="1" lang="zh-CN" altLang="en-US" sz="2400" smtClean="0">
                <a:latin typeface="Songti SC Regular" panose="02010800040101010101" charset="-122"/>
                <a:ea typeface="Songti SC Regular" panose="02010800040101010101" charset="-122"/>
                <a:cs typeface="Songti SC Regular" panose="02010800040101010101" charset="-122"/>
              </a:rPr>
              <a:t>树，则森林就变成了一颗树。</a:t>
            </a:r>
            <a:endParaRPr kumimoji="1" lang="zh-CN" altLang="en-US" sz="2400" dirty="0" smtClean="0">
              <a:latin typeface="Songti SC Regular" panose="02010800040101010101" charset="-122"/>
              <a:ea typeface="Songti SC Regular" panose="02010800040101010101" charset="-122"/>
              <a:cs typeface="Songti SC Regular" panose="02010800040101010101" charset="-122"/>
            </a:endParaRPr>
          </a:p>
        </p:txBody>
      </p:sp>
      <p:sp>
        <p:nvSpPr>
          <p:cNvPr id="8" name="Freeform 47"/>
          <p:cNvSpPr/>
          <p:nvPr/>
        </p:nvSpPr>
        <p:spPr bwMode="auto">
          <a:xfrm>
            <a:off x="564168" y="3921116"/>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9" name="Freeform 48"/>
          <p:cNvSpPr/>
          <p:nvPr/>
        </p:nvSpPr>
        <p:spPr bwMode="auto">
          <a:xfrm>
            <a:off x="989602" y="3883016"/>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10" name="Oval 31"/>
          <p:cNvSpPr>
            <a:spLocks noChangeArrowheads="1"/>
          </p:cNvSpPr>
          <p:nvPr/>
        </p:nvSpPr>
        <p:spPr bwMode="auto">
          <a:xfrm>
            <a:off x="1692880" y="2554277"/>
            <a:ext cx="360363" cy="360363"/>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600" i="1">
                <a:solidFill>
                  <a:srgbClr val="FF0000"/>
                </a:solidFill>
                <a:latin typeface="Consolas" panose="020B0609020204030204" pitchFamily="49" charset="0"/>
                <a:cs typeface="Consolas" panose="020B0609020204030204" pitchFamily="49" charset="0"/>
              </a:rPr>
              <a:t>A</a:t>
            </a:r>
          </a:p>
        </p:txBody>
      </p:sp>
      <p:sp>
        <p:nvSpPr>
          <p:cNvPr id="11" name="Oval 32"/>
          <p:cNvSpPr>
            <a:spLocks noChangeArrowheads="1"/>
          </p:cNvSpPr>
          <p:nvPr/>
        </p:nvSpPr>
        <p:spPr bwMode="auto">
          <a:xfrm>
            <a:off x="684818" y="3560755"/>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12" name="Oval 33"/>
          <p:cNvSpPr>
            <a:spLocks noChangeArrowheads="1"/>
          </p:cNvSpPr>
          <p:nvPr/>
        </p:nvSpPr>
        <p:spPr bwMode="auto">
          <a:xfrm>
            <a:off x="1692880" y="3560755"/>
            <a:ext cx="360363" cy="360363"/>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C</a:t>
            </a:r>
          </a:p>
        </p:txBody>
      </p:sp>
      <p:sp>
        <p:nvSpPr>
          <p:cNvPr id="13" name="Oval 34"/>
          <p:cNvSpPr>
            <a:spLocks noChangeArrowheads="1"/>
          </p:cNvSpPr>
          <p:nvPr/>
        </p:nvSpPr>
        <p:spPr bwMode="auto">
          <a:xfrm>
            <a:off x="2700943" y="3560755"/>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14" name="Oval 35"/>
          <p:cNvSpPr>
            <a:spLocks noChangeArrowheads="1"/>
          </p:cNvSpPr>
          <p:nvPr/>
        </p:nvSpPr>
        <p:spPr bwMode="auto">
          <a:xfrm>
            <a:off x="324455" y="4208455"/>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15" name="Oval 36"/>
          <p:cNvSpPr>
            <a:spLocks noChangeArrowheads="1"/>
          </p:cNvSpPr>
          <p:nvPr/>
        </p:nvSpPr>
        <p:spPr bwMode="auto">
          <a:xfrm>
            <a:off x="1043593" y="4208455"/>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16" name="Oval 37"/>
          <p:cNvSpPr>
            <a:spLocks noChangeArrowheads="1"/>
          </p:cNvSpPr>
          <p:nvPr/>
        </p:nvSpPr>
        <p:spPr bwMode="auto">
          <a:xfrm>
            <a:off x="1692880" y="4208455"/>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17" name="Oval 38"/>
          <p:cNvSpPr>
            <a:spLocks noChangeArrowheads="1"/>
          </p:cNvSpPr>
          <p:nvPr/>
        </p:nvSpPr>
        <p:spPr bwMode="auto">
          <a:xfrm>
            <a:off x="1692880" y="4856155"/>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18" name="Oval 39"/>
          <p:cNvSpPr>
            <a:spLocks noChangeArrowheads="1"/>
          </p:cNvSpPr>
          <p:nvPr/>
        </p:nvSpPr>
        <p:spPr bwMode="auto">
          <a:xfrm>
            <a:off x="2340580" y="4208455"/>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19" name="Oval 40"/>
          <p:cNvSpPr>
            <a:spLocks noChangeArrowheads="1"/>
          </p:cNvSpPr>
          <p:nvPr/>
        </p:nvSpPr>
        <p:spPr bwMode="auto">
          <a:xfrm>
            <a:off x="3132743" y="4208455"/>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20" name="Oval 41"/>
          <p:cNvSpPr>
            <a:spLocks noChangeArrowheads="1"/>
          </p:cNvSpPr>
          <p:nvPr/>
        </p:nvSpPr>
        <p:spPr bwMode="auto">
          <a:xfrm>
            <a:off x="2556480" y="4856155"/>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21" name="Oval 42"/>
          <p:cNvSpPr>
            <a:spLocks noChangeArrowheads="1"/>
          </p:cNvSpPr>
          <p:nvPr/>
        </p:nvSpPr>
        <p:spPr bwMode="auto">
          <a:xfrm>
            <a:off x="3137505" y="4856155"/>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22" name="Oval 43"/>
          <p:cNvSpPr>
            <a:spLocks noChangeArrowheads="1"/>
          </p:cNvSpPr>
          <p:nvPr/>
        </p:nvSpPr>
        <p:spPr bwMode="auto">
          <a:xfrm>
            <a:off x="3780443" y="4856155"/>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25" name="Line 49"/>
          <p:cNvSpPr>
            <a:spLocks noChangeShapeType="1"/>
          </p:cNvSpPr>
          <p:nvPr/>
        </p:nvSpPr>
        <p:spPr bwMode="auto">
          <a:xfrm>
            <a:off x="1875443" y="3935405"/>
            <a:ext cx="0" cy="2592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6" name="Line 50"/>
          <p:cNvSpPr>
            <a:spLocks noChangeShapeType="1"/>
          </p:cNvSpPr>
          <p:nvPr/>
        </p:nvSpPr>
        <p:spPr bwMode="auto">
          <a:xfrm>
            <a:off x="1875443" y="4568817"/>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7" name="Freeform 51"/>
          <p:cNvSpPr/>
          <p:nvPr/>
        </p:nvSpPr>
        <p:spPr bwMode="auto">
          <a:xfrm>
            <a:off x="2572355" y="3906830"/>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8" name="Freeform 52"/>
          <p:cNvSpPr/>
          <p:nvPr/>
        </p:nvSpPr>
        <p:spPr bwMode="auto">
          <a:xfrm>
            <a:off x="3012093" y="3878255"/>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 name="Line 53"/>
          <p:cNvSpPr>
            <a:spLocks noChangeShapeType="1"/>
          </p:cNvSpPr>
          <p:nvPr/>
        </p:nvSpPr>
        <p:spPr bwMode="auto">
          <a:xfrm flipH="1">
            <a:off x="2816830" y="4497380"/>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0" name="Line 54"/>
          <p:cNvSpPr>
            <a:spLocks noChangeShapeType="1"/>
          </p:cNvSpPr>
          <p:nvPr/>
        </p:nvSpPr>
        <p:spPr bwMode="auto">
          <a:xfrm>
            <a:off x="3320068" y="4568817"/>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1" name="Freeform 55"/>
          <p:cNvSpPr/>
          <p:nvPr/>
        </p:nvSpPr>
        <p:spPr bwMode="auto">
          <a:xfrm>
            <a:off x="3459768" y="4478330"/>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grpSp>
        <p:nvGrpSpPr>
          <p:cNvPr id="3" name="组合 5"/>
          <p:cNvGrpSpPr/>
          <p:nvPr/>
        </p:nvGrpSpPr>
        <p:grpSpPr>
          <a:xfrm>
            <a:off x="5009227" y="2911467"/>
            <a:ext cx="3816350" cy="2305050"/>
            <a:chOff x="1692275" y="2276475"/>
            <a:chExt cx="3816350" cy="2305050"/>
          </a:xfrm>
        </p:grpSpPr>
        <p:sp>
          <p:nvSpPr>
            <p:cNvPr id="33" name="Line 44"/>
            <p:cNvSpPr>
              <a:spLocks noChangeShapeType="1"/>
            </p:cNvSpPr>
            <p:nvPr/>
          </p:nvSpPr>
          <p:spPr bwMode="auto">
            <a:xfrm flipH="1">
              <a:off x="2335217" y="2493963"/>
              <a:ext cx="725482" cy="496892"/>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4" name="Freeform 47"/>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5" name="Freeform 48"/>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6" name="Oval 31"/>
            <p:cNvSpPr>
              <a:spLocks noChangeArrowheads="1"/>
            </p:cNvSpPr>
            <p:nvPr/>
          </p:nvSpPr>
          <p:spPr bwMode="auto">
            <a:xfrm>
              <a:off x="3060700" y="2276475"/>
              <a:ext cx="360363" cy="360363"/>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600" i="1">
                  <a:solidFill>
                    <a:srgbClr val="FF0000"/>
                  </a:solidFill>
                  <a:latin typeface="Consolas" panose="020B0609020204030204" pitchFamily="49" charset="0"/>
                  <a:cs typeface="Consolas" panose="020B0609020204030204" pitchFamily="49" charset="0"/>
                </a:rPr>
                <a:t>A</a:t>
              </a:r>
            </a:p>
          </p:txBody>
        </p:sp>
        <p:sp>
          <p:nvSpPr>
            <p:cNvPr id="37" name="Oval 32"/>
            <p:cNvSpPr>
              <a:spLocks noChangeArrowheads="1"/>
            </p:cNvSpPr>
            <p:nvPr/>
          </p:nvSpPr>
          <p:spPr bwMode="auto">
            <a:xfrm>
              <a:off x="2052638" y="2925763"/>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38" name="Oval 33"/>
            <p:cNvSpPr>
              <a:spLocks noChangeArrowheads="1"/>
            </p:cNvSpPr>
            <p:nvPr/>
          </p:nvSpPr>
          <p:spPr bwMode="auto">
            <a:xfrm>
              <a:off x="3060700" y="2925763"/>
              <a:ext cx="360363" cy="360363"/>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C</a:t>
              </a:r>
            </a:p>
          </p:txBody>
        </p:sp>
        <p:sp>
          <p:nvSpPr>
            <p:cNvPr id="39" name="Oval 34"/>
            <p:cNvSpPr>
              <a:spLocks noChangeArrowheads="1"/>
            </p:cNvSpPr>
            <p:nvPr/>
          </p:nvSpPr>
          <p:spPr bwMode="auto">
            <a:xfrm>
              <a:off x="4068763" y="2925763"/>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40" name="Oval 35"/>
            <p:cNvSpPr>
              <a:spLocks noChangeArrowheads="1"/>
            </p:cNvSpPr>
            <p:nvPr/>
          </p:nvSpPr>
          <p:spPr bwMode="auto">
            <a:xfrm>
              <a:off x="1692275"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41" name="Oval 36"/>
            <p:cNvSpPr>
              <a:spLocks noChangeArrowheads="1"/>
            </p:cNvSpPr>
            <p:nvPr/>
          </p:nvSpPr>
          <p:spPr bwMode="auto">
            <a:xfrm>
              <a:off x="241141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42" name="Oval 37"/>
            <p:cNvSpPr>
              <a:spLocks noChangeArrowheads="1"/>
            </p:cNvSpPr>
            <p:nvPr/>
          </p:nvSpPr>
          <p:spPr bwMode="auto">
            <a:xfrm>
              <a:off x="3060700" y="3573463"/>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43" name="Oval 38"/>
            <p:cNvSpPr>
              <a:spLocks noChangeArrowheads="1"/>
            </p:cNvSpPr>
            <p:nvPr/>
          </p:nvSpPr>
          <p:spPr bwMode="auto">
            <a:xfrm>
              <a:off x="3060700" y="4221163"/>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44" name="Oval 39"/>
            <p:cNvSpPr>
              <a:spLocks noChangeArrowheads="1"/>
            </p:cNvSpPr>
            <p:nvPr/>
          </p:nvSpPr>
          <p:spPr bwMode="auto">
            <a:xfrm>
              <a:off x="3708400" y="3573463"/>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45" name="Oval 40"/>
            <p:cNvSpPr>
              <a:spLocks noChangeArrowheads="1"/>
            </p:cNvSpPr>
            <p:nvPr/>
          </p:nvSpPr>
          <p:spPr bwMode="auto">
            <a:xfrm>
              <a:off x="4500563" y="3573463"/>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46" name="Oval 41"/>
            <p:cNvSpPr>
              <a:spLocks noChangeArrowheads="1"/>
            </p:cNvSpPr>
            <p:nvPr/>
          </p:nvSpPr>
          <p:spPr bwMode="auto">
            <a:xfrm>
              <a:off x="3924300" y="4221163"/>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47" name="Oval 42"/>
            <p:cNvSpPr>
              <a:spLocks noChangeArrowheads="1"/>
            </p:cNvSpPr>
            <p:nvPr/>
          </p:nvSpPr>
          <p:spPr bwMode="auto">
            <a:xfrm>
              <a:off x="4505325" y="4221163"/>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48" name="Oval 43"/>
            <p:cNvSpPr>
              <a:spLocks noChangeArrowheads="1"/>
            </p:cNvSpPr>
            <p:nvPr/>
          </p:nvSpPr>
          <p:spPr bwMode="auto">
            <a:xfrm>
              <a:off x="5148263" y="4221163"/>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49" name="Line 45"/>
            <p:cNvSpPr>
              <a:spLocks noChangeShapeType="1"/>
            </p:cNvSpPr>
            <p:nvPr/>
          </p:nvSpPr>
          <p:spPr bwMode="auto">
            <a:xfrm>
              <a:off x="3238500" y="2636838"/>
              <a:ext cx="0" cy="288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0" name="Line 46"/>
            <p:cNvSpPr>
              <a:spLocks noChangeShapeType="1"/>
            </p:cNvSpPr>
            <p:nvPr/>
          </p:nvSpPr>
          <p:spPr bwMode="auto">
            <a:xfrm>
              <a:off x="3430588" y="2522538"/>
              <a:ext cx="647700" cy="503237"/>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1" name="Line 49"/>
            <p:cNvSpPr>
              <a:spLocks noChangeShapeType="1"/>
            </p:cNvSpPr>
            <p:nvPr/>
          </p:nvSpPr>
          <p:spPr bwMode="auto">
            <a:xfrm>
              <a:off x="3243263" y="3300413"/>
              <a:ext cx="0" cy="2592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2" name="Line 50"/>
            <p:cNvSpPr>
              <a:spLocks noChangeShapeType="1"/>
            </p:cNvSpPr>
            <p:nvPr/>
          </p:nvSpPr>
          <p:spPr bwMode="auto">
            <a:xfrm>
              <a:off x="3243263"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3" name="Freeform 51"/>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4" name="Freeform 52"/>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5" name="Line 53"/>
            <p:cNvSpPr>
              <a:spLocks noChangeShapeType="1"/>
            </p:cNvSpPr>
            <p:nvPr/>
          </p:nvSpPr>
          <p:spPr bwMode="auto">
            <a:xfrm flipH="1">
              <a:off x="4184650" y="3862388"/>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6" name="Line 54"/>
            <p:cNvSpPr>
              <a:spLocks noChangeShapeType="1"/>
            </p:cNvSpPr>
            <p:nvPr/>
          </p:nvSpPr>
          <p:spPr bwMode="auto">
            <a:xfrm>
              <a:off x="4687888"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7" name="Freeform 55"/>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grpSp>
      <p:sp>
        <p:nvSpPr>
          <p:cNvPr id="58" name="右箭头 57"/>
          <p:cNvSpPr/>
          <p:nvPr/>
        </p:nvSpPr>
        <p:spPr bwMode="auto">
          <a:xfrm>
            <a:off x="4182107" y="3840161"/>
            <a:ext cx="428628" cy="214314"/>
          </a:xfrm>
          <a:prstGeom prst="rightArrow">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endParaRPr lang="zh-CN" altLang="en-US" sz="1600">
              <a:latin typeface="Consolas" panose="020B0609020204030204" pitchFamily="49" charset="0"/>
              <a:cs typeface="Consolas" panose="020B0609020204030204" pitchFamily="49" charset="0"/>
            </a:endParaRPr>
          </a:p>
        </p:txBody>
      </p:sp>
      <p:sp>
        <p:nvSpPr>
          <p:cNvPr id="4" name="文本框 3"/>
          <p:cNvSpPr txBox="1"/>
          <p:nvPr/>
        </p:nvSpPr>
        <p:spPr>
          <a:xfrm>
            <a:off x="7308215" y="189230"/>
            <a:ext cx="1234440" cy="460375"/>
          </a:xfrm>
          <a:prstGeom prst="rect">
            <a:avLst/>
          </a:prstGeom>
          <a:noFill/>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b="1">
                <a:solidFill>
                  <a:srgbClr val="FFFF00"/>
                </a:solidFill>
              </a:rPr>
              <a:t>树</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1"/>
          <p:cNvSpPr txBox="1">
            <a:spLocks noChangeArrowheads="1"/>
          </p:cNvSpPr>
          <p:nvPr/>
        </p:nvSpPr>
        <p:spPr bwMode="auto">
          <a:xfrm>
            <a:off x="359833" y="1412776"/>
            <a:ext cx="4032250" cy="19389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0"/>
              </a:spcBef>
            </a:pPr>
            <a:r>
              <a:rPr lang="en-US" altLang="zh-CN" sz="2400" dirty="0">
                <a:effectLst/>
                <a:ea typeface="宋体" panose="02010600030101010101" pitchFamily="2" charset="-122"/>
              </a:rPr>
              <a:t>if (a&lt;60) b=‘E’;</a:t>
            </a:r>
          </a:p>
          <a:p>
            <a:pPr algn="l">
              <a:spcBef>
                <a:spcPts val="0"/>
              </a:spcBef>
            </a:pPr>
            <a:r>
              <a:rPr lang="en-US" altLang="zh-CN" sz="2400" dirty="0">
                <a:effectLst/>
                <a:ea typeface="宋体" panose="02010600030101010101" pitchFamily="2" charset="-122"/>
              </a:rPr>
              <a:t>    else if (a&lt;70) b=‘D’;</a:t>
            </a:r>
          </a:p>
          <a:p>
            <a:pPr algn="l">
              <a:spcBef>
                <a:spcPts val="0"/>
              </a:spcBef>
            </a:pPr>
            <a:r>
              <a:rPr lang="en-US" altLang="zh-CN" sz="2400" dirty="0">
                <a:effectLst/>
                <a:ea typeface="宋体" panose="02010600030101010101" pitchFamily="2" charset="-122"/>
              </a:rPr>
              <a:t>        else if (a&lt;80) b=‘C’;</a:t>
            </a:r>
          </a:p>
          <a:p>
            <a:pPr algn="l">
              <a:spcBef>
                <a:spcPts val="0"/>
              </a:spcBef>
            </a:pPr>
            <a:r>
              <a:rPr lang="en-US" altLang="zh-CN" sz="2400" dirty="0">
                <a:effectLst/>
                <a:ea typeface="宋体" panose="02010600030101010101" pitchFamily="2" charset="-122"/>
              </a:rPr>
              <a:t>            else if (a&lt;90) b=‘B’;</a:t>
            </a:r>
          </a:p>
          <a:p>
            <a:pPr algn="l">
              <a:spcBef>
                <a:spcPts val="0"/>
              </a:spcBef>
            </a:pPr>
            <a:r>
              <a:rPr lang="en-US" altLang="zh-CN" sz="2400" dirty="0">
                <a:effectLst/>
                <a:ea typeface="宋体" panose="02010600030101010101" pitchFamily="2" charset="-122"/>
              </a:rPr>
              <a:t>                else b=‘A’;</a:t>
            </a:r>
          </a:p>
        </p:txBody>
      </p:sp>
      <p:sp>
        <p:nvSpPr>
          <p:cNvPr id="6" name="Text Box 71"/>
          <p:cNvSpPr txBox="1">
            <a:spLocks noChangeArrowheads="1"/>
          </p:cNvSpPr>
          <p:nvPr/>
        </p:nvSpPr>
        <p:spPr bwMode="auto">
          <a:xfrm>
            <a:off x="4751916" y="1412776"/>
            <a:ext cx="4032250" cy="41549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0"/>
              </a:spcBef>
            </a:pPr>
            <a:r>
              <a:rPr lang="en-US" altLang="zh-CN" sz="2400" dirty="0">
                <a:effectLst/>
                <a:ea typeface="宋体" panose="02010600030101010101" pitchFamily="2" charset="-122"/>
              </a:rPr>
              <a:t>if (</a:t>
            </a:r>
            <a:r>
              <a:rPr lang="en-US" altLang="zh-CN" sz="2400" dirty="0" smtClean="0">
                <a:effectLst/>
                <a:ea typeface="宋体" panose="02010600030101010101" pitchFamily="2" charset="-122"/>
              </a:rPr>
              <a:t>a&lt;80</a:t>
            </a:r>
            <a:r>
              <a:rPr lang="en-US" altLang="zh-CN" sz="2400" dirty="0">
                <a:effectLst/>
                <a:ea typeface="宋体" panose="02010600030101010101" pitchFamily="2" charset="-122"/>
              </a:rPr>
              <a:t>) </a:t>
            </a:r>
            <a:r>
              <a:rPr lang="en-US" altLang="zh-CN" sz="2400" dirty="0" smtClean="0">
                <a:effectLst/>
                <a:ea typeface="宋体" panose="02010600030101010101" pitchFamily="2" charset="-122"/>
              </a:rPr>
              <a:t>{</a:t>
            </a:r>
          </a:p>
          <a:p>
            <a:pPr algn="l">
              <a:spcBef>
                <a:spcPts val="0"/>
              </a:spcBef>
            </a:pPr>
            <a:r>
              <a:rPr lang="en-US" altLang="zh-CN" sz="2400" dirty="0">
                <a:effectLst/>
                <a:ea typeface="宋体" panose="02010600030101010101" pitchFamily="2" charset="-122"/>
              </a:rPr>
              <a:t> </a:t>
            </a:r>
            <a:r>
              <a:rPr lang="en-US" altLang="zh-CN" sz="2400" dirty="0" smtClean="0">
                <a:effectLst/>
                <a:ea typeface="宋体" panose="02010600030101010101" pitchFamily="2" charset="-122"/>
              </a:rPr>
              <a:t>   if (a&lt;70) {</a:t>
            </a:r>
          </a:p>
          <a:p>
            <a:pPr algn="l">
              <a:spcBef>
                <a:spcPts val="0"/>
              </a:spcBef>
            </a:pPr>
            <a:r>
              <a:rPr lang="en-US" altLang="zh-CN" sz="2400" dirty="0">
                <a:effectLst/>
                <a:ea typeface="宋体" panose="02010600030101010101" pitchFamily="2" charset="-122"/>
              </a:rPr>
              <a:t> </a:t>
            </a:r>
            <a:r>
              <a:rPr lang="en-US" altLang="zh-CN" sz="2400" dirty="0" smtClean="0">
                <a:effectLst/>
                <a:ea typeface="宋体" panose="02010600030101010101" pitchFamily="2" charset="-122"/>
              </a:rPr>
              <a:t>       if (a&lt;60) b=‘E’;</a:t>
            </a:r>
          </a:p>
          <a:p>
            <a:pPr algn="l">
              <a:spcBef>
                <a:spcPts val="0"/>
              </a:spcBef>
            </a:pPr>
            <a:r>
              <a:rPr lang="en-US" altLang="zh-CN" sz="2400" dirty="0">
                <a:effectLst/>
                <a:ea typeface="宋体" panose="02010600030101010101" pitchFamily="2" charset="-122"/>
              </a:rPr>
              <a:t> </a:t>
            </a:r>
            <a:r>
              <a:rPr lang="en-US" altLang="zh-CN" sz="2400" dirty="0" smtClean="0">
                <a:effectLst/>
                <a:ea typeface="宋体" panose="02010600030101010101" pitchFamily="2" charset="-122"/>
              </a:rPr>
              <a:t>       else b=‘D’;</a:t>
            </a:r>
          </a:p>
          <a:p>
            <a:pPr algn="l">
              <a:spcBef>
                <a:spcPts val="0"/>
              </a:spcBef>
            </a:pPr>
            <a:r>
              <a:rPr lang="en-US" altLang="zh-CN" sz="2400" dirty="0" smtClean="0">
                <a:effectLst/>
                <a:ea typeface="宋体" panose="02010600030101010101" pitchFamily="2" charset="-122"/>
              </a:rPr>
              <a:t>    }</a:t>
            </a:r>
          </a:p>
          <a:p>
            <a:pPr algn="l">
              <a:spcBef>
                <a:spcPts val="0"/>
              </a:spcBef>
            </a:pPr>
            <a:r>
              <a:rPr lang="en-US" altLang="zh-CN" sz="2400" dirty="0" smtClean="0">
                <a:effectLst/>
                <a:ea typeface="宋体" panose="02010600030101010101" pitchFamily="2" charset="-122"/>
              </a:rPr>
              <a:t>    else b=‘C’;</a:t>
            </a:r>
          </a:p>
          <a:p>
            <a:pPr algn="l">
              <a:spcBef>
                <a:spcPts val="0"/>
              </a:spcBef>
            </a:pPr>
            <a:r>
              <a:rPr lang="en-US" altLang="zh-CN" sz="2400" dirty="0" smtClean="0">
                <a:effectLst/>
                <a:ea typeface="宋体" panose="02010600030101010101" pitchFamily="2" charset="-122"/>
              </a:rPr>
              <a:t>}</a:t>
            </a:r>
          </a:p>
          <a:p>
            <a:pPr algn="l">
              <a:spcBef>
                <a:spcPts val="0"/>
              </a:spcBef>
            </a:pPr>
            <a:r>
              <a:rPr lang="en-US" altLang="zh-CN" sz="2400" dirty="0" smtClean="0">
                <a:effectLst/>
                <a:ea typeface="宋体" panose="02010600030101010101" pitchFamily="2" charset="-122"/>
              </a:rPr>
              <a:t>else {</a:t>
            </a:r>
          </a:p>
          <a:p>
            <a:pPr algn="l">
              <a:spcBef>
                <a:spcPts val="0"/>
              </a:spcBef>
            </a:pPr>
            <a:r>
              <a:rPr lang="en-US" altLang="zh-CN" sz="2400" dirty="0">
                <a:effectLst/>
                <a:ea typeface="宋体" panose="02010600030101010101" pitchFamily="2" charset="-122"/>
              </a:rPr>
              <a:t> </a:t>
            </a:r>
            <a:r>
              <a:rPr lang="en-US" altLang="zh-CN" sz="2400" dirty="0" smtClean="0">
                <a:effectLst/>
                <a:ea typeface="宋体" panose="02010600030101010101" pitchFamily="2" charset="-122"/>
              </a:rPr>
              <a:t>   if (a&lt;90) b=‘B’;</a:t>
            </a:r>
          </a:p>
          <a:p>
            <a:pPr algn="l">
              <a:spcBef>
                <a:spcPts val="0"/>
              </a:spcBef>
            </a:pPr>
            <a:r>
              <a:rPr lang="en-US" altLang="zh-CN" sz="2400" dirty="0" smtClean="0">
                <a:effectLst/>
                <a:ea typeface="宋体" panose="02010600030101010101" pitchFamily="2" charset="-122"/>
              </a:rPr>
              <a:t>    else b=‘A’;</a:t>
            </a:r>
          </a:p>
          <a:p>
            <a:pPr algn="l">
              <a:spcBef>
                <a:spcPts val="0"/>
              </a:spcBef>
            </a:pPr>
            <a:r>
              <a:rPr lang="en-US" altLang="zh-CN" sz="2400" dirty="0" smtClean="0">
                <a:effectLst/>
                <a:ea typeface="宋体" panose="02010600030101010101" pitchFamily="2" charset="-122"/>
              </a:rPr>
              <a:t>}</a:t>
            </a:r>
            <a:endParaRPr lang="en-US" altLang="zh-CN" sz="2400" dirty="0">
              <a:effectLst/>
              <a:ea typeface="宋体" panose="02010600030101010101" pitchFamily="2" charset="-122"/>
            </a:endParaRPr>
          </a:p>
        </p:txBody>
      </p:sp>
      <p:sp>
        <p:nvSpPr>
          <p:cNvPr id="2" name="文本框 1"/>
          <p:cNvSpPr txBox="1"/>
          <p:nvPr/>
        </p:nvSpPr>
        <p:spPr>
          <a:xfrm>
            <a:off x="359832" y="951111"/>
            <a:ext cx="1691887" cy="461665"/>
          </a:xfrm>
          <a:prstGeom prst="rect">
            <a:avLst/>
          </a:prstGeom>
          <a:noFill/>
        </p:spPr>
        <p:txBody>
          <a:bodyPr wrap="square" rtlCol="0">
            <a:spAutoFit/>
          </a:bodyPr>
          <a:lstStyle/>
          <a:p>
            <a:pPr algn="l"/>
            <a:r>
              <a:rPr kumimoji="1" lang="zh-CN" altLang="en-US" sz="2400" dirty="0" smtClean="0">
                <a:latin typeface="SimSun" charset="-122"/>
                <a:ea typeface="SimSun" charset="-122"/>
                <a:cs typeface="SimSun" charset="-122"/>
              </a:rPr>
              <a:t>方法</a:t>
            </a:r>
            <a:r>
              <a:rPr kumimoji="1" lang="en-US" altLang="zh-CN" sz="2400" dirty="0" smtClean="0">
                <a:latin typeface="SimSun" charset="-122"/>
                <a:ea typeface="SimSun" charset="-122"/>
                <a:cs typeface="SimSun" charset="-122"/>
              </a:rPr>
              <a:t>1</a:t>
            </a:r>
            <a:r>
              <a:rPr kumimoji="1" lang="zh-CN" altLang="en-US" sz="2400" dirty="0" smtClean="0">
                <a:latin typeface="SimSun" charset="-122"/>
                <a:ea typeface="SimSun" charset="-122"/>
                <a:cs typeface="SimSun" charset="-122"/>
              </a:rPr>
              <a:t>代码</a:t>
            </a:r>
            <a:endParaRPr kumimoji="1" lang="zh-CN" altLang="en-US" sz="2400" dirty="0">
              <a:latin typeface="SimSun" charset="-122"/>
              <a:ea typeface="SimSun" charset="-122"/>
              <a:cs typeface="SimSun" charset="-122"/>
            </a:endParaRPr>
          </a:p>
        </p:txBody>
      </p:sp>
      <p:sp>
        <p:nvSpPr>
          <p:cNvPr id="7" name="文本框 6"/>
          <p:cNvSpPr txBox="1"/>
          <p:nvPr/>
        </p:nvSpPr>
        <p:spPr>
          <a:xfrm>
            <a:off x="4751916" y="925350"/>
            <a:ext cx="1691887" cy="461665"/>
          </a:xfrm>
          <a:prstGeom prst="rect">
            <a:avLst/>
          </a:prstGeom>
          <a:noFill/>
        </p:spPr>
        <p:txBody>
          <a:bodyPr wrap="square" rtlCol="0">
            <a:spAutoFit/>
          </a:bodyPr>
          <a:lstStyle/>
          <a:p>
            <a:pPr algn="l"/>
            <a:r>
              <a:rPr kumimoji="1" lang="zh-CN" altLang="en-US" sz="2400" dirty="0" smtClean="0">
                <a:latin typeface="SimSun" charset="-122"/>
                <a:ea typeface="SimSun" charset="-122"/>
                <a:cs typeface="SimSun" charset="-122"/>
              </a:rPr>
              <a:t>方法</a:t>
            </a:r>
            <a:r>
              <a:rPr kumimoji="1" lang="en-US" altLang="zh-CN" sz="2400" dirty="0" smtClean="0">
                <a:latin typeface="SimSun" charset="-122"/>
                <a:ea typeface="SimSun" charset="-122"/>
                <a:cs typeface="SimSun" charset="-122"/>
              </a:rPr>
              <a:t>2</a:t>
            </a:r>
            <a:r>
              <a:rPr kumimoji="1" lang="zh-CN" altLang="en-US" sz="2400" dirty="0" smtClean="0">
                <a:latin typeface="SimSun" charset="-122"/>
                <a:ea typeface="SimSun" charset="-122"/>
                <a:cs typeface="SimSun" charset="-122"/>
              </a:rPr>
              <a:t>代码</a:t>
            </a:r>
            <a:endParaRPr kumimoji="1" lang="zh-CN" altLang="en-US" sz="2400" dirty="0">
              <a:latin typeface="SimSun" charset="-122"/>
              <a:ea typeface="SimSun" charset="-122"/>
              <a:cs typeface="SimSun" charset="-122"/>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Text Box 9"/>
          <p:cNvSpPr txBox="1">
            <a:spLocks noChangeArrowheads="1"/>
          </p:cNvSpPr>
          <p:nvPr/>
        </p:nvSpPr>
        <p:spPr bwMode="auto">
          <a:xfrm>
            <a:off x="395288" y="1628800"/>
            <a:ext cx="849788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400" dirty="0" smtClean="0">
                <a:effectLst/>
                <a:latin typeface="+mn-lt"/>
                <a:ea typeface="SimSun" charset="-122"/>
                <a:cs typeface="SimSun" charset="-122"/>
              </a:rPr>
              <a:t>        在</a:t>
            </a:r>
            <a:r>
              <a:rPr kumimoji="1" lang="en-US" altLang="zh-CN" sz="2400" dirty="0">
                <a:effectLst/>
                <a:latin typeface="+mn-lt"/>
                <a:ea typeface="SimSun" charset="-122"/>
                <a:cs typeface="SimSun" charset="-122"/>
              </a:rPr>
              <a:t>6.2</a:t>
            </a:r>
            <a:r>
              <a:rPr kumimoji="1" lang="zh-CN" altLang="en-US" sz="2400" dirty="0">
                <a:effectLst/>
                <a:latin typeface="+mn-lt"/>
                <a:ea typeface="SimSun" charset="-122"/>
                <a:cs typeface="SimSun" charset="-122"/>
              </a:rPr>
              <a:t>中我们介绍了扩充二叉树及其外部路径长度的概念。用Ｅ表示某扩充二叉树的</a:t>
            </a:r>
            <a:r>
              <a:rPr kumimoji="1" lang="zh-CN" altLang="en-US" sz="2400" b="1" dirty="0">
                <a:solidFill>
                  <a:srgbClr val="FFFF00"/>
                </a:solidFill>
                <a:effectLst/>
                <a:latin typeface="+mn-lt"/>
                <a:ea typeface="SimSun" charset="-122"/>
                <a:cs typeface="SimSun" charset="-122"/>
              </a:rPr>
              <a:t>外部路径长度</a:t>
            </a:r>
            <a:r>
              <a:rPr kumimoji="1" lang="zh-CN" altLang="en-US" sz="2400" dirty="0">
                <a:effectLst/>
                <a:latin typeface="+mn-lt"/>
                <a:ea typeface="SimSun" charset="-122"/>
                <a:cs typeface="SimSun" charset="-122"/>
              </a:rPr>
              <a:t>。则有：</a:t>
            </a:r>
          </a:p>
          <a:p>
            <a:pPr algn="just">
              <a:spcBef>
                <a:spcPct val="50000"/>
              </a:spcBef>
            </a:pPr>
            <a:endParaRPr kumimoji="1" lang="zh-CN" altLang="en-US" sz="2400" dirty="0">
              <a:effectLst/>
              <a:latin typeface="+mn-lt"/>
              <a:ea typeface="SimSun" charset="-122"/>
              <a:cs typeface="SimSun" charset="-122"/>
            </a:endParaRPr>
          </a:p>
          <a:p>
            <a:pPr algn="l">
              <a:spcBef>
                <a:spcPct val="50000"/>
              </a:spcBef>
            </a:pPr>
            <a:r>
              <a:rPr kumimoji="1" lang="zh-CN" altLang="en-US" sz="2400" dirty="0">
                <a:effectLst/>
                <a:latin typeface="+mn-lt"/>
                <a:ea typeface="SimSun" charset="-122"/>
                <a:cs typeface="SimSun" charset="-122"/>
              </a:rPr>
              <a:t>其中 </a:t>
            </a:r>
            <a:r>
              <a:rPr kumimoji="1" lang="en-US" altLang="zh-CN" sz="2400" i="1" dirty="0">
                <a:effectLst/>
                <a:latin typeface="+mn-lt"/>
                <a:ea typeface="SimSun" charset="-122"/>
                <a:cs typeface="SimSun" charset="-122"/>
              </a:rPr>
              <a:t>l</a:t>
            </a:r>
            <a:r>
              <a:rPr kumimoji="1" lang="en-US" altLang="zh-CN" sz="2400" i="1" baseline="-25000" dirty="0">
                <a:effectLst/>
                <a:latin typeface="+mn-lt"/>
                <a:ea typeface="SimSun" charset="-122"/>
                <a:cs typeface="SimSun" charset="-122"/>
              </a:rPr>
              <a:t>i </a:t>
            </a:r>
            <a:r>
              <a:rPr kumimoji="1" lang="zh-CN" altLang="en-US" sz="2400" dirty="0">
                <a:effectLst/>
                <a:latin typeface="+mn-lt"/>
                <a:ea typeface="SimSun" charset="-122"/>
                <a:cs typeface="SimSun" charset="-122"/>
              </a:rPr>
              <a:t>为从根到外部结点的路径长度，</a:t>
            </a:r>
            <a:r>
              <a:rPr kumimoji="1" lang="en-US" altLang="zh-CN" sz="2400" i="1" dirty="0">
                <a:effectLst/>
                <a:latin typeface="+mn-lt"/>
                <a:ea typeface="SimSun" charset="-122"/>
                <a:cs typeface="SimSun" charset="-122"/>
              </a:rPr>
              <a:t>m</a:t>
            </a:r>
            <a:r>
              <a:rPr kumimoji="1" lang="zh-CN" altLang="en-US" sz="2400" dirty="0">
                <a:effectLst/>
                <a:latin typeface="+mn-lt"/>
                <a:ea typeface="SimSun" charset="-122"/>
                <a:cs typeface="SimSun" charset="-122"/>
              </a:rPr>
              <a:t>为外部结点的个数</a:t>
            </a:r>
            <a:r>
              <a:rPr kumimoji="1" lang="zh-CN" altLang="en-US" sz="2400" dirty="0" smtClean="0">
                <a:effectLst/>
                <a:latin typeface="+mn-lt"/>
                <a:ea typeface="SimSun" charset="-122"/>
                <a:cs typeface="SimSun" charset="-122"/>
              </a:rPr>
              <a:t>。</a:t>
            </a:r>
            <a:endParaRPr kumimoji="1" lang="en-US" altLang="zh-CN" sz="2400" dirty="0" smtClean="0">
              <a:effectLst/>
              <a:latin typeface="+mn-lt"/>
              <a:ea typeface="SimSun" charset="-122"/>
              <a:cs typeface="SimSun" charset="-122"/>
            </a:endParaRPr>
          </a:p>
          <a:p>
            <a:pPr algn="l">
              <a:spcBef>
                <a:spcPct val="50000"/>
              </a:spcBef>
            </a:pPr>
            <a:r>
              <a:rPr kumimoji="1" lang="zh-CN" altLang="en-US" sz="2400" dirty="0" smtClean="0">
                <a:effectLst/>
                <a:latin typeface="+mn-lt"/>
                <a:ea typeface="SimSun" charset="-122"/>
                <a:cs typeface="SimSun" charset="-122"/>
              </a:rPr>
              <a:t>        如果</a:t>
            </a:r>
            <a:r>
              <a:rPr kumimoji="1" lang="zh-CN" altLang="en-US" sz="2400" dirty="0">
                <a:effectLst/>
                <a:latin typeface="+mn-lt"/>
                <a:ea typeface="SimSun" charset="-122"/>
                <a:cs typeface="SimSun" charset="-122"/>
              </a:rPr>
              <a:t>给每个外部结点</a:t>
            </a:r>
            <a:r>
              <a:rPr kumimoji="1" lang="en-US" altLang="zh-CN" sz="2400" i="1" dirty="0" err="1">
                <a:effectLst/>
                <a:latin typeface="+mn-lt"/>
                <a:ea typeface="SimSun" charset="-122"/>
                <a:cs typeface="SimSun" charset="-122"/>
              </a:rPr>
              <a:t>k</a:t>
            </a:r>
            <a:r>
              <a:rPr kumimoji="1" lang="en-US" altLang="zh-CN" sz="2400" i="1" baseline="-25000" dirty="0" err="1">
                <a:effectLst/>
                <a:latin typeface="+mn-lt"/>
                <a:ea typeface="SimSun" charset="-122"/>
                <a:cs typeface="SimSun" charset="-122"/>
              </a:rPr>
              <a:t>i</a:t>
            </a:r>
            <a:r>
              <a:rPr kumimoji="1" lang="zh-CN" altLang="en-US" sz="2400" dirty="0">
                <a:effectLst/>
                <a:latin typeface="+mn-lt"/>
                <a:ea typeface="SimSun" charset="-122"/>
                <a:cs typeface="SimSun" charset="-122"/>
              </a:rPr>
              <a:t>赋一个实数</a:t>
            </a:r>
            <a:r>
              <a:rPr kumimoji="1" lang="en-US" altLang="zh-CN" sz="2400" i="1" dirty="0" err="1">
                <a:effectLst/>
                <a:latin typeface="+mn-lt"/>
                <a:ea typeface="SimSun" charset="-122"/>
                <a:cs typeface="SimSun" charset="-122"/>
              </a:rPr>
              <a:t>w</a:t>
            </a:r>
            <a:r>
              <a:rPr kumimoji="1" lang="en-US" altLang="zh-CN" sz="2400" i="1" baseline="-25000" dirty="0" err="1">
                <a:effectLst/>
                <a:latin typeface="+mn-lt"/>
                <a:ea typeface="SimSun" charset="-122"/>
                <a:cs typeface="SimSun" charset="-122"/>
              </a:rPr>
              <a:t>i</a:t>
            </a:r>
            <a:r>
              <a:rPr kumimoji="1" lang="zh-CN" altLang="en-US" sz="2400" dirty="0" smtClean="0">
                <a:effectLst/>
                <a:latin typeface="+mn-lt"/>
                <a:ea typeface="SimSun" charset="-122"/>
                <a:cs typeface="SimSun" charset="-122"/>
              </a:rPr>
              <a:t>作为</a:t>
            </a:r>
            <a:r>
              <a:rPr kumimoji="1" lang="en-US" altLang="zh-CN" sz="2400" dirty="0" smtClean="0">
                <a:effectLst/>
                <a:latin typeface="+mn-lt"/>
                <a:ea typeface="SimSun" charset="-122"/>
                <a:cs typeface="SimSun" charset="-122"/>
              </a:rPr>
              <a:t>”</a:t>
            </a:r>
            <a:r>
              <a:rPr kumimoji="1" lang="zh-CN" altLang="en-US" sz="2400" dirty="0" smtClean="0">
                <a:effectLst/>
                <a:latin typeface="+mn-lt"/>
                <a:ea typeface="SimSun" charset="-122"/>
                <a:cs typeface="SimSun" charset="-122"/>
              </a:rPr>
              <a:t>权</a:t>
            </a:r>
            <a:r>
              <a:rPr kumimoji="1" lang="en-US" altLang="zh-CN" sz="2400" dirty="0" smtClean="0">
                <a:effectLst/>
                <a:latin typeface="+mn-lt"/>
                <a:ea typeface="SimSun" charset="-122"/>
                <a:cs typeface="SimSun" charset="-122"/>
              </a:rPr>
              <a:t>”</a:t>
            </a:r>
            <a:r>
              <a:rPr kumimoji="1" lang="zh-CN" altLang="en-US" sz="2400" dirty="0" smtClean="0">
                <a:effectLst/>
                <a:latin typeface="+mn-lt"/>
                <a:ea typeface="SimSun" charset="-122"/>
                <a:cs typeface="SimSun" charset="-122"/>
              </a:rPr>
              <a:t>，则</a:t>
            </a:r>
            <a:r>
              <a:rPr kumimoji="1" lang="zh-CN" altLang="en-US" sz="2400" dirty="0">
                <a:effectLst/>
                <a:latin typeface="+mn-lt"/>
                <a:ea typeface="SimSun" charset="-122"/>
                <a:cs typeface="SimSun" charset="-122"/>
              </a:rPr>
              <a:t>将             记</a:t>
            </a:r>
            <a:r>
              <a:rPr kumimoji="1" lang="zh-CN" altLang="en-US" sz="2400" dirty="0" smtClean="0">
                <a:effectLst/>
                <a:latin typeface="+mn-lt"/>
                <a:ea typeface="SimSun" charset="-122"/>
                <a:cs typeface="SimSun" charset="-122"/>
              </a:rPr>
              <a:t>作“</a:t>
            </a:r>
            <a:r>
              <a:rPr kumimoji="1" lang="zh-CN" altLang="en-US" sz="2400" b="1" dirty="0" smtClean="0">
                <a:solidFill>
                  <a:srgbClr val="FFFF00"/>
                </a:solidFill>
                <a:effectLst/>
                <a:latin typeface="+mn-lt"/>
                <a:ea typeface="SimSun" charset="-122"/>
                <a:cs typeface="SimSun" charset="-122"/>
              </a:rPr>
              <a:t>带</a:t>
            </a:r>
            <a:r>
              <a:rPr kumimoji="1" lang="zh-CN" altLang="en-US" sz="2400" b="1" dirty="0">
                <a:solidFill>
                  <a:srgbClr val="FFFF00"/>
                </a:solidFill>
                <a:effectLst/>
                <a:latin typeface="+mn-lt"/>
                <a:ea typeface="SimSun" charset="-122"/>
                <a:cs typeface="SimSun" charset="-122"/>
              </a:rPr>
              <a:t>权的外部路径</a:t>
            </a:r>
            <a:r>
              <a:rPr kumimoji="1" lang="zh-CN" altLang="en-US" sz="2400" b="1" dirty="0" smtClean="0">
                <a:solidFill>
                  <a:srgbClr val="FFFF00"/>
                </a:solidFill>
                <a:effectLst/>
                <a:latin typeface="+mn-lt"/>
                <a:ea typeface="SimSun" charset="-122"/>
                <a:cs typeface="SimSun" charset="-122"/>
              </a:rPr>
              <a:t>长度</a:t>
            </a:r>
            <a:r>
              <a:rPr kumimoji="1" lang="zh-CN" altLang="en-US" sz="2400" dirty="0" smtClean="0">
                <a:effectLst/>
                <a:latin typeface="+mn-lt"/>
                <a:ea typeface="SimSun" charset="-122"/>
                <a:cs typeface="SimSun" charset="-122"/>
              </a:rPr>
              <a:t>”。 </a:t>
            </a:r>
            <a:endParaRPr kumimoji="1" lang="zh-CN" altLang="en-US" sz="2400" dirty="0">
              <a:effectLst/>
              <a:latin typeface="+mn-lt"/>
              <a:ea typeface="SimSun" charset="-122"/>
              <a:cs typeface="SimSun" charset="-122"/>
            </a:endParaRPr>
          </a:p>
        </p:txBody>
      </p:sp>
      <p:graphicFrame>
        <p:nvGraphicFramePr>
          <p:cNvPr id="35850" name="Object 10"/>
          <p:cNvGraphicFramePr>
            <a:graphicFrameLocks noChangeAspect="1"/>
          </p:cNvGraphicFramePr>
          <p:nvPr>
            <p:extLst>
              <p:ext uri="{D42A27DB-BD31-4B8C-83A1-F6EECF244321}">
                <p14:modId xmlns:p14="http://schemas.microsoft.com/office/powerpoint/2010/main" val="1697118308"/>
              </p:ext>
            </p:extLst>
          </p:nvPr>
        </p:nvGraphicFramePr>
        <p:xfrm>
          <a:off x="2682039" y="2420888"/>
          <a:ext cx="1166812" cy="762000"/>
        </p:xfrm>
        <a:graphic>
          <a:graphicData uri="http://schemas.openxmlformats.org/presentationml/2006/ole">
            <mc:AlternateContent xmlns:mc="http://schemas.openxmlformats.org/markup-compatibility/2006">
              <mc:Choice xmlns:v="urn:schemas-microsoft-com:vml" Requires="v">
                <p:oleObj spid="_x0000_s262387" name="Equation" r:id="rId4" imgW="571500" imgH="431800" progId="Equation.DSMT4">
                  <p:embed/>
                </p:oleObj>
              </mc:Choice>
              <mc:Fallback>
                <p:oleObj name="Equation" r:id="rId4" imgW="571500" imgH="4318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039" y="2420888"/>
                        <a:ext cx="116681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2" name="Object 12"/>
          <p:cNvGraphicFramePr>
            <a:graphicFrameLocks noChangeAspect="1"/>
          </p:cNvGraphicFramePr>
          <p:nvPr>
            <p:extLst>
              <p:ext uri="{D42A27DB-BD31-4B8C-83A1-F6EECF244321}">
                <p14:modId xmlns:p14="http://schemas.microsoft.com/office/powerpoint/2010/main" val="275068836"/>
              </p:ext>
            </p:extLst>
          </p:nvPr>
        </p:nvGraphicFramePr>
        <p:xfrm>
          <a:off x="7884368" y="3501008"/>
          <a:ext cx="815975" cy="785812"/>
        </p:xfrm>
        <a:graphic>
          <a:graphicData uri="http://schemas.openxmlformats.org/presentationml/2006/ole">
            <mc:AlternateContent xmlns:mc="http://schemas.openxmlformats.org/markup-compatibility/2006">
              <mc:Choice xmlns:v="urn:schemas-microsoft-com:vml" Requires="v">
                <p:oleObj spid="_x0000_s262388" name="Equation" r:id="rId6" imgW="444500" imgH="431800" progId="Equation.DSMT4">
                  <p:embed/>
                </p:oleObj>
              </mc:Choice>
              <mc:Fallback>
                <p:oleObj name="Equation" r:id="rId6" imgW="444500" imgH="4318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84368" y="3501008"/>
                        <a:ext cx="815975"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4" name="Rectangle 14"/>
          <p:cNvSpPr>
            <a:spLocks noChangeArrowheads="1"/>
          </p:cNvSpPr>
          <p:nvPr/>
        </p:nvSpPr>
        <p:spPr bwMode="auto">
          <a:xfrm>
            <a:off x="395288" y="619125"/>
            <a:ext cx="68995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dirty="0" smtClean="0">
                <a:solidFill>
                  <a:srgbClr val="FFFF00"/>
                </a:solidFill>
                <a:effectLst/>
                <a:latin typeface="+mn-lt"/>
                <a:ea typeface="SimSun" charset="-122"/>
                <a:cs typeface="SimSun" charset="-122"/>
              </a:rPr>
              <a:t>Definition </a:t>
            </a:r>
            <a:r>
              <a:rPr lang="en-US" altLang="zh-CN" sz="2800" dirty="0">
                <a:solidFill>
                  <a:srgbClr val="FFFF00"/>
                </a:solidFill>
                <a:effectLst/>
                <a:latin typeface="+mn-lt"/>
                <a:ea typeface="SimSun" charset="-122"/>
                <a:cs typeface="SimSun" charset="-122"/>
              </a:rPr>
              <a:t>of Huffman tree (</a:t>
            </a:r>
            <a:r>
              <a:rPr lang="zh-CN" altLang="en-US" sz="2800" dirty="0">
                <a:solidFill>
                  <a:srgbClr val="FFFF00"/>
                </a:solidFill>
                <a:effectLst/>
                <a:latin typeface="+mn-lt"/>
                <a:ea typeface="SimSun" charset="-122"/>
                <a:cs typeface="SimSun" charset="-122"/>
              </a:rPr>
              <a:t>定义及构造方法</a:t>
            </a:r>
            <a:r>
              <a:rPr lang="en-US" altLang="zh-CN" sz="2800" dirty="0">
                <a:solidFill>
                  <a:srgbClr val="FFFF00"/>
                </a:solidFill>
                <a:effectLst/>
                <a:latin typeface="+mn-lt"/>
                <a:ea typeface="SimSun" charset="-122"/>
                <a:cs typeface="SimSun"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a:spLocks noChangeArrowheads="1"/>
          </p:cNvSpPr>
          <p:nvPr/>
        </p:nvSpPr>
        <p:spPr bwMode="auto">
          <a:xfrm>
            <a:off x="868851" y="213393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4" name="Oval 3"/>
          <p:cNvSpPr>
            <a:spLocks noChangeArrowheads="1"/>
          </p:cNvSpPr>
          <p:nvPr/>
        </p:nvSpPr>
        <p:spPr bwMode="auto">
          <a:xfrm>
            <a:off x="2772478" y="213393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5" name="Oval 4"/>
          <p:cNvSpPr>
            <a:spLocks noChangeArrowheads="1"/>
          </p:cNvSpPr>
          <p:nvPr/>
        </p:nvSpPr>
        <p:spPr bwMode="auto">
          <a:xfrm>
            <a:off x="1858078" y="152433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11" name="Oval 10"/>
          <p:cNvSpPr>
            <a:spLocks noChangeArrowheads="1"/>
          </p:cNvSpPr>
          <p:nvPr/>
        </p:nvSpPr>
        <p:spPr bwMode="auto">
          <a:xfrm>
            <a:off x="7567897" y="129573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12" name="Oval 11"/>
          <p:cNvSpPr>
            <a:spLocks noChangeArrowheads="1"/>
          </p:cNvSpPr>
          <p:nvPr/>
        </p:nvSpPr>
        <p:spPr bwMode="auto">
          <a:xfrm>
            <a:off x="6713339" y="190533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14" name="Oval 13"/>
          <p:cNvSpPr>
            <a:spLocks noChangeArrowheads="1"/>
          </p:cNvSpPr>
          <p:nvPr/>
        </p:nvSpPr>
        <p:spPr bwMode="auto">
          <a:xfrm>
            <a:off x="5865614" y="251493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16" name="Oval 15"/>
          <p:cNvSpPr>
            <a:spLocks noChangeArrowheads="1"/>
          </p:cNvSpPr>
          <p:nvPr/>
        </p:nvSpPr>
        <p:spPr bwMode="auto">
          <a:xfrm>
            <a:off x="5160764" y="320073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19" name="Line 24"/>
          <p:cNvSpPr>
            <a:spLocks noChangeShapeType="1"/>
          </p:cNvSpPr>
          <p:nvPr/>
        </p:nvSpPr>
        <p:spPr bwMode="auto">
          <a:xfrm flipH="1">
            <a:off x="1172278" y="1752930"/>
            <a:ext cx="6858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20" name="Line 25"/>
          <p:cNvSpPr>
            <a:spLocks noChangeShapeType="1"/>
          </p:cNvSpPr>
          <p:nvPr/>
        </p:nvSpPr>
        <p:spPr bwMode="auto">
          <a:xfrm>
            <a:off x="2315278" y="1752930"/>
            <a:ext cx="6858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21" name="Line 26"/>
          <p:cNvSpPr>
            <a:spLocks noChangeShapeType="1"/>
          </p:cNvSpPr>
          <p:nvPr/>
        </p:nvSpPr>
        <p:spPr bwMode="auto">
          <a:xfrm flipH="1">
            <a:off x="2445230" y="2362530"/>
            <a:ext cx="3240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6" name="Oval 5"/>
          <p:cNvSpPr>
            <a:spLocks noChangeArrowheads="1"/>
          </p:cNvSpPr>
          <p:nvPr/>
        </p:nvSpPr>
        <p:spPr bwMode="auto">
          <a:xfrm>
            <a:off x="2166401" y="289593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22" name="Line 27"/>
          <p:cNvSpPr>
            <a:spLocks noChangeShapeType="1"/>
          </p:cNvSpPr>
          <p:nvPr/>
        </p:nvSpPr>
        <p:spPr bwMode="auto">
          <a:xfrm>
            <a:off x="3229678" y="2362530"/>
            <a:ext cx="3240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23" name="Line 28"/>
          <p:cNvSpPr>
            <a:spLocks noChangeShapeType="1"/>
          </p:cNvSpPr>
          <p:nvPr/>
        </p:nvSpPr>
        <p:spPr bwMode="auto">
          <a:xfrm flipH="1">
            <a:off x="1863522" y="3208370"/>
            <a:ext cx="324000" cy="532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24" name="Line 29"/>
          <p:cNvSpPr>
            <a:spLocks noChangeShapeType="1"/>
          </p:cNvSpPr>
          <p:nvPr/>
        </p:nvSpPr>
        <p:spPr bwMode="auto">
          <a:xfrm>
            <a:off x="2625286" y="3208370"/>
            <a:ext cx="324000" cy="532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25" name="Line 30"/>
          <p:cNvSpPr>
            <a:spLocks noChangeShapeType="1"/>
          </p:cNvSpPr>
          <p:nvPr/>
        </p:nvSpPr>
        <p:spPr bwMode="auto">
          <a:xfrm flipH="1">
            <a:off x="537054" y="2362530"/>
            <a:ext cx="3240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26" name="Line 31"/>
          <p:cNvSpPr>
            <a:spLocks noChangeShapeType="1"/>
          </p:cNvSpPr>
          <p:nvPr/>
        </p:nvSpPr>
        <p:spPr bwMode="auto">
          <a:xfrm>
            <a:off x="1329142" y="2362530"/>
            <a:ext cx="3240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34" name="Text Box 43"/>
          <p:cNvSpPr txBox="1">
            <a:spLocks noChangeArrowheads="1"/>
          </p:cNvSpPr>
          <p:nvPr/>
        </p:nvSpPr>
        <p:spPr bwMode="auto">
          <a:xfrm>
            <a:off x="150899" y="4723104"/>
            <a:ext cx="386229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en-US" altLang="zh-CN" sz="2800" dirty="0">
                <a:latin typeface="+mn-lt"/>
              </a:rPr>
              <a:t>WPL(T)= 7</a:t>
            </a:r>
            <a:r>
              <a:rPr lang="en-US" altLang="zh-CN" sz="2800" dirty="0">
                <a:latin typeface="+mn-lt"/>
                <a:sym typeface="Symbol" panose="05050102010706020507" pitchFamily="18" charset="2"/>
              </a:rPr>
              <a:t>2+52+23+43+9</a:t>
            </a:r>
            <a:r>
              <a:rPr lang="en-US" altLang="zh-CN" sz="2800" dirty="0" smtClean="0">
                <a:latin typeface="+mn-lt"/>
                <a:sym typeface="Symbol" panose="05050102010706020507" pitchFamily="18" charset="2"/>
              </a:rPr>
              <a:t>2=</a:t>
            </a:r>
            <a:r>
              <a:rPr lang="en-US" altLang="zh-CN" sz="3200" dirty="0" smtClean="0">
                <a:solidFill>
                  <a:srgbClr val="FFFF00"/>
                </a:solidFill>
                <a:latin typeface="+mn-lt"/>
                <a:sym typeface="Symbol" panose="05050102010706020507" pitchFamily="18" charset="2"/>
              </a:rPr>
              <a:t>60</a:t>
            </a:r>
            <a:endParaRPr lang="en-US" altLang="zh-CN" sz="1600" dirty="0">
              <a:solidFill>
                <a:srgbClr val="FFFF00"/>
              </a:solidFill>
              <a:latin typeface="+mn-lt"/>
            </a:endParaRPr>
          </a:p>
        </p:txBody>
      </p:sp>
      <p:sp>
        <p:nvSpPr>
          <p:cNvPr id="35" name="Text Box 44"/>
          <p:cNvSpPr txBox="1">
            <a:spLocks noChangeArrowheads="1"/>
          </p:cNvSpPr>
          <p:nvPr/>
        </p:nvSpPr>
        <p:spPr bwMode="auto">
          <a:xfrm>
            <a:off x="4646104" y="4723104"/>
            <a:ext cx="388424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2800" dirty="0">
                <a:latin typeface="+mn-lt"/>
              </a:rPr>
              <a:t>WPL(T)= 7</a:t>
            </a:r>
            <a:r>
              <a:rPr lang="en-US" altLang="zh-CN" sz="2800" dirty="0">
                <a:latin typeface="+mn-lt"/>
                <a:sym typeface="Symbol" panose="05050102010706020507" pitchFamily="18" charset="2"/>
              </a:rPr>
              <a:t>4+94+53+42+2</a:t>
            </a:r>
            <a:r>
              <a:rPr lang="en-US" altLang="zh-CN" sz="2800" dirty="0" smtClean="0">
                <a:latin typeface="+mn-lt"/>
                <a:sym typeface="Symbol" panose="05050102010706020507" pitchFamily="18" charset="2"/>
              </a:rPr>
              <a:t></a:t>
            </a:r>
            <a:r>
              <a:rPr lang="en-US" altLang="zh-CN" sz="2800" dirty="0">
                <a:latin typeface="+mn-lt"/>
                <a:sym typeface="Symbol" panose="05050102010706020507" pitchFamily="18" charset="2"/>
              </a:rPr>
              <a:t>1</a:t>
            </a:r>
            <a:r>
              <a:rPr lang="en-US" altLang="zh-CN" sz="2800" dirty="0" smtClean="0">
                <a:latin typeface="+mn-lt"/>
                <a:sym typeface="Symbol" panose="05050102010706020507" pitchFamily="18" charset="2"/>
              </a:rPr>
              <a:t>=</a:t>
            </a:r>
            <a:r>
              <a:rPr lang="en-US" altLang="zh-CN" sz="3200" dirty="0" smtClean="0">
                <a:solidFill>
                  <a:srgbClr val="FFFF00"/>
                </a:solidFill>
                <a:latin typeface="+mn-lt"/>
                <a:sym typeface="Symbol" panose="05050102010706020507" pitchFamily="18" charset="2"/>
              </a:rPr>
              <a:t>89</a:t>
            </a:r>
            <a:r>
              <a:rPr lang="en-US" altLang="zh-CN" sz="2800" dirty="0" smtClean="0">
                <a:latin typeface="+mn-lt"/>
                <a:sym typeface="Symbol" panose="05050102010706020507" pitchFamily="18" charset="2"/>
              </a:rPr>
              <a:t> </a:t>
            </a:r>
            <a:endParaRPr lang="en-US" altLang="zh-CN" sz="1600" dirty="0">
              <a:latin typeface="+mn-lt"/>
            </a:endParaRPr>
          </a:p>
        </p:txBody>
      </p:sp>
      <p:sp>
        <p:nvSpPr>
          <p:cNvPr id="38" name="Line 48"/>
          <p:cNvSpPr>
            <a:spLocks noChangeShapeType="1"/>
          </p:cNvSpPr>
          <p:nvPr/>
        </p:nvSpPr>
        <p:spPr bwMode="auto">
          <a:xfrm>
            <a:off x="8007776" y="1600530"/>
            <a:ext cx="432000" cy="360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39" name="Line 49"/>
          <p:cNvSpPr>
            <a:spLocks noChangeShapeType="1"/>
          </p:cNvSpPr>
          <p:nvPr/>
        </p:nvSpPr>
        <p:spPr bwMode="auto">
          <a:xfrm flipH="1">
            <a:off x="7153218" y="1615850"/>
            <a:ext cx="432000" cy="360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40" name="Line 50"/>
          <p:cNvSpPr>
            <a:spLocks noChangeShapeType="1"/>
          </p:cNvSpPr>
          <p:nvPr/>
        </p:nvSpPr>
        <p:spPr bwMode="auto">
          <a:xfrm>
            <a:off x="7198368" y="2210130"/>
            <a:ext cx="432000" cy="360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41" name="Line 51"/>
          <p:cNvSpPr>
            <a:spLocks noChangeAspect="1" noChangeShapeType="1"/>
          </p:cNvSpPr>
          <p:nvPr/>
        </p:nvSpPr>
        <p:spPr bwMode="auto">
          <a:xfrm flipH="1">
            <a:off x="6262264" y="2191914"/>
            <a:ext cx="432000" cy="360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42" name="Line 53"/>
          <p:cNvSpPr>
            <a:spLocks noChangeAspect="1" noChangeShapeType="1"/>
          </p:cNvSpPr>
          <p:nvPr/>
        </p:nvSpPr>
        <p:spPr bwMode="auto">
          <a:xfrm flipH="1">
            <a:off x="4786096" y="3560026"/>
            <a:ext cx="396000" cy="396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43" name="Line 54"/>
          <p:cNvSpPr>
            <a:spLocks noChangeAspect="1" noChangeShapeType="1"/>
          </p:cNvSpPr>
          <p:nvPr/>
        </p:nvSpPr>
        <p:spPr bwMode="auto">
          <a:xfrm>
            <a:off x="5578184" y="3560026"/>
            <a:ext cx="396000" cy="396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44" name="Line 56"/>
          <p:cNvSpPr>
            <a:spLocks noChangeShapeType="1"/>
          </p:cNvSpPr>
          <p:nvPr/>
        </p:nvSpPr>
        <p:spPr bwMode="auto">
          <a:xfrm>
            <a:off x="6334264" y="2839946"/>
            <a:ext cx="360000" cy="360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45" name="Line 57"/>
          <p:cNvSpPr>
            <a:spLocks noChangeAspect="1" noChangeShapeType="1"/>
          </p:cNvSpPr>
          <p:nvPr/>
        </p:nvSpPr>
        <p:spPr bwMode="auto">
          <a:xfrm flipH="1">
            <a:off x="5503664" y="2839946"/>
            <a:ext cx="360000" cy="360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37" name="矩形 36"/>
          <p:cNvSpPr/>
          <p:nvPr/>
        </p:nvSpPr>
        <p:spPr bwMode="auto">
          <a:xfrm>
            <a:off x="1644336" y="3756262"/>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a:t>2</a:t>
            </a:r>
            <a:endParaRPr lang="zh-CN" altLang="en-US" sz="3200" dirty="0"/>
          </a:p>
        </p:txBody>
      </p:sp>
      <p:sp>
        <p:nvSpPr>
          <p:cNvPr id="46" name="矩形 45"/>
          <p:cNvSpPr/>
          <p:nvPr/>
        </p:nvSpPr>
        <p:spPr bwMode="auto">
          <a:xfrm>
            <a:off x="2713666" y="3756262"/>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smtClean="0"/>
              <a:t>4</a:t>
            </a:r>
            <a:endParaRPr lang="zh-CN" altLang="en-US" sz="3200" dirty="0"/>
          </a:p>
        </p:txBody>
      </p:sp>
      <p:sp>
        <p:nvSpPr>
          <p:cNvPr id="47" name="矩形 46"/>
          <p:cNvSpPr/>
          <p:nvPr/>
        </p:nvSpPr>
        <p:spPr bwMode="auto">
          <a:xfrm>
            <a:off x="346785" y="2891638"/>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smtClean="0"/>
              <a:t>7</a:t>
            </a:r>
            <a:endParaRPr lang="zh-CN" altLang="en-US" sz="3200" dirty="0"/>
          </a:p>
        </p:txBody>
      </p:sp>
      <p:sp>
        <p:nvSpPr>
          <p:cNvPr id="48" name="矩形 47"/>
          <p:cNvSpPr/>
          <p:nvPr/>
        </p:nvSpPr>
        <p:spPr bwMode="auto">
          <a:xfrm>
            <a:off x="1416115" y="2891638"/>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smtClean="0"/>
              <a:t>5</a:t>
            </a:r>
            <a:endParaRPr lang="zh-CN" altLang="en-US" sz="3200" dirty="0"/>
          </a:p>
        </p:txBody>
      </p:sp>
      <p:sp>
        <p:nvSpPr>
          <p:cNvPr id="49" name="矩形 48"/>
          <p:cNvSpPr/>
          <p:nvPr/>
        </p:nvSpPr>
        <p:spPr bwMode="auto">
          <a:xfrm>
            <a:off x="3309326" y="2891638"/>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a:t>9</a:t>
            </a:r>
            <a:endParaRPr lang="zh-CN" altLang="en-US" sz="3200" dirty="0"/>
          </a:p>
        </p:txBody>
      </p:sp>
      <p:sp>
        <p:nvSpPr>
          <p:cNvPr id="50" name="矩形 49"/>
          <p:cNvSpPr/>
          <p:nvPr/>
        </p:nvSpPr>
        <p:spPr bwMode="auto">
          <a:xfrm>
            <a:off x="4511379" y="3962730"/>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smtClean="0"/>
              <a:t>7</a:t>
            </a:r>
            <a:endParaRPr lang="zh-CN" altLang="en-US" sz="3200" dirty="0"/>
          </a:p>
        </p:txBody>
      </p:sp>
      <p:sp>
        <p:nvSpPr>
          <p:cNvPr id="51" name="矩形 50"/>
          <p:cNvSpPr/>
          <p:nvPr/>
        </p:nvSpPr>
        <p:spPr bwMode="auto">
          <a:xfrm>
            <a:off x="5758184" y="3975367"/>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a:t>9</a:t>
            </a:r>
            <a:endParaRPr lang="zh-CN" altLang="en-US" sz="3200" dirty="0"/>
          </a:p>
        </p:txBody>
      </p:sp>
      <p:sp>
        <p:nvSpPr>
          <p:cNvPr id="52" name="矩形 51"/>
          <p:cNvSpPr/>
          <p:nvPr/>
        </p:nvSpPr>
        <p:spPr bwMode="auto">
          <a:xfrm>
            <a:off x="6478288" y="3225930"/>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smtClean="0"/>
              <a:t>5</a:t>
            </a:r>
            <a:endParaRPr lang="zh-CN" altLang="en-US" sz="3200" dirty="0"/>
          </a:p>
        </p:txBody>
      </p:sp>
      <p:sp>
        <p:nvSpPr>
          <p:cNvPr id="53" name="矩形 52"/>
          <p:cNvSpPr/>
          <p:nvPr/>
        </p:nvSpPr>
        <p:spPr bwMode="auto">
          <a:xfrm>
            <a:off x="7414344" y="2596874"/>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smtClean="0"/>
              <a:t>4</a:t>
            </a:r>
            <a:endParaRPr lang="zh-CN" altLang="en-US" sz="3200" dirty="0"/>
          </a:p>
        </p:txBody>
      </p:sp>
      <p:sp>
        <p:nvSpPr>
          <p:cNvPr id="54" name="矩形 53"/>
          <p:cNvSpPr/>
          <p:nvPr/>
        </p:nvSpPr>
        <p:spPr bwMode="auto">
          <a:xfrm>
            <a:off x="8206432" y="1975850"/>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a:t>2</a:t>
            </a:r>
            <a:endParaRPr lang="zh-CN" altLang="en-US" sz="3200" dirty="0"/>
          </a:p>
        </p:txBody>
      </p:sp>
      <p:sp>
        <p:nvSpPr>
          <p:cNvPr id="55" name="Rectangle 45"/>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4000" dirty="0" smtClean="0">
                <a:solidFill>
                  <a:srgbClr val="FFFF00"/>
                </a:solidFill>
                <a:effectLst/>
              </a:rPr>
              <a:t>Examples of WPL</a:t>
            </a:r>
            <a:endParaRPr lang="en-US" altLang="zh-CN" sz="4000" dirty="0">
              <a:solidFill>
                <a:srgbClr val="FFFF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34"/>
                                        </p:tgtEl>
                                        <p:attrNameLst>
                                          <p:attrName>style.visibility</p:attrName>
                                        </p:attrNameLst>
                                      </p:cBhvr>
                                      <p:to>
                                        <p:strVal val="visible"/>
                                      </p:to>
                                    </p:set>
                                    <p:animEffect transition="in" filter="strips(downRight)">
                                      <p:cBhvr>
                                        <p:cTn id="7" dur="3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35"/>
                                        </p:tgtEl>
                                        <p:attrNameLst>
                                          <p:attrName>style.visibility</p:attrName>
                                        </p:attrNameLst>
                                      </p:cBhvr>
                                      <p:to>
                                        <p:strVal val="visible"/>
                                      </p:to>
                                    </p:set>
                                    <p:animEffect transition="in" filter="strips(downRight)">
                                      <p:cBhvr>
                                        <p:cTn id="12" dur="3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35" grpId="0"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1520" y="908720"/>
            <a:ext cx="8692515" cy="1814830"/>
          </a:xfrm>
          <a:prstGeom prst="rect">
            <a:avLst/>
          </a:prstGeom>
          <a:noFill/>
        </p:spPr>
        <p:txBody>
          <a:bodyPr wrap="square" rtlCol="0" anchor="t">
            <a:spAutoFit/>
          </a:bodyPr>
          <a:lstStyle/>
          <a:p>
            <a:pPr algn="just"/>
            <a:r>
              <a:rPr kumimoji="1" lang="zh-CN" altLang="en-US" sz="2800" dirty="0" smtClean="0">
                <a:effectLst/>
                <a:latin typeface="+mn-lt"/>
                <a:ea typeface="SimSun" charset="-122"/>
                <a:cs typeface="SimSun" charset="-122"/>
                <a:sym typeface="+mn-ea"/>
              </a:rPr>
              <a:t>现</a:t>
            </a:r>
            <a:r>
              <a:rPr kumimoji="1" lang="zh-CN" altLang="en-US" sz="2800" dirty="0">
                <a:effectLst/>
                <a:latin typeface="+mn-lt"/>
                <a:ea typeface="SimSun" charset="-122"/>
                <a:cs typeface="SimSun" charset="-122"/>
                <a:sym typeface="+mn-ea"/>
              </a:rPr>
              <a:t>要构造一棵以</a:t>
            </a:r>
            <a:r>
              <a:rPr kumimoji="1" lang="en-US" altLang="zh-CN" sz="2800" i="1" dirty="0" err="1" smtClean="0">
                <a:effectLst/>
                <a:latin typeface="+mn-lt"/>
                <a:ea typeface="SimSun" charset="-122"/>
                <a:cs typeface="SimSun" charset="-122"/>
                <a:sym typeface="+mn-ea"/>
              </a:rPr>
              <a:t>w</a:t>
            </a:r>
            <a:r>
              <a:rPr kumimoji="1" lang="en-US" altLang="zh-CN" sz="2800" i="1" baseline="-25000" dirty="0" err="1" smtClean="0">
                <a:effectLst/>
                <a:latin typeface="+mn-lt"/>
                <a:ea typeface="SimSun" charset="-122"/>
                <a:cs typeface="SimSun" charset="-122"/>
                <a:sym typeface="+mn-ea"/>
              </a:rPr>
              <a:t>i</a:t>
            </a:r>
            <a:r>
              <a:rPr kumimoji="1" lang="zh-CN" altLang="en-US" sz="2800" dirty="0">
                <a:effectLst/>
                <a:latin typeface="+mn-lt"/>
                <a:ea typeface="SimSun" charset="-122"/>
                <a:cs typeface="SimSun" charset="-122"/>
                <a:sym typeface="+mn-ea"/>
              </a:rPr>
              <a:t> </a:t>
            </a:r>
            <a:r>
              <a:rPr kumimoji="1" lang="en-US" altLang="zh-CN" sz="2800" dirty="0" smtClean="0">
                <a:effectLst/>
                <a:latin typeface="+mn-lt"/>
                <a:ea typeface="SimSun" charset="-122"/>
                <a:cs typeface="SimSun" charset="-122"/>
                <a:sym typeface="+mn-ea"/>
              </a:rPr>
              <a:t>(</a:t>
            </a:r>
            <a:r>
              <a:rPr kumimoji="1" lang="en-US" altLang="zh-CN" sz="2800" i="1" dirty="0" smtClean="0">
                <a:effectLst/>
                <a:latin typeface="+mn-lt"/>
                <a:ea typeface="SimSun" charset="-122"/>
                <a:cs typeface="SimSun" charset="-122"/>
                <a:sym typeface="+mn-ea"/>
              </a:rPr>
              <a:t>i</a:t>
            </a:r>
            <a:r>
              <a:rPr kumimoji="1" lang="en-US" altLang="zh-CN" sz="2800" dirty="0" smtClean="0">
                <a:effectLst/>
                <a:latin typeface="+mn-lt"/>
                <a:ea typeface="SimSun" charset="-122"/>
                <a:cs typeface="SimSun" charset="-122"/>
                <a:sym typeface="+mn-ea"/>
              </a:rPr>
              <a:t> </a:t>
            </a:r>
            <a:r>
              <a:rPr kumimoji="1" lang="en-US" altLang="zh-CN" sz="2800" dirty="0">
                <a:effectLst/>
                <a:latin typeface="+mn-lt"/>
                <a:ea typeface="SimSun" charset="-122"/>
                <a:cs typeface="SimSun" charset="-122"/>
                <a:sym typeface="+mn-ea"/>
              </a:rPr>
              <a:t>= 1</a:t>
            </a:r>
            <a:r>
              <a:rPr kumimoji="1" lang="en-US" altLang="zh-CN" sz="2800" dirty="0" smtClean="0">
                <a:effectLst/>
                <a:latin typeface="+mn-lt"/>
                <a:ea typeface="SimSun" charset="-122"/>
                <a:cs typeface="SimSun" charset="-122"/>
                <a:sym typeface="+mn-ea"/>
              </a:rPr>
              <a:t>, 2, …, </a:t>
            </a:r>
            <a:r>
              <a:rPr kumimoji="1" lang="en-US" altLang="zh-CN" sz="2800" i="1" dirty="0" smtClean="0">
                <a:effectLst/>
                <a:latin typeface="+mn-lt"/>
                <a:ea typeface="SimSun" charset="-122"/>
                <a:cs typeface="SimSun" charset="-122"/>
                <a:sym typeface="+mn-ea"/>
              </a:rPr>
              <a:t>m</a:t>
            </a:r>
            <a:r>
              <a:rPr kumimoji="1" lang="en-US" altLang="zh-CN" sz="2800" dirty="0">
                <a:effectLst/>
                <a:latin typeface="+mn-lt"/>
                <a:ea typeface="SimSun" charset="-122"/>
                <a:cs typeface="SimSun" charset="-122"/>
                <a:sym typeface="+mn-ea"/>
              </a:rPr>
              <a:t>)</a:t>
            </a:r>
            <a:r>
              <a:rPr kumimoji="1" lang="zh-CN" altLang="en-US" sz="2800" dirty="0" smtClean="0">
                <a:effectLst/>
                <a:latin typeface="+mn-lt"/>
                <a:ea typeface="SimSun" charset="-122"/>
                <a:cs typeface="SimSun" charset="-122"/>
                <a:sym typeface="+mn-ea"/>
              </a:rPr>
              <a:t>为</a:t>
            </a:r>
            <a:r>
              <a:rPr kumimoji="1" lang="zh-CN" altLang="en-US" sz="2800" dirty="0">
                <a:effectLst/>
                <a:latin typeface="+mn-lt"/>
                <a:ea typeface="SimSun" charset="-122"/>
                <a:cs typeface="SimSun" charset="-122"/>
                <a:sym typeface="+mn-ea"/>
              </a:rPr>
              <a:t>权的</a:t>
            </a:r>
            <a:r>
              <a:rPr kumimoji="1" lang="en-US" altLang="zh-CN" sz="2800" i="1" dirty="0">
                <a:effectLst/>
                <a:latin typeface="+mn-lt"/>
                <a:ea typeface="SimSun" charset="-122"/>
                <a:cs typeface="SimSun" charset="-122"/>
                <a:sym typeface="+mn-ea"/>
              </a:rPr>
              <a:t>m</a:t>
            </a:r>
            <a:r>
              <a:rPr kumimoji="1" lang="zh-CN" altLang="en-US" sz="2800" dirty="0">
                <a:effectLst/>
                <a:latin typeface="+mn-lt"/>
                <a:ea typeface="SimSun" charset="-122"/>
                <a:cs typeface="SimSun" charset="-122"/>
                <a:sym typeface="+mn-ea"/>
              </a:rPr>
              <a:t>个</a:t>
            </a:r>
            <a:r>
              <a:rPr kumimoji="1" lang="zh-CN" altLang="en-US" sz="2800" b="1" dirty="0">
                <a:effectLst/>
                <a:latin typeface="+mn-lt"/>
                <a:ea typeface="SimSun" charset="-122"/>
                <a:cs typeface="SimSun" charset="-122"/>
                <a:sym typeface="+mn-ea"/>
              </a:rPr>
              <a:t>外部结点</a:t>
            </a:r>
            <a:r>
              <a:rPr kumimoji="1" lang="zh-CN" altLang="en-US" sz="2800" dirty="0">
                <a:effectLst/>
                <a:latin typeface="+mn-lt"/>
                <a:ea typeface="SimSun" charset="-122"/>
                <a:cs typeface="SimSun" charset="-122"/>
                <a:sym typeface="+mn-ea"/>
              </a:rPr>
              <a:t>的扩充的二叉树，使得带权的外部路径长度最小。满足这一要求的扩充二叉树也称为“</a:t>
            </a:r>
            <a:r>
              <a:rPr kumimoji="1" lang="zh-CN" altLang="en-US" sz="2800" b="1" dirty="0">
                <a:solidFill>
                  <a:srgbClr val="FFFF00"/>
                </a:solidFill>
                <a:effectLst/>
                <a:latin typeface="+mn-lt"/>
                <a:ea typeface="SimSun" charset="-122"/>
                <a:cs typeface="SimSun" charset="-122"/>
                <a:sym typeface="+mn-ea"/>
              </a:rPr>
              <a:t>哈夫曼树</a:t>
            </a:r>
            <a:r>
              <a:rPr kumimoji="1" lang="zh-CN" altLang="en-US" sz="2800" dirty="0">
                <a:effectLst/>
                <a:latin typeface="+mn-lt"/>
                <a:ea typeface="SimSun" charset="-122"/>
                <a:cs typeface="SimSun" charset="-122"/>
                <a:sym typeface="+mn-ea"/>
              </a:rPr>
              <a:t>”，也叫</a:t>
            </a:r>
            <a:r>
              <a:rPr kumimoji="1" lang="zh-CN" altLang="en-US" sz="2800" b="1" dirty="0">
                <a:solidFill>
                  <a:srgbClr val="FFFF00"/>
                </a:solidFill>
                <a:effectLst/>
                <a:latin typeface="+mn-lt"/>
                <a:ea typeface="SimSun" charset="-122"/>
                <a:cs typeface="SimSun" charset="-122"/>
                <a:sym typeface="+mn-ea"/>
              </a:rPr>
              <a:t>最优二叉树</a:t>
            </a:r>
            <a:r>
              <a:rPr kumimoji="1" lang="zh-CN" altLang="en-US" sz="2800" dirty="0">
                <a:effectLst/>
                <a:latin typeface="+mn-lt"/>
                <a:ea typeface="SimSun" charset="-122"/>
                <a:cs typeface="SimSun" charset="-122"/>
                <a:sym typeface="+mn-ea"/>
              </a:rPr>
              <a:t>。</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56"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592263"/>
            <a:ext cx="8748712" cy="291623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57" name="Rectangle 45"/>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4000" dirty="0">
                <a:solidFill>
                  <a:srgbClr val="FFFF00"/>
                </a:solidFill>
                <a:effectLst/>
              </a:rPr>
              <a:t>WPL </a:t>
            </a:r>
            <a:r>
              <a:rPr lang="en-US" altLang="zh-CN" sz="4000" dirty="0" smtClean="0">
                <a:solidFill>
                  <a:srgbClr val="FFFF00"/>
                </a:solidFill>
                <a:effectLst/>
              </a:rPr>
              <a:t>comparisons </a:t>
            </a:r>
            <a:r>
              <a:rPr lang="en-US" altLang="zh-CN" sz="4000" dirty="0">
                <a:solidFill>
                  <a:srgbClr val="FFFF00"/>
                </a:solidFill>
                <a:effectLst/>
              </a:rPr>
              <a:t>of </a:t>
            </a:r>
            <a:r>
              <a:rPr lang="en-US" altLang="zh-CN" sz="4000" dirty="0" smtClean="0">
                <a:solidFill>
                  <a:srgbClr val="FFFF00"/>
                </a:solidFill>
                <a:effectLst/>
              </a:rPr>
              <a:t>same weights</a:t>
            </a:r>
            <a:endParaRPr lang="en-US" altLang="zh-CN" sz="4000" dirty="0">
              <a:solidFill>
                <a:srgbClr val="FFFF00"/>
              </a:solidFill>
              <a:effectLst/>
            </a:endParaRPr>
          </a:p>
        </p:txBody>
      </p:sp>
      <p:sp>
        <p:nvSpPr>
          <p:cNvPr id="38958" name="Rectangle 46"/>
          <p:cNvSpPr>
            <a:spLocks noChangeArrowheads="1"/>
          </p:cNvSpPr>
          <p:nvPr/>
        </p:nvSpPr>
        <p:spPr bwMode="auto">
          <a:xfrm>
            <a:off x="395288" y="3025775"/>
            <a:ext cx="288925" cy="287338"/>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9" name="Rectangle 47"/>
          <p:cNvSpPr>
            <a:spLocks noChangeArrowheads="1"/>
          </p:cNvSpPr>
          <p:nvPr/>
        </p:nvSpPr>
        <p:spPr bwMode="auto">
          <a:xfrm>
            <a:off x="1187450" y="3025775"/>
            <a:ext cx="288925" cy="287338"/>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0" name="Rectangle 48"/>
          <p:cNvSpPr>
            <a:spLocks noChangeArrowheads="1"/>
          </p:cNvSpPr>
          <p:nvPr/>
        </p:nvSpPr>
        <p:spPr bwMode="auto">
          <a:xfrm>
            <a:off x="1604963" y="3025775"/>
            <a:ext cx="288925" cy="287338"/>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1" name="Rectangle 49"/>
          <p:cNvSpPr>
            <a:spLocks noChangeArrowheads="1"/>
          </p:cNvSpPr>
          <p:nvPr/>
        </p:nvSpPr>
        <p:spPr bwMode="auto">
          <a:xfrm>
            <a:off x="2411413" y="3025775"/>
            <a:ext cx="288925" cy="287338"/>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2" name="Rectangle 50"/>
          <p:cNvSpPr>
            <a:spLocks noChangeArrowheads="1"/>
          </p:cNvSpPr>
          <p:nvPr/>
        </p:nvSpPr>
        <p:spPr bwMode="auto">
          <a:xfrm>
            <a:off x="3533775" y="2247900"/>
            <a:ext cx="288925" cy="287338"/>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3" name="Rectangle 51"/>
          <p:cNvSpPr>
            <a:spLocks noChangeArrowheads="1"/>
          </p:cNvSpPr>
          <p:nvPr/>
        </p:nvSpPr>
        <p:spPr bwMode="auto">
          <a:xfrm>
            <a:off x="4024313" y="2781300"/>
            <a:ext cx="288925" cy="287338"/>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4" name="Rectangle 52"/>
          <p:cNvSpPr>
            <a:spLocks noChangeArrowheads="1"/>
          </p:cNvSpPr>
          <p:nvPr/>
        </p:nvSpPr>
        <p:spPr bwMode="auto">
          <a:xfrm>
            <a:off x="4498975" y="3298825"/>
            <a:ext cx="288925" cy="287338"/>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5" name="Rectangle 53"/>
          <p:cNvSpPr>
            <a:spLocks noChangeArrowheads="1"/>
          </p:cNvSpPr>
          <p:nvPr/>
        </p:nvSpPr>
        <p:spPr bwMode="auto">
          <a:xfrm>
            <a:off x="5478463" y="3298825"/>
            <a:ext cx="288925" cy="287338"/>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6" name="Rectangle 54"/>
          <p:cNvSpPr>
            <a:spLocks noChangeArrowheads="1"/>
          </p:cNvSpPr>
          <p:nvPr/>
        </p:nvSpPr>
        <p:spPr bwMode="auto">
          <a:xfrm>
            <a:off x="6442075" y="2249488"/>
            <a:ext cx="288925" cy="287337"/>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7" name="Rectangle 55"/>
          <p:cNvSpPr>
            <a:spLocks noChangeArrowheads="1"/>
          </p:cNvSpPr>
          <p:nvPr/>
        </p:nvSpPr>
        <p:spPr bwMode="auto">
          <a:xfrm>
            <a:off x="6932613" y="2782888"/>
            <a:ext cx="288925" cy="287337"/>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8" name="Rectangle 56"/>
          <p:cNvSpPr>
            <a:spLocks noChangeArrowheads="1"/>
          </p:cNvSpPr>
          <p:nvPr/>
        </p:nvSpPr>
        <p:spPr bwMode="auto">
          <a:xfrm>
            <a:off x="7407275" y="3300413"/>
            <a:ext cx="288925" cy="287337"/>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9" name="Rectangle 57"/>
          <p:cNvSpPr>
            <a:spLocks noChangeArrowheads="1"/>
          </p:cNvSpPr>
          <p:nvPr/>
        </p:nvSpPr>
        <p:spPr bwMode="auto">
          <a:xfrm>
            <a:off x="8386763" y="3300413"/>
            <a:ext cx="288925" cy="287337"/>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70" name="Text Box 58"/>
          <p:cNvSpPr txBox="1">
            <a:spLocks noChangeArrowheads="1"/>
          </p:cNvSpPr>
          <p:nvPr/>
        </p:nvSpPr>
        <p:spPr bwMode="auto">
          <a:xfrm>
            <a:off x="242888" y="4762500"/>
            <a:ext cx="70659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AutoNum type="alphaLcParenBoth"/>
            </a:pPr>
            <a:r>
              <a:rPr kumimoji="0" lang="en-US" altLang="zh-CN" dirty="0">
                <a:effectLst/>
                <a:latin typeface="+mn-lt"/>
                <a:ea typeface="幼圆" panose="02010509060101010101" pitchFamily="49" charset="-122"/>
              </a:rPr>
              <a:t>WPL=(2+4+5+7</a:t>
            </a:r>
            <a:r>
              <a:rPr kumimoji="0" lang="en-US" altLang="zh-CN" dirty="0" smtClean="0">
                <a:effectLst/>
                <a:latin typeface="+mn-lt"/>
                <a:ea typeface="幼圆" panose="02010509060101010101" pitchFamily="49" charset="-122"/>
              </a:rPr>
              <a:t>)</a:t>
            </a:r>
            <a:r>
              <a:rPr lang="en-US" altLang="zh-CN" dirty="0" smtClean="0">
                <a:sym typeface="Symbol" panose="05050102010706020507" pitchFamily="18" charset="2"/>
              </a:rPr>
              <a:t></a:t>
            </a:r>
            <a:r>
              <a:rPr kumimoji="0" lang="en-US" altLang="zh-CN" dirty="0" smtClean="0">
                <a:effectLst/>
                <a:latin typeface="+mn-lt"/>
                <a:ea typeface="幼圆" panose="02010509060101010101" pitchFamily="49" charset="-122"/>
              </a:rPr>
              <a:t>2=36</a:t>
            </a:r>
            <a:endParaRPr kumimoji="0" lang="en-US" altLang="zh-CN" dirty="0">
              <a:effectLst/>
              <a:latin typeface="+mn-lt"/>
              <a:ea typeface="幼圆" panose="02010509060101010101" pitchFamily="49" charset="-122"/>
            </a:endParaRPr>
          </a:p>
          <a:p>
            <a:pPr>
              <a:buFontTx/>
              <a:buAutoNum type="alphaLcParenBoth"/>
            </a:pPr>
            <a:r>
              <a:rPr kumimoji="0" lang="en-US" altLang="zh-CN" dirty="0" smtClean="0">
                <a:effectLst/>
                <a:latin typeface="+mn-lt"/>
                <a:ea typeface="幼圆" panose="02010509060101010101" pitchFamily="49" charset="-122"/>
              </a:rPr>
              <a:t>WPL=2</a:t>
            </a:r>
            <a:r>
              <a:rPr lang="en-US" altLang="zh-CN" dirty="0" smtClean="0">
                <a:sym typeface="Symbol" panose="05050102010706020507" pitchFamily="18" charset="2"/>
              </a:rPr>
              <a:t></a:t>
            </a:r>
            <a:r>
              <a:rPr kumimoji="0" lang="en-US" altLang="zh-CN" dirty="0" smtClean="0">
                <a:effectLst/>
                <a:latin typeface="+mn-lt"/>
                <a:ea typeface="幼圆" panose="02010509060101010101" pitchFamily="49" charset="-122"/>
              </a:rPr>
              <a:t>1+4</a:t>
            </a:r>
            <a:r>
              <a:rPr lang="en-US" altLang="zh-CN" dirty="0" smtClean="0">
                <a:sym typeface="Symbol" panose="05050102010706020507" pitchFamily="18" charset="2"/>
              </a:rPr>
              <a:t></a:t>
            </a:r>
            <a:r>
              <a:rPr kumimoji="0" lang="en-US" altLang="zh-CN" dirty="0" smtClean="0">
                <a:effectLst/>
                <a:latin typeface="+mn-lt"/>
                <a:ea typeface="幼圆" panose="02010509060101010101" pitchFamily="49" charset="-122"/>
              </a:rPr>
              <a:t>2</a:t>
            </a:r>
            <a:r>
              <a:rPr kumimoji="0" lang="en-US" altLang="zh-CN" dirty="0">
                <a:effectLst/>
                <a:latin typeface="+mn-lt"/>
                <a:ea typeface="幼圆" panose="02010509060101010101" pitchFamily="49" charset="-122"/>
              </a:rPr>
              <a:t>+(5+7</a:t>
            </a:r>
            <a:r>
              <a:rPr kumimoji="0" lang="en-US" altLang="zh-CN" dirty="0" smtClean="0">
                <a:effectLst/>
                <a:latin typeface="+mn-lt"/>
                <a:ea typeface="幼圆" panose="02010509060101010101" pitchFamily="49" charset="-122"/>
              </a:rPr>
              <a:t>)</a:t>
            </a:r>
            <a:r>
              <a:rPr lang="en-US" altLang="zh-CN" dirty="0" smtClean="0">
                <a:sym typeface="Symbol" panose="05050102010706020507" pitchFamily="18" charset="2"/>
              </a:rPr>
              <a:t></a:t>
            </a:r>
            <a:r>
              <a:rPr kumimoji="0" lang="en-US" altLang="zh-CN" dirty="0" smtClean="0">
                <a:effectLst/>
                <a:latin typeface="+mn-lt"/>
                <a:ea typeface="幼圆" panose="02010509060101010101" pitchFamily="49" charset="-122"/>
              </a:rPr>
              <a:t>3=46</a:t>
            </a:r>
            <a:endParaRPr kumimoji="0" lang="en-US" altLang="zh-CN" dirty="0">
              <a:effectLst/>
              <a:latin typeface="+mn-lt"/>
              <a:ea typeface="幼圆" panose="02010509060101010101" pitchFamily="49" charset="-122"/>
            </a:endParaRPr>
          </a:p>
          <a:p>
            <a:pPr>
              <a:buFontTx/>
              <a:buAutoNum type="alphaLcParenBoth"/>
            </a:pPr>
            <a:r>
              <a:rPr kumimoji="0" lang="en-US" altLang="zh-CN" dirty="0" smtClean="0">
                <a:effectLst/>
                <a:latin typeface="+mn-lt"/>
                <a:ea typeface="幼圆" panose="02010509060101010101" pitchFamily="49" charset="-122"/>
              </a:rPr>
              <a:t>WPL=7</a:t>
            </a:r>
            <a:r>
              <a:rPr lang="en-US" altLang="zh-CN" dirty="0" smtClean="0">
                <a:sym typeface="Symbol" panose="05050102010706020507" pitchFamily="18" charset="2"/>
              </a:rPr>
              <a:t></a:t>
            </a:r>
            <a:r>
              <a:rPr kumimoji="0" lang="en-US" altLang="zh-CN" dirty="0" smtClean="0">
                <a:effectLst/>
                <a:latin typeface="+mn-lt"/>
                <a:ea typeface="幼圆" panose="02010509060101010101" pitchFamily="49" charset="-122"/>
              </a:rPr>
              <a:t>1+5</a:t>
            </a:r>
            <a:r>
              <a:rPr lang="en-US" altLang="zh-CN" dirty="0" smtClean="0">
                <a:sym typeface="Symbol" panose="05050102010706020507" pitchFamily="18" charset="2"/>
              </a:rPr>
              <a:t></a:t>
            </a:r>
            <a:r>
              <a:rPr kumimoji="0" lang="en-US" altLang="zh-CN" dirty="0" smtClean="0">
                <a:effectLst/>
                <a:latin typeface="+mn-lt"/>
                <a:ea typeface="幼圆" panose="02010509060101010101" pitchFamily="49" charset="-122"/>
              </a:rPr>
              <a:t>2</a:t>
            </a:r>
            <a:r>
              <a:rPr kumimoji="0" lang="en-US" altLang="zh-CN" dirty="0">
                <a:effectLst/>
                <a:latin typeface="+mn-lt"/>
                <a:ea typeface="幼圆" panose="02010509060101010101" pitchFamily="49" charset="-122"/>
              </a:rPr>
              <a:t>+(2+4</a:t>
            </a:r>
            <a:r>
              <a:rPr kumimoji="0" lang="en-US" altLang="zh-CN" dirty="0" smtClean="0">
                <a:effectLst/>
                <a:latin typeface="+mn-lt"/>
                <a:ea typeface="幼圆" panose="02010509060101010101" pitchFamily="49" charset="-122"/>
              </a:rPr>
              <a:t>)</a:t>
            </a:r>
            <a:r>
              <a:rPr lang="en-US" altLang="zh-CN" dirty="0" smtClean="0">
                <a:sym typeface="Symbol" panose="05050102010706020507" pitchFamily="18" charset="2"/>
              </a:rPr>
              <a:t></a:t>
            </a:r>
            <a:r>
              <a:rPr kumimoji="0" lang="en-US" altLang="zh-CN" dirty="0" smtClean="0">
                <a:effectLst/>
                <a:latin typeface="+mn-lt"/>
                <a:ea typeface="幼圆" panose="02010509060101010101" pitchFamily="49" charset="-122"/>
              </a:rPr>
              <a:t>3=35</a:t>
            </a:r>
            <a:endParaRPr kumimoji="0" lang="en-US" altLang="zh-CN" dirty="0">
              <a:effectLst/>
              <a:latin typeface="+mn-lt"/>
              <a:ea typeface="幼圆" panose="02010509060101010101" pitchFamily="49" charset="-122"/>
            </a:endParaRPr>
          </a:p>
        </p:txBody>
      </p:sp>
      <p:sp>
        <p:nvSpPr>
          <p:cNvPr id="2" name="文本框 1"/>
          <p:cNvSpPr txBox="1"/>
          <p:nvPr/>
        </p:nvSpPr>
        <p:spPr>
          <a:xfrm>
            <a:off x="4716016" y="4743994"/>
            <a:ext cx="4212084" cy="1200329"/>
          </a:xfrm>
          <a:prstGeom prst="rect">
            <a:avLst/>
          </a:prstGeom>
          <a:noFill/>
        </p:spPr>
        <p:txBody>
          <a:bodyPr wrap="square" rtlCol="0">
            <a:spAutoFit/>
          </a:bodyPr>
          <a:lstStyle/>
          <a:p>
            <a:pPr algn="l"/>
            <a:r>
              <a:rPr lang="en-US" altLang="zh-CN" sz="2400" dirty="0" smtClean="0">
                <a:solidFill>
                  <a:srgbClr val="FFFF00"/>
                </a:solidFill>
                <a:latin typeface="+mn-lt"/>
              </a:rPr>
              <a:t>Question: </a:t>
            </a:r>
            <a:endParaRPr lang="en-US" altLang="zh-CN" sz="2400" dirty="0" smtClean="0">
              <a:solidFill>
                <a:srgbClr val="FFFF00"/>
              </a:solidFill>
              <a:latin typeface="+mn-lt"/>
            </a:endParaRPr>
          </a:p>
          <a:p>
            <a:pPr algn="l"/>
            <a:r>
              <a:rPr lang="en-US" altLang="zh-CN" sz="2400" dirty="0" smtClean="0">
                <a:solidFill>
                  <a:srgbClr val="FFFF00"/>
                </a:solidFill>
                <a:latin typeface="+mn-lt"/>
              </a:rPr>
              <a:t>how </a:t>
            </a:r>
            <a:r>
              <a:rPr lang="en-US" altLang="zh-CN" sz="2400" dirty="0" smtClean="0">
                <a:solidFill>
                  <a:srgbClr val="FFFF00"/>
                </a:solidFill>
                <a:latin typeface="+mn-lt"/>
              </a:rPr>
              <a:t>to establish an extended binary tree with smallest WPL?</a:t>
            </a:r>
            <a:endParaRPr lang="zh-CN" altLang="en-US" sz="2400" dirty="0">
              <a:solidFill>
                <a:srgbClr val="FFFF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35" presetClass="emph" presetSubtype="0" repeatCount="3000" fill="hold" grpId="2" nodeType="afterEffect">
                                  <p:stCondLst>
                                    <p:cond delay="0"/>
                                  </p:stCondLst>
                                  <p:childTnLst>
                                    <p:anim calcmode="discrete" valueType="str">
                                      <p:cBhvr>
                                        <p:cTn id="10"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2"/>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23850" y="1341438"/>
            <a:ext cx="8412163" cy="4542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kumimoji="1" lang="en-US" altLang="zh-CN" sz="2400" dirty="0" smtClean="0">
                <a:effectLst/>
                <a:latin typeface="+mn-lt"/>
                <a:ea typeface="SimSun" charset="-122"/>
                <a:cs typeface="SimSun" charset="-122"/>
              </a:rPr>
              <a:t>        (1) </a:t>
            </a:r>
            <a:r>
              <a:rPr kumimoji="1" lang="zh-CN" altLang="en-US" sz="2400" dirty="0" smtClean="0">
                <a:effectLst/>
                <a:latin typeface="+mn-lt"/>
                <a:ea typeface="SimSun" charset="-122"/>
                <a:cs typeface="SimSun" charset="-122"/>
              </a:rPr>
              <a:t>根据</a:t>
            </a:r>
            <a:r>
              <a:rPr kumimoji="1" lang="zh-CN" altLang="en-US" sz="2400" dirty="0">
                <a:effectLst/>
                <a:latin typeface="+mn-lt"/>
                <a:ea typeface="SimSun" charset="-122"/>
                <a:cs typeface="SimSun" charset="-122"/>
              </a:rPr>
              <a:t>给定的</a:t>
            </a:r>
            <a:r>
              <a:rPr kumimoji="1" lang="en-US" altLang="zh-CN" sz="2400" dirty="0">
                <a:effectLst/>
                <a:latin typeface="+mn-lt"/>
                <a:ea typeface="SimSun" charset="-122"/>
                <a:cs typeface="SimSun" charset="-122"/>
              </a:rPr>
              <a:t>n</a:t>
            </a:r>
            <a:r>
              <a:rPr kumimoji="1" lang="zh-CN" altLang="en-US" sz="2400" dirty="0">
                <a:effectLst/>
                <a:latin typeface="+mn-lt"/>
                <a:ea typeface="SimSun" charset="-122"/>
                <a:cs typeface="SimSun" charset="-122"/>
              </a:rPr>
              <a:t>个权值</a:t>
            </a:r>
            <a:r>
              <a:rPr kumimoji="1" lang="en-US" altLang="zh-CN" sz="2400" dirty="0">
                <a:effectLst/>
                <a:latin typeface="+mn-lt"/>
                <a:ea typeface="SimSun" charset="-122"/>
                <a:cs typeface="SimSun" charset="-122"/>
              </a:rPr>
              <a:t>{</a:t>
            </a:r>
            <a:r>
              <a:rPr kumimoji="1" lang="en-US" altLang="zh-CN" sz="2400" i="1" dirty="0" err="1">
                <a:effectLst/>
                <a:latin typeface="+mn-lt"/>
                <a:ea typeface="SimSun" charset="-122"/>
                <a:cs typeface="SimSun" charset="-122"/>
              </a:rPr>
              <a:t>w</a:t>
            </a:r>
            <a:r>
              <a:rPr kumimoji="1" lang="en-US" altLang="zh-CN" sz="2400" baseline="-25000" dirty="0" err="1">
                <a:effectLst/>
                <a:latin typeface="+mn-lt"/>
                <a:ea typeface="SimSun" charset="-122"/>
                <a:cs typeface="SimSun" charset="-122"/>
              </a:rPr>
              <a:t>1</a:t>
            </a:r>
            <a:r>
              <a:rPr kumimoji="1" lang="en-US" altLang="zh-CN" sz="2400" dirty="0" smtClean="0">
                <a:effectLst/>
                <a:latin typeface="+mn-lt"/>
                <a:ea typeface="SimSun" charset="-122"/>
                <a:cs typeface="SimSun" charset="-122"/>
              </a:rPr>
              <a:t>, </a:t>
            </a:r>
            <a:r>
              <a:rPr kumimoji="1" lang="en-US" altLang="zh-CN" sz="2400" i="1" dirty="0" err="1" smtClean="0">
                <a:effectLst/>
                <a:latin typeface="+mn-lt"/>
                <a:ea typeface="SimSun" charset="-122"/>
                <a:cs typeface="SimSun" charset="-122"/>
              </a:rPr>
              <a:t>w</a:t>
            </a:r>
            <a:r>
              <a:rPr kumimoji="1" lang="en-US" altLang="zh-CN" sz="2400" baseline="-25000" dirty="0" err="1" smtClean="0">
                <a:effectLst/>
                <a:latin typeface="+mn-lt"/>
                <a:ea typeface="SimSun" charset="-122"/>
                <a:cs typeface="SimSun" charset="-122"/>
              </a:rPr>
              <a:t>2</a:t>
            </a:r>
            <a:r>
              <a:rPr kumimoji="1" lang="en-US" altLang="zh-CN" sz="2400" dirty="0" smtClean="0">
                <a:effectLst/>
                <a:latin typeface="+mn-lt"/>
                <a:ea typeface="SimSun" charset="-122"/>
                <a:cs typeface="SimSun" charset="-122"/>
              </a:rPr>
              <a:t>, …, </a:t>
            </a:r>
            <a:r>
              <a:rPr kumimoji="1" lang="en-US" altLang="zh-CN" sz="2400" i="1" dirty="0" err="1" smtClean="0">
                <a:effectLst/>
                <a:latin typeface="+mn-lt"/>
                <a:ea typeface="SimSun" charset="-122"/>
                <a:cs typeface="SimSun" charset="-122"/>
              </a:rPr>
              <a:t>w</a:t>
            </a:r>
            <a:r>
              <a:rPr kumimoji="1" lang="en-US" altLang="zh-CN" sz="2400" i="1" baseline="-25000" dirty="0" err="1" smtClean="0">
                <a:effectLst/>
                <a:latin typeface="+mn-lt"/>
                <a:ea typeface="SimSun" charset="-122"/>
                <a:cs typeface="SimSun" charset="-122"/>
              </a:rPr>
              <a:t>n</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，构成</a:t>
            </a:r>
            <a:r>
              <a:rPr kumimoji="1" lang="en-US" altLang="zh-CN" sz="2400" dirty="0">
                <a:effectLst/>
                <a:latin typeface="+mn-lt"/>
                <a:ea typeface="SimSun" charset="-122"/>
                <a:cs typeface="SimSun" charset="-122"/>
              </a:rPr>
              <a:t>n</a:t>
            </a:r>
            <a:r>
              <a:rPr kumimoji="1" lang="zh-CN" altLang="en-US" sz="2400" dirty="0">
                <a:effectLst/>
                <a:latin typeface="+mn-lt"/>
                <a:ea typeface="SimSun" charset="-122"/>
                <a:cs typeface="SimSun" charset="-122"/>
              </a:rPr>
              <a:t>棵二叉树的集合</a:t>
            </a:r>
            <a:r>
              <a:rPr kumimoji="1" lang="en-US" altLang="zh-CN" sz="2400" dirty="0">
                <a:effectLst/>
                <a:latin typeface="+mn-lt"/>
                <a:ea typeface="SimSun" charset="-122"/>
                <a:cs typeface="SimSun" charset="-122"/>
              </a:rPr>
              <a:t>F={</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2</a:t>
            </a:r>
            <a:r>
              <a:rPr kumimoji="1" lang="en-US" altLang="zh-CN" sz="2400" dirty="0">
                <a:effectLst/>
                <a:latin typeface="+mn-lt"/>
                <a:ea typeface="SimSun" charset="-122"/>
                <a:cs typeface="SimSun" charset="-122"/>
              </a:rPr>
              <a: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n</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，其中每一棵二叉树</a:t>
            </a:r>
            <a:r>
              <a:rPr kumimoji="1" lang="en-US" altLang="zh-CN" sz="2400" dirty="0">
                <a:effectLst/>
                <a:latin typeface="+mn-lt"/>
                <a:ea typeface="SimSun" charset="-122"/>
                <a:cs typeface="SimSun" charset="-122"/>
              </a:rPr>
              <a:t>T</a:t>
            </a:r>
            <a:r>
              <a:rPr kumimoji="1" lang="en-US" altLang="zh-CN" sz="2400" baseline="-25000" dirty="0">
                <a:effectLst/>
                <a:latin typeface="+mn-lt"/>
                <a:ea typeface="SimSun" charset="-122"/>
                <a:cs typeface="SimSun" charset="-122"/>
              </a:rPr>
              <a:t>i</a:t>
            </a:r>
            <a:r>
              <a:rPr kumimoji="1" lang="zh-CN" altLang="en-US" sz="2400" dirty="0">
                <a:effectLst/>
                <a:latin typeface="+mn-lt"/>
                <a:ea typeface="SimSun" charset="-122"/>
                <a:cs typeface="SimSun" charset="-122"/>
              </a:rPr>
              <a:t>中只有一个带权为</a:t>
            </a:r>
            <a:r>
              <a:rPr kumimoji="1" lang="en-US" altLang="zh-CN" sz="2400" i="1" dirty="0" err="1">
                <a:effectLst/>
                <a:latin typeface="+mn-lt"/>
                <a:ea typeface="SimSun" charset="-122"/>
                <a:cs typeface="SimSun" charset="-122"/>
              </a:rPr>
              <a:t>w</a:t>
            </a:r>
            <a:r>
              <a:rPr kumimoji="1" lang="en-US" altLang="zh-CN" sz="2400" i="1" baseline="-25000" dirty="0" err="1">
                <a:effectLst/>
                <a:latin typeface="+mn-lt"/>
                <a:ea typeface="SimSun" charset="-122"/>
                <a:cs typeface="SimSun" charset="-122"/>
              </a:rPr>
              <a:t>i</a:t>
            </a:r>
            <a:r>
              <a:rPr kumimoji="1" lang="zh-CN" altLang="en-US" sz="2400" dirty="0">
                <a:effectLst/>
                <a:latin typeface="+mn-lt"/>
                <a:ea typeface="SimSun" charset="-122"/>
                <a:cs typeface="SimSun" charset="-122"/>
              </a:rPr>
              <a:t>的根结点，其左右子树为空。</a:t>
            </a:r>
          </a:p>
          <a:p>
            <a:pPr algn="l">
              <a:lnSpc>
                <a:spcPct val="120000"/>
              </a:lnSpc>
              <a:spcBef>
                <a:spcPts val="1200"/>
              </a:spcBef>
            </a:pPr>
            <a:r>
              <a:rPr kumimoji="1" lang="en-US" altLang="zh-CN" sz="2400" dirty="0" smtClean="0">
                <a:effectLst/>
                <a:latin typeface="+mn-lt"/>
                <a:ea typeface="SimSun" charset="-122"/>
                <a:cs typeface="SimSun" charset="-122"/>
              </a:rPr>
              <a:t>        (2) </a:t>
            </a:r>
            <a:r>
              <a:rPr kumimoji="1" lang="zh-CN" altLang="en-US" sz="2400" dirty="0" smtClean="0">
                <a:effectLst/>
                <a:latin typeface="+mn-lt"/>
                <a:ea typeface="SimSun" charset="-122"/>
                <a:cs typeface="SimSun" charset="-122"/>
              </a:rPr>
              <a:t>在</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中选取</a:t>
            </a:r>
            <a:r>
              <a:rPr kumimoji="1" lang="zh-CN" altLang="en-US" sz="2400" b="1" dirty="0">
                <a:solidFill>
                  <a:srgbClr val="FFFF00"/>
                </a:solidFill>
                <a:effectLst/>
                <a:latin typeface="+mn-lt"/>
                <a:ea typeface="SimSun" charset="-122"/>
                <a:cs typeface="SimSun" charset="-122"/>
              </a:rPr>
              <a:t>两棵权值最小</a:t>
            </a:r>
            <a:r>
              <a:rPr kumimoji="1" lang="zh-CN" altLang="en-US" sz="2400" dirty="0">
                <a:effectLst/>
                <a:latin typeface="+mn-lt"/>
                <a:ea typeface="SimSun" charset="-122"/>
                <a:cs typeface="SimSun" charset="-122"/>
              </a:rPr>
              <a:t>的树作为左右子</a:t>
            </a:r>
            <a:r>
              <a:rPr kumimoji="1" lang="zh-CN" altLang="en-US" sz="2400" dirty="0" smtClean="0">
                <a:effectLst/>
                <a:latin typeface="+mn-lt"/>
                <a:ea typeface="SimSun" charset="-122"/>
                <a:cs typeface="SimSun" charset="-122"/>
              </a:rPr>
              <a:t>树</a:t>
            </a:r>
            <a:r>
              <a:rPr kumimoji="1" lang="en-US" altLang="zh-CN" sz="2400" dirty="0" smtClean="0">
                <a:effectLst/>
                <a:latin typeface="+mn-lt"/>
                <a:ea typeface="SimSun" charset="-122"/>
                <a:cs typeface="SimSun" charset="-122"/>
              </a:rPr>
              <a:t>(</a:t>
            </a:r>
            <a:r>
              <a:rPr kumimoji="1" lang="zh-CN" altLang="en-US" sz="2400" dirty="0" smtClean="0">
                <a:effectLst/>
                <a:latin typeface="+mn-lt"/>
                <a:ea typeface="SimSun" charset="-122"/>
                <a:cs typeface="SimSun" charset="-122"/>
              </a:rPr>
              <a:t>原则上没有要求左边的小或者右边的小</a:t>
            </a:r>
            <a:r>
              <a:rPr kumimoji="1" lang="en-US" altLang="zh-CN" sz="2400" dirty="0" smtClean="0">
                <a:effectLst/>
                <a:latin typeface="+mn-lt"/>
                <a:ea typeface="SimSun" charset="-122"/>
                <a:cs typeface="SimSun" charset="-122"/>
              </a:rPr>
              <a:t>)</a:t>
            </a:r>
            <a:r>
              <a:rPr kumimoji="1" lang="zh-CN" altLang="en-US" sz="2400" dirty="0" smtClean="0">
                <a:effectLst/>
                <a:latin typeface="+mn-lt"/>
                <a:ea typeface="SimSun" charset="-122"/>
                <a:cs typeface="SimSun" charset="-122"/>
              </a:rPr>
              <a:t>构造</a:t>
            </a:r>
            <a:r>
              <a:rPr kumimoji="1" lang="zh-CN" altLang="en-US" sz="2400" dirty="0">
                <a:effectLst/>
                <a:latin typeface="+mn-lt"/>
                <a:ea typeface="SimSun" charset="-122"/>
                <a:cs typeface="SimSun" charset="-122"/>
              </a:rPr>
              <a:t>一棵新的二叉树，且新二叉树的根结点的权值为</a:t>
            </a:r>
            <a:r>
              <a:rPr kumimoji="1" lang="zh-CN" altLang="en-US" sz="2400" b="1" dirty="0">
                <a:solidFill>
                  <a:srgbClr val="FFFF00"/>
                </a:solidFill>
                <a:effectLst/>
                <a:latin typeface="+mn-lt"/>
                <a:ea typeface="SimSun" charset="-122"/>
                <a:cs typeface="SimSun" charset="-122"/>
              </a:rPr>
              <a:t>其左右子</a:t>
            </a:r>
            <a:r>
              <a:rPr kumimoji="1" lang="zh-CN" altLang="en-US" sz="2400" b="1" dirty="0" smtClean="0">
                <a:solidFill>
                  <a:srgbClr val="FFFF00"/>
                </a:solidFill>
                <a:effectLst/>
                <a:latin typeface="+mn-lt"/>
                <a:ea typeface="SimSun" charset="-122"/>
                <a:cs typeface="SimSun" charset="-122"/>
              </a:rPr>
              <a:t>树的根</a:t>
            </a:r>
            <a:r>
              <a:rPr kumimoji="1" lang="zh-CN" altLang="en-US" sz="2400" b="1" dirty="0">
                <a:solidFill>
                  <a:srgbClr val="FFFF00"/>
                </a:solidFill>
                <a:effectLst/>
                <a:latin typeface="+mn-lt"/>
                <a:ea typeface="SimSun" charset="-122"/>
                <a:cs typeface="SimSun" charset="-122"/>
              </a:rPr>
              <a:t>结点权值之和</a:t>
            </a:r>
            <a:r>
              <a:rPr kumimoji="1" lang="zh-CN" altLang="en-US" sz="2000" dirty="0">
                <a:effectLst/>
                <a:latin typeface="+mn-lt"/>
                <a:ea typeface="SimSun" charset="-122"/>
                <a:cs typeface="SimSun" charset="-122"/>
              </a:rPr>
              <a:t>。</a:t>
            </a:r>
          </a:p>
          <a:p>
            <a:pPr algn="l">
              <a:lnSpc>
                <a:spcPct val="120000"/>
              </a:lnSpc>
              <a:spcBef>
                <a:spcPts val="1200"/>
              </a:spcBef>
            </a:pPr>
            <a:r>
              <a:rPr kumimoji="1" lang="en-US" altLang="zh-CN" sz="2400" dirty="0" smtClean="0">
                <a:effectLst/>
                <a:latin typeface="+mn-lt"/>
                <a:ea typeface="SimSun" charset="-122"/>
                <a:cs typeface="SimSun" charset="-122"/>
              </a:rPr>
              <a:t>        (3) </a:t>
            </a:r>
            <a:r>
              <a:rPr kumimoji="1" lang="zh-CN" altLang="en-US" sz="2400" dirty="0" smtClean="0">
                <a:effectLst/>
                <a:latin typeface="+mn-lt"/>
                <a:ea typeface="SimSun" charset="-122"/>
                <a:cs typeface="SimSun" charset="-122"/>
              </a:rPr>
              <a:t>在</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中删除这两棵树，同时将新得到的二叉树加入</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中。</a:t>
            </a:r>
          </a:p>
          <a:p>
            <a:pPr algn="l">
              <a:lnSpc>
                <a:spcPct val="120000"/>
              </a:lnSpc>
              <a:spcBef>
                <a:spcPts val="1200"/>
              </a:spcBef>
            </a:pPr>
            <a:r>
              <a:rPr kumimoji="1" lang="en-US" altLang="zh-CN" sz="2400" dirty="0" smtClean="0">
                <a:effectLst/>
                <a:latin typeface="+mn-lt"/>
                <a:ea typeface="SimSun" charset="-122"/>
                <a:cs typeface="SimSun" charset="-122"/>
              </a:rPr>
              <a:t>        (4) </a:t>
            </a:r>
            <a:r>
              <a:rPr kumimoji="1" lang="zh-CN" altLang="en-US" sz="2400" dirty="0" smtClean="0">
                <a:effectLst/>
                <a:latin typeface="+mn-lt"/>
                <a:ea typeface="SimSun" charset="-122"/>
                <a:cs typeface="SimSun" charset="-122"/>
              </a:rPr>
              <a:t>重复</a:t>
            </a:r>
            <a:r>
              <a:rPr kumimoji="1" lang="en-US" altLang="zh-CN" sz="2400" dirty="0" smtClean="0">
                <a:effectLst/>
                <a:latin typeface="+mn-lt"/>
                <a:ea typeface="SimSun" charset="-122"/>
                <a:cs typeface="SimSun" charset="-122"/>
              </a:rPr>
              <a:t>(2)</a:t>
            </a:r>
            <a:r>
              <a:rPr kumimoji="1" lang="zh-CN" altLang="en-US" sz="2400" dirty="0" smtClean="0">
                <a:effectLst/>
                <a:latin typeface="+mn-lt"/>
                <a:ea typeface="SimSun" charset="-122"/>
                <a:cs typeface="SimSun" charset="-122"/>
              </a:rPr>
              <a:t>和</a:t>
            </a:r>
            <a:r>
              <a:rPr kumimoji="1" lang="en-US" altLang="zh-CN" sz="2400" dirty="0" smtClean="0">
                <a:effectLst/>
                <a:latin typeface="+mn-lt"/>
                <a:ea typeface="SimSun" charset="-122"/>
                <a:cs typeface="SimSun" charset="-122"/>
              </a:rPr>
              <a:t>(3)</a:t>
            </a:r>
            <a:r>
              <a:rPr kumimoji="1" lang="zh-CN" altLang="en-US" sz="2400" dirty="0" smtClean="0">
                <a:effectLst/>
                <a:latin typeface="+mn-lt"/>
                <a:ea typeface="SimSun" charset="-122"/>
                <a:cs typeface="SimSun" charset="-122"/>
              </a:rPr>
              <a:t>，</a:t>
            </a:r>
            <a:r>
              <a:rPr kumimoji="1" lang="zh-CN" altLang="en-US" sz="2400" dirty="0">
                <a:effectLst/>
                <a:latin typeface="+mn-lt"/>
                <a:ea typeface="SimSun" charset="-122"/>
                <a:cs typeface="SimSun" charset="-122"/>
              </a:rPr>
              <a:t>直到</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中只含一棵树为止。该树即为哈夫曼树。</a:t>
            </a:r>
          </a:p>
        </p:txBody>
      </p:sp>
      <p:sp>
        <p:nvSpPr>
          <p:cNvPr id="39939" name="Text Box 3"/>
          <p:cNvSpPr txBox="1">
            <a:spLocks noChangeArrowheads="1"/>
          </p:cNvSpPr>
          <p:nvPr/>
        </p:nvSpPr>
        <p:spPr bwMode="auto">
          <a:xfrm>
            <a:off x="503238" y="461963"/>
            <a:ext cx="3348037" cy="51911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rPr>
              <a:t>Huffman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calcmode="lin" valueType="num">
                                      <p:cBhvr additive="base">
                                        <p:cTn id="7" dur="500" fill="hold"/>
                                        <p:tgtEl>
                                          <p:spTgt spid="399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8">
                                            <p:txEl>
                                              <p:pRg st="1" end="1"/>
                                            </p:txEl>
                                          </p:spTgt>
                                        </p:tgtEl>
                                        <p:attrNameLst>
                                          <p:attrName>style.visibility</p:attrName>
                                        </p:attrNameLst>
                                      </p:cBhvr>
                                      <p:to>
                                        <p:strVal val="visible"/>
                                      </p:to>
                                    </p:set>
                                    <p:anim calcmode="lin" valueType="num">
                                      <p:cBhvr additive="base">
                                        <p:cTn id="13" dur="500" fill="hold"/>
                                        <p:tgtEl>
                                          <p:spTgt spid="399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8">
                                            <p:txEl>
                                              <p:pRg st="2" end="2"/>
                                            </p:txEl>
                                          </p:spTgt>
                                        </p:tgtEl>
                                        <p:attrNameLst>
                                          <p:attrName>style.visibility</p:attrName>
                                        </p:attrNameLst>
                                      </p:cBhvr>
                                      <p:to>
                                        <p:strVal val="visible"/>
                                      </p:to>
                                    </p:set>
                                    <p:anim calcmode="lin" valueType="num">
                                      <p:cBhvr additive="base">
                                        <p:cTn id="19" dur="500" fill="hold"/>
                                        <p:tgtEl>
                                          <p:spTgt spid="3993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38">
                                            <p:txEl>
                                              <p:pRg st="3" end="3"/>
                                            </p:txEl>
                                          </p:spTgt>
                                        </p:tgtEl>
                                        <p:attrNameLst>
                                          <p:attrName>style.visibility</p:attrName>
                                        </p:attrNameLst>
                                      </p:cBhvr>
                                      <p:to>
                                        <p:strVal val="visible"/>
                                      </p:to>
                                    </p:set>
                                    <p:anim calcmode="lin" valueType="num">
                                      <p:cBhvr additive="base">
                                        <p:cTn id="25" dur="500" fill="hold"/>
                                        <p:tgtEl>
                                          <p:spTgt spid="3993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zh-CN"/>
              <a:t>Example</a:t>
            </a:r>
          </a:p>
        </p:txBody>
      </p:sp>
      <p:sp>
        <p:nvSpPr>
          <p:cNvPr id="214019" name="Rectangle 3"/>
          <p:cNvSpPr>
            <a:spLocks noGrp="1" noChangeArrowheads="1"/>
          </p:cNvSpPr>
          <p:nvPr>
            <p:ph type="body" idx="1"/>
          </p:nvPr>
        </p:nvSpPr>
        <p:spPr>
          <a:xfrm>
            <a:off x="240030" y="1600200"/>
            <a:ext cx="8936990" cy="4526280"/>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dirty="0">
                <a:effectLst/>
              </a:rPr>
              <a:t>A communication system has eight symbols</a:t>
            </a:r>
          </a:p>
          <a:p>
            <a:pPr algn="ctr">
              <a:spcBef>
                <a:spcPct val="0"/>
              </a:spcBef>
              <a:buClrTx/>
              <a:buSzTx/>
              <a:buFontTx/>
              <a:buNone/>
            </a:pPr>
            <a:r>
              <a:rPr kumimoji="1" lang="en-US" altLang="zh-CN" dirty="0">
                <a:solidFill>
                  <a:srgbClr val="FFFF00"/>
                </a:solidFill>
                <a:effectLst/>
              </a:rPr>
              <a:t>c1, c2, c3, c4, c5, c6, c7, c8 </a:t>
            </a:r>
            <a:endParaRPr lang="en-US" altLang="zh-CN" dirty="0">
              <a:effectLst/>
            </a:endParaRPr>
          </a:p>
          <a:p>
            <a:pPr>
              <a:spcBef>
                <a:spcPct val="0"/>
              </a:spcBef>
              <a:buFont typeface="Wingdings" panose="05000000000000000000" pitchFamily="2" charset="2"/>
              <a:buNone/>
            </a:pPr>
            <a:r>
              <a:rPr lang="en-US" altLang="zh-CN" dirty="0">
                <a:effectLst/>
              </a:rPr>
              <a:t>and the probability of each symbol is</a:t>
            </a:r>
          </a:p>
          <a:p>
            <a:pPr algn="ctr">
              <a:spcBef>
                <a:spcPct val="0"/>
              </a:spcBef>
              <a:buClrTx/>
              <a:buSzTx/>
              <a:buFontTx/>
              <a:buNone/>
            </a:pPr>
            <a:r>
              <a:rPr kumimoji="1" lang="en-US" altLang="zh-CN" dirty="0">
                <a:solidFill>
                  <a:srgbClr val="FFFF00"/>
                </a:solidFill>
                <a:effectLst/>
              </a:rPr>
              <a:t>5, 25, 3, 6, 10, 11, 36, 4</a:t>
            </a:r>
            <a:endParaRPr lang="en-US" altLang="zh-CN" dirty="0">
              <a:effectLst/>
            </a:endParaRPr>
          </a:p>
          <a:p>
            <a:pPr>
              <a:spcBef>
                <a:spcPct val="0"/>
              </a:spcBef>
              <a:buFont typeface="Wingdings" panose="05000000000000000000" pitchFamily="2" charset="2"/>
              <a:buNone/>
            </a:pPr>
            <a:r>
              <a:rPr lang="en-US" altLang="zh-CN" dirty="0">
                <a:effectLst/>
              </a:rPr>
              <a:t>Try to design a coding method.</a:t>
            </a:r>
          </a:p>
          <a:p>
            <a:pPr>
              <a:spcBef>
                <a:spcPct val="0"/>
              </a:spcBef>
              <a:buFont typeface="Wingdings" panose="05000000000000000000" pitchFamily="2" charset="2"/>
              <a:buNone/>
            </a:pPr>
            <a:endParaRPr lang="en-US" altLang="zh-CN" dirty="0">
              <a:effectLst/>
            </a:endParaRPr>
          </a:p>
          <a:p>
            <a:pPr>
              <a:spcBef>
                <a:spcPct val="0"/>
              </a:spcBef>
              <a:buFont typeface="Wingdings" panose="05000000000000000000" pitchFamily="2" charset="2"/>
              <a:buNone/>
            </a:pPr>
            <a:r>
              <a:rPr lang="en-US" altLang="zh-CN" dirty="0">
                <a:solidFill>
                  <a:srgbClr val="FFFF00"/>
                </a:solidFill>
                <a:effectLst/>
              </a:rPr>
              <a:t>Step1: </a:t>
            </a:r>
            <a:r>
              <a:rPr lang="en-US" altLang="zh-CN" dirty="0" smtClean="0">
                <a:solidFill>
                  <a:srgbClr val="FFFF00"/>
                </a:solidFill>
                <a:effectLst/>
              </a:rPr>
              <a:t>establish a </a:t>
            </a:r>
            <a:r>
              <a:rPr lang="en-US" altLang="zh-CN" dirty="0">
                <a:solidFill>
                  <a:srgbClr val="FFFF00"/>
                </a:solidFill>
                <a:effectLst/>
              </a:rPr>
              <a:t>Huffman tree</a:t>
            </a:r>
          </a:p>
          <a:p>
            <a:pPr>
              <a:spcBef>
                <a:spcPct val="0"/>
              </a:spcBef>
              <a:buFont typeface="Wingdings" panose="05000000000000000000" pitchFamily="2" charset="2"/>
              <a:buNone/>
            </a:pPr>
            <a:r>
              <a:rPr lang="en-US" altLang="zh-CN" dirty="0">
                <a:effectLst/>
              </a:rPr>
              <a:t>Step2: coding.</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Rectangle 4"/>
          <p:cNvSpPr>
            <a:spLocks noChangeArrowheads="1"/>
          </p:cNvSpPr>
          <p:nvPr/>
        </p:nvSpPr>
        <p:spPr bwMode="auto">
          <a:xfrm>
            <a:off x="755650" y="1125538"/>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5</a:t>
            </a:r>
          </a:p>
        </p:txBody>
      </p:sp>
      <p:sp>
        <p:nvSpPr>
          <p:cNvPr id="227333" name="Rectangle 5"/>
          <p:cNvSpPr>
            <a:spLocks noChangeArrowheads="1"/>
          </p:cNvSpPr>
          <p:nvPr/>
        </p:nvSpPr>
        <p:spPr bwMode="auto">
          <a:xfrm>
            <a:off x="1701800" y="1125538"/>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27334" name="Rectangle 6"/>
          <p:cNvSpPr>
            <a:spLocks noChangeArrowheads="1"/>
          </p:cNvSpPr>
          <p:nvPr/>
        </p:nvSpPr>
        <p:spPr bwMode="auto">
          <a:xfrm>
            <a:off x="2647950" y="1125538"/>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a:t>
            </a:r>
          </a:p>
        </p:txBody>
      </p:sp>
      <p:sp>
        <p:nvSpPr>
          <p:cNvPr id="227335" name="Rectangle 7"/>
          <p:cNvSpPr>
            <a:spLocks noChangeArrowheads="1"/>
          </p:cNvSpPr>
          <p:nvPr/>
        </p:nvSpPr>
        <p:spPr bwMode="auto">
          <a:xfrm>
            <a:off x="3594100" y="1125538"/>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6</a:t>
            </a:r>
          </a:p>
        </p:txBody>
      </p:sp>
      <p:sp>
        <p:nvSpPr>
          <p:cNvPr id="227336" name="Rectangle 8"/>
          <p:cNvSpPr>
            <a:spLocks noChangeArrowheads="1"/>
          </p:cNvSpPr>
          <p:nvPr/>
        </p:nvSpPr>
        <p:spPr bwMode="auto">
          <a:xfrm>
            <a:off x="4540250" y="1125538"/>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10</a:t>
            </a:r>
          </a:p>
        </p:txBody>
      </p:sp>
      <p:sp>
        <p:nvSpPr>
          <p:cNvPr id="227337" name="Rectangle 9"/>
          <p:cNvSpPr>
            <a:spLocks noChangeArrowheads="1"/>
          </p:cNvSpPr>
          <p:nvPr/>
        </p:nvSpPr>
        <p:spPr bwMode="auto">
          <a:xfrm>
            <a:off x="5486400" y="1125538"/>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sp>
        <p:nvSpPr>
          <p:cNvPr id="227338" name="Rectangle 10"/>
          <p:cNvSpPr>
            <a:spLocks noChangeArrowheads="1"/>
          </p:cNvSpPr>
          <p:nvPr/>
        </p:nvSpPr>
        <p:spPr bwMode="auto">
          <a:xfrm>
            <a:off x="6432550" y="1125538"/>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27339" name="Rectangle 11"/>
          <p:cNvSpPr>
            <a:spLocks noChangeArrowheads="1"/>
          </p:cNvSpPr>
          <p:nvPr/>
        </p:nvSpPr>
        <p:spPr bwMode="auto">
          <a:xfrm>
            <a:off x="7380288" y="1125538"/>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4</a:t>
            </a:r>
          </a:p>
        </p:txBody>
      </p:sp>
      <p:sp>
        <p:nvSpPr>
          <p:cNvPr id="227340" name="Line 12"/>
          <p:cNvSpPr>
            <a:spLocks noChangeShapeType="1"/>
          </p:cNvSpPr>
          <p:nvPr/>
        </p:nvSpPr>
        <p:spPr bwMode="auto">
          <a:xfrm>
            <a:off x="0" y="2133600"/>
            <a:ext cx="914400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1" name="Rectangle 13"/>
          <p:cNvSpPr>
            <a:spLocks noChangeArrowheads="1"/>
          </p:cNvSpPr>
          <p:nvPr/>
        </p:nvSpPr>
        <p:spPr bwMode="auto">
          <a:xfrm>
            <a:off x="623888" y="3141663"/>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5</a:t>
            </a:r>
          </a:p>
        </p:txBody>
      </p:sp>
      <p:sp>
        <p:nvSpPr>
          <p:cNvPr id="227342" name="Rectangle 14"/>
          <p:cNvSpPr>
            <a:spLocks noChangeArrowheads="1"/>
          </p:cNvSpPr>
          <p:nvPr/>
        </p:nvSpPr>
        <p:spPr bwMode="auto">
          <a:xfrm>
            <a:off x="1570038" y="3141663"/>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27343" name="Rectangle 15"/>
          <p:cNvSpPr>
            <a:spLocks noChangeArrowheads="1"/>
          </p:cNvSpPr>
          <p:nvPr/>
        </p:nvSpPr>
        <p:spPr bwMode="auto">
          <a:xfrm>
            <a:off x="2516188" y="3141663"/>
            <a:ext cx="576262"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3</a:t>
            </a:r>
          </a:p>
        </p:txBody>
      </p:sp>
      <p:sp>
        <p:nvSpPr>
          <p:cNvPr id="227344" name="Rectangle 16"/>
          <p:cNvSpPr>
            <a:spLocks noChangeArrowheads="1"/>
          </p:cNvSpPr>
          <p:nvPr/>
        </p:nvSpPr>
        <p:spPr bwMode="auto">
          <a:xfrm>
            <a:off x="3462338" y="3141663"/>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6</a:t>
            </a:r>
          </a:p>
        </p:txBody>
      </p:sp>
      <p:sp>
        <p:nvSpPr>
          <p:cNvPr id="227345" name="Rectangle 17"/>
          <p:cNvSpPr>
            <a:spLocks noChangeArrowheads="1"/>
          </p:cNvSpPr>
          <p:nvPr/>
        </p:nvSpPr>
        <p:spPr bwMode="auto">
          <a:xfrm>
            <a:off x="4408488" y="3141663"/>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10</a:t>
            </a:r>
          </a:p>
        </p:txBody>
      </p:sp>
      <p:sp>
        <p:nvSpPr>
          <p:cNvPr id="227346" name="Rectangle 18"/>
          <p:cNvSpPr>
            <a:spLocks noChangeArrowheads="1"/>
          </p:cNvSpPr>
          <p:nvPr/>
        </p:nvSpPr>
        <p:spPr bwMode="auto">
          <a:xfrm>
            <a:off x="5354638" y="3141663"/>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sp>
        <p:nvSpPr>
          <p:cNvPr id="227347" name="Rectangle 19"/>
          <p:cNvSpPr>
            <a:spLocks noChangeArrowheads="1"/>
          </p:cNvSpPr>
          <p:nvPr/>
        </p:nvSpPr>
        <p:spPr bwMode="auto">
          <a:xfrm>
            <a:off x="6300788" y="3141663"/>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27348" name="Rectangle 20"/>
          <p:cNvSpPr>
            <a:spLocks noChangeArrowheads="1"/>
          </p:cNvSpPr>
          <p:nvPr/>
        </p:nvSpPr>
        <p:spPr bwMode="auto">
          <a:xfrm>
            <a:off x="7248525" y="3141663"/>
            <a:ext cx="576263"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4</a:t>
            </a:r>
          </a:p>
        </p:txBody>
      </p:sp>
      <p:sp>
        <p:nvSpPr>
          <p:cNvPr id="227349" name="Rectangle 21"/>
          <p:cNvSpPr>
            <a:spLocks noChangeArrowheads="1"/>
          </p:cNvSpPr>
          <p:nvPr/>
        </p:nvSpPr>
        <p:spPr bwMode="auto">
          <a:xfrm>
            <a:off x="623888" y="5302250"/>
            <a:ext cx="576262"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3</a:t>
            </a:r>
          </a:p>
        </p:txBody>
      </p:sp>
      <p:sp>
        <p:nvSpPr>
          <p:cNvPr id="227350" name="Rectangle 22"/>
          <p:cNvSpPr>
            <a:spLocks noChangeArrowheads="1"/>
          </p:cNvSpPr>
          <p:nvPr/>
        </p:nvSpPr>
        <p:spPr bwMode="auto">
          <a:xfrm>
            <a:off x="1570038" y="5302250"/>
            <a:ext cx="576262"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4</a:t>
            </a:r>
          </a:p>
        </p:txBody>
      </p:sp>
      <p:sp>
        <p:nvSpPr>
          <p:cNvPr id="227352" name="Rectangle 24"/>
          <p:cNvSpPr>
            <a:spLocks noChangeArrowheads="1"/>
          </p:cNvSpPr>
          <p:nvPr/>
        </p:nvSpPr>
        <p:spPr bwMode="auto">
          <a:xfrm>
            <a:off x="2516188" y="443865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5</a:t>
            </a:r>
          </a:p>
        </p:txBody>
      </p:sp>
      <p:sp>
        <p:nvSpPr>
          <p:cNvPr id="227353" name="Rectangle 25"/>
          <p:cNvSpPr>
            <a:spLocks noChangeArrowheads="1"/>
          </p:cNvSpPr>
          <p:nvPr/>
        </p:nvSpPr>
        <p:spPr bwMode="auto">
          <a:xfrm>
            <a:off x="3462338" y="443865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27354" name="Rectangle 26"/>
          <p:cNvSpPr>
            <a:spLocks noChangeArrowheads="1"/>
          </p:cNvSpPr>
          <p:nvPr/>
        </p:nvSpPr>
        <p:spPr bwMode="auto">
          <a:xfrm>
            <a:off x="4408488" y="443865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6</a:t>
            </a:r>
          </a:p>
        </p:txBody>
      </p:sp>
      <p:sp>
        <p:nvSpPr>
          <p:cNvPr id="227355" name="Rectangle 27"/>
          <p:cNvSpPr>
            <a:spLocks noChangeArrowheads="1"/>
          </p:cNvSpPr>
          <p:nvPr/>
        </p:nvSpPr>
        <p:spPr bwMode="auto">
          <a:xfrm>
            <a:off x="5354638" y="443865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10</a:t>
            </a:r>
          </a:p>
        </p:txBody>
      </p:sp>
      <p:sp>
        <p:nvSpPr>
          <p:cNvPr id="227356" name="Rectangle 28"/>
          <p:cNvSpPr>
            <a:spLocks noChangeArrowheads="1"/>
          </p:cNvSpPr>
          <p:nvPr/>
        </p:nvSpPr>
        <p:spPr bwMode="auto">
          <a:xfrm>
            <a:off x="6300788" y="443865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sp>
        <p:nvSpPr>
          <p:cNvPr id="227357" name="Rectangle 29"/>
          <p:cNvSpPr>
            <a:spLocks noChangeArrowheads="1"/>
          </p:cNvSpPr>
          <p:nvPr/>
        </p:nvSpPr>
        <p:spPr bwMode="auto">
          <a:xfrm>
            <a:off x="7248525" y="4438650"/>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27358" name="Oval 30"/>
          <p:cNvSpPr>
            <a:spLocks noChangeArrowheads="1"/>
          </p:cNvSpPr>
          <p:nvPr/>
        </p:nvSpPr>
        <p:spPr bwMode="auto">
          <a:xfrm>
            <a:off x="1096963" y="4365625"/>
            <a:ext cx="576262"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7</a:t>
            </a:r>
          </a:p>
        </p:txBody>
      </p:sp>
      <p:cxnSp>
        <p:nvCxnSpPr>
          <p:cNvPr id="227359" name="AutoShape 31"/>
          <p:cNvCxnSpPr>
            <a:cxnSpLocks noChangeShapeType="1"/>
            <a:stCxn id="227358" idx="3"/>
            <a:endCxn id="227349" idx="0"/>
          </p:cNvCxnSpPr>
          <p:nvPr/>
        </p:nvCxnSpPr>
        <p:spPr bwMode="auto">
          <a:xfrm flipH="1">
            <a:off x="912813" y="4857750"/>
            <a:ext cx="268287"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60" name="AutoShape 32"/>
          <p:cNvCxnSpPr>
            <a:cxnSpLocks noChangeShapeType="1"/>
            <a:stCxn id="227358" idx="5"/>
            <a:endCxn id="227350" idx="0"/>
          </p:cNvCxnSpPr>
          <p:nvPr/>
        </p:nvCxnSpPr>
        <p:spPr bwMode="auto">
          <a:xfrm>
            <a:off x="1589088" y="4857750"/>
            <a:ext cx="2698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7362" name="Text Box 34"/>
          <p:cNvSpPr txBox="1">
            <a:spLocks noChangeArrowheads="1"/>
          </p:cNvSpPr>
          <p:nvPr/>
        </p:nvSpPr>
        <p:spPr bwMode="auto">
          <a:xfrm>
            <a:off x="134938" y="475200"/>
            <a:ext cx="90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ffectLst>
                  <a:outerShdw blurRad="38100" dist="38100" dir="2700000" algn="tl">
                    <a:srgbClr val="010199"/>
                  </a:outerShdw>
                </a:effectLst>
              </a:rPr>
              <a:t>Step 0:</a:t>
            </a:r>
          </a:p>
        </p:txBody>
      </p:sp>
      <p:sp>
        <p:nvSpPr>
          <p:cNvPr id="227363" name="Text Box 35"/>
          <p:cNvSpPr txBox="1">
            <a:spLocks noChangeArrowheads="1"/>
          </p:cNvSpPr>
          <p:nvPr/>
        </p:nvSpPr>
        <p:spPr bwMode="auto">
          <a:xfrm>
            <a:off x="134938" y="2420938"/>
            <a:ext cx="90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ffectLst>
                  <a:outerShdw blurRad="38100" dist="38100" dir="2700000" algn="tl">
                    <a:srgbClr val="010199"/>
                  </a:outerShdw>
                </a:effectLst>
              </a:rPr>
              <a:t>Step 1:</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64" name="Rectangle 12"/>
          <p:cNvSpPr>
            <a:spLocks noChangeArrowheads="1"/>
          </p:cNvSpPr>
          <p:nvPr/>
        </p:nvSpPr>
        <p:spPr bwMode="auto">
          <a:xfrm>
            <a:off x="623888" y="191770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a:t>
            </a:r>
          </a:p>
        </p:txBody>
      </p:sp>
      <p:sp>
        <p:nvSpPr>
          <p:cNvPr id="228365" name="Rectangle 13"/>
          <p:cNvSpPr>
            <a:spLocks noChangeArrowheads="1"/>
          </p:cNvSpPr>
          <p:nvPr/>
        </p:nvSpPr>
        <p:spPr bwMode="auto">
          <a:xfrm>
            <a:off x="1570038" y="191770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4</a:t>
            </a:r>
          </a:p>
        </p:txBody>
      </p:sp>
      <p:sp>
        <p:nvSpPr>
          <p:cNvPr id="228366" name="Rectangle 14"/>
          <p:cNvSpPr>
            <a:spLocks noChangeArrowheads="1"/>
          </p:cNvSpPr>
          <p:nvPr/>
        </p:nvSpPr>
        <p:spPr bwMode="auto">
          <a:xfrm>
            <a:off x="2516188" y="1054100"/>
            <a:ext cx="576262"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5</a:t>
            </a:r>
          </a:p>
        </p:txBody>
      </p:sp>
      <p:sp>
        <p:nvSpPr>
          <p:cNvPr id="228367" name="Rectangle 15"/>
          <p:cNvSpPr>
            <a:spLocks noChangeArrowheads="1"/>
          </p:cNvSpPr>
          <p:nvPr/>
        </p:nvSpPr>
        <p:spPr bwMode="auto">
          <a:xfrm>
            <a:off x="3462338" y="105410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28368" name="Rectangle 16"/>
          <p:cNvSpPr>
            <a:spLocks noChangeArrowheads="1"/>
          </p:cNvSpPr>
          <p:nvPr/>
        </p:nvSpPr>
        <p:spPr bwMode="auto">
          <a:xfrm>
            <a:off x="4408488" y="1054100"/>
            <a:ext cx="576262"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6</a:t>
            </a:r>
          </a:p>
        </p:txBody>
      </p:sp>
      <p:sp>
        <p:nvSpPr>
          <p:cNvPr id="228369" name="Rectangle 17"/>
          <p:cNvSpPr>
            <a:spLocks noChangeArrowheads="1"/>
          </p:cNvSpPr>
          <p:nvPr/>
        </p:nvSpPr>
        <p:spPr bwMode="auto">
          <a:xfrm>
            <a:off x="5354638" y="105410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10</a:t>
            </a:r>
          </a:p>
        </p:txBody>
      </p:sp>
      <p:sp>
        <p:nvSpPr>
          <p:cNvPr id="228370" name="Rectangle 18"/>
          <p:cNvSpPr>
            <a:spLocks noChangeArrowheads="1"/>
          </p:cNvSpPr>
          <p:nvPr/>
        </p:nvSpPr>
        <p:spPr bwMode="auto">
          <a:xfrm>
            <a:off x="6300788" y="105410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sp>
        <p:nvSpPr>
          <p:cNvPr id="228371" name="Rectangle 19"/>
          <p:cNvSpPr>
            <a:spLocks noChangeArrowheads="1"/>
          </p:cNvSpPr>
          <p:nvPr/>
        </p:nvSpPr>
        <p:spPr bwMode="auto">
          <a:xfrm>
            <a:off x="7248525" y="1054100"/>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28372" name="Oval 20"/>
          <p:cNvSpPr>
            <a:spLocks noChangeArrowheads="1"/>
          </p:cNvSpPr>
          <p:nvPr/>
        </p:nvSpPr>
        <p:spPr bwMode="auto">
          <a:xfrm>
            <a:off x="1096963" y="981075"/>
            <a:ext cx="576262" cy="57626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7</a:t>
            </a:r>
          </a:p>
        </p:txBody>
      </p:sp>
      <p:cxnSp>
        <p:nvCxnSpPr>
          <p:cNvPr id="228373" name="AutoShape 21"/>
          <p:cNvCxnSpPr>
            <a:cxnSpLocks noChangeShapeType="1"/>
            <a:stCxn id="228372" idx="3"/>
            <a:endCxn id="228364" idx="0"/>
          </p:cNvCxnSpPr>
          <p:nvPr/>
        </p:nvCxnSpPr>
        <p:spPr bwMode="auto">
          <a:xfrm flipH="1">
            <a:off x="912813" y="1473200"/>
            <a:ext cx="268287"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8374" name="AutoShape 22"/>
          <p:cNvCxnSpPr>
            <a:cxnSpLocks noChangeShapeType="1"/>
            <a:stCxn id="228372" idx="5"/>
            <a:endCxn id="228365" idx="0"/>
          </p:cNvCxnSpPr>
          <p:nvPr/>
        </p:nvCxnSpPr>
        <p:spPr bwMode="auto">
          <a:xfrm>
            <a:off x="1589088" y="1473200"/>
            <a:ext cx="2698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8375" name="Text Box 23"/>
          <p:cNvSpPr txBox="1">
            <a:spLocks noChangeArrowheads="1"/>
          </p:cNvSpPr>
          <p:nvPr/>
        </p:nvSpPr>
        <p:spPr bwMode="auto">
          <a:xfrm>
            <a:off x="134938" y="476250"/>
            <a:ext cx="90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ffectLst>
                  <a:outerShdw blurRad="38100" dist="38100" dir="2700000" algn="tl">
                    <a:srgbClr val="010199"/>
                  </a:outerShdw>
                </a:effectLst>
              </a:rPr>
              <a:t>Step 2:</a:t>
            </a:r>
          </a:p>
        </p:txBody>
      </p:sp>
      <p:sp>
        <p:nvSpPr>
          <p:cNvPr id="228376" name="Rectangle 24"/>
          <p:cNvSpPr>
            <a:spLocks noChangeArrowheads="1"/>
          </p:cNvSpPr>
          <p:nvPr/>
        </p:nvSpPr>
        <p:spPr bwMode="auto">
          <a:xfrm>
            <a:off x="611188" y="4149725"/>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a:t>
            </a:r>
          </a:p>
        </p:txBody>
      </p:sp>
      <p:sp>
        <p:nvSpPr>
          <p:cNvPr id="228377" name="Rectangle 25"/>
          <p:cNvSpPr>
            <a:spLocks noChangeArrowheads="1"/>
          </p:cNvSpPr>
          <p:nvPr/>
        </p:nvSpPr>
        <p:spPr bwMode="auto">
          <a:xfrm>
            <a:off x="1557338" y="4149725"/>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4</a:t>
            </a:r>
          </a:p>
        </p:txBody>
      </p:sp>
      <p:sp>
        <p:nvSpPr>
          <p:cNvPr id="228378" name="Rectangle 26"/>
          <p:cNvSpPr>
            <a:spLocks noChangeArrowheads="1"/>
          </p:cNvSpPr>
          <p:nvPr/>
        </p:nvSpPr>
        <p:spPr bwMode="auto">
          <a:xfrm>
            <a:off x="2503488" y="4149725"/>
            <a:ext cx="576262"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5</a:t>
            </a:r>
          </a:p>
        </p:txBody>
      </p:sp>
      <p:sp>
        <p:nvSpPr>
          <p:cNvPr id="228379" name="Rectangle 27"/>
          <p:cNvSpPr>
            <a:spLocks noChangeArrowheads="1"/>
          </p:cNvSpPr>
          <p:nvPr/>
        </p:nvSpPr>
        <p:spPr bwMode="auto">
          <a:xfrm>
            <a:off x="4395788" y="3286125"/>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28380" name="Rectangle 28"/>
          <p:cNvSpPr>
            <a:spLocks noChangeArrowheads="1"/>
          </p:cNvSpPr>
          <p:nvPr/>
        </p:nvSpPr>
        <p:spPr bwMode="auto">
          <a:xfrm>
            <a:off x="3449638" y="4149725"/>
            <a:ext cx="576262"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6</a:t>
            </a:r>
          </a:p>
        </p:txBody>
      </p:sp>
      <p:sp>
        <p:nvSpPr>
          <p:cNvPr id="228381" name="Rectangle 29"/>
          <p:cNvSpPr>
            <a:spLocks noChangeArrowheads="1"/>
          </p:cNvSpPr>
          <p:nvPr/>
        </p:nvSpPr>
        <p:spPr bwMode="auto">
          <a:xfrm>
            <a:off x="5341938" y="3286125"/>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10</a:t>
            </a:r>
          </a:p>
        </p:txBody>
      </p:sp>
      <p:sp>
        <p:nvSpPr>
          <p:cNvPr id="228382" name="Rectangle 30"/>
          <p:cNvSpPr>
            <a:spLocks noChangeArrowheads="1"/>
          </p:cNvSpPr>
          <p:nvPr/>
        </p:nvSpPr>
        <p:spPr bwMode="auto">
          <a:xfrm>
            <a:off x="6288088" y="3286125"/>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sp>
        <p:nvSpPr>
          <p:cNvPr id="228383" name="Rectangle 31"/>
          <p:cNvSpPr>
            <a:spLocks noChangeArrowheads="1"/>
          </p:cNvSpPr>
          <p:nvPr/>
        </p:nvSpPr>
        <p:spPr bwMode="auto">
          <a:xfrm>
            <a:off x="7235825" y="3286125"/>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28384" name="Oval 32"/>
          <p:cNvSpPr>
            <a:spLocks noChangeArrowheads="1"/>
          </p:cNvSpPr>
          <p:nvPr/>
        </p:nvSpPr>
        <p:spPr bwMode="auto">
          <a:xfrm>
            <a:off x="1084263" y="3213100"/>
            <a:ext cx="576262" cy="57626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7</a:t>
            </a:r>
          </a:p>
        </p:txBody>
      </p:sp>
      <p:cxnSp>
        <p:nvCxnSpPr>
          <p:cNvPr id="228385" name="AutoShape 33"/>
          <p:cNvCxnSpPr>
            <a:cxnSpLocks noChangeShapeType="1"/>
            <a:stCxn id="228384" idx="3"/>
            <a:endCxn id="228376" idx="0"/>
          </p:cNvCxnSpPr>
          <p:nvPr/>
        </p:nvCxnSpPr>
        <p:spPr bwMode="auto">
          <a:xfrm flipH="1">
            <a:off x="900113" y="3705225"/>
            <a:ext cx="268287"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8386" name="AutoShape 34"/>
          <p:cNvCxnSpPr>
            <a:cxnSpLocks noChangeShapeType="1"/>
            <a:stCxn id="228384" idx="5"/>
            <a:endCxn id="228377" idx="0"/>
          </p:cNvCxnSpPr>
          <p:nvPr/>
        </p:nvCxnSpPr>
        <p:spPr bwMode="auto">
          <a:xfrm>
            <a:off x="1576388" y="3705225"/>
            <a:ext cx="2698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8387" name="Oval 35"/>
          <p:cNvSpPr>
            <a:spLocks noChangeArrowheads="1"/>
          </p:cNvSpPr>
          <p:nvPr/>
        </p:nvSpPr>
        <p:spPr bwMode="auto">
          <a:xfrm>
            <a:off x="2976563" y="3213100"/>
            <a:ext cx="576262"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11</a:t>
            </a:r>
          </a:p>
        </p:txBody>
      </p:sp>
      <p:cxnSp>
        <p:nvCxnSpPr>
          <p:cNvPr id="228388" name="AutoShape 36"/>
          <p:cNvCxnSpPr>
            <a:cxnSpLocks noChangeShapeType="1"/>
            <a:stCxn id="228387" idx="3"/>
            <a:endCxn id="228378" idx="0"/>
          </p:cNvCxnSpPr>
          <p:nvPr/>
        </p:nvCxnSpPr>
        <p:spPr bwMode="auto">
          <a:xfrm flipH="1">
            <a:off x="2792413" y="3705225"/>
            <a:ext cx="268287"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8389" name="AutoShape 37"/>
          <p:cNvCxnSpPr>
            <a:cxnSpLocks noChangeShapeType="1"/>
            <a:stCxn id="228387" idx="5"/>
            <a:endCxn id="228380" idx="0"/>
          </p:cNvCxnSpPr>
          <p:nvPr/>
        </p:nvCxnSpPr>
        <p:spPr bwMode="auto">
          <a:xfrm>
            <a:off x="3468688" y="3705225"/>
            <a:ext cx="2698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9" name="Text Box 13"/>
          <p:cNvSpPr txBox="1">
            <a:spLocks noChangeArrowheads="1"/>
          </p:cNvSpPr>
          <p:nvPr/>
        </p:nvSpPr>
        <p:spPr bwMode="auto">
          <a:xfrm>
            <a:off x="134938" y="476250"/>
            <a:ext cx="90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ffectLst>
                  <a:outerShdw blurRad="38100" dist="38100" dir="2700000" algn="tl">
                    <a:srgbClr val="010199"/>
                  </a:outerShdw>
                </a:effectLst>
              </a:rPr>
              <a:t>Step 3:</a:t>
            </a:r>
          </a:p>
        </p:txBody>
      </p:sp>
      <p:sp>
        <p:nvSpPr>
          <p:cNvPr id="229390" name="Rectangle 14"/>
          <p:cNvSpPr>
            <a:spLocks noChangeArrowheads="1"/>
          </p:cNvSpPr>
          <p:nvPr/>
        </p:nvSpPr>
        <p:spPr bwMode="auto">
          <a:xfrm>
            <a:off x="611188" y="2060575"/>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a:t>
            </a:r>
          </a:p>
        </p:txBody>
      </p:sp>
      <p:sp>
        <p:nvSpPr>
          <p:cNvPr id="229391" name="Rectangle 15"/>
          <p:cNvSpPr>
            <a:spLocks noChangeArrowheads="1"/>
          </p:cNvSpPr>
          <p:nvPr/>
        </p:nvSpPr>
        <p:spPr bwMode="auto">
          <a:xfrm>
            <a:off x="1557338" y="2060575"/>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4</a:t>
            </a:r>
          </a:p>
        </p:txBody>
      </p:sp>
      <p:sp>
        <p:nvSpPr>
          <p:cNvPr id="229392" name="Rectangle 16"/>
          <p:cNvSpPr>
            <a:spLocks noChangeArrowheads="1"/>
          </p:cNvSpPr>
          <p:nvPr/>
        </p:nvSpPr>
        <p:spPr bwMode="auto">
          <a:xfrm>
            <a:off x="2503488" y="2060575"/>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5</a:t>
            </a:r>
          </a:p>
        </p:txBody>
      </p:sp>
      <p:sp>
        <p:nvSpPr>
          <p:cNvPr id="229393" name="Rectangle 17"/>
          <p:cNvSpPr>
            <a:spLocks noChangeArrowheads="1"/>
          </p:cNvSpPr>
          <p:nvPr/>
        </p:nvSpPr>
        <p:spPr bwMode="auto">
          <a:xfrm>
            <a:off x="4395788" y="1196975"/>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29394" name="Rectangle 18"/>
          <p:cNvSpPr>
            <a:spLocks noChangeArrowheads="1"/>
          </p:cNvSpPr>
          <p:nvPr/>
        </p:nvSpPr>
        <p:spPr bwMode="auto">
          <a:xfrm>
            <a:off x="3449638" y="2060575"/>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6</a:t>
            </a:r>
          </a:p>
        </p:txBody>
      </p:sp>
      <p:sp>
        <p:nvSpPr>
          <p:cNvPr id="229395" name="Rectangle 19"/>
          <p:cNvSpPr>
            <a:spLocks noChangeArrowheads="1"/>
          </p:cNvSpPr>
          <p:nvPr/>
        </p:nvSpPr>
        <p:spPr bwMode="auto">
          <a:xfrm>
            <a:off x="5341938" y="1196975"/>
            <a:ext cx="576262"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10</a:t>
            </a:r>
          </a:p>
        </p:txBody>
      </p:sp>
      <p:sp>
        <p:nvSpPr>
          <p:cNvPr id="229396" name="Rectangle 20"/>
          <p:cNvSpPr>
            <a:spLocks noChangeArrowheads="1"/>
          </p:cNvSpPr>
          <p:nvPr/>
        </p:nvSpPr>
        <p:spPr bwMode="auto">
          <a:xfrm>
            <a:off x="6288088" y="1196975"/>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sp>
        <p:nvSpPr>
          <p:cNvPr id="229397" name="Rectangle 21"/>
          <p:cNvSpPr>
            <a:spLocks noChangeArrowheads="1"/>
          </p:cNvSpPr>
          <p:nvPr/>
        </p:nvSpPr>
        <p:spPr bwMode="auto">
          <a:xfrm>
            <a:off x="7235825" y="1196975"/>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29398" name="Oval 22"/>
          <p:cNvSpPr>
            <a:spLocks noChangeArrowheads="1"/>
          </p:cNvSpPr>
          <p:nvPr/>
        </p:nvSpPr>
        <p:spPr bwMode="auto">
          <a:xfrm>
            <a:off x="1084263" y="1123950"/>
            <a:ext cx="576262"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7</a:t>
            </a:r>
          </a:p>
        </p:txBody>
      </p:sp>
      <p:cxnSp>
        <p:nvCxnSpPr>
          <p:cNvPr id="229399" name="AutoShape 23"/>
          <p:cNvCxnSpPr>
            <a:cxnSpLocks noChangeShapeType="1"/>
            <a:stCxn id="229398" idx="3"/>
            <a:endCxn id="229390" idx="0"/>
          </p:cNvCxnSpPr>
          <p:nvPr/>
        </p:nvCxnSpPr>
        <p:spPr bwMode="auto">
          <a:xfrm flipH="1">
            <a:off x="900113" y="1616075"/>
            <a:ext cx="268287"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00" name="AutoShape 24"/>
          <p:cNvCxnSpPr>
            <a:cxnSpLocks noChangeShapeType="1"/>
            <a:stCxn id="229398" idx="5"/>
            <a:endCxn id="229391" idx="0"/>
          </p:cNvCxnSpPr>
          <p:nvPr/>
        </p:nvCxnSpPr>
        <p:spPr bwMode="auto">
          <a:xfrm>
            <a:off x="1576388" y="1616075"/>
            <a:ext cx="2698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9401" name="Oval 25"/>
          <p:cNvSpPr>
            <a:spLocks noChangeArrowheads="1"/>
          </p:cNvSpPr>
          <p:nvPr/>
        </p:nvSpPr>
        <p:spPr bwMode="auto">
          <a:xfrm>
            <a:off x="2976563" y="1123950"/>
            <a:ext cx="576262" cy="57626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cxnSp>
        <p:nvCxnSpPr>
          <p:cNvPr id="229402" name="AutoShape 26"/>
          <p:cNvCxnSpPr>
            <a:cxnSpLocks noChangeShapeType="1"/>
            <a:stCxn id="229401" idx="3"/>
            <a:endCxn id="229392" idx="0"/>
          </p:cNvCxnSpPr>
          <p:nvPr/>
        </p:nvCxnSpPr>
        <p:spPr bwMode="auto">
          <a:xfrm flipH="1">
            <a:off x="2792413" y="1616075"/>
            <a:ext cx="268287"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03" name="AutoShape 27"/>
          <p:cNvCxnSpPr>
            <a:cxnSpLocks noChangeShapeType="1"/>
            <a:stCxn id="229401" idx="5"/>
            <a:endCxn id="229394" idx="0"/>
          </p:cNvCxnSpPr>
          <p:nvPr/>
        </p:nvCxnSpPr>
        <p:spPr bwMode="auto">
          <a:xfrm>
            <a:off x="3468688" y="1616075"/>
            <a:ext cx="2698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9404" name="Rectangle 28"/>
          <p:cNvSpPr>
            <a:spLocks noChangeArrowheads="1"/>
          </p:cNvSpPr>
          <p:nvPr/>
        </p:nvSpPr>
        <p:spPr bwMode="auto">
          <a:xfrm>
            <a:off x="611188" y="530225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a:t>
            </a:r>
          </a:p>
        </p:txBody>
      </p:sp>
      <p:sp>
        <p:nvSpPr>
          <p:cNvPr id="229405" name="Rectangle 29"/>
          <p:cNvSpPr>
            <a:spLocks noChangeArrowheads="1"/>
          </p:cNvSpPr>
          <p:nvPr/>
        </p:nvSpPr>
        <p:spPr bwMode="auto">
          <a:xfrm>
            <a:off x="1557338" y="530225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4</a:t>
            </a:r>
          </a:p>
        </p:txBody>
      </p:sp>
      <p:sp>
        <p:nvSpPr>
          <p:cNvPr id="229406" name="Rectangle 30"/>
          <p:cNvSpPr>
            <a:spLocks noChangeArrowheads="1"/>
          </p:cNvSpPr>
          <p:nvPr/>
        </p:nvSpPr>
        <p:spPr bwMode="auto">
          <a:xfrm>
            <a:off x="3440113" y="530225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5</a:t>
            </a:r>
          </a:p>
        </p:txBody>
      </p:sp>
      <p:sp>
        <p:nvSpPr>
          <p:cNvPr id="229407" name="Rectangle 31"/>
          <p:cNvSpPr>
            <a:spLocks noChangeArrowheads="1"/>
          </p:cNvSpPr>
          <p:nvPr/>
        </p:nvSpPr>
        <p:spPr bwMode="auto">
          <a:xfrm>
            <a:off x="5332413" y="443865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29408" name="Rectangle 32"/>
          <p:cNvSpPr>
            <a:spLocks noChangeArrowheads="1"/>
          </p:cNvSpPr>
          <p:nvPr/>
        </p:nvSpPr>
        <p:spPr bwMode="auto">
          <a:xfrm>
            <a:off x="4386263" y="530225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6</a:t>
            </a:r>
          </a:p>
        </p:txBody>
      </p:sp>
      <p:sp>
        <p:nvSpPr>
          <p:cNvPr id="229409" name="Rectangle 33"/>
          <p:cNvSpPr>
            <a:spLocks noChangeArrowheads="1"/>
          </p:cNvSpPr>
          <p:nvPr/>
        </p:nvSpPr>
        <p:spPr bwMode="auto">
          <a:xfrm>
            <a:off x="2339975" y="4438650"/>
            <a:ext cx="576263"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10</a:t>
            </a:r>
          </a:p>
        </p:txBody>
      </p:sp>
      <p:sp>
        <p:nvSpPr>
          <p:cNvPr id="229410" name="Rectangle 34"/>
          <p:cNvSpPr>
            <a:spLocks noChangeArrowheads="1"/>
          </p:cNvSpPr>
          <p:nvPr/>
        </p:nvSpPr>
        <p:spPr bwMode="auto">
          <a:xfrm>
            <a:off x="6288088" y="443865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sp>
        <p:nvSpPr>
          <p:cNvPr id="229411" name="Rectangle 35"/>
          <p:cNvSpPr>
            <a:spLocks noChangeArrowheads="1"/>
          </p:cNvSpPr>
          <p:nvPr/>
        </p:nvSpPr>
        <p:spPr bwMode="auto">
          <a:xfrm>
            <a:off x="7235825" y="4438650"/>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29412" name="Oval 36"/>
          <p:cNvSpPr>
            <a:spLocks noChangeArrowheads="1"/>
          </p:cNvSpPr>
          <p:nvPr/>
        </p:nvSpPr>
        <p:spPr bwMode="auto">
          <a:xfrm>
            <a:off x="1084263" y="4365625"/>
            <a:ext cx="576262"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7</a:t>
            </a:r>
          </a:p>
        </p:txBody>
      </p:sp>
      <p:cxnSp>
        <p:nvCxnSpPr>
          <p:cNvPr id="229413" name="AutoShape 37"/>
          <p:cNvCxnSpPr>
            <a:cxnSpLocks noChangeShapeType="1"/>
            <a:stCxn id="229412" idx="3"/>
            <a:endCxn id="229404" idx="0"/>
          </p:cNvCxnSpPr>
          <p:nvPr/>
        </p:nvCxnSpPr>
        <p:spPr bwMode="auto">
          <a:xfrm flipH="1">
            <a:off x="900113" y="4857750"/>
            <a:ext cx="268287"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14" name="AutoShape 38"/>
          <p:cNvCxnSpPr>
            <a:cxnSpLocks noChangeShapeType="1"/>
            <a:stCxn id="229412" idx="5"/>
            <a:endCxn id="229405" idx="0"/>
          </p:cNvCxnSpPr>
          <p:nvPr/>
        </p:nvCxnSpPr>
        <p:spPr bwMode="auto">
          <a:xfrm>
            <a:off x="1576388" y="4857750"/>
            <a:ext cx="2698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9415" name="Oval 39"/>
          <p:cNvSpPr>
            <a:spLocks noChangeArrowheads="1"/>
          </p:cNvSpPr>
          <p:nvPr/>
        </p:nvSpPr>
        <p:spPr bwMode="auto">
          <a:xfrm>
            <a:off x="3913188" y="4365625"/>
            <a:ext cx="576262" cy="57626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cxnSp>
        <p:nvCxnSpPr>
          <p:cNvPr id="229416" name="AutoShape 40"/>
          <p:cNvCxnSpPr>
            <a:cxnSpLocks noChangeShapeType="1"/>
            <a:stCxn id="229415" idx="3"/>
            <a:endCxn id="229406" idx="0"/>
          </p:cNvCxnSpPr>
          <p:nvPr/>
        </p:nvCxnSpPr>
        <p:spPr bwMode="auto">
          <a:xfrm flipH="1">
            <a:off x="3729038" y="4857750"/>
            <a:ext cx="268287"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17" name="AutoShape 41"/>
          <p:cNvCxnSpPr>
            <a:cxnSpLocks noChangeShapeType="1"/>
            <a:stCxn id="229415" idx="5"/>
            <a:endCxn id="229408" idx="0"/>
          </p:cNvCxnSpPr>
          <p:nvPr/>
        </p:nvCxnSpPr>
        <p:spPr bwMode="auto">
          <a:xfrm>
            <a:off x="4405313" y="4857750"/>
            <a:ext cx="2698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9418" name="Oval 42"/>
          <p:cNvSpPr>
            <a:spLocks noChangeArrowheads="1"/>
          </p:cNvSpPr>
          <p:nvPr/>
        </p:nvSpPr>
        <p:spPr bwMode="auto">
          <a:xfrm>
            <a:off x="1711325" y="3429000"/>
            <a:ext cx="576263"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17</a:t>
            </a:r>
          </a:p>
        </p:txBody>
      </p:sp>
      <p:cxnSp>
        <p:nvCxnSpPr>
          <p:cNvPr id="229419" name="AutoShape 43"/>
          <p:cNvCxnSpPr>
            <a:cxnSpLocks noChangeShapeType="1"/>
            <a:stCxn id="229418" idx="3"/>
            <a:endCxn id="229412" idx="0"/>
          </p:cNvCxnSpPr>
          <p:nvPr/>
        </p:nvCxnSpPr>
        <p:spPr bwMode="auto">
          <a:xfrm flipH="1">
            <a:off x="1373188" y="3921125"/>
            <a:ext cx="4222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20" name="AutoShape 44"/>
          <p:cNvCxnSpPr>
            <a:cxnSpLocks noChangeShapeType="1"/>
            <a:stCxn id="229418" idx="5"/>
            <a:endCxn id="229409" idx="0"/>
          </p:cNvCxnSpPr>
          <p:nvPr/>
        </p:nvCxnSpPr>
        <p:spPr bwMode="auto">
          <a:xfrm>
            <a:off x="2203450" y="3921125"/>
            <a:ext cx="425450" cy="517525"/>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44500" y="1338083"/>
            <a:ext cx="8353425" cy="246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200" dirty="0">
                <a:effectLst/>
              </a:rPr>
              <a:t>就逻辑结构而言，任何一棵树是一个二元组</a:t>
            </a:r>
            <a:r>
              <a:rPr kumimoji="1" lang="en-US" altLang="zh-CN" sz="2200" dirty="0">
                <a:effectLst/>
              </a:rPr>
              <a:t>Tree=(root</a:t>
            </a:r>
            <a:r>
              <a:rPr kumimoji="1" lang="en-US" altLang="zh-CN" sz="2200" dirty="0" smtClean="0">
                <a:effectLst/>
              </a:rPr>
              <a:t>, F</a:t>
            </a:r>
            <a:r>
              <a:rPr kumimoji="1" lang="en-US" altLang="zh-CN" sz="2200" dirty="0">
                <a:effectLst/>
              </a:rPr>
              <a:t>)</a:t>
            </a:r>
            <a:r>
              <a:rPr kumimoji="1" lang="zh-CN" altLang="en-US" sz="2200" dirty="0">
                <a:effectLst/>
              </a:rPr>
              <a:t>，其中</a:t>
            </a:r>
            <a:r>
              <a:rPr kumimoji="1" lang="en-US" altLang="zh-CN" sz="2200" dirty="0">
                <a:effectLst/>
              </a:rPr>
              <a:t>root</a:t>
            </a:r>
            <a:r>
              <a:rPr kumimoji="1" lang="zh-CN" altLang="en-US" sz="2200" dirty="0">
                <a:effectLst/>
              </a:rPr>
              <a:t>称为树的根结点；</a:t>
            </a:r>
            <a:r>
              <a:rPr kumimoji="1" lang="en-US" altLang="zh-CN" sz="2200" dirty="0">
                <a:effectLst/>
              </a:rPr>
              <a:t>F</a:t>
            </a:r>
            <a:r>
              <a:rPr kumimoji="1" lang="zh-CN" altLang="en-US" sz="2200" dirty="0">
                <a:effectLst/>
              </a:rPr>
              <a:t>是</a:t>
            </a:r>
            <a:r>
              <a:rPr kumimoji="1" lang="en-US" altLang="zh-CN" sz="2200" dirty="0" smtClean="0">
                <a:effectLst/>
              </a:rPr>
              <a:t>m (m</a:t>
            </a:r>
            <a:r>
              <a:rPr kumimoji="1" lang="en-US" altLang="zh-CN" sz="2200" dirty="0">
                <a:effectLst/>
              </a:rPr>
              <a:t>&gt;=</a:t>
            </a:r>
            <a:r>
              <a:rPr kumimoji="1" lang="en-US" altLang="zh-CN" sz="2200" dirty="0" smtClean="0">
                <a:effectLst/>
              </a:rPr>
              <a:t>0)</a:t>
            </a:r>
            <a:r>
              <a:rPr kumimoji="1" lang="zh-CN" altLang="en-US" sz="2200" dirty="0" smtClean="0">
                <a:effectLst/>
              </a:rPr>
              <a:t>棵子</a:t>
            </a:r>
            <a:r>
              <a:rPr kumimoji="1" lang="zh-CN" altLang="en-US" sz="2200" dirty="0">
                <a:effectLst/>
              </a:rPr>
              <a:t>树构成的森林，</a:t>
            </a:r>
            <a:r>
              <a:rPr kumimoji="1" lang="en-US" altLang="zh-CN" sz="2200" dirty="0">
                <a:effectLst/>
              </a:rPr>
              <a:t>F=(T</a:t>
            </a:r>
            <a:r>
              <a:rPr kumimoji="1" lang="en-US" altLang="zh-CN" sz="2200" baseline="-25000" dirty="0">
                <a:effectLst/>
              </a:rPr>
              <a:t>1</a:t>
            </a:r>
            <a:r>
              <a:rPr kumimoji="1" lang="en-US" altLang="zh-CN" sz="2200" dirty="0">
                <a:effectLst/>
              </a:rPr>
              <a:t>, T</a:t>
            </a:r>
            <a:r>
              <a:rPr kumimoji="1" lang="en-US" altLang="zh-CN" sz="2200" baseline="-25000" dirty="0">
                <a:effectLst/>
              </a:rPr>
              <a:t>2</a:t>
            </a:r>
            <a:r>
              <a:rPr kumimoji="1" lang="en-US" altLang="zh-CN" sz="2200" dirty="0">
                <a:effectLst/>
              </a:rPr>
              <a:t>,…,T</a:t>
            </a:r>
            <a:r>
              <a:rPr kumimoji="1" lang="en-US" altLang="zh-CN" sz="2200" baseline="-25000" dirty="0">
                <a:effectLst/>
              </a:rPr>
              <a:t>m</a:t>
            </a:r>
            <a:r>
              <a:rPr kumimoji="1" lang="en-US" altLang="zh-CN" sz="2200" dirty="0">
                <a:effectLst/>
              </a:rPr>
              <a:t>), </a:t>
            </a:r>
            <a:r>
              <a:rPr kumimoji="1" lang="zh-CN" altLang="en-US" sz="2200" dirty="0">
                <a:effectLst/>
              </a:rPr>
              <a:t>其中</a:t>
            </a:r>
            <a:r>
              <a:rPr kumimoji="1" lang="en-US" altLang="zh-CN" sz="2200" dirty="0">
                <a:effectLst/>
              </a:rPr>
              <a:t>T</a:t>
            </a:r>
            <a:r>
              <a:rPr kumimoji="1" lang="en-US" altLang="zh-CN" sz="2200" baseline="-25000" dirty="0">
                <a:effectLst/>
              </a:rPr>
              <a:t>i</a:t>
            </a:r>
            <a:r>
              <a:rPr kumimoji="1" lang="en-US" altLang="zh-CN" sz="2200" dirty="0">
                <a:effectLst/>
              </a:rPr>
              <a:t>=(</a:t>
            </a:r>
            <a:r>
              <a:rPr kumimoji="1" lang="en-US" altLang="zh-CN" sz="2200" dirty="0" err="1">
                <a:effectLst/>
              </a:rPr>
              <a:t>r</a:t>
            </a:r>
            <a:r>
              <a:rPr kumimoji="1" lang="en-US" altLang="zh-CN" sz="2200" baseline="-25000" dirty="0" err="1">
                <a:effectLst/>
              </a:rPr>
              <a:t>i</a:t>
            </a:r>
            <a:r>
              <a:rPr kumimoji="1" lang="en-US" altLang="zh-CN" sz="2200" dirty="0" smtClean="0">
                <a:effectLst/>
              </a:rPr>
              <a:t>, F</a:t>
            </a:r>
            <a:r>
              <a:rPr kumimoji="1" lang="en-US" altLang="zh-CN" sz="2200" baseline="-25000" dirty="0" smtClean="0">
                <a:effectLst/>
              </a:rPr>
              <a:t>i</a:t>
            </a:r>
            <a:r>
              <a:rPr kumimoji="1" lang="en-US" altLang="zh-CN" sz="2200" dirty="0">
                <a:effectLst/>
              </a:rPr>
              <a:t>)</a:t>
            </a:r>
            <a:r>
              <a:rPr kumimoji="1" lang="zh-CN" altLang="en-US" sz="2200" dirty="0">
                <a:effectLst/>
              </a:rPr>
              <a:t>称作根</a:t>
            </a:r>
            <a:r>
              <a:rPr kumimoji="1" lang="en-US" altLang="zh-CN" sz="2200" dirty="0">
                <a:effectLst/>
              </a:rPr>
              <a:t>root</a:t>
            </a:r>
            <a:r>
              <a:rPr kumimoji="1" lang="zh-CN" altLang="en-US" sz="2200" dirty="0">
                <a:effectLst/>
              </a:rPr>
              <a:t>的第</a:t>
            </a:r>
            <a:r>
              <a:rPr kumimoji="1" lang="en-US" altLang="zh-CN" sz="2200" dirty="0">
                <a:effectLst/>
              </a:rPr>
              <a:t>i</a:t>
            </a:r>
            <a:r>
              <a:rPr kumimoji="1" lang="zh-CN" altLang="en-US" sz="2200" dirty="0">
                <a:effectLst/>
              </a:rPr>
              <a:t>棵子树；当</a:t>
            </a:r>
            <a:r>
              <a:rPr kumimoji="1" lang="en-US" altLang="zh-CN" sz="2200" dirty="0">
                <a:effectLst/>
              </a:rPr>
              <a:t>m</a:t>
            </a:r>
            <a:r>
              <a:rPr kumimoji="1" lang="en-US" altLang="zh-CN" sz="2200" dirty="0">
                <a:effectLst/>
                <a:sym typeface="Symbol" panose="05050102010706020507" pitchFamily="18" charset="2"/>
              </a:rPr>
              <a:t></a:t>
            </a:r>
            <a:r>
              <a:rPr kumimoji="1" lang="en-US" altLang="zh-CN" sz="2200" dirty="0">
                <a:effectLst/>
              </a:rPr>
              <a:t>0</a:t>
            </a:r>
            <a:r>
              <a:rPr kumimoji="1" lang="zh-CN" altLang="en-US" sz="2200" dirty="0">
                <a:effectLst/>
              </a:rPr>
              <a:t>时，在树根和其子树森林之间存在下列关系</a:t>
            </a:r>
            <a:r>
              <a:rPr kumimoji="1" lang="en-US" altLang="zh-CN" sz="2200" dirty="0">
                <a:effectLst/>
              </a:rPr>
              <a:t>:</a:t>
            </a:r>
          </a:p>
          <a:p>
            <a:pPr algn="l"/>
            <a:endParaRPr kumimoji="1" lang="en-US" altLang="zh-CN" sz="2200" dirty="0">
              <a:effectLst/>
            </a:endParaRPr>
          </a:p>
          <a:p>
            <a:pPr algn="l"/>
            <a:endParaRPr kumimoji="1" lang="en-US" altLang="zh-CN" sz="2200" dirty="0">
              <a:effectLst/>
            </a:endParaRPr>
          </a:p>
          <a:p>
            <a:pPr algn="l"/>
            <a:r>
              <a:rPr kumimoji="1" lang="zh-CN" altLang="en-US" sz="2200" dirty="0" smtClean="0">
                <a:effectLst/>
              </a:rPr>
              <a:t>这个定义将有助于得到</a:t>
            </a:r>
            <a:r>
              <a:rPr kumimoji="1" lang="zh-CN" altLang="en-US" sz="2200" dirty="0">
                <a:effectLst/>
              </a:rPr>
              <a:t>森林</a:t>
            </a:r>
            <a:r>
              <a:rPr kumimoji="1" lang="zh-CN" altLang="en-US" sz="2200" dirty="0" smtClean="0">
                <a:effectLst/>
              </a:rPr>
              <a:t>和树与二叉树</a:t>
            </a:r>
            <a:r>
              <a:rPr kumimoji="1" lang="zh-CN" altLang="en-US" sz="2200" dirty="0">
                <a:effectLst/>
              </a:rPr>
              <a:t>之间转换的递归定义。</a:t>
            </a:r>
          </a:p>
        </p:txBody>
      </p:sp>
      <p:sp>
        <p:nvSpPr>
          <p:cNvPr id="5125" name="Rectangle 5"/>
          <p:cNvSpPr>
            <a:spLocks noChangeArrowheads="1"/>
          </p:cNvSpPr>
          <p:nvPr/>
        </p:nvSpPr>
        <p:spPr bwMode="auto">
          <a:xfrm>
            <a:off x="2240597" y="2859085"/>
            <a:ext cx="4421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err="1">
                <a:solidFill>
                  <a:srgbClr val="FFFF00"/>
                </a:solidFill>
                <a:effectLst/>
                <a:latin typeface="Times New Roman" panose="02020603050405020304" pitchFamily="18" charset="0"/>
              </a:rPr>
              <a:t>RF</a:t>
            </a:r>
            <a:r>
              <a:rPr kumimoji="1" lang="en-US" altLang="zh-CN" sz="2400" dirty="0">
                <a:solidFill>
                  <a:srgbClr val="FFFF00"/>
                </a:solidFill>
                <a:effectLst/>
                <a:latin typeface="Times New Roman" panose="02020603050405020304" pitchFamily="18" charset="0"/>
              </a:rPr>
              <a:t>={&lt;root, </a:t>
            </a:r>
            <a:r>
              <a:rPr kumimoji="1" lang="en-US" altLang="zh-CN" sz="2400" dirty="0" err="1">
                <a:solidFill>
                  <a:srgbClr val="FFFF00"/>
                </a:solidFill>
                <a:effectLst/>
                <a:latin typeface="Times New Roman" panose="02020603050405020304" pitchFamily="18" charset="0"/>
              </a:rPr>
              <a:t>r</a:t>
            </a:r>
            <a:r>
              <a:rPr kumimoji="1" lang="en-US" altLang="zh-CN" sz="2400" baseline="-25000" dirty="0" err="1">
                <a:solidFill>
                  <a:srgbClr val="FFFF00"/>
                </a:solidFill>
                <a:effectLst/>
                <a:latin typeface="Times New Roman" panose="02020603050405020304" pitchFamily="18" charset="0"/>
              </a:rPr>
              <a:t>i</a:t>
            </a:r>
            <a:r>
              <a:rPr kumimoji="1" lang="en-US" altLang="zh-CN" sz="2400" dirty="0">
                <a:solidFill>
                  <a:srgbClr val="FFFF00"/>
                </a:solidFill>
                <a:effectLst/>
                <a:latin typeface="Times New Roman" panose="02020603050405020304" pitchFamily="18" charset="0"/>
              </a:rPr>
              <a:t>&gt; | i=1,2,…,m, m&gt;0}</a:t>
            </a:r>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b="6282"/>
          <a:stretch>
            <a:fillRect/>
          </a:stretch>
        </p:blipFill>
        <p:spPr bwMode="auto">
          <a:xfrm>
            <a:off x="2055813" y="4509120"/>
            <a:ext cx="5030787" cy="1989137"/>
          </a:xfrm>
          <a:prstGeom prst="rect">
            <a:avLst/>
          </a:prstGeom>
          <a:noFill/>
          <a:ln>
            <a:noFill/>
          </a:ln>
          <a:effectLst>
            <a:outerShdw dist="107763"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77" name="Rectangle 105"/>
          <p:cNvSpPr>
            <a:spLocks noGrp="1" noChangeArrowheads="1"/>
          </p:cNvSpPr>
          <p:nvPr/>
        </p:nvSpPr>
        <p:spPr>
          <a:xfrm>
            <a:off x="323850" y="403225"/>
            <a:ext cx="426212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Tree and Forest (Orchard)</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Text Box 4"/>
          <p:cNvSpPr txBox="1">
            <a:spLocks noChangeArrowheads="1"/>
          </p:cNvSpPr>
          <p:nvPr/>
        </p:nvSpPr>
        <p:spPr bwMode="auto">
          <a:xfrm>
            <a:off x="134938" y="476250"/>
            <a:ext cx="90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ffectLst>
                  <a:outerShdw blurRad="38100" dist="38100" dir="2700000" algn="tl">
                    <a:srgbClr val="010199"/>
                  </a:outerShdw>
                </a:effectLst>
              </a:rPr>
              <a:t>Step 4:</a:t>
            </a:r>
          </a:p>
        </p:txBody>
      </p:sp>
      <p:sp>
        <p:nvSpPr>
          <p:cNvPr id="230405" name="Rectangle 5"/>
          <p:cNvSpPr>
            <a:spLocks noChangeArrowheads="1"/>
          </p:cNvSpPr>
          <p:nvPr/>
        </p:nvSpPr>
        <p:spPr bwMode="auto">
          <a:xfrm>
            <a:off x="611188" y="234950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a:t>
            </a:r>
          </a:p>
        </p:txBody>
      </p:sp>
      <p:sp>
        <p:nvSpPr>
          <p:cNvPr id="230406" name="Rectangle 6"/>
          <p:cNvSpPr>
            <a:spLocks noChangeArrowheads="1"/>
          </p:cNvSpPr>
          <p:nvPr/>
        </p:nvSpPr>
        <p:spPr bwMode="auto">
          <a:xfrm>
            <a:off x="1557338" y="234950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4</a:t>
            </a:r>
          </a:p>
        </p:txBody>
      </p:sp>
      <p:sp>
        <p:nvSpPr>
          <p:cNvPr id="230407" name="Rectangle 7"/>
          <p:cNvSpPr>
            <a:spLocks noChangeArrowheads="1"/>
          </p:cNvSpPr>
          <p:nvPr/>
        </p:nvSpPr>
        <p:spPr bwMode="auto">
          <a:xfrm>
            <a:off x="3440113" y="234950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5</a:t>
            </a:r>
          </a:p>
        </p:txBody>
      </p:sp>
      <p:sp>
        <p:nvSpPr>
          <p:cNvPr id="230408" name="Rectangle 8"/>
          <p:cNvSpPr>
            <a:spLocks noChangeArrowheads="1"/>
          </p:cNvSpPr>
          <p:nvPr/>
        </p:nvSpPr>
        <p:spPr bwMode="auto">
          <a:xfrm>
            <a:off x="5332413" y="148590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sp>
        <p:nvSpPr>
          <p:cNvPr id="230409" name="Rectangle 9"/>
          <p:cNvSpPr>
            <a:spLocks noChangeArrowheads="1"/>
          </p:cNvSpPr>
          <p:nvPr/>
        </p:nvSpPr>
        <p:spPr bwMode="auto">
          <a:xfrm>
            <a:off x="4386263" y="234950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6</a:t>
            </a:r>
          </a:p>
        </p:txBody>
      </p:sp>
      <p:sp>
        <p:nvSpPr>
          <p:cNvPr id="230410" name="Rectangle 10"/>
          <p:cNvSpPr>
            <a:spLocks noChangeArrowheads="1"/>
          </p:cNvSpPr>
          <p:nvPr/>
        </p:nvSpPr>
        <p:spPr bwMode="auto">
          <a:xfrm>
            <a:off x="2339975" y="1485900"/>
            <a:ext cx="576263"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10</a:t>
            </a:r>
          </a:p>
        </p:txBody>
      </p:sp>
      <p:sp>
        <p:nvSpPr>
          <p:cNvPr id="230411" name="Rectangle 11"/>
          <p:cNvSpPr>
            <a:spLocks noChangeArrowheads="1"/>
          </p:cNvSpPr>
          <p:nvPr/>
        </p:nvSpPr>
        <p:spPr bwMode="auto">
          <a:xfrm>
            <a:off x="6288088" y="148590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30412" name="Rectangle 12"/>
          <p:cNvSpPr>
            <a:spLocks noChangeArrowheads="1"/>
          </p:cNvSpPr>
          <p:nvPr/>
        </p:nvSpPr>
        <p:spPr bwMode="auto">
          <a:xfrm>
            <a:off x="7235825" y="1485900"/>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30413" name="Oval 13"/>
          <p:cNvSpPr>
            <a:spLocks noChangeArrowheads="1"/>
          </p:cNvSpPr>
          <p:nvPr/>
        </p:nvSpPr>
        <p:spPr bwMode="auto">
          <a:xfrm>
            <a:off x="1084263" y="1412875"/>
            <a:ext cx="576262"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7</a:t>
            </a:r>
          </a:p>
        </p:txBody>
      </p:sp>
      <p:cxnSp>
        <p:nvCxnSpPr>
          <p:cNvPr id="230414" name="AutoShape 14"/>
          <p:cNvCxnSpPr>
            <a:cxnSpLocks noChangeShapeType="1"/>
            <a:stCxn id="230413" idx="3"/>
            <a:endCxn id="230405" idx="0"/>
          </p:cNvCxnSpPr>
          <p:nvPr/>
        </p:nvCxnSpPr>
        <p:spPr bwMode="auto">
          <a:xfrm flipH="1">
            <a:off x="900113" y="1905000"/>
            <a:ext cx="268287"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15" name="AutoShape 15"/>
          <p:cNvCxnSpPr>
            <a:cxnSpLocks noChangeShapeType="1"/>
            <a:stCxn id="230413" idx="5"/>
            <a:endCxn id="230406" idx="0"/>
          </p:cNvCxnSpPr>
          <p:nvPr/>
        </p:nvCxnSpPr>
        <p:spPr bwMode="auto">
          <a:xfrm>
            <a:off x="1576388" y="1905000"/>
            <a:ext cx="2698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16" name="Oval 16"/>
          <p:cNvSpPr>
            <a:spLocks noChangeArrowheads="1"/>
          </p:cNvSpPr>
          <p:nvPr/>
        </p:nvSpPr>
        <p:spPr bwMode="auto">
          <a:xfrm>
            <a:off x="3913188" y="1412875"/>
            <a:ext cx="576262" cy="57626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cxnSp>
        <p:nvCxnSpPr>
          <p:cNvPr id="230417" name="AutoShape 17"/>
          <p:cNvCxnSpPr>
            <a:cxnSpLocks noChangeShapeType="1"/>
            <a:stCxn id="230416" idx="3"/>
            <a:endCxn id="230407" idx="0"/>
          </p:cNvCxnSpPr>
          <p:nvPr/>
        </p:nvCxnSpPr>
        <p:spPr bwMode="auto">
          <a:xfrm flipH="1">
            <a:off x="3729038" y="1905000"/>
            <a:ext cx="268287"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18" name="AutoShape 18"/>
          <p:cNvCxnSpPr>
            <a:cxnSpLocks noChangeShapeType="1"/>
            <a:stCxn id="230416" idx="5"/>
            <a:endCxn id="230409" idx="0"/>
          </p:cNvCxnSpPr>
          <p:nvPr/>
        </p:nvCxnSpPr>
        <p:spPr bwMode="auto">
          <a:xfrm>
            <a:off x="4405313" y="1905000"/>
            <a:ext cx="2698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19" name="Oval 19"/>
          <p:cNvSpPr>
            <a:spLocks noChangeArrowheads="1"/>
          </p:cNvSpPr>
          <p:nvPr/>
        </p:nvSpPr>
        <p:spPr bwMode="auto">
          <a:xfrm>
            <a:off x="1711325" y="476250"/>
            <a:ext cx="576263"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17</a:t>
            </a:r>
          </a:p>
        </p:txBody>
      </p:sp>
      <p:cxnSp>
        <p:nvCxnSpPr>
          <p:cNvPr id="230420" name="AutoShape 20"/>
          <p:cNvCxnSpPr>
            <a:cxnSpLocks noChangeShapeType="1"/>
            <a:stCxn id="230419" idx="3"/>
            <a:endCxn id="230413" idx="0"/>
          </p:cNvCxnSpPr>
          <p:nvPr/>
        </p:nvCxnSpPr>
        <p:spPr bwMode="auto">
          <a:xfrm flipH="1">
            <a:off x="1373188" y="968375"/>
            <a:ext cx="4222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21" name="AutoShape 21"/>
          <p:cNvCxnSpPr>
            <a:cxnSpLocks noChangeShapeType="1"/>
            <a:stCxn id="230419" idx="5"/>
            <a:endCxn id="230410" idx="0"/>
          </p:cNvCxnSpPr>
          <p:nvPr/>
        </p:nvCxnSpPr>
        <p:spPr bwMode="auto">
          <a:xfrm>
            <a:off x="2203450" y="968375"/>
            <a:ext cx="425450" cy="5175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22" name="Oval 22"/>
          <p:cNvSpPr>
            <a:spLocks noChangeArrowheads="1"/>
          </p:cNvSpPr>
          <p:nvPr/>
        </p:nvSpPr>
        <p:spPr bwMode="auto">
          <a:xfrm>
            <a:off x="4622800" y="404813"/>
            <a:ext cx="576263"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22</a:t>
            </a:r>
          </a:p>
        </p:txBody>
      </p:sp>
      <p:cxnSp>
        <p:nvCxnSpPr>
          <p:cNvPr id="230423" name="AutoShape 23"/>
          <p:cNvCxnSpPr>
            <a:cxnSpLocks noChangeShapeType="1"/>
            <a:stCxn id="230422" idx="3"/>
            <a:endCxn id="230416" idx="0"/>
          </p:cNvCxnSpPr>
          <p:nvPr/>
        </p:nvCxnSpPr>
        <p:spPr bwMode="auto">
          <a:xfrm flipH="1">
            <a:off x="4202113" y="896938"/>
            <a:ext cx="504825" cy="515937"/>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24" name="AutoShape 24"/>
          <p:cNvCxnSpPr>
            <a:cxnSpLocks noChangeShapeType="1"/>
            <a:stCxn id="230422" idx="5"/>
            <a:endCxn id="230408" idx="0"/>
          </p:cNvCxnSpPr>
          <p:nvPr/>
        </p:nvCxnSpPr>
        <p:spPr bwMode="auto">
          <a:xfrm>
            <a:off x="5114925" y="896938"/>
            <a:ext cx="506413" cy="588962"/>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25" name="Text Box 25"/>
          <p:cNvSpPr txBox="1">
            <a:spLocks noChangeArrowheads="1"/>
          </p:cNvSpPr>
          <p:nvPr/>
        </p:nvSpPr>
        <p:spPr bwMode="auto">
          <a:xfrm>
            <a:off x="134938" y="3213819"/>
            <a:ext cx="90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ffectLst>
                  <a:outerShdw blurRad="38100" dist="38100" dir="2700000" algn="tl">
                    <a:srgbClr val="010199"/>
                  </a:outerShdw>
                </a:effectLst>
              </a:rPr>
              <a:t>Step 5:</a:t>
            </a:r>
          </a:p>
        </p:txBody>
      </p:sp>
      <p:sp>
        <p:nvSpPr>
          <p:cNvPr id="230426" name="Rectangle 26"/>
          <p:cNvSpPr>
            <a:spLocks noChangeArrowheads="1"/>
          </p:cNvSpPr>
          <p:nvPr/>
        </p:nvSpPr>
        <p:spPr bwMode="auto">
          <a:xfrm>
            <a:off x="611188" y="6093544"/>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a:t>
            </a:r>
          </a:p>
        </p:txBody>
      </p:sp>
      <p:sp>
        <p:nvSpPr>
          <p:cNvPr id="230427" name="Rectangle 27"/>
          <p:cNvSpPr>
            <a:spLocks noChangeArrowheads="1"/>
          </p:cNvSpPr>
          <p:nvPr/>
        </p:nvSpPr>
        <p:spPr bwMode="auto">
          <a:xfrm>
            <a:off x="1557338" y="6093544"/>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4</a:t>
            </a:r>
          </a:p>
        </p:txBody>
      </p:sp>
      <p:sp>
        <p:nvSpPr>
          <p:cNvPr id="230428" name="Rectangle 28"/>
          <p:cNvSpPr>
            <a:spLocks noChangeArrowheads="1"/>
          </p:cNvSpPr>
          <p:nvPr/>
        </p:nvSpPr>
        <p:spPr bwMode="auto">
          <a:xfrm>
            <a:off x="3440113" y="6093544"/>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5</a:t>
            </a:r>
          </a:p>
        </p:txBody>
      </p:sp>
      <p:sp>
        <p:nvSpPr>
          <p:cNvPr id="230429" name="Rectangle 29"/>
          <p:cNvSpPr>
            <a:spLocks noChangeArrowheads="1"/>
          </p:cNvSpPr>
          <p:nvPr/>
        </p:nvSpPr>
        <p:spPr bwMode="auto">
          <a:xfrm>
            <a:off x="5332413" y="5229944"/>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11</a:t>
            </a:r>
          </a:p>
        </p:txBody>
      </p:sp>
      <p:sp>
        <p:nvSpPr>
          <p:cNvPr id="230430" name="Rectangle 30"/>
          <p:cNvSpPr>
            <a:spLocks noChangeArrowheads="1"/>
          </p:cNvSpPr>
          <p:nvPr/>
        </p:nvSpPr>
        <p:spPr bwMode="auto">
          <a:xfrm>
            <a:off x="4386263" y="6093544"/>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6</a:t>
            </a:r>
          </a:p>
        </p:txBody>
      </p:sp>
      <p:sp>
        <p:nvSpPr>
          <p:cNvPr id="230431" name="Rectangle 31"/>
          <p:cNvSpPr>
            <a:spLocks noChangeArrowheads="1"/>
          </p:cNvSpPr>
          <p:nvPr/>
        </p:nvSpPr>
        <p:spPr bwMode="auto">
          <a:xfrm>
            <a:off x="2339975" y="5229944"/>
            <a:ext cx="576263"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10</a:t>
            </a:r>
          </a:p>
        </p:txBody>
      </p:sp>
      <p:sp>
        <p:nvSpPr>
          <p:cNvPr id="230432" name="Rectangle 32"/>
          <p:cNvSpPr>
            <a:spLocks noChangeArrowheads="1"/>
          </p:cNvSpPr>
          <p:nvPr/>
        </p:nvSpPr>
        <p:spPr bwMode="auto">
          <a:xfrm>
            <a:off x="6288088" y="4221881"/>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30433" name="Rectangle 33"/>
          <p:cNvSpPr>
            <a:spLocks noChangeArrowheads="1"/>
          </p:cNvSpPr>
          <p:nvPr/>
        </p:nvSpPr>
        <p:spPr bwMode="auto">
          <a:xfrm>
            <a:off x="7235825" y="4221881"/>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30434" name="Oval 34"/>
          <p:cNvSpPr>
            <a:spLocks noChangeArrowheads="1"/>
          </p:cNvSpPr>
          <p:nvPr/>
        </p:nvSpPr>
        <p:spPr bwMode="auto">
          <a:xfrm>
            <a:off x="1084263" y="5156919"/>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7</a:t>
            </a:r>
          </a:p>
        </p:txBody>
      </p:sp>
      <p:cxnSp>
        <p:nvCxnSpPr>
          <p:cNvPr id="230435" name="AutoShape 35"/>
          <p:cNvCxnSpPr>
            <a:cxnSpLocks noChangeShapeType="1"/>
            <a:stCxn id="230434" idx="3"/>
            <a:endCxn id="230426" idx="0"/>
          </p:cNvCxnSpPr>
          <p:nvPr/>
        </p:nvCxnSpPr>
        <p:spPr bwMode="auto">
          <a:xfrm flipH="1">
            <a:off x="899319" y="5648789"/>
            <a:ext cx="269336" cy="44475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36" name="AutoShape 36"/>
          <p:cNvCxnSpPr>
            <a:cxnSpLocks noChangeShapeType="1"/>
            <a:stCxn id="230434" idx="5"/>
            <a:endCxn id="230427" idx="0"/>
          </p:cNvCxnSpPr>
          <p:nvPr/>
        </p:nvCxnSpPr>
        <p:spPr bwMode="auto">
          <a:xfrm>
            <a:off x="1576133" y="5648789"/>
            <a:ext cx="269336" cy="44475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37" name="Oval 37"/>
          <p:cNvSpPr>
            <a:spLocks noChangeArrowheads="1"/>
          </p:cNvSpPr>
          <p:nvPr/>
        </p:nvSpPr>
        <p:spPr bwMode="auto">
          <a:xfrm>
            <a:off x="3913188" y="5156919"/>
            <a:ext cx="576262" cy="576262"/>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effectLst/>
              </a:rPr>
              <a:t>11</a:t>
            </a:r>
          </a:p>
        </p:txBody>
      </p:sp>
      <p:cxnSp>
        <p:nvCxnSpPr>
          <p:cNvPr id="230438" name="AutoShape 38"/>
          <p:cNvCxnSpPr>
            <a:cxnSpLocks noChangeShapeType="1"/>
            <a:stCxn id="230437" idx="3"/>
            <a:endCxn id="230428" idx="0"/>
          </p:cNvCxnSpPr>
          <p:nvPr/>
        </p:nvCxnSpPr>
        <p:spPr bwMode="auto">
          <a:xfrm flipH="1">
            <a:off x="3728244" y="5648789"/>
            <a:ext cx="269336" cy="44475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39" name="AutoShape 39"/>
          <p:cNvCxnSpPr>
            <a:cxnSpLocks noChangeShapeType="1"/>
            <a:stCxn id="230437" idx="5"/>
            <a:endCxn id="230430" idx="0"/>
          </p:cNvCxnSpPr>
          <p:nvPr/>
        </p:nvCxnSpPr>
        <p:spPr bwMode="auto">
          <a:xfrm>
            <a:off x="4405058" y="5648789"/>
            <a:ext cx="269336" cy="44475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40" name="Oval 40"/>
          <p:cNvSpPr>
            <a:spLocks noChangeArrowheads="1"/>
          </p:cNvSpPr>
          <p:nvPr/>
        </p:nvSpPr>
        <p:spPr bwMode="auto">
          <a:xfrm>
            <a:off x="1711325" y="4148856"/>
            <a:ext cx="576263"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17</a:t>
            </a:r>
          </a:p>
        </p:txBody>
      </p:sp>
      <p:cxnSp>
        <p:nvCxnSpPr>
          <p:cNvPr id="230441" name="AutoShape 41"/>
          <p:cNvCxnSpPr>
            <a:cxnSpLocks noChangeShapeType="1"/>
            <a:stCxn id="230440" idx="3"/>
            <a:endCxn id="230434" idx="0"/>
          </p:cNvCxnSpPr>
          <p:nvPr/>
        </p:nvCxnSpPr>
        <p:spPr bwMode="auto">
          <a:xfrm flipH="1">
            <a:off x="1372394" y="4640726"/>
            <a:ext cx="423323" cy="51619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42" name="AutoShape 42"/>
          <p:cNvCxnSpPr>
            <a:cxnSpLocks noChangeShapeType="1"/>
            <a:stCxn id="230440" idx="5"/>
            <a:endCxn id="230431" idx="0"/>
          </p:cNvCxnSpPr>
          <p:nvPr/>
        </p:nvCxnSpPr>
        <p:spPr bwMode="auto">
          <a:xfrm>
            <a:off x="2203196" y="4640726"/>
            <a:ext cx="424911" cy="58921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43" name="Oval 43"/>
          <p:cNvSpPr>
            <a:spLocks noChangeArrowheads="1"/>
          </p:cNvSpPr>
          <p:nvPr/>
        </p:nvSpPr>
        <p:spPr bwMode="auto">
          <a:xfrm>
            <a:off x="4622800" y="4148856"/>
            <a:ext cx="576263"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22</a:t>
            </a:r>
          </a:p>
        </p:txBody>
      </p:sp>
      <p:cxnSp>
        <p:nvCxnSpPr>
          <p:cNvPr id="230444" name="AutoShape 44"/>
          <p:cNvCxnSpPr>
            <a:cxnSpLocks noChangeShapeType="1"/>
            <a:stCxn id="230443" idx="3"/>
            <a:endCxn id="230437" idx="0"/>
          </p:cNvCxnSpPr>
          <p:nvPr/>
        </p:nvCxnSpPr>
        <p:spPr bwMode="auto">
          <a:xfrm flipH="1">
            <a:off x="4201319" y="4640727"/>
            <a:ext cx="505873" cy="51619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45" name="AutoShape 45"/>
          <p:cNvCxnSpPr>
            <a:cxnSpLocks noChangeShapeType="1"/>
            <a:stCxn id="230443" idx="5"/>
            <a:endCxn id="230429" idx="0"/>
          </p:cNvCxnSpPr>
          <p:nvPr/>
        </p:nvCxnSpPr>
        <p:spPr bwMode="auto">
          <a:xfrm>
            <a:off x="5114671" y="4640727"/>
            <a:ext cx="505873" cy="5892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46" name="Oval 46"/>
          <p:cNvSpPr>
            <a:spLocks noChangeArrowheads="1"/>
          </p:cNvSpPr>
          <p:nvPr/>
        </p:nvSpPr>
        <p:spPr bwMode="auto">
          <a:xfrm>
            <a:off x="3167063" y="3213819"/>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39</a:t>
            </a:r>
          </a:p>
        </p:txBody>
      </p:sp>
      <p:cxnSp>
        <p:nvCxnSpPr>
          <p:cNvPr id="230447" name="AutoShape 47"/>
          <p:cNvCxnSpPr>
            <a:cxnSpLocks noChangeShapeType="1"/>
            <a:stCxn id="230446" idx="2"/>
            <a:endCxn id="230440" idx="0"/>
          </p:cNvCxnSpPr>
          <p:nvPr/>
        </p:nvCxnSpPr>
        <p:spPr bwMode="auto">
          <a:xfrm flipH="1">
            <a:off x="1999457" y="3501950"/>
            <a:ext cx="1167606" cy="646906"/>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48" name="AutoShape 48"/>
          <p:cNvCxnSpPr>
            <a:cxnSpLocks noChangeShapeType="1"/>
            <a:stCxn id="230446" idx="6"/>
            <a:endCxn id="230443" idx="0"/>
          </p:cNvCxnSpPr>
          <p:nvPr/>
        </p:nvCxnSpPr>
        <p:spPr bwMode="auto">
          <a:xfrm>
            <a:off x="3743325" y="3501950"/>
            <a:ext cx="1167607" cy="646906"/>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47" name="Text Box 23"/>
          <p:cNvSpPr txBox="1">
            <a:spLocks noChangeArrowheads="1"/>
          </p:cNvSpPr>
          <p:nvPr/>
        </p:nvSpPr>
        <p:spPr bwMode="auto">
          <a:xfrm>
            <a:off x="134938" y="475200"/>
            <a:ext cx="90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ffectLst>
                  <a:outerShdw blurRad="38100" dist="38100" dir="2700000" algn="tl">
                    <a:srgbClr val="010199"/>
                  </a:outerShdw>
                </a:effectLst>
              </a:rPr>
              <a:t>Step 6:</a:t>
            </a:r>
          </a:p>
        </p:txBody>
      </p:sp>
      <p:sp>
        <p:nvSpPr>
          <p:cNvPr id="231448" name="Rectangle 24"/>
          <p:cNvSpPr>
            <a:spLocks noChangeArrowheads="1"/>
          </p:cNvSpPr>
          <p:nvPr/>
        </p:nvSpPr>
        <p:spPr bwMode="auto">
          <a:xfrm>
            <a:off x="611188" y="40052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a:t>
            </a:r>
          </a:p>
        </p:txBody>
      </p:sp>
      <p:sp>
        <p:nvSpPr>
          <p:cNvPr id="231449" name="Rectangle 25"/>
          <p:cNvSpPr>
            <a:spLocks noChangeArrowheads="1"/>
          </p:cNvSpPr>
          <p:nvPr/>
        </p:nvSpPr>
        <p:spPr bwMode="auto">
          <a:xfrm>
            <a:off x="1557338" y="40052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4</a:t>
            </a:r>
          </a:p>
        </p:txBody>
      </p:sp>
      <p:sp>
        <p:nvSpPr>
          <p:cNvPr id="231450" name="Rectangle 26"/>
          <p:cNvSpPr>
            <a:spLocks noChangeArrowheads="1"/>
          </p:cNvSpPr>
          <p:nvPr/>
        </p:nvSpPr>
        <p:spPr bwMode="auto">
          <a:xfrm>
            <a:off x="3440113" y="40052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5</a:t>
            </a:r>
          </a:p>
        </p:txBody>
      </p:sp>
      <p:sp>
        <p:nvSpPr>
          <p:cNvPr id="231451" name="Rectangle 27"/>
          <p:cNvSpPr>
            <a:spLocks noChangeArrowheads="1"/>
          </p:cNvSpPr>
          <p:nvPr/>
        </p:nvSpPr>
        <p:spPr bwMode="auto">
          <a:xfrm>
            <a:off x="5332413" y="31416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11</a:t>
            </a:r>
          </a:p>
        </p:txBody>
      </p:sp>
      <p:sp>
        <p:nvSpPr>
          <p:cNvPr id="231452" name="Rectangle 28"/>
          <p:cNvSpPr>
            <a:spLocks noChangeArrowheads="1"/>
          </p:cNvSpPr>
          <p:nvPr/>
        </p:nvSpPr>
        <p:spPr bwMode="auto">
          <a:xfrm>
            <a:off x="4386263" y="40052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6</a:t>
            </a:r>
          </a:p>
        </p:txBody>
      </p:sp>
      <p:sp>
        <p:nvSpPr>
          <p:cNvPr id="231453" name="Rectangle 29"/>
          <p:cNvSpPr>
            <a:spLocks noChangeArrowheads="1"/>
          </p:cNvSpPr>
          <p:nvPr/>
        </p:nvSpPr>
        <p:spPr bwMode="auto">
          <a:xfrm>
            <a:off x="2339975" y="3141663"/>
            <a:ext cx="576263"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10</a:t>
            </a:r>
          </a:p>
        </p:txBody>
      </p:sp>
      <p:sp>
        <p:nvSpPr>
          <p:cNvPr id="231454" name="Rectangle 30"/>
          <p:cNvSpPr>
            <a:spLocks noChangeArrowheads="1"/>
          </p:cNvSpPr>
          <p:nvPr/>
        </p:nvSpPr>
        <p:spPr bwMode="auto">
          <a:xfrm>
            <a:off x="6288088" y="2132806"/>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31455" name="Rectangle 31"/>
          <p:cNvSpPr>
            <a:spLocks noChangeArrowheads="1"/>
          </p:cNvSpPr>
          <p:nvPr/>
        </p:nvSpPr>
        <p:spPr bwMode="auto">
          <a:xfrm>
            <a:off x="7235825" y="2132806"/>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31456" name="Oval 32"/>
          <p:cNvSpPr>
            <a:spLocks noChangeArrowheads="1"/>
          </p:cNvSpPr>
          <p:nvPr/>
        </p:nvSpPr>
        <p:spPr bwMode="auto">
          <a:xfrm>
            <a:off x="1084263" y="3068638"/>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7</a:t>
            </a:r>
          </a:p>
        </p:txBody>
      </p:sp>
      <p:cxnSp>
        <p:nvCxnSpPr>
          <p:cNvPr id="231457" name="AutoShape 33"/>
          <p:cNvCxnSpPr>
            <a:cxnSpLocks noChangeShapeType="1"/>
            <a:stCxn id="231456" idx="3"/>
            <a:endCxn id="231448" idx="0"/>
          </p:cNvCxnSpPr>
          <p:nvPr/>
        </p:nvCxnSpPr>
        <p:spPr bwMode="auto">
          <a:xfrm flipH="1">
            <a:off x="900113" y="3560763"/>
            <a:ext cx="268287"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58" name="AutoShape 34"/>
          <p:cNvCxnSpPr>
            <a:cxnSpLocks noChangeShapeType="1"/>
            <a:stCxn id="231456" idx="5"/>
            <a:endCxn id="231449" idx="0"/>
          </p:cNvCxnSpPr>
          <p:nvPr/>
        </p:nvCxnSpPr>
        <p:spPr bwMode="auto">
          <a:xfrm>
            <a:off x="1576388" y="3560763"/>
            <a:ext cx="2698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59" name="Oval 35"/>
          <p:cNvSpPr>
            <a:spLocks noChangeArrowheads="1"/>
          </p:cNvSpPr>
          <p:nvPr/>
        </p:nvSpPr>
        <p:spPr bwMode="auto">
          <a:xfrm>
            <a:off x="3913188" y="3068638"/>
            <a:ext cx="576262" cy="576262"/>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cxnSp>
        <p:nvCxnSpPr>
          <p:cNvPr id="231460" name="AutoShape 36"/>
          <p:cNvCxnSpPr>
            <a:cxnSpLocks noChangeShapeType="1"/>
            <a:stCxn id="231459" idx="3"/>
            <a:endCxn id="231450" idx="0"/>
          </p:cNvCxnSpPr>
          <p:nvPr/>
        </p:nvCxnSpPr>
        <p:spPr bwMode="auto">
          <a:xfrm flipH="1">
            <a:off x="3729038" y="3560763"/>
            <a:ext cx="268287"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61" name="AutoShape 37"/>
          <p:cNvCxnSpPr>
            <a:cxnSpLocks noChangeShapeType="1"/>
            <a:stCxn id="231459" idx="5"/>
            <a:endCxn id="231452" idx="0"/>
          </p:cNvCxnSpPr>
          <p:nvPr/>
        </p:nvCxnSpPr>
        <p:spPr bwMode="auto">
          <a:xfrm>
            <a:off x="4405313" y="3560763"/>
            <a:ext cx="2698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62" name="Oval 38"/>
          <p:cNvSpPr>
            <a:spLocks noChangeArrowheads="1"/>
          </p:cNvSpPr>
          <p:nvPr/>
        </p:nvSpPr>
        <p:spPr bwMode="auto">
          <a:xfrm>
            <a:off x="1711325" y="2060575"/>
            <a:ext cx="576263"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17</a:t>
            </a:r>
          </a:p>
        </p:txBody>
      </p:sp>
      <p:cxnSp>
        <p:nvCxnSpPr>
          <p:cNvPr id="231463" name="AutoShape 39"/>
          <p:cNvCxnSpPr>
            <a:cxnSpLocks noChangeShapeType="1"/>
            <a:stCxn id="231462" idx="3"/>
            <a:endCxn id="231456" idx="0"/>
          </p:cNvCxnSpPr>
          <p:nvPr/>
        </p:nvCxnSpPr>
        <p:spPr bwMode="auto">
          <a:xfrm flipH="1">
            <a:off x="1372394" y="2552445"/>
            <a:ext cx="423323" cy="516193"/>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64" name="AutoShape 40"/>
          <p:cNvCxnSpPr>
            <a:cxnSpLocks noChangeShapeType="1"/>
            <a:stCxn id="231462" idx="5"/>
            <a:endCxn id="231453" idx="0"/>
          </p:cNvCxnSpPr>
          <p:nvPr/>
        </p:nvCxnSpPr>
        <p:spPr bwMode="auto">
          <a:xfrm>
            <a:off x="2203196" y="2552445"/>
            <a:ext cx="424911" cy="589218"/>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65" name="Oval 41"/>
          <p:cNvSpPr>
            <a:spLocks noChangeArrowheads="1"/>
          </p:cNvSpPr>
          <p:nvPr/>
        </p:nvSpPr>
        <p:spPr bwMode="auto">
          <a:xfrm>
            <a:off x="4622800" y="2060575"/>
            <a:ext cx="576263"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solidFill>
                  <a:srgbClr val="FFFF00"/>
                </a:solidFill>
                <a:effectLst/>
              </a:rPr>
              <a:t>22</a:t>
            </a:r>
          </a:p>
        </p:txBody>
      </p:sp>
      <p:cxnSp>
        <p:nvCxnSpPr>
          <p:cNvPr id="231466" name="AutoShape 42"/>
          <p:cNvCxnSpPr>
            <a:cxnSpLocks noChangeShapeType="1"/>
            <a:stCxn id="231465" idx="3"/>
            <a:endCxn id="231459" idx="0"/>
          </p:cNvCxnSpPr>
          <p:nvPr/>
        </p:nvCxnSpPr>
        <p:spPr bwMode="auto">
          <a:xfrm flipH="1">
            <a:off x="4201319" y="2552446"/>
            <a:ext cx="505873" cy="516192"/>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67" name="AutoShape 43"/>
          <p:cNvCxnSpPr>
            <a:cxnSpLocks noChangeShapeType="1"/>
            <a:stCxn id="231465" idx="5"/>
            <a:endCxn id="231451" idx="0"/>
          </p:cNvCxnSpPr>
          <p:nvPr/>
        </p:nvCxnSpPr>
        <p:spPr bwMode="auto">
          <a:xfrm>
            <a:off x="5114671" y="2552446"/>
            <a:ext cx="505873" cy="589217"/>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68" name="Oval 44"/>
          <p:cNvSpPr>
            <a:spLocks noChangeArrowheads="1"/>
          </p:cNvSpPr>
          <p:nvPr/>
        </p:nvSpPr>
        <p:spPr bwMode="auto">
          <a:xfrm>
            <a:off x="3167063" y="1125538"/>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39</a:t>
            </a:r>
          </a:p>
        </p:txBody>
      </p:sp>
      <p:cxnSp>
        <p:nvCxnSpPr>
          <p:cNvPr id="231469" name="AutoShape 45"/>
          <p:cNvCxnSpPr>
            <a:cxnSpLocks noChangeShapeType="1"/>
            <a:stCxn id="231468" idx="2"/>
            <a:endCxn id="231462" idx="0"/>
          </p:cNvCxnSpPr>
          <p:nvPr/>
        </p:nvCxnSpPr>
        <p:spPr bwMode="auto">
          <a:xfrm flipH="1">
            <a:off x="1999457" y="1413669"/>
            <a:ext cx="1167606" cy="646906"/>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70" name="AutoShape 46"/>
          <p:cNvCxnSpPr>
            <a:cxnSpLocks noChangeShapeType="1"/>
            <a:stCxn id="231468" idx="6"/>
            <a:endCxn id="231465" idx="0"/>
          </p:cNvCxnSpPr>
          <p:nvPr/>
        </p:nvCxnSpPr>
        <p:spPr bwMode="auto">
          <a:xfrm>
            <a:off x="3743325" y="1413669"/>
            <a:ext cx="1167607" cy="646906"/>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71" name="Oval 47"/>
          <p:cNvSpPr>
            <a:spLocks noChangeArrowheads="1"/>
          </p:cNvSpPr>
          <p:nvPr/>
        </p:nvSpPr>
        <p:spPr bwMode="auto">
          <a:xfrm>
            <a:off x="6762750" y="1124744"/>
            <a:ext cx="576263"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61</a:t>
            </a:r>
          </a:p>
        </p:txBody>
      </p:sp>
      <p:cxnSp>
        <p:nvCxnSpPr>
          <p:cNvPr id="231472" name="AutoShape 48"/>
          <p:cNvCxnSpPr>
            <a:cxnSpLocks noChangeShapeType="1"/>
            <a:stCxn id="231471" idx="5"/>
            <a:endCxn id="231455" idx="0"/>
          </p:cNvCxnSpPr>
          <p:nvPr/>
        </p:nvCxnSpPr>
        <p:spPr bwMode="auto">
          <a:xfrm>
            <a:off x="7254875" y="1616869"/>
            <a:ext cx="269875" cy="515937"/>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73" name="AutoShape 49"/>
          <p:cNvCxnSpPr>
            <a:cxnSpLocks noChangeShapeType="1"/>
            <a:stCxn id="231471" idx="3"/>
            <a:endCxn id="231454" idx="0"/>
          </p:cNvCxnSpPr>
          <p:nvPr/>
        </p:nvCxnSpPr>
        <p:spPr bwMode="auto">
          <a:xfrm flipH="1">
            <a:off x="6577013" y="1616869"/>
            <a:ext cx="269875" cy="515937"/>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134938" y="475200"/>
            <a:ext cx="90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ffectLst>
                  <a:outerShdw blurRad="38100" dist="38100" dir="2700000" algn="tl">
                    <a:srgbClr val="010199"/>
                  </a:outerShdw>
                </a:effectLst>
              </a:rPr>
              <a:t>Step 7:</a:t>
            </a:r>
          </a:p>
        </p:txBody>
      </p:sp>
      <p:sp>
        <p:nvSpPr>
          <p:cNvPr id="232451" name="Rectangle 3"/>
          <p:cNvSpPr>
            <a:spLocks noChangeArrowheads="1"/>
          </p:cNvSpPr>
          <p:nvPr/>
        </p:nvSpPr>
        <p:spPr bwMode="auto">
          <a:xfrm>
            <a:off x="611188" y="40052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a:t>
            </a:r>
          </a:p>
        </p:txBody>
      </p:sp>
      <p:sp>
        <p:nvSpPr>
          <p:cNvPr id="232452" name="Rectangle 4"/>
          <p:cNvSpPr>
            <a:spLocks noChangeArrowheads="1"/>
          </p:cNvSpPr>
          <p:nvPr/>
        </p:nvSpPr>
        <p:spPr bwMode="auto">
          <a:xfrm>
            <a:off x="1557338" y="40052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4</a:t>
            </a:r>
          </a:p>
        </p:txBody>
      </p:sp>
      <p:sp>
        <p:nvSpPr>
          <p:cNvPr id="232453" name="Rectangle 5"/>
          <p:cNvSpPr>
            <a:spLocks noChangeArrowheads="1"/>
          </p:cNvSpPr>
          <p:nvPr/>
        </p:nvSpPr>
        <p:spPr bwMode="auto">
          <a:xfrm>
            <a:off x="3440113" y="40052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5</a:t>
            </a:r>
          </a:p>
        </p:txBody>
      </p:sp>
      <p:sp>
        <p:nvSpPr>
          <p:cNvPr id="232454" name="Rectangle 6"/>
          <p:cNvSpPr>
            <a:spLocks noChangeArrowheads="1"/>
          </p:cNvSpPr>
          <p:nvPr/>
        </p:nvSpPr>
        <p:spPr bwMode="auto">
          <a:xfrm>
            <a:off x="5332413" y="31416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11</a:t>
            </a:r>
          </a:p>
        </p:txBody>
      </p:sp>
      <p:sp>
        <p:nvSpPr>
          <p:cNvPr id="232455" name="Rectangle 7"/>
          <p:cNvSpPr>
            <a:spLocks noChangeArrowheads="1"/>
          </p:cNvSpPr>
          <p:nvPr/>
        </p:nvSpPr>
        <p:spPr bwMode="auto">
          <a:xfrm>
            <a:off x="4386263" y="40052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6</a:t>
            </a:r>
          </a:p>
        </p:txBody>
      </p:sp>
      <p:sp>
        <p:nvSpPr>
          <p:cNvPr id="232456" name="Rectangle 8"/>
          <p:cNvSpPr>
            <a:spLocks noChangeArrowheads="1"/>
          </p:cNvSpPr>
          <p:nvPr/>
        </p:nvSpPr>
        <p:spPr bwMode="auto">
          <a:xfrm>
            <a:off x="2339975" y="3141663"/>
            <a:ext cx="576263"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10</a:t>
            </a:r>
          </a:p>
        </p:txBody>
      </p:sp>
      <p:sp>
        <p:nvSpPr>
          <p:cNvPr id="232457" name="Rectangle 9"/>
          <p:cNvSpPr>
            <a:spLocks noChangeArrowheads="1"/>
          </p:cNvSpPr>
          <p:nvPr/>
        </p:nvSpPr>
        <p:spPr bwMode="auto">
          <a:xfrm>
            <a:off x="6288088" y="213360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25</a:t>
            </a:r>
          </a:p>
        </p:txBody>
      </p:sp>
      <p:sp>
        <p:nvSpPr>
          <p:cNvPr id="232458" name="Rectangle 10"/>
          <p:cNvSpPr>
            <a:spLocks noChangeArrowheads="1"/>
          </p:cNvSpPr>
          <p:nvPr/>
        </p:nvSpPr>
        <p:spPr bwMode="auto">
          <a:xfrm>
            <a:off x="7235825" y="2133600"/>
            <a:ext cx="576263"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36</a:t>
            </a:r>
          </a:p>
        </p:txBody>
      </p:sp>
      <p:sp>
        <p:nvSpPr>
          <p:cNvPr id="232459" name="Oval 11"/>
          <p:cNvSpPr>
            <a:spLocks noChangeArrowheads="1"/>
          </p:cNvSpPr>
          <p:nvPr/>
        </p:nvSpPr>
        <p:spPr bwMode="auto">
          <a:xfrm>
            <a:off x="1084263" y="3068638"/>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7</a:t>
            </a:r>
          </a:p>
        </p:txBody>
      </p:sp>
      <p:cxnSp>
        <p:nvCxnSpPr>
          <p:cNvPr id="232460" name="AutoShape 12"/>
          <p:cNvCxnSpPr>
            <a:cxnSpLocks noChangeShapeType="1"/>
            <a:stCxn id="232459" idx="3"/>
            <a:endCxn id="232451" idx="0"/>
          </p:cNvCxnSpPr>
          <p:nvPr/>
        </p:nvCxnSpPr>
        <p:spPr bwMode="auto">
          <a:xfrm flipH="1">
            <a:off x="900113" y="3560763"/>
            <a:ext cx="268287"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61" name="AutoShape 13"/>
          <p:cNvCxnSpPr>
            <a:cxnSpLocks noChangeShapeType="1"/>
            <a:stCxn id="232459" idx="5"/>
            <a:endCxn id="232452" idx="0"/>
          </p:cNvCxnSpPr>
          <p:nvPr/>
        </p:nvCxnSpPr>
        <p:spPr bwMode="auto">
          <a:xfrm>
            <a:off x="1576388" y="3560763"/>
            <a:ext cx="2698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62" name="Oval 14"/>
          <p:cNvSpPr>
            <a:spLocks noChangeArrowheads="1"/>
          </p:cNvSpPr>
          <p:nvPr/>
        </p:nvSpPr>
        <p:spPr bwMode="auto">
          <a:xfrm>
            <a:off x="3913188" y="3068638"/>
            <a:ext cx="576262" cy="576262"/>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cxnSp>
        <p:nvCxnSpPr>
          <p:cNvPr id="232463" name="AutoShape 15"/>
          <p:cNvCxnSpPr>
            <a:cxnSpLocks noChangeShapeType="1"/>
            <a:stCxn id="232462" idx="3"/>
            <a:endCxn id="232453" idx="0"/>
          </p:cNvCxnSpPr>
          <p:nvPr/>
        </p:nvCxnSpPr>
        <p:spPr bwMode="auto">
          <a:xfrm flipH="1">
            <a:off x="3729038" y="3560763"/>
            <a:ext cx="268287"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64" name="AutoShape 16"/>
          <p:cNvCxnSpPr>
            <a:cxnSpLocks noChangeShapeType="1"/>
            <a:stCxn id="232462" idx="5"/>
            <a:endCxn id="232455" idx="0"/>
          </p:cNvCxnSpPr>
          <p:nvPr/>
        </p:nvCxnSpPr>
        <p:spPr bwMode="auto">
          <a:xfrm>
            <a:off x="4405313" y="3560763"/>
            <a:ext cx="2698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65" name="Oval 17"/>
          <p:cNvSpPr>
            <a:spLocks noChangeArrowheads="1"/>
          </p:cNvSpPr>
          <p:nvPr/>
        </p:nvSpPr>
        <p:spPr bwMode="auto">
          <a:xfrm>
            <a:off x="1711325" y="2060575"/>
            <a:ext cx="576263"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17</a:t>
            </a:r>
          </a:p>
        </p:txBody>
      </p:sp>
      <p:cxnSp>
        <p:nvCxnSpPr>
          <p:cNvPr id="232466" name="AutoShape 18"/>
          <p:cNvCxnSpPr>
            <a:cxnSpLocks noChangeShapeType="1"/>
            <a:stCxn id="232465" idx="3"/>
            <a:endCxn id="232459" idx="0"/>
          </p:cNvCxnSpPr>
          <p:nvPr/>
        </p:nvCxnSpPr>
        <p:spPr bwMode="auto">
          <a:xfrm flipH="1">
            <a:off x="1372394" y="2552445"/>
            <a:ext cx="423323" cy="516193"/>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67" name="AutoShape 19"/>
          <p:cNvCxnSpPr>
            <a:cxnSpLocks noChangeShapeType="1"/>
            <a:stCxn id="232465" idx="5"/>
            <a:endCxn id="232456" idx="0"/>
          </p:cNvCxnSpPr>
          <p:nvPr/>
        </p:nvCxnSpPr>
        <p:spPr bwMode="auto">
          <a:xfrm>
            <a:off x="2203196" y="2552445"/>
            <a:ext cx="424911" cy="589218"/>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68" name="Oval 20"/>
          <p:cNvSpPr>
            <a:spLocks noChangeArrowheads="1"/>
          </p:cNvSpPr>
          <p:nvPr/>
        </p:nvSpPr>
        <p:spPr bwMode="auto">
          <a:xfrm>
            <a:off x="4622800" y="2060575"/>
            <a:ext cx="576263"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22</a:t>
            </a:r>
          </a:p>
        </p:txBody>
      </p:sp>
      <p:cxnSp>
        <p:nvCxnSpPr>
          <p:cNvPr id="232469" name="AutoShape 21"/>
          <p:cNvCxnSpPr>
            <a:cxnSpLocks noChangeShapeType="1"/>
            <a:stCxn id="232468" idx="3"/>
            <a:endCxn id="232462" idx="0"/>
          </p:cNvCxnSpPr>
          <p:nvPr/>
        </p:nvCxnSpPr>
        <p:spPr bwMode="auto">
          <a:xfrm flipH="1">
            <a:off x="4201319" y="2552446"/>
            <a:ext cx="505873" cy="516192"/>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70" name="AutoShape 22"/>
          <p:cNvCxnSpPr>
            <a:cxnSpLocks noChangeShapeType="1"/>
            <a:stCxn id="232468" idx="5"/>
            <a:endCxn id="232454" idx="0"/>
          </p:cNvCxnSpPr>
          <p:nvPr/>
        </p:nvCxnSpPr>
        <p:spPr bwMode="auto">
          <a:xfrm>
            <a:off x="5114671" y="2552446"/>
            <a:ext cx="505873" cy="589217"/>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71" name="Oval 23"/>
          <p:cNvSpPr>
            <a:spLocks noChangeArrowheads="1"/>
          </p:cNvSpPr>
          <p:nvPr/>
        </p:nvSpPr>
        <p:spPr bwMode="auto">
          <a:xfrm>
            <a:off x="3167063" y="1125538"/>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effectLst/>
              </a:rPr>
              <a:t>39</a:t>
            </a:r>
          </a:p>
        </p:txBody>
      </p:sp>
      <p:cxnSp>
        <p:nvCxnSpPr>
          <p:cNvPr id="232472" name="AutoShape 24"/>
          <p:cNvCxnSpPr>
            <a:cxnSpLocks noChangeShapeType="1"/>
            <a:stCxn id="232471" idx="2"/>
            <a:endCxn id="232465" idx="0"/>
          </p:cNvCxnSpPr>
          <p:nvPr/>
        </p:nvCxnSpPr>
        <p:spPr bwMode="auto">
          <a:xfrm flipH="1">
            <a:off x="1999457" y="1413669"/>
            <a:ext cx="1167606" cy="646906"/>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73" name="AutoShape 25"/>
          <p:cNvCxnSpPr>
            <a:cxnSpLocks noChangeShapeType="1"/>
            <a:stCxn id="232471" idx="6"/>
            <a:endCxn id="232468" idx="0"/>
          </p:cNvCxnSpPr>
          <p:nvPr/>
        </p:nvCxnSpPr>
        <p:spPr bwMode="auto">
          <a:xfrm>
            <a:off x="3743325" y="1413669"/>
            <a:ext cx="1167607" cy="646906"/>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74" name="Oval 26"/>
          <p:cNvSpPr>
            <a:spLocks noChangeArrowheads="1"/>
          </p:cNvSpPr>
          <p:nvPr/>
        </p:nvSpPr>
        <p:spPr bwMode="auto">
          <a:xfrm>
            <a:off x="6762750" y="1125538"/>
            <a:ext cx="576263"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61</a:t>
            </a:r>
          </a:p>
        </p:txBody>
      </p:sp>
      <p:cxnSp>
        <p:nvCxnSpPr>
          <p:cNvPr id="232475" name="AutoShape 27"/>
          <p:cNvCxnSpPr>
            <a:cxnSpLocks noChangeShapeType="1"/>
            <a:stCxn id="232474" idx="5"/>
            <a:endCxn id="232458" idx="0"/>
          </p:cNvCxnSpPr>
          <p:nvPr/>
        </p:nvCxnSpPr>
        <p:spPr bwMode="auto">
          <a:xfrm>
            <a:off x="7254621" y="1617408"/>
            <a:ext cx="269336" cy="516192"/>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76" name="AutoShape 28"/>
          <p:cNvCxnSpPr>
            <a:cxnSpLocks noChangeShapeType="1"/>
            <a:stCxn id="232474" idx="3"/>
            <a:endCxn id="232457" idx="0"/>
          </p:cNvCxnSpPr>
          <p:nvPr/>
        </p:nvCxnSpPr>
        <p:spPr bwMode="auto">
          <a:xfrm flipH="1">
            <a:off x="6576219" y="1617408"/>
            <a:ext cx="270923" cy="516192"/>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77" name="Oval 29"/>
          <p:cNvSpPr>
            <a:spLocks noChangeArrowheads="1"/>
          </p:cNvSpPr>
          <p:nvPr/>
        </p:nvSpPr>
        <p:spPr bwMode="auto">
          <a:xfrm>
            <a:off x="4964113" y="188913"/>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100</a:t>
            </a:r>
          </a:p>
        </p:txBody>
      </p:sp>
      <p:cxnSp>
        <p:nvCxnSpPr>
          <p:cNvPr id="232478" name="AutoShape 30"/>
          <p:cNvCxnSpPr>
            <a:cxnSpLocks noChangeShapeType="1"/>
            <a:stCxn id="232477" idx="6"/>
            <a:endCxn id="232474" idx="0"/>
          </p:cNvCxnSpPr>
          <p:nvPr/>
        </p:nvCxnSpPr>
        <p:spPr bwMode="auto">
          <a:xfrm>
            <a:off x="5540375" y="477044"/>
            <a:ext cx="1510507" cy="648494"/>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79" name="AutoShape 31"/>
          <p:cNvCxnSpPr>
            <a:cxnSpLocks noChangeShapeType="1"/>
            <a:stCxn id="232477" idx="2"/>
            <a:endCxn id="232471" idx="0"/>
          </p:cNvCxnSpPr>
          <p:nvPr/>
        </p:nvCxnSpPr>
        <p:spPr bwMode="auto">
          <a:xfrm flipH="1">
            <a:off x="3455194" y="477044"/>
            <a:ext cx="1508919" cy="648494"/>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文本框 3"/>
          <p:cNvSpPr txBox="1"/>
          <p:nvPr/>
        </p:nvSpPr>
        <p:spPr>
          <a:xfrm>
            <a:off x="3349550" y="4797152"/>
            <a:ext cx="2444900" cy="1107996"/>
          </a:xfrm>
          <a:prstGeom prst="rect">
            <a:avLst/>
          </a:prstGeom>
          <a:noFill/>
        </p:spPr>
        <p:txBody>
          <a:bodyPr wrap="none" rtlCol="0">
            <a:spAutoFit/>
          </a:bodyPr>
          <a:lstStyle/>
          <a:p>
            <a:r>
              <a:rPr lang="en-US" altLang="zh-CN" sz="6600" dirty="0" smtClean="0">
                <a:solidFill>
                  <a:srgbClr val="FFFF00"/>
                </a:solidFill>
              </a:rPr>
              <a:t>Done!</a:t>
            </a:r>
            <a:endParaRPr lang="zh-CN" altLang="en-US" sz="66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35" presetClass="emph" presetSubtype="0" repeatCount="3000" fill="hold" grpId="1" nodeType="afterEffect">
                                  <p:stCondLst>
                                    <p:cond delay="500"/>
                                  </p:stCondLst>
                                  <p:childTnLst>
                                    <p:anim calcmode="discrete" valueType="str">
                                      <p:cBhvr>
                                        <p:cTn id="10"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533400" y="922338"/>
            <a:ext cx="77724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dirty="0">
                <a:effectLst/>
                <a:latin typeface="Times New Roman" panose="02020603050405020304" pitchFamily="18" charset="0"/>
              </a:rPr>
              <a:t>#define MAXNODE	100</a:t>
            </a:r>
          </a:p>
          <a:p>
            <a:pPr algn="just"/>
            <a:r>
              <a:rPr kumimoji="1" lang="en-US" altLang="zh-CN" sz="2400" dirty="0">
                <a:effectLst/>
                <a:latin typeface="Times New Roman" panose="02020603050405020304" pitchFamily="18" charset="0"/>
              </a:rPr>
              <a:t>#define MAXNUM	50</a:t>
            </a:r>
          </a:p>
          <a:p>
            <a:pPr algn="just"/>
            <a:endParaRPr kumimoji="1" lang="en-US" altLang="zh-CN" sz="2400" dirty="0">
              <a:effectLst/>
              <a:latin typeface="Times New Roman" panose="02020603050405020304" pitchFamily="18" charset="0"/>
            </a:endParaRPr>
          </a:p>
          <a:p>
            <a:pPr algn="just"/>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HtNode</a:t>
            </a:r>
            <a:r>
              <a:rPr kumimoji="1" lang="en-US" altLang="zh-CN" sz="2400" dirty="0">
                <a:effectLst/>
                <a:latin typeface="Times New Roman" panose="02020603050405020304" pitchFamily="18" charset="0"/>
              </a:rPr>
              <a:t>		</a:t>
            </a:r>
            <a:r>
              <a:rPr kumimoji="1" lang="en-US" altLang="zh-CN" sz="2400" dirty="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哈夫曼树结点的结构 *</a:t>
            </a:r>
            <a:r>
              <a:rPr kumimoji="1" lang="en-US" altLang="zh-CN" sz="2400" dirty="0">
                <a:solidFill>
                  <a:srgbClr val="00CC00"/>
                </a:solidFill>
                <a:effectLst/>
                <a:latin typeface="Times New Roman" panose="02020603050405020304" pitchFamily="18" charset="0"/>
              </a:rPr>
              <a:t>/</a:t>
            </a:r>
          </a:p>
          <a:p>
            <a:pPr algn="just"/>
            <a:r>
              <a:rPr kumimoji="1" lang="en-US" altLang="zh-CN" sz="2400" dirty="0">
                <a:effectLst/>
                <a:latin typeface="Times New Roman" panose="02020603050405020304" pitchFamily="18" charset="0"/>
              </a:rPr>
              <a:t>{</a:t>
            </a:r>
          </a:p>
          <a:p>
            <a:pPr algn="just"/>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int</a:t>
            </a:r>
            <a:r>
              <a:rPr kumimoji="1" lang="en-US" altLang="zh-CN" sz="2400" dirty="0" smtClean="0">
                <a:effectLst/>
                <a:latin typeface="Times New Roman" panose="02020603050405020304" pitchFamily="18" charset="0"/>
              </a:rPr>
              <a:t> </a:t>
            </a:r>
            <a:r>
              <a:rPr kumimoji="1" lang="en-US" altLang="zh-CN" sz="2400" dirty="0">
                <a:effectLst/>
                <a:latin typeface="Times New Roman" panose="02020603050405020304" pitchFamily="18" charset="0"/>
              </a:rPr>
              <a:t>weight;</a:t>
            </a:r>
          </a:p>
          <a:p>
            <a:pPr algn="just"/>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int</a:t>
            </a:r>
            <a:r>
              <a:rPr kumimoji="1" lang="en-US" altLang="zh-CN" sz="2400" dirty="0" smtClean="0">
                <a:effectLst/>
                <a:latin typeface="Times New Roman" panose="02020603050405020304" pitchFamily="18" charset="0"/>
              </a:rPr>
              <a:t> </a:t>
            </a:r>
            <a:r>
              <a:rPr kumimoji="1" lang="en-US" altLang="zh-CN" sz="2400" dirty="0">
                <a:effectLst/>
                <a:latin typeface="Times New Roman" panose="02020603050405020304" pitchFamily="18" charset="0"/>
              </a:rPr>
              <a:t>parent, </a:t>
            </a:r>
            <a:r>
              <a:rPr kumimoji="1" lang="en-US" altLang="zh-CN" sz="2400" dirty="0" err="1">
                <a:effectLst/>
                <a:latin typeface="Times New Roman" panose="02020603050405020304" pitchFamily="18" charset="0"/>
              </a:rPr>
              <a:t>lchild</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rchild</a:t>
            </a:r>
            <a:r>
              <a:rPr kumimoji="1" lang="en-US" altLang="zh-CN" sz="2400" dirty="0">
                <a:effectLst/>
                <a:latin typeface="Times New Roman" panose="02020603050405020304" pitchFamily="18" charset="0"/>
              </a:rPr>
              <a:t>;</a:t>
            </a:r>
          </a:p>
          <a:p>
            <a:pPr algn="just"/>
            <a:r>
              <a:rPr kumimoji="1" lang="en-US" altLang="zh-CN" sz="2400" dirty="0">
                <a:effectLst/>
                <a:latin typeface="Times New Roman" panose="02020603050405020304" pitchFamily="18" charset="0"/>
              </a:rPr>
              <a:t>};</a:t>
            </a:r>
          </a:p>
          <a:p>
            <a:pPr algn="just"/>
            <a:endParaRPr kumimoji="1" lang="en-US" altLang="zh-CN" sz="2400" dirty="0">
              <a:effectLst/>
              <a:latin typeface="Times New Roman" panose="02020603050405020304" pitchFamily="18" charset="0"/>
            </a:endParaRPr>
          </a:p>
          <a:p>
            <a:pPr algn="just"/>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HtTree</a:t>
            </a:r>
            <a:endParaRPr kumimoji="1" lang="en-US" altLang="zh-CN" sz="2400" dirty="0">
              <a:effectLst/>
              <a:latin typeface="Times New Roman" panose="02020603050405020304" pitchFamily="18" charset="0"/>
            </a:endParaRPr>
          </a:p>
          <a:p>
            <a:pPr algn="just"/>
            <a:r>
              <a:rPr kumimoji="1" lang="en-US" altLang="zh-CN" sz="2400" dirty="0">
                <a:effectLst/>
                <a:latin typeface="Times New Roman" panose="02020603050405020304" pitchFamily="18" charset="0"/>
              </a:rPr>
              <a:t>{</a:t>
            </a:r>
          </a:p>
          <a:p>
            <a:pPr algn="just"/>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struct</a:t>
            </a:r>
            <a:r>
              <a:rPr kumimoji="1" lang="en-US" altLang="zh-CN" sz="2400" dirty="0" smtClean="0">
                <a:effectLst/>
                <a:latin typeface="Times New Roman" panose="02020603050405020304" pitchFamily="18" charset="0"/>
              </a:rPr>
              <a:t> </a:t>
            </a:r>
            <a:r>
              <a:rPr kumimoji="1" lang="en-US" altLang="zh-CN" sz="2400" dirty="0" err="1">
                <a:effectLst/>
                <a:latin typeface="Times New Roman" panose="02020603050405020304" pitchFamily="18" charset="0"/>
              </a:rPr>
              <a:t>HtNode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ht</a:t>
            </a:r>
            <a:r>
              <a:rPr kumimoji="1" lang="en-US" altLang="zh-CN" sz="2400" dirty="0">
                <a:effectLst/>
                <a:latin typeface="Times New Roman" panose="02020603050405020304" pitchFamily="18" charset="0"/>
              </a:rPr>
              <a:t>[MAXNODE];</a:t>
            </a:r>
          </a:p>
          <a:p>
            <a:pPr algn="just"/>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int</a:t>
            </a:r>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root</a:t>
            </a:r>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smtClean="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哈夫曼树根在数组中的位置 *</a:t>
            </a:r>
            <a:r>
              <a:rPr kumimoji="1" lang="en-US" altLang="zh-CN" sz="2400" dirty="0">
                <a:solidFill>
                  <a:srgbClr val="00CC00"/>
                </a:solidFill>
                <a:effectLst/>
                <a:latin typeface="Times New Roman" panose="02020603050405020304" pitchFamily="18" charset="0"/>
              </a:rPr>
              <a:t>/</a:t>
            </a:r>
          </a:p>
          <a:p>
            <a:pPr algn="just"/>
            <a:r>
              <a:rPr kumimoji="1" lang="en-US" altLang="zh-CN" sz="2400" dirty="0">
                <a:effectLst/>
                <a:latin typeface="Times New Roman" panose="02020603050405020304" pitchFamily="18" charset="0"/>
              </a:rPr>
              <a:t>}</a:t>
            </a:r>
            <a:r>
              <a:rPr kumimoji="1" lang="en-US" altLang="zh-CN" sz="2400" dirty="0" err="1">
                <a:effectLst/>
                <a:latin typeface="Times New Roman" panose="02020603050405020304" pitchFamily="18" charset="0"/>
              </a:rPr>
              <a:t>HtTree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PHtTree</a:t>
            </a:r>
            <a:r>
              <a:rPr kumimoji="1" lang="en-US" altLang="zh-CN" sz="2400" dirty="0">
                <a:effectLst/>
                <a:latin typeface="Times New Roman" panose="02020603050405020304" pitchFamily="18" charset="0"/>
              </a:rPr>
              <a:t>;</a:t>
            </a:r>
          </a:p>
        </p:txBody>
      </p:sp>
      <p:sp>
        <p:nvSpPr>
          <p:cNvPr id="83971" name="Rectangle 3"/>
          <p:cNvSpPr>
            <a:spLocks noChangeArrowheads="1"/>
          </p:cNvSpPr>
          <p:nvPr/>
        </p:nvSpPr>
        <p:spPr bwMode="auto">
          <a:xfrm>
            <a:off x="395536" y="189230"/>
            <a:ext cx="8351589"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800">
                <a:solidFill>
                  <a:srgbClr val="FFFF00"/>
                </a:solidFill>
                <a:effectLst/>
              </a:rPr>
              <a:t>Structural design of Huffman tree</a:t>
            </a:r>
            <a:r>
              <a:rPr lang="zh-CN" altLang="en-US" sz="2800">
                <a:solidFill>
                  <a:srgbClr val="FFFF00"/>
                </a:solidFill>
                <a:effectLst/>
              </a:rPr>
              <a:t>（静态三叉链）</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3000" name="Group 8"/>
          <p:cNvGrpSpPr/>
          <p:nvPr/>
        </p:nvGrpSpPr>
        <p:grpSpPr bwMode="auto">
          <a:xfrm>
            <a:off x="216383" y="2185035"/>
            <a:ext cx="4094163" cy="4248150"/>
            <a:chOff x="142" y="754"/>
            <a:chExt cx="2579" cy="2676"/>
          </a:xfrm>
        </p:grpSpPr>
        <p:sp>
          <p:nvSpPr>
            <p:cNvPr id="212994" name="Rectangle 2"/>
            <p:cNvSpPr>
              <a:spLocks noChangeArrowheads="1"/>
            </p:cNvSpPr>
            <p:nvPr/>
          </p:nvSpPr>
          <p:spPr bwMode="auto">
            <a:xfrm>
              <a:off x="142" y="754"/>
              <a:ext cx="2561" cy="2627"/>
            </a:xfrm>
            <a:prstGeom prst="rect">
              <a:avLst/>
            </a:prstGeom>
            <a:solidFill>
              <a:schemeClr val="fo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212995" name="Object 3"/>
            <p:cNvGraphicFramePr>
              <a:graphicFrameLocks noChangeAspect="1"/>
            </p:cNvGraphicFramePr>
            <p:nvPr/>
          </p:nvGraphicFramePr>
          <p:xfrm>
            <a:off x="237" y="817"/>
            <a:ext cx="2484" cy="2613"/>
          </p:xfrm>
          <a:graphic>
            <a:graphicData uri="http://schemas.openxmlformats.org/presentationml/2006/ole">
              <mc:AlternateContent xmlns:mc="http://schemas.openxmlformats.org/markup-compatibility/2006">
                <mc:Choice xmlns:v="urn:schemas-microsoft-com:vml" Requires="v">
                  <p:oleObj spid="_x0000_s264435" name="文档" r:id="rId4" imgW="3313430" imgH="3478530" progId="Word.Document.8">
                    <p:embed/>
                  </p:oleObj>
                </mc:Choice>
                <mc:Fallback>
                  <p:oleObj name="文档" r:id="rId4" imgW="3313430" imgH="347853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 y="817"/>
                          <a:ext cx="2484" cy="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grpSp>
        <p:nvGrpSpPr>
          <p:cNvPr id="212996" name="Group 4"/>
          <p:cNvGrpSpPr/>
          <p:nvPr/>
        </p:nvGrpSpPr>
        <p:grpSpPr bwMode="auto">
          <a:xfrm>
            <a:off x="4762817" y="2156514"/>
            <a:ext cx="4057015" cy="4355465"/>
            <a:chOff x="2925" y="482"/>
            <a:chExt cx="2631" cy="2794"/>
          </a:xfrm>
        </p:grpSpPr>
        <p:sp>
          <p:nvSpPr>
            <p:cNvPr id="212997" name="Rectangle 5"/>
            <p:cNvSpPr>
              <a:spLocks noChangeArrowheads="1"/>
            </p:cNvSpPr>
            <p:nvPr/>
          </p:nvSpPr>
          <p:spPr bwMode="auto">
            <a:xfrm>
              <a:off x="2925" y="482"/>
              <a:ext cx="2631" cy="2767"/>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2998" name="Object 6"/>
            <p:cNvGraphicFramePr>
              <a:graphicFrameLocks noChangeAspect="1"/>
            </p:cNvGraphicFramePr>
            <p:nvPr/>
          </p:nvGraphicFramePr>
          <p:xfrm>
            <a:off x="2990" y="589"/>
            <a:ext cx="2565" cy="2687"/>
          </p:xfrm>
          <a:graphic>
            <a:graphicData uri="http://schemas.openxmlformats.org/presentationml/2006/ole">
              <mc:AlternateContent xmlns:mc="http://schemas.openxmlformats.org/markup-compatibility/2006">
                <mc:Choice xmlns:v="urn:schemas-microsoft-com:vml" Requires="v">
                  <p:oleObj spid="_x0000_s264436" name="文档" r:id="rId6" imgW="3319145" imgH="3477260" progId="Word.Document.8">
                    <p:embed/>
                  </p:oleObj>
                </mc:Choice>
                <mc:Fallback>
                  <p:oleObj name="文档" r:id="rId6" imgW="3319145" imgH="3477260" progId="Word.Document.8">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0" y="589"/>
                          <a:ext cx="2565" cy="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sp>
        <p:nvSpPr>
          <p:cNvPr id="212999" name="Rectangle 7"/>
          <p:cNvSpPr>
            <a:spLocks noChangeArrowheads="1"/>
          </p:cNvSpPr>
          <p:nvPr/>
        </p:nvSpPr>
        <p:spPr bwMode="auto">
          <a:xfrm>
            <a:off x="250825" y="280988"/>
            <a:ext cx="6540500" cy="51911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Principle and Procedure of Huffman tree</a:t>
            </a:r>
          </a:p>
        </p:txBody>
      </p:sp>
      <p:sp>
        <p:nvSpPr>
          <p:cNvPr id="213001" name="Text Box 9"/>
          <p:cNvSpPr txBox="1">
            <a:spLocks noChangeArrowheads="1"/>
          </p:cNvSpPr>
          <p:nvPr/>
        </p:nvSpPr>
        <p:spPr bwMode="auto">
          <a:xfrm>
            <a:off x="303213" y="1000125"/>
            <a:ext cx="669125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r>
              <a:rPr kumimoji="0" lang="en-US" altLang="zh-CN" dirty="0" smtClean="0">
                <a:effectLst/>
                <a:latin typeface="+mn-lt"/>
                <a:ea typeface="幼圆" panose="02010509060101010101" pitchFamily="49" charset="-122"/>
              </a:rPr>
              <a:t>1) n </a:t>
            </a:r>
            <a:r>
              <a:rPr kumimoji="0" lang="en-US" altLang="zh-CN" dirty="0">
                <a:effectLst/>
                <a:latin typeface="+mn-lt"/>
                <a:ea typeface="幼圆" panose="02010509060101010101" pitchFamily="49" charset="-122"/>
              </a:rPr>
              <a:t>leaves (external nodes) and (n-1) internal </a:t>
            </a:r>
            <a:r>
              <a:rPr kumimoji="0" lang="en-US" altLang="zh-CN" dirty="0" smtClean="0">
                <a:effectLst/>
                <a:latin typeface="+mn-lt"/>
                <a:ea typeface="幼圆" panose="02010509060101010101" pitchFamily="49" charset="-122"/>
              </a:rPr>
              <a:t>nodes;</a:t>
            </a:r>
            <a:endParaRPr kumimoji="0" lang="en-US" altLang="zh-CN" dirty="0" smtClean="0">
              <a:effectLst/>
              <a:latin typeface="+mn-lt"/>
              <a:ea typeface="幼圆" panose="02010509060101010101" pitchFamily="49" charset="-122"/>
            </a:endParaRPr>
          </a:p>
          <a:p>
            <a:pPr marL="0" indent="0"/>
            <a:r>
              <a:rPr kumimoji="0" lang="en-US" altLang="zh-CN" dirty="0" smtClean="0">
                <a:effectLst/>
                <a:latin typeface="+mn-lt"/>
                <a:ea typeface="幼圆" panose="02010509060101010101" pitchFamily="49" charset="-122"/>
              </a:rPr>
              <a:t>2) The last one is the root.</a:t>
            </a:r>
            <a:endParaRPr kumimoji="0" lang="en-US" altLang="zh-CN" dirty="0">
              <a:effectLst/>
              <a:latin typeface="+mn-lt"/>
              <a:ea typeface="幼圆" panose="02010509060101010101" pitchFamily="49" charset="-122"/>
            </a:endParaRPr>
          </a:p>
        </p:txBody>
      </p:sp>
      <p:sp>
        <p:nvSpPr>
          <p:cNvPr id="2" name="右箭头 1"/>
          <p:cNvSpPr/>
          <p:nvPr/>
        </p:nvSpPr>
        <p:spPr>
          <a:xfrm>
            <a:off x="4428490" y="3932555"/>
            <a:ext cx="287655" cy="3600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4" name="矩形 3"/>
          <p:cNvSpPr/>
          <p:nvPr/>
        </p:nvSpPr>
        <p:spPr>
          <a:xfrm>
            <a:off x="4844597" y="2347694"/>
            <a:ext cx="863600" cy="1954530"/>
          </a:xfrm>
          <a:prstGeom prst="rect">
            <a:avLst/>
          </a:prstGeom>
          <a:solidFill>
            <a:schemeClr val="accent5">
              <a:alpha val="36000"/>
            </a:schemeClr>
          </a:solidFill>
          <a:ln>
            <a:no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5" name="文本框 4"/>
          <p:cNvSpPr txBox="1"/>
          <p:nvPr/>
        </p:nvSpPr>
        <p:spPr>
          <a:xfrm>
            <a:off x="4777875" y="1678270"/>
            <a:ext cx="4026898" cy="461665"/>
          </a:xfrm>
          <a:prstGeom prst="rect">
            <a:avLst/>
          </a:prstGeom>
          <a:noFill/>
        </p:spPr>
        <p:txBody>
          <a:bodyPr wrap="square" rtlCol="0">
            <a:spAutoFit/>
          </a:bodyPr>
          <a:lstStyle/>
          <a:p>
            <a:r>
              <a:rPr lang="zh-CN" altLang="en-US" sz="2400" b="1" dirty="0">
                <a:solidFill>
                  <a:schemeClr val="accent5"/>
                </a:solidFill>
              </a:rPr>
              <a:t>扩充二叉树中外部节点</a:t>
            </a:r>
          </a:p>
        </p:txBody>
      </p:sp>
      <p:sp>
        <p:nvSpPr>
          <p:cNvPr id="6" name="矩形 5"/>
          <p:cNvSpPr/>
          <p:nvPr/>
        </p:nvSpPr>
        <p:spPr>
          <a:xfrm>
            <a:off x="4868023" y="4239653"/>
            <a:ext cx="863600" cy="1739900"/>
          </a:xfrm>
          <a:prstGeom prst="rect">
            <a:avLst/>
          </a:prstGeom>
          <a:solidFill>
            <a:srgbClr val="FFFF00">
              <a:alpha val="33000"/>
            </a:srgbClr>
          </a:solidFill>
          <a:ln>
            <a:no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7" name="文本框 6"/>
          <p:cNvSpPr txBox="1"/>
          <p:nvPr/>
        </p:nvSpPr>
        <p:spPr>
          <a:xfrm>
            <a:off x="4863047" y="6440232"/>
            <a:ext cx="4001915" cy="461665"/>
          </a:xfrm>
          <a:prstGeom prst="rect">
            <a:avLst/>
          </a:prstGeom>
          <a:noFill/>
        </p:spPr>
        <p:txBody>
          <a:bodyPr wrap="square" rtlCol="0">
            <a:spAutoFit/>
          </a:bodyPr>
          <a:lstStyle/>
          <a:p>
            <a:r>
              <a:rPr lang="zh-CN" altLang="en-US" sz="2400" b="1" dirty="0">
                <a:solidFill>
                  <a:srgbClr val="FFFF99"/>
                </a:solidFill>
              </a:rPr>
              <a:t>扩充二叉树中内部节点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6" grpId="0" bldLvl="0" animBg="1"/>
      <p:bldP spid="6" grpId="1" animBg="1"/>
      <p:bldP spid="7" grpId="0"/>
      <p:bldP spid="7" grpId="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45" name="Group 5"/>
          <p:cNvGrpSpPr/>
          <p:nvPr/>
        </p:nvGrpSpPr>
        <p:grpSpPr bwMode="auto">
          <a:xfrm>
            <a:off x="250825" y="1225550"/>
            <a:ext cx="4176713" cy="4435475"/>
            <a:chOff x="2925" y="482"/>
            <a:chExt cx="2631" cy="2794"/>
          </a:xfrm>
        </p:grpSpPr>
        <p:sp>
          <p:nvSpPr>
            <p:cNvPr id="215046" name="Rectangle 6"/>
            <p:cNvSpPr>
              <a:spLocks noChangeArrowheads="1"/>
            </p:cNvSpPr>
            <p:nvPr/>
          </p:nvSpPr>
          <p:spPr bwMode="auto">
            <a:xfrm>
              <a:off x="2925" y="482"/>
              <a:ext cx="2631" cy="2767"/>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5047" name="Object 7"/>
            <p:cNvGraphicFramePr>
              <a:graphicFrameLocks noChangeAspect="1"/>
            </p:cNvGraphicFramePr>
            <p:nvPr/>
          </p:nvGraphicFramePr>
          <p:xfrm>
            <a:off x="2993" y="589"/>
            <a:ext cx="2559" cy="2687"/>
          </p:xfrm>
          <a:graphic>
            <a:graphicData uri="http://schemas.openxmlformats.org/presentationml/2006/ole">
              <mc:AlternateContent xmlns:mc="http://schemas.openxmlformats.org/markup-compatibility/2006">
                <mc:Choice xmlns:v="urn:schemas-microsoft-com:vml" Requires="v">
                  <p:oleObj spid="_x0000_s265459" name="文档" r:id="rId4" imgW="3329940" imgH="3495675" progId="Word.Document.8">
                    <p:embed/>
                  </p:oleObj>
                </mc:Choice>
                <mc:Fallback>
                  <p:oleObj name="文档" r:id="rId4" imgW="3329940" imgH="3495675" progId="Word.Document.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3" y="589"/>
                          <a:ext cx="2559" cy="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sp>
        <p:nvSpPr>
          <p:cNvPr id="215050" name="Rectangle 10"/>
          <p:cNvSpPr>
            <a:spLocks noChangeArrowheads="1"/>
          </p:cNvSpPr>
          <p:nvPr/>
        </p:nvSpPr>
        <p:spPr bwMode="auto">
          <a:xfrm>
            <a:off x="352425" y="2147888"/>
            <a:ext cx="3881438" cy="265112"/>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1" name="Rectangle 11"/>
          <p:cNvSpPr>
            <a:spLocks noChangeArrowheads="1"/>
          </p:cNvSpPr>
          <p:nvPr/>
        </p:nvSpPr>
        <p:spPr bwMode="auto">
          <a:xfrm>
            <a:off x="352425" y="3382963"/>
            <a:ext cx="3881438" cy="265112"/>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2" name="Rectangle 12"/>
          <p:cNvSpPr>
            <a:spLocks noChangeArrowheads="1"/>
          </p:cNvSpPr>
          <p:nvPr/>
        </p:nvSpPr>
        <p:spPr bwMode="auto">
          <a:xfrm>
            <a:off x="352425" y="3645024"/>
            <a:ext cx="3881438" cy="265113"/>
          </a:xfrm>
          <a:prstGeom prst="rect">
            <a:avLst/>
          </a:prstGeom>
          <a:noFill/>
          <a:ln w="38100">
            <a:solidFill>
              <a:srgbClr val="FF33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grpSp>
        <p:nvGrpSpPr>
          <p:cNvPr id="215053" name="Group 13"/>
          <p:cNvGrpSpPr/>
          <p:nvPr/>
        </p:nvGrpSpPr>
        <p:grpSpPr bwMode="auto">
          <a:xfrm>
            <a:off x="4787900" y="1225550"/>
            <a:ext cx="4176713" cy="4392613"/>
            <a:chOff x="2925" y="482"/>
            <a:chExt cx="2631" cy="2767"/>
          </a:xfrm>
        </p:grpSpPr>
        <p:sp>
          <p:nvSpPr>
            <p:cNvPr id="215054" name="Rectangle 14"/>
            <p:cNvSpPr>
              <a:spLocks noChangeArrowheads="1"/>
            </p:cNvSpPr>
            <p:nvPr/>
          </p:nvSpPr>
          <p:spPr bwMode="auto">
            <a:xfrm>
              <a:off x="2925" y="482"/>
              <a:ext cx="2631" cy="2767"/>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5055" name="Object 15"/>
            <p:cNvGraphicFramePr>
              <a:graphicFrameLocks noChangeAspect="1"/>
            </p:cNvGraphicFramePr>
            <p:nvPr/>
          </p:nvGraphicFramePr>
          <p:xfrm>
            <a:off x="2993" y="587"/>
            <a:ext cx="2527" cy="2647"/>
          </p:xfrm>
          <a:graphic>
            <a:graphicData uri="http://schemas.openxmlformats.org/presentationml/2006/ole">
              <mc:AlternateContent xmlns:mc="http://schemas.openxmlformats.org/markup-compatibility/2006">
                <mc:Choice xmlns:v="urn:schemas-microsoft-com:vml" Requires="v">
                  <p:oleObj spid="_x0000_s265460" name="文档" r:id="rId6" imgW="3329940" imgH="3495675" progId="Word.Document.8">
                    <p:embed/>
                  </p:oleObj>
                </mc:Choice>
                <mc:Fallback>
                  <p:oleObj name="文档" r:id="rId6" imgW="3329940" imgH="3495675" progId="Word.Document.8">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 y="587"/>
                          <a:ext cx="2527" cy="2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sp>
        <p:nvSpPr>
          <p:cNvPr id="215056" name="Rectangle 16"/>
          <p:cNvSpPr>
            <a:spLocks noChangeArrowheads="1"/>
          </p:cNvSpPr>
          <p:nvPr/>
        </p:nvSpPr>
        <p:spPr bwMode="auto">
          <a:xfrm>
            <a:off x="4903788" y="1626870"/>
            <a:ext cx="3881437" cy="265113"/>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8" name="Rectangle 18"/>
          <p:cNvSpPr>
            <a:spLocks noChangeArrowheads="1"/>
          </p:cNvSpPr>
          <p:nvPr/>
        </p:nvSpPr>
        <p:spPr bwMode="auto">
          <a:xfrm>
            <a:off x="4903788" y="3841750"/>
            <a:ext cx="3881437" cy="265113"/>
          </a:xfrm>
          <a:prstGeom prst="rect">
            <a:avLst/>
          </a:prstGeom>
          <a:noFill/>
          <a:ln w="38100">
            <a:solidFill>
              <a:srgbClr val="FF33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5059" name="Rectangle 19"/>
          <p:cNvSpPr>
            <a:spLocks noChangeArrowheads="1"/>
          </p:cNvSpPr>
          <p:nvPr/>
        </p:nvSpPr>
        <p:spPr bwMode="auto">
          <a:xfrm>
            <a:off x="250825" y="280988"/>
            <a:ext cx="6540500" cy="51911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Principle and Procedure of Huffman tree</a:t>
            </a:r>
          </a:p>
        </p:txBody>
      </p:sp>
      <p:sp>
        <p:nvSpPr>
          <p:cNvPr id="2" name="矩形 1"/>
          <p:cNvSpPr/>
          <p:nvPr/>
        </p:nvSpPr>
        <p:spPr bwMode="auto">
          <a:xfrm>
            <a:off x="4895850" y="2127539"/>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17" name="矩形 16"/>
          <p:cNvSpPr/>
          <p:nvPr/>
        </p:nvSpPr>
        <p:spPr bwMode="auto">
          <a:xfrm>
            <a:off x="4895850" y="3366589"/>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15057" name="Rectangle 17"/>
          <p:cNvSpPr>
            <a:spLocks noChangeArrowheads="1"/>
          </p:cNvSpPr>
          <p:nvPr/>
        </p:nvSpPr>
        <p:spPr bwMode="auto">
          <a:xfrm>
            <a:off x="4903788" y="2362835"/>
            <a:ext cx="3881437" cy="265113"/>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50"/>
                                        </p:tgtEl>
                                        <p:attrNameLst>
                                          <p:attrName>style.visibility</p:attrName>
                                        </p:attrNameLst>
                                      </p:cBhvr>
                                      <p:to>
                                        <p:strVal val="visible"/>
                                      </p:to>
                                    </p:set>
                                    <p:anim calcmode="lin" valueType="num">
                                      <p:cBhvr additive="base">
                                        <p:cTn id="7" dur="500" fill="hold"/>
                                        <p:tgtEl>
                                          <p:spTgt spid="215050"/>
                                        </p:tgtEl>
                                        <p:attrNameLst>
                                          <p:attrName>ppt_x</p:attrName>
                                        </p:attrNameLst>
                                      </p:cBhvr>
                                      <p:tavLst>
                                        <p:tav tm="0">
                                          <p:val>
                                            <p:strVal val="#ppt_x"/>
                                          </p:val>
                                        </p:tav>
                                        <p:tav tm="100000">
                                          <p:val>
                                            <p:strVal val="#ppt_x"/>
                                          </p:val>
                                        </p:tav>
                                      </p:tavLst>
                                    </p:anim>
                                    <p:anim calcmode="lin" valueType="num">
                                      <p:cBhvr additive="base">
                                        <p:cTn id="8" dur="500" fill="hold"/>
                                        <p:tgtEl>
                                          <p:spTgt spid="21505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5051"/>
                                        </p:tgtEl>
                                        <p:attrNameLst>
                                          <p:attrName>style.visibility</p:attrName>
                                        </p:attrNameLst>
                                      </p:cBhvr>
                                      <p:to>
                                        <p:strVal val="visible"/>
                                      </p:to>
                                    </p:set>
                                    <p:anim calcmode="lin" valueType="num">
                                      <p:cBhvr additive="base">
                                        <p:cTn id="12" dur="500" fill="hold"/>
                                        <p:tgtEl>
                                          <p:spTgt spid="215051"/>
                                        </p:tgtEl>
                                        <p:attrNameLst>
                                          <p:attrName>ppt_x</p:attrName>
                                        </p:attrNameLst>
                                      </p:cBhvr>
                                      <p:tavLst>
                                        <p:tav tm="0">
                                          <p:val>
                                            <p:strVal val="#ppt_x"/>
                                          </p:val>
                                        </p:tav>
                                        <p:tav tm="100000">
                                          <p:val>
                                            <p:strVal val="#ppt_x"/>
                                          </p:val>
                                        </p:tav>
                                      </p:tavLst>
                                    </p:anim>
                                    <p:anim calcmode="lin" valueType="num">
                                      <p:cBhvr additive="base">
                                        <p:cTn id="13" dur="500" fill="hold"/>
                                        <p:tgtEl>
                                          <p:spTgt spid="21505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5052"/>
                                        </p:tgtEl>
                                        <p:attrNameLst>
                                          <p:attrName>style.visibility</p:attrName>
                                        </p:attrNameLst>
                                      </p:cBhvr>
                                      <p:to>
                                        <p:strVal val="visible"/>
                                      </p:to>
                                    </p:set>
                                    <p:anim calcmode="lin" valueType="num">
                                      <p:cBhvr additive="base">
                                        <p:cTn id="17" dur="500" fill="hold"/>
                                        <p:tgtEl>
                                          <p:spTgt spid="215052"/>
                                        </p:tgtEl>
                                        <p:attrNameLst>
                                          <p:attrName>ppt_x</p:attrName>
                                        </p:attrNameLst>
                                      </p:cBhvr>
                                      <p:tavLst>
                                        <p:tav tm="0">
                                          <p:val>
                                            <p:strVal val="#ppt_x"/>
                                          </p:val>
                                        </p:tav>
                                        <p:tav tm="100000">
                                          <p:val>
                                            <p:strVal val="#ppt_x"/>
                                          </p:val>
                                        </p:tav>
                                      </p:tavLst>
                                    </p:anim>
                                    <p:anim calcmode="lin" valueType="num">
                                      <p:cBhvr additive="base">
                                        <p:cTn id="18" dur="500" fill="hold"/>
                                        <p:tgtEl>
                                          <p:spTgt spid="21505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53"/>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15056"/>
                                        </p:tgtEl>
                                        <p:attrNameLst>
                                          <p:attrName>style.visibility</p:attrName>
                                        </p:attrNameLst>
                                      </p:cBhvr>
                                      <p:to>
                                        <p:strVal val="visible"/>
                                      </p:to>
                                    </p:set>
                                    <p:anim calcmode="lin" valueType="num">
                                      <p:cBhvr additive="base">
                                        <p:cTn id="34" dur="500" fill="hold"/>
                                        <p:tgtEl>
                                          <p:spTgt spid="215056"/>
                                        </p:tgtEl>
                                        <p:attrNameLst>
                                          <p:attrName>ppt_x</p:attrName>
                                        </p:attrNameLst>
                                      </p:cBhvr>
                                      <p:tavLst>
                                        <p:tav tm="0">
                                          <p:val>
                                            <p:strVal val="#ppt_x"/>
                                          </p:val>
                                        </p:tav>
                                        <p:tav tm="100000">
                                          <p:val>
                                            <p:strVal val="#ppt_x"/>
                                          </p:val>
                                        </p:tav>
                                      </p:tavLst>
                                    </p:anim>
                                    <p:anim calcmode="lin" valueType="num">
                                      <p:cBhvr additive="base">
                                        <p:cTn id="35" dur="500" fill="hold"/>
                                        <p:tgtEl>
                                          <p:spTgt spid="215056"/>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215057"/>
                                        </p:tgtEl>
                                        <p:attrNameLst>
                                          <p:attrName>style.visibility</p:attrName>
                                        </p:attrNameLst>
                                      </p:cBhvr>
                                      <p:to>
                                        <p:strVal val="visible"/>
                                      </p:to>
                                    </p:set>
                                    <p:anim calcmode="lin" valueType="num">
                                      <p:cBhvr additive="base">
                                        <p:cTn id="39" dur="500" fill="hold"/>
                                        <p:tgtEl>
                                          <p:spTgt spid="215057"/>
                                        </p:tgtEl>
                                        <p:attrNameLst>
                                          <p:attrName>ppt_x</p:attrName>
                                        </p:attrNameLst>
                                      </p:cBhvr>
                                      <p:tavLst>
                                        <p:tav tm="0">
                                          <p:val>
                                            <p:strVal val="#ppt_x"/>
                                          </p:val>
                                        </p:tav>
                                        <p:tav tm="100000">
                                          <p:val>
                                            <p:strVal val="#ppt_x"/>
                                          </p:val>
                                        </p:tav>
                                      </p:tavLst>
                                    </p:anim>
                                    <p:anim calcmode="lin" valueType="num">
                                      <p:cBhvr additive="base">
                                        <p:cTn id="40" dur="500" fill="hold"/>
                                        <p:tgtEl>
                                          <p:spTgt spid="215057"/>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grpId="0" nodeType="afterEffect">
                                  <p:stCondLst>
                                    <p:cond delay="0"/>
                                  </p:stCondLst>
                                  <p:childTnLst>
                                    <p:set>
                                      <p:cBhvr>
                                        <p:cTn id="43" dur="1" fill="hold">
                                          <p:stCondLst>
                                            <p:cond delay="0"/>
                                          </p:stCondLst>
                                        </p:cTn>
                                        <p:tgtEl>
                                          <p:spTgt spid="215058"/>
                                        </p:tgtEl>
                                        <p:attrNameLst>
                                          <p:attrName>style.visibility</p:attrName>
                                        </p:attrNameLst>
                                      </p:cBhvr>
                                      <p:to>
                                        <p:strVal val="visible"/>
                                      </p:to>
                                    </p:set>
                                    <p:anim calcmode="lin" valueType="num">
                                      <p:cBhvr additive="base">
                                        <p:cTn id="44" dur="500" fill="hold"/>
                                        <p:tgtEl>
                                          <p:spTgt spid="215058"/>
                                        </p:tgtEl>
                                        <p:attrNameLst>
                                          <p:attrName>ppt_x</p:attrName>
                                        </p:attrNameLst>
                                      </p:cBhvr>
                                      <p:tavLst>
                                        <p:tav tm="0">
                                          <p:val>
                                            <p:strVal val="#ppt_x"/>
                                          </p:val>
                                        </p:tav>
                                        <p:tav tm="100000">
                                          <p:val>
                                            <p:strVal val="#ppt_x"/>
                                          </p:val>
                                        </p:tav>
                                      </p:tavLst>
                                    </p:anim>
                                    <p:anim calcmode="lin" valueType="num">
                                      <p:cBhvr additive="base">
                                        <p:cTn id="45" dur="500" fill="hold"/>
                                        <p:tgtEl>
                                          <p:spTgt spid="2150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0" grpId="0" animBg="1"/>
      <p:bldP spid="215051" grpId="0" animBg="1"/>
      <p:bldP spid="215052" grpId="0" animBg="1"/>
      <p:bldP spid="215056" grpId="0" animBg="1"/>
      <p:bldP spid="215058" grpId="0" animBg="1"/>
      <p:bldP spid="2" grpId="0" animBg="1"/>
      <p:bldP spid="17" grpId="0" animBg="1"/>
      <p:bldP spid="215057"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081" name="Group 17"/>
          <p:cNvGrpSpPr/>
          <p:nvPr/>
        </p:nvGrpSpPr>
        <p:grpSpPr bwMode="auto">
          <a:xfrm>
            <a:off x="4802188" y="1225550"/>
            <a:ext cx="4183062" cy="4435475"/>
            <a:chOff x="3025" y="545"/>
            <a:chExt cx="2635" cy="2794"/>
          </a:xfrm>
        </p:grpSpPr>
        <p:sp>
          <p:nvSpPr>
            <p:cNvPr id="216079" name="Rectangle 15"/>
            <p:cNvSpPr>
              <a:spLocks noChangeArrowheads="1"/>
            </p:cNvSpPr>
            <p:nvPr/>
          </p:nvSpPr>
          <p:spPr bwMode="auto">
            <a:xfrm>
              <a:off x="3025" y="545"/>
              <a:ext cx="2631" cy="2767"/>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6080" name="Object 16"/>
            <p:cNvGraphicFramePr>
              <a:graphicFrameLocks noChangeAspect="1"/>
            </p:cNvGraphicFramePr>
            <p:nvPr/>
          </p:nvGraphicFramePr>
          <p:xfrm>
            <a:off x="3094" y="650"/>
            <a:ext cx="2566" cy="2689"/>
          </p:xfrm>
          <a:graphic>
            <a:graphicData uri="http://schemas.openxmlformats.org/presentationml/2006/ole">
              <mc:AlternateContent xmlns:mc="http://schemas.openxmlformats.org/markup-compatibility/2006">
                <mc:Choice xmlns:v="urn:schemas-microsoft-com:vml" Requires="v">
                  <p:oleObj spid="_x0000_s266483" name="文档" r:id="rId4" imgW="3329940" imgH="3495675" progId="Word.Document.8">
                    <p:embed/>
                  </p:oleObj>
                </mc:Choice>
                <mc:Fallback>
                  <p:oleObj name="文档" r:id="rId4" imgW="3329940" imgH="3495675" progId="Word.Document.8">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4" y="650"/>
                          <a:ext cx="2566" cy="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grpSp>
        <p:nvGrpSpPr>
          <p:cNvPr id="216066" name="Group 2"/>
          <p:cNvGrpSpPr/>
          <p:nvPr/>
        </p:nvGrpSpPr>
        <p:grpSpPr bwMode="auto">
          <a:xfrm>
            <a:off x="250825" y="1227138"/>
            <a:ext cx="4176713" cy="4435475"/>
            <a:chOff x="2925" y="482"/>
            <a:chExt cx="2631" cy="2794"/>
          </a:xfrm>
        </p:grpSpPr>
        <p:sp>
          <p:nvSpPr>
            <p:cNvPr id="216067" name="Rectangle 3"/>
            <p:cNvSpPr>
              <a:spLocks noChangeArrowheads="1"/>
            </p:cNvSpPr>
            <p:nvPr/>
          </p:nvSpPr>
          <p:spPr bwMode="auto">
            <a:xfrm>
              <a:off x="2925" y="482"/>
              <a:ext cx="2631" cy="2767"/>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6068" name="Object 4"/>
            <p:cNvGraphicFramePr>
              <a:graphicFrameLocks noChangeAspect="1"/>
            </p:cNvGraphicFramePr>
            <p:nvPr/>
          </p:nvGraphicFramePr>
          <p:xfrm>
            <a:off x="2993" y="589"/>
            <a:ext cx="2559" cy="2687"/>
          </p:xfrm>
          <a:graphic>
            <a:graphicData uri="http://schemas.openxmlformats.org/presentationml/2006/ole">
              <mc:AlternateContent xmlns:mc="http://schemas.openxmlformats.org/markup-compatibility/2006">
                <mc:Choice xmlns:v="urn:schemas-microsoft-com:vml" Requires="v">
                  <p:oleObj spid="_x0000_s266484" name="文档" r:id="rId6" imgW="3329940" imgH="3495675" progId="Word.Document.8">
                    <p:embed/>
                  </p:oleObj>
                </mc:Choice>
                <mc:Fallback>
                  <p:oleObj name="文档" r:id="rId6" imgW="3329940" imgH="3495675" progId="Word.Document.8">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 y="589"/>
                          <a:ext cx="2559" cy="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sp>
        <p:nvSpPr>
          <p:cNvPr id="216069" name="Rectangle 5"/>
          <p:cNvSpPr>
            <a:spLocks noChangeArrowheads="1"/>
          </p:cNvSpPr>
          <p:nvPr/>
        </p:nvSpPr>
        <p:spPr bwMode="auto">
          <a:xfrm>
            <a:off x="352425" y="2643188"/>
            <a:ext cx="3881438" cy="265112"/>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6070" name="Rectangle 6"/>
          <p:cNvSpPr>
            <a:spLocks noChangeArrowheads="1"/>
          </p:cNvSpPr>
          <p:nvPr/>
        </p:nvSpPr>
        <p:spPr bwMode="auto">
          <a:xfrm>
            <a:off x="352425" y="3641725"/>
            <a:ext cx="3881438" cy="265113"/>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6071" name="Rectangle 7"/>
          <p:cNvSpPr>
            <a:spLocks noChangeArrowheads="1"/>
          </p:cNvSpPr>
          <p:nvPr/>
        </p:nvSpPr>
        <p:spPr bwMode="auto">
          <a:xfrm>
            <a:off x="352425" y="4149080"/>
            <a:ext cx="3881438" cy="265113"/>
          </a:xfrm>
          <a:prstGeom prst="rect">
            <a:avLst/>
          </a:prstGeom>
          <a:noFill/>
          <a:ln w="38100">
            <a:solidFill>
              <a:srgbClr val="FF33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6077" name="Rectangle 13"/>
          <p:cNvSpPr>
            <a:spLocks noChangeArrowheads="1"/>
          </p:cNvSpPr>
          <p:nvPr/>
        </p:nvSpPr>
        <p:spPr bwMode="auto">
          <a:xfrm>
            <a:off x="4903788" y="4381391"/>
            <a:ext cx="3881437" cy="265113"/>
          </a:xfrm>
          <a:prstGeom prst="rect">
            <a:avLst/>
          </a:prstGeom>
          <a:noFill/>
          <a:ln w="38100">
            <a:solidFill>
              <a:srgbClr val="FF33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6082" name="Rectangle 18"/>
          <p:cNvSpPr>
            <a:spLocks noChangeArrowheads="1"/>
          </p:cNvSpPr>
          <p:nvPr/>
        </p:nvSpPr>
        <p:spPr bwMode="auto">
          <a:xfrm>
            <a:off x="250825" y="280988"/>
            <a:ext cx="6540500" cy="51911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Principle and Procedure of Huffman tree</a:t>
            </a:r>
          </a:p>
        </p:txBody>
      </p:sp>
      <p:sp>
        <p:nvSpPr>
          <p:cNvPr id="17" name="矩形 16"/>
          <p:cNvSpPr/>
          <p:nvPr/>
        </p:nvSpPr>
        <p:spPr bwMode="auto">
          <a:xfrm>
            <a:off x="348928" y="2140239"/>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18" name="矩形 17"/>
          <p:cNvSpPr/>
          <p:nvPr/>
        </p:nvSpPr>
        <p:spPr bwMode="auto">
          <a:xfrm>
            <a:off x="348928" y="3379289"/>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19" name="矩形 18"/>
          <p:cNvSpPr/>
          <p:nvPr/>
        </p:nvSpPr>
        <p:spPr bwMode="auto">
          <a:xfrm>
            <a:off x="348928" y="1628800"/>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0" name="矩形 19"/>
          <p:cNvSpPr/>
          <p:nvPr/>
        </p:nvSpPr>
        <p:spPr bwMode="auto">
          <a:xfrm>
            <a:off x="348928" y="2384912"/>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1" name="矩形 20"/>
          <p:cNvSpPr/>
          <p:nvPr/>
        </p:nvSpPr>
        <p:spPr bwMode="auto">
          <a:xfrm>
            <a:off x="4905697" y="2153974"/>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2" name="矩形 21"/>
          <p:cNvSpPr/>
          <p:nvPr/>
        </p:nvSpPr>
        <p:spPr bwMode="auto">
          <a:xfrm>
            <a:off x="4905697" y="3393024"/>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3" name="矩形 22"/>
          <p:cNvSpPr/>
          <p:nvPr/>
        </p:nvSpPr>
        <p:spPr bwMode="auto">
          <a:xfrm>
            <a:off x="4905697" y="1642535"/>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4" name="矩形 23"/>
          <p:cNvSpPr/>
          <p:nvPr/>
        </p:nvSpPr>
        <p:spPr bwMode="auto">
          <a:xfrm>
            <a:off x="4905697" y="2398647"/>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5" name="矩形 24"/>
          <p:cNvSpPr/>
          <p:nvPr/>
        </p:nvSpPr>
        <p:spPr bwMode="auto">
          <a:xfrm>
            <a:off x="4905697" y="2636912"/>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6" name="矩形 25"/>
          <p:cNvSpPr/>
          <p:nvPr/>
        </p:nvSpPr>
        <p:spPr bwMode="auto">
          <a:xfrm>
            <a:off x="4905697" y="3645024"/>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16075" name="Rectangle 11"/>
          <p:cNvSpPr>
            <a:spLocks noChangeArrowheads="1"/>
          </p:cNvSpPr>
          <p:nvPr/>
        </p:nvSpPr>
        <p:spPr bwMode="auto">
          <a:xfrm>
            <a:off x="4903788" y="2876550"/>
            <a:ext cx="3881437" cy="265113"/>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76" name="Rectangle 12"/>
          <p:cNvSpPr>
            <a:spLocks noChangeArrowheads="1"/>
          </p:cNvSpPr>
          <p:nvPr/>
        </p:nvSpPr>
        <p:spPr bwMode="auto">
          <a:xfrm>
            <a:off x="4903788" y="3876040"/>
            <a:ext cx="3881437" cy="265113"/>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16070"/>
                                        </p:tgtEl>
                                        <p:attrNameLst>
                                          <p:attrName>style.visibility</p:attrName>
                                        </p:attrNameLst>
                                      </p:cBhvr>
                                      <p:to>
                                        <p:strVal val="visible"/>
                                      </p:to>
                                    </p:set>
                                    <p:anim calcmode="lin" valueType="num">
                                      <p:cBhvr additive="base">
                                        <p:cTn id="15" dur="500" fill="hold"/>
                                        <p:tgtEl>
                                          <p:spTgt spid="216070"/>
                                        </p:tgtEl>
                                        <p:attrNameLst>
                                          <p:attrName>ppt_x</p:attrName>
                                        </p:attrNameLst>
                                      </p:cBhvr>
                                      <p:tavLst>
                                        <p:tav tm="0">
                                          <p:val>
                                            <p:strVal val="#ppt_x"/>
                                          </p:val>
                                        </p:tav>
                                        <p:tav tm="100000">
                                          <p:val>
                                            <p:strVal val="#ppt_x"/>
                                          </p:val>
                                        </p:tav>
                                      </p:tavLst>
                                    </p:anim>
                                    <p:anim calcmode="lin" valueType="num">
                                      <p:cBhvr additive="base">
                                        <p:cTn id="16" dur="500" fill="hold"/>
                                        <p:tgtEl>
                                          <p:spTgt spid="216070"/>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16069"/>
                                        </p:tgtEl>
                                        <p:attrNameLst>
                                          <p:attrName>style.visibility</p:attrName>
                                        </p:attrNameLst>
                                      </p:cBhvr>
                                      <p:to>
                                        <p:strVal val="visible"/>
                                      </p:to>
                                    </p:set>
                                    <p:anim calcmode="lin" valueType="num">
                                      <p:cBhvr additive="base">
                                        <p:cTn id="20" dur="500" fill="hold"/>
                                        <p:tgtEl>
                                          <p:spTgt spid="216069"/>
                                        </p:tgtEl>
                                        <p:attrNameLst>
                                          <p:attrName>ppt_x</p:attrName>
                                        </p:attrNameLst>
                                      </p:cBhvr>
                                      <p:tavLst>
                                        <p:tav tm="0">
                                          <p:val>
                                            <p:strVal val="#ppt_x"/>
                                          </p:val>
                                        </p:tav>
                                        <p:tav tm="100000">
                                          <p:val>
                                            <p:strVal val="#ppt_x"/>
                                          </p:val>
                                        </p:tav>
                                      </p:tavLst>
                                    </p:anim>
                                    <p:anim calcmode="lin" valueType="num">
                                      <p:cBhvr additive="base">
                                        <p:cTn id="21" dur="500" fill="hold"/>
                                        <p:tgtEl>
                                          <p:spTgt spid="216069"/>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216071"/>
                                        </p:tgtEl>
                                        <p:attrNameLst>
                                          <p:attrName>style.visibility</p:attrName>
                                        </p:attrNameLst>
                                      </p:cBhvr>
                                      <p:to>
                                        <p:strVal val="visible"/>
                                      </p:to>
                                    </p:set>
                                    <p:anim calcmode="lin" valueType="num">
                                      <p:cBhvr additive="base">
                                        <p:cTn id="25" dur="500" fill="hold"/>
                                        <p:tgtEl>
                                          <p:spTgt spid="216071"/>
                                        </p:tgtEl>
                                        <p:attrNameLst>
                                          <p:attrName>ppt_x</p:attrName>
                                        </p:attrNameLst>
                                      </p:cBhvr>
                                      <p:tavLst>
                                        <p:tav tm="0">
                                          <p:val>
                                            <p:strVal val="#ppt_x"/>
                                          </p:val>
                                        </p:tav>
                                        <p:tav tm="100000">
                                          <p:val>
                                            <p:strVal val="#ppt_x"/>
                                          </p:val>
                                        </p:tav>
                                      </p:tavLst>
                                    </p:anim>
                                    <p:anim calcmode="lin" valueType="num">
                                      <p:cBhvr additive="base">
                                        <p:cTn id="26" dur="500" fill="hold"/>
                                        <p:tgtEl>
                                          <p:spTgt spid="21607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6081"/>
                                        </p:tgtEl>
                                        <p:attrNameLst>
                                          <p:attrName>style.visibility</p:attrName>
                                        </p:attrNameLst>
                                      </p:cBhvr>
                                      <p:to>
                                        <p:strVal val="visible"/>
                                      </p:to>
                                    </p:set>
                                  </p:childTnLst>
                                </p:cTn>
                              </p:par>
                            </p:childTnLst>
                          </p:cTn>
                        </p:par>
                        <p:par>
                          <p:cTn id="31" fill="hold">
                            <p:stCondLst>
                              <p:cond delay="0"/>
                            </p:stCondLst>
                            <p:childTnLst>
                              <p:par>
                                <p:cTn id="32" presetID="10"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16076"/>
                                        </p:tgtEl>
                                        <p:attrNameLst>
                                          <p:attrName>style.visibility</p:attrName>
                                        </p:attrNameLst>
                                      </p:cBhvr>
                                      <p:to>
                                        <p:strVal val="visible"/>
                                      </p:to>
                                    </p:set>
                                    <p:anim calcmode="lin" valueType="num">
                                      <p:cBhvr additive="base">
                                        <p:cTn id="53" dur="500" fill="hold"/>
                                        <p:tgtEl>
                                          <p:spTgt spid="216076"/>
                                        </p:tgtEl>
                                        <p:attrNameLst>
                                          <p:attrName>ppt_x</p:attrName>
                                        </p:attrNameLst>
                                      </p:cBhvr>
                                      <p:tavLst>
                                        <p:tav tm="0">
                                          <p:val>
                                            <p:strVal val="#ppt_x"/>
                                          </p:val>
                                        </p:tav>
                                        <p:tav tm="100000">
                                          <p:val>
                                            <p:strVal val="#ppt_x"/>
                                          </p:val>
                                        </p:tav>
                                      </p:tavLst>
                                    </p:anim>
                                    <p:anim calcmode="lin" valueType="num">
                                      <p:cBhvr additive="base">
                                        <p:cTn id="54" dur="500" fill="hold"/>
                                        <p:tgtEl>
                                          <p:spTgt spid="216076"/>
                                        </p:tgtEl>
                                        <p:attrNameLst>
                                          <p:attrName>ppt_y</p:attrName>
                                        </p:attrNameLst>
                                      </p:cBhvr>
                                      <p:tavLst>
                                        <p:tav tm="0">
                                          <p:val>
                                            <p:strVal val="1+#ppt_h/2"/>
                                          </p:val>
                                        </p:tav>
                                        <p:tav tm="100000">
                                          <p:val>
                                            <p:strVal val="#ppt_y"/>
                                          </p:val>
                                        </p:tav>
                                      </p:tavLst>
                                    </p:anim>
                                  </p:childTnLst>
                                </p:cTn>
                              </p:par>
                            </p:childTnLst>
                          </p:cTn>
                        </p:par>
                        <p:par>
                          <p:cTn id="55" fill="hold">
                            <p:stCondLst>
                              <p:cond delay="500"/>
                            </p:stCondLst>
                            <p:childTnLst>
                              <p:par>
                                <p:cTn id="56" presetID="2" presetClass="entr" presetSubtype="4" fill="hold" grpId="0" nodeType="afterEffect">
                                  <p:stCondLst>
                                    <p:cond delay="0"/>
                                  </p:stCondLst>
                                  <p:childTnLst>
                                    <p:set>
                                      <p:cBhvr>
                                        <p:cTn id="57" dur="1" fill="hold">
                                          <p:stCondLst>
                                            <p:cond delay="0"/>
                                          </p:stCondLst>
                                        </p:cTn>
                                        <p:tgtEl>
                                          <p:spTgt spid="216075"/>
                                        </p:tgtEl>
                                        <p:attrNameLst>
                                          <p:attrName>style.visibility</p:attrName>
                                        </p:attrNameLst>
                                      </p:cBhvr>
                                      <p:to>
                                        <p:strVal val="visible"/>
                                      </p:to>
                                    </p:set>
                                    <p:anim calcmode="lin" valueType="num">
                                      <p:cBhvr additive="base">
                                        <p:cTn id="58" dur="500" fill="hold"/>
                                        <p:tgtEl>
                                          <p:spTgt spid="216075"/>
                                        </p:tgtEl>
                                        <p:attrNameLst>
                                          <p:attrName>ppt_x</p:attrName>
                                        </p:attrNameLst>
                                      </p:cBhvr>
                                      <p:tavLst>
                                        <p:tav tm="0">
                                          <p:val>
                                            <p:strVal val="#ppt_x"/>
                                          </p:val>
                                        </p:tav>
                                        <p:tav tm="100000">
                                          <p:val>
                                            <p:strVal val="#ppt_x"/>
                                          </p:val>
                                        </p:tav>
                                      </p:tavLst>
                                    </p:anim>
                                    <p:anim calcmode="lin" valueType="num">
                                      <p:cBhvr additive="base">
                                        <p:cTn id="59" dur="500" fill="hold"/>
                                        <p:tgtEl>
                                          <p:spTgt spid="216075"/>
                                        </p:tgtEl>
                                        <p:attrNameLst>
                                          <p:attrName>ppt_y</p:attrName>
                                        </p:attrNameLst>
                                      </p:cBhvr>
                                      <p:tavLst>
                                        <p:tav tm="0">
                                          <p:val>
                                            <p:strVal val="1+#ppt_h/2"/>
                                          </p:val>
                                        </p:tav>
                                        <p:tav tm="100000">
                                          <p:val>
                                            <p:strVal val="#ppt_y"/>
                                          </p:val>
                                        </p:tav>
                                      </p:tavLst>
                                    </p:anim>
                                  </p:childTnLst>
                                </p:cTn>
                              </p:par>
                            </p:childTnLst>
                          </p:cTn>
                        </p:par>
                        <p:par>
                          <p:cTn id="60" fill="hold">
                            <p:stCondLst>
                              <p:cond delay="1000"/>
                            </p:stCondLst>
                            <p:childTnLst>
                              <p:par>
                                <p:cTn id="61" presetID="2" presetClass="entr" presetSubtype="4" fill="hold" grpId="0" nodeType="afterEffect">
                                  <p:stCondLst>
                                    <p:cond delay="0"/>
                                  </p:stCondLst>
                                  <p:childTnLst>
                                    <p:set>
                                      <p:cBhvr>
                                        <p:cTn id="62" dur="1" fill="hold">
                                          <p:stCondLst>
                                            <p:cond delay="0"/>
                                          </p:stCondLst>
                                        </p:cTn>
                                        <p:tgtEl>
                                          <p:spTgt spid="216077"/>
                                        </p:tgtEl>
                                        <p:attrNameLst>
                                          <p:attrName>style.visibility</p:attrName>
                                        </p:attrNameLst>
                                      </p:cBhvr>
                                      <p:to>
                                        <p:strVal val="visible"/>
                                      </p:to>
                                    </p:set>
                                    <p:anim calcmode="lin" valueType="num">
                                      <p:cBhvr additive="base">
                                        <p:cTn id="63" dur="500" fill="hold"/>
                                        <p:tgtEl>
                                          <p:spTgt spid="216077"/>
                                        </p:tgtEl>
                                        <p:attrNameLst>
                                          <p:attrName>ppt_x</p:attrName>
                                        </p:attrNameLst>
                                      </p:cBhvr>
                                      <p:tavLst>
                                        <p:tav tm="0">
                                          <p:val>
                                            <p:strVal val="#ppt_x"/>
                                          </p:val>
                                        </p:tav>
                                        <p:tav tm="100000">
                                          <p:val>
                                            <p:strVal val="#ppt_x"/>
                                          </p:val>
                                        </p:tav>
                                      </p:tavLst>
                                    </p:anim>
                                    <p:anim calcmode="lin" valueType="num">
                                      <p:cBhvr additive="base">
                                        <p:cTn id="64" dur="500" fill="hold"/>
                                        <p:tgtEl>
                                          <p:spTgt spid="216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animBg="1"/>
      <p:bldP spid="216070" grpId="0" animBg="1"/>
      <p:bldP spid="216071" grpId="0" animBg="1"/>
      <p:bldP spid="216077" grpId="0" animBg="1"/>
      <p:bldP spid="19" grpId="0" animBg="1"/>
      <p:bldP spid="20" grpId="0" animBg="1"/>
      <p:bldP spid="21" grpId="0" animBg="1"/>
      <p:bldP spid="22" grpId="0" animBg="1"/>
      <p:bldP spid="23" grpId="0" animBg="1"/>
      <p:bldP spid="24" grpId="0" animBg="1"/>
      <p:bldP spid="25" grpId="0" animBg="1"/>
      <p:bldP spid="26" grpId="0" animBg="1"/>
      <p:bldP spid="216075" grpId="0" animBg="1"/>
      <p:bldP spid="216076"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14"/>
          <p:cNvGrpSpPr/>
          <p:nvPr/>
        </p:nvGrpSpPr>
        <p:grpSpPr bwMode="auto">
          <a:xfrm>
            <a:off x="4787776" y="1225550"/>
            <a:ext cx="4176712" cy="4421188"/>
            <a:chOff x="2925" y="482"/>
            <a:chExt cx="2631" cy="2785"/>
          </a:xfrm>
        </p:grpSpPr>
        <p:sp>
          <p:nvSpPr>
            <p:cNvPr id="24" name="Rectangle 15"/>
            <p:cNvSpPr>
              <a:spLocks noChangeArrowheads="1"/>
            </p:cNvSpPr>
            <p:nvPr/>
          </p:nvSpPr>
          <p:spPr bwMode="auto">
            <a:xfrm>
              <a:off x="2925" y="482"/>
              <a:ext cx="2631" cy="2767"/>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5" name="Object 16"/>
            <p:cNvGraphicFramePr>
              <a:graphicFrameLocks noChangeAspect="1"/>
            </p:cNvGraphicFramePr>
            <p:nvPr/>
          </p:nvGraphicFramePr>
          <p:xfrm>
            <a:off x="2992" y="580"/>
            <a:ext cx="2561" cy="2687"/>
          </p:xfrm>
          <a:graphic>
            <a:graphicData uri="http://schemas.openxmlformats.org/presentationml/2006/ole">
              <mc:AlternateContent xmlns:mc="http://schemas.openxmlformats.org/markup-compatibility/2006">
                <mc:Choice xmlns:v="urn:schemas-microsoft-com:vml" Requires="v">
                  <p:oleObj spid="_x0000_s267507" name="Document" r:id="rId4" imgW="20812125" imgH="21840825" progId="Word.Document.8">
                    <p:embed/>
                  </p:oleObj>
                </mc:Choice>
                <mc:Fallback>
                  <p:oleObj name="Document" r:id="rId4" imgW="20812125" imgH="21840825" progId="Word.Document.8">
                    <p:embed/>
                    <p:pic>
                      <p:nvPicPr>
                        <p:cNvPr id="0" name="图片 217471"/>
                        <p:cNvPicPr>
                          <a:picLocks noChangeAspect="1" noChangeArrowheads="1"/>
                        </p:cNvPicPr>
                        <p:nvPr/>
                      </p:nvPicPr>
                      <p:blipFill>
                        <a:blip r:embed="rId5"/>
                        <a:srcRect/>
                        <a:stretch>
                          <a:fillRect/>
                        </a:stretch>
                      </p:blipFill>
                      <p:spPr bwMode="auto">
                        <a:xfrm>
                          <a:off x="2992" y="580"/>
                          <a:ext cx="2561" cy="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grpSp>
        <p:nvGrpSpPr>
          <p:cNvPr id="217090" name="Group 2"/>
          <p:cNvGrpSpPr/>
          <p:nvPr/>
        </p:nvGrpSpPr>
        <p:grpSpPr bwMode="auto">
          <a:xfrm>
            <a:off x="251520" y="1225550"/>
            <a:ext cx="4176713" cy="4435475"/>
            <a:chOff x="2925" y="482"/>
            <a:chExt cx="2631" cy="2794"/>
          </a:xfrm>
        </p:grpSpPr>
        <p:sp>
          <p:nvSpPr>
            <p:cNvPr id="217091" name="Rectangle 3"/>
            <p:cNvSpPr>
              <a:spLocks noChangeArrowheads="1"/>
            </p:cNvSpPr>
            <p:nvPr/>
          </p:nvSpPr>
          <p:spPr bwMode="auto">
            <a:xfrm>
              <a:off x="2925" y="482"/>
              <a:ext cx="2631" cy="2767"/>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7092" name="Object 4"/>
            <p:cNvGraphicFramePr>
              <a:graphicFrameLocks noChangeAspect="1"/>
            </p:cNvGraphicFramePr>
            <p:nvPr/>
          </p:nvGraphicFramePr>
          <p:xfrm>
            <a:off x="2992" y="589"/>
            <a:ext cx="2562" cy="2687"/>
          </p:xfrm>
          <a:graphic>
            <a:graphicData uri="http://schemas.openxmlformats.org/presentationml/2006/ole">
              <mc:AlternateContent xmlns:mc="http://schemas.openxmlformats.org/markup-compatibility/2006">
                <mc:Choice xmlns:v="urn:schemas-microsoft-com:vml" Requires="v">
                  <p:oleObj spid="_x0000_s267508" name="Document" r:id="rId6" imgW="20812125" imgH="21840825" progId="Word.Document.8">
                    <p:embed/>
                  </p:oleObj>
                </mc:Choice>
                <mc:Fallback>
                  <p:oleObj name="Document" r:id="rId6" imgW="20812125" imgH="21840825" progId="Word.Document.8">
                    <p:embed/>
                    <p:pic>
                      <p:nvPicPr>
                        <p:cNvPr id="0" name="Object 4"/>
                        <p:cNvPicPr>
                          <a:picLocks noChangeAspect="1" noChangeArrowheads="1"/>
                        </p:cNvPicPr>
                        <p:nvPr/>
                      </p:nvPicPr>
                      <p:blipFill>
                        <a:blip r:embed="rId7"/>
                        <a:srcRect/>
                        <a:stretch>
                          <a:fillRect/>
                        </a:stretch>
                      </p:blipFill>
                      <p:spPr bwMode="auto">
                        <a:xfrm>
                          <a:off x="2992" y="589"/>
                          <a:ext cx="2562" cy="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sp>
        <p:nvSpPr>
          <p:cNvPr id="217093" name="Rectangle 5"/>
          <p:cNvSpPr>
            <a:spLocks noChangeArrowheads="1"/>
          </p:cNvSpPr>
          <p:nvPr/>
        </p:nvSpPr>
        <p:spPr bwMode="auto">
          <a:xfrm>
            <a:off x="352425" y="4119563"/>
            <a:ext cx="3881438" cy="265112"/>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7094" name="Rectangle 6"/>
          <p:cNvSpPr>
            <a:spLocks noChangeArrowheads="1"/>
          </p:cNvSpPr>
          <p:nvPr/>
        </p:nvSpPr>
        <p:spPr bwMode="auto">
          <a:xfrm>
            <a:off x="352425" y="4384040"/>
            <a:ext cx="3881438" cy="265113"/>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7095" name="Rectangle 7"/>
          <p:cNvSpPr>
            <a:spLocks noChangeArrowheads="1"/>
          </p:cNvSpPr>
          <p:nvPr/>
        </p:nvSpPr>
        <p:spPr bwMode="auto">
          <a:xfrm>
            <a:off x="352425" y="4631373"/>
            <a:ext cx="3881438" cy="265112"/>
          </a:xfrm>
          <a:prstGeom prst="rect">
            <a:avLst/>
          </a:prstGeom>
          <a:noFill/>
          <a:ln w="38100">
            <a:solidFill>
              <a:srgbClr val="FF33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7117" name="Rectangle 29"/>
          <p:cNvSpPr>
            <a:spLocks noChangeArrowheads="1"/>
          </p:cNvSpPr>
          <p:nvPr/>
        </p:nvSpPr>
        <p:spPr bwMode="auto">
          <a:xfrm>
            <a:off x="4916165" y="1862138"/>
            <a:ext cx="3881438" cy="265112"/>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18" name="Rectangle 30"/>
          <p:cNvSpPr>
            <a:spLocks noChangeArrowheads="1"/>
          </p:cNvSpPr>
          <p:nvPr/>
        </p:nvSpPr>
        <p:spPr bwMode="auto">
          <a:xfrm>
            <a:off x="4916165" y="3109913"/>
            <a:ext cx="3881438" cy="265112"/>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19" name="Rectangle 31"/>
          <p:cNvSpPr>
            <a:spLocks noChangeArrowheads="1"/>
          </p:cNvSpPr>
          <p:nvPr/>
        </p:nvSpPr>
        <p:spPr bwMode="auto">
          <a:xfrm>
            <a:off x="4916165" y="4856460"/>
            <a:ext cx="3881438" cy="265113"/>
          </a:xfrm>
          <a:prstGeom prst="rect">
            <a:avLst/>
          </a:prstGeom>
          <a:noFill/>
          <a:ln w="38100">
            <a:solidFill>
              <a:srgbClr val="FF33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7123" name="Rectangle 35"/>
          <p:cNvSpPr>
            <a:spLocks noChangeArrowheads="1"/>
          </p:cNvSpPr>
          <p:nvPr/>
        </p:nvSpPr>
        <p:spPr bwMode="auto">
          <a:xfrm>
            <a:off x="250825" y="280988"/>
            <a:ext cx="6540500" cy="51911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Principle and Procedure of Huffman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7093"/>
                                        </p:tgtEl>
                                        <p:attrNameLst>
                                          <p:attrName>style.visibility</p:attrName>
                                        </p:attrNameLst>
                                      </p:cBhvr>
                                      <p:to>
                                        <p:strVal val="visible"/>
                                      </p:to>
                                    </p:set>
                                    <p:anim calcmode="lin" valueType="num">
                                      <p:cBhvr additive="base">
                                        <p:cTn id="7" dur="500" fill="hold"/>
                                        <p:tgtEl>
                                          <p:spTgt spid="217093"/>
                                        </p:tgtEl>
                                        <p:attrNameLst>
                                          <p:attrName>ppt_x</p:attrName>
                                        </p:attrNameLst>
                                      </p:cBhvr>
                                      <p:tavLst>
                                        <p:tav tm="0">
                                          <p:val>
                                            <p:strVal val="#ppt_x"/>
                                          </p:val>
                                        </p:tav>
                                        <p:tav tm="100000">
                                          <p:val>
                                            <p:strVal val="#ppt_x"/>
                                          </p:val>
                                        </p:tav>
                                      </p:tavLst>
                                    </p:anim>
                                    <p:anim calcmode="lin" valueType="num">
                                      <p:cBhvr additive="base">
                                        <p:cTn id="8" dur="500" fill="hold"/>
                                        <p:tgtEl>
                                          <p:spTgt spid="21709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7094"/>
                                        </p:tgtEl>
                                        <p:attrNameLst>
                                          <p:attrName>style.visibility</p:attrName>
                                        </p:attrNameLst>
                                      </p:cBhvr>
                                      <p:to>
                                        <p:strVal val="visible"/>
                                      </p:to>
                                    </p:set>
                                    <p:anim calcmode="lin" valueType="num">
                                      <p:cBhvr additive="base">
                                        <p:cTn id="12" dur="500" fill="hold"/>
                                        <p:tgtEl>
                                          <p:spTgt spid="217094"/>
                                        </p:tgtEl>
                                        <p:attrNameLst>
                                          <p:attrName>ppt_x</p:attrName>
                                        </p:attrNameLst>
                                      </p:cBhvr>
                                      <p:tavLst>
                                        <p:tav tm="0">
                                          <p:val>
                                            <p:strVal val="#ppt_x"/>
                                          </p:val>
                                        </p:tav>
                                        <p:tav tm="100000">
                                          <p:val>
                                            <p:strVal val="#ppt_x"/>
                                          </p:val>
                                        </p:tav>
                                      </p:tavLst>
                                    </p:anim>
                                    <p:anim calcmode="lin" valueType="num">
                                      <p:cBhvr additive="base">
                                        <p:cTn id="13" dur="500" fill="hold"/>
                                        <p:tgtEl>
                                          <p:spTgt spid="21709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7095"/>
                                        </p:tgtEl>
                                        <p:attrNameLst>
                                          <p:attrName>style.visibility</p:attrName>
                                        </p:attrNameLst>
                                      </p:cBhvr>
                                      <p:to>
                                        <p:strVal val="visible"/>
                                      </p:to>
                                    </p:set>
                                    <p:anim calcmode="lin" valueType="num">
                                      <p:cBhvr additive="base">
                                        <p:cTn id="17" dur="500" fill="hold"/>
                                        <p:tgtEl>
                                          <p:spTgt spid="217095"/>
                                        </p:tgtEl>
                                        <p:attrNameLst>
                                          <p:attrName>ppt_x</p:attrName>
                                        </p:attrNameLst>
                                      </p:cBhvr>
                                      <p:tavLst>
                                        <p:tav tm="0">
                                          <p:val>
                                            <p:strVal val="#ppt_x"/>
                                          </p:val>
                                        </p:tav>
                                        <p:tav tm="100000">
                                          <p:val>
                                            <p:strVal val="#ppt_x"/>
                                          </p:val>
                                        </p:tav>
                                      </p:tavLst>
                                    </p:anim>
                                    <p:anim calcmode="lin" valueType="num">
                                      <p:cBhvr additive="base">
                                        <p:cTn id="18" dur="500" fill="hold"/>
                                        <p:tgtEl>
                                          <p:spTgt spid="21709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7117"/>
                                        </p:tgtEl>
                                        <p:attrNameLst>
                                          <p:attrName>style.visibility</p:attrName>
                                        </p:attrNameLst>
                                      </p:cBhvr>
                                      <p:to>
                                        <p:strVal val="visible"/>
                                      </p:to>
                                    </p:set>
                                    <p:anim calcmode="lin" valueType="num">
                                      <p:cBhvr additive="base">
                                        <p:cTn id="27" dur="500" fill="hold"/>
                                        <p:tgtEl>
                                          <p:spTgt spid="217117"/>
                                        </p:tgtEl>
                                        <p:attrNameLst>
                                          <p:attrName>ppt_x</p:attrName>
                                        </p:attrNameLst>
                                      </p:cBhvr>
                                      <p:tavLst>
                                        <p:tav tm="0">
                                          <p:val>
                                            <p:strVal val="#ppt_x"/>
                                          </p:val>
                                        </p:tav>
                                        <p:tav tm="100000">
                                          <p:val>
                                            <p:strVal val="#ppt_x"/>
                                          </p:val>
                                        </p:tav>
                                      </p:tavLst>
                                    </p:anim>
                                    <p:anim calcmode="lin" valueType="num">
                                      <p:cBhvr additive="base">
                                        <p:cTn id="28" dur="500" fill="hold"/>
                                        <p:tgtEl>
                                          <p:spTgt spid="217117"/>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217118"/>
                                        </p:tgtEl>
                                        <p:attrNameLst>
                                          <p:attrName>style.visibility</p:attrName>
                                        </p:attrNameLst>
                                      </p:cBhvr>
                                      <p:to>
                                        <p:strVal val="visible"/>
                                      </p:to>
                                    </p:set>
                                    <p:anim calcmode="lin" valueType="num">
                                      <p:cBhvr additive="base">
                                        <p:cTn id="32" dur="500" fill="hold"/>
                                        <p:tgtEl>
                                          <p:spTgt spid="217118"/>
                                        </p:tgtEl>
                                        <p:attrNameLst>
                                          <p:attrName>ppt_x</p:attrName>
                                        </p:attrNameLst>
                                      </p:cBhvr>
                                      <p:tavLst>
                                        <p:tav tm="0">
                                          <p:val>
                                            <p:strVal val="#ppt_x"/>
                                          </p:val>
                                        </p:tav>
                                        <p:tav tm="100000">
                                          <p:val>
                                            <p:strVal val="#ppt_x"/>
                                          </p:val>
                                        </p:tav>
                                      </p:tavLst>
                                    </p:anim>
                                    <p:anim calcmode="lin" valueType="num">
                                      <p:cBhvr additive="base">
                                        <p:cTn id="33" dur="500" fill="hold"/>
                                        <p:tgtEl>
                                          <p:spTgt spid="217118"/>
                                        </p:tgtEl>
                                        <p:attrNameLst>
                                          <p:attrName>ppt_y</p:attrName>
                                        </p:attrNameLst>
                                      </p:cBhvr>
                                      <p:tavLst>
                                        <p:tav tm="0">
                                          <p:val>
                                            <p:strVal val="1+#ppt_h/2"/>
                                          </p:val>
                                        </p:tav>
                                        <p:tav tm="100000">
                                          <p:val>
                                            <p:strVal val="#ppt_y"/>
                                          </p:val>
                                        </p:tav>
                                      </p:tavLst>
                                    </p:anim>
                                  </p:childTnLst>
                                </p:cTn>
                              </p:par>
                            </p:childTnLst>
                          </p:cTn>
                        </p:par>
                        <p:par>
                          <p:cTn id="34" fill="hold">
                            <p:stCondLst>
                              <p:cond delay="1000"/>
                            </p:stCondLst>
                            <p:childTnLst>
                              <p:par>
                                <p:cTn id="35" presetID="2" presetClass="entr" presetSubtype="4" fill="hold" grpId="0" nodeType="afterEffect">
                                  <p:stCondLst>
                                    <p:cond delay="0"/>
                                  </p:stCondLst>
                                  <p:childTnLst>
                                    <p:set>
                                      <p:cBhvr>
                                        <p:cTn id="36" dur="1" fill="hold">
                                          <p:stCondLst>
                                            <p:cond delay="0"/>
                                          </p:stCondLst>
                                        </p:cTn>
                                        <p:tgtEl>
                                          <p:spTgt spid="217119"/>
                                        </p:tgtEl>
                                        <p:attrNameLst>
                                          <p:attrName>style.visibility</p:attrName>
                                        </p:attrNameLst>
                                      </p:cBhvr>
                                      <p:to>
                                        <p:strVal val="visible"/>
                                      </p:to>
                                    </p:set>
                                    <p:anim calcmode="lin" valueType="num">
                                      <p:cBhvr additive="base">
                                        <p:cTn id="37" dur="500" fill="hold"/>
                                        <p:tgtEl>
                                          <p:spTgt spid="217119"/>
                                        </p:tgtEl>
                                        <p:attrNameLst>
                                          <p:attrName>ppt_x</p:attrName>
                                        </p:attrNameLst>
                                      </p:cBhvr>
                                      <p:tavLst>
                                        <p:tav tm="0">
                                          <p:val>
                                            <p:strVal val="#ppt_x"/>
                                          </p:val>
                                        </p:tav>
                                        <p:tav tm="100000">
                                          <p:val>
                                            <p:strVal val="#ppt_x"/>
                                          </p:val>
                                        </p:tav>
                                      </p:tavLst>
                                    </p:anim>
                                    <p:anim calcmode="lin" valueType="num">
                                      <p:cBhvr additive="base">
                                        <p:cTn id="38" dur="500" fill="hold"/>
                                        <p:tgtEl>
                                          <p:spTgt spid="217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animBg="1"/>
      <p:bldP spid="217094" grpId="0" animBg="1"/>
      <p:bldP spid="217095" grpId="0" animBg="1"/>
      <p:bldP spid="217117" grpId="0" animBg="1"/>
      <p:bldP spid="217118" grpId="0" animBg="1"/>
      <p:bldP spid="217119" grpId="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126" name="Group 14"/>
          <p:cNvGrpSpPr/>
          <p:nvPr/>
        </p:nvGrpSpPr>
        <p:grpSpPr bwMode="auto">
          <a:xfrm>
            <a:off x="395288" y="908050"/>
            <a:ext cx="4176712" cy="4435475"/>
            <a:chOff x="2925" y="482"/>
            <a:chExt cx="2631" cy="2794"/>
          </a:xfrm>
        </p:grpSpPr>
        <p:sp>
          <p:nvSpPr>
            <p:cNvPr id="218127" name="Rectangle 15"/>
            <p:cNvSpPr>
              <a:spLocks noChangeArrowheads="1"/>
            </p:cNvSpPr>
            <p:nvPr/>
          </p:nvSpPr>
          <p:spPr bwMode="auto">
            <a:xfrm>
              <a:off x="2925" y="482"/>
              <a:ext cx="2631" cy="2767"/>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8128" name="Object 16"/>
            <p:cNvGraphicFramePr>
              <a:graphicFrameLocks noChangeAspect="1"/>
            </p:cNvGraphicFramePr>
            <p:nvPr/>
          </p:nvGraphicFramePr>
          <p:xfrm>
            <a:off x="2993" y="589"/>
            <a:ext cx="2559" cy="2687"/>
          </p:xfrm>
          <a:graphic>
            <a:graphicData uri="http://schemas.openxmlformats.org/presentationml/2006/ole">
              <mc:AlternateContent xmlns:mc="http://schemas.openxmlformats.org/markup-compatibility/2006">
                <mc:Choice xmlns:v="urn:schemas-microsoft-com:vml" Requires="v">
                  <p:oleObj spid="_x0000_s268531" name="文档" r:id="rId4" imgW="3329940" imgH="3495675" progId="Word.Document.8">
                    <p:embed/>
                  </p:oleObj>
                </mc:Choice>
                <mc:Fallback>
                  <p:oleObj name="文档" r:id="rId4" imgW="3329940" imgH="3495675" progId="Word.Document.8">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3" y="589"/>
                          <a:ext cx="2559" cy="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sp>
        <p:nvSpPr>
          <p:cNvPr id="218129" name="Rectangle 17"/>
          <p:cNvSpPr>
            <a:spLocks noChangeArrowheads="1"/>
          </p:cNvSpPr>
          <p:nvPr/>
        </p:nvSpPr>
        <p:spPr bwMode="auto">
          <a:xfrm>
            <a:off x="496888" y="4321175"/>
            <a:ext cx="3881437" cy="265113"/>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8130" name="Rectangle 18"/>
          <p:cNvSpPr>
            <a:spLocks noChangeArrowheads="1"/>
          </p:cNvSpPr>
          <p:nvPr/>
        </p:nvSpPr>
        <p:spPr bwMode="auto">
          <a:xfrm>
            <a:off x="496888" y="4565948"/>
            <a:ext cx="3881437" cy="265112"/>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8131" name="Rectangle 19"/>
          <p:cNvSpPr>
            <a:spLocks noChangeArrowheads="1"/>
          </p:cNvSpPr>
          <p:nvPr/>
        </p:nvSpPr>
        <p:spPr bwMode="auto">
          <a:xfrm>
            <a:off x="496888" y="4812392"/>
            <a:ext cx="3881437" cy="265113"/>
          </a:xfrm>
          <a:prstGeom prst="rect">
            <a:avLst/>
          </a:prstGeom>
          <a:noFill/>
          <a:ln w="38100">
            <a:solidFill>
              <a:srgbClr val="FF33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grpSp>
        <p:nvGrpSpPr>
          <p:cNvPr id="218138" name="Group 26"/>
          <p:cNvGrpSpPr/>
          <p:nvPr/>
        </p:nvGrpSpPr>
        <p:grpSpPr bwMode="auto">
          <a:xfrm>
            <a:off x="2700338" y="260350"/>
            <a:ext cx="6300787" cy="6408738"/>
            <a:chOff x="1701" y="164"/>
            <a:chExt cx="3969" cy="4037"/>
          </a:xfrm>
        </p:grpSpPr>
        <p:grpSp>
          <p:nvGrpSpPr>
            <p:cNvPr id="218132" name="Group 20"/>
            <p:cNvGrpSpPr/>
            <p:nvPr/>
          </p:nvGrpSpPr>
          <p:grpSpPr bwMode="auto">
            <a:xfrm>
              <a:off x="1701" y="164"/>
              <a:ext cx="3969" cy="4037"/>
              <a:chOff x="2925" y="482"/>
              <a:chExt cx="2631" cy="2794"/>
            </a:xfrm>
          </p:grpSpPr>
          <p:sp>
            <p:nvSpPr>
              <p:cNvPr id="218133" name="Rectangle 21"/>
              <p:cNvSpPr>
                <a:spLocks noChangeArrowheads="1"/>
              </p:cNvSpPr>
              <p:nvPr/>
            </p:nvSpPr>
            <p:spPr bwMode="auto">
              <a:xfrm>
                <a:off x="2925" y="482"/>
                <a:ext cx="2631" cy="2700"/>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8134" name="Object 22"/>
              <p:cNvGraphicFramePr>
                <a:graphicFrameLocks noChangeAspect="1"/>
              </p:cNvGraphicFramePr>
              <p:nvPr/>
            </p:nvGraphicFramePr>
            <p:xfrm>
              <a:off x="2990" y="589"/>
              <a:ext cx="2565" cy="2687"/>
            </p:xfrm>
            <a:graphic>
              <a:graphicData uri="http://schemas.openxmlformats.org/presentationml/2006/ole">
                <mc:AlternateContent xmlns:mc="http://schemas.openxmlformats.org/markup-compatibility/2006">
                  <mc:Choice xmlns:v="urn:schemas-microsoft-com:vml" Requires="v">
                    <p:oleObj spid="_x0000_s268532" name="文档" r:id="rId6" imgW="3319145" imgH="3477260" progId="Word.Document.8">
                      <p:embed/>
                    </p:oleObj>
                  </mc:Choice>
                  <mc:Fallback>
                    <p:oleObj name="文档" r:id="rId6" imgW="3319145" imgH="3477260" progId="Word.Document.8">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0" y="589"/>
                            <a:ext cx="2565" cy="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sp>
          <p:nvSpPr>
            <p:cNvPr id="218135" name="Rectangle 23"/>
            <p:cNvSpPr>
              <a:spLocks noChangeArrowheads="1"/>
            </p:cNvSpPr>
            <p:nvPr/>
          </p:nvSpPr>
          <p:spPr bwMode="auto">
            <a:xfrm>
              <a:off x="1799" y="545"/>
              <a:ext cx="3666" cy="1824"/>
            </a:xfrm>
            <a:prstGeom prst="rect">
              <a:avLst/>
            </a:prstGeom>
            <a:noFill/>
            <a:ln w="38100" algn="ctr">
              <a:solidFill>
                <a:srgbClr val="00CC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36" name="Rectangle 24"/>
            <p:cNvSpPr>
              <a:spLocks noChangeArrowheads="1"/>
            </p:cNvSpPr>
            <p:nvPr/>
          </p:nvSpPr>
          <p:spPr bwMode="auto">
            <a:xfrm>
              <a:off x="1791" y="2368"/>
              <a:ext cx="3675" cy="1588"/>
            </a:xfrm>
            <a:prstGeom prst="rect">
              <a:avLst/>
            </a:prstGeom>
            <a:noFill/>
            <a:ln w="38100" algn="ctr">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8139" name="AutoShape 27"/>
          <p:cNvSpPr>
            <a:spLocks noChangeArrowheads="1"/>
          </p:cNvSpPr>
          <p:nvPr/>
        </p:nvSpPr>
        <p:spPr bwMode="auto">
          <a:xfrm>
            <a:off x="539750" y="5661025"/>
            <a:ext cx="1439863" cy="792163"/>
          </a:xfrm>
          <a:prstGeom prst="cloudCallout">
            <a:avLst>
              <a:gd name="adj1" fmla="val 15819"/>
              <a:gd name="adj2" fmla="val -124347"/>
            </a:avLst>
          </a:prstGeom>
          <a:solidFill>
            <a:srgbClr val="FFFF00"/>
          </a:solidFill>
          <a:ln w="9525">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b="1">
                <a:solidFill>
                  <a:srgbClr val="CC0000"/>
                </a:solidFill>
                <a:effectLst/>
                <a:ea typeface="宋体" panose="02010600030101010101" pitchFamily="2" charset="-122"/>
              </a:rPr>
              <a:t>Root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8129"/>
                                        </p:tgtEl>
                                        <p:attrNameLst>
                                          <p:attrName>style.visibility</p:attrName>
                                        </p:attrNameLst>
                                      </p:cBhvr>
                                      <p:to>
                                        <p:strVal val="visible"/>
                                      </p:to>
                                    </p:set>
                                    <p:anim calcmode="lin" valueType="num">
                                      <p:cBhvr additive="base">
                                        <p:cTn id="7" dur="500" fill="hold"/>
                                        <p:tgtEl>
                                          <p:spTgt spid="218129"/>
                                        </p:tgtEl>
                                        <p:attrNameLst>
                                          <p:attrName>ppt_x</p:attrName>
                                        </p:attrNameLst>
                                      </p:cBhvr>
                                      <p:tavLst>
                                        <p:tav tm="0">
                                          <p:val>
                                            <p:strVal val="#ppt_x"/>
                                          </p:val>
                                        </p:tav>
                                        <p:tav tm="100000">
                                          <p:val>
                                            <p:strVal val="#ppt_x"/>
                                          </p:val>
                                        </p:tav>
                                      </p:tavLst>
                                    </p:anim>
                                    <p:anim calcmode="lin" valueType="num">
                                      <p:cBhvr additive="base">
                                        <p:cTn id="8" dur="500" fill="hold"/>
                                        <p:tgtEl>
                                          <p:spTgt spid="2181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8130"/>
                                        </p:tgtEl>
                                        <p:attrNameLst>
                                          <p:attrName>style.visibility</p:attrName>
                                        </p:attrNameLst>
                                      </p:cBhvr>
                                      <p:to>
                                        <p:strVal val="visible"/>
                                      </p:to>
                                    </p:set>
                                    <p:anim calcmode="lin" valueType="num">
                                      <p:cBhvr additive="base">
                                        <p:cTn id="12" dur="500" fill="hold"/>
                                        <p:tgtEl>
                                          <p:spTgt spid="218130"/>
                                        </p:tgtEl>
                                        <p:attrNameLst>
                                          <p:attrName>ppt_x</p:attrName>
                                        </p:attrNameLst>
                                      </p:cBhvr>
                                      <p:tavLst>
                                        <p:tav tm="0">
                                          <p:val>
                                            <p:strVal val="#ppt_x"/>
                                          </p:val>
                                        </p:tav>
                                        <p:tav tm="100000">
                                          <p:val>
                                            <p:strVal val="#ppt_x"/>
                                          </p:val>
                                        </p:tav>
                                      </p:tavLst>
                                    </p:anim>
                                    <p:anim calcmode="lin" valueType="num">
                                      <p:cBhvr additive="base">
                                        <p:cTn id="13" dur="500" fill="hold"/>
                                        <p:tgtEl>
                                          <p:spTgt spid="21813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8131"/>
                                        </p:tgtEl>
                                        <p:attrNameLst>
                                          <p:attrName>style.visibility</p:attrName>
                                        </p:attrNameLst>
                                      </p:cBhvr>
                                      <p:to>
                                        <p:strVal val="visible"/>
                                      </p:to>
                                    </p:set>
                                    <p:anim calcmode="lin" valueType="num">
                                      <p:cBhvr additive="base">
                                        <p:cTn id="17" dur="500" fill="hold"/>
                                        <p:tgtEl>
                                          <p:spTgt spid="218131"/>
                                        </p:tgtEl>
                                        <p:attrNameLst>
                                          <p:attrName>ppt_x</p:attrName>
                                        </p:attrNameLst>
                                      </p:cBhvr>
                                      <p:tavLst>
                                        <p:tav tm="0">
                                          <p:val>
                                            <p:strVal val="#ppt_x"/>
                                          </p:val>
                                        </p:tav>
                                        <p:tav tm="100000">
                                          <p:val>
                                            <p:strVal val="#ppt_x"/>
                                          </p:val>
                                        </p:tav>
                                      </p:tavLst>
                                    </p:anim>
                                    <p:anim calcmode="lin" valueType="num">
                                      <p:cBhvr additive="base">
                                        <p:cTn id="18" dur="500" fill="hold"/>
                                        <p:tgtEl>
                                          <p:spTgt spid="21813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2181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8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9" grpId="0" animBg="1"/>
      <p:bldP spid="218130" grpId="0" animBg="1"/>
      <p:bldP spid="218131" grpId="0" animBg="1"/>
      <p:bldP spid="218139"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179388" y="837352"/>
            <a:ext cx="864000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ts val="0"/>
              </a:spcBef>
            </a:pPr>
            <a:r>
              <a:rPr kumimoji="1" lang="en-US" altLang="zh-CN" sz="2200" dirty="0" err="1">
                <a:effectLst/>
                <a:latin typeface="+mn-lt"/>
                <a:ea typeface="SimSun" charset="-122"/>
                <a:cs typeface="SimSun" charset="-122"/>
              </a:rPr>
              <a:t>PHtTree</a:t>
            </a:r>
            <a:r>
              <a:rPr kumimoji="1" lang="en-US" altLang="zh-CN" sz="2200" dirty="0">
                <a:effectLst/>
                <a:latin typeface="+mn-lt"/>
                <a:ea typeface="SimSun" charset="-122"/>
                <a:cs typeface="SimSun" charset="-122"/>
              </a:rPr>
              <a:t> </a:t>
            </a:r>
            <a:r>
              <a:rPr kumimoji="1" lang="en-US" altLang="zh-CN" sz="2200" dirty="0" err="1">
                <a:solidFill>
                  <a:srgbClr val="FFFF00"/>
                </a:solidFill>
                <a:effectLst/>
                <a:latin typeface="+mn-lt"/>
                <a:ea typeface="SimSun" charset="-122"/>
                <a:cs typeface="SimSun" charset="-122"/>
              </a:rPr>
              <a:t>huffman</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int</a:t>
            </a:r>
            <a:r>
              <a:rPr kumimoji="1" lang="en-US" altLang="zh-CN" sz="2200" dirty="0">
                <a:effectLst/>
                <a:latin typeface="+mn-lt"/>
                <a:ea typeface="SimSun" charset="-122"/>
                <a:cs typeface="SimSun" charset="-122"/>
              </a:rPr>
              <a:t> n, </a:t>
            </a:r>
            <a:r>
              <a:rPr kumimoji="1" lang="en-US" altLang="zh-CN" sz="2200" dirty="0" err="1">
                <a:effectLst/>
                <a:latin typeface="+mn-lt"/>
                <a:ea typeface="SimSun" charset="-122"/>
                <a:cs typeface="SimSun" charset="-122"/>
              </a:rPr>
              <a:t>int</a:t>
            </a:r>
            <a:r>
              <a:rPr kumimoji="1" lang="en-US" altLang="zh-CN" sz="2200" dirty="0">
                <a:effectLst/>
                <a:latin typeface="+mn-lt"/>
                <a:ea typeface="SimSun" charset="-122"/>
                <a:cs typeface="SimSun" charset="-122"/>
              </a:rPr>
              <a:t> *w)	</a:t>
            </a:r>
          </a:p>
          <a:p>
            <a:pPr algn="just">
              <a:spcBef>
                <a:spcPts val="0"/>
              </a:spcBef>
            </a:pP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构造具有</a:t>
            </a:r>
            <a:r>
              <a:rPr kumimoji="1" lang="en-US" altLang="zh-CN" sz="2200" dirty="0">
                <a:solidFill>
                  <a:srgbClr val="00CC00"/>
                </a:solidFill>
                <a:effectLst/>
                <a:latin typeface="+mn-lt"/>
                <a:ea typeface="SimSun" charset="-122"/>
                <a:cs typeface="SimSun" charset="-122"/>
              </a:rPr>
              <a:t>n</a:t>
            </a:r>
            <a:r>
              <a:rPr kumimoji="1" lang="zh-CN" altLang="en-US" sz="2200" dirty="0">
                <a:solidFill>
                  <a:srgbClr val="00CC00"/>
                </a:solidFill>
                <a:effectLst/>
                <a:latin typeface="+mn-lt"/>
                <a:ea typeface="SimSun" charset="-122"/>
                <a:cs typeface="SimSun" charset="-122"/>
              </a:rPr>
              <a:t>个叶结点的哈夫曼树*</a:t>
            </a:r>
            <a:r>
              <a:rPr kumimoji="1" lang="en-US" altLang="zh-CN" sz="2200" dirty="0">
                <a:solidFill>
                  <a:srgbClr val="00CC00"/>
                </a:solidFill>
                <a:effectLst/>
                <a:latin typeface="+mn-lt"/>
                <a:ea typeface="SimSun" charset="-122"/>
                <a:cs typeface="SimSun" charset="-122"/>
              </a:rPr>
              <a:t>/</a:t>
            </a:r>
          </a:p>
          <a:p>
            <a:pPr algn="just" eaLnBrk="0" hangingPunct="0">
              <a:spcBef>
                <a:spcPts val="0"/>
              </a:spcBef>
            </a:pP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数组</a:t>
            </a:r>
            <a:r>
              <a:rPr kumimoji="1" lang="en-US" altLang="zh-CN" sz="2200" dirty="0">
                <a:solidFill>
                  <a:srgbClr val="00CC00"/>
                </a:solidFill>
                <a:effectLst/>
                <a:latin typeface="+mn-lt"/>
                <a:ea typeface="SimSun" charset="-122"/>
                <a:cs typeface="SimSun" charset="-122"/>
              </a:rPr>
              <a:t>w[1…n]</a:t>
            </a:r>
            <a:r>
              <a:rPr kumimoji="1" lang="zh-CN" altLang="en-US" sz="2200" dirty="0">
                <a:solidFill>
                  <a:srgbClr val="00CC00"/>
                </a:solidFill>
                <a:effectLst/>
                <a:latin typeface="+mn-lt"/>
                <a:ea typeface="SimSun" charset="-122"/>
                <a:cs typeface="SimSun" charset="-122"/>
              </a:rPr>
              <a:t>中存放</a:t>
            </a:r>
            <a:r>
              <a:rPr kumimoji="1" lang="en-US" altLang="zh-CN" sz="2200" dirty="0">
                <a:solidFill>
                  <a:srgbClr val="00CC00"/>
                </a:solidFill>
                <a:effectLst/>
                <a:latin typeface="+mn-lt"/>
                <a:ea typeface="SimSun" charset="-122"/>
                <a:cs typeface="SimSun" charset="-122"/>
              </a:rPr>
              <a:t>n</a:t>
            </a:r>
            <a:r>
              <a:rPr kumimoji="1" lang="zh-CN" altLang="en-US" sz="2200" dirty="0">
                <a:solidFill>
                  <a:srgbClr val="00CC00"/>
                </a:solidFill>
                <a:effectLst/>
                <a:latin typeface="+mn-lt"/>
                <a:ea typeface="SimSun" charset="-122"/>
                <a:cs typeface="SimSun" charset="-122"/>
              </a:rPr>
              <a:t>个权值 *</a:t>
            </a:r>
            <a:r>
              <a:rPr kumimoji="1" lang="en-US" altLang="zh-CN" sz="2200" dirty="0">
                <a:solidFill>
                  <a:srgbClr val="00CC00"/>
                </a:solidFill>
                <a:effectLst/>
                <a:latin typeface="+mn-lt"/>
                <a:ea typeface="SimSun" charset="-122"/>
                <a:cs typeface="SimSun" charset="-122"/>
              </a:rPr>
              <a:t>/</a:t>
            </a:r>
          </a:p>
          <a:p>
            <a:pPr algn="just" eaLnBrk="0" hangingPunct="0">
              <a:spcBef>
                <a:spcPts val="0"/>
              </a:spcBef>
            </a:pPr>
            <a:r>
              <a:rPr kumimoji="1" lang="en-US" altLang="zh-CN" sz="2200" dirty="0" smtClean="0">
                <a:effectLst/>
                <a:latin typeface="+mn-lt"/>
                <a:ea typeface="SimSun" charset="-122"/>
                <a:cs typeface="SimSun" charset="-122"/>
              </a:rPr>
              <a:t>{</a:t>
            </a:r>
          </a:p>
          <a:p>
            <a:pPr algn="just" eaLnBrk="0" hangingPunct="0">
              <a:spcBef>
                <a:spcPts val="0"/>
              </a:spcBef>
            </a:pP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PHtTree</a:t>
            </a:r>
            <a:r>
              <a:rPr kumimoji="1" lang="en-US" altLang="zh-CN" sz="2200" dirty="0" smtClean="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int</a:t>
            </a: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i, j, </a:t>
            </a:r>
            <a:r>
              <a:rPr kumimoji="1" lang="en-US" altLang="zh-CN" sz="2200" dirty="0" err="1">
                <a:effectLst/>
                <a:latin typeface="+mn-lt"/>
                <a:ea typeface="SimSun" charset="-122"/>
                <a:cs typeface="SimSun" charset="-122"/>
              </a:rPr>
              <a:t>x1</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x2</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m1</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m2</a:t>
            </a:r>
            <a:r>
              <a:rPr kumimoji="1" lang="en-US" altLang="zh-CN" sz="2200" dirty="0">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pht</a:t>
            </a: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PHtTree</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malloc</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sizeof</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struct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HtTree</a:t>
            </a:r>
            <a:r>
              <a:rPr kumimoji="1" lang="en-US" altLang="zh-CN" sz="2200" dirty="0" smtClean="0">
                <a:effectLst/>
                <a:latin typeface="+mn-lt"/>
                <a:ea typeface="SimSun" charset="-122"/>
                <a:cs typeface="SimSun" charset="-122"/>
              </a:rPr>
              <a:t>));</a:t>
            </a:r>
            <a:r>
              <a:rPr kumimoji="1" lang="en-US" altLang="zh-CN" sz="2200" dirty="0" smtClean="0">
                <a:solidFill>
                  <a:srgbClr val="00CC00"/>
                </a:solidFill>
                <a:effectLst/>
                <a:latin typeface="+mn-lt"/>
                <a:ea typeface="SimSun" charset="-122"/>
                <a:cs typeface="SimSun" charset="-122"/>
              </a:rPr>
              <a:t>    /* </a:t>
            </a:r>
            <a:r>
              <a:rPr kumimoji="1" lang="zh-CN" altLang="en-US" sz="2200" dirty="0">
                <a:solidFill>
                  <a:srgbClr val="00CC00"/>
                </a:solidFill>
                <a:effectLst/>
                <a:latin typeface="+mn-lt"/>
                <a:ea typeface="SimSun" charset="-122"/>
                <a:cs typeface="SimSun" charset="-122"/>
              </a:rPr>
              <a:t>创建空哈夫曼树 *</a:t>
            </a:r>
            <a:r>
              <a:rPr kumimoji="1" lang="en-US" altLang="zh-CN" sz="2200" dirty="0">
                <a:solidFill>
                  <a:srgbClr val="00CC00"/>
                </a:solidFill>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assert(</a:t>
            </a:r>
            <a:r>
              <a:rPr kumimoji="1" lang="en-US" altLang="zh-CN" sz="2200" dirty="0" err="1" smtClean="0">
                <a:effectLst/>
                <a:latin typeface="+mn-lt"/>
                <a:ea typeface="SimSun" charset="-122"/>
                <a:cs typeface="SimSun" charset="-122"/>
              </a:rPr>
              <a:t>pht</a:t>
            </a:r>
            <a:r>
              <a:rPr kumimoji="1" lang="en-US" altLang="zh-CN" sz="2200" dirty="0">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for</a:t>
            </a:r>
            <a:r>
              <a:rPr kumimoji="1" lang="en-US" altLang="zh-CN" sz="2200" dirty="0">
                <a:effectLst/>
                <a:latin typeface="+mn-lt"/>
                <a:ea typeface="SimSun" charset="-122"/>
                <a:cs typeface="SimSun" charset="-122"/>
              </a:rPr>
              <a:t>( i=1; i&lt;=2*n - 1; i++ ) { 	</a:t>
            </a:r>
            <a:r>
              <a:rPr kumimoji="1" lang="en-US" altLang="zh-CN" sz="2200" dirty="0" smtClean="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置初态 *</a:t>
            </a:r>
            <a:r>
              <a:rPr kumimoji="1" lang="en-US" altLang="zh-CN" sz="2200" dirty="0">
                <a:solidFill>
                  <a:srgbClr val="00CC00"/>
                </a:solidFill>
                <a:effectLst/>
                <a:latin typeface="+mn-lt"/>
                <a:ea typeface="SimSun" charset="-122"/>
                <a:cs typeface="SimSun" charset="-122"/>
              </a:rPr>
              <a:t>/</a:t>
            </a:r>
          </a:p>
          <a:p>
            <a:pPr algn="just" eaLnBrk="0" hangingPunct="0">
              <a:spcBef>
                <a:spcPts val="0"/>
              </a:spcBef>
            </a:pP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pht</a:t>
            </a:r>
            <a:r>
              <a:rPr kumimoji="1" lang="en-US" altLang="zh-CN" sz="2200" dirty="0" smtClean="0">
                <a:effectLst/>
                <a:latin typeface="+mn-lt"/>
                <a:ea typeface="SimSun" charset="-122"/>
                <a:cs typeface="SimSun" charset="-122"/>
              </a:rPr>
              <a:t>-&gt;</a:t>
            </a:r>
            <a:r>
              <a:rPr kumimoji="1" lang="en-US" altLang="zh-CN" sz="2200" dirty="0" err="1" smtClean="0">
                <a:effectLst/>
                <a:latin typeface="+mn-lt"/>
                <a:ea typeface="SimSun" charset="-122"/>
                <a:cs typeface="SimSun" charset="-122"/>
              </a:rPr>
              <a:t>ht</a:t>
            </a:r>
            <a:r>
              <a:rPr kumimoji="1" lang="en-US" altLang="zh-CN" sz="2200" dirty="0" smtClean="0">
                <a:effectLst/>
                <a:latin typeface="+mn-lt"/>
                <a:ea typeface="SimSun" charset="-122"/>
                <a:cs typeface="SimSun" charset="-122"/>
              </a:rPr>
              <a:t>[i].</a:t>
            </a:r>
            <a:r>
              <a:rPr kumimoji="1" lang="en-US" altLang="zh-CN" sz="2200" dirty="0" err="1" smtClean="0">
                <a:effectLst/>
                <a:latin typeface="+mn-lt"/>
                <a:ea typeface="SimSun" charset="-122"/>
                <a:cs typeface="SimSun" charset="-122"/>
              </a:rPr>
              <a:t>lchild</a:t>
            </a:r>
            <a:r>
              <a:rPr kumimoji="1" lang="en-US" altLang="zh-CN" sz="2200" dirty="0" smtClean="0">
                <a:effectLst/>
                <a:latin typeface="+mn-lt"/>
                <a:ea typeface="SimSun" charset="-122"/>
                <a:cs typeface="SimSun" charset="-122"/>
              </a:rPr>
              <a:t> = 0;</a:t>
            </a:r>
          </a:p>
          <a:p>
            <a:pPr algn="just" eaLnBrk="0" hangingPunct="0">
              <a:spcBef>
                <a:spcPts val="0"/>
              </a:spcBef>
            </a:pP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pht</a:t>
            </a:r>
            <a:r>
              <a:rPr kumimoji="1" lang="en-US" altLang="zh-CN" sz="2200" dirty="0" smtClean="0">
                <a:effectLst/>
                <a:latin typeface="+mn-lt"/>
                <a:ea typeface="SimSun" charset="-122"/>
                <a:cs typeface="SimSun" charset="-122"/>
              </a:rPr>
              <a: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[i].</a:t>
            </a:r>
            <a:r>
              <a:rPr kumimoji="1" lang="en-US" altLang="zh-CN" sz="2200" dirty="0" err="1">
                <a:effectLst/>
                <a:latin typeface="+mn-lt"/>
                <a:ea typeface="SimSun" charset="-122"/>
                <a:cs typeface="SimSun" charset="-122"/>
              </a:rPr>
              <a:t>rchild</a:t>
            </a:r>
            <a:r>
              <a:rPr kumimoji="1" lang="en-US" altLang="zh-CN" sz="2200" dirty="0">
                <a:effectLst/>
                <a:latin typeface="+mn-lt"/>
                <a:ea typeface="SimSun" charset="-122"/>
                <a:cs typeface="SimSun" charset="-122"/>
              </a:rPr>
              <a:t> = 0;</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pht</a:t>
            </a:r>
            <a:r>
              <a:rPr kumimoji="1" lang="en-US" altLang="zh-CN" sz="2200" dirty="0" smtClean="0">
                <a:effectLst/>
                <a:latin typeface="+mn-lt"/>
                <a:ea typeface="SimSun" charset="-122"/>
                <a:cs typeface="SimSun" charset="-122"/>
              </a:rPr>
              <a: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[i].parent = 0;</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if </a:t>
            </a:r>
            <a:r>
              <a:rPr kumimoji="1" lang="en-US" altLang="zh-CN" sz="2200" dirty="0">
                <a:effectLst/>
                <a:latin typeface="+mn-lt"/>
                <a:ea typeface="SimSun" charset="-122"/>
                <a:cs typeface="SimSun" charset="-122"/>
              </a:rPr>
              <a:t>(i&lt;=n)  </a:t>
            </a:r>
            <a:endParaRPr kumimoji="1" lang="en-US" altLang="zh-CN" sz="2200" dirty="0" smtClean="0">
              <a:effectLst/>
              <a:latin typeface="+mn-lt"/>
              <a:ea typeface="SimSun" charset="-122"/>
              <a:cs typeface="SimSun" charset="-122"/>
            </a:endParaRP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pht</a:t>
            </a:r>
            <a:r>
              <a:rPr kumimoji="1" lang="en-US" altLang="zh-CN" sz="2200" dirty="0" smtClean="0">
                <a:effectLst/>
                <a:latin typeface="+mn-lt"/>
                <a:ea typeface="SimSun" charset="-122"/>
                <a:cs typeface="SimSun" charset="-122"/>
              </a:rPr>
              <a: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[i].weight = w[i];</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else</a:t>
            </a:r>
          </a:p>
          <a:p>
            <a:pPr algn="just" eaLnBrk="0" hangingPunct="0">
              <a:spcBef>
                <a:spcPts val="0"/>
              </a:spcBef>
            </a:pP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pht</a:t>
            </a:r>
            <a:r>
              <a:rPr kumimoji="1" lang="en-US" altLang="zh-CN" sz="2200" dirty="0" smtClean="0">
                <a:effectLst/>
                <a:latin typeface="+mn-lt"/>
                <a:ea typeface="SimSun" charset="-122"/>
                <a:cs typeface="SimSun" charset="-122"/>
              </a:rPr>
              <a: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[i].weight = 0;</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endParaRPr kumimoji="1" lang="en-US" altLang="zh-CN" sz="2200" dirty="0">
              <a:effectLst/>
              <a:latin typeface="+mn-lt"/>
              <a:ea typeface="SimSun" charset="-122"/>
              <a:cs typeface="SimSun" charset="-122"/>
            </a:endParaRPr>
          </a:p>
        </p:txBody>
      </p:sp>
      <p:sp>
        <p:nvSpPr>
          <p:cNvPr id="84995" name="Rectangle 3"/>
          <p:cNvSpPr>
            <a:spLocks noChangeArrowheads="1"/>
          </p:cNvSpPr>
          <p:nvPr/>
        </p:nvSpPr>
        <p:spPr bwMode="auto">
          <a:xfrm>
            <a:off x="179388" y="188640"/>
            <a:ext cx="4876800" cy="519113"/>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Programming of Huffman tree</a:t>
            </a:r>
          </a:p>
        </p:txBody>
      </p:sp>
      <p:grpSp>
        <p:nvGrpSpPr>
          <p:cNvPr id="213000" name="Group 8"/>
          <p:cNvGrpSpPr/>
          <p:nvPr/>
        </p:nvGrpSpPr>
        <p:grpSpPr bwMode="auto">
          <a:xfrm>
            <a:off x="6289675" y="3726815"/>
            <a:ext cx="2248535" cy="2639060"/>
            <a:chOff x="142" y="754"/>
            <a:chExt cx="2579" cy="2676"/>
          </a:xfrm>
        </p:grpSpPr>
        <p:sp>
          <p:nvSpPr>
            <p:cNvPr id="212994" name="Rectangle 2"/>
            <p:cNvSpPr>
              <a:spLocks noChangeArrowheads="1"/>
            </p:cNvSpPr>
            <p:nvPr/>
          </p:nvSpPr>
          <p:spPr bwMode="auto">
            <a:xfrm>
              <a:off x="142" y="754"/>
              <a:ext cx="2561" cy="2627"/>
            </a:xfrm>
            <a:prstGeom prst="rect">
              <a:avLst/>
            </a:prstGeom>
            <a:solidFill>
              <a:schemeClr val="fo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212995" name="Object 3"/>
            <p:cNvGraphicFramePr>
              <a:graphicFrameLocks noChangeAspect="1"/>
            </p:cNvGraphicFramePr>
            <p:nvPr/>
          </p:nvGraphicFramePr>
          <p:xfrm>
            <a:off x="237" y="817"/>
            <a:ext cx="2484" cy="2613"/>
          </p:xfrm>
          <a:graphic>
            <a:graphicData uri="http://schemas.openxmlformats.org/presentationml/2006/ole">
              <mc:AlternateContent xmlns:mc="http://schemas.openxmlformats.org/markup-compatibility/2006">
                <mc:Choice xmlns:v="urn:schemas-microsoft-com:vml" Requires="v">
                  <p:oleObj spid="_x0000_s269434" name="文档" r:id="rId4" imgW="3313430" imgH="3478530" progId="Word.Document.8">
                    <p:embed/>
                  </p:oleObj>
                </mc:Choice>
                <mc:Fallback>
                  <p:oleObj name="文档" r:id="rId4" imgW="3313430" imgH="347853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 y="817"/>
                          <a:ext cx="2484" cy="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539750" y="1143000"/>
            <a:ext cx="82804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7505" indent="-357505" algn="l">
              <a:defRPr kumimoji="1" sz="2400">
                <a:solidFill>
                  <a:schemeClr val="tx1"/>
                </a:solidFill>
                <a:latin typeface="Times New Roman" panose="02020603050405020304" pitchFamily="18" charset="0"/>
                <a:ea typeface="宋体" panose="02010600030101010101" pitchFamily="2" charset="-122"/>
              </a:defRPr>
            </a:lvl1pPr>
            <a:lvl2pPr marL="1123950" indent="-457200" algn="l">
              <a:defRPr kumimoji="1" sz="2400">
                <a:solidFill>
                  <a:schemeClr val="tx1"/>
                </a:solidFill>
                <a:latin typeface="Times New Roman" panose="02020603050405020304" pitchFamily="18" charset="0"/>
                <a:ea typeface="宋体" panose="02010600030101010101" pitchFamily="2" charset="-122"/>
              </a:defRPr>
            </a:lvl2pPr>
            <a:lvl3pPr marL="1719580" indent="-457200" algn="l">
              <a:defRPr kumimoji="1" sz="2400">
                <a:solidFill>
                  <a:schemeClr val="tx1"/>
                </a:solidFill>
                <a:latin typeface="Times New Roman" panose="02020603050405020304" pitchFamily="18" charset="0"/>
                <a:ea typeface="宋体" panose="02010600030101010101" pitchFamily="2" charset="-122"/>
              </a:defRPr>
            </a:lvl3pPr>
            <a:lvl4pPr marL="2355850" indent="-457200" algn="l">
              <a:defRPr kumimoji="1" sz="2400">
                <a:solidFill>
                  <a:schemeClr val="tx1"/>
                </a:solidFill>
                <a:latin typeface="Times New Roman" panose="02020603050405020304" pitchFamily="18" charset="0"/>
                <a:ea typeface="宋体" panose="02010600030101010101" pitchFamily="2" charset="-122"/>
              </a:defRPr>
            </a:lvl4pPr>
            <a:lvl5pPr marL="2992755" indent="-457200" algn="l">
              <a:defRPr kumimoji="1" sz="2400">
                <a:solidFill>
                  <a:schemeClr val="tx1"/>
                </a:solidFill>
                <a:latin typeface="Times New Roman" panose="02020603050405020304" pitchFamily="18" charset="0"/>
                <a:ea typeface="宋体" panose="02010600030101010101" pitchFamily="2" charset="-122"/>
              </a:defRPr>
            </a:lvl5pPr>
            <a:lvl6pPr marL="34499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71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43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215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5000"/>
              </a:spcBef>
            </a:pPr>
            <a:r>
              <a:rPr lang="zh-CN" altLang="en-US" dirty="0" smtClean="0">
                <a:effectLst/>
                <a:ea typeface="幼圆" panose="02010509060101010101" pitchFamily="49" charset="-122"/>
              </a:rPr>
              <a:t>树</a:t>
            </a:r>
            <a:r>
              <a:rPr lang="zh-CN" altLang="en-US" dirty="0">
                <a:effectLst/>
                <a:ea typeface="幼圆" panose="02010509060101010101" pitchFamily="49" charset="-122"/>
              </a:rPr>
              <a:t>的基本运算通常有以下几种</a:t>
            </a:r>
            <a:r>
              <a:rPr lang="zh-CN" altLang="en-US" dirty="0" smtClean="0">
                <a:effectLst/>
                <a:ea typeface="幼圆" panose="02010509060101010101" pitchFamily="49" charset="-122"/>
              </a:rPr>
              <a:t>：</a:t>
            </a:r>
          </a:p>
          <a:p>
            <a:pPr algn="just">
              <a:spcBef>
                <a:spcPct val="25000"/>
              </a:spcBef>
            </a:pPr>
            <a:r>
              <a:rPr lang="en-US" altLang="zh-CN" dirty="0" smtClean="0">
                <a:effectLst/>
                <a:ea typeface="幼圆" panose="02010509060101010101" pitchFamily="49" charset="-122"/>
              </a:rPr>
              <a:t>1.  </a:t>
            </a:r>
            <a:r>
              <a:rPr lang="en-US" altLang="zh-CN" dirty="0" smtClean="0">
                <a:solidFill>
                  <a:srgbClr val="FFFF00"/>
                </a:solidFill>
                <a:effectLst/>
                <a:ea typeface="幼圆" panose="02010509060101010101" pitchFamily="49" charset="-122"/>
              </a:rPr>
              <a:t>Initialization</a:t>
            </a:r>
            <a:r>
              <a:rPr lang="en-US" altLang="zh-CN" dirty="0" smtClean="0">
                <a:effectLst/>
                <a:ea typeface="幼圆" panose="02010509060101010101" pitchFamily="49" charset="-122"/>
              </a:rPr>
              <a:t> - </a:t>
            </a:r>
            <a:r>
              <a:rPr lang="zh-CN" altLang="en-US" dirty="0" smtClean="0">
                <a:effectLst/>
                <a:ea typeface="幼圆" panose="02010509060101010101" pitchFamily="49" charset="-122"/>
              </a:rPr>
              <a:t>创建一棵空树；</a:t>
            </a:r>
          </a:p>
          <a:p>
            <a:pPr algn="just">
              <a:spcBef>
                <a:spcPct val="25000"/>
              </a:spcBef>
            </a:pPr>
            <a:r>
              <a:rPr lang="en-US" altLang="zh-CN" dirty="0" smtClean="0">
                <a:effectLst/>
                <a:ea typeface="幼圆" panose="02010509060101010101" pitchFamily="49" charset="-122"/>
              </a:rPr>
              <a:t>2</a:t>
            </a:r>
            <a:r>
              <a:rPr lang="en-US" altLang="zh-CN" dirty="0">
                <a:effectLst/>
                <a:ea typeface="幼圆" panose="02010509060101010101" pitchFamily="49" charset="-122"/>
              </a:rPr>
              <a:t>.  </a:t>
            </a:r>
            <a:r>
              <a:rPr lang="en-US" altLang="zh-CN" dirty="0" err="1">
                <a:solidFill>
                  <a:srgbClr val="FFFF00"/>
                </a:solidFill>
                <a:effectLst/>
                <a:ea typeface="幼圆" panose="02010509060101010101" pitchFamily="49" charset="-122"/>
              </a:rPr>
              <a:t>IsEmpty</a:t>
            </a:r>
            <a:r>
              <a:rPr lang="en-US" altLang="zh-CN" dirty="0">
                <a:effectLst/>
                <a:ea typeface="幼圆" panose="02010509060101010101" pitchFamily="49" charset="-122"/>
              </a:rPr>
              <a:t> - </a:t>
            </a:r>
            <a:r>
              <a:rPr lang="zh-CN" altLang="en-US" dirty="0">
                <a:effectLst/>
                <a:ea typeface="幼圆" panose="02010509060101010101" pitchFamily="49" charset="-122"/>
              </a:rPr>
              <a:t>判断某棵树是否为空；</a:t>
            </a:r>
          </a:p>
          <a:p>
            <a:pPr algn="just">
              <a:spcBef>
                <a:spcPct val="25000"/>
              </a:spcBef>
            </a:pPr>
            <a:r>
              <a:rPr lang="en-US" altLang="zh-CN" dirty="0">
                <a:effectLst/>
                <a:ea typeface="幼圆" panose="02010509060101010101" pitchFamily="49" charset="-122"/>
              </a:rPr>
              <a:t>3.  </a:t>
            </a:r>
            <a:r>
              <a:rPr lang="en-US" altLang="zh-CN" dirty="0" err="1">
                <a:solidFill>
                  <a:srgbClr val="FFFF00"/>
                </a:solidFill>
                <a:effectLst/>
                <a:ea typeface="幼圆" panose="02010509060101010101" pitchFamily="49" charset="-122"/>
              </a:rPr>
              <a:t>GetRoot</a:t>
            </a:r>
            <a:r>
              <a:rPr lang="en-US" altLang="zh-CN" dirty="0">
                <a:effectLst/>
                <a:ea typeface="幼圆" panose="02010509060101010101" pitchFamily="49" charset="-122"/>
              </a:rPr>
              <a:t> - </a:t>
            </a:r>
            <a:r>
              <a:rPr lang="zh-CN" altLang="en-US" dirty="0">
                <a:effectLst/>
                <a:ea typeface="幼圆" panose="02010509060101010101" pitchFamily="49" charset="-122"/>
              </a:rPr>
              <a:t>求树中的根结点，若为空树，则返回一特殊值；</a:t>
            </a:r>
          </a:p>
          <a:p>
            <a:pPr algn="just">
              <a:spcBef>
                <a:spcPct val="25000"/>
              </a:spcBef>
            </a:pPr>
            <a:r>
              <a:rPr lang="en-US" altLang="zh-CN" dirty="0">
                <a:effectLst/>
                <a:ea typeface="幼圆" panose="02010509060101010101" pitchFamily="49" charset="-122"/>
              </a:rPr>
              <a:t>4. </a:t>
            </a:r>
            <a:r>
              <a:rPr lang="en-US" altLang="zh-CN" dirty="0" err="1">
                <a:solidFill>
                  <a:srgbClr val="FFFF00"/>
                </a:solidFill>
                <a:effectLst/>
                <a:ea typeface="幼圆" panose="02010509060101010101" pitchFamily="49" charset="-122"/>
              </a:rPr>
              <a:t>GetParent</a:t>
            </a:r>
            <a:r>
              <a:rPr lang="en-US" altLang="zh-CN" dirty="0">
                <a:effectLst/>
                <a:ea typeface="幼圆" panose="02010509060101010101" pitchFamily="49" charset="-122"/>
              </a:rPr>
              <a:t> - </a:t>
            </a:r>
            <a:r>
              <a:rPr lang="zh-CN" altLang="en-US" dirty="0">
                <a:effectLst/>
                <a:ea typeface="幼圆" panose="02010509060101010101" pitchFamily="49" charset="-122"/>
              </a:rPr>
              <a:t>求树中某个指定结点的父结点，当指定结点为根时，返回一特殊值；</a:t>
            </a:r>
          </a:p>
          <a:p>
            <a:pPr algn="just">
              <a:spcBef>
                <a:spcPct val="25000"/>
              </a:spcBef>
            </a:pPr>
            <a:r>
              <a:rPr lang="en-US" altLang="zh-CN" dirty="0">
                <a:effectLst/>
                <a:ea typeface="幼圆" panose="02010509060101010101" pitchFamily="49" charset="-122"/>
              </a:rPr>
              <a:t>5. </a:t>
            </a:r>
            <a:r>
              <a:rPr lang="en-US" altLang="zh-CN" b="1" u="sng" dirty="0" err="1">
                <a:solidFill>
                  <a:srgbClr val="FFFF00"/>
                </a:solidFill>
                <a:effectLst/>
                <a:ea typeface="幼圆" panose="02010509060101010101" pitchFamily="49" charset="-122"/>
              </a:rPr>
              <a:t>GetFirstChild</a:t>
            </a:r>
            <a:r>
              <a:rPr lang="en-US" altLang="zh-CN" dirty="0">
                <a:effectLst/>
                <a:ea typeface="幼圆" panose="02010509060101010101" pitchFamily="49" charset="-122"/>
              </a:rPr>
              <a:t> - </a:t>
            </a:r>
            <a:r>
              <a:rPr lang="zh-CN" altLang="en-US" dirty="0">
                <a:effectLst/>
                <a:ea typeface="幼圆" panose="02010509060101010101" pitchFamily="49" charset="-122"/>
              </a:rPr>
              <a:t>求树中某个指定结点的最左子结点，当指定结点为树叶时，它没有子女，则返回一特殊值；</a:t>
            </a:r>
          </a:p>
          <a:p>
            <a:pPr algn="just">
              <a:spcBef>
                <a:spcPct val="25000"/>
              </a:spcBef>
            </a:pPr>
            <a:r>
              <a:rPr lang="en-US" altLang="zh-CN" dirty="0">
                <a:effectLst/>
                <a:ea typeface="幼圆" panose="02010509060101010101" pitchFamily="49" charset="-122"/>
              </a:rPr>
              <a:t>6. </a:t>
            </a:r>
            <a:r>
              <a:rPr lang="en-US" altLang="zh-CN" b="1" u="sng" dirty="0" err="1">
                <a:solidFill>
                  <a:srgbClr val="FFFF00"/>
                </a:solidFill>
                <a:effectLst/>
                <a:ea typeface="幼圆" panose="02010509060101010101" pitchFamily="49" charset="-122"/>
              </a:rPr>
              <a:t>GetRightSibling</a:t>
            </a:r>
            <a:r>
              <a:rPr lang="en-US" altLang="zh-CN" dirty="0">
                <a:effectLst/>
                <a:ea typeface="幼圆" panose="02010509060101010101" pitchFamily="49" charset="-122"/>
              </a:rPr>
              <a:t> - </a:t>
            </a:r>
            <a:r>
              <a:rPr lang="zh-CN" altLang="en-US" dirty="0">
                <a:effectLst/>
                <a:ea typeface="幼圆" panose="02010509060101010101" pitchFamily="49" charset="-122"/>
              </a:rPr>
              <a:t>求树中某个指定结点的右兄弟结点，当指定结点没有右兄弟时，返回一特殊值；</a:t>
            </a:r>
          </a:p>
          <a:p>
            <a:pPr algn="just">
              <a:spcBef>
                <a:spcPct val="25000"/>
              </a:spcBef>
            </a:pPr>
            <a:r>
              <a:rPr lang="en-US" altLang="zh-CN" dirty="0">
                <a:effectLst/>
                <a:ea typeface="幼圆" panose="02010509060101010101" pitchFamily="49" charset="-122"/>
              </a:rPr>
              <a:t>7. </a:t>
            </a:r>
            <a:r>
              <a:rPr lang="en-US" altLang="zh-CN" dirty="0">
                <a:solidFill>
                  <a:srgbClr val="FFFF00"/>
                </a:solidFill>
                <a:effectLst/>
                <a:ea typeface="幼圆" panose="02010509060101010101" pitchFamily="49" charset="-122"/>
              </a:rPr>
              <a:t>Traversal</a:t>
            </a:r>
            <a:r>
              <a:rPr lang="en-US" altLang="zh-CN" dirty="0">
                <a:effectLst/>
                <a:ea typeface="幼圆" panose="02010509060101010101" pitchFamily="49" charset="-122"/>
              </a:rPr>
              <a:t> - </a:t>
            </a:r>
            <a:r>
              <a:rPr lang="zh-CN" altLang="en-US" dirty="0">
                <a:effectLst/>
                <a:ea typeface="幼圆" panose="02010509060101010101" pitchFamily="49" charset="-122"/>
              </a:rPr>
              <a:t>树的遍历（周游），即按某种方式访问树中的所有结点，并使每个结点恰好被访问一次。</a:t>
            </a:r>
          </a:p>
        </p:txBody>
      </p:sp>
      <p:sp>
        <p:nvSpPr>
          <p:cNvPr id="3177" name="Rectangle 105"/>
          <p:cNvSpPr>
            <a:spLocks noGrp="1" noChangeArrowheads="1"/>
          </p:cNvSpPr>
          <p:nvPr/>
        </p:nvSpPr>
        <p:spPr>
          <a:xfrm>
            <a:off x="323850" y="403225"/>
            <a:ext cx="3709035"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Basic functions for tree</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250825" y="515938"/>
            <a:ext cx="7920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ts val="0"/>
              </a:spcBef>
            </a:pPr>
            <a:r>
              <a:rPr kumimoji="1" lang="en-US" altLang="zh-CN" sz="2200" dirty="0" smtClean="0">
                <a:solidFill>
                  <a:srgbClr val="00CC00"/>
                </a:solidFill>
                <a:effectLst/>
                <a:latin typeface="+mn-lt"/>
                <a:ea typeface="SimSun" charset="-122"/>
                <a:cs typeface="SimSun" charset="-122"/>
              </a:rPr>
              <a:t>    /* </a:t>
            </a:r>
            <a:r>
              <a:rPr kumimoji="1" lang="zh-CN" altLang="en-US" sz="2200" dirty="0">
                <a:solidFill>
                  <a:srgbClr val="00CC00"/>
                </a:solidFill>
                <a:effectLst/>
                <a:latin typeface="+mn-lt"/>
                <a:ea typeface="SimSun" charset="-122"/>
                <a:cs typeface="SimSun" charset="-122"/>
              </a:rPr>
              <a:t>每循环一次构造一个内部结点 *</a:t>
            </a:r>
            <a:r>
              <a:rPr kumimoji="1" lang="en-US" altLang="zh-CN" sz="2200" dirty="0">
                <a:solidFill>
                  <a:srgbClr val="00CC00"/>
                </a:solidFill>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for</a:t>
            </a:r>
            <a:r>
              <a:rPr kumimoji="1" lang="en-US" altLang="zh-CN" sz="2200" dirty="0">
                <a:effectLst/>
                <a:latin typeface="+mn-lt"/>
                <a:ea typeface="SimSun" charset="-122"/>
                <a:cs typeface="SimSun" charset="-122"/>
              </a:rPr>
              <a:t>( i=1; i &lt; n ; i++ </a:t>
            </a:r>
            <a:r>
              <a:rPr kumimoji="1" lang="en-US" altLang="zh-CN" sz="2200" dirty="0" smtClean="0">
                <a:effectLst/>
                <a:latin typeface="+mn-lt"/>
                <a:ea typeface="SimSun" charset="-122"/>
                <a:cs typeface="SimSun" charset="-122"/>
              </a:rPr>
              <a:t>)</a:t>
            </a: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a:t>
            </a:r>
            <a:endParaRPr kumimoji="1" lang="en-US" altLang="zh-CN" sz="2200" dirty="0">
              <a:effectLst/>
              <a:latin typeface="+mn-lt"/>
              <a:ea typeface="SimSun" charset="-122"/>
              <a:cs typeface="SimSun" charset="-122"/>
            </a:endParaRPr>
          </a:p>
          <a:p>
            <a:pPr algn="just" eaLnBrk="0" hangingPunct="0">
              <a:spcBef>
                <a:spcPts val="0"/>
              </a:spcBef>
            </a:pPr>
            <a:r>
              <a:rPr kumimoji="1" lang="en-US" altLang="zh-CN" sz="2200" dirty="0" smtClean="0">
                <a:effectLst/>
                <a:latin typeface="+mn-lt"/>
                <a:ea typeface="SimSun" charset="-122"/>
                <a:cs typeface="SimSun" charset="-122"/>
              </a:rPr>
              <a:t>        </a:t>
            </a:r>
            <a:r>
              <a:rPr kumimoji="1" lang="en-US" altLang="zh-CN" sz="2200" dirty="0" smtClean="0">
                <a:solidFill>
                  <a:srgbClr val="FFFF00"/>
                </a:solidFill>
                <a:effectLst/>
                <a:latin typeface="+mn-lt"/>
                <a:ea typeface="SimSun" charset="-122"/>
                <a:cs typeface="SimSun" charset="-122"/>
              </a:rPr>
              <a:t>Select </a:t>
            </a:r>
            <a:r>
              <a:rPr kumimoji="1" lang="en-US" altLang="zh-CN" sz="2200" dirty="0">
                <a:solidFill>
                  <a:srgbClr val="FFFF00"/>
                </a:solidFill>
                <a:effectLst/>
                <a:latin typeface="+mn-lt"/>
                <a:ea typeface="SimSun" charset="-122"/>
                <a:cs typeface="SimSun" charset="-122"/>
              </a:rPr>
              <a:t>(</a:t>
            </a:r>
            <a:r>
              <a:rPr kumimoji="1" lang="en-US" altLang="zh-CN" sz="2200" dirty="0" err="1">
                <a:solidFill>
                  <a:srgbClr val="FFFF00"/>
                </a:solidFill>
                <a:effectLst/>
                <a:latin typeface="+mn-lt"/>
                <a:ea typeface="SimSun" charset="-122"/>
                <a:cs typeface="SimSun" charset="-122"/>
              </a:rPr>
              <a:t>pht</a:t>
            </a:r>
            <a:r>
              <a:rPr kumimoji="1" lang="en-US" altLang="zh-CN" sz="2200" dirty="0">
                <a:solidFill>
                  <a:srgbClr val="FFFF00"/>
                </a:solidFill>
                <a:effectLst/>
                <a:latin typeface="+mn-lt"/>
                <a:ea typeface="SimSun" charset="-122"/>
                <a:cs typeface="SimSun" charset="-122"/>
              </a:rPr>
              <a:t>, </a:t>
            </a:r>
            <a:r>
              <a:rPr kumimoji="1" lang="en-US" altLang="zh-CN" sz="2200" dirty="0" err="1">
                <a:solidFill>
                  <a:srgbClr val="FFFF00"/>
                </a:solidFill>
                <a:effectLst/>
                <a:latin typeface="+mn-lt"/>
                <a:ea typeface="SimSun" charset="-122"/>
                <a:cs typeface="SimSun" charset="-122"/>
              </a:rPr>
              <a:t>n+i</a:t>
            </a:r>
            <a:r>
              <a:rPr kumimoji="1" lang="en-US" altLang="zh-CN" sz="2200" dirty="0">
                <a:solidFill>
                  <a:srgbClr val="FFFF00"/>
                </a:solidFill>
                <a:effectLst/>
                <a:latin typeface="+mn-lt"/>
                <a:ea typeface="SimSun" charset="-122"/>
                <a:cs typeface="SimSun" charset="-122"/>
              </a:rPr>
              <a:t>, &amp;</a:t>
            </a:r>
            <a:r>
              <a:rPr kumimoji="1" lang="en-US" altLang="zh-CN" sz="2200" dirty="0" err="1">
                <a:solidFill>
                  <a:srgbClr val="FFFF00"/>
                </a:solidFill>
                <a:effectLst/>
                <a:latin typeface="+mn-lt"/>
                <a:ea typeface="SimSun" charset="-122"/>
                <a:cs typeface="SimSun" charset="-122"/>
              </a:rPr>
              <a:t>x1</a:t>
            </a:r>
            <a:r>
              <a:rPr kumimoji="1" lang="en-US" altLang="zh-CN" sz="2200" dirty="0">
                <a:solidFill>
                  <a:srgbClr val="FFFF00"/>
                </a:solidFill>
                <a:effectLst/>
                <a:latin typeface="+mn-lt"/>
                <a:ea typeface="SimSun" charset="-122"/>
                <a:cs typeface="SimSun" charset="-122"/>
              </a:rPr>
              <a:t>, &amp;</a:t>
            </a:r>
            <a:r>
              <a:rPr kumimoji="1" lang="en-US" altLang="zh-CN" sz="2200" dirty="0" err="1">
                <a:solidFill>
                  <a:srgbClr val="FFFF00"/>
                </a:solidFill>
                <a:effectLst/>
                <a:latin typeface="+mn-lt"/>
                <a:ea typeface="SimSun" charset="-122"/>
                <a:cs typeface="SimSun" charset="-122"/>
              </a:rPr>
              <a:t>x2</a:t>
            </a:r>
            <a:r>
              <a:rPr kumimoji="1" lang="en-US" altLang="zh-CN" sz="2200" dirty="0">
                <a:solidFill>
                  <a:srgbClr val="FFFF00"/>
                </a:solidFill>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pht</a:t>
            </a:r>
            <a:r>
              <a:rPr kumimoji="1" lang="en-US" altLang="zh-CN" sz="2200" dirty="0" smtClean="0">
                <a:effectLst/>
                <a:latin typeface="+mn-lt"/>
                <a:ea typeface="SimSun" charset="-122"/>
                <a:cs typeface="SimSun" charset="-122"/>
              </a:rPr>
              <a: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x1</a:t>
            </a:r>
            <a:r>
              <a:rPr kumimoji="1" lang="en-US" altLang="zh-CN" sz="2200" dirty="0">
                <a:effectLst/>
                <a:latin typeface="+mn-lt"/>
                <a:ea typeface="SimSun" charset="-122"/>
                <a:cs typeface="SimSun" charset="-122"/>
              </a:rPr>
              <a:t>].parent = n + i;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构造一个内部结点 *</a:t>
            </a:r>
            <a:r>
              <a:rPr kumimoji="1" lang="en-US" altLang="zh-CN" sz="2200" dirty="0">
                <a:solidFill>
                  <a:srgbClr val="00CC00"/>
                </a:solidFill>
                <a:effectLst/>
                <a:latin typeface="+mn-lt"/>
                <a:ea typeface="SimSun" charset="-122"/>
                <a:cs typeface="SimSun" charset="-122"/>
              </a:rPr>
              <a:t>/</a:t>
            </a:r>
          </a:p>
          <a:p>
            <a:pPr algn="just" eaLnBrk="0" hangingPunct="0">
              <a:spcBef>
                <a:spcPts val="0"/>
              </a:spcBef>
            </a:pP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pht</a:t>
            </a:r>
            <a:r>
              <a:rPr kumimoji="1" lang="en-US" altLang="zh-CN" sz="2200" dirty="0" smtClean="0">
                <a:effectLst/>
                <a:latin typeface="+mn-lt"/>
                <a:ea typeface="SimSun" charset="-122"/>
                <a:cs typeface="SimSun" charset="-122"/>
              </a:rPr>
              <a: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x2</a:t>
            </a:r>
            <a:r>
              <a:rPr kumimoji="1" lang="en-US" altLang="zh-CN" sz="2200" dirty="0">
                <a:effectLst/>
                <a:latin typeface="+mn-lt"/>
                <a:ea typeface="SimSun" charset="-122"/>
                <a:cs typeface="SimSun" charset="-122"/>
              </a:rPr>
              <a:t>].parent = n + i;</a:t>
            </a:r>
          </a:p>
          <a:p>
            <a:pPr algn="just" eaLnBrk="0" hangingPunct="0">
              <a:spcBef>
                <a:spcPts val="0"/>
              </a:spcBef>
            </a:pP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pht</a:t>
            </a:r>
            <a:r>
              <a:rPr kumimoji="1" lang="en-US" altLang="zh-CN" sz="2200" dirty="0" smtClean="0">
                <a:effectLst/>
                <a:latin typeface="+mn-lt"/>
                <a:ea typeface="SimSun" charset="-122"/>
                <a:cs typeface="SimSun" charset="-122"/>
              </a:rPr>
              <a: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n+i</a:t>
            </a:r>
            <a:r>
              <a:rPr kumimoji="1" lang="en-US" altLang="zh-CN" sz="2200" dirty="0">
                <a:effectLst/>
                <a:latin typeface="+mn-lt"/>
                <a:ea typeface="SimSun" charset="-122"/>
                <a:cs typeface="SimSun" charset="-122"/>
              </a:rPr>
              <a:t>].weight =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x1</a:t>
            </a:r>
            <a:r>
              <a:rPr kumimoji="1" lang="en-US" altLang="zh-CN" sz="2200" dirty="0">
                <a:effectLst/>
                <a:latin typeface="+mn-lt"/>
                <a:ea typeface="SimSun" charset="-122"/>
                <a:cs typeface="SimSun" charset="-122"/>
              </a:rPr>
              <a:t>].</a:t>
            </a:r>
            <a:r>
              <a:rPr kumimoji="1" lang="en-US" altLang="zh-CN" sz="2200" dirty="0" smtClean="0">
                <a:effectLst/>
                <a:latin typeface="+mn-lt"/>
                <a:ea typeface="SimSun" charset="-122"/>
                <a:cs typeface="SimSun" charset="-122"/>
              </a:rPr>
              <a:t>weight +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x2</a:t>
            </a:r>
            <a:r>
              <a:rPr kumimoji="1" lang="en-US" altLang="zh-CN" sz="2200" dirty="0">
                <a:effectLst/>
                <a:latin typeface="+mn-lt"/>
                <a:ea typeface="SimSun" charset="-122"/>
                <a:cs typeface="SimSun" charset="-122"/>
              </a:rPr>
              <a:t>].weight;</a:t>
            </a:r>
          </a:p>
          <a:p>
            <a:pPr algn="just" eaLnBrk="0" hangingPunct="0">
              <a:spcBef>
                <a:spcPts val="0"/>
              </a:spcBef>
            </a:pP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pht</a:t>
            </a:r>
            <a:r>
              <a:rPr kumimoji="1" lang="en-US" altLang="zh-CN" sz="2200" dirty="0" smtClean="0">
                <a:effectLst/>
                <a:latin typeface="+mn-lt"/>
                <a:ea typeface="SimSun" charset="-122"/>
                <a:cs typeface="SimSun" charset="-122"/>
              </a:rPr>
              <a: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n+i</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lchild</a:t>
            </a:r>
            <a:r>
              <a:rPr kumimoji="1" lang="en-US" altLang="zh-CN" sz="2200" dirty="0">
                <a:effectLst/>
                <a:latin typeface="+mn-lt"/>
                <a:ea typeface="SimSun" charset="-122"/>
                <a:cs typeface="SimSun" charset="-122"/>
              </a:rPr>
              <a:t> = </a:t>
            </a:r>
            <a:r>
              <a:rPr kumimoji="1" lang="en-US" altLang="zh-CN" sz="2200" dirty="0" err="1">
                <a:effectLst/>
                <a:latin typeface="+mn-lt"/>
                <a:ea typeface="SimSun" charset="-122"/>
                <a:cs typeface="SimSun" charset="-122"/>
              </a:rPr>
              <a:t>x1</a:t>
            </a:r>
            <a:r>
              <a:rPr kumimoji="1" lang="en-US" altLang="zh-CN" sz="2200" dirty="0">
                <a:effectLst/>
                <a:latin typeface="+mn-lt"/>
                <a:ea typeface="SimSun" charset="-122"/>
                <a:cs typeface="SimSun" charset="-122"/>
              </a:rPr>
              <a:t>;</a:t>
            </a:r>
          </a:p>
          <a:p>
            <a:pPr algn="just" eaLnBrk="0" hangingPunct="0">
              <a:spcBef>
                <a:spcPts val="0"/>
              </a:spcBef>
            </a:pP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pht</a:t>
            </a:r>
            <a:r>
              <a:rPr kumimoji="1" lang="en-US" altLang="zh-CN" sz="2200" dirty="0" smtClean="0">
                <a:effectLst/>
                <a:latin typeface="+mn-lt"/>
                <a:ea typeface="SimSun" charset="-122"/>
                <a:cs typeface="SimSun" charset="-122"/>
              </a:rPr>
              <a: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n+i</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rchild</a:t>
            </a:r>
            <a:r>
              <a:rPr kumimoji="1" lang="en-US" altLang="zh-CN" sz="2200" dirty="0">
                <a:effectLst/>
                <a:latin typeface="+mn-lt"/>
                <a:ea typeface="SimSun" charset="-122"/>
                <a:cs typeface="SimSun" charset="-122"/>
              </a:rPr>
              <a:t> = </a:t>
            </a:r>
            <a:r>
              <a:rPr kumimoji="1" lang="en-US" altLang="zh-CN" sz="2200" dirty="0" err="1">
                <a:effectLst/>
                <a:latin typeface="+mn-lt"/>
                <a:ea typeface="SimSun" charset="-122"/>
                <a:cs typeface="SimSun" charset="-122"/>
              </a:rPr>
              <a:t>x2</a:t>
            </a:r>
            <a:r>
              <a:rPr kumimoji="1" lang="en-US" altLang="zh-CN" sz="2200" dirty="0">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pht</a:t>
            </a:r>
            <a:r>
              <a:rPr kumimoji="1" lang="en-US" altLang="zh-CN" sz="2200" dirty="0" smtClean="0">
                <a:effectLst/>
                <a:latin typeface="+mn-lt"/>
                <a:ea typeface="SimSun" charset="-122"/>
                <a:cs typeface="SimSun" charset="-122"/>
              </a:rPr>
              <a:t>-</a:t>
            </a:r>
            <a:r>
              <a:rPr kumimoji="1" lang="en-US" altLang="zh-CN" sz="2200" dirty="0">
                <a:effectLst/>
                <a:latin typeface="+mn-lt"/>
                <a:ea typeface="SimSun" charset="-122"/>
                <a:cs typeface="SimSun" charset="-122"/>
              </a:rPr>
              <a:t>&gt;root = </a:t>
            </a:r>
            <a:r>
              <a:rPr kumimoji="1" lang="en-US" altLang="zh-CN" sz="2200" dirty="0" err="1">
                <a:effectLst/>
                <a:latin typeface="+mn-lt"/>
                <a:ea typeface="SimSun" charset="-122"/>
                <a:cs typeface="SimSun" charset="-122"/>
              </a:rPr>
              <a:t>n+i</a:t>
            </a:r>
            <a:r>
              <a:rPr kumimoji="1" lang="en-US" altLang="zh-CN" sz="2200" dirty="0" smtClean="0">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endParaRPr kumimoji="1" lang="en-US" altLang="zh-CN" sz="2200" dirty="0">
              <a:effectLst/>
              <a:latin typeface="+mn-lt"/>
              <a:ea typeface="SimSun" charset="-122"/>
              <a:cs typeface="SimSun" charset="-122"/>
            </a:endParaRP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return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a:t>
            </a:r>
          </a:p>
        </p:txBody>
      </p:sp>
      <p:sp>
        <p:nvSpPr>
          <p:cNvPr id="105475" name="Rectangle 3"/>
          <p:cNvSpPr>
            <a:spLocks noChangeArrowheads="1"/>
          </p:cNvSpPr>
          <p:nvPr/>
        </p:nvSpPr>
        <p:spPr bwMode="auto">
          <a:xfrm>
            <a:off x="755576" y="1196752"/>
            <a:ext cx="3600000" cy="432000"/>
          </a:xfrm>
          <a:prstGeom prst="rect">
            <a:avLst/>
          </a:prstGeom>
          <a:noFill/>
          <a:ln w="28575">
            <a:solidFill>
              <a:srgbClr val="00CC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rgbClr val="FFFF00"/>
              </a:solidFill>
              <a:effectLst/>
              <a:ea typeface="宋体" panose="02010600030101010101" pitchFamily="2" charset="-122"/>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452438" y="333375"/>
            <a:ext cx="79200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ts val="0"/>
              </a:spcBef>
            </a:pPr>
            <a:r>
              <a:rPr kumimoji="1" lang="en-US" altLang="zh-CN" sz="2200" dirty="0">
                <a:effectLst/>
                <a:latin typeface="+mn-lt"/>
                <a:ea typeface="SimSun" charset="-122"/>
                <a:cs typeface="SimSun" charset="-122"/>
              </a:rPr>
              <a:t>void </a:t>
            </a:r>
            <a:r>
              <a:rPr kumimoji="1" lang="en-US" altLang="zh-CN" sz="2200" dirty="0">
                <a:solidFill>
                  <a:srgbClr val="FFFF00"/>
                </a:solidFill>
                <a:effectLst/>
                <a:latin typeface="+mn-lt"/>
                <a:ea typeface="SimSun" charset="-122"/>
                <a:cs typeface="SimSun" charset="-122"/>
              </a:rPr>
              <a:t>Select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PHtTree</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int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pos</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int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x1</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int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x2</a:t>
            </a:r>
            <a:r>
              <a:rPr kumimoji="1" lang="en-US" altLang="zh-CN" sz="2200" dirty="0">
                <a:effectLst/>
                <a:latin typeface="+mn-lt"/>
                <a:ea typeface="SimSun" charset="-122"/>
                <a:cs typeface="SimSun" charset="-122"/>
              </a:rPr>
              <a:t>)</a:t>
            </a:r>
          </a:p>
          <a:p>
            <a:pPr algn="l" eaLnBrk="0" hangingPunct="0">
              <a:spcBef>
                <a:spcPts val="0"/>
              </a:spcBef>
            </a:pPr>
            <a:r>
              <a:rPr kumimoji="1" lang="en-US" altLang="zh-CN" sz="2200" dirty="0" smtClean="0">
                <a:effectLst/>
                <a:latin typeface="+mn-lt"/>
                <a:ea typeface="SimSun" charset="-122"/>
                <a:cs typeface="SimSun" charset="-122"/>
              </a:rPr>
              <a:t>{</a:t>
            </a:r>
          </a:p>
          <a:p>
            <a:pPr algn="l"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int</a:t>
            </a:r>
            <a:r>
              <a:rPr kumimoji="1" lang="en-US" altLang="zh-CN" sz="2200" dirty="0" smtClean="0">
                <a:effectLst/>
                <a:latin typeface="+mn-lt"/>
                <a:ea typeface="SimSun" charset="-122"/>
                <a:cs typeface="SimSun" charset="-122"/>
              </a:rPr>
              <a:t>  </a:t>
            </a:r>
            <a:r>
              <a:rPr kumimoji="1" lang="en-US" altLang="zh-CN" sz="2200" dirty="0" err="1">
                <a:effectLst/>
                <a:latin typeface="+mn-lt"/>
                <a:ea typeface="SimSun" charset="-122"/>
                <a:cs typeface="SimSun" charset="-122"/>
              </a:rPr>
              <a:t>m1</a:t>
            </a:r>
            <a:r>
              <a:rPr kumimoji="1" lang="en-US" altLang="zh-CN" sz="2200" dirty="0">
                <a:effectLst/>
                <a:latin typeface="+mn-lt"/>
                <a:ea typeface="SimSun" charset="-122"/>
                <a:cs typeface="SimSun" charset="-122"/>
              </a:rPr>
              <a:t> = </a:t>
            </a:r>
            <a:r>
              <a:rPr kumimoji="1" lang="en-US" altLang="zh-CN" sz="2200" dirty="0" err="1">
                <a:effectLst/>
                <a:latin typeface="+mn-lt"/>
                <a:ea typeface="SimSun" charset="-122"/>
                <a:cs typeface="SimSun" charset="-122"/>
              </a:rPr>
              <a:t>MAXINT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m2</a:t>
            </a:r>
            <a:r>
              <a:rPr kumimoji="1" lang="en-US" altLang="zh-CN" sz="2200" dirty="0">
                <a:effectLst/>
                <a:latin typeface="+mn-lt"/>
                <a:ea typeface="SimSun" charset="-122"/>
                <a:cs typeface="SimSun" charset="-122"/>
              </a:rPr>
              <a:t> = </a:t>
            </a:r>
            <a:r>
              <a:rPr kumimoji="1" lang="en-US" altLang="zh-CN" sz="2200" dirty="0" err="1">
                <a:effectLst/>
                <a:latin typeface="+mn-lt"/>
                <a:ea typeface="SimSun" charset="-122"/>
                <a:cs typeface="SimSun" charset="-122"/>
              </a:rPr>
              <a:t>MAXINT</a:t>
            </a:r>
            <a:r>
              <a:rPr kumimoji="1" lang="en-US" altLang="zh-CN" sz="2200" dirty="0">
                <a:effectLst/>
                <a:latin typeface="+mn-lt"/>
                <a:ea typeface="SimSun" charset="-122"/>
                <a:cs typeface="SimSun" charset="-122"/>
              </a:rPr>
              <a:t>;	</a:t>
            </a:r>
            <a:r>
              <a:rPr kumimoji="1" lang="en-US" altLang="zh-CN" sz="2200" dirty="0" smtClean="0">
                <a:solidFill>
                  <a:srgbClr val="00CC00"/>
                </a:solidFill>
                <a:effectLst/>
                <a:latin typeface="+mn-lt"/>
                <a:ea typeface="SimSun" charset="-122"/>
                <a:cs typeface="SimSun" charset="-122"/>
              </a:rPr>
              <a:t> /* </a:t>
            </a:r>
            <a:r>
              <a:rPr kumimoji="1" lang="zh-CN" altLang="en-US" sz="2200" dirty="0">
                <a:solidFill>
                  <a:srgbClr val="00CC00"/>
                </a:solidFill>
                <a:effectLst/>
                <a:latin typeface="+mn-lt"/>
                <a:ea typeface="SimSun" charset="-122"/>
                <a:cs typeface="SimSun" charset="-122"/>
              </a:rPr>
              <a:t>相关变量赋初值 *</a:t>
            </a:r>
            <a:r>
              <a:rPr kumimoji="1" lang="en-US" altLang="zh-CN" sz="2200" dirty="0">
                <a:solidFill>
                  <a:srgbClr val="00CC00"/>
                </a:solidFill>
                <a:effectLst/>
                <a:latin typeface="+mn-lt"/>
                <a:ea typeface="SimSun" charset="-122"/>
                <a:cs typeface="SimSun" charset="-122"/>
              </a:rPr>
              <a:t>/</a:t>
            </a:r>
          </a:p>
          <a:p>
            <a:pPr algn="l" eaLnBrk="0" hangingPunct="0">
              <a:spcBef>
                <a:spcPts val="0"/>
              </a:spcBef>
            </a:pP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for (j=1; j&lt;</a:t>
            </a:r>
            <a:r>
              <a:rPr kumimoji="1" lang="en-US" altLang="zh-CN" sz="2200" dirty="0" err="1">
                <a:effectLst/>
                <a:latin typeface="+mn-lt"/>
                <a:ea typeface="SimSun" charset="-122"/>
                <a:cs typeface="SimSun" charset="-122"/>
              </a:rPr>
              <a:t>pos</a:t>
            </a:r>
            <a:r>
              <a:rPr kumimoji="1" lang="en-US" altLang="zh-CN" sz="2200" dirty="0">
                <a:effectLst/>
                <a:latin typeface="+mn-lt"/>
                <a:ea typeface="SimSun" charset="-122"/>
                <a:cs typeface="SimSun" charset="-122"/>
              </a:rPr>
              <a:t>; j++) </a:t>
            </a:r>
            <a:r>
              <a:rPr kumimoji="1" lang="en-US" altLang="zh-CN" sz="2200" dirty="0" smtClean="0">
                <a:effectLst/>
                <a:latin typeface="+mn-lt"/>
                <a:ea typeface="SimSun" charset="-122"/>
                <a:cs typeface="SimSun" charset="-122"/>
              </a:rPr>
              <a:t>{</a:t>
            </a:r>
            <a:r>
              <a:rPr kumimoji="1" lang="en-US" altLang="zh-CN" sz="2200" dirty="0" smtClean="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找两个最小权的无父结点的结点 *</a:t>
            </a:r>
            <a:r>
              <a:rPr kumimoji="1" lang="en-US" altLang="zh-CN" sz="2200" dirty="0">
                <a:solidFill>
                  <a:srgbClr val="00CC00"/>
                </a:solidFill>
                <a:effectLst/>
                <a:latin typeface="+mn-lt"/>
                <a:ea typeface="SimSun" charset="-122"/>
                <a:cs typeface="SimSun" charset="-122"/>
              </a:rPr>
              <a:t>/</a:t>
            </a:r>
          </a:p>
          <a:p>
            <a:pPr algn="l" eaLnBrk="0" hangingPunct="0">
              <a:spcBef>
                <a:spcPts val="0"/>
              </a:spcBef>
            </a:pPr>
            <a:r>
              <a:rPr kumimoji="1" lang="en-US" altLang="zh-CN" sz="2200" dirty="0" smtClean="0">
                <a:effectLst/>
                <a:latin typeface="+mn-lt"/>
                <a:ea typeface="SimSun" charset="-122"/>
                <a:cs typeface="SimSun" charset="-122"/>
              </a:rPr>
              <a:t>        if (</a:t>
            </a:r>
            <a:r>
              <a:rPr kumimoji="1" lang="en-US" altLang="zh-CN" sz="2200" dirty="0" err="1" smtClean="0">
                <a:effectLst/>
                <a:latin typeface="+mn-lt"/>
                <a:ea typeface="SimSun" charset="-122"/>
                <a:cs typeface="SimSun" charset="-122"/>
              </a:rPr>
              <a:t>pht</a:t>
            </a:r>
            <a:r>
              <a:rPr kumimoji="1" lang="en-US" altLang="zh-CN" sz="2200" dirty="0" smtClean="0">
                <a:effectLst/>
                <a:latin typeface="+mn-lt"/>
                <a:ea typeface="SimSun" charset="-122"/>
                <a:cs typeface="SimSun" charset="-122"/>
              </a:rPr>
              <a:t>-&gt;</a:t>
            </a:r>
            <a:r>
              <a:rPr kumimoji="1" lang="en-US" altLang="zh-CN" sz="2200" dirty="0" err="1" smtClean="0">
                <a:effectLst/>
                <a:latin typeface="+mn-lt"/>
                <a:ea typeface="SimSun" charset="-122"/>
                <a:cs typeface="SimSun" charset="-122"/>
              </a:rPr>
              <a:t>ht</a:t>
            </a:r>
            <a:r>
              <a:rPr kumimoji="1" lang="en-US" altLang="zh-CN" sz="2200" dirty="0" smtClean="0">
                <a:effectLst/>
                <a:latin typeface="+mn-lt"/>
                <a:ea typeface="SimSun" charset="-122"/>
                <a:cs typeface="SimSun" charset="-122"/>
              </a:rPr>
              <a:t>[j].weight&lt;</a:t>
            </a:r>
            <a:r>
              <a:rPr kumimoji="1" lang="en-US" altLang="zh-CN" sz="2200" dirty="0" err="1" smtClean="0">
                <a:effectLst/>
                <a:latin typeface="+mn-lt"/>
                <a:ea typeface="SimSun" charset="-122"/>
                <a:cs typeface="SimSun" charset="-122"/>
              </a:rPr>
              <a:t>m1</a:t>
            </a:r>
            <a:r>
              <a:rPr kumimoji="1" lang="en-US" altLang="zh-CN" sz="2200" dirty="0" smtClean="0">
                <a:effectLst/>
                <a:latin typeface="+mn-lt"/>
                <a:ea typeface="SimSun" charset="-122"/>
                <a:cs typeface="SimSun" charset="-122"/>
              </a:rPr>
              <a:t> &amp;&amp; </a:t>
            </a:r>
            <a:r>
              <a:rPr kumimoji="1" lang="en-US" altLang="zh-CN" sz="2200" dirty="0" err="1" smtClean="0">
                <a:effectLst/>
                <a:latin typeface="+mn-lt"/>
                <a:ea typeface="SimSun" charset="-122"/>
                <a:cs typeface="SimSun" charset="-122"/>
              </a:rPr>
              <a:t>pht</a:t>
            </a:r>
            <a:r>
              <a:rPr kumimoji="1" lang="en-US" altLang="zh-CN" sz="2200" dirty="0" smtClean="0">
                <a:effectLst/>
                <a:latin typeface="+mn-lt"/>
                <a:ea typeface="SimSun" charset="-122"/>
                <a:cs typeface="SimSun" charset="-122"/>
              </a:rPr>
              <a:t>-&gt;</a:t>
            </a:r>
            <a:r>
              <a:rPr kumimoji="1" lang="en-US" altLang="zh-CN" sz="2200" dirty="0" err="1" smtClean="0">
                <a:effectLst/>
                <a:latin typeface="+mn-lt"/>
                <a:ea typeface="SimSun" charset="-122"/>
                <a:cs typeface="SimSun" charset="-122"/>
              </a:rPr>
              <a:t>ht</a:t>
            </a:r>
            <a:r>
              <a:rPr kumimoji="1" lang="en-US" altLang="zh-CN" sz="2200" dirty="0" smtClean="0">
                <a:effectLst/>
                <a:latin typeface="+mn-lt"/>
                <a:ea typeface="SimSun" charset="-122"/>
                <a:cs typeface="SimSun" charset="-122"/>
              </a:rPr>
              <a:t>[j].parent == 0) {</a:t>
            </a:r>
          </a:p>
          <a:p>
            <a:pPr algn="l" eaLnBrk="0" hangingPunct="0">
              <a:spcBef>
                <a:spcPts val="0"/>
              </a:spcBef>
            </a:pP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m2</a:t>
            </a: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 </a:t>
            </a:r>
            <a:r>
              <a:rPr kumimoji="1" lang="en-US" altLang="zh-CN" sz="2200" dirty="0" err="1" smtClean="0">
                <a:effectLst/>
                <a:latin typeface="+mn-lt"/>
                <a:ea typeface="SimSun" charset="-122"/>
                <a:cs typeface="SimSun" charset="-122"/>
              </a:rPr>
              <a:t>m1</a:t>
            </a:r>
            <a:r>
              <a:rPr kumimoji="1" lang="en-US" altLang="zh-CN" sz="2200" dirty="0" smtClean="0">
                <a:effectLst/>
                <a:latin typeface="+mn-lt"/>
                <a:ea typeface="SimSun" charset="-122"/>
                <a:cs typeface="SimSun" charset="-122"/>
              </a:rPr>
              <a:t>;</a:t>
            </a:r>
          </a:p>
          <a:p>
            <a:pPr algn="l"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x2</a:t>
            </a: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x1</a:t>
            </a:r>
            <a:r>
              <a:rPr kumimoji="1" lang="en-US" altLang="zh-CN" sz="2200" dirty="0" smtClean="0">
                <a:effectLst/>
                <a:latin typeface="+mn-lt"/>
                <a:ea typeface="SimSun" charset="-122"/>
                <a:cs typeface="SimSun" charset="-122"/>
              </a:rPr>
              <a:t>;</a:t>
            </a:r>
          </a:p>
          <a:p>
            <a:pPr algn="l" eaLnBrk="0" hangingPunct="0">
              <a:spcBef>
                <a:spcPts val="0"/>
              </a:spcBef>
            </a:pP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m1</a:t>
            </a:r>
            <a:r>
              <a:rPr kumimoji="1" lang="en-US" altLang="zh-CN" sz="2200" dirty="0" smtClean="0">
                <a:effectLst/>
                <a:latin typeface="+mn-lt"/>
                <a:ea typeface="SimSun" charset="-122"/>
                <a:cs typeface="SimSun" charset="-122"/>
              </a:rPr>
              <a:t> = </a:t>
            </a:r>
            <a:r>
              <a:rPr kumimoji="1" lang="en-US" altLang="zh-CN" sz="2200" dirty="0" err="1" smtClean="0">
                <a:effectLst/>
                <a:latin typeface="+mn-lt"/>
                <a:ea typeface="SimSun" charset="-122"/>
                <a:cs typeface="SimSun" charset="-122"/>
              </a:rPr>
              <a:t>pht</a:t>
            </a:r>
            <a:r>
              <a:rPr kumimoji="1" lang="en-US" altLang="zh-CN" sz="2200" dirty="0" smtClean="0">
                <a:effectLst/>
                <a:latin typeface="+mn-lt"/>
                <a:ea typeface="SimSun" charset="-122"/>
                <a:cs typeface="SimSun" charset="-122"/>
              </a:rPr>
              <a:t>-&gt;</a:t>
            </a:r>
            <a:r>
              <a:rPr kumimoji="1" lang="en-US" altLang="zh-CN" sz="2200" dirty="0" err="1" smtClean="0">
                <a:effectLst/>
                <a:latin typeface="+mn-lt"/>
                <a:ea typeface="SimSun" charset="-122"/>
                <a:cs typeface="SimSun" charset="-122"/>
              </a:rPr>
              <a:t>ht</a:t>
            </a:r>
            <a:r>
              <a:rPr kumimoji="1" lang="en-US" altLang="zh-CN" sz="2200" dirty="0" smtClean="0">
                <a:effectLst/>
                <a:latin typeface="+mn-lt"/>
                <a:ea typeface="SimSun" charset="-122"/>
                <a:cs typeface="SimSun" charset="-122"/>
              </a:rPr>
              <a:t>[j].weight;</a:t>
            </a:r>
          </a:p>
          <a:p>
            <a:pPr algn="l" eaLnBrk="0" hangingPunct="0">
              <a:spcBef>
                <a:spcPts val="0"/>
              </a:spcBef>
            </a:pP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x1</a:t>
            </a: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 j;</a:t>
            </a:r>
          </a:p>
          <a:p>
            <a:pPr algn="l"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endParaRPr kumimoji="1" lang="en-US" altLang="zh-CN" sz="2200" dirty="0">
              <a:effectLst/>
              <a:latin typeface="+mn-lt"/>
              <a:ea typeface="SimSun" charset="-122"/>
              <a:cs typeface="SimSun" charset="-122"/>
            </a:endParaRPr>
          </a:p>
          <a:p>
            <a:pPr algn="l"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else </a:t>
            </a:r>
            <a:r>
              <a:rPr kumimoji="1" lang="en-US" altLang="zh-CN" sz="2200" dirty="0">
                <a:effectLst/>
                <a:latin typeface="+mn-lt"/>
                <a:ea typeface="SimSun" charset="-122"/>
                <a:cs typeface="SimSun" charset="-122"/>
              </a:rPr>
              <a:t>if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[j].weight&lt;</a:t>
            </a:r>
            <a:r>
              <a:rPr kumimoji="1" lang="en-US" altLang="zh-CN" sz="2200" dirty="0" err="1">
                <a:effectLst/>
                <a:latin typeface="+mn-lt"/>
                <a:ea typeface="SimSun" charset="-122"/>
                <a:cs typeface="SimSun" charset="-122"/>
              </a:rPr>
              <a:t>m2</a:t>
            </a:r>
            <a:r>
              <a:rPr kumimoji="1" lang="en-US" altLang="zh-CN" sz="2200" dirty="0">
                <a:effectLst/>
                <a:latin typeface="+mn-lt"/>
                <a:ea typeface="SimSun" charset="-122"/>
                <a:cs typeface="SimSun" charset="-122"/>
              </a:rPr>
              <a:t> &amp;&amp;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[j].parent == 0</a:t>
            </a:r>
            <a:r>
              <a:rPr kumimoji="1" lang="en-US" altLang="zh-CN" sz="2200" dirty="0" smtClean="0">
                <a:effectLst/>
                <a:latin typeface="+mn-lt"/>
                <a:ea typeface="SimSun" charset="-122"/>
                <a:cs typeface="SimSun" charset="-122"/>
              </a:rPr>
              <a:t>) {</a:t>
            </a:r>
          </a:p>
          <a:p>
            <a:pPr algn="l"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m2</a:t>
            </a: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[j].weight;</a:t>
            </a:r>
          </a:p>
          <a:p>
            <a:pPr algn="l" eaLnBrk="0" hangingPunct="0">
              <a:spcBef>
                <a:spcPts val="0"/>
              </a:spcBef>
            </a:pPr>
            <a:r>
              <a:rPr kumimoji="1" lang="en-US" altLang="zh-CN" sz="2200" dirty="0" smtClean="0">
                <a:effectLst/>
                <a:latin typeface="+mn-lt"/>
                <a:ea typeface="SimSun" charset="-122"/>
                <a:cs typeface="SimSun" charset="-122"/>
              </a:rPr>
              <a:t>            </a:t>
            </a:r>
            <a:r>
              <a:rPr kumimoji="1" lang="en-US" altLang="zh-CN" sz="2200" dirty="0" err="1" smtClean="0">
                <a:effectLst/>
                <a:latin typeface="+mn-lt"/>
                <a:ea typeface="SimSun" charset="-122"/>
                <a:cs typeface="SimSun" charset="-122"/>
              </a:rPr>
              <a:t>x2</a:t>
            </a:r>
            <a:r>
              <a:rPr kumimoji="1" lang="en-US" altLang="zh-CN" sz="2200" dirty="0" smtClean="0">
                <a:effectLst/>
                <a:latin typeface="+mn-lt"/>
                <a:ea typeface="SimSun" charset="-122"/>
                <a:cs typeface="SimSun" charset="-122"/>
              </a:rPr>
              <a:t> </a:t>
            </a:r>
            <a:r>
              <a:rPr kumimoji="1" lang="en-US" altLang="zh-CN" sz="2200" dirty="0">
                <a:effectLst/>
                <a:latin typeface="+mn-lt"/>
                <a:ea typeface="SimSun" charset="-122"/>
                <a:cs typeface="SimSun" charset="-122"/>
              </a:rPr>
              <a:t>= j;</a:t>
            </a:r>
          </a:p>
          <a:p>
            <a:pPr algn="l"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endParaRPr kumimoji="1" lang="en-US" altLang="zh-CN" sz="2200" dirty="0">
              <a:effectLst/>
              <a:latin typeface="+mn-lt"/>
              <a:ea typeface="SimSun" charset="-122"/>
              <a:cs typeface="SimSun" charset="-122"/>
            </a:endParaRPr>
          </a:p>
          <a:p>
            <a:pPr algn="l" eaLnBrk="0" hangingPunct="0">
              <a:spcBef>
                <a:spcPts val="0"/>
              </a:spcBef>
            </a:pPr>
            <a:r>
              <a:rPr kumimoji="1" lang="en-US" altLang="zh-CN" sz="2200" dirty="0">
                <a:effectLst/>
                <a:latin typeface="+mn-lt"/>
                <a:ea typeface="SimSun" charset="-122"/>
                <a:cs typeface="SimSun" charset="-122"/>
              </a:rPr>
              <a:t> </a:t>
            </a:r>
            <a:r>
              <a:rPr kumimoji="1" lang="en-US" altLang="zh-CN" sz="2200" dirty="0" smtClean="0">
                <a:effectLst/>
                <a:latin typeface="+mn-lt"/>
                <a:ea typeface="SimSun" charset="-122"/>
                <a:cs typeface="SimSun" charset="-122"/>
              </a:rPr>
              <a:t>   }</a:t>
            </a:r>
            <a:endParaRPr kumimoji="1" lang="en-US" altLang="zh-CN" sz="2200" dirty="0">
              <a:effectLst/>
              <a:latin typeface="+mn-lt"/>
              <a:ea typeface="SimSun" charset="-122"/>
              <a:cs typeface="SimSun" charset="-122"/>
            </a:endParaRPr>
          </a:p>
          <a:p>
            <a:pPr algn="l" eaLnBrk="0" hangingPunct="0">
              <a:spcBef>
                <a:spcPts val="0"/>
              </a:spcBef>
            </a:pPr>
            <a:r>
              <a:rPr kumimoji="1" lang="en-US" altLang="zh-CN" sz="2200" dirty="0">
                <a:effectLst/>
                <a:latin typeface="+mn-lt"/>
                <a:ea typeface="SimSun" charset="-122"/>
                <a:cs typeface="SimSun" charset="-122"/>
              </a:rPr>
              <a:t>}</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zh-CN"/>
              <a:t>Example</a:t>
            </a:r>
          </a:p>
        </p:txBody>
      </p:sp>
      <p:sp>
        <p:nvSpPr>
          <p:cNvPr id="214019" name="Rectangle 3"/>
          <p:cNvSpPr>
            <a:spLocks noGrp="1" noChangeArrowheads="1"/>
          </p:cNvSpPr>
          <p:nvPr>
            <p:ph type="body" idx="1"/>
          </p:nvPr>
        </p:nvSpPr>
        <p:spPr>
          <a:xfrm>
            <a:off x="468313" y="1600200"/>
            <a:ext cx="8229600" cy="4525963"/>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dirty="0">
                <a:effectLst/>
              </a:rPr>
              <a:t>A communication system has eight symbols</a:t>
            </a:r>
          </a:p>
          <a:p>
            <a:pPr algn="ctr">
              <a:spcBef>
                <a:spcPct val="0"/>
              </a:spcBef>
              <a:buClrTx/>
              <a:buSzTx/>
              <a:buFontTx/>
              <a:buNone/>
            </a:pPr>
            <a:r>
              <a:rPr kumimoji="1" lang="en-US" altLang="zh-CN" dirty="0">
                <a:solidFill>
                  <a:srgbClr val="FFFF00"/>
                </a:solidFill>
                <a:effectLst/>
              </a:rPr>
              <a:t>c1, c2, c3, c4, c5, c6, c7, c8 </a:t>
            </a:r>
            <a:endParaRPr lang="en-US" altLang="zh-CN" dirty="0">
              <a:effectLst/>
            </a:endParaRPr>
          </a:p>
          <a:p>
            <a:pPr>
              <a:spcBef>
                <a:spcPct val="0"/>
              </a:spcBef>
              <a:buFont typeface="Wingdings" panose="05000000000000000000" pitchFamily="2" charset="2"/>
              <a:buNone/>
            </a:pPr>
            <a:r>
              <a:rPr lang="en-US" altLang="zh-CN" dirty="0">
                <a:effectLst/>
              </a:rPr>
              <a:t>and the probability of each symbol is</a:t>
            </a:r>
          </a:p>
          <a:p>
            <a:pPr algn="ctr">
              <a:spcBef>
                <a:spcPct val="0"/>
              </a:spcBef>
              <a:buClrTx/>
              <a:buSzTx/>
              <a:buFontTx/>
              <a:buNone/>
            </a:pPr>
            <a:r>
              <a:rPr kumimoji="1" lang="en-US" altLang="zh-CN" dirty="0">
                <a:solidFill>
                  <a:srgbClr val="FFFF00"/>
                </a:solidFill>
                <a:effectLst/>
              </a:rPr>
              <a:t>5, 25, 3, 6, 10, 11, 36, 4</a:t>
            </a:r>
            <a:endParaRPr lang="en-US" altLang="zh-CN" dirty="0">
              <a:effectLst/>
            </a:endParaRPr>
          </a:p>
          <a:p>
            <a:pPr>
              <a:spcBef>
                <a:spcPct val="0"/>
              </a:spcBef>
              <a:buFont typeface="Wingdings" panose="05000000000000000000" pitchFamily="2" charset="2"/>
              <a:buNone/>
            </a:pPr>
            <a:r>
              <a:rPr lang="en-US" altLang="zh-CN" dirty="0">
                <a:effectLst/>
              </a:rPr>
              <a:t>Try to design a coding method.</a:t>
            </a:r>
          </a:p>
          <a:p>
            <a:pPr>
              <a:spcBef>
                <a:spcPct val="0"/>
              </a:spcBef>
              <a:buFont typeface="Wingdings" panose="05000000000000000000" pitchFamily="2" charset="2"/>
              <a:buNone/>
            </a:pPr>
            <a:endParaRPr lang="en-US" altLang="zh-CN" dirty="0">
              <a:effectLst/>
            </a:endParaRPr>
          </a:p>
          <a:p>
            <a:pPr>
              <a:spcBef>
                <a:spcPct val="0"/>
              </a:spcBef>
              <a:buFont typeface="Wingdings" panose="05000000000000000000" pitchFamily="2" charset="2"/>
              <a:buNone/>
            </a:pPr>
            <a:r>
              <a:rPr lang="en-US" altLang="zh-CN" dirty="0">
                <a:effectLst/>
              </a:rPr>
              <a:t>Step1: </a:t>
            </a:r>
            <a:r>
              <a:rPr lang="en-US" altLang="zh-CN" dirty="0" smtClean="0">
                <a:effectLst/>
              </a:rPr>
              <a:t>establish a </a:t>
            </a:r>
            <a:r>
              <a:rPr lang="en-US" altLang="zh-CN" dirty="0">
                <a:effectLst/>
              </a:rPr>
              <a:t>Huffman tree;</a:t>
            </a:r>
          </a:p>
          <a:p>
            <a:pPr>
              <a:spcBef>
                <a:spcPct val="0"/>
              </a:spcBef>
              <a:buFont typeface="Wingdings" panose="05000000000000000000" pitchFamily="2" charset="2"/>
              <a:buNone/>
            </a:pPr>
            <a:r>
              <a:rPr lang="en-US" altLang="zh-CN" dirty="0">
                <a:solidFill>
                  <a:srgbClr val="FFFF00"/>
                </a:solidFill>
                <a:effectLst/>
              </a:rPr>
              <a:t>Step2: coding.</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a:t>补充材料</a:t>
            </a:r>
          </a:p>
        </p:txBody>
      </p:sp>
      <p:sp>
        <p:nvSpPr>
          <p:cNvPr id="245763" name="Rectangle 3"/>
          <p:cNvSpPr>
            <a:spLocks noGrp="1" noChangeArrowheads="1"/>
          </p:cNvSpPr>
          <p:nvPr>
            <p:ph type="body" idx="1"/>
          </p:nvPr>
        </p:nvSpPr>
        <p:spPr/>
        <p:txBody>
          <a:bodyPr/>
          <a:lstStyle/>
          <a:p>
            <a:r>
              <a:rPr lang="zh-CN" altLang="en-US">
                <a:effectLst/>
              </a:rPr>
              <a:t>信号编码</a:t>
            </a:r>
          </a:p>
          <a:p>
            <a:pPr lvl="1"/>
            <a:r>
              <a:rPr lang="zh-CN" altLang="en-US">
                <a:effectLst/>
              </a:rPr>
              <a:t>信源编码</a:t>
            </a:r>
            <a:r>
              <a:rPr lang="en-US" altLang="zh-CN">
                <a:effectLst/>
              </a:rPr>
              <a:t>(</a:t>
            </a:r>
            <a:r>
              <a:rPr lang="zh-CN" altLang="en-US">
                <a:effectLst/>
              </a:rPr>
              <a:t>香农理论</a:t>
            </a:r>
            <a:r>
              <a:rPr lang="en-US" altLang="zh-CN">
                <a:effectLst/>
              </a:rPr>
              <a:t>Shannon)</a:t>
            </a:r>
            <a:r>
              <a:rPr lang="zh-CN" altLang="en-US">
                <a:effectLst/>
              </a:rPr>
              <a:t>和信道编码</a:t>
            </a:r>
          </a:p>
        </p:txBody>
      </p:sp>
      <p:pic>
        <p:nvPicPr>
          <p:cNvPr id="2457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b="-5162"/>
          <a:stretch>
            <a:fillRect/>
          </a:stretch>
        </p:blipFill>
        <p:spPr bwMode="auto">
          <a:xfrm>
            <a:off x="1019175" y="2773363"/>
            <a:ext cx="7107238" cy="116046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66" name="Picture 6"/>
          <p:cNvPicPr>
            <a:picLocks noChangeAspect="1" noChangeArrowheads="1"/>
          </p:cNvPicPr>
          <p:nvPr/>
        </p:nvPicPr>
        <p:blipFill>
          <a:blip r:embed="rId4">
            <a:extLst>
              <a:ext uri="{28A0092B-C50C-407E-A947-70E740481C1C}">
                <a14:useLocalDpi xmlns:a14="http://schemas.microsoft.com/office/drawing/2010/main" val="0"/>
              </a:ext>
            </a:extLst>
          </a:blip>
          <a:srcRect b="15038"/>
          <a:stretch>
            <a:fillRect/>
          </a:stretch>
        </p:blipFill>
        <p:spPr bwMode="auto">
          <a:xfrm>
            <a:off x="1017588" y="4005064"/>
            <a:ext cx="7107237"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zh-CN" altLang="en-US" dirty="0"/>
              <a:t>补充材料</a:t>
            </a:r>
          </a:p>
        </p:txBody>
      </p:sp>
      <p:sp>
        <p:nvSpPr>
          <p:cNvPr id="247811" name="Rectangle 3"/>
          <p:cNvSpPr>
            <a:spLocks noGrp="1" noChangeArrowheads="1"/>
          </p:cNvSpPr>
          <p:nvPr>
            <p:ph type="body" idx="1"/>
          </p:nvPr>
        </p:nvSpPr>
        <p:spPr/>
        <p:txBody>
          <a:bodyPr/>
          <a:lstStyle/>
          <a:p>
            <a:r>
              <a:rPr lang="zh-CN" altLang="en-US" dirty="0">
                <a:effectLst/>
              </a:rPr>
              <a:t>编码</a:t>
            </a:r>
            <a:r>
              <a:rPr lang="en-US" altLang="zh-CN" dirty="0">
                <a:effectLst/>
              </a:rPr>
              <a:t>(coding): </a:t>
            </a:r>
            <a:r>
              <a:rPr lang="zh-CN" altLang="en-US" dirty="0">
                <a:effectLst/>
              </a:rPr>
              <a:t>需建立码本来表达数据</a:t>
            </a:r>
          </a:p>
          <a:p>
            <a:r>
              <a:rPr lang="zh-CN" altLang="en-US" dirty="0" smtClean="0">
                <a:effectLst/>
              </a:rPr>
              <a:t>码本</a:t>
            </a:r>
            <a:r>
              <a:rPr lang="en-US" altLang="zh-CN" dirty="0" smtClean="0">
                <a:effectLst/>
              </a:rPr>
              <a:t>/</a:t>
            </a:r>
            <a:r>
              <a:rPr lang="zh-CN" altLang="en-US" dirty="0" smtClean="0">
                <a:effectLst/>
              </a:rPr>
              <a:t>书</a:t>
            </a:r>
            <a:r>
              <a:rPr lang="en-US" altLang="zh-CN" dirty="0" smtClean="0">
                <a:effectLst/>
              </a:rPr>
              <a:t>(codebook</a:t>
            </a:r>
            <a:r>
              <a:rPr lang="en-US" altLang="zh-CN" dirty="0">
                <a:effectLst/>
              </a:rPr>
              <a:t>): </a:t>
            </a:r>
            <a:r>
              <a:rPr lang="zh-CN" altLang="en-US" dirty="0">
                <a:effectLst/>
              </a:rPr>
              <a:t>用来表达一定量的信息或一组事件所需的一系列符号（如字母、数字等）</a:t>
            </a:r>
          </a:p>
          <a:p>
            <a:r>
              <a:rPr lang="zh-CN" altLang="en-US" dirty="0">
                <a:effectLst/>
              </a:rPr>
              <a:t>码字</a:t>
            </a:r>
            <a:r>
              <a:rPr lang="en-US" altLang="zh-CN" dirty="0">
                <a:effectLst/>
              </a:rPr>
              <a:t>(code): </a:t>
            </a:r>
            <a:r>
              <a:rPr lang="zh-CN" altLang="en-US" dirty="0">
                <a:effectLst/>
              </a:rPr>
              <a:t>对每个信息或事件所赋的码符号序列</a:t>
            </a:r>
          </a:p>
          <a:p>
            <a:r>
              <a:rPr lang="zh-CN" altLang="en-US" dirty="0">
                <a:effectLst/>
              </a:rPr>
              <a:t>码字的</a:t>
            </a:r>
            <a:r>
              <a:rPr lang="zh-CN" altLang="en-US" dirty="0" smtClean="0">
                <a:effectLst/>
              </a:rPr>
              <a:t>长度</a:t>
            </a:r>
            <a:r>
              <a:rPr lang="en-US" altLang="zh-CN" dirty="0" smtClean="0">
                <a:effectLst/>
              </a:rPr>
              <a:t>(</a:t>
            </a:r>
            <a:r>
              <a:rPr lang="zh-CN" altLang="en-US" dirty="0" smtClean="0">
                <a:effectLst/>
              </a:rPr>
              <a:t>字长</a:t>
            </a:r>
            <a:r>
              <a:rPr lang="en-US" altLang="zh-CN" dirty="0">
                <a:effectLst/>
              </a:rPr>
              <a:t>)</a:t>
            </a:r>
            <a:r>
              <a:rPr lang="en-US" altLang="zh-CN" dirty="0" smtClean="0">
                <a:effectLst/>
              </a:rPr>
              <a:t>(</a:t>
            </a:r>
            <a:r>
              <a:rPr lang="en-US" altLang="zh-CN" dirty="0">
                <a:effectLst/>
              </a:rPr>
              <a:t>code length): </a:t>
            </a:r>
            <a:r>
              <a:rPr lang="zh-CN" altLang="en-US" dirty="0">
                <a:effectLst/>
              </a:rPr>
              <a:t>每个码字里的符号个数</a:t>
            </a:r>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zh-CN" altLang="en-US" dirty="0"/>
              <a:t>编解码</a:t>
            </a:r>
            <a:r>
              <a:rPr lang="zh-CN" altLang="en-US" dirty="0" smtClean="0"/>
              <a:t>举例</a:t>
            </a:r>
            <a:endParaRPr lang="zh-CN" altLang="en-US" dirty="0"/>
          </a:p>
        </p:txBody>
      </p:sp>
      <p:sp>
        <p:nvSpPr>
          <p:cNvPr id="246787" name="Rectangle 3"/>
          <p:cNvSpPr>
            <a:spLocks noGrp="1" noChangeArrowheads="1"/>
          </p:cNvSpPr>
          <p:nvPr>
            <p:ph type="body" idx="1"/>
          </p:nvPr>
        </p:nvSpPr>
        <p:spPr/>
        <p:txBody>
          <a:bodyPr/>
          <a:lstStyle/>
          <a:p>
            <a:endParaRPr lang="en-US" altLang="zh-CN" dirty="0">
              <a:effectLst/>
            </a:endParaRPr>
          </a:p>
          <a:p>
            <a:endParaRPr lang="en-US" altLang="zh-CN" dirty="0">
              <a:effectLst/>
            </a:endParaRPr>
          </a:p>
          <a:p>
            <a:endParaRPr lang="en-US" altLang="zh-CN" dirty="0">
              <a:effectLst/>
            </a:endParaRPr>
          </a:p>
          <a:p>
            <a:endParaRPr lang="en-US" altLang="zh-CN" dirty="0">
              <a:effectLst/>
            </a:endParaRPr>
          </a:p>
          <a:p>
            <a:endParaRPr lang="en-US" altLang="zh-CN" dirty="0">
              <a:effectLst/>
            </a:endParaRPr>
          </a:p>
          <a:p>
            <a:r>
              <a:rPr lang="zh-CN" altLang="en-US" dirty="0">
                <a:effectLst/>
              </a:rPr>
              <a:t>解码端收到</a:t>
            </a:r>
            <a:r>
              <a:rPr lang="en-US" altLang="zh-CN" dirty="0">
                <a:effectLst/>
              </a:rPr>
              <a:t>01 bit stream</a:t>
            </a:r>
          </a:p>
        </p:txBody>
      </p:sp>
      <p:pic>
        <p:nvPicPr>
          <p:cNvPr id="2467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209675"/>
            <a:ext cx="873442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6789" name="Text Box 5"/>
          <p:cNvSpPr txBox="1">
            <a:spLocks noChangeArrowheads="1"/>
          </p:cNvSpPr>
          <p:nvPr/>
        </p:nvSpPr>
        <p:spPr bwMode="auto">
          <a:xfrm>
            <a:off x="2016125" y="5265738"/>
            <a:ext cx="536236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effectLst/>
                <a:latin typeface="+mj-lt"/>
              </a:rPr>
              <a:t>  a   </a:t>
            </a:r>
            <a:r>
              <a:rPr lang="en-US" altLang="zh-CN" sz="2400" dirty="0" smtClean="0">
                <a:effectLst/>
                <a:latin typeface="+mj-lt"/>
              </a:rPr>
              <a:t> c     f     </a:t>
            </a:r>
            <a:r>
              <a:rPr lang="en-US" altLang="zh-CN" sz="2400" dirty="0">
                <a:effectLst/>
                <a:latin typeface="+mj-lt"/>
              </a:rPr>
              <a:t>e </a:t>
            </a:r>
            <a:r>
              <a:rPr lang="en-US" altLang="zh-CN" sz="2400" dirty="0" smtClean="0">
                <a:effectLst/>
                <a:latin typeface="+mj-lt"/>
              </a:rPr>
              <a:t>   d    f    </a:t>
            </a:r>
            <a:r>
              <a:rPr lang="en-US" altLang="zh-CN" sz="2400" dirty="0">
                <a:effectLst/>
                <a:latin typeface="+mj-lt"/>
              </a:rPr>
              <a:t>h  </a:t>
            </a:r>
            <a:r>
              <a:rPr lang="en-US" altLang="zh-CN" sz="2400" dirty="0" smtClean="0">
                <a:effectLst/>
                <a:latin typeface="+mj-lt"/>
              </a:rPr>
              <a:t>  </a:t>
            </a:r>
            <a:r>
              <a:rPr lang="en-US" altLang="zh-CN" sz="2400" dirty="0">
                <a:effectLst/>
                <a:latin typeface="+mj-lt"/>
              </a:rPr>
              <a:t>d  </a:t>
            </a:r>
            <a:r>
              <a:rPr lang="en-US" altLang="zh-CN" sz="2400" dirty="0" smtClean="0">
                <a:effectLst/>
                <a:latin typeface="+mj-lt"/>
              </a:rPr>
              <a:t>  </a:t>
            </a:r>
            <a:r>
              <a:rPr lang="en-US" altLang="zh-CN" sz="2400" dirty="0">
                <a:effectLst/>
                <a:latin typeface="+mj-lt"/>
              </a:rPr>
              <a:t>h </a:t>
            </a:r>
            <a:r>
              <a:rPr lang="en-US" altLang="zh-CN" sz="2400" dirty="0" smtClean="0">
                <a:effectLst/>
                <a:latin typeface="+mj-lt"/>
              </a:rPr>
              <a:t>   g</a:t>
            </a:r>
            <a:endParaRPr lang="en-US" altLang="zh-CN" sz="2400" dirty="0">
              <a:effectLst/>
              <a:latin typeface="+mj-lt"/>
            </a:endParaRPr>
          </a:p>
          <a:p>
            <a:pPr algn="l"/>
            <a:r>
              <a:rPr lang="en-US" altLang="zh-CN" sz="2400" spc="50" dirty="0" smtClean="0">
                <a:effectLst/>
                <a:latin typeface="+mj-lt"/>
              </a:rPr>
              <a:t>000010101100011101111011111110</a:t>
            </a:r>
            <a:endParaRPr lang="en-US" altLang="zh-CN" sz="2400" spc="50" dirty="0">
              <a:effectLst/>
              <a:latin typeface="+mj-lt"/>
            </a:endParaRPr>
          </a:p>
          <a:p>
            <a:pPr algn="l"/>
            <a:r>
              <a:rPr lang="en-US" altLang="zh-CN" sz="2400" dirty="0">
                <a:effectLst/>
                <a:latin typeface="+mj-lt"/>
              </a:rPr>
              <a:t>    </a:t>
            </a:r>
            <a:r>
              <a:rPr lang="en-US" altLang="zh-CN" sz="2400" dirty="0" smtClean="0">
                <a:effectLst/>
                <a:latin typeface="+mj-lt"/>
              </a:rPr>
              <a:t>f       b  b  c   d   </a:t>
            </a:r>
            <a:r>
              <a:rPr lang="en-US" altLang="zh-CN" sz="2400" dirty="0">
                <a:effectLst/>
                <a:latin typeface="+mj-lt"/>
              </a:rPr>
              <a:t>a  </a:t>
            </a:r>
            <a:r>
              <a:rPr lang="en-US" altLang="zh-CN" sz="2400" dirty="0" smtClean="0">
                <a:effectLst/>
                <a:latin typeface="+mj-lt"/>
              </a:rPr>
              <a:t>b  </a:t>
            </a:r>
            <a:r>
              <a:rPr lang="en-US" altLang="zh-CN" sz="2400" dirty="0">
                <a:effectLst/>
                <a:latin typeface="+mj-lt"/>
              </a:rPr>
              <a:t>a </a:t>
            </a:r>
            <a:r>
              <a:rPr lang="en-US" altLang="zh-CN" sz="2400" dirty="0" smtClean="0">
                <a:effectLst/>
                <a:latin typeface="+mj-lt"/>
              </a:rPr>
              <a:t> </a:t>
            </a:r>
            <a:r>
              <a:rPr lang="en-US" altLang="zh-CN" sz="2400" dirty="0">
                <a:effectLst/>
                <a:latin typeface="+mj-lt"/>
              </a:rPr>
              <a:t>c  a </a:t>
            </a:r>
            <a:r>
              <a:rPr lang="en-US" altLang="zh-CN" sz="2400" dirty="0" smtClean="0">
                <a:effectLst/>
                <a:latin typeface="+mj-lt"/>
              </a:rPr>
              <a:t> </a:t>
            </a:r>
            <a:r>
              <a:rPr lang="en-US" altLang="zh-CN" sz="2400" dirty="0">
                <a:effectLst/>
                <a:latin typeface="+mj-lt"/>
              </a:rPr>
              <a:t>a </a:t>
            </a:r>
            <a:r>
              <a:rPr lang="en-US" altLang="zh-CN" sz="2400" dirty="0" smtClean="0">
                <a:effectLst/>
                <a:latin typeface="+mj-lt"/>
              </a:rPr>
              <a:t> a c</a:t>
            </a:r>
            <a:endParaRPr lang="en-US" altLang="zh-CN" sz="2400" dirty="0">
              <a:effectLst/>
              <a:latin typeface="+mj-lt"/>
            </a:endParaRPr>
          </a:p>
        </p:txBody>
      </p:sp>
      <p:sp>
        <p:nvSpPr>
          <p:cNvPr id="246790" name="Text Box 6"/>
          <p:cNvSpPr txBox="1">
            <a:spLocks noChangeArrowheads="1"/>
          </p:cNvSpPr>
          <p:nvPr/>
        </p:nvSpPr>
        <p:spPr bwMode="auto">
          <a:xfrm>
            <a:off x="922338" y="1484313"/>
            <a:ext cx="641350"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2000"/>
              </a:lnSpc>
            </a:pPr>
            <a:r>
              <a:rPr lang="zh-CN" altLang="en-US" sz="1800" dirty="0">
                <a:solidFill>
                  <a:srgbClr val="FF0000"/>
                </a:solidFill>
                <a:effectLst>
                  <a:outerShdw blurRad="38100" dist="38100" dir="2700000" algn="tl">
                    <a:srgbClr val="FFFFFF"/>
                  </a:outerShdw>
                </a:effectLst>
                <a:latin typeface="+mn-lt"/>
              </a:rPr>
              <a:t>符号</a:t>
            </a:r>
          </a:p>
          <a:p>
            <a:pPr>
              <a:lnSpc>
                <a:spcPct val="112000"/>
              </a:lnSpc>
            </a:pPr>
            <a:r>
              <a:rPr lang="en-US" altLang="zh-CN" sz="1800" i="1" dirty="0">
                <a:solidFill>
                  <a:srgbClr val="FF0000"/>
                </a:solidFill>
                <a:effectLst>
                  <a:outerShdw blurRad="38100" dist="38100" dir="2700000" algn="tl">
                    <a:srgbClr val="FFFFFF"/>
                  </a:outerShdw>
                </a:effectLst>
                <a:latin typeface="+mn-lt"/>
              </a:rPr>
              <a:t>a</a:t>
            </a:r>
          </a:p>
          <a:p>
            <a:pPr>
              <a:lnSpc>
                <a:spcPct val="112000"/>
              </a:lnSpc>
            </a:pPr>
            <a:r>
              <a:rPr lang="en-US" altLang="zh-CN" sz="1800" i="1" dirty="0">
                <a:solidFill>
                  <a:srgbClr val="FF0000"/>
                </a:solidFill>
                <a:effectLst>
                  <a:outerShdw blurRad="38100" dist="38100" dir="2700000" algn="tl">
                    <a:srgbClr val="FFFFFF"/>
                  </a:outerShdw>
                </a:effectLst>
                <a:latin typeface="+mn-lt"/>
              </a:rPr>
              <a:t>b</a:t>
            </a:r>
          </a:p>
          <a:p>
            <a:pPr>
              <a:lnSpc>
                <a:spcPct val="112000"/>
              </a:lnSpc>
            </a:pPr>
            <a:r>
              <a:rPr lang="en-US" altLang="zh-CN" sz="1800" i="1" dirty="0">
                <a:solidFill>
                  <a:srgbClr val="FF0000"/>
                </a:solidFill>
                <a:effectLst>
                  <a:outerShdw blurRad="38100" dist="38100" dir="2700000" algn="tl">
                    <a:srgbClr val="FFFFFF"/>
                  </a:outerShdw>
                </a:effectLst>
                <a:latin typeface="+mn-lt"/>
              </a:rPr>
              <a:t>c</a:t>
            </a:r>
          </a:p>
          <a:p>
            <a:pPr>
              <a:lnSpc>
                <a:spcPct val="112000"/>
              </a:lnSpc>
            </a:pPr>
            <a:r>
              <a:rPr lang="en-US" altLang="zh-CN" sz="1800" i="1" dirty="0">
                <a:solidFill>
                  <a:srgbClr val="FF0000"/>
                </a:solidFill>
                <a:effectLst>
                  <a:outerShdw blurRad="38100" dist="38100" dir="2700000" algn="tl">
                    <a:srgbClr val="FFFFFF"/>
                  </a:outerShdw>
                </a:effectLst>
                <a:latin typeface="+mn-lt"/>
              </a:rPr>
              <a:t>d</a:t>
            </a:r>
          </a:p>
          <a:p>
            <a:pPr>
              <a:lnSpc>
                <a:spcPct val="112000"/>
              </a:lnSpc>
            </a:pPr>
            <a:r>
              <a:rPr lang="en-US" altLang="zh-CN" sz="1800" i="1" dirty="0">
                <a:solidFill>
                  <a:srgbClr val="FF0000"/>
                </a:solidFill>
                <a:effectLst>
                  <a:outerShdw blurRad="38100" dist="38100" dir="2700000" algn="tl">
                    <a:srgbClr val="FFFFFF"/>
                  </a:outerShdw>
                </a:effectLst>
                <a:latin typeface="+mn-lt"/>
              </a:rPr>
              <a:t>e</a:t>
            </a:r>
          </a:p>
          <a:p>
            <a:pPr>
              <a:lnSpc>
                <a:spcPct val="112000"/>
              </a:lnSpc>
            </a:pPr>
            <a:r>
              <a:rPr lang="en-US" altLang="zh-CN" sz="1800" i="1" dirty="0">
                <a:solidFill>
                  <a:srgbClr val="FF0000"/>
                </a:solidFill>
                <a:effectLst>
                  <a:outerShdw blurRad="38100" dist="38100" dir="2700000" algn="tl">
                    <a:srgbClr val="FFFFFF"/>
                  </a:outerShdw>
                </a:effectLst>
                <a:latin typeface="+mn-lt"/>
              </a:rPr>
              <a:t>f</a:t>
            </a:r>
          </a:p>
          <a:p>
            <a:pPr>
              <a:lnSpc>
                <a:spcPct val="112000"/>
              </a:lnSpc>
            </a:pPr>
            <a:r>
              <a:rPr lang="en-US" altLang="zh-CN" sz="1800" i="1" dirty="0">
                <a:solidFill>
                  <a:srgbClr val="FF0000"/>
                </a:solidFill>
                <a:effectLst>
                  <a:outerShdw blurRad="38100" dist="38100" dir="2700000" algn="tl">
                    <a:srgbClr val="FFFFFF"/>
                  </a:outerShdw>
                </a:effectLst>
                <a:latin typeface="+mn-lt"/>
              </a:rPr>
              <a:t>g</a:t>
            </a:r>
          </a:p>
          <a:p>
            <a:pPr>
              <a:lnSpc>
                <a:spcPct val="112000"/>
              </a:lnSpc>
            </a:pPr>
            <a:r>
              <a:rPr lang="en-US" altLang="zh-CN" sz="1800" i="1" dirty="0">
                <a:solidFill>
                  <a:srgbClr val="FF0000"/>
                </a:solidFill>
                <a:effectLst>
                  <a:outerShdw blurRad="38100" dist="38100" dir="2700000" algn="tl">
                    <a:srgbClr val="FFFFFF"/>
                  </a:outerShdw>
                </a:effectLst>
                <a:latin typeface="+mn-lt"/>
              </a:rPr>
              <a:t>h</a:t>
            </a:r>
          </a:p>
        </p:txBody>
      </p:sp>
      <p:sp>
        <p:nvSpPr>
          <p:cNvPr id="246791" name="Line 7"/>
          <p:cNvSpPr>
            <a:spLocks noChangeShapeType="1"/>
          </p:cNvSpPr>
          <p:nvPr/>
        </p:nvSpPr>
        <p:spPr bwMode="auto">
          <a:xfrm>
            <a:off x="2117725"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2" name="Line 8"/>
          <p:cNvSpPr>
            <a:spLocks noChangeShapeType="1"/>
          </p:cNvSpPr>
          <p:nvPr/>
        </p:nvSpPr>
        <p:spPr bwMode="auto">
          <a:xfrm>
            <a:off x="2630488"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3" name="Line 9"/>
          <p:cNvSpPr>
            <a:spLocks noChangeShapeType="1"/>
          </p:cNvSpPr>
          <p:nvPr/>
        </p:nvSpPr>
        <p:spPr bwMode="auto">
          <a:xfrm>
            <a:off x="3204096"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4" name="Line 10"/>
          <p:cNvSpPr>
            <a:spLocks noChangeShapeType="1"/>
          </p:cNvSpPr>
          <p:nvPr/>
        </p:nvSpPr>
        <p:spPr bwMode="auto">
          <a:xfrm>
            <a:off x="3708152"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5" name="Line 11"/>
          <p:cNvSpPr>
            <a:spLocks noChangeShapeType="1"/>
          </p:cNvSpPr>
          <p:nvPr/>
        </p:nvSpPr>
        <p:spPr bwMode="auto">
          <a:xfrm>
            <a:off x="4199508"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6" name="Line 12"/>
          <p:cNvSpPr>
            <a:spLocks noChangeShapeType="1"/>
          </p:cNvSpPr>
          <p:nvPr/>
        </p:nvSpPr>
        <p:spPr bwMode="auto">
          <a:xfrm>
            <a:off x="4706739"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7" name="Line 13"/>
          <p:cNvSpPr>
            <a:spLocks noChangeShapeType="1"/>
          </p:cNvSpPr>
          <p:nvPr/>
        </p:nvSpPr>
        <p:spPr bwMode="auto">
          <a:xfrm>
            <a:off x="5194920"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8" name="Line 14"/>
          <p:cNvSpPr>
            <a:spLocks noChangeShapeType="1"/>
          </p:cNvSpPr>
          <p:nvPr/>
        </p:nvSpPr>
        <p:spPr bwMode="auto">
          <a:xfrm>
            <a:off x="5675313"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9" name="Line 15"/>
          <p:cNvSpPr>
            <a:spLocks noChangeShapeType="1"/>
          </p:cNvSpPr>
          <p:nvPr/>
        </p:nvSpPr>
        <p:spPr bwMode="auto">
          <a:xfrm>
            <a:off x="6162526"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00" name="Line 16"/>
          <p:cNvSpPr>
            <a:spLocks noChangeShapeType="1"/>
          </p:cNvSpPr>
          <p:nvPr/>
        </p:nvSpPr>
        <p:spPr bwMode="auto">
          <a:xfrm>
            <a:off x="6660232" y="5684838"/>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01" name="Line 17"/>
          <p:cNvSpPr>
            <a:spLocks noChangeShapeType="1"/>
          </p:cNvSpPr>
          <p:nvPr/>
        </p:nvSpPr>
        <p:spPr bwMode="auto">
          <a:xfrm>
            <a:off x="2124075" y="6083300"/>
            <a:ext cx="792163"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02" name="Line 18"/>
          <p:cNvSpPr>
            <a:spLocks noChangeShapeType="1"/>
          </p:cNvSpPr>
          <p:nvPr/>
        </p:nvSpPr>
        <p:spPr bwMode="auto">
          <a:xfrm>
            <a:off x="2997721" y="6083300"/>
            <a:ext cx="288925"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05" name="Line 21"/>
          <p:cNvSpPr>
            <a:spLocks noChangeShapeType="1"/>
          </p:cNvSpPr>
          <p:nvPr/>
        </p:nvSpPr>
        <p:spPr bwMode="auto">
          <a:xfrm>
            <a:off x="3346971" y="6083300"/>
            <a:ext cx="288925"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06" name="Line 22"/>
          <p:cNvSpPr>
            <a:spLocks noChangeShapeType="1"/>
          </p:cNvSpPr>
          <p:nvPr/>
        </p:nvSpPr>
        <p:spPr bwMode="auto">
          <a:xfrm>
            <a:off x="3707904" y="6083300"/>
            <a:ext cx="288925"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07" name="Line 23"/>
          <p:cNvSpPr>
            <a:spLocks noChangeShapeType="1"/>
          </p:cNvSpPr>
          <p:nvPr/>
        </p:nvSpPr>
        <p:spPr bwMode="auto">
          <a:xfrm>
            <a:off x="4068192" y="60833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09" name="Line 25"/>
          <p:cNvSpPr>
            <a:spLocks noChangeShapeType="1"/>
          </p:cNvSpPr>
          <p:nvPr/>
        </p:nvSpPr>
        <p:spPr bwMode="auto">
          <a:xfrm>
            <a:off x="4571107" y="6083300"/>
            <a:ext cx="2520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10" name="Line 26"/>
          <p:cNvSpPr>
            <a:spLocks noChangeShapeType="1"/>
          </p:cNvSpPr>
          <p:nvPr/>
        </p:nvSpPr>
        <p:spPr bwMode="auto">
          <a:xfrm>
            <a:off x="4860032" y="6083300"/>
            <a:ext cx="288925"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11" name="Line 27"/>
          <p:cNvSpPr>
            <a:spLocks noChangeShapeType="1"/>
          </p:cNvSpPr>
          <p:nvPr/>
        </p:nvSpPr>
        <p:spPr bwMode="auto">
          <a:xfrm>
            <a:off x="5221874" y="6083300"/>
            <a:ext cx="2520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12" name="Line 28"/>
          <p:cNvSpPr>
            <a:spLocks noChangeShapeType="1"/>
          </p:cNvSpPr>
          <p:nvPr/>
        </p:nvSpPr>
        <p:spPr bwMode="auto">
          <a:xfrm>
            <a:off x="5544136" y="6083300"/>
            <a:ext cx="2520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13" name="Line 29"/>
          <p:cNvSpPr>
            <a:spLocks noChangeShapeType="1"/>
          </p:cNvSpPr>
          <p:nvPr/>
        </p:nvSpPr>
        <p:spPr bwMode="auto">
          <a:xfrm>
            <a:off x="5868988" y="6083300"/>
            <a:ext cx="2520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14" name="Line 30"/>
          <p:cNvSpPr>
            <a:spLocks noChangeShapeType="1"/>
          </p:cNvSpPr>
          <p:nvPr/>
        </p:nvSpPr>
        <p:spPr bwMode="auto">
          <a:xfrm>
            <a:off x="6184751" y="6083300"/>
            <a:ext cx="2520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15" name="Line 31"/>
          <p:cNvSpPr>
            <a:spLocks noChangeShapeType="1"/>
          </p:cNvSpPr>
          <p:nvPr/>
        </p:nvSpPr>
        <p:spPr bwMode="auto">
          <a:xfrm>
            <a:off x="6516216" y="6083300"/>
            <a:ext cx="2520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16" name="Line 32"/>
          <p:cNvSpPr>
            <a:spLocks noChangeShapeType="1"/>
          </p:cNvSpPr>
          <p:nvPr/>
        </p:nvSpPr>
        <p:spPr bwMode="auto">
          <a:xfrm>
            <a:off x="6840280" y="6083300"/>
            <a:ext cx="2520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17" name="Text Box 33"/>
          <p:cNvSpPr txBox="1">
            <a:spLocks noChangeArrowheads="1"/>
          </p:cNvSpPr>
          <p:nvPr/>
        </p:nvSpPr>
        <p:spPr bwMode="auto">
          <a:xfrm>
            <a:off x="107950" y="5349875"/>
            <a:ext cx="1784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dirty="0">
                <a:effectLst/>
              </a:rPr>
              <a:t>定长编码（自然码）</a:t>
            </a:r>
          </a:p>
        </p:txBody>
      </p:sp>
      <p:sp>
        <p:nvSpPr>
          <p:cNvPr id="246818" name="Text Box 34"/>
          <p:cNvSpPr txBox="1">
            <a:spLocks noChangeArrowheads="1"/>
          </p:cNvSpPr>
          <p:nvPr/>
        </p:nvSpPr>
        <p:spPr bwMode="auto">
          <a:xfrm>
            <a:off x="107950" y="5994400"/>
            <a:ext cx="1962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dirty="0">
                <a:effectLst/>
              </a:rPr>
              <a:t>变长编码（哈夫曼码）</a:t>
            </a:r>
          </a:p>
        </p:txBody>
      </p:sp>
      <p:sp>
        <p:nvSpPr>
          <p:cNvPr id="246819" name="Text Box 35"/>
          <p:cNvSpPr txBox="1">
            <a:spLocks noChangeArrowheads="1"/>
          </p:cNvSpPr>
          <p:nvPr/>
        </p:nvSpPr>
        <p:spPr bwMode="auto">
          <a:xfrm>
            <a:off x="7524750" y="5373688"/>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effectLst/>
              </a:rPr>
              <a:t>10</a:t>
            </a:r>
            <a:r>
              <a:rPr lang="zh-CN" altLang="en-US" sz="1400" dirty="0">
                <a:effectLst/>
              </a:rPr>
              <a:t>个符号</a:t>
            </a:r>
          </a:p>
        </p:txBody>
      </p:sp>
      <p:sp>
        <p:nvSpPr>
          <p:cNvPr id="246820" name="Text Box 36"/>
          <p:cNvSpPr txBox="1">
            <a:spLocks noChangeArrowheads="1"/>
          </p:cNvSpPr>
          <p:nvPr/>
        </p:nvSpPr>
        <p:spPr bwMode="auto">
          <a:xfrm>
            <a:off x="7524750" y="60833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a:effectLst/>
              </a:rPr>
              <a:t>13</a:t>
            </a:r>
            <a:r>
              <a:rPr lang="zh-CN" altLang="en-US" sz="1400">
                <a:effectLst/>
              </a:rPr>
              <a:t>个符号</a:t>
            </a:r>
          </a:p>
        </p:txBody>
      </p:sp>
      <p:sp>
        <p:nvSpPr>
          <p:cNvPr id="246821" name="Text Box 37"/>
          <p:cNvSpPr txBox="1">
            <a:spLocks noChangeArrowheads="1"/>
          </p:cNvSpPr>
          <p:nvPr/>
        </p:nvSpPr>
        <p:spPr bwMode="auto">
          <a:xfrm>
            <a:off x="3851920" y="4365625"/>
            <a:ext cx="5163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20000"/>
              </a:spcBef>
            </a:pPr>
            <a:r>
              <a:rPr kumimoji="1" lang="zh-CN" altLang="en-US" sz="1400" b="1" dirty="0">
                <a:solidFill>
                  <a:srgbClr val="FFFF00"/>
                </a:solidFill>
                <a:effectLst/>
                <a:latin typeface="Times New Roman" panose="02020603050405020304" pitchFamily="18" charset="0"/>
                <a:ea typeface="宋体" panose="02010600030101010101" pitchFamily="2" charset="-122"/>
              </a:rPr>
              <a:t>平均码长</a:t>
            </a:r>
            <a:r>
              <a:rPr kumimoji="1" lang="en-US" altLang="zh-CN" sz="1400" b="1" dirty="0">
                <a:solidFill>
                  <a:srgbClr val="FFFF00"/>
                </a:solidFill>
                <a:effectLst/>
                <a:latin typeface="Times New Roman" panose="02020603050405020304" pitchFamily="18" charset="0"/>
                <a:ea typeface="宋体" panose="02010600030101010101" pitchFamily="2" charset="-122"/>
              </a:rPr>
              <a:t>=(0.19+0.25+0.21)*2+0.16*3+0.08*4+0.06*5+0.05*6=2.7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400"/>
                                  </p:iterate>
                                  <p:childTnLst>
                                    <p:set>
                                      <p:cBhvr>
                                        <p:cTn id="6" dur="1" fill="hold">
                                          <p:stCondLst>
                                            <p:cond delay="0"/>
                                          </p:stCondLst>
                                        </p:cTn>
                                        <p:tgtEl>
                                          <p:spTgt spid="24678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68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67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67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67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67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679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67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67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67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67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6800"/>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iterate type="lt">
                                    <p:tmAbs val="500"/>
                                  </p:iterate>
                                  <p:childTnLst>
                                    <p:set>
                                      <p:cBhvr>
                                        <p:cTn id="35" dur="1" fill="hold">
                                          <p:stCondLst>
                                            <p:cond delay="0"/>
                                          </p:stCondLst>
                                        </p:cTn>
                                        <p:tgtEl>
                                          <p:spTgt spid="246789">
                                            <p:txEl>
                                              <p:pRg st="0" end="0"/>
                                            </p:txEl>
                                          </p:spTgt>
                                        </p:tgtEl>
                                        <p:attrNameLst>
                                          <p:attrName>style.visibility</p:attrName>
                                        </p:attrNameLst>
                                      </p:cBhvr>
                                      <p:to>
                                        <p:strVal val="visible"/>
                                      </p:to>
                                    </p:set>
                                  </p:childTnLst>
                                </p:cTn>
                              </p:par>
                            </p:childTnLst>
                          </p:cTn>
                        </p:par>
                        <p:par>
                          <p:cTn id="36" fill="hold">
                            <p:stCondLst>
                              <p:cond delay="25000"/>
                            </p:stCondLst>
                            <p:childTnLst>
                              <p:par>
                                <p:cTn id="37" presetID="1" presetClass="entr" presetSubtype="0" fill="hold" grpId="0" nodeType="afterEffect">
                                  <p:stCondLst>
                                    <p:cond delay="0"/>
                                  </p:stCondLst>
                                  <p:childTnLst>
                                    <p:set>
                                      <p:cBhvr>
                                        <p:cTn id="38" dur="1" fill="hold">
                                          <p:stCondLst>
                                            <p:cond delay="0"/>
                                          </p:stCondLst>
                                        </p:cTn>
                                        <p:tgtEl>
                                          <p:spTgt spid="2468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68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68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68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680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680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680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680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68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68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68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681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68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68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6816"/>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nodeType="afterEffect">
                                  <p:stCondLst>
                                    <p:cond delay="0"/>
                                  </p:stCondLst>
                                  <p:iterate type="lt">
                                    <p:tmAbs val="500"/>
                                  </p:iterate>
                                  <p:childTnLst>
                                    <p:set>
                                      <p:cBhvr>
                                        <p:cTn id="73" dur="1" fill="hold">
                                          <p:stCondLst>
                                            <p:cond delay="0"/>
                                          </p:stCondLst>
                                        </p:cTn>
                                        <p:tgtEl>
                                          <p:spTgt spid="246789">
                                            <p:txEl>
                                              <p:pRg st="2" end="2"/>
                                            </p:txEl>
                                          </p:spTgt>
                                        </p:tgtEl>
                                        <p:attrNameLst>
                                          <p:attrName>style.visibility</p:attrName>
                                        </p:attrNameLst>
                                      </p:cBhvr>
                                      <p:to>
                                        <p:strVal val="visible"/>
                                      </p:to>
                                    </p:set>
                                  </p:childTnLst>
                                </p:cTn>
                              </p:par>
                            </p:childTnLst>
                          </p:cTn>
                        </p:par>
                        <p:par>
                          <p:cTn id="74" fill="hold">
                            <p:stCondLst>
                              <p:cond delay="23500"/>
                            </p:stCondLst>
                            <p:childTnLst>
                              <p:par>
                                <p:cTn id="75" presetID="1" presetClass="entr" presetSubtype="0" fill="hold" grpId="0" nodeType="afterEffect">
                                  <p:stCondLst>
                                    <p:cond delay="0"/>
                                  </p:stCondLst>
                                  <p:childTnLst>
                                    <p:set>
                                      <p:cBhvr>
                                        <p:cTn id="76" dur="1" fill="hold">
                                          <p:stCondLst>
                                            <p:cond delay="0"/>
                                          </p:stCondLst>
                                        </p:cTn>
                                        <p:tgtEl>
                                          <p:spTgt spid="246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1" grpId="0" animBg="1"/>
      <p:bldP spid="246792" grpId="0" animBg="1"/>
      <p:bldP spid="246793" grpId="0" animBg="1"/>
      <p:bldP spid="246794" grpId="0" animBg="1"/>
      <p:bldP spid="246795" grpId="0" animBg="1"/>
      <p:bldP spid="246796" grpId="0" animBg="1"/>
      <p:bldP spid="246797" grpId="0" animBg="1"/>
      <p:bldP spid="246798" grpId="0" animBg="1"/>
      <p:bldP spid="246799" grpId="0" animBg="1"/>
      <p:bldP spid="246800" grpId="0" animBg="1"/>
      <p:bldP spid="246801" grpId="0" animBg="1"/>
      <p:bldP spid="246802" grpId="0" animBg="1"/>
      <p:bldP spid="246805" grpId="0" animBg="1"/>
      <p:bldP spid="246806" grpId="0" animBg="1"/>
      <p:bldP spid="246807" grpId="0" animBg="1"/>
      <p:bldP spid="246809" grpId="0" animBg="1"/>
      <p:bldP spid="246810" grpId="0" animBg="1"/>
      <p:bldP spid="246811" grpId="0" animBg="1"/>
      <p:bldP spid="246812" grpId="0" animBg="1"/>
      <p:bldP spid="246813" grpId="0" animBg="1"/>
      <p:bldP spid="246814" grpId="0" animBg="1"/>
      <p:bldP spid="246815" grpId="0" animBg="1"/>
      <p:bldP spid="246816" grpId="0" animBg="1"/>
      <p:bldP spid="246817" grpId="0"/>
      <p:bldP spid="246818" grpId="0"/>
      <p:bldP spid="246819" grpId="0"/>
      <p:bldP spid="246820"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88" name="Rectangle 28"/>
          <p:cNvSpPr>
            <a:spLocks noChangeArrowheads="1"/>
          </p:cNvSpPr>
          <p:nvPr/>
        </p:nvSpPr>
        <p:spPr bwMode="auto">
          <a:xfrm>
            <a:off x="539750" y="836613"/>
            <a:ext cx="8208963" cy="2447925"/>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zh-CN" sz="1600">
              <a:effectLst/>
              <a:ea typeface="宋体" panose="02010600030101010101" pitchFamily="2" charset="-122"/>
            </a:endParaRPr>
          </a:p>
        </p:txBody>
      </p:sp>
      <p:sp>
        <p:nvSpPr>
          <p:cNvPr id="168976" name="Rectangle 16"/>
          <p:cNvSpPr>
            <a:spLocks noChangeArrowheads="1"/>
          </p:cNvSpPr>
          <p:nvPr/>
        </p:nvSpPr>
        <p:spPr bwMode="auto">
          <a:xfrm>
            <a:off x="838200" y="981075"/>
            <a:ext cx="77724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lnSpc>
                <a:spcPct val="110000"/>
              </a:lnSpc>
              <a:spcBef>
                <a:spcPct val="20000"/>
              </a:spcBef>
              <a:buClr>
                <a:schemeClr val="tx1"/>
              </a:buClr>
              <a:buSzPct val="75000"/>
              <a:buFont typeface="Wingdings" panose="05000000000000000000" pitchFamily="2" charset="2"/>
              <a:buNone/>
            </a:pPr>
            <a:r>
              <a:rPr lang="en-US" altLang="zh-CN" sz="3200" b="1" i="1" dirty="0">
                <a:solidFill>
                  <a:srgbClr val="CC0000"/>
                </a:solidFill>
                <a:effectLst/>
                <a:latin typeface="Times New Roman" panose="02020603050405020304" pitchFamily="18" charset="0"/>
                <a:ea typeface="仿宋_GB2312" panose="02010609030101010101" pitchFamily="49" charset="-122"/>
              </a:rPr>
              <a:t>Huffman</a:t>
            </a:r>
            <a:r>
              <a:rPr lang="en-US" altLang="zh-CN" sz="3200" b="1" dirty="0">
                <a:solidFill>
                  <a:srgbClr val="CC0000"/>
                </a:solidFill>
                <a:effectLst/>
                <a:latin typeface="Times New Roman" panose="02020603050405020304" pitchFamily="18" charset="0"/>
                <a:ea typeface="仿宋_GB2312" panose="02010609030101010101" pitchFamily="49" charset="-122"/>
              </a:rPr>
              <a:t> coding:</a:t>
            </a:r>
          </a:p>
          <a:p>
            <a:pPr marL="342900" indent="-342900" algn="l">
              <a:lnSpc>
                <a:spcPct val="110000"/>
              </a:lnSpc>
              <a:spcBef>
                <a:spcPct val="20000"/>
              </a:spcBef>
              <a:buClr>
                <a:schemeClr val="tx1"/>
              </a:buClr>
              <a:buSzPct val="75000"/>
              <a:buFont typeface="Wingdings" panose="05000000000000000000" pitchFamily="2" charset="2"/>
              <a:buNone/>
            </a:pPr>
            <a:r>
              <a:rPr lang="en-US" altLang="zh-CN" sz="3200" b="1" dirty="0">
                <a:solidFill>
                  <a:srgbClr val="CC3300"/>
                </a:solidFill>
                <a:effectLst/>
                <a:latin typeface="Times New Roman" panose="02020603050405020304" pitchFamily="18" charset="0"/>
                <a:ea typeface="仿宋_GB2312" panose="02010609030101010101" pitchFamily="49" charset="-122"/>
              </a:rPr>
              <a:t>  c1     c2     c3       c4        c5     c6    c7     c8</a:t>
            </a:r>
          </a:p>
          <a:p>
            <a:pPr marL="342900" indent="-342900" algn="l">
              <a:lnSpc>
                <a:spcPct val="110000"/>
              </a:lnSpc>
              <a:spcBef>
                <a:spcPct val="20000"/>
              </a:spcBef>
              <a:buClr>
                <a:schemeClr val="tx1"/>
              </a:buClr>
              <a:buSzPct val="75000"/>
              <a:buFont typeface="Wingdings" panose="05000000000000000000" pitchFamily="2" charset="2"/>
              <a:buNone/>
            </a:pPr>
            <a:r>
              <a:rPr lang="en-US" altLang="zh-CN" sz="3200" b="1" dirty="0">
                <a:solidFill>
                  <a:srgbClr val="CC3300"/>
                </a:solidFill>
                <a:effectLst/>
                <a:latin typeface="Times New Roman" panose="02020603050405020304" pitchFamily="18" charset="0"/>
                <a:ea typeface="仿宋_GB2312" panose="02010609030101010101" pitchFamily="49" charset="-122"/>
              </a:rPr>
              <a:t>0100   10	0000   0101    001   011   11   0001</a:t>
            </a:r>
          </a:p>
          <a:p>
            <a:pPr marL="342900" indent="-342900" algn="l">
              <a:lnSpc>
                <a:spcPct val="110000"/>
              </a:lnSpc>
              <a:spcBef>
                <a:spcPct val="20000"/>
              </a:spcBef>
              <a:buClr>
                <a:schemeClr val="tx1"/>
              </a:buClr>
              <a:buSzPct val="75000"/>
              <a:buFont typeface="Wingdings" panose="05000000000000000000" pitchFamily="2" charset="2"/>
              <a:buNone/>
            </a:pPr>
            <a:endParaRPr lang="en-US" altLang="zh-CN" sz="3200" b="1" dirty="0">
              <a:solidFill>
                <a:srgbClr val="008080"/>
              </a:solidFill>
              <a:effectLst/>
              <a:latin typeface="Times New Roman" panose="02020603050405020304" pitchFamily="18" charset="0"/>
              <a:ea typeface="仿宋_GB2312" panose="02010609030101010101" pitchFamily="49" charset="-122"/>
            </a:endParaRPr>
          </a:p>
        </p:txBody>
      </p:sp>
      <p:sp>
        <p:nvSpPr>
          <p:cNvPr id="168977" name="Line 17"/>
          <p:cNvSpPr>
            <a:spLocks noChangeShapeType="1"/>
          </p:cNvSpPr>
          <p:nvPr/>
        </p:nvSpPr>
        <p:spPr bwMode="auto">
          <a:xfrm>
            <a:off x="827088" y="2286000"/>
            <a:ext cx="7575550" cy="0"/>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8" name="Line 18"/>
          <p:cNvSpPr>
            <a:spLocks noChangeShapeType="1"/>
          </p:cNvSpPr>
          <p:nvPr/>
        </p:nvSpPr>
        <p:spPr bwMode="auto">
          <a:xfrm>
            <a:off x="1905000" y="1700213"/>
            <a:ext cx="0" cy="1133475"/>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9" name="Line 19"/>
          <p:cNvSpPr>
            <a:spLocks noChangeShapeType="1"/>
          </p:cNvSpPr>
          <p:nvPr/>
        </p:nvSpPr>
        <p:spPr bwMode="auto">
          <a:xfrm>
            <a:off x="2667000" y="1700213"/>
            <a:ext cx="0" cy="1133475"/>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0" name="Line 20"/>
          <p:cNvSpPr>
            <a:spLocks noChangeShapeType="1"/>
          </p:cNvSpPr>
          <p:nvPr/>
        </p:nvSpPr>
        <p:spPr bwMode="auto">
          <a:xfrm>
            <a:off x="3810000" y="1700213"/>
            <a:ext cx="0" cy="1133475"/>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1" name="Line 21"/>
          <p:cNvSpPr>
            <a:spLocks noChangeShapeType="1"/>
          </p:cNvSpPr>
          <p:nvPr/>
        </p:nvSpPr>
        <p:spPr bwMode="auto">
          <a:xfrm>
            <a:off x="4953000" y="1700213"/>
            <a:ext cx="0" cy="1133475"/>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2" name="Line 22"/>
          <p:cNvSpPr>
            <a:spLocks noChangeShapeType="1"/>
          </p:cNvSpPr>
          <p:nvPr/>
        </p:nvSpPr>
        <p:spPr bwMode="auto">
          <a:xfrm>
            <a:off x="5867400" y="1700213"/>
            <a:ext cx="0" cy="1133475"/>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3" name="Line 23"/>
          <p:cNvSpPr>
            <a:spLocks noChangeShapeType="1"/>
          </p:cNvSpPr>
          <p:nvPr/>
        </p:nvSpPr>
        <p:spPr bwMode="auto">
          <a:xfrm>
            <a:off x="6705600" y="1700213"/>
            <a:ext cx="0" cy="1133475"/>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4" name="Line 24"/>
          <p:cNvSpPr>
            <a:spLocks noChangeShapeType="1"/>
          </p:cNvSpPr>
          <p:nvPr/>
        </p:nvSpPr>
        <p:spPr bwMode="auto">
          <a:xfrm>
            <a:off x="7467600" y="1700213"/>
            <a:ext cx="0" cy="1133475"/>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6" name="Line 26"/>
          <p:cNvSpPr>
            <a:spLocks noChangeShapeType="1"/>
          </p:cNvSpPr>
          <p:nvPr/>
        </p:nvSpPr>
        <p:spPr bwMode="auto">
          <a:xfrm>
            <a:off x="838200" y="1700213"/>
            <a:ext cx="7575550" cy="0"/>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7" name="Line 27"/>
          <p:cNvSpPr>
            <a:spLocks noChangeShapeType="1"/>
          </p:cNvSpPr>
          <p:nvPr/>
        </p:nvSpPr>
        <p:spPr bwMode="auto">
          <a:xfrm>
            <a:off x="838200" y="2852738"/>
            <a:ext cx="7575550" cy="0"/>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90" name="Rectangle 30"/>
          <p:cNvSpPr>
            <a:spLocks noChangeArrowheads="1"/>
          </p:cNvSpPr>
          <p:nvPr/>
        </p:nvSpPr>
        <p:spPr bwMode="auto">
          <a:xfrm>
            <a:off x="649288" y="3644900"/>
            <a:ext cx="8315325"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20000"/>
              </a:spcBef>
              <a:buClr>
                <a:schemeClr val="tx1"/>
              </a:buClr>
              <a:buSzPct val="75000"/>
              <a:buFont typeface="Wingdings" panose="05000000000000000000" pitchFamily="2" charset="2"/>
              <a:buNone/>
            </a:pPr>
            <a:r>
              <a:rPr lang="en-US" altLang="zh-CN" sz="3200" dirty="0">
                <a:effectLst/>
                <a:ea typeface="仿宋_GB2312" panose="02010609030101010101" pitchFamily="49" charset="-122"/>
              </a:rPr>
              <a:t>Total length of these symbols is</a:t>
            </a:r>
          </a:p>
          <a:p>
            <a:pPr algn="l">
              <a:lnSpc>
                <a:spcPct val="110000"/>
              </a:lnSpc>
              <a:buClr>
                <a:schemeClr val="tx1"/>
              </a:buClr>
              <a:buSzPct val="75000"/>
              <a:buFont typeface="Wingdings" panose="05000000000000000000" pitchFamily="2" charset="2"/>
              <a:buNone/>
            </a:pPr>
            <a:endParaRPr lang="en-US" altLang="zh-CN" sz="2400" dirty="0">
              <a:solidFill>
                <a:srgbClr val="FFFF00"/>
              </a:solidFill>
              <a:effectLst/>
              <a:ea typeface="仿宋_GB2312" panose="02010609030101010101" pitchFamily="49" charset="-122"/>
            </a:endParaRPr>
          </a:p>
          <a:p>
            <a:pPr algn="l">
              <a:lnSpc>
                <a:spcPct val="110000"/>
              </a:lnSpc>
              <a:buClr>
                <a:schemeClr val="tx1"/>
              </a:buClr>
              <a:buSzPct val="75000"/>
              <a:buFont typeface="Wingdings" panose="05000000000000000000" pitchFamily="2" charset="2"/>
              <a:buNone/>
            </a:pPr>
            <a:r>
              <a:rPr lang="en-US" altLang="zh-CN" sz="2400" dirty="0">
                <a:solidFill>
                  <a:srgbClr val="FFFF00"/>
                </a:solidFill>
                <a:effectLst/>
                <a:latin typeface="+mn-lt"/>
                <a:ea typeface="仿宋_GB2312" panose="02010609030101010101" pitchFamily="49" charset="-122"/>
              </a:rPr>
              <a:t>4 </a:t>
            </a:r>
            <a:r>
              <a:rPr lang="en-US" altLang="zh-CN" sz="2400" dirty="0">
                <a:solidFill>
                  <a:srgbClr val="FFFF00"/>
                </a:solidFill>
                <a:sym typeface="Symbol" panose="05050102010706020507" pitchFamily="18" charset="2"/>
              </a:rPr>
              <a:t></a:t>
            </a:r>
            <a:r>
              <a:rPr lang="en-US" altLang="zh-CN" sz="2400" dirty="0" smtClean="0">
                <a:solidFill>
                  <a:srgbClr val="FFFF00"/>
                </a:solidFill>
                <a:effectLst/>
                <a:latin typeface="+mn-lt"/>
                <a:ea typeface="仿宋_GB2312" panose="02010609030101010101" pitchFamily="49" charset="-122"/>
              </a:rPr>
              <a:t> </a:t>
            </a:r>
            <a:r>
              <a:rPr lang="en-US" altLang="zh-CN" sz="2400" dirty="0">
                <a:solidFill>
                  <a:srgbClr val="FFFF00"/>
                </a:solidFill>
                <a:effectLst/>
                <a:latin typeface="+mn-lt"/>
                <a:ea typeface="仿宋_GB2312" panose="02010609030101010101" pitchFamily="49" charset="-122"/>
              </a:rPr>
              <a:t>5 + 2 </a:t>
            </a:r>
            <a:r>
              <a:rPr lang="en-US" altLang="zh-CN" sz="2400" dirty="0">
                <a:solidFill>
                  <a:srgbClr val="FFFF00"/>
                </a:solidFill>
                <a:sym typeface="Symbol" panose="05050102010706020507" pitchFamily="18" charset="2"/>
              </a:rPr>
              <a:t></a:t>
            </a:r>
            <a:r>
              <a:rPr lang="en-US" altLang="zh-CN" sz="2400" dirty="0" smtClean="0">
                <a:solidFill>
                  <a:srgbClr val="FFFF00"/>
                </a:solidFill>
                <a:effectLst/>
                <a:latin typeface="+mn-lt"/>
                <a:ea typeface="仿宋_GB2312" panose="02010609030101010101" pitchFamily="49" charset="-122"/>
              </a:rPr>
              <a:t> </a:t>
            </a:r>
            <a:r>
              <a:rPr lang="en-US" altLang="zh-CN" sz="2400" dirty="0">
                <a:solidFill>
                  <a:srgbClr val="FFFF00"/>
                </a:solidFill>
                <a:effectLst/>
                <a:latin typeface="+mn-lt"/>
                <a:ea typeface="仿宋_GB2312" panose="02010609030101010101" pitchFamily="49" charset="-122"/>
              </a:rPr>
              <a:t>25 + 4 </a:t>
            </a:r>
            <a:r>
              <a:rPr lang="en-US" altLang="zh-CN" sz="2400" dirty="0">
                <a:solidFill>
                  <a:srgbClr val="FFFF00"/>
                </a:solidFill>
                <a:sym typeface="Symbol" panose="05050102010706020507" pitchFamily="18" charset="2"/>
              </a:rPr>
              <a:t></a:t>
            </a:r>
            <a:r>
              <a:rPr lang="en-US" altLang="zh-CN" sz="2400" dirty="0" smtClean="0">
                <a:solidFill>
                  <a:srgbClr val="FFFF00"/>
                </a:solidFill>
                <a:effectLst/>
                <a:latin typeface="+mn-lt"/>
                <a:ea typeface="仿宋_GB2312" panose="02010609030101010101" pitchFamily="49" charset="-122"/>
              </a:rPr>
              <a:t> </a:t>
            </a:r>
            <a:r>
              <a:rPr lang="en-US" altLang="zh-CN" sz="2400" dirty="0">
                <a:solidFill>
                  <a:srgbClr val="FFFF00"/>
                </a:solidFill>
                <a:effectLst/>
                <a:latin typeface="+mn-lt"/>
                <a:ea typeface="仿宋_GB2312" panose="02010609030101010101" pitchFamily="49" charset="-122"/>
              </a:rPr>
              <a:t>3 + 4 </a:t>
            </a:r>
            <a:r>
              <a:rPr lang="en-US" altLang="zh-CN" sz="2400" dirty="0">
                <a:solidFill>
                  <a:srgbClr val="FFFF00"/>
                </a:solidFill>
                <a:sym typeface="Symbol" panose="05050102010706020507" pitchFamily="18" charset="2"/>
              </a:rPr>
              <a:t></a:t>
            </a:r>
            <a:r>
              <a:rPr lang="en-US" altLang="zh-CN" sz="2400" dirty="0" smtClean="0">
                <a:solidFill>
                  <a:srgbClr val="FFFF00"/>
                </a:solidFill>
                <a:effectLst/>
                <a:latin typeface="+mn-lt"/>
                <a:ea typeface="仿宋_GB2312" panose="02010609030101010101" pitchFamily="49" charset="-122"/>
              </a:rPr>
              <a:t> </a:t>
            </a:r>
            <a:r>
              <a:rPr lang="en-US" altLang="zh-CN" sz="2400" dirty="0">
                <a:solidFill>
                  <a:srgbClr val="FFFF00"/>
                </a:solidFill>
                <a:effectLst/>
                <a:latin typeface="+mn-lt"/>
                <a:ea typeface="仿宋_GB2312" panose="02010609030101010101" pitchFamily="49" charset="-122"/>
              </a:rPr>
              <a:t>6 + 3 </a:t>
            </a:r>
            <a:r>
              <a:rPr lang="en-US" altLang="zh-CN" sz="2400" dirty="0">
                <a:solidFill>
                  <a:srgbClr val="FFFF00"/>
                </a:solidFill>
                <a:sym typeface="Symbol" panose="05050102010706020507" pitchFamily="18" charset="2"/>
              </a:rPr>
              <a:t></a:t>
            </a:r>
            <a:r>
              <a:rPr lang="en-US" altLang="zh-CN" sz="2400" dirty="0" smtClean="0">
                <a:solidFill>
                  <a:srgbClr val="FFFF00"/>
                </a:solidFill>
                <a:effectLst/>
                <a:latin typeface="+mn-lt"/>
                <a:ea typeface="仿宋_GB2312" panose="02010609030101010101" pitchFamily="49" charset="-122"/>
              </a:rPr>
              <a:t> </a:t>
            </a:r>
            <a:r>
              <a:rPr lang="en-US" altLang="zh-CN" sz="2400" dirty="0">
                <a:solidFill>
                  <a:srgbClr val="FFFF00"/>
                </a:solidFill>
                <a:effectLst/>
                <a:latin typeface="+mn-lt"/>
                <a:ea typeface="仿宋_GB2312" panose="02010609030101010101" pitchFamily="49" charset="-122"/>
              </a:rPr>
              <a:t>10 + 3 </a:t>
            </a:r>
            <a:r>
              <a:rPr lang="en-US" altLang="zh-CN" sz="2400" dirty="0">
                <a:solidFill>
                  <a:srgbClr val="FFFF00"/>
                </a:solidFill>
                <a:sym typeface="Symbol" panose="05050102010706020507" pitchFamily="18" charset="2"/>
              </a:rPr>
              <a:t></a:t>
            </a:r>
            <a:r>
              <a:rPr lang="en-US" altLang="zh-CN" sz="2400" dirty="0" smtClean="0">
                <a:solidFill>
                  <a:srgbClr val="FFFF00"/>
                </a:solidFill>
                <a:effectLst/>
                <a:latin typeface="+mn-lt"/>
                <a:ea typeface="仿宋_GB2312" panose="02010609030101010101" pitchFamily="49" charset="-122"/>
              </a:rPr>
              <a:t> </a:t>
            </a:r>
            <a:r>
              <a:rPr lang="en-US" altLang="zh-CN" sz="2400" dirty="0">
                <a:solidFill>
                  <a:srgbClr val="FFFF00"/>
                </a:solidFill>
                <a:effectLst/>
                <a:latin typeface="+mn-lt"/>
                <a:ea typeface="仿宋_GB2312" panose="02010609030101010101" pitchFamily="49" charset="-122"/>
              </a:rPr>
              <a:t>11 + 2 </a:t>
            </a:r>
            <a:r>
              <a:rPr lang="en-US" altLang="zh-CN" sz="2400" dirty="0">
                <a:solidFill>
                  <a:srgbClr val="FFFF00"/>
                </a:solidFill>
                <a:sym typeface="Symbol" panose="05050102010706020507" pitchFamily="18" charset="2"/>
              </a:rPr>
              <a:t></a:t>
            </a:r>
            <a:r>
              <a:rPr lang="en-US" altLang="zh-CN" sz="2400" dirty="0" smtClean="0">
                <a:solidFill>
                  <a:srgbClr val="FFFF00"/>
                </a:solidFill>
                <a:effectLst/>
                <a:latin typeface="+mn-lt"/>
                <a:ea typeface="仿宋_GB2312" panose="02010609030101010101" pitchFamily="49" charset="-122"/>
              </a:rPr>
              <a:t> </a:t>
            </a:r>
            <a:r>
              <a:rPr lang="en-US" altLang="zh-CN" sz="2400" dirty="0">
                <a:solidFill>
                  <a:srgbClr val="FFFF00"/>
                </a:solidFill>
                <a:effectLst/>
                <a:latin typeface="+mn-lt"/>
                <a:ea typeface="仿宋_GB2312" panose="02010609030101010101" pitchFamily="49" charset="-122"/>
              </a:rPr>
              <a:t>36 + 4 </a:t>
            </a:r>
            <a:r>
              <a:rPr lang="en-US" altLang="zh-CN" sz="2400" dirty="0">
                <a:solidFill>
                  <a:srgbClr val="FFFF00"/>
                </a:solidFill>
                <a:sym typeface="Symbol" panose="05050102010706020507" pitchFamily="18" charset="2"/>
              </a:rPr>
              <a:t></a:t>
            </a:r>
            <a:r>
              <a:rPr lang="en-US" altLang="zh-CN" sz="2400" dirty="0" smtClean="0">
                <a:solidFill>
                  <a:srgbClr val="FFFF00"/>
                </a:solidFill>
                <a:effectLst/>
                <a:latin typeface="+mn-lt"/>
                <a:ea typeface="仿宋_GB2312" panose="02010609030101010101" pitchFamily="49" charset="-122"/>
              </a:rPr>
              <a:t> </a:t>
            </a:r>
            <a:r>
              <a:rPr lang="en-US" altLang="zh-CN" sz="2400" dirty="0">
                <a:solidFill>
                  <a:srgbClr val="FFFF00"/>
                </a:solidFill>
                <a:effectLst/>
                <a:latin typeface="+mn-lt"/>
                <a:ea typeface="仿宋_GB2312" panose="02010609030101010101" pitchFamily="49" charset="-122"/>
              </a:rPr>
              <a:t>4</a:t>
            </a:r>
          </a:p>
          <a:p>
            <a:pPr algn="l">
              <a:lnSpc>
                <a:spcPct val="110000"/>
              </a:lnSpc>
              <a:buClr>
                <a:schemeClr val="tx1"/>
              </a:buClr>
              <a:buSzPct val="75000"/>
              <a:buFont typeface="Wingdings" panose="05000000000000000000" pitchFamily="2" charset="2"/>
              <a:buNone/>
            </a:pPr>
            <a:r>
              <a:rPr lang="en-US" altLang="zh-CN" sz="2400" dirty="0">
                <a:solidFill>
                  <a:srgbClr val="FFFF00"/>
                </a:solidFill>
                <a:effectLst/>
                <a:latin typeface="+mn-lt"/>
                <a:ea typeface="仿宋_GB2312" panose="02010609030101010101" pitchFamily="49" charset="-122"/>
              </a:rPr>
              <a:t>= 257</a:t>
            </a:r>
          </a:p>
        </p:txBody>
      </p:sp>
      <p:sp>
        <p:nvSpPr>
          <p:cNvPr id="168991" name="Rectangle 31"/>
          <p:cNvSpPr>
            <a:spLocks noChangeArrowheads="1"/>
          </p:cNvSpPr>
          <p:nvPr/>
        </p:nvSpPr>
        <p:spPr bwMode="auto">
          <a:xfrm>
            <a:off x="465593" y="2852738"/>
            <a:ext cx="79370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smtClean="0">
                <a:solidFill>
                  <a:schemeClr val="bg1"/>
                </a:solidFill>
                <a:effectLst/>
              </a:rPr>
              <a:t>频次： </a:t>
            </a:r>
            <a:r>
              <a:rPr kumimoji="1" lang="en-US" altLang="zh-CN" sz="2000" dirty="0" smtClean="0">
                <a:solidFill>
                  <a:schemeClr val="bg1"/>
                </a:solidFill>
                <a:effectLst/>
              </a:rPr>
              <a:t>5</a:t>
            </a:r>
            <a:r>
              <a:rPr kumimoji="1" lang="en-US" altLang="zh-CN" sz="2000" dirty="0">
                <a:solidFill>
                  <a:schemeClr val="bg1"/>
                </a:solidFill>
                <a:effectLst/>
              </a:rPr>
              <a:t>,          25,        3,             6,            10,        11,       36,        4</a:t>
            </a:r>
          </a:p>
        </p:txBody>
      </p:sp>
      <p:grpSp>
        <p:nvGrpSpPr>
          <p:cNvPr id="3" name="组合 2"/>
          <p:cNvGrpSpPr/>
          <p:nvPr/>
        </p:nvGrpSpPr>
        <p:grpSpPr>
          <a:xfrm>
            <a:off x="502771" y="5555855"/>
            <a:ext cx="4648890" cy="700621"/>
            <a:chOff x="502771" y="5555855"/>
            <a:chExt cx="4648890" cy="700621"/>
          </a:xfrm>
        </p:grpSpPr>
        <p:graphicFrame>
          <p:nvGraphicFramePr>
            <p:cNvPr id="18" name="Object 10"/>
            <p:cNvGraphicFramePr>
              <a:graphicFrameLocks noChangeAspect="1"/>
            </p:cNvGraphicFramePr>
            <p:nvPr/>
          </p:nvGraphicFramePr>
          <p:xfrm>
            <a:off x="2195736" y="5555855"/>
            <a:ext cx="2955925" cy="695325"/>
          </p:xfrm>
          <a:graphic>
            <a:graphicData uri="http://schemas.openxmlformats.org/presentationml/2006/ole">
              <mc:AlternateContent xmlns:mc="http://schemas.openxmlformats.org/markup-compatibility/2006">
                <mc:Choice xmlns:v="urn:schemas-microsoft-com:vml" Requires="v">
                  <p:oleObj spid="_x0000_s270458" name="Equation" r:id="rId4" imgW="34747200" imgH="9448800" progId="Equation.DSMT4">
                    <p:embed/>
                  </p:oleObj>
                </mc:Choice>
                <mc:Fallback>
                  <p:oleObj name="Equation" r:id="rId4" imgW="34747200" imgH="9448800" progId="Equation.DSMT4">
                    <p:embed/>
                    <p:pic>
                      <p:nvPicPr>
                        <p:cNvPr id="0" name="图片 253983"/>
                        <p:cNvPicPr>
                          <a:picLocks noChangeAspect="1" noChangeArrowheads="1"/>
                        </p:cNvPicPr>
                        <p:nvPr/>
                      </p:nvPicPr>
                      <p:blipFill>
                        <a:blip r:embed="rId5"/>
                        <a:srcRect/>
                        <a:stretch>
                          <a:fillRect/>
                        </a:stretch>
                      </p:blipFill>
                      <p:spPr bwMode="auto">
                        <a:xfrm>
                          <a:off x="2195736" y="5555855"/>
                          <a:ext cx="2955925"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502771" y="5733256"/>
              <a:ext cx="1620957" cy="523220"/>
            </a:xfrm>
            <a:prstGeom prst="rect">
              <a:avLst/>
            </a:prstGeom>
            <a:noFill/>
          </p:spPr>
          <p:txBody>
            <a:bodyPr wrap="none" rtlCol="0">
              <a:spAutoFit/>
            </a:bodyPr>
            <a:lstStyle/>
            <a:p>
              <a:r>
                <a:rPr lang="zh-CN" altLang="en-US" sz="2800" dirty="0" smtClean="0"/>
                <a:t>压缩率：</a:t>
              </a:r>
              <a:endParaRPr lang="zh-CN" altLang="en-US" sz="2800" dirty="0"/>
            </a:p>
          </p:txBody>
        </p:sp>
      </p:grpSp>
      <p:sp>
        <p:nvSpPr>
          <p:cNvPr id="4" name="文本框 3"/>
          <p:cNvSpPr txBox="1"/>
          <p:nvPr/>
        </p:nvSpPr>
        <p:spPr>
          <a:xfrm>
            <a:off x="133497" y="3645024"/>
            <a:ext cx="8877006" cy="1323439"/>
          </a:xfrm>
          <a:prstGeom prst="rect">
            <a:avLst/>
          </a:prstGeom>
          <a:solidFill>
            <a:schemeClr val="tx1"/>
          </a:solidFill>
          <a:ln>
            <a:solidFill>
              <a:srgbClr val="C00000"/>
            </a:solidFill>
          </a:ln>
        </p:spPr>
        <p:txBody>
          <a:bodyPr wrap="square" rtlCol="0">
            <a:spAutoFit/>
          </a:bodyPr>
          <a:lstStyle/>
          <a:p>
            <a:pPr algn="l"/>
            <a:r>
              <a:rPr lang="zh-CN" altLang="en-US" sz="4000" dirty="0" smtClean="0">
                <a:solidFill>
                  <a:srgbClr val="C00000"/>
                </a:solidFill>
                <a:effectLst/>
                <a:latin typeface="黑体" panose="02010609060101010101" pitchFamily="2" charset="-122"/>
                <a:ea typeface="黑体" panose="02010609060101010101" pitchFamily="2" charset="-122"/>
              </a:rPr>
              <a:t>统计意义下的最优编码：哈夫曼编码，也叫熵编码。</a:t>
            </a:r>
            <a:endParaRPr lang="zh-CN" altLang="en-US" sz="4000" dirty="0">
              <a:solidFill>
                <a:srgbClr val="C00000"/>
              </a:solidFill>
              <a:effectLst/>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25030" y="1268760"/>
            <a:ext cx="842486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effectLst/>
                <a:latin typeface="+mn-lt"/>
                <a:ea typeface="SimSun" charset="-122"/>
                <a:cs typeface="SimSun" charset="-122"/>
              </a:rPr>
              <a:t>        </a:t>
            </a:r>
            <a:r>
              <a:rPr kumimoji="1" lang="zh-CN" altLang="en-US" sz="2400" dirty="0">
                <a:effectLst/>
                <a:latin typeface="+mn-lt"/>
                <a:ea typeface="SimSun" charset="-122"/>
                <a:cs typeface="SimSun" charset="-122"/>
              </a:rPr>
              <a:t>在一个字符集中，任何一个字符的编码</a:t>
            </a:r>
            <a:r>
              <a:rPr kumimoji="1" lang="zh-CN" altLang="en-US" sz="2800" b="1" dirty="0">
                <a:solidFill>
                  <a:srgbClr val="FFFF00"/>
                </a:solidFill>
                <a:effectLst/>
                <a:latin typeface="+mn-lt"/>
                <a:ea typeface="SimSun" charset="-122"/>
                <a:cs typeface="SimSun" charset="-122"/>
              </a:rPr>
              <a:t>都不是</a:t>
            </a:r>
            <a:r>
              <a:rPr kumimoji="1" lang="zh-CN" altLang="en-US" sz="2400" dirty="0">
                <a:effectLst/>
                <a:latin typeface="+mn-lt"/>
                <a:ea typeface="SimSun" charset="-122"/>
                <a:cs typeface="SimSun" charset="-122"/>
              </a:rPr>
              <a:t>另一个字符编码的前缀，这种编码称为</a:t>
            </a:r>
            <a:r>
              <a:rPr kumimoji="1" lang="zh-CN" altLang="en-US" sz="2800" b="1" u="sng" dirty="0">
                <a:solidFill>
                  <a:srgbClr val="FFFF00"/>
                </a:solidFill>
                <a:effectLst/>
                <a:latin typeface="+mn-lt"/>
                <a:ea typeface="SimSun" charset="-122"/>
                <a:cs typeface="SimSun" charset="-122"/>
              </a:rPr>
              <a:t>前缀编码</a:t>
            </a:r>
            <a:r>
              <a:rPr kumimoji="1" lang="zh-CN" altLang="en-US" sz="2400" dirty="0">
                <a:effectLst/>
                <a:latin typeface="+mn-lt"/>
                <a:ea typeface="SimSun" charset="-122"/>
                <a:cs typeface="SimSun" charset="-122"/>
              </a:rPr>
              <a:t>。</a:t>
            </a:r>
          </a:p>
          <a:p>
            <a:pPr algn="l"/>
            <a:r>
              <a:rPr kumimoji="1" lang="zh-CN" altLang="en-US" sz="2400" dirty="0">
                <a:effectLst/>
                <a:latin typeface="+mn-lt"/>
                <a:ea typeface="SimSun" charset="-122"/>
                <a:cs typeface="SimSun" charset="-122"/>
              </a:rPr>
              <a:t>        我们可以利用二叉树来设计二进制的前缀编码。约定</a:t>
            </a:r>
            <a:r>
              <a:rPr kumimoji="1" lang="zh-CN" altLang="en-US" sz="2400" dirty="0">
                <a:solidFill>
                  <a:srgbClr val="FFFF00"/>
                </a:solidFill>
                <a:effectLst/>
                <a:latin typeface="+mn-lt"/>
                <a:ea typeface="SimSun" charset="-122"/>
                <a:cs typeface="SimSun" charset="-122"/>
              </a:rPr>
              <a:t>左分支表示</a:t>
            </a:r>
            <a:r>
              <a:rPr kumimoji="1" lang="zh-CN" altLang="en-US" sz="2400" dirty="0" smtClean="0">
                <a:solidFill>
                  <a:srgbClr val="FFFF00"/>
                </a:solidFill>
                <a:effectLst/>
                <a:latin typeface="+mn-lt"/>
                <a:ea typeface="SimSun" charset="-122"/>
                <a:cs typeface="SimSun" charset="-122"/>
              </a:rPr>
              <a:t>字符</a:t>
            </a:r>
            <a:r>
              <a:rPr kumimoji="1" lang="en-US" altLang="zh-CN" sz="2400" dirty="0" smtClean="0">
                <a:solidFill>
                  <a:srgbClr val="FFFF00"/>
                </a:solidFill>
                <a:effectLst/>
                <a:latin typeface="+mn-lt"/>
                <a:ea typeface="SimSun" charset="-122"/>
                <a:cs typeface="SimSun" charset="-122"/>
              </a:rPr>
              <a:t>’0</a:t>
            </a:r>
            <a:r>
              <a:rPr kumimoji="1" lang="en-US" altLang="zh-CN" sz="2400" dirty="0">
                <a:solidFill>
                  <a:srgbClr val="FFFF00"/>
                </a:solidFill>
                <a:effectLst/>
                <a:latin typeface="+mn-lt"/>
                <a:ea typeface="SimSun" charset="-122"/>
                <a:cs typeface="SimSun" charset="-122"/>
              </a:rPr>
              <a:t>’</a:t>
            </a:r>
            <a:r>
              <a:rPr kumimoji="1" lang="zh-CN" altLang="en-US" sz="2400" dirty="0">
                <a:solidFill>
                  <a:srgbClr val="FFFF00"/>
                </a:solidFill>
                <a:effectLst/>
                <a:latin typeface="+mn-lt"/>
                <a:ea typeface="SimSun" charset="-122"/>
                <a:cs typeface="SimSun" charset="-122"/>
              </a:rPr>
              <a:t>，右分支表示</a:t>
            </a:r>
            <a:r>
              <a:rPr kumimoji="1" lang="zh-CN" altLang="en-US" sz="2400" dirty="0" smtClean="0">
                <a:solidFill>
                  <a:srgbClr val="FFFF00"/>
                </a:solidFill>
                <a:effectLst/>
                <a:latin typeface="+mn-lt"/>
                <a:ea typeface="SimSun" charset="-122"/>
                <a:cs typeface="SimSun" charset="-122"/>
              </a:rPr>
              <a:t>字符</a:t>
            </a:r>
            <a:r>
              <a:rPr kumimoji="1" lang="en-US" altLang="zh-CN" sz="2400" dirty="0" smtClean="0">
                <a:solidFill>
                  <a:srgbClr val="FFFF00"/>
                </a:solidFill>
                <a:effectLst/>
                <a:latin typeface="+mn-lt"/>
                <a:ea typeface="SimSun" charset="-122"/>
                <a:cs typeface="SimSun" charset="-122"/>
              </a:rPr>
              <a:t>’1’</a:t>
            </a:r>
            <a:r>
              <a:rPr kumimoji="1" lang="zh-CN" altLang="en-US" sz="2400" dirty="0" smtClean="0">
                <a:solidFill>
                  <a:srgbClr val="FFFF00"/>
                </a:solidFill>
                <a:effectLst/>
                <a:latin typeface="+mn-lt"/>
                <a:ea typeface="SimSun" charset="-122"/>
                <a:cs typeface="SimSun" charset="-122"/>
              </a:rPr>
              <a:t>，</a:t>
            </a:r>
            <a:r>
              <a:rPr kumimoji="1" lang="zh-CN" altLang="en-US" sz="2400" dirty="0">
                <a:effectLst/>
                <a:latin typeface="+mn-lt"/>
                <a:ea typeface="SimSun" charset="-122"/>
                <a:cs typeface="SimSun" charset="-122"/>
              </a:rPr>
              <a:t>则可以用从根结点到叶子结点的路径上的分支字符串作为该叶子结点字符的编码。如此得到的编码必是</a:t>
            </a:r>
            <a:r>
              <a:rPr kumimoji="1" lang="zh-CN" altLang="en-US" sz="2400" i="1" u="sng" dirty="0">
                <a:effectLst/>
                <a:latin typeface="+mn-lt"/>
                <a:ea typeface="SimSun" charset="-122"/>
                <a:cs typeface="SimSun" charset="-122"/>
              </a:rPr>
              <a:t>前缀编码</a:t>
            </a:r>
            <a:r>
              <a:rPr kumimoji="1" lang="zh-CN" altLang="en-US" sz="2400" dirty="0">
                <a:effectLst/>
                <a:latin typeface="+mn-lt"/>
                <a:ea typeface="SimSun" charset="-122"/>
                <a:cs typeface="SimSun" charset="-122"/>
              </a:rPr>
              <a:t>。</a:t>
            </a:r>
          </a:p>
          <a:p>
            <a:pPr algn="l">
              <a:spcBef>
                <a:spcPts val="2400"/>
              </a:spcBef>
            </a:pPr>
            <a:r>
              <a:rPr kumimoji="1" lang="zh-CN" altLang="en-US" sz="2400" dirty="0">
                <a:solidFill>
                  <a:srgbClr val="FFFF00"/>
                </a:solidFill>
                <a:effectLst/>
                <a:latin typeface="+mn-lt"/>
                <a:ea typeface="SimSun" charset="-122"/>
                <a:cs typeface="SimSun" charset="-122"/>
              </a:rPr>
              <a:t>证明：</a:t>
            </a:r>
          </a:p>
          <a:p>
            <a:pPr algn="l"/>
            <a:r>
              <a:rPr kumimoji="1" lang="zh-CN" altLang="en-US" sz="2400" dirty="0">
                <a:effectLst/>
                <a:latin typeface="+mn-lt"/>
                <a:ea typeface="SimSun" charset="-122"/>
                <a:cs typeface="SimSun" charset="-122"/>
              </a:rPr>
              <a:t>        假设某一个叶子</a:t>
            </a:r>
            <a:r>
              <a:rPr kumimoji="1" lang="en-US" altLang="zh-CN" sz="2400" dirty="0">
                <a:effectLst/>
                <a:latin typeface="+mn-lt"/>
                <a:ea typeface="SimSun" charset="-122"/>
                <a:cs typeface="SimSun" charset="-122"/>
              </a:rPr>
              <a:t>x</a:t>
            </a:r>
            <a:r>
              <a:rPr kumimoji="1" lang="zh-CN" altLang="en-US" sz="2400" dirty="0">
                <a:effectLst/>
                <a:latin typeface="+mn-lt"/>
                <a:ea typeface="SimSun" charset="-122"/>
                <a:cs typeface="SimSun" charset="-122"/>
              </a:rPr>
              <a:t>结点的编码是另一个叶子结点</a:t>
            </a:r>
            <a:r>
              <a:rPr kumimoji="1" lang="en-US" altLang="zh-CN" sz="2400" dirty="0">
                <a:effectLst/>
                <a:latin typeface="+mn-lt"/>
                <a:ea typeface="SimSun" charset="-122"/>
                <a:cs typeface="SimSun" charset="-122"/>
              </a:rPr>
              <a:t>y</a:t>
            </a:r>
            <a:r>
              <a:rPr kumimoji="1" lang="zh-CN" altLang="en-US" sz="2400" dirty="0">
                <a:effectLst/>
                <a:latin typeface="+mn-lt"/>
                <a:ea typeface="SimSun" charset="-122"/>
                <a:cs typeface="SimSun" charset="-122"/>
              </a:rPr>
              <a:t>编码的前缀，说明从根结点到叶子结点</a:t>
            </a:r>
            <a:r>
              <a:rPr kumimoji="1" lang="en-US" altLang="zh-CN" sz="2400" dirty="0">
                <a:effectLst/>
                <a:latin typeface="+mn-lt"/>
                <a:ea typeface="SimSun" charset="-122"/>
                <a:cs typeface="SimSun" charset="-122"/>
              </a:rPr>
              <a:t>y</a:t>
            </a:r>
            <a:r>
              <a:rPr kumimoji="1" lang="zh-CN" altLang="en-US" sz="2400" dirty="0">
                <a:effectLst/>
                <a:latin typeface="+mn-lt"/>
                <a:ea typeface="SimSun" charset="-122"/>
                <a:cs typeface="SimSun" charset="-122"/>
              </a:rPr>
              <a:t>中间需经过结点</a:t>
            </a:r>
            <a:r>
              <a:rPr kumimoji="1" lang="en-US" altLang="zh-CN" sz="2400" dirty="0">
                <a:effectLst/>
                <a:latin typeface="+mn-lt"/>
                <a:ea typeface="SimSun" charset="-122"/>
                <a:cs typeface="SimSun" charset="-122"/>
              </a:rPr>
              <a:t>x</a:t>
            </a:r>
            <a:r>
              <a:rPr kumimoji="1" lang="zh-CN" altLang="en-US" sz="2400" dirty="0">
                <a:effectLst/>
                <a:latin typeface="+mn-lt"/>
                <a:ea typeface="SimSun" charset="-122"/>
                <a:cs typeface="SimSun" charset="-122"/>
              </a:rPr>
              <a:t>，从而说明</a:t>
            </a:r>
            <a:r>
              <a:rPr kumimoji="1" lang="en-US" altLang="zh-CN" sz="2400" dirty="0">
                <a:effectLst/>
                <a:latin typeface="+mn-lt"/>
                <a:ea typeface="SimSun" charset="-122"/>
                <a:cs typeface="SimSun" charset="-122"/>
              </a:rPr>
              <a:t>x</a:t>
            </a:r>
            <a:r>
              <a:rPr kumimoji="1" lang="zh-CN" altLang="en-US" sz="2400" dirty="0">
                <a:effectLst/>
                <a:latin typeface="+mn-lt"/>
                <a:ea typeface="SimSun" charset="-122"/>
                <a:cs typeface="SimSun" charset="-122"/>
              </a:rPr>
              <a:t>有左或右子树，这与</a:t>
            </a:r>
            <a:r>
              <a:rPr kumimoji="1" lang="en-US" altLang="zh-CN" sz="2400" dirty="0">
                <a:effectLst/>
                <a:latin typeface="+mn-lt"/>
                <a:ea typeface="SimSun" charset="-122"/>
                <a:cs typeface="SimSun" charset="-122"/>
              </a:rPr>
              <a:t>x</a:t>
            </a:r>
            <a:r>
              <a:rPr kumimoji="1" lang="zh-CN" altLang="en-US" sz="2400" dirty="0">
                <a:effectLst/>
                <a:latin typeface="+mn-lt"/>
                <a:ea typeface="SimSun" charset="-122"/>
                <a:cs typeface="SimSun" charset="-122"/>
              </a:rPr>
              <a:t>是叶子结点矛盾。</a:t>
            </a:r>
          </a:p>
          <a:p>
            <a:pPr algn="l"/>
            <a:r>
              <a:rPr kumimoji="1" lang="zh-CN" altLang="en-US" sz="2400" dirty="0">
                <a:effectLst/>
                <a:latin typeface="+mn-lt"/>
                <a:ea typeface="SimSun" charset="-122"/>
                <a:cs typeface="SimSun" charset="-122"/>
              </a:rPr>
              <a:t>        </a:t>
            </a:r>
          </a:p>
          <a:p>
            <a:pPr algn="l"/>
            <a:r>
              <a:rPr kumimoji="1" lang="zh-CN" altLang="en-US" sz="2400" dirty="0" smtClean="0">
                <a:effectLst/>
                <a:latin typeface="+mn-lt"/>
                <a:ea typeface="SimSun" charset="-122"/>
                <a:cs typeface="SimSun" charset="-122"/>
              </a:rPr>
              <a:t>        </a:t>
            </a:r>
            <a:r>
              <a:rPr kumimoji="1" lang="zh-CN" altLang="en-US" sz="2400" dirty="0">
                <a:effectLst/>
                <a:latin typeface="+mn-lt"/>
                <a:ea typeface="SimSun" charset="-122"/>
                <a:cs typeface="SimSun" charset="-122"/>
              </a:rPr>
              <a:t>那么现在求最短的二进制编码实际上就是构造哈夫曼树的过程，由此得到的二进制编码，称为</a:t>
            </a:r>
            <a:r>
              <a:rPr kumimoji="1" lang="zh-CN" altLang="en-US" sz="2400" b="1" dirty="0">
                <a:solidFill>
                  <a:srgbClr val="FFFF00"/>
                </a:solidFill>
                <a:effectLst/>
                <a:latin typeface="+mn-lt"/>
                <a:ea typeface="SimSun" charset="-122"/>
                <a:cs typeface="SimSun" charset="-122"/>
              </a:rPr>
              <a:t>哈夫曼编码</a:t>
            </a:r>
            <a:r>
              <a:rPr kumimoji="1" lang="zh-CN" altLang="en-US" sz="2400" dirty="0">
                <a:effectLst/>
                <a:latin typeface="+mn-lt"/>
                <a:ea typeface="SimSun" charset="-122"/>
                <a:cs typeface="SimSun" charset="-122"/>
              </a:rPr>
              <a:t>。</a:t>
            </a:r>
          </a:p>
        </p:txBody>
      </p:sp>
      <p:sp>
        <p:nvSpPr>
          <p:cNvPr id="40963" name="Rectangle 3"/>
          <p:cNvSpPr>
            <a:spLocks noGrp="1" noChangeArrowheads="1"/>
          </p:cNvSpPr>
          <p:nvPr>
            <p:ph type="title" idx="4294967295"/>
          </p:nvPr>
        </p:nvSpPr>
        <p:spPr>
          <a:xfrm>
            <a:off x="457200" y="387350"/>
            <a:ext cx="4784725" cy="52197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wrap="none" anchor="t" anchorCtr="0">
            <a:spAutoFit/>
          </a:bodyPr>
          <a:lstStyle/>
          <a:p>
            <a:pPr algn="l"/>
            <a:r>
              <a:rPr lang="en-US" altLang="zh-CN" sz="2800" dirty="0"/>
              <a:t>Huffman coding (</a:t>
            </a:r>
            <a:r>
              <a:rPr lang="zh-CN" altLang="en-US" sz="2800" dirty="0"/>
              <a:t>哈夫曼编码</a:t>
            </a:r>
            <a:r>
              <a:rPr lang="en-US" altLang="zh-CN"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ChangeArrowheads="1"/>
          </p:cNvSpPr>
          <p:nvPr/>
        </p:nvSpPr>
        <p:spPr bwMode="auto">
          <a:xfrm>
            <a:off x="611188" y="5013424"/>
            <a:ext cx="576262" cy="431800"/>
          </a:xfrm>
          <a:prstGeom prst="rect">
            <a:avLst/>
          </a:prstGeom>
          <a:solidFill>
            <a:schemeClr val="tx1"/>
          </a:solidFill>
          <a:ln w="9525" algn="ctr">
            <a:solidFill>
              <a:srgbClr val="4D4D4D"/>
            </a:solidFill>
            <a:miter lim="800000"/>
          </a:ln>
          <a:effectLst/>
        </p:spPr>
        <p:txBody>
          <a:bodyPr wrap="none" anchor="ctr"/>
          <a:lstStyle/>
          <a:p>
            <a:r>
              <a:rPr lang="en-US" altLang="zh-CN" sz="2000" b="1">
                <a:solidFill>
                  <a:srgbClr val="4D4D4D"/>
                </a:solidFill>
                <a:effectLst/>
              </a:rPr>
              <a:t>3</a:t>
            </a:r>
          </a:p>
        </p:txBody>
      </p:sp>
      <p:sp>
        <p:nvSpPr>
          <p:cNvPr id="232452" name="Rectangle 4"/>
          <p:cNvSpPr>
            <a:spLocks noChangeArrowheads="1"/>
          </p:cNvSpPr>
          <p:nvPr/>
        </p:nvSpPr>
        <p:spPr bwMode="auto">
          <a:xfrm>
            <a:off x="1557338" y="5013424"/>
            <a:ext cx="576262" cy="431800"/>
          </a:xfrm>
          <a:prstGeom prst="rect">
            <a:avLst/>
          </a:prstGeom>
          <a:solidFill>
            <a:schemeClr val="tx1"/>
          </a:solidFill>
          <a:ln w="9525" algn="ctr">
            <a:solidFill>
              <a:srgbClr val="4D4D4D"/>
            </a:solidFill>
            <a:miter lim="800000"/>
          </a:ln>
          <a:effectLst/>
        </p:spPr>
        <p:txBody>
          <a:bodyPr wrap="none" anchor="ctr"/>
          <a:lstStyle/>
          <a:p>
            <a:r>
              <a:rPr lang="en-US" altLang="zh-CN" sz="2000" b="1">
                <a:solidFill>
                  <a:srgbClr val="4D4D4D"/>
                </a:solidFill>
                <a:effectLst/>
              </a:rPr>
              <a:t>4</a:t>
            </a:r>
          </a:p>
        </p:txBody>
      </p:sp>
      <p:sp>
        <p:nvSpPr>
          <p:cNvPr id="232453" name="Rectangle 5"/>
          <p:cNvSpPr>
            <a:spLocks noChangeArrowheads="1"/>
          </p:cNvSpPr>
          <p:nvPr/>
        </p:nvSpPr>
        <p:spPr bwMode="auto">
          <a:xfrm>
            <a:off x="3440113" y="5013424"/>
            <a:ext cx="576262" cy="431800"/>
          </a:xfrm>
          <a:prstGeom prst="rect">
            <a:avLst/>
          </a:prstGeom>
          <a:solidFill>
            <a:schemeClr val="tx1"/>
          </a:solidFill>
          <a:ln w="9525" algn="ctr">
            <a:solidFill>
              <a:srgbClr val="4D4D4D"/>
            </a:solidFill>
            <a:miter lim="800000"/>
          </a:ln>
          <a:effectLst/>
        </p:spPr>
        <p:txBody>
          <a:bodyPr wrap="none" anchor="ctr"/>
          <a:lstStyle/>
          <a:p>
            <a:r>
              <a:rPr lang="en-US" altLang="zh-CN" sz="2000" b="1">
                <a:solidFill>
                  <a:srgbClr val="4D4D4D"/>
                </a:solidFill>
                <a:effectLst/>
              </a:rPr>
              <a:t>5</a:t>
            </a:r>
          </a:p>
        </p:txBody>
      </p:sp>
      <p:sp>
        <p:nvSpPr>
          <p:cNvPr id="232454" name="Rectangle 6"/>
          <p:cNvSpPr>
            <a:spLocks noChangeArrowheads="1"/>
          </p:cNvSpPr>
          <p:nvPr/>
        </p:nvSpPr>
        <p:spPr bwMode="auto">
          <a:xfrm>
            <a:off x="5332413" y="4149824"/>
            <a:ext cx="576262" cy="431800"/>
          </a:xfrm>
          <a:prstGeom prst="rect">
            <a:avLst/>
          </a:prstGeom>
          <a:solidFill>
            <a:schemeClr val="tx1"/>
          </a:solidFill>
          <a:ln w="9525" algn="ctr">
            <a:solidFill>
              <a:srgbClr val="4D4D4D"/>
            </a:solidFill>
            <a:miter lim="800000"/>
          </a:ln>
          <a:effectLst/>
        </p:spPr>
        <p:txBody>
          <a:bodyPr wrap="none" anchor="ctr"/>
          <a:lstStyle/>
          <a:p>
            <a:r>
              <a:rPr lang="en-US" altLang="zh-CN" sz="2000" b="1" dirty="0">
                <a:solidFill>
                  <a:srgbClr val="4D4D4D"/>
                </a:solidFill>
                <a:effectLst/>
              </a:rPr>
              <a:t>11</a:t>
            </a:r>
          </a:p>
        </p:txBody>
      </p:sp>
      <p:sp>
        <p:nvSpPr>
          <p:cNvPr id="232455" name="Rectangle 7"/>
          <p:cNvSpPr>
            <a:spLocks noChangeArrowheads="1"/>
          </p:cNvSpPr>
          <p:nvPr/>
        </p:nvSpPr>
        <p:spPr bwMode="auto">
          <a:xfrm>
            <a:off x="4386263" y="5013424"/>
            <a:ext cx="576262" cy="431800"/>
          </a:xfrm>
          <a:prstGeom prst="rect">
            <a:avLst/>
          </a:prstGeom>
          <a:solidFill>
            <a:schemeClr val="tx1"/>
          </a:solidFill>
          <a:ln w="9525" algn="ctr">
            <a:solidFill>
              <a:srgbClr val="4D4D4D"/>
            </a:solidFill>
            <a:miter lim="800000"/>
          </a:ln>
          <a:effectLst/>
        </p:spPr>
        <p:txBody>
          <a:bodyPr wrap="none" anchor="ctr"/>
          <a:lstStyle/>
          <a:p>
            <a:r>
              <a:rPr lang="en-US" altLang="zh-CN" sz="2000" b="1">
                <a:solidFill>
                  <a:srgbClr val="4D4D4D"/>
                </a:solidFill>
                <a:effectLst/>
              </a:rPr>
              <a:t>6</a:t>
            </a:r>
          </a:p>
        </p:txBody>
      </p:sp>
      <p:sp>
        <p:nvSpPr>
          <p:cNvPr id="232456" name="Rectangle 8"/>
          <p:cNvSpPr>
            <a:spLocks noChangeArrowheads="1"/>
          </p:cNvSpPr>
          <p:nvPr/>
        </p:nvSpPr>
        <p:spPr bwMode="auto">
          <a:xfrm>
            <a:off x="2339975" y="4149824"/>
            <a:ext cx="576263" cy="431800"/>
          </a:xfrm>
          <a:prstGeom prst="rect">
            <a:avLst/>
          </a:prstGeom>
          <a:solidFill>
            <a:schemeClr val="tx1"/>
          </a:solidFill>
          <a:ln w="9525" algn="ctr">
            <a:solidFill>
              <a:srgbClr val="4D4D4D"/>
            </a:solidFill>
            <a:miter lim="800000"/>
          </a:ln>
          <a:effectLst/>
        </p:spPr>
        <p:txBody>
          <a:bodyPr wrap="none" anchor="ctr"/>
          <a:lstStyle/>
          <a:p>
            <a:r>
              <a:rPr lang="en-US" altLang="zh-CN" sz="2000" b="1" dirty="0">
                <a:solidFill>
                  <a:srgbClr val="4D4D4D"/>
                </a:solidFill>
                <a:effectLst/>
              </a:rPr>
              <a:t>10</a:t>
            </a:r>
          </a:p>
        </p:txBody>
      </p:sp>
      <p:sp>
        <p:nvSpPr>
          <p:cNvPr id="232457" name="Rectangle 9"/>
          <p:cNvSpPr>
            <a:spLocks noChangeArrowheads="1"/>
          </p:cNvSpPr>
          <p:nvPr/>
        </p:nvSpPr>
        <p:spPr bwMode="auto">
          <a:xfrm>
            <a:off x="6288088" y="3141761"/>
            <a:ext cx="576262" cy="431800"/>
          </a:xfrm>
          <a:prstGeom prst="rect">
            <a:avLst/>
          </a:prstGeom>
          <a:solidFill>
            <a:schemeClr val="tx1"/>
          </a:solidFill>
          <a:ln w="9525" algn="ctr">
            <a:solidFill>
              <a:srgbClr val="4D4D4D"/>
            </a:solidFill>
            <a:miter lim="800000"/>
          </a:ln>
          <a:effectLst/>
        </p:spPr>
        <p:txBody>
          <a:bodyPr wrap="none" anchor="ctr"/>
          <a:lstStyle/>
          <a:p>
            <a:r>
              <a:rPr lang="en-US" altLang="zh-CN" sz="2000" b="1">
                <a:solidFill>
                  <a:srgbClr val="4D4D4D"/>
                </a:solidFill>
                <a:effectLst/>
              </a:rPr>
              <a:t>25</a:t>
            </a:r>
          </a:p>
        </p:txBody>
      </p:sp>
      <p:sp>
        <p:nvSpPr>
          <p:cNvPr id="232458" name="Rectangle 10"/>
          <p:cNvSpPr>
            <a:spLocks noChangeArrowheads="1"/>
          </p:cNvSpPr>
          <p:nvPr/>
        </p:nvSpPr>
        <p:spPr bwMode="auto">
          <a:xfrm>
            <a:off x="7235825" y="3141761"/>
            <a:ext cx="576263" cy="431800"/>
          </a:xfrm>
          <a:prstGeom prst="rect">
            <a:avLst/>
          </a:prstGeom>
          <a:solidFill>
            <a:schemeClr val="tx1"/>
          </a:solidFill>
          <a:ln w="9525" algn="ctr">
            <a:solidFill>
              <a:srgbClr val="4D4D4D"/>
            </a:solidFill>
            <a:miter lim="800000"/>
          </a:ln>
          <a:effectLst/>
        </p:spPr>
        <p:txBody>
          <a:bodyPr wrap="none" anchor="ctr"/>
          <a:lstStyle/>
          <a:p>
            <a:r>
              <a:rPr lang="en-US" altLang="zh-CN" sz="2000" b="1">
                <a:solidFill>
                  <a:srgbClr val="4D4D4D"/>
                </a:solidFill>
                <a:effectLst/>
              </a:rPr>
              <a:t>36</a:t>
            </a:r>
          </a:p>
        </p:txBody>
      </p:sp>
      <p:sp>
        <p:nvSpPr>
          <p:cNvPr id="232459" name="Oval 11"/>
          <p:cNvSpPr>
            <a:spLocks noChangeArrowheads="1"/>
          </p:cNvSpPr>
          <p:nvPr/>
        </p:nvSpPr>
        <p:spPr bwMode="auto">
          <a:xfrm>
            <a:off x="1084263" y="4076799"/>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7</a:t>
            </a:r>
          </a:p>
        </p:txBody>
      </p:sp>
      <p:cxnSp>
        <p:nvCxnSpPr>
          <p:cNvPr id="232460" name="AutoShape 12"/>
          <p:cNvCxnSpPr>
            <a:cxnSpLocks noChangeShapeType="1"/>
            <a:stCxn id="232459" idx="3"/>
            <a:endCxn id="232451" idx="0"/>
          </p:cNvCxnSpPr>
          <p:nvPr/>
        </p:nvCxnSpPr>
        <p:spPr bwMode="auto">
          <a:xfrm flipH="1">
            <a:off x="900113" y="4568924"/>
            <a:ext cx="268287"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61" name="AutoShape 13"/>
          <p:cNvCxnSpPr>
            <a:cxnSpLocks noChangeShapeType="1"/>
            <a:stCxn id="232459" idx="5"/>
            <a:endCxn id="232452" idx="0"/>
          </p:cNvCxnSpPr>
          <p:nvPr/>
        </p:nvCxnSpPr>
        <p:spPr bwMode="auto">
          <a:xfrm>
            <a:off x="1576388" y="4568924"/>
            <a:ext cx="2698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62" name="Oval 14"/>
          <p:cNvSpPr>
            <a:spLocks noChangeArrowheads="1"/>
          </p:cNvSpPr>
          <p:nvPr/>
        </p:nvSpPr>
        <p:spPr bwMode="auto">
          <a:xfrm>
            <a:off x="3913188" y="4076799"/>
            <a:ext cx="576262" cy="576262"/>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cxnSp>
        <p:nvCxnSpPr>
          <p:cNvPr id="232463" name="AutoShape 15"/>
          <p:cNvCxnSpPr>
            <a:cxnSpLocks noChangeShapeType="1"/>
            <a:stCxn id="232462" idx="3"/>
            <a:endCxn id="232453" idx="0"/>
          </p:cNvCxnSpPr>
          <p:nvPr/>
        </p:nvCxnSpPr>
        <p:spPr bwMode="auto">
          <a:xfrm flipH="1">
            <a:off x="3729038" y="4568924"/>
            <a:ext cx="268287"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64" name="AutoShape 16"/>
          <p:cNvCxnSpPr>
            <a:cxnSpLocks noChangeShapeType="1"/>
            <a:stCxn id="232462" idx="5"/>
            <a:endCxn id="232455" idx="0"/>
          </p:cNvCxnSpPr>
          <p:nvPr/>
        </p:nvCxnSpPr>
        <p:spPr bwMode="auto">
          <a:xfrm>
            <a:off x="4405313" y="4568924"/>
            <a:ext cx="2698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65" name="Oval 17"/>
          <p:cNvSpPr>
            <a:spLocks noChangeArrowheads="1"/>
          </p:cNvSpPr>
          <p:nvPr/>
        </p:nvSpPr>
        <p:spPr bwMode="auto">
          <a:xfrm>
            <a:off x="1711325" y="3068736"/>
            <a:ext cx="576263"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17</a:t>
            </a:r>
          </a:p>
        </p:txBody>
      </p:sp>
      <p:cxnSp>
        <p:nvCxnSpPr>
          <p:cNvPr id="232466" name="AutoShape 18"/>
          <p:cNvCxnSpPr>
            <a:cxnSpLocks noChangeShapeType="1"/>
            <a:stCxn id="232465" idx="3"/>
            <a:endCxn id="232459" idx="0"/>
          </p:cNvCxnSpPr>
          <p:nvPr/>
        </p:nvCxnSpPr>
        <p:spPr bwMode="auto">
          <a:xfrm flipH="1">
            <a:off x="1372394" y="3560606"/>
            <a:ext cx="423323" cy="516193"/>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67" name="AutoShape 19"/>
          <p:cNvCxnSpPr>
            <a:cxnSpLocks noChangeShapeType="1"/>
            <a:stCxn id="232465" idx="5"/>
            <a:endCxn id="232456" idx="0"/>
          </p:cNvCxnSpPr>
          <p:nvPr/>
        </p:nvCxnSpPr>
        <p:spPr bwMode="auto">
          <a:xfrm>
            <a:off x="2203196" y="3560606"/>
            <a:ext cx="424911" cy="589218"/>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68" name="Oval 20"/>
          <p:cNvSpPr>
            <a:spLocks noChangeArrowheads="1"/>
          </p:cNvSpPr>
          <p:nvPr/>
        </p:nvSpPr>
        <p:spPr bwMode="auto">
          <a:xfrm>
            <a:off x="4622800" y="3068736"/>
            <a:ext cx="576263"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22</a:t>
            </a:r>
          </a:p>
        </p:txBody>
      </p:sp>
      <p:cxnSp>
        <p:nvCxnSpPr>
          <p:cNvPr id="232469" name="AutoShape 21"/>
          <p:cNvCxnSpPr>
            <a:cxnSpLocks noChangeShapeType="1"/>
            <a:stCxn id="232468" idx="3"/>
            <a:endCxn id="232462" idx="0"/>
          </p:cNvCxnSpPr>
          <p:nvPr/>
        </p:nvCxnSpPr>
        <p:spPr bwMode="auto">
          <a:xfrm flipH="1">
            <a:off x="4201319" y="3560607"/>
            <a:ext cx="505873" cy="516192"/>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70" name="AutoShape 22"/>
          <p:cNvCxnSpPr>
            <a:cxnSpLocks noChangeShapeType="1"/>
            <a:stCxn id="232468" idx="5"/>
            <a:endCxn id="232454" idx="0"/>
          </p:cNvCxnSpPr>
          <p:nvPr/>
        </p:nvCxnSpPr>
        <p:spPr bwMode="auto">
          <a:xfrm>
            <a:off x="5114671" y="3560607"/>
            <a:ext cx="505873" cy="589217"/>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71" name="Oval 23"/>
          <p:cNvSpPr>
            <a:spLocks noChangeArrowheads="1"/>
          </p:cNvSpPr>
          <p:nvPr/>
        </p:nvSpPr>
        <p:spPr bwMode="auto">
          <a:xfrm>
            <a:off x="3167063" y="2133699"/>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effectLst/>
              </a:rPr>
              <a:t>39</a:t>
            </a:r>
          </a:p>
        </p:txBody>
      </p:sp>
      <p:cxnSp>
        <p:nvCxnSpPr>
          <p:cNvPr id="232472" name="AutoShape 24"/>
          <p:cNvCxnSpPr>
            <a:cxnSpLocks noChangeShapeType="1"/>
            <a:stCxn id="232471" idx="2"/>
            <a:endCxn id="232465" idx="0"/>
          </p:cNvCxnSpPr>
          <p:nvPr/>
        </p:nvCxnSpPr>
        <p:spPr bwMode="auto">
          <a:xfrm flipH="1">
            <a:off x="1999457" y="2421830"/>
            <a:ext cx="1167606" cy="646906"/>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73" name="AutoShape 25"/>
          <p:cNvCxnSpPr>
            <a:cxnSpLocks noChangeShapeType="1"/>
            <a:stCxn id="232471" idx="6"/>
            <a:endCxn id="232468" idx="0"/>
          </p:cNvCxnSpPr>
          <p:nvPr/>
        </p:nvCxnSpPr>
        <p:spPr bwMode="auto">
          <a:xfrm>
            <a:off x="3743325" y="2421830"/>
            <a:ext cx="1167607" cy="646906"/>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74" name="Oval 26"/>
          <p:cNvSpPr>
            <a:spLocks noChangeArrowheads="1"/>
          </p:cNvSpPr>
          <p:nvPr/>
        </p:nvSpPr>
        <p:spPr bwMode="auto">
          <a:xfrm>
            <a:off x="6762750" y="2133699"/>
            <a:ext cx="576263"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61</a:t>
            </a:r>
          </a:p>
        </p:txBody>
      </p:sp>
      <p:cxnSp>
        <p:nvCxnSpPr>
          <p:cNvPr id="232475" name="AutoShape 27"/>
          <p:cNvCxnSpPr>
            <a:cxnSpLocks noChangeShapeType="1"/>
            <a:stCxn id="232474" idx="5"/>
            <a:endCxn id="232458" idx="0"/>
          </p:cNvCxnSpPr>
          <p:nvPr/>
        </p:nvCxnSpPr>
        <p:spPr bwMode="auto">
          <a:xfrm>
            <a:off x="7254621" y="2625569"/>
            <a:ext cx="269336" cy="516192"/>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76" name="AutoShape 28"/>
          <p:cNvCxnSpPr>
            <a:cxnSpLocks noChangeShapeType="1"/>
            <a:stCxn id="232474" idx="3"/>
            <a:endCxn id="232457" idx="0"/>
          </p:cNvCxnSpPr>
          <p:nvPr/>
        </p:nvCxnSpPr>
        <p:spPr bwMode="auto">
          <a:xfrm flipH="1">
            <a:off x="6576219" y="2625569"/>
            <a:ext cx="270923" cy="516192"/>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77" name="Oval 29"/>
          <p:cNvSpPr>
            <a:spLocks noChangeArrowheads="1"/>
          </p:cNvSpPr>
          <p:nvPr/>
        </p:nvSpPr>
        <p:spPr bwMode="auto">
          <a:xfrm>
            <a:off x="4964113" y="1197074"/>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100</a:t>
            </a:r>
          </a:p>
        </p:txBody>
      </p:sp>
      <p:cxnSp>
        <p:nvCxnSpPr>
          <p:cNvPr id="232478" name="AutoShape 30"/>
          <p:cNvCxnSpPr>
            <a:cxnSpLocks noChangeShapeType="1"/>
            <a:stCxn id="232477" idx="6"/>
            <a:endCxn id="232474" idx="0"/>
          </p:cNvCxnSpPr>
          <p:nvPr/>
        </p:nvCxnSpPr>
        <p:spPr bwMode="auto">
          <a:xfrm>
            <a:off x="5540375" y="1485205"/>
            <a:ext cx="1510507" cy="648494"/>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79" name="AutoShape 31"/>
          <p:cNvCxnSpPr>
            <a:cxnSpLocks noChangeShapeType="1"/>
            <a:stCxn id="232477" idx="2"/>
            <a:endCxn id="232471" idx="0"/>
          </p:cNvCxnSpPr>
          <p:nvPr/>
        </p:nvCxnSpPr>
        <p:spPr bwMode="auto">
          <a:xfrm flipH="1">
            <a:off x="3455194" y="1485205"/>
            <a:ext cx="1508919" cy="648494"/>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4616137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40" name="Picture 4"/>
          <p:cNvPicPr>
            <a:picLocks noChangeAspect="1" noChangeArrowheads="1"/>
          </p:cNvPicPr>
          <p:nvPr/>
        </p:nvPicPr>
        <p:blipFill>
          <a:blip r:embed="rId3">
            <a:extLst>
              <a:ext uri="{28A0092B-C50C-407E-A947-70E740481C1C}">
                <a14:useLocalDpi xmlns:a14="http://schemas.microsoft.com/office/drawing/2010/main" val="0"/>
              </a:ext>
            </a:extLst>
          </a:blip>
          <a:srcRect b="-17172"/>
          <a:stretch>
            <a:fillRect/>
          </a:stretch>
        </p:blipFill>
        <p:spPr bwMode="auto">
          <a:xfrm>
            <a:off x="685800" y="415925"/>
            <a:ext cx="7696200" cy="5892800"/>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167941" name="Text Box 5"/>
          <p:cNvSpPr txBox="1">
            <a:spLocks noChangeArrowheads="1"/>
          </p:cNvSpPr>
          <p:nvPr/>
        </p:nvSpPr>
        <p:spPr bwMode="auto">
          <a:xfrm>
            <a:off x="628650" y="5638800"/>
            <a:ext cx="4959350" cy="5794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990099"/>
                </a:solidFill>
                <a:effectLst/>
                <a:latin typeface="Times New Roman" panose="02020603050405020304" pitchFamily="18" charset="0"/>
                <a:ea typeface="宋体" panose="02010600030101010101" pitchFamily="2" charset="-122"/>
              </a:rPr>
              <a:t>0000  0001  001  0100   0101</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67942" name="Text Box 6"/>
          <p:cNvSpPr txBox="1">
            <a:spLocks noChangeArrowheads="1"/>
          </p:cNvSpPr>
          <p:nvPr/>
        </p:nvSpPr>
        <p:spPr bwMode="auto">
          <a:xfrm>
            <a:off x="5353050" y="4983163"/>
            <a:ext cx="2724150" cy="5794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990099"/>
                </a:solidFill>
                <a:effectLst/>
                <a:latin typeface="Times New Roman" panose="02020603050405020304" pitchFamily="18" charset="0"/>
                <a:ea typeface="宋体" panose="02010600030101010101" pitchFamily="2" charset="-122"/>
              </a:rPr>
              <a:t>011    10       11</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67943" name="Rectangle 7"/>
          <p:cNvSpPr>
            <a:spLocks noChangeArrowheads="1"/>
          </p:cNvSpPr>
          <p:nvPr/>
        </p:nvSpPr>
        <p:spPr bwMode="auto">
          <a:xfrm>
            <a:off x="812800" y="4567238"/>
            <a:ext cx="431800" cy="360362"/>
          </a:xfrm>
          <a:prstGeom prst="rect">
            <a:avLst/>
          </a:prstGeom>
          <a:noFill/>
          <a:ln w="2857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45" name="Rectangle 9"/>
          <p:cNvSpPr>
            <a:spLocks noChangeArrowheads="1"/>
          </p:cNvSpPr>
          <p:nvPr/>
        </p:nvSpPr>
        <p:spPr bwMode="auto">
          <a:xfrm>
            <a:off x="1793875" y="4581525"/>
            <a:ext cx="431800" cy="360363"/>
          </a:xfrm>
          <a:prstGeom prst="rect">
            <a:avLst/>
          </a:prstGeom>
          <a:noFill/>
          <a:ln w="2857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46" name="Rectangle 10"/>
          <p:cNvSpPr>
            <a:spLocks noChangeArrowheads="1"/>
          </p:cNvSpPr>
          <p:nvPr/>
        </p:nvSpPr>
        <p:spPr bwMode="auto">
          <a:xfrm>
            <a:off x="3592513" y="4610100"/>
            <a:ext cx="431800" cy="360363"/>
          </a:xfrm>
          <a:prstGeom prst="rect">
            <a:avLst/>
          </a:prstGeom>
          <a:noFill/>
          <a:ln w="2857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47" name="Rectangle 11"/>
          <p:cNvSpPr>
            <a:spLocks noChangeArrowheads="1"/>
          </p:cNvSpPr>
          <p:nvPr/>
        </p:nvSpPr>
        <p:spPr bwMode="auto">
          <a:xfrm>
            <a:off x="4586288" y="4610100"/>
            <a:ext cx="431800" cy="360363"/>
          </a:xfrm>
          <a:prstGeom prst="rect">
            <a:avLst/>
          </a:prstGeom>
          <a:noFill/>
          <a:ln w="2857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48" name="Rectangle 12"/>
          <p:cNvSpPr>
            <a:spLocks noChangeArrowheads="1"/>
          </p:cNvSpPr>
          <p:nvPr/>
        </p:nvSpPr>
        <p:spPr bwMode="auto">
          <a:xfrm>
            <a:off x="5191125" y="3775075"/>
            <a:ext cx="431800" cy="360363"/>
          </a:xfrm>
          <a:prstGeom prst="rect">
            <a:avLst/>
          </a:prstGeom>
          <a:noFill/>
          <a:ln w="2857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49" name="Rectangle 13"/>
          <p:cNvSpPr>
            <a:spLocks noChangeArrowheads="1"/>
          </p:cNvSpPr>
          <p:nvPr/>
        </p:nvSpPr>
        <p:spPr bwMode="auto">
          <a:xfrm>
            <a:off x="2944813" y="3760788"/>
            <a:ext cx="431800" cy="360362"/>
          </a:xfrm>
          <a:prstGeom prst="rect">
            <a:avLst/>
          </a:prstGeom>
          <a:noFill/>
          <a:ln w="2857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50" name="Rectangle 14"/>
          <p:cNvSpPr>
            <a:spLocks noChangeArrowheads="1"/>
          </p:cNvSpPr>
          <p:nvPr/>
        </p:nvSpPr>
        <p:spPr bwMode="auto">
          <a:xfrm>
            <a:off x="6386513" y="2736850"/>
            <a:ext cx="431800" cy="360363"/>
          </a:xfrm>
          <a:prstGeom prst="rect">
            <a:avLst/>
          </a:prstGeom>
          <a:noFill/>
          <a:ln w="2857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51" name="Rectangle 15"/>
          <p:cNvSpPr>
            <a:spLocks noChangeArrowheads="1"/>
          </p:cNvSpPr>
          <p:nvPr/>
        </p:nvSpPr>
        <p:spPr bwMode="auto">
          <a:xfrm>
            <a:off x="7669213" y="2736850"/>
            <a:ext cx="431800" cy="360363"/>
          </a:xfrm>
          <a:prstGeom prst="rect">
            <a:avLst/>
          </a:prstGeom>
          <a:noFill/>
          <a:ln w="2857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26"/>
          <p:cNvSpPr>
            <a:spLocks noGrp="1" noChangeArrowheads="1"/>
          </p:cNvSpPr>
          <p:nvPr>
            <p:ph type="title"/>
          </p:nvPr>
        </p:nvSpPr>
        <p:spPr/>
        <p:txBody>
          <a:bodyPr/>
          <a:lstStyle/>
          <a:p>
            <a:r>
              <a:rPr lang="en-US" altLang="zh-CN"/>
              <a:t>Discussion: Storage of tree</a:t>
            </a:r>
          </a:p>
        </p:txBody>
      </p:sp>
      <p:sp>
        <p:nvSpPr>
          <p:cNvPr id="131075" name="Rectangle 1027"/>
          <p:cNvSpPr>
            <a:spLocks noGrp="1" noChangeArrowheads="1"/>
          </p:cNvSpPr>
          <p:nvPr>
            <p:ph type="body" idx="1"/>
          </p:nvPr>
        </p:nvSpPr>
        <p:spPr/>
        <p:txBody>
          <a:bodyPr/>
          <a:lstStyle/>
          <a:p>
            <a:r>
              <a:rPr lang="en-US" altLang="zh-CN" dirty="0">
                <a:effectLst/>
              </a:rPr>
              <a:t>Storage </a:t>
            </a:r>
            <a:r>
              <a:rPr lang="en-US" altLang="zh-CN" dirty="0" smtClean="0">
                <a:effectLst/>
              </a:rPr>
              <a:t>design of </a:t>
            </a:r>
            <a:r>
              <a:rPr lang="en-US" altLang="zh-CN" dirty="0">
                <a:effectLst/>
              </a:rPr>
              <a:t>tree</a:t>
            </a:r>
          </a:p>
          <a:p>
            <a:pPr lvl="1"/>
            <a:r>
              <a:rPr lang="en-US" altLang="zh-CN" dirty="0">
                <a:effectLst/>
              </a:rPr>
              <a:t>General list</a:t>
            </a:r>
          </a:p>
        </p:txBody>
      </p:sp>
      <p:pic>
        <p:nvPicPr>
          <p:cNvPr id="131076"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2908300"/>
            <a:ext cx="8893175" cy="3113088"/>
          </a:xfrm>
          <a:prstGeom prst="rect">
            <a:avLst/>
          </a:prstGeom>
          <a:noFill/>
          <a:ln>
            <a:noFill/>
          </a:ln>
          <a:effectLst>
            <a:outerShdw dist="107763"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p:cNvSpPr txBox="1"/>
          <p:nvPr/>
        </p:nvSpPr>
        <p:spPr>
          <a:xfrm>
            <a:off x="6228184" y="1855403"/>
            <a:ext cx="2016224" cy="584775"/>
          </a:xfrm>
          <a:prstGeom prst="rect">
            <a:avLst/>
          </a:prstGeom>
          <a:noFill/>
        </p:spPr>
        <p:txBody>
          <a:bodyPr wrap="square" rtlCol="0">
            <a:spAutoFit/>
          </a:bodyPr>
          <a:lstStyle/>
          <a:p>
            <a:r>
              <a:rPr kumimoji="1" lang="zh-CN" altLang="en-US" sz="3200" dirty="0" smtClean="0">
                <a:solidFill>
                  <a:srgbClr val="FFFF00"/>
                </a:solidFill>
              </a:rPr>
              <a:t>不够直观！</a:t>
            </a:r>
            <a:endParaRPr kumimoji="1" lang="zh-CN" altLang="en-US" sz="3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95288" y="685800"/>
            <a:ext cx="8497887"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effectLst/>
                <a:latin typeface="+mn-lt"/>
                <a:ea typeface="SimSun" charset="-122"/>
                <a:cs typeface="SimSun" charset="-122"/>
              </a:rPr>
              <a:t>        </a:t>
            </a:r>
            <a:r>
              <a:rPr kumimoji="1" lang="zh-CN" altLang="en-US" sz="2400" dirty="0" smtClean="0">
                <a:effectLst/>
                <a:latin typeface="+mn-lt"/>
                <a:ea typeface="SimSun" charset="-122"/>
                <a:cs typeface="SimSun" charset="-122"/>
              </a:rPr>
              <a:t>由于</a:t>
            </a:r>
            <a:r>
              <a:rPr kumimoji="1" lang="zh-CN" altLang="en-US" sz="2400" dirty="0">
                <a:effectLst/>
                <a:latin typeface="+mn-lt"/>
                <a:ea typeface="SimSun" charset="-122"/>
                <a:cs typeface="SimSun" charset="-122"/>
              </a:rPr>
              <a:t>哈夫曼树中</a:t>
            </a:r>
            <a:r>
              <a:rPr kumimoji="1" lang="zh-CN" altLang="en-US" sz="2400" b="1" dirty="0">
                <a:solidFill>
                  <a:srgbClr val="FFFF00"/>
                </a:solidFill>
                <a:effectLst/>
                <a:latin typeface="+mn-lt"/>
                <a:ea typeface="SimSun" charset="-122"/>
                <a:cs typeface="SimSun" charset="-122"/>
              </a:rPr>
              <a:t>没有度为</a:t>
            </a:r>
            <a:r>
              <a:rPr kumimoji="1" lang="en-US" altLang="zh-CN" sz="2400" b="1" dirty="0">
                <a:solidFill>
                  <a:srgbClr val="FFFF00"/>
                </a:solidFill>
                <a:effectLst/>
                <a:latin typeface="+mn-lt"/>
                <a:ea typeface="SimSun" charset="-122"/>
                <a:cs typeface="SimSun" charset="-122"/>
              </a:rPr>
              <a:t>1</a:t>
            </a:r>
            <a:r>
              <a:rPr kumimoji="1" lang="zh-CN" altLang="en-US" sz="2400" b="1" dirty="0">
                <a:solidFill>
                  <a:srgbClr val="FFFF00"/>
                </a:solidFill>
                <a:effectLst/>
                <a:latin typeface="+mn-lt"/>
                <a:ea typeface="SimSun" charset="-122"/>
                <a:cs typeface="SimSun" charset="-122"/>
              </a:rPr>
              <a:t>的</a:t>
            </a:r>
            <a:r>
              <a:rPr kumimoji="1" lang="zh-CN" altLang="en-US" sz="2400" b="1" dirty="0" smtClean="0">
                <a:solidFill>
                  <a:srgbClr val="FFFF00"/>
                </a:solidFill>
                <a:effectLst/>
                <a:latin typeface="+mn-lt"/>
                <a:ea typeface="SimSun" charset="-122"/>
                <a:cs typeface="SimSun" charset="-122"/>
              </a:rPr>
              <a:t>结点</a:t>
            </a:r>
            <a:r>
              <a:rPr kumimoji="1" lang="zh-CN" altLang="en-US" sz="2400" dirty="0" smtClean="0">
                <a:effectLst/>
                <a:latin typeface="+mn-lt"/>
                <a:ea typeface="SimSun" charset="-122"/>
                <a:cs typeface="SimSun" charset="-122"/>
              </a:rPr>
              <a:t>（这</a:t>
            </a:r>
            <a:r>
              <a:rPr kumimoji="1" lang="zh-CN" altLang="en-US" sz="2400" dirty="0">
                <a:effectLst/>
                <a:latin typeface="+mn-lt"/>
                <a:ea typeface="SimSun" charset="-122"/>
                <a:cs typeface="SimSun" charset="-122"/>
              </a:rPr>
              <a:t>类树又称严格</a:t>
            </a:r>
            <a:r>
              <a:rPr kumimoji="1" lang="zh-CN" altLang="en-US" sz="2400" dirty="0" smtClean="0">
                <a:effectLst/>
                <a:latin typeface="+mn-lt"/>
                <a:ea typeface="SimSun" charset="-122"/>
                <a:cs typeface="SimSun" charset="-122"/>
              </a:rPr>
              <a:t>的</a:t>
            </a:r>
            <a:r>
              <a:rPr kumimoji="1" lang="en-US" altLang="zh-CN" sz="2400" dirty="0" smtClean="0">
                <a:effectLst/>
                <a:latin typeface="+mn-lt"/>
                <a:ea typeface="SimSun" charset="-122"/>
                <a:cs typeface="SimSun" charset="-122"/>
              </a:rPr>
              <a:t> </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或正则的</a:t>
            </a:r>
            <a:r>
              <a:rPr kumimoji="1" lang="en-US" altLang="zh-CN" sz="2400" dirty="0">
                <a:effectLst/>
                <a:latin typeface="+mn-lt"/>
                <a:ea typeface="SimSun" charset="-122"/>
                <a:cs typeface="SimSun" charset="-122"/>
              </a:rPr>
              <a:t>)</a:t>
            </a:r>
            <a:r>
              <a:rPr kumimoji="1" lang="zh-CN" altLang="en-US" sz="2400" dirty="0" smtClean="0">
                <a:effectLst/>
                <a:latin typeface="+mn-lt"/>
                <a:ea typeface="SimSun" charset="-122"/>
                <a:cs typeface="SimSun" charset="-122"/>
              </a:rPr>
              <a:t>二叉树</a:t>
            </a:r>
            <a:r>
              <a:rPr kumimoji="1" lang="zh-CN" altLang="en-US" sz="2400" dirty="0">
                <a:effectLst/>
                <a:latin typeface="+mn-lt"/>
                <a:ea typeface="SimSun" charset="-122"/>
                <a:cs typeface="SimSun" charset="-122"/>
              </a:rPr>
              <a:t>）</a:t>
            </a:r>
            <a:r>
              <a:rPr kumimoji="1" lang="en-US" altLang="zh-CN" sz="2400" dirty="0" smtClean="0">
                <a:effectLst/>
                <a:latin typeface="+mn-lt"/>
                <a:ea typeface="SimSun" charset="-122"/>
                <a:cs typeface="SimSun" charset="-122"/>
              </a:rPr>
              <a:t>, </a:t>
            </a:r>
            <a:r>
              <a:rPr kumimoji="1" lang="zh-CN" altLang="en-US" sz="2400" b="1" dirty="0" smtClean="0">
                <a:solidFill>
                  <a:srgbClr val="FFFF00"/>
                </a:solidFill>
                <a:effectLst/>
                <a:latin typeface="+mn-lt"/>
                <a:ea typeface="SimSun" charset="-122"/>
                <a:cs typeface="SimSun" charset="-122"/>
              </a:rPr>
              <a:t>为什么？</a:t>
            </a:r>
            <a:r>
              <a:rPr kumimoji="1" lang="zh-CN" altLang="en-US" sz="2400" dirty="0" smtClean="0">
                <a:effectLst/>
                <a:latin typeface="+mn-lt"/>
                <a:ea typeface="SimSun" charset="-122"/>
                <a:cs typeface="SimSun" charset="-122"/>
              </a:rPr>
              <a:t>；</a:t>
            </a:r>
            <a:endParaRPr kumimoji="1" lang="zh-CN" altLang="en-US" sz="2400" dirty="0">
              <a:effectLst/>
              <a:latin typeface="+mn-lt"/>
              <a:ea typeface="SimSun" charset="-122"/>
              <a:cs typeface="SimSun" charset="-122"/>
            </a:endParaRPr>
          </a:p>
          <a:p>
            <a:pPr algn="l"/>
            <a:endParaRPr kumimoji="1" lang="zh-CN" altLang="en-US" sz="2400" dirty="0">
              <a:effectLst/>
              <a:latin typeface="+mn-lt"/>
              <a:ea typeface="SimSun" charset="-122"/>
              <a:cs typeface="SimSun" charset="-122"/>
            </a:endParaRPr>
          </a:p>
        </p:txBody>
      </p:sp>
      <p:pic>
        <p:nvPicPr>
          <p:cNvPr id="167940" name="Picture 4"/>
          <p:cNvPicPr>
            <a:picLocks noChangeAspect="1" noChangeArrowheads="1"/>
          </p:cNvPicPr>
          <p:nvPr/>
        </p:nvPicPr>
        <p:blipFill>
          <a:blip r:embed="rId3">
            <a:extLst>
              <a:ext uri="{28A0092B-C50C-407E-A947-70E740481C1C}">
                <a14:useLocalDpi xmlns:a14="http://schemas.microsoft.com/office/drawing/2010/main" val="0"/>
              </a:ext>
            </a:extLst>
          </a:blip>
          <a:srcRect b="-17172"/>
          <a:stretch>
            <a:fillRect/>
          </a:stretch>
        </p:blipFill>
        <p:spPr bwMode="auto">
          <a:xfrm>
            <a:off x="1619885" y="2052955"/>
            <a:ext cx="5340350" cy="4088765"/>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39975" y="4869180"/>
            <a:ext cx="360045" cy="720090"/>
          </a:xfrm>
          <a:prstGeom prst="rect">
            <a:avLst/>
          </a:prstGeom>
          <a:solidFill>
            <a:schemeClr val="tx2"/>
          </a:solidFill>
          <a:ln>
            <a:no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 name="矩形 2"/>
          <p:cNvSpPr/>
          <p:nvPr/>
        </p:nvSpPr>
        <p:spPr>
          <a:xfrm>
            <a:off x="3204210" y="4293235"/>
            <a:ext cx="360045" cy="720090"/>
          </a:xfrm>
          <a:prstGeom prst="rect">
            <a:avLst/>
          </a:prstGeom>
          <a:solidFill>
            <a:schemeClr val="tx2"/>
          </a:solidFill>
          <a:ln>
            <a:no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Lst>
  </p:timing>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4915" name="Group 51"/>
          <p:cNvGrpSpPr/>
          <p:nvPr/>
        </p:nvGrpSpPr>
        <p:grpSpPr bwMode="auto">
          <a:xfrm>
            <a:off x="323850" y="646113"/>
            <a:ext cx="5465763" cy="5810250"/>
            <a:chOff x="2925" y="482"/>
            <a:chExt cx="2635" cy="2767"/>
          </a:xfrm>
        </p:grpSpPr>
        <p:sp>
          <p:nvSpPr>
            <p:cNvPr id="164916" name="Rectangle 52"/>
            <p:cNvSpPr>
              <a:spLocks noChangeArrowheads="1"/>
            </p:cNvSpPr>
            <p:nvPr/>
          </p:nvSpPr>
          <p:spPr bwMode="auto">
            <a:xfrm>
              <a:off x="2925" y="482"/>
              <a:ext cx="2631" cy="2767"/>
            </a:xfrm>
            <a:prstGeom prst="rect">
              <a:avLst/>
            </a:prstGeom>
            <a:solidFill>
              <a:srgbClr val="FFCC99"/>
            </a:solidFill>
            <a:ln>
              <a:noFill/>
            </a:ln>
            <a:effectLst>
              <a:outerShdw dist="8980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164917" name="Object 53"/>
            <p:cNvGraphicFramePr>
              <a:graphicFrameLocks noChangeAspect="1"/>
            </p:cNvGraphicFramePr>
            <p:nvPr/>
          </p:nvGraphicFramePr>
          <p:xfrm>
            <a:off x="2988" y="576"/>
            <a:ext cx="2572" cy="2673"/>
          </p:xfrm>
          <a:graphic>
            <a:graphicData uri="http://schemas.openxmlformats.org/presentationml/2006/ole">
              <mc:AlternateContent xmlns:mc="http://schemas.openxmlformats.org/markup-compatibility/2006">
                <mc:Choice xmlns:v="urn:schemas-microsoft-com:vml" Requires="v">
                  <p:oleObj spid="_x0000_s271482" name="文档" r:id="rId4" imgW="3299460" imgH="3472815" progId="Word.Document.8">
                    <p:embed/>
                  </p:oleObj>
                </mc:Choice>
                <mc:Fallback>
                  <p:oleObj name="文档" r:id="rId4" imgW="3299460" imgH="3472815" progId="Word.Document.8">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8" y="576"/>
                          <a:ext cx="2572" cy="2673"/>
                        </a:xfrm>
                        <a:prstGeom prst="rect">
                          <a:avLst/>
                        </a:prstGeom>
                        <a:noFill/>
                        <a:ln>
                          <a:noFill/>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4918" name="Rectangle 54"/>
          <p:cNvSpPr>
            <a:spLocks noChangeArrowheads="1"/>
          </p:cNvSpPr>
          <p:nvPr/>
        </p:nvSpPr>
        <p:spPr bwMode="auto">
          <a:xfrm>
            <a:off x="6156325" y="1725613"/>
            <a:ext cx="647700" cy="431800"/>
          </a:xfrm>
          <a:prstGeom prst="rect">
            <a:avLst/>
          </a:prstGeom>
          <a:solidFill>
            <a:srgbClr val="BBE0E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C1</a:t>
            </a:r>
          </a:p>
        </p:txBody>
      </p:sp>
      <p:sp>
        <p:nvSpPr>
          <p:cNvPr id="164919" name="Rectangle 55"/>
          <p:cNvSpPr>
            <a:spLocks noChangeArrowheads="1"/>
          </p:cNvSpPr>
          <p:nvPr/>
        </p:nvSpPr>
        <p:spPr bwMode="auto">
          <a:xfrm>
            <a:off x="6156325" y="2157413"/>
            <a:ext cx="647700" cy="431800"/>
          </a:xfrm>
          <a:prstGeom prst="rect">
            <a:avLst/>
          </a:prstGeom>
          <a:solidFill>
            <a:srgbClr val="BBE0E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C2</a:t>
            </a:r>
          </a:p>
        </p:txBody>
      </p:sp>
      <p:sp>
        <p:nvSpPr>
          <p:cNvPr id="164920" name="Rectangle 56"/>
          <p:cNvSpPr>
            <a:spLocks noChangeArrowheads="1"/>
          </p:cNvSpPr>
          <p:nvPr/>
        </p:nvSpPr>
        <p:spPr bwMode="auto">
          <a:xfrm>
            <a:off x="6156325" y="2589213"/>
            <a:ext cx="647700" cy="431800"/>
          </a:xfrm>
          <a:prstGeom prst="rect">
            <a:avLst/>
          </a:prstGeom>
          <a:solidFill>
            <a:srgbClr val="BBE0E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C3</a:t>
            </a:r>
          </a:p>
        </p:txBody>
      </p:sp>
      <p:sp>
        <p:nvSpPr>
          <p:cNvPr id="164921" name="Rectangle 57"/>
          <p:cNvSpPr>
            <a:spLocks noChangeArrowheads="1"/>
          </p:cNvSpPr>
          <p:nvPr/>
        </p:nvSpPr>
        <p:spPr bwMode="auto">
          <a:xfrm>
            <a:off x="6156325" y="3021013"/>
            <a:ext cx="647700" cy="431800"/>
          </a:xfrm>
          <a:prstGeom prst="rect">
            <a:avLst/>
          </a:prstGeom>
          <a:solidFill>
            <a:srgbClr val="BBE0E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C4</a:t>
            </a:r>
          </a:p>
        </p:txBody>
      </p:sp>
      <p:sp>
        <p:nvSpPr>
          <p:cNvPr id="164922" name="Rectangle 58"/>
          <p:cNvSpPr>
            <a:spLocks noChangeArrowheads="1"/>
          </p:cNvSpPr>
          <p:nvPr/>
        </p:nvSpPr>
        <p:spPr bwMode="auto">
          <a:xfrm>
            <a:off x="6156325" y="3454400"/>
            <a:ext cx="647700" cy="431800"/>
          </a:xfrm>
          <a:prstGeom prst="rect">
            <a:avLst/>
          </a:prstGeom>
          <a:solidFill>
            <a:srgbClr val="BBE0E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C5</a:t>
            </a:r>
          </a:p>
        </p:txBody>
      </p:sp>
      <p:sp>
        <p:nvSpPr>
          <p:cNvPr id="164923" name="Rectangle 59"/>
          <p:cNvSpPr>
            <a:spLocks noChangeArrowheads="1"/>
          </p:cNvSpPr>
          <p:nvPr/>
        </p:nvSpPr>
        <p:spPr bwMode="auto">
          <a:xfrm>
            <a:off x="6156325" y="3886200"/>
            <a:ext cx="647700" cy="431800"/>
          </a:xfrm>
          <a:prstGeom prst="rect">
            <a:avLst/>
          </a:prstGeom>
          <a:solidFill>
            <a:srgbClr val="BBE0E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C6</a:t>
            </a:r>
          </a:p>
        </p:txBody>
      </p:sp>
      <p:sp>
        <p:nvSpPr>
          <p:cNvPr id="164924" name="Rectangle 60"/>
          <p:cNvSpPr>
            <a:spLocks noChangeArrowheads="1"/>
          </p:cNvSpPr>
          <p:nvPr/>
        </p:nvSpPr>
        <p:spPr bwMode="auto">
          <a:xfrm>
            <a:off x="6156325" y="4318000"/>
            <a:ext cx="647700" cy="431800"/>
          </a:xfrm>
          <a:prstGeom prst="rect">
            <a:avLst/>
          </a:prstGeom>
          <a:solidFill>
            <a:srgbClr val="BBE0E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C7</a:t>
            </a:r>
          </a:p>
        </p:txBody>
      </p:sp>
      <p:sp>
        <p:nvSpPr>
          <p:cNvPr id="164925" name="Rectangle 61"/>
          <p:cNvSpPr>
            <a:spLocks noChangeArrowheads="1"/>
          </p:cNvSpPr>
          <p:nvPr/>
        </p:nvSpPr>
        <p:spPr bwMode="auto">
          <a:xfrm>
            <a:off x="6156325" y="4749800"/>
            <a:ext cx="647700" cy="431800"/>
          </a:xfrm>
          <a:prstGeom prst="rect">
            <a:avLst/>
          </a:prstGeom>
          <a:solidFill>
            <a:srgbClr val="BBE0E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C8</a:t>
            </a:r>
          </a:p>
        </p:txBody>
      </p:sp>
      <p:sp>
        <p:nvSpPr>
          <p:cNvPr id="164926" name="Rectangle 62"/>
          <p:cNvSpPr>
            <a:spLocks noChangeArrowheads="1"/>
          </p:cNvSpPr>
          <p:nvPr/>
        </p:nvSpPr>
        <p:spPr bwMode="auto">
          <a:xfrm>
            <a:off x="7164388" y="1797050"/>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27" name="Rectangle 63"/>
          <p:cNvSpPr>
            <a:spLocks noChangeArrowheads="1"/>
          </p:cNvSpPr>
          <p:nvPr/>
        </p:nvSpPr>
        <p:spPr bwMode="auto">
          <a:xfrm>
            <a:off x="7596188" y="1797050"/>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28" name="Rectangle 64"/>
          <p:cNvSpPr>
            <a:spLocks noChangeArrowheads="1"/>
          </p:cNvSpPr>
          <p:nvPr/>
        </p:nvSpPr>
        <p:spPr bwMode="auto">
          <a:xfrm>
            <a:off x="8027988" y="1797050"/>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29" name="Rectangle 65"/>
          <p:cNvSpPr>
            <a:spLocks noChangeArrowheads="1"/>
          </p:cNvSpPr>
          <p:nvPr/>
        </p:nvSpPr>
        <p:spPr bwMode="auto">
          <a:xfrm>
            <a:off x="8459788" y="1797050"/>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30" name="Line 66"/>
          <p:cNvSpPr>
            <a:spLocks noChangeShapeType="1"/>
          </p:cNvSpPr>
          <p:nvPr/>
        </p:nvSpPr>
        <p:spPr bwMode="auto">
          <a:xfrm>
            <a:off x="6804025" y="1941513"/>
            <a:ext cx="3603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31" name="Rectangle 67"/>
          <p:cNvSpPr>
            <a:spLocks noChangeArrowheads="1"/>
          </p:cNvSpPr>
          <p:nvPr/>
        </p:nvSpPr>
        <p:spPr bwMode="auto">
          <a:xfrm>
            <a:off x="7164388" y="22304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32" name="Rectangle 68"/>
          <p:cNvSpPr>
            <a:spLocks noChangeArrowheads="1"/>
          </p:cNvSpPr>
          <p:nvPr/>
        </p:nvSpPr>
        <p:spPr bwMode="auto">
          <a:xfrm>
            <a:off x="7596188" y="22304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33" name="Line 69"/>
          <p:cNvSpPr>
            <a:spLocks noChangeShapeType="1"/>
          </p:cNvSpPr>
          <p:nvPr/>
        </p:nvSpPr>
        <p:spPr bwMode="auto">
          <a:xfrm>
            <a:off x="6804025" y="2374900"/>
            <a:ext cx="3603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34" name="Rectangle 70"/>
          <p:cNvSpPr>
            <a:spLocks noChangeArrowheads="1"/>
          </p:cNvSpPr>
          <p:nvPr/>
        </p:nvSpPr>
        <p:spPr bwMode="auto">
          <a:xfrm>
            <a:off x="7164388" y="26622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35" name="Rectangle 71"/>
          <p:cNvSpPr>
            <a:spLocks noChangeArrowheads="1"/>
          </p:cNvSpPr>
          <p:nvPr/>
        </p:nvSpPr>
        <p:spPr bwMode="auto">
          <a:xfrm>
            <a:off x="7596188" y="26622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36" name="Rectangle 72"/>
          <p:cNvSpPr>
            <a:spLocks noChangeArrowheads="1"/>
          </p:cNvSpPr>
          <p:nvPr/>
        </p:nvSpPr>
        <p:spPr bwMode="auto">
          <a:xfrm>
            <a:off x="8027988" y="26622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37" name="Rectangle 73"/>
          <p:cNvSpPr>
            <a:spLocks noChangeArrowheads="1"/>
          </p:cNvSpPr>
          <p:nvPr/>
        </p:nvSpPr>
        <p:spPr bwMode="auto">
          <a:xfrm>
            <a:off x="8459788" y="26622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38" name="Line 74"/>
          <p:cNvSpPr>
            <a:spLocks noChangeShapeType="1"/>
          </p:cNvSpPr>
          <p:nvPr/>
        </p:nvSpPr>
        <p:spPr bwMode="auto">
          <a:xfrm>
            <a:off x="6804025" y="2806700"/>
            <a:ext cx="3603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39" name="Rectangle 75"/>
          <p:cNvSpPr>
            <a:spLocks noChangeArrowheads="1"/>
          </p:cNvSpPr>
          <p:nvPr/>
        </p:nvSpPr>
        <p:spPr bwMode="auto">
          <a:xfrm>
            <a:off x="7164388" y="30940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40" name="Rectangle 76"/>
          <p:cNvSpPr>
            <a:spLocks noChangeArrowheads="1"/>
          </p:cNvSpPr>
          <p:nvPr/>
        </p:nvSpPr>
        <p:spPr bwMode="auto">
          <a:xfrm>
            <a:off x="7596188" y="30940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41" name="Rectangle 77"/>
          <p:cNvSpPr>
            <a:spLocks noChangeArrowheads="1"/>
          </p:cNvSpPr>
          <p:nvPr/>
        </p:nvSpPr>
        <p:spPr bwMode="auto">
          <a:xfrm>
            <a:off x="8027988" y="30940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42" name="Rectangle 78"/>
          <p:cNvSpPr>
            <a:spLocks noChangeArrowheads="1"/>
          </p:cNvSpPr>
          <p:nvPr/>
        </p:nvSpPr>
        <p:spPr bwMode="auto">
          <a:xfrm>
            <a:off x="8459788" y="30940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43" name="Line 79"/>
          <p:cNvSpPr>
            <a:spLocks noChangeShapeType="1"/>
          </p:cNvSpPr>
          <p:nvPr/>
        </p:nvSpPr>
        <p:spPr bwMode="auto">
          <a:xfrm>
            <a:off x="6804025" y="3238500"/>
            <a:ext cx="3603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44" name="Rectangle 80"/>
          <p:cNvSpPr>
            <a:spLocks noChangeArrowheads="1"/>
          </p:cNvSpPr>
          <p:nvPr/>
        </p:nvSpPr>
        <p:spPr bwMode="auto">
          <a:xfrm>
            <a:off x="7164388" y="35258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45" name="Rectangle 81"/>
          <p:cNvSpPr>
            <a:spLocks noChangeArrowheads="1"/>
          </p:cNvSpPr>
          <p:nvPr/>
        </p:nvSpPr>
        <p:spPr bwMode="auto">
          <a:xfrm>
            <a:off x="7596188" y="35258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46" name="Rectangle 82"/>
          <p:cNvSpPr>
            <a:spLocks noChangeArrowheads="1"/>
          </p:cNvSpPr>
          <p:nvPr/>
        </p:nvSpPr>
        <p:spPr bwMode="auto">
          <a:xfrm>
            <a:off x="8027988" y="35258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47" name="Line 83"/>
          <p:cNvSpPr>
            <a:spLocks noChangeShapeType="1"/>
          </p:cNvSpPr>
          <p:nvPr/>
        </p:nvSpPr>
        <p:spPr bwMode="auto">
          <a:xfrm>
            <a:off x="6804025" y="3670300"/>
            <a:ext cx="3603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48" name="Rectangle 84"/>
          <p:cNvSpPr>
            <a:spLocks noChangeArrowheads="1"/>
          </p:cNvSpPr>
          <p:nvPr/>
        </p:nvSpPr>
        <p:spPr bwMode="auto">
          <a:xfrm>
            <a:off x="7164388" y="39576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49" name="Rectangle 85"/>
          <p:cNvSpPr>
            <a:spLocks noChangeArrowheads="1"/>
          </p:cNvSpPr>
          <p:nvPr/>
        </p:nvSpPr>
        <p:spPr bwMode="auto">
          <a:xfrm>
            <a:off x="7596188" y="39576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50" name="Rectangle 86"/>
          <p:cNvSpPr>
            <a:spLocks noChangeArrowheads="1"/>
          </p:cNvSpPr>
          <p:nvPr/>
        </p:nvSpPr>
        <p:spPr bwMode="auto">
          <a:xfrm>
            <a:off x="8027988" y="39576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51" name="Line 87"/>
          <p:cNvSpPr>
            <a:spLocks noChangeShapeType="1"/>
          </p:cNvSpPr>
          <p:nvPr/>
        </p:nvSpPr>
        <p:spPr bwMode="auto">
          <a:xfrm>
            <a:off x="6804025" y="4102100"/>
            <a:ext cx="3603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52" name="Rectangle 88"/>
          <p:cNvSpPr>
            <a:spLocks noChangeArrowheads="1"/>
          </p:cNvSpPr>
          <p:nvPr/>
        </p:nvSpPr>
        <p:spPr bwMode="auto">
          <a:xfrm>
            <a:off x="7164388" y="43894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53" name="Rectangle 89"/>
          <p:cNvSpPr>
            <a:spLocks noChangeArrowheads="1"/>
          </p:cNvSpPr>
          <p:nvPr/>
        </p:nvSpPr>
        <p:spPr bwMode="auto">
          <a:xfrm>
            <a:off x="7596188" y="43894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54" name="Line 90"/>
          <p:cNvSpPr>
            <a:spLocks noChangeShapeType="1"/>
          </p:cNvSpPr>
          <p:nvPr/>
        </p:nvSpPr>
        <p:spPr bwMode="auto">
          <a:xfrm>
            <a:off x="6804025" y="4533900"/>
            <a:ext cx="3603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55" name="Rectangle 91"/>
          <p:cNvSpPr>
            <a:spLocks noChangeArrowheads="1"/>
          </p:cNvSpPr>
          <p:nvPr/>
        </p:nvSpPr>
        <p:spPr bwMode="auto">
          <a:xfrm>
            <a:off x="7164388" y="4822825"/>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56" name="Rectangle 92"/>
          <p:cNvSpPr>
            <a:spLocks noChangeArrowheads="1"/>
          </p:cNvSpPr>
          <p:nvPr/>
        </p:nvSpPr>
        <p:spPr bwMode="auto">
          <a:xfrm>
            <a:off x="7596188" y="4822825"/>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57" name="Rectangle 93"/>
          <p:cNvSpPr>
            <a:spLocks noChangeArrowheads="1"/>
          </p:cNvSpPr>
          <p:nvPr/>
        </p:nvSpPr>
        <p:spPr bwMode="auto">
          <a:xfrm>
            <a:off x="8027988" y="4822825"/>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58" name="Rectangle 94"/>
          <p:cNvSpPr>
            <a:spLocks noChangeArrowheads="1"/>
          </p:cNvSpPr>
          <p:nvPr/>
        </p:nvSpPr>
        <p:spPr bwMode="auto">
          <a:xfrm>
            <a:off x="8459788" y="4822825"/>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59" name="Line 95"/>
          <p:cNvSpPr>
            <a:spLocks noChangeShapeType="1"/>
          </p:cNvSpPr>
          <p:nvPr/>
        </p:nvSpPr>
        <p:spPr bwMode="auto">
          <a:xfrm>
            <a:off x="6804025" y="4967288"/>
            <a:ext cx="3603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60" name="Text Box 96"/>
          <p:cNvSpPr txBox="1">
            <a:spLocks noChangeArrowheads="1"/>
          </p:cNvSpPr>
          <p:nvPr/>
        </p:nvSpPr>
        <p:spPr bwMode="auto">
          <a:xfrm>
            <a:off x="6083300" y="908050"/>
            <a:ext cx="3025775" cy="4572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b="1">
                <a:solidFill>
                  <a:srgbClr val="000000"/>
                </a:solidFill>
                <a:effectLst/>
                <a:ea typeface="宋体" panose="02010600030101010101" pitchFamily="2" charset="-122"/>
              </a:rPr>
              <a:t>Huffman Coding</a:t>
            </a:r>
          </a:p>
        </p:txBody>
      </p:sp>
      <p:sp>
        <p:nvSpPr>
          <p:cNvPr id="164961" name="Text Box 97"/>
          <p:cNvSpPr txBox="1">
            <a:spLocks noChangeArrowheads="1"/>
          </p:cNvSpPr>
          <p:nvPr/>
        </p:nvSpPr>
        <p:spPr bwMode="auto">
          <a:xfrm>
            <a:off x="323850" y="115888"/>
            <a:ext cx="2160588" cy="4572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l">
              <a:spcBef>
                <a:spcPct val="50000"/>
              </a:spcBef>
            </a:pPr>
            <a:r>
              <a:rPr lang="en-US" altLang="zh-CN" sz="2400" b="1">
                <a:solidFill>
                  <a:srgbClr val="000000"/>
                </a:solidFill>
                <a:effectLst/>
                <a:ea typeface="宋体" panose="02010600030101010101" pitchFamily="2" charset="-122"/>
              </a:rPr>
              <a:t>Huffman Tree</a:t>
            </a:r>
          </a:p>
        </p:txBody>
      </p:sp>
      <p:sp>
        <p:nvSpPr>
          <p:cNvPr id="164962" name="Text Box 98"/>
          <p:cNvSpPr txBox="1">
            <a:spLocks noChangeArrowheads="1"/>
          </p:cNvSpPr>
          <p:nvPr/>
        </p:nvSpPr>
        <p:spPr bwMode="auto">
          <a:xfrm>
            <a:off x="6156325" y="1125538"/>
            <a:ext cx="2305050" cy="4572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l">
              <a:spcBef>
                <a:spcPct val="50000"/>
              </a:spcBef>
            </a:pPr>
            <a:r>
              <a:rPr lang="en-US" altLang="zh-CN" sz="2400" b="1">
                <a:solidFill>
                  <a:srgbClr val="000000"/>
                </a:solidFill>
                <a:effectLst/>
                <a:ea typeface="宋体" panose="02010600030101010101" pitchFamily="2" charset="-122"/>
              </a:rPr>
              <a:t>Huffman Code</a:t>
            </a:r>
          </a:p>
        </p:txBody>
      </p:sp>
    </p:spTree>
  </p:cSld>
  <p:clrMapOvr>
    <a:masterClrMapping/>
  </p:clrMapOv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1000" y="141288"/>
            <a:ext cx="7404591"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200" dirty="0">
                <a:effectLst/>
                <a:latin typeface="Times New Roman" panose="02020603050405020304" pitchFamily="18" charset="0"/>
              </a:rPr>
              <a:t>void </a:t>
            </a:r>
            <a:r>
              <a:rPr kumimoji="1" lang="en-US" altLang="zh-CN" sz="2200" dirty="0" err="1">
                <a:solidFill>
                  <a:srgbClr val="FFFF00"/>
                </a:solidFill>
                <a:effectLst/>
                <a:latin typeface="Times New Roman" panose="02020603050405020304" pitchFamily="18" charset="0"/>
              </a:rPr>
              <a:t>HuffmanCoding</a:t>
            </a: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PhtTree</a:t>
            </a:r>
            <a:r>
              <a:rPr kumimoji="1" lang="en-US" altLang="zh-CN" sz="2200" dirty="0">
                <a:effectLst/>
                <a:latin typeface="Times New Roman" panose="02020603050405020304" pitchFamily="18" charset="0"/>
              </a:rPr>
              <a:t> T, char** HC, </a:t>
            </a:r>
            <a:r>
              <a:rPr kumimoji="1" lang="en-US" altLang="zh-CN" sz="2200" dirty="0" err="1">
                <a:effectLst/>
                <a:latin typeface="Times New Roman" panose="02020603050405020304" pitchFamily="18" charset="0"/>
              </a:rPr>
              <a:t>int</a:t>
            </a:r>
            <a:r>
              <a:rPr kumimoji="1" lang="en-US" altLang="zh-CN" sz="2200" dirty="0">
                <a:effectLst/>
                <a:latin typeface="Times New Roman" panose="02020603050405020304" pitchFamily="18" charset="0"/>
              </a:rPr>
              <a:t> n)</a:t>
            </a:r>
          </a:p>
          <a:p>
            <a:pPr algn="l"/>
            <a:r>
              <a:rPr kumimoji="1" lang="en-US" altLang="zh-CN" sz="2200" dirty="0">
                <a:effectLst/>
                <a:latin typeface="Times New Roman" panose="02020603050405020304" pitchFamily="18" charset="0"/>
              </a:rPr>
              <a:t>{</a:t>
            </a:r>
          </a:p>
          <a:p>
            <a:pPr algn="l"/>
            <a:r>
              <a:rPr kumimoji="1" lang="en-US" altLang="zh-CN" sz="2200" dirty="0" smtClean="0">
                <a:effectLst/>
                <a:latin typeface="Times New Roman" panose="02020603050405020304" pitchFamily="18" charset="0"/>
              </a:rPr>
              <a:t>    static </a:t>
            </a:r>
            <a:r>
              <a:rPr kumimoji="1" lang="en-US" altLang="zh-CN" sz="2200" dirty="0" err="1" smtClean="0">
                <a:effectLst/>
                <a:latin typeface="Times New Roman" panose="02020603050405020304" pitchFamily="18" charset="0"/>
              </a:rPr>
              <a:t>int</a:t>
            </a:r>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a:t>
            </a:r>
            <a:r>
              <a:rPr kumimoji="1" lang="en-US" altLang="zh-CN" sz="2200" dirty="0" err="1" smtClean="0">
                <a:effectLst/>
                <a:latin typeface="Times New Roman" panose="02020603050405020304" pitchFamily="18" charset="0"/>
              </a:rPr>
              <a:t>codeLen</a:t>
            </a:r>
            <a:r>
              <a:rPr kumimoji="1" lang="en-US" altLang="zh-CN" sz="2200" dirty="0" smtClean="0">
                <a:effectLst/>
                <a:latin typeface="Times New Roman" panose="02020603050405020304" pitchFamily="18" charset="0"/>
              </a:rPr>
              <a:t> </a:t>
            </a:r>
            <a:r>
              <a:rPr kumimoji="1" lang="en-US" altLang="zh-CN" sz="2200" dirty="0">
                <a:effectLst/>
                <a:latin typeface="Times New Roman" panose="02020603050405020304" pitchFamily="18" charset="0"/>
              </a:rPr>
              <a:t>= 0;    	</a:t>
            </a:r>
            <a:r>
              <a:rPr kumimoji="1" lang="en-US" altLang="zh-CN" sz="2200" dirty="0">
                <a:solidFill>
                  <a:srgbClr val="00CC00"/>
                </a:solidFill>
                <a:effectLst/>
                <a:latin typeface="SimSun" charset="-122"/>
                <a:ea typeface="SimSun" charset="-122"/>
                <a:cs typeface="SimSun" charset="-122"/>
              </a:rPr>
              <a:t>/* </a:t>
            </a:r>
            <a:r>
              <a:rPr kumimoji="1" lang="zh-CN" altLang="en-US" sz="2200" dirty="0">
                <a:solidFill>
                  <a:srgbClr val="00CC00"/>
                </a:solidFill>
                <a:effectLst/>
                <a:latin typeface="SimSun" charset="-122"/>
                <a:ea typeface="SimSun" charset="-122"/>
                <a:cs typeface="SimSun" charset="-122"/>
              </a:rPr>
              <a:t>为什么使用静态变量</a:t>
            </a:r>
            <a:r>
              <a:rPr kumimoji="1" lang="en-US" altLang="zh-CN" sz="2200" dirty="0">
                <a:solidFill>
                  <a:srgbClr val="00CC00"/>
                </a:solidFill>
                <a:effectLst/>
                <a:latin typeface="SimSun" charset="-122"/>
                <a:ea typeface="SimSun" charset="-122"/>
                <a:cs typeface="SimSun" charset="-122"/>
              </a:rPr>
              <a:t>? */</a:t>
            </a:r>
          </a:p>
          <a:p>
            <a:pPr algn="l"/>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static char  cd[</a:t>
            </a:r>
            <a:r>
              <a:rPr kumimoji="1" lang="en-US" altLang="zh-CN" sz="2200" dirty="0" err="1" smtClean="0">
                <a:effectLst/>
                <a:latin typeface="Times New Roman" panose="02020603050405020304" pitchFamily="18" charset="0"/>
              </a:rPr>
              <a:t>MaxLen</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if </a:t>
            </a:r>
            <a:r>
              <a:rPr kumimoji="1" lang="en-US" altLang="zh-CN" sz="2200" dirty="0">
                <a:effectLst/>
                <a:latin typeface="Times New Roman" panose="02020603050405020304" pitchFamily="18" charset="0"/>
              </a:rPr>
              <a:t>(!T)</a:t>
            </a:r>
          </a:p>
          <a:p>
            <a:pPr algn="l"/>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return</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if </a:t>
            </a:r>
            <a:r>
              <a:rPr kumimoji="1" lang="en-US" altLang="zh-CN" sz="2200" dirty="0">
                <a:effectLst/>
                <a:latin typeface="Times New Roman" panose="02020603050405020304" pitchFamily="18" charset="0"/>
              </a:rPr>
              <a:t>(</a:t>
            </a:r>
            <a:r>
              <a:rPr kumimoji="1" lang="en-US" altLang="zh-CN" sz="2200" dirty="0" err="1">
                <a:effectLst/>
                <a:latin typeface="Times New Roman" panose="02020603050405020304" pitchFamily="18" charset="0"/>
              </a:rPr>
              <a:t>T.ht</a:t>
            </a:r>
            <a:r>
              <a:rPr kumimoji="1" lang="en-US" altLang="zh-CN" sz="2200" dirty="0">
                <a:effectLst/>
                <a:latin typeface="Times New Roman" panose="02020603050405020304" pitchFamily="18" charset="0"/>
              </a:rPr>
              <a:t>[n].</a:t>
            </a:r>
            <a:r>
              <a:rPr kumimoji="1" lang="en-US" altLang="zh-CN" sz="2200" dirty="0" err="1">
                <a:effectLst/>
                <a:latin typeface="Times New Roman" panose="02020603050405020304" pitchFamily="18" charset="0"/>
              </a:rPr>
              <a:t>rchild</a:t>
            </a:r>
            <a:r>
              <a:rPr kumimoji="1" lang="en-US" altLang="zh-CN" sz="2200" dirty="0">
                <a:effectLst/>
                <a:latin typeface="Times New Roman" panose="02020603050405020304" pitchFamily="18" charset="0"/>
              </a:rPr>
              <a:t> = = 0</a:t>
            </a:r>
            <a:r>
              <a:rPr kumimoji="1" lang="en-US" altLang="zh-CN" sz="2200" dirty="0" smtClean="0">
                <a:effectLst/>
                <a:latin typeface="Times New Roman" panose="02020603050405020304" pitchFamily="18" charset="0"/>
              </a:rPr>
              <a:t>) { </a:t>
            </a:r>
            <a:r>
              <a:rPr kumimoji="1" lang="en-US" altLang="zh-CN" sz="2200" dirty="0">
                <a:effectLst/>
                <a:latin typeface="Times New Roman" panose="02020603050405020304" pitchFamily="18" charset="0"/>
              </a:rPr>
              <a:t>	</a:t>
            </a:r>
            <a:r>
              <a:rPr kumimoji="1" lang="en-US" altLang="zh-CN" sz="2200" dirty="0">
                <a:solidFill>
                  <a:srgbClr val="00CC00"/>
                </a:solidFill>
                <a:effectLst/>
                <a:latin typeface="Times New Roman" panose="02020603050405020304" pitchFamily="18" charset="0"/>
              </a:rPr>
              <a:t>/* Why ? */</a:t>
            </a:r>
          </a:p>
          <a:p>
            <a:pPr algn="l"/>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cd[</a:t>
            </a:r>
            <a:r>
              <a:rPr kumimoji="1" lang="en-US" altLang="zh-CN" sz="2200" dirty="0" err="1" smtClean="0">
                <a:effectLst/>
                <a:latin typeface="Times New Roman" panose="02020603050405020304" pitchFamily="18" charset="0"/>
              </a:rPr>
              <a:t>codeLen</a:t>
            </a:r>
            <a:r>
              <a:rPr kumimoji="1" lang="en-US" altLang="zh-CN" sz="2200" dirty="0">
                <a:effectLst/>
                <a:latin typeface="Times New Roman" panose="02020603050405020304" pitchFamily="18" charset="0"/>
              </a:rPr>
              <a:t>] = '\0';</a:t>
            </a:r>
          </a:p>
          <a:p>
            <a:pPr algn="l"/>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a:t>
            </a:r>
            <a:r>
              <a:rPr kumimoji="1" lang="en-US" altLang="zh-CN" sz="2200" dirty="0" err="1" smtClean="0">
                <a:effectLst/>
                <a:latin typeface="Times New Roman" panose="02020603050405020304" pitchFamily="18" charset="0"/>
              </a:rPr>
              <a:t>strcpy</a:t>
            </a:r>
            <a:r>
              <a:rPr kumimoji="1" lang="en-US" altLang="zh-CN" sz="2200" dirty="0" smtClean="0">
                <a:effectLst/>
                <a:latin typeface="Times New Roman" panose="02020603050405020304" pitchFamily="18" charset="0"/>
              </a:rPr>
              <a:t>(HC[n</a:t>
            </a:r>
            <a:r>
              <a:rPr kumimoji="1" lang="en-US" altLang="zh-CN" sz="2200" dirty="0">
                <a:effectLst/>
                <a:latin typeface="Times New Roman" panose="02020603050405020304" pitchFamily="18" charset="0"/>
              </a:rPr>
              <a:t>], cd);</a:t>
            </a:r>
          </a:p>
          <a:p>
            <a:pPr algn="l"/>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a:t>
            </a:r>
            <a:endParaRPr kumimoji="1" lang="en-US" altLang="zh-CN" sz="2200" dirty="0">
              <a:effectLst/>
              <a:latin typeface="Times New Roman" panose="02020603050405020304" pitchFamily="18" charset="0"/>
            </a:endParaRPr>
          </a:p>
          <a:p>
            <a:pPr algn="l"/>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else {</a:t>
            </a:r>
            <a:endParaRPr kumimoji="1" lang="en-US" altLang="zh-CN" sz="2200" dirty="0">
              <a:effectLst/>
              <a:latin typeface="Times New Roman" panose="02020603050405020304" pitchFamily="18" charset="0"/>
            </a:endParaRPr>
          </a:p>
          <a:p>
            <a:pPr algn="l"/>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cd[</a:t>
            </a:r>
            <a:r>
              <a:rPr kumimoji="1" lang="en-US" altLang="zh-CN" sz="2200" dirty="0" err="1" smtClean="0">
                <a:effectLst/>
                <a:latin typeface="Times New Roman" panose="02020603050405020304" pitchFamily="18" charset="0"/>
              </a:rPr>
              <a:t>codeLen</a:t>
            </a:r>
            <a:r>
              <a:rPr kumimoji="1" lang="en-US" altLang="zh-CN" sz="2200" dirty="0">
                <a:effectLst/>
                <a:latin typeface="Times New Roman" panose="02020603050405020304" pitchFamily="18" charset="0"/>
              </a:rPr>
              <a:t>++] = '0';</a:t>
            </a:r>
          </a:p>
          <a:p>
            <a:pPr algn="l"/>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a:t>
            </a:r>
            <a:r>
              <a:rPr kumimoji="1" lang="en-US" altLang="zh-CN" sz="2200" dirty="0" err="1" smtClean="0">
                <a:solidFill>
                  <a:srgbClr val="FFFF00"/>
                </a:solidFill>
                <a:effectLst/>
                <a:latin typeface="Times New Roman" panose="02020603050405020304" pitchFamily="18" charset="0"/>
              </a:rPr>
              <a:t>TraverseHuffman</a:t>
            </a:r>
            <a:r>
              <a:rPr kumimoji="1" lang="en-US" altLang="zh-CN" sz="2200" dirty="0" smtClean="0">
                <a:effectLst/>
                <a:latin typeface="Times New Roman" panose="02020603050405020304" pitchFamily="18" charset="0"/>
              </a:rPr>
              <a:t> </a:t>
            </a:r>
            <a:r>
              <a:rPr kumimoji="1" lang="en-US" altLang="zh-CN" sz="2200" dirty="0">
                <a:effectLst/>
                <a:latin typeface="Times New Roman" panose="02020603050405020304" pitchFamily="18" charset="0"/>
              </a:rPr>
              <a:t>(T, HC, </a:t>
            </a:r>
            <a:r>
              <a:rPr kumimoji="1" lang="en-US" altLang="zh-CN" sz="2200" dirty="0" err="1">
                <a:effectLst/>
                <a:latin typeface="Times New Roman" panose="02020603050405020304" pitchFamily="18" charset="0"/>
              </a:rPr>
              <a:t>T.ht</a:t>
            </a:r>
            <a:r>
              <a:rPr kumimoji="1" lang="en-US" altLang="zh-CN" sz="2200" dirty="0">
                <a:effectLst/>
                <a:latin typeface="Times New Roman" panose="02020603050405020304" pitchFamily="18" charset="0"/>
              </a:rPr>
              <a:t>[n].</a:t>
            </a:r>
            <a:r>
              <a:rPr kumimoji="1" lang="en-US" altLang="zh-CN" sz="2200" dirty="0" err="1">
                <a:effectLst/>
                <a:latin typeface="Times New Roman" panose="02020603050405020304" pitchFamily="18" charset="0"/>
              </a:rPr>
              <a:t>lchild</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a:t>
            </a:r>
            <a:r>
              <a:rPr kumimoji="1" lang="en-US" altLang="zh-CN" sz="2200" dirty="0" err="1" smtClean="0">
                <a:effectLst/>
                <a:latin typeface="Times New Roman" panose="02020603050405020304" pitchFamily="18" charset="0"/>
              </a:rPr>
              <a:t>codeLen</a:t>
            </a:r>
            <a:r>
              <a:rPr kumimoji="1" lang="en-US" altLang="zh-CN" sz="2200" dirty="0" smtClean="0">
                <a:effectLst/>
                <a:latin typeface="Times New Roman" panose="02020603050405020304" pitchFamily="18" charset="0"/>
              </a:rPr>
              <a:t>-</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cd[</a:t>
            </a:r>
            <a:r>
              <a:rPr kumimoji="1" lang="en-US" altLang="zh-CN" sz="2200" dirty="0" err="1" smtClean="0">
                <a:effectLst/>
                <a:latin typeface="Times New Roman" panose="02020603050405020304" pitchFamily="18" charset="0"/>
              </a:rPr>
              <a:t>codeLen</a:t>
            </a:r>
            <a:r>
              <a:rPr kumimoji="1" lang="en-US" altLang="zh-CN" sz="2200" dirty="0">
                <a:effectLst/>
                <a:latin typeface="Times New Roman" panose="02020603050405020304" pitchFamily="18" charset="0"/>
              </a:rPr>
              <a:t>++]  =  '1';</a:t>
            </a:r>
          </a:p>
          <a:p>
            <a:pPr algn="l"/>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a:t>
            </a:r>
            <a:r>
              <a:rPr kumimoji="1" lang="en-US" altLang="zh-CN" sz="2200" dirty="0" err="1" smtClean="0">
                <a:solidFill>
                  <a:srgbClr val="FFFF00"/>
                </a:solidFill>
                <a:effectLst/>
                <a:latin typeface="Times New Roman" panose="02020603050405020304" pitchFamily="18" charset="0"/>
              </a:rPr>
              <a:t>TraverseHuffman</a:t>
            </a:r>
            <a:r>
              <a:rPr kumimoji="1" lang="en-US" altLang="zh-CN" sz="2200" dirty="0" smtClean="0">
                <a:solidFill>
                  <a:srgbClr val="FFFF00"/>
                </a:solidFill>
                <a:effectLst/>
                <a:latin typeface="Times New Roman" panose="02020603050405020304" pitchFamily="18" charset="0"/>
              </a:rPr>
              <a:t> </a:t>
            </a:r>
            <a:r>
              <a:rPr kumimoji="1" lang="en-US" altLang="zh-CN" sz="2200" dirty="0">
                <a:effectLst/>
                <a:latin typeface="Times New Roman" panose="02020603050405020304" pitchFamily="18" charset="0"/>
              </a:rPr>
              <a:t>(T, HC, </a:t>
            </a:r>
            <a:r>
              <a:rPr kumimoji="1" lang="en-US" altLang="zh-CN" sz="2200" dirty="0" err="1">
                <a:effectLst/>
                <a:latin typeface="Times New Roman" panose="02020603050405020304" pitchFamily="18" charset="0"/>
              </a:rPr>
              <a:t>T.ht</a:t>
            </a:r>
            <a:r>
              <a:rPr kumimoji="1" lang="en-US" altLang="zh-CN" sz="2200" dirty="0">
                <a:effectLst/>
                <a:latin typeface="Times New Roman" panose="02020603050405020304" pitchFamily="18" charset="0"/>
              </a:rPr>
              <a:t>[n].</a:t>
            </a:r>
            <a:r>
              <a:rPr kumimoji="1" lang="en-US" altLang="zh-CN" sz="2200" dirty="0" err="1">
                <a:effectLst/>
                <a:latin typeface="Times New Roman" panose="02020603050405020304" pitchFamily="18" charset="0"/>
              </a:rPr>
              <a:t>rchild</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a:t>
            </a:r>
            <a:r>
              <a:rPr kumimoji="1" lang="en-US" altLang="zh-CN" sz="2200" dirty="0" err="1" smtClean="0">
                <a:effectLst/>
                <a:latin typeface="Times New Roman" panose="02020603050405020304" pitchFamily="18" charset="0"/>
              </a:rPr>
              <a:t>codeLen</a:t>
            </a:r>
            <a:r>
              <a:rPr kumimoji="1" lang="en-US" altLang="zh-CN" sz="2200" dirty="0" smtClean="0">
                <a:effectLst/>
                <a:latin typeface="Times New Roman" panose="02020603050405020304" pitchFamily="18" charset="0"/>
              </a:rPr>
              <a:t>-</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a:t>
            </a:r>
            <a:endParaRPr kumimoji="1" lang="en-US" altLang="zh-CN" sz="2200" dirty="0">
              <a:effectLst/>
              <a:latin typeface="Times New Roman" panose="02020603050405020304" pitchFamily="18" charset="0"/>
            </a:endParaRPr>
          </a:p>
          <a:p>
            <a:pPr algn="l"/>
            <a:r>
              <a:rPr kumimoji="1" lang="en-US" altLang="zh-CN" sz="2200" dirty="0">
                <a:effectLst/>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Text Box 6"/>
          <p:cNvSpPr txBox="1">
            <a:spLocks noChangeArrowheads="1"/>
          </p:cNvSpPr>
          <p:nvPr/>
        </p:nvSpPr>
        <p:spPr bwMode="auto">
          <a:xfrm>
            <a:off x="231775" y="190500"/>
            <a:ext cx="4613275" cy="19177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err="1">
                <a:effectLst/>
                <a:latin typeface="Times New Roman" panose="02020603050405020304" pitchFamily="18" charset="0"/>
                <a:ea typeface="宋体" panose="02010600030101010101" pitchFamily="2" charset="-122"/>
              </a:rPr>
              <a:t>typedef</a:t>
            </a:r>
            <a:r>
              <a:rPr lang="en-US" altLang="zh-CN" sz="2400" dirty="0">
                <a:effectLst/>
                <a:latin typeface="Times New Roman" panose="02020603050405020304" pitchFamily="18" charset="0"/>
                <a:ea typeface="宋体" panose="02010600030101010101" pitchFamily="2" charset="-122"/>
              </a:rPr>
              <a:t> </a:t>
            </a:r>
            <a:r>
              <a:rPr lang="en-US" altLang="zh-CN" sz="2400" dirty="0" err="1">
                <a:effectLst/>
                <a:latin typeface="Times New Roman" panose="02020603050405020304" pitchFamily="18" charset="0"/>
                <a:ea typeface="宋体" panose="02010600030101010101" pitchFamily="2" charset="-122"/>
              </a:rPr>
              <a:t>struct</a:t>
            </a:r>
            <a:r>
              <a:rPr lang="en-US" altLang="zh-CN" sz="2400" dirty="0">
                <a:effectLst/>
                <a:latin typeface="Times New Roman" panose="02020603050405020304" pitchFamily="18" charset="0"/>
                <a:ea typeface="宋体" panose="02010600030101010101" pitchFamily="2" charset="-122"/>
              </a:rPr>
              <a:t> {</a:t>
            </a:r>
          </a:p>
          <a:p>
            <a:pPr algn="l"/>
            <a:r>
              <a:rPr lang="en-US" altLang="zh-CN" sz="2400" dirty="0">
                <a:effectLst/>
                <a:latin typeface="Times New Roman" panose="02020603050405020304" pitchFamily="18" charset="0"/>
                <a:ea typeface="宋体" panose="02010600030101010101" pitchFamily="2" charset="-122"/>
              </a:rPr>
              <a:t>    unsigned </a:t>
            </a:r>
            <a:r>
              <a:rPr lang="en-US" altLang="zh-CN" sz="2400" dirty="0" err="1">
                <a:effectLst/>
                <a:latin typeface="Times New Roman" panose="02020603050405020304" pitchFamily="18" charset="0"/>
                <a:ea typeface="宋体" panose="02010600030101010101" pitchFamily="2" charset="-122"/>
              </a:rPr>
              <a:t>int</a:t>
            </a:r>
            <a:r>
              <a:rPr lang="en-US" altLang="zh-CN" sz="2400" dirty="0">
                <a:effectLst/>
                <a:latin typeface="Times New Roman" panose="02020603050405020304" pitchFamily="18" charset="0"/>
                <a:ea typeface="宋体" panose="02010600030101010101" pitchFamily="2" charset="-122"/>
              </a:rPr>
              <a:t> weight;</a:t>
            </a:r>
          </a:p>
          <a:p>
            <a:pPr algn="l"/>
            <a:r>
              <a:rPr lang="en-US" altLang="zh-CN" sz="2400" dirty="0">
                <a:effectLst/>
                <a:latin typeface="Times New Roman" panose="02020603050405020304" pitchFamily="18" charset="0"/>
                <a:ea typeface="宋体" panose="02010600030101010101" pitchFamily="2" charset="-122"/>
              </a:rPr>
              <a:t>    unsigned </a:t>
            </a:r>
            <a:r>
              <a:rPr lang="en-US" altLang="zh-CN" sz="2400" dirty="0" err="1">
                <a:effectLst/>
                <a:latin typeface="Times New Roman" panose="02020603050405020304" pitchFamily="18" charset="0"/>
                <a:ea typeface="宋体" panose="02010600030101010101" pitchFamily="2" charset="-122"/>
              </a:rPr>
              <a:t>int</a:t>
            </a:r>
            <a:r>
              <a:rPr lang="en-US" altLang="zh-CN" sz="2400" dirty="0">
                <a:effectLst/>
                <a:latin typeface="Times New Roman" panose="02020603050405020304" pitchFamily="18" charset="0"/>
                <a:ea typeface="宋体" panose="02010600030101010101" pitchFamily="2" charset="-122"/>
              </a:rPr>
              <a:t> parent, </a:t>
            </a:r>
            <a:r>
              <a:rPr lang="en-US" altLang="zh-CN" sz="2400" dirty="0" err="1">
                <a:effectLst/>
                <a:latin typeface="Times New Roman" panose="02020603050405020304" pitchFamily="18" charset="0"/>
                <a:ea typeface="宋体" panose="02010600030101010101" pitchFamily="2" charset="-122"/>
              </a:rPr>
              <a:t>lchild</a:t>
            </a:r>
            <a:r>
              <a:rPr lang="en-US" altLang="zh-CN" sz="2400" dirty="0">
                <a:effectLst/>
                <a:latin typeface="Times New Roman" panose="02020603050405020304" pitchFamily="18" charset="0"/>
                <a:ea typeface="宋体" panose="02010600030101010101" pitchFamily="2" charset="-122"/>
              </a:rPr>
              <a:t>, </a:t>
            </a:r>
            <a:r>
              <a:rPr lang="en-US" altLang="zh-CN" sz="2400" dirty="0" err="1">
                <a:effectLst/>
                <a:latin typeface="Times New Roman" panose="02020603050405020304" pitchFamily="18" charset="0"/>
                <a:ea typeface="宋体" panose="02010600030101010101" pitchFamily="2" charset="-122"/>
              </a:rPr>
              <a:t>rchild</a:t>
            </a:r>
            <a:r>
              <a:rPr lang="en-US" altLang="zh-CN" sz="2400" dirty="0">
                <a:effectLst/>
                <a:latin typeface="Times New Roman" panose="02020603050405020304" pitchFamily="18" charset="0"/>
                <a:ea typeface="宋体" panose="02010600030101010101" pitchFamily="2" charset="-122"/>
              </a:rPr>
              <a:t>;</a:t>
            </a:r>
          </a:p>
          <a:p>
            <a:pPr algn="l"/>
            <a:r>
              <a:rPr lang="en-US" altLang="zh-CN" sz="2400" dirty="0">
                <a:effectLst/>
                <a:latin typeface="Times New Roman" panose="02020603050405020304" pitchFamily="18" charset="0"/>
                <a:ea typeface="宋体" panose="02010600030101010101" pitchFamily="2" charset="-122"/>
              </a:rPr>
              <a:t>} </a:t>
            </a:r>
            <a:r>
              <a:rPr lang="en-US" altLang="zh-CN" sz="2400" dirty="0" err="1">
                <a:effectLst/>
                <a:latin typeface="Times New Roman" panose="02020603050405020304" pitchFamily="18" charset="0"/>
                <a:ea typeface="宋体" panose="02010600030101010101" pitchFamily="2" charset="-122"/>
              </a:rPr>
              <a:t>HTNode</a:t>
            </a:r>
            <a:r>
              <a:rPr lang="en-US" altLang="zh-CN" sz="2400" dirty="0">
                <a:effectLst/>
                <a:latin typeface="Times New Roman" panose="02020603050405020304" pitchFamily="18" charset="0"/>
                <a:ea typeface="宋体" panose="02010600030101010101" pitchFamily="2" charset="-122"/>
              </a:rPr>
              <a:t>, *</a:t>
            </a:r>
            <a:r>
              <a:rPr lang="en-US" altLang="zh-CN" sz="2400" dirty="0" err="1">
                <a:effectLst/>
                <a:latin typeface="Times New Roman" panose="02020603050405020304" pitchFamily="18" charset="0"/>
                <a:ea typeface="宋体" panose="02010600030101010101" pitchFamily="2" charset="-122"/>
              </a:rPr>
              <a:t>HuffmanTree</a:t>
            </a:r>
            <a:r>
              <a:rPr lang="en-US" altLang="zh-CN" sz="2400" dirty="0">
                <a:effectLst/>
                <a:latin typeface="Times New Roman" panose="02020603050405020304" pitchFamily="18" charset="0"/>
                <a:ea typeface="宋体" panose="02010600030101010101" pitchFamily="2" charset="-122"/>
              </a:rPr>
              <a:t>;</a:t>
            </a:r>
          </a:p>
          <a:p>
            <a:pPr algn="l"/>
            <a:r>
              <a:rPr lang="en-US" altLang="zh-CN" sz="2400" dirty="0" err="1">
                <a:effectLst/>
                <a:latin typeface="Times New Roman" panose="02020603050405020304" pitchFamily="18" charset="0"/>
                <a:ea typeface="宋体" panose="02010600030101010101" pitchFamily="2" charset="-122"/>
              </a:rPr>
              <a:t>typedef</a:t>
            </a:r>
            <a:r>
              <a:rPr lang="en-US" altLang="zh-CN" sz="2400" dirty="0">
                <a:effectLst/>
                <a:latin typeface="Times New Roman" panose="02020603050405020304" pitchFamily="18" charset="0"/>
                <a:ea typeface="宋体" panose="02010600030101010101" pitchFamily="2" charset="-122"/>
              </a:rPr>
              <a:t> char  ** </a:t>
            </a:r>
            <a:r>
              <a:rPr lang="en-US" altLang="zh-CN" sz="2400" dirty="0" err="1">
                <a:effectLst/>
                <a:latin typeface="Times New Roman" panose="02020603050405020304" pitchFamily="18" charset="0"/>
                <a:ea typeface="宋体" panose="02010600030101010101" pitchFamily="2" charset="-122"/>
              </a:rPr>
              <a:t>HuffmanCode</a:t>
            </a:r>
            <a:r>
              <a:rPr lang="en-US" altLang="zh-CN" sz="2400" dirty="0">
                <a:effectLst/>
                <a:latin typeface="Times New Roman" panose="02020603050405020304" pitchFamily="18" charset="0"/>
                <a:ea typeface="宋体" panose="02010600030101010101" pitchFamily="2" charset="-122"/>
              </a:rPr>
              <a:t>;</a:t>
            </a:r>
          </a:p>
        </p:txBody>
      </p:sp>
      <p:sp>
        <p:nvSpPr>
          <p:cNvPr id="165895" name="Text Box 7"/>
          <p:cNvSpPr txBox="1">
            <a:spLocks noChangeArrowheads="1"/>
          </p:cNvSpPr>
          <p:nvPr/>
        </p:nvSpPr>
        <p:spPr bwMode="auto">
          <a:xfrm>
            <a:off x="203200" y="2378075"/>
            <a:ext cx="8061325"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void </a:t>
            </a:r>
            <a:r>
              <a:rPr lang="en-US" altLang="zh-CN" sz="2400" dirty="0" err="1">
                <a:solidFill>
                  <a:srgbClr val="FFFF00"/>
                </a:solidFill>
                <a:effectLst/>
                <a:latin typeface="Times New Roman" panose="02020603050405020304" pitchFamily="18" charset="0"/>
                <a:ea typeface="宋体" panose="02010600030101010101" pitchFamily="2" charset="-122"/>
              </a:rPr>
              <a:t>HuffmanCoding</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HuffmanTree</a:t>
            </a:r>
            <a:r>
              <a:rPr lang="en-US" altLang="zh-CN" sz="2400" dirty="0">
                <a:solidFill>
                  <a:srgbClr val="FFFF00"/>
                </a:solidFill>
                <a:effectLst/>
                <a:latin typeface="Times New Roman" panose="02020603050405020304" pitchFamily="18" charset="0"/>
                <a:ea typeface="宋体" panose="02010600030101010101" pitchFamily="2" charset="-122"/>
              </a:rPr>
              <a:t> &amp;</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HuffmanCode</a:t>
            </a:r>
            <a:r>
              <a:rPr lang="en-US" altLang="zh-CN" sz="2400" dirty="0">
                <a:solidFill>
                  <a:srgbClr val="FFFF00"/>
                </a:solidFill>
                <a:effectLst/>
                <a:latin typeface="Times New Roman" panose="02020603050405020304" pitchFamily="18" charset="0"/>
                <a:ea typeface="宋体" panose="02010600030101010101" pitchFamily="2" charset="-122"/>
              </a:rPr>
              <a:t> &amp;HC, </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int</a:t>
            </a:r>
            <a:r>
              <a:rPr lang="en-US" altLang="zh-CN" sz="2400" dirty="0">
                <a:solidFill>
                  <a:srgbClr val="FFFF00"/>
                </a:solidFill>
                <a:effectLst/>
                <a:latin typeface="Times New Roman" panose="02020603050405020304" pitchFamily="18" charset="0"/>
                <a:ea typeface="宋体" panose="02010600030101010101" pitchFamily="2" charset="-122"/>
              </a:rPr>
              <a:t> *w, </a:t>
            </a:r>
            <a:r>
              <a:rPr lang="en-US" altLang="zh-CN" sz="2400" dirty="0" err="1">
                <a:solidFill>
                  <a:srgbClr val="FFFF00"/>
                </a:solidFill>
                <a:effectLst/>
                <a:latin typeface="Times New Roman" panose="02020603050405020304" pitchFamily="18" charset="0"/>
                <a:ea typeface="宋体" panose="02010600030101010101" pitchFamily="2" charset="-122"/>
              </a:rPr>
              <a:t>int</a:t>
            </a:r>
            <a:r>
              <a:rPr lang="en-US" altLang="zh-CN" sz="2400" dirty="0">
                <a:solidFill>
                  <a:srgbClr val="FFFF00"/>
                </a:solidFill>
                <a:effectLst/>
                <a:latin typeface="Times New Roman" panose="02020603050405020304" pitchFamily="18" charset="0"/>
                <a:ea typeface="宋体" panose="02010600030101010101" pitchFamily="2" charset="-122"/>
              </a:rPr>
              <a:t> n) {</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if (n&lt;=1) return;</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m=2*n-1;</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HuffmanTree</a:t>
            </a: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malloc</a:t>
            </a: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m+1</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sizeof</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HTNode</a:t>
            </a:r>
            <a:r>
              <a:rPr lang="en-US" altLang="zh-CN" sz="2400" dirty="0">
                <a:solidFill>
                  <a:srgbClr val="FFFF00"/>
                </a:solidFill>
                <a:effectLst/>
                <a:latin typeface="Times New Roman" panose="02020603050405020304" pitchFamily="18" charset="0"/>
                <a:ea typeface="宋体" panose="02010600030101010101" pitchFamily="2" charset="-122"/>
              </a:rPr>
              <a:t>));</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for (p=</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 i=1; i&lt;=n; ++i, ++p, ++w) *p={*w, 0, 0, 0};</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for (; i&lt;=m; ++i, ++p) *p={0,0,0,0};</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for (i=</a:t>
            </a:r>
            <a:r>
              <a:rPr lang="en-US" altLang="zh-CN" sz="2400" dirty="0" err="1">
                <a:solidFill>
                  <a:srgbClr val="FFFF00"/>
                </a:solidFill>
                <a:effectLst/>
                <a:latin typeface="Times New Roman" panose="02020603050405020304" pitchFamily="18" charset="0"/>
                <a:ea typeface="宋体" panose="02010600030101010101" pitchFamily="2" charset="-122"/>
              </a:rPr>
              <a:t>n+1</a:t>
            </a:r>
            <a:r>
              <a:rPr lang="en-US" altLang="zh-CN" sz="2400" dirty="0">
                <a:solidFill>
                  <a:srgbClr val="FFFF00"/>
                </a:solidFill>
                <a:effectLst/>
                <a:latin typeface="Times New Roman" panose="02020603050405020304" pitchFamily="18" charset="0"/>
                <a:ea typeface="宋体" panose="02010600030101010101" pitchFamily="2" charset="-122"/>
              </a:rPr>
              <a:t>; i&lt;=m; ++i) {</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Select (</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 i-1, </a:t>
            </a:r>
            <a:r>
              <a:rPr lang="en-US" altLang="zh-CN" sz="2400" dirty="0" err="1">
                <a:solidFill>
                  <a:srgbClr val="FFFF00"/>
                </a:solidFill>
                <a:effectLst/>
                <a:latin typeface="Times New Roman" panose="02020603050405020304" pitchFamily="18" charset="0"/>
                <a:ea typeface="宋体" panose="02010600030101010101" pitchFamily="2" charset="-122"/>
              </a:rPr>
              <a:t>s1</a:t>
            </a: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s2</a:t>
            </a:r>
            <a:r>
              <a:rPr lang="en-US" altLang="zh-CN" sz="2400" dirty="0">
                <a:solidFill>
                  <a:srgbClr val="FFFF00"/>
                </a:solidFill>
                <a:effectLst/>
                <a:latin typeface="Times New Roman" panose="02020603050405020304" pitchFamily="18" charset="0"/>
                <a:ea typeface="宋体" panose="02010600030101010101" pitchFamily="2" charset="-122"/>
              </a:rPr>
              <a:t>);</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s1</a:t>
            </a:r>
            <a:r>
              <a:rPr lang="en-US" altLang="zh-CN" sz="2400" dirty="0">
                <a:solidFill>
                  <a:srgbClr val="FFFF00"/>
                </a:solidFill>
                <a:effectLst/>
                <a:latin typeface="Times New Roman" panose="02020603050405020304" pitchFamily="18" charset="0"/>
                <a:ea typeface="宋体" panose="02010600030101010101" pitchFamily="2" charset="-122"/>
              </a:rPr>
              <a:t>].parent=i;  </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s2</a:t>
            </a:r>
            <a:r>
              <a:rPr lang="en-US" altLang="zh-CN" sz="2400" dirty="0">
                <a:solidFill>
                  <a:srgbClr val="FFFF00"/>
                </a:solidFill>
                <a:effectLst/>
                <a:latin typeface="Times New Roman" panose="02020603050405020304" pitchFamily="18" charset="0"/>
                <a:ea typeface="宋体" panose="02010600030101010101" pitchFamily="2" charset="-122"/>
              </a:rPr>
              <a:t>].parent=i;  </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[i].</a:t>
            </a:r>
            <a:r>
              <a:rPr lang="en-US" altLang="zh-CN" sz="2400" dirty="0" err="1">
                <a:solidFill>
                  <a:srgbClr val="FFFF00"/>
                </a:solidFill>
                <a:effectLst/>
                <a:latin typeface="Times New Roman" panose="02020603050405020304" pitchFamily="18" charset="0"/>
                <a:ea typeface="宋体" panose="02010600030101010101" pitchFamily="2" charset="-122"/>
              </a:rPr>
              <a:t>lchild</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s1</a:t>
            </a: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[i].</a:t>
            </a:r>
            <a:r>
              <a:rPr lang="en-US" altLang="zh-CN" sz="2400" dirty="0" err="1">
                <a:solidFill>
                  <a:srgbClr val="FFFF00"/>
                </a:solidFill>
                <a:effectLst/>
                <a:latin typeface="Times New Roman" panose="02020603050405020304" pitchFamily="18" charset="0"/>
                <a:ea typeface="宋体" panose="02010600030101010101" pitchFamily="2" charset="-122"/>
              </a:rPr>
              <a:t>rchild</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s2</a:t>
            </a:r>
            <a:r>
              <a:rPr lang="en-US" altLang="zh-CN" sz="2400" dirty="0">
                <a:solidFill>
                  <a:srgbClr val="FFFF00"/>
                </a:solidFill>
                <a:effectLst/>
                <a:latin typeface="Times New Roman" panose="02020603050405020304" pitchFamily="18" charset="0"/>
                <a:ea typeface="宋体" panose="02010600030101010101" pitchFamily="2" charset="-122"/>
              </a:rPr>
              <a:t>;</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[i].weight=</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s1</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weight+HT</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s2</a:t>
            </a:r>
            <a:r>
              <a:rPr lang="en-US" altLang="zh-CN" sz="2400" dirty="0">
                <a:solidFill>
                  <a:srgbClr val="FFFF00"/>
                </a:solidFill>
                <a:effectLst/>
                <a:latin typeface="Times New Roman" panose="02020603050405020304" pitchFamily="18" charset="0"/>
                <a:ea typeface="宋体" panose="02010600030101010101" pitchFamily="2" charset="-122"/>
              </a:rPr>
              <a:t>].weight;</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a:t>
            </a:r>
          </a:p>
        </p:txBody>
      </p:sp>
      <p:sp>
        <p:nvSpPr>
          <p:cNvPr id="165896" name="Text Box 8"/>
          <p:cNvSpPr txBox="1">
            <a:spLocks noChangeArrowheads="1"/>
          </p:cNvSpPr>
          <p:nvPr/>
        </p:nvSpPr>
        <p:spPr bwMode="auto">
          <a:xfrm>
            <a:off x="5148263" y="260350"/>
            <a:ext cx="3455987" cy="457200"/>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FFFF00"/>
                </a:solidFill>
                <a:effectLst/>
              </a:rPr>
              <a:t>C Program in textbook</a:t>
            </a: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Text Box 4"/>
          <p:cNvSpPr txBox="1">
            <a:spLocks noChangeArrowheads="1"/>
          </p:cNvSpPr>
          <p:nvPr/>
        </p:nvSpPr>
        <p:spPr bwMode="auto">
          <a:xfrm>
            <a:off x="276225" y="477838"/>
            <a:ext cx="854392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solidFill>
                  <a:srgbClr val="FFFF00"/>
                </a:solidFill>
                <a:effectLst/>
                <a:latin typeface="Times New Roman" panose="02020603050405020304" pitchFamily="18" charset="0"/>
                <a:ea typeface="宋体" panose="02010600030101010101" pitchFamily="2" charset="-122"/>
              </a:rPr>
              <a:t>    HC=(</a:t>
            </a:r>
            <a:r>
              <a:rPr lang="en-US" altLang="zh-CN" sz="2400" dirty="0" err="1">
                <a:solidFill>
                  <a:srgbClr val="FFFF00"/>
                </a:solidFill>
                <a:effectLst/>
                <a:latin typeface="Times New Roman" panose="02020603050405020304" pitchFamily="18" charset="0"/>
                <a:ea typeface="宋体" panose="02010600030101010101" pitchFamily="2" charset="-122"/>
              </a:rPr>
              <a:t>HuffmanCode</a:t>
            </a: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malloc</a:t>
            </a: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n+1</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siezof</a:t>
            </a:r>
            <a:r>
              <a:rPr lang="en-US" altLang="zh-CN" sz="2400" dirty="0">
                <a:solidFill>
                  <a:srgbClr val="FFFF00"/>
                </a:solidFill>
                <a:effectLst/>
                <a:latin typeface="Times New Roman" panose="02020603050405020304" pitchFamily="18" charset="0"/>
                <a:ea typeface="宋体" panose="02010600030101010101" pitchFamily="2" charset="-122"/>
              </a:rPr>
              <a:t>(char *));</a:t>
            </a:r>
          </a:p>
          <a:p>
            <a:pPr algn="l"/>
            <a:r>
              <a:rPr lang="en-US" altLang="zh-CN" sz="2400" dirty="0">
                <a:solidFill>
                  <a:srgbClr val="FFFF00"/>
                </a:solidFill>
                <a:effectLst/>
                <a:latin typeface="Times New Roman" panose="02020603050405020304" pitchFamily="18" charset="0"/>
                <a:ea typeface="宋体" panose="02010600030101010101" pitchFamily="2" charset="-122"/>
              </a:rPr>
              <a:t>    cd=(char *) </a:t>
            </a:r>
            <a:r>
              <a:rPr lang="en-US" altLang="zh-CN" sz="2400" dirty="0" err="1">
                <a:solidFill>
                  <a:srgbClr val="FFFF00"/>
                </a:solidFill>
                <a:effectLst/>
                <a:latin typeface="Times New Roman" panose="02020603050405020304" pitchFamily="18" charset="0"/>
                <a:ea typeface="宋体" panose="02010600030101010101" pitchFamily="2" charset="-122"/>
              </a:rPr>
              <a:t>malloc</a:t>
            </a:r>
            <a:r>
              <a:rPr lang="en-US" altLang="zh-CN" sz="2400" dirty="0">
                <a:solidFill>
                  <a:srgbClr val="FFFF00"/>
                </a:solidFill>
                <a:effectLst/>
                <a:latin typeface="Times New Roman" panose="02020603050405020304" pitchFamily="18" charset="0"/>
                <a:ea typeface="宋体" panose="02010600030101010101" pitchFamily="2" charset="-122"/>
              </a:rPr>
              <a:t> (n*</a:t>
            </a:r>
            <a:r>
              <a:rPr lang="en-US" altLang="zh-CN" sz="2400" dirty="0" err="1">
                <a:solidFill>
                  <a:srgbClr val="FFFF00"/>
                </a:solidFill>
                <a:effectLst/>
                <a:latin typeface="Times New Roman" panose="02020603050405020304" pitchFamily="18" charset="0"/>
                <a:ea typeface="宋体" panose="02010600030101010101" pitchFamily="2" charset="-122"/>
              </a:rPr>
              <a:t>sizeof</a:t>
            </a:r>
            <a:r>
              <a:rPr lang="en-US" altLang="zh-CN" sz="2400" dirty="0">
                <a:solidFill>
                  <a:srgbClr val="FFFF00"/>
                </a:solidFill>
                <a:effectLst/>
                <a:latin typeface="Times New Roman" panose="02020603050405020304" pitchFamily="18" charset="0"/>
                <a:ea typeface="宋体" panose="02010600030101010101" pitchFamily="2" charset="-122"/>
              </a:rPr>
              <a:t>(char));</a:t>
            </a:r>
          </a:p>
          <a:p>
            <a:pPr algn="l"/>
            <a:r>
              <a:rPr lang="en-US" altLang="zh-CN" sz="2400" dirty="0">
                <a:solidFill>
                  <a:srgbClr val="FFFF00"/>
                </a:solidFill>
                <a:effectLst/>
                <a:latin typeface="Times New Roman" panose="02020603050405020304" pitchFamily="18" charset="0"/>
                <a:ea typeface="宋体" panose="02010600030101010101" pitchFamily="2" charset="-122"/>
              </a:rPr>
              <a:t>    cd[n-1]=“\0”;</a:t>
            </a:r>
          </a:p>
          <a:p>
            <a:pPr algn="l"/>
            <a:r>
              <a:rPr lang="en-US" altLang="zh-CN" sz="2400" dirty="0">
                <a:solidFill>
                  <a:srgbClr val="FFFF00"/>
                </a:solidFill>
                <a:effectLst/>
                <a:latin typeface="Times New Roman" panose="02020603050405020304" pitchFamily="18" charset="0"/>
                <a:ea typeface="宋体" panose="02010600030101010101" pitchFamily="2" charset="-122"/>
              </a:rPr>
              <a:t>    for (i=1; i&lt;=n; ++i) {</a:t>
            </a:r>
          </a:p>
          <a:p>
            <a:pPr algn="l"/>
            <a:r>
              <a:rPr lang="en-US" altLang="zh-CN" sz="2400" dirty="0">
                <a:solidFill>
                  <a:srgbClr val="FFFF00"/>
                </a:solidFill>
                <a:effectLst/>
                <a:latin typeface="Times New Roman" panose="02020603050405020304" pitchFamily="18" charset="0"/>
                <a:ea typeface="宋体" panose="02010600030101010101" pitchFamily="2" charset="-122"/>
              </a:rPr>
              <a:t>        start = n-1;</a:t>
            </a:r>
          </a:p>
          <a:p>
            <a:pPr algn="l"/>
            <a:r>
              <a:rPr lang="en-US" altLang="zh-CN" sz="2400" dirty="0">
                <a:solidFill>
                  <a:srgbClr val="FFFF00"/>
                </a:solidFill>
                <a:effectLst/>
                <a:latin typeface="Times New Roman" panose="02020603050405020304" pitchFamily="18" charset="0"/>
                <a:ea typeface="宋体" panose="02010600030101010101" pitchFamily="2" charset="-122"/>
              </a:rPr>
              <a:t>        for ( c=i, f=</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[i].parent; f!=0; c=f, f=</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[f].parent)</a:t>
            </a:r>
          </a:p>
          <a:p>
            <a:pPr algn="l"/>
            <a:r>
              <a:rPr lang="en-US" altLang="zh-CN" sz="2400" dirty="0">
                <a:solidFill>
                  <a:srgbClr val="FFFF00"/>
                </a:solidFill>
                <a:effectLst/>
                <a:latin typeface="Times New Roman" panose="02020603050405020304" pitchFamily="18" charset="0"/>
                <a:ea typeface="宋体" panose="02010600030101010101" pitchFamily="2" charset="-122"/>
              </a:rPr>
              <a:t>            if (</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[f].</a:t>
            </a:r>
            <a:r>
              <a:rPr lang="en-US" altLang="zh-CN" sz="2400" dirty="0" err="1">
                <a:solidFill>
                  <a:srgbClr val="FFFF00"/>
                </a:solidFill>
                <a:effectLst/>
                <a:latin typeface="Times New Roman" panose="02020603050405020304" pitchFamily="18" charset="0"/>
                <a:ea typeface="宋体" panose="02010600030101010101" pitchFamily="2" charset="-122"/>
              </a:rPr>
              <a:t>lchild</a:t>
            </a:r>
            <a:r>
              <a:rPr lang="en-US" altLang="zh-CN" sz="2400" dirty="0">
                <a:solidFill>
                  <a:srgbClr val="FFFF00"/>
                </a:solidFill>
                <a:effectLst/>
                <a:latin typeface="Times New Roman" panose="02020603050405020304" pitchFamily="18" charset="0"/>
                <a:ea typeface="宋体" panose="02010600030101010101" pitchFamily="2" charset="-122"/>
              </a:rPr>
              <a:t> == c) cd[--start]=“0”;</a:t>
            </a:r>
          </a:p>
          <a:p>
            <a:pPr algn="l"/>
            <a:r>
              <a:rPr lang="en-US" altLang="zh-CN" sz="2400" dirty="0">
                <a:solidFill>
                  <a:srgbClr val="FFFF00"/>
                </a:solidFill>
                <a:effectLst/>
                <a:latin typeface="Times New Roman" panose="02020603050405020304" pitchFamily="18" charset="0"/>
                <a:ea typeface="宋体" panose="02010600030101010101" pitchFamily="2" charset="-122"/>
              </a:rPr>
              <a:t>            else cd[--start]=“1”;</a:t>
            </a:r>
          </a:p>
          <a:p>
            <a:pPr algn="l"/>
            <a:r>
              <a:rPr lang="en-US" altLang="zh-CN" sz="2400" dirty="0">
                <a:solidFill>
                  <a:srgbClr val="FFFF00"/>
                </a:solidFill>
                <a:effectLst/>
                <a:latin typeface="Times New Roman" panose="02020603050405020304" pitchFamily="18" charset="0"/>
                <a:ea typeface="宋体" panose="02010600030101010101" pitchFamily="2" charset="-122"/>
              </a:rPr>
              <a:t>        HC[i]=(char *) </a:t>
            </a:r>
            <a:r>
              <a:rPr lang="en-US" altLang="zh-CN" sz="2400" dirty="0" err="1">
                <a:solidFill>
                  <a:srgbClr val="FFFF00"/>
                </a:solidFill>
                <a:effectLst/>
                <a:latin typeface="Times New Roman" panose="02020603050405020304" pitchFamily="18" charset="0"/>
                <a:ea typeface="宋体" panose="02010600030101010101" pitchFamily="2" charset="-122"/>
              </a:rPr>
              <a:t>malloc</a:t>
            </a:r>
            <a:r>
              <a:rPr lang="en-US" altLang="zh-CN" sz="2400" dirty="0">
                <a:solidFill>
                  <a:srgbClr val="FFFF00"/>
                </a:solidFill>
                <a:effectLst/>
                <a:latin typeface="Times New Roman" panose="02020603050405020304" pitchFamily="18" charset="0"/>
                <a:ea typeface="宋体" panose="02010600030101010101" pitchFamily="2" charset="-122"/>
              </a:rPr>
              <a:t> ((n-start)*</a:t>
            </a:r>
            <a:r>
              <a:rPr lang="en-US" altLang="zh-CN" sz="2400" dirty="0" err="1">
                <a:solidFill>
                  <a:srgbClr val="FFFF00"/>
                </a:solidFill>
                <a:effectLst/>
                <a:latin typeface="Times New Roman" panose="02020603050405020304" pitchFamily="18" charset="0"/>
                <a:ea typeface="宋体" panose="02010600030101010101" pitchFamily="2" charset="-122"/>
              </a:rPr>
              <a:t>sizeof</a:t>
            </a:r>
            <a:r>
              <a:rPr lang="en-US" altLang="zh-CN" sz="2400" dirty="0">
                <a:solidFill>
                  <a:srgbClr val="FFFF00"/>
                </a:solidFill>
                <a:effectLst/>
                <a:latin typeface="Times New Roman" panose="02020603050405020304" pitchFamily="18" charset="0"/>
                <a:ea typeface="宋体" panose="02010600030101010101" pitchFamily="2" charset="-122"/>
              </a:rPr>
              <a:t>(char));</a:t>
            </a:r>
          </a:p>
          <a:p>
            <a:pPr algn="l"/>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strcpt</a:t>
            </a:r>
            <a:r>
              <a:rPr lang="en-US" altLang="zh-CN" sz="2400" dirty="0">
                <a:solidFill>
                  <a:srgbClr val="FFFF00"/>
                </a:solidFill>
                <a:effectLst/>
                <a:latin typeface="Times New Roman" panose="02020603050405020304" pitchFamily="18" charset="0"/>
                <a:ea typeface="宋体" panose="02010600030101010101" pitchFamily="2" charset="-122"/>
              </a:rPr>
              <a:t> (HC[i], &amp;cd[start]);</a:t>
            </a:r>
          </a:p>
          <a:p>
            <a:pPr algn="l"/>
            <a:r>
              <a:rPr lang="en-US" altLang="zh-CN" sz="2400" dirty="0">
                <a:solidFill>
                  <a:srgbClr val="FFFF00"/>
                </a:solidFill>
                <a:effectLst/>
                <a:latin typeface="Times New Roman" panose="02020603050405020304" pitchFamily="18" charset="0"/>
                <a:ea typeface="宋体" panose="02010600030101010101" pitchFamily="2" charset="-122"/>
              </a:rPr>
              <a:t>    }</a:t>
            </a:r>
          </a:p>
          <a:p>
            <a:pPr algn="l"/>
            <a:r>
              <a:rPr lang="en-US" altLang="zh-CN" sz="2400" dirty="0">
                <a:solidFill>
                  <a:srgbClr val="FFFF00"/>
                </a:solidFill>
                <a:effectLst/>
                <a:latin typeface="Times New Roman" panose="02020603050405020304" pitchFamily="18" charset="0"/>
                <a:ea typeface="宋体" panose="02010600030101010101" pitchFamily="2" charset="-122"/>
              </a:rPr>
              <a:t>    free (cd);</a:t>
            </a:r>
          </a:p>
          <a:p>
            <a:pPr algn="l"/>
            <a:r>
              <a:rPr lang="en-US" altLang="zh-CN" sz="2400" dirty="0">
                <a:solidFill>
                  <a:srgbClr val="FFFF00"/>
                </a:solidFill>
                <a:effectLst/>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CN"/>
              <a:t>Conclusion</a:t>
            </a:r>
          </a:p>
        </p:txBody>
      </p:sp>
      <p:sp>
        <p:nvSpPr>
          <p:cNvPr id="157699" name="Rectangle 3"/>
          <p:cNvSpPr>
            <a:spLocks noGrp="1" noChangeArrowheads="1"/>
          </p:cNvSpPr>
          <p:nvPr>
            <p:ph type="body" idx="1"/>
          </p:nvPr>
        </p:nvSpPr>
        <p:spPr/>
        <p:txBody>
          <a:bodyPr/>
          <a:lstStyle/>
          <a:p>
            <a:pPr>
              <a:lnSpc>
                <a:spcPct val="80000"/>
              </a:lnSpc>
            </a:pPr>
            <a:r>
              <a:rPr lang="en-US" altLang="zh-CN" sz="2800" dirty="0">
                <a:effectLst/>
                <a:ea typeface="SimSun" charset="-122"/>
                <a:cs typeface="SimSun" charset="-122"/>
              </a:rPr>
              <a:t>Definition and notations of Tree and Forest (</a:t>
            </a:r>
            <a:r>
              <a:rPr lang="zh-CN" altLang="en-US" sz="2800" dirty="0">
                <a:effectLst/>
                <a:ea typeface="SimSun" charset="-122"/>
                <a:cs typeface="SimSun" charset="-122"/>
              </a:rPr>
              <a:t>树和森林的定义</a:t>
            </a:r>
            <a:r>
              <a:rPr lang="en-US" altLang="zh-CN" sz="2800" dirty="0">
                <a:effectLst/>
                <a:ea typeface="SimSun" charset="-122"/>
                <a:cs typeface="SimSun" charset="-122"/>
              </a:rPr>
              <a:t>)</a:t>
            </a:r>
          </a:p>
          <a:p>
            <a:pPr>
              <a:lnSpc>
                <a:spcPct val="80000"/>
              </a:lnSpc>
            </a:pPr>
            <a:r>
              <a:rPr lang="en-US" altLang="zh-CN" sz="2800" dirty="0">
                <a:solidFill>
                  <a:srgbClr val="FFFF00"/>
                </a:solidFill>
                <a:effectLst/>
                <a:ea typeface="SimSun" charset="-122"/>
                <a:cs typeface="SimSun" charset="-122"/>
              </a:rPr>
              <a:t>Notations and representation of binary tree (</a:t>
            </a:r>
            <a:r>
              <a:rPr lang="zh-CN" altLang="en-US" sz="2800" dirty="0">
                <a:solidFill>
                  <a:srgbClr val="FFFF00"/>
                </a:solidFill>
                <a:effectLst/>
                <a:ea typeface="SimSun" charset="-122"/>
                <a:cs typeface="SimSun" charset="-122"/>
              </a:rPr>
              <a:t>二叉树的概念及存储表示</a:t>
            </a:r>
            <a:r>
              <a:rPr lang="en-US" altLang="zh-CN" sz="2800" dirty="0">
                <a:solidFill>
                  <a:srgbClr val="FFFF00"/>
                </a:solidFill>
                <a:effectLst/>
                <a:ea typeface="SimSun" charset="-122"/>
                <a:cs typeface="SimSun" charset="-122"/>
              </a:rPr>
              <a:t>)</a:t>
            </a:r>
          </a:p>
          <a:p>
            <a:pPr>
              <a:lnSpc>
                <a:spcPct val="80000"/>
              </a:lnSpc>
            </a:pPr>
            <a:r>
              <a:rPr lang="en-US" altLang="zh-CN" sz="2800" dirty="0">
                <a:solidFill>
                  <a:srgbClr val="FFFF00"/>
                </a:solidFill>
                <a:effectLst/>
                <a:ea typeface="SimSun" charset="-122"/>
                <a:cs typeface="SimSun" charset="-122"/>
              </a:rPr>
              <a:t>Binary tree traversal (</a:t>
            </a:r>
            <a:r>
              <a:rPr lang="zh-CN" altLang="en-US" sz="2800" dirty="0">
                <a:solidFill>
                  <a:srgbClr val="FFFF00"/>
                </a:solidFill>
                <a:effectLst/>
                <a:ea typeface="SimSun" charset="-122"/>
                <a:cs typeface="SimSun" charset="-122"/>
              </a:rPr>
              <a:t>二叉树的遍历</a:t>
            </a:r>
            <a:r>
              <a:rPr lang="en-US" altLang="zh-CN" sz="2800" dirty="0">
                <a:solidFill>
                  <a:srgbClr val="FFFF00"/>
                </a:solidFill>
                <a:effectLst/>
                <a:ea typeface="SimSun" charset="-122"/>
                <a:cs typeface="SimSun" charset="-122"/>
              </a:rPr>
              <a:t>)</a:t>
            </a:r>
          </a:p>
          <a:p>
            <a:pPr>
              <a:lnSpc>
                <a:spcPct val="80000"/>
              </a:lnSpc>
            </a:pPr>
            <a:r>
              <a:rPr lang="en-US" altLang="zh-CN" sz="2800" dirty="0">
                <a:effectLst/>
                <a:ea typeface="SimSun" charset="-122"/>
                <a:cs typeface="SimSun" charset="-122"/>
              </a:rPr>
              <a:t>Threading binary tree (</a:t>
            </a:r>
            <a:r>
              <a:rPr lang="zh-CN" altLang="en-US" sz="2800" dirty="0">
                <a:effectLst/>
                <a:ea typeface="SimSun" charset="-122"/>
                <a:cs typeface="SimSun" charset="-122"/>
              </a:rPr>
              <a:t>线索二叉树</a:t>
            </a:r>
            <a:r>
              <a:rPr lang="en-US" altLang="zh-CN" sz="2800" dirty="0">
                <a:effectLst/>
                <a:ea typeface="SimSun" charset="-122"/>
                <a:cs typeface="SimSun" charset="-122"/>
              </a:rPr>
              <a:t>)</a:t>
            </a:r>
          </a:p>
          <a:p>
            <a:pPr>
              <a:lnSpc>
                <a:spcPct val="80000"/>
              </a:lnSpc>
            </a:pPr>
            <a:r>
              <a:rPr lang="en-US" altLang="zh-CN" sz="2800" dirty="0">
                <a:effectLst/>
                <a:ea typeface="SimSun" charset="-122"/>
                <a:cs typeface="SimSun" charset="-122"/>
              </a:rPr>
              <a:t>Reconstruction of binary tree (</a:t>
            </a:r>
            <a:r>
              <a:rPr lang="zh-CN" altLang="en-US" sz="2800" dirty="0">
                <a:effectLst/>
                <a:ea typeface="SimSun" charset="-122"/>
                <a:cs typeface="SimSun" charset="-122"/>
              </a:rPr>
              <a:t>二叉树的构造</a:t>
            </a:r>
            <a:r>
              <a:rPr lang="en-US" altLang="zh-CN" sz="2800" dirty="0">
                <a:effectLst/>
                <a:ea typeface="SimSun" charset="-122"/>
                <a:cs typeface="SimSun" charset="-122"/>
              </a:rPr>
              <a:t>)</a:t>
            </a:r>
          </a:p>
          <a:p>
            <a:pPr>
              <a:lnSpc>
                <a:spcPct val="80000"/>
              </a:lnSpc>
            </a:pPr>
            <a:r>
              <a:rPr lang="en-US" altLang="zh-CN" sz="2800" dirty="0" smtClean="0">
                <a:solidFill>
                  <a:srgbClr val="FFFF00"/>
                </a:solidFill>
                <a:effectLst/>
                <a:ea typeface="SimSun" charset="-122"/>
                <a:cs typeface="SimSun" charset="-122"/>
              </a:rPr>
              <a:t>Tree</a:t>
            </a:r>
            <a:r>
              <a:rPr lang="en-US" altLang="zh-CN" sz="2800" dirty="0">
                <a:solidFill>
                  <a:srgbClr val="FFFF00"/>
                </a:solidFill>
                <a:effectLst/>
                <a:ea typeface="SimSun" charset="-122"/>
                <a:cs typeface="SimSun" charset="-122"/>
              </a:rPr>
              <a:t>, Forest and binary tree (</a:t>
            </a:r>
            <a:r>
              <a:rPr lang="zh-CN" altLang="en-US" sz="2800" dirty="0">
                <a:solidFill>
                  <a:srgbClr val="FFFF00"/>
                </a:solidFill>
                <a:effectLst/>
                <a:ea typeface="SimSun" charset="-122"/>
                <a:cs typeface="SimSun" charset="-122"/>
              </a:rPr>
              <a:t>树、森林和</a:t>
            </a:r>
            <a:r>
              <a:rPr lang="zh-CN" altLang="en-US" sz="2800" dirty="0" smtClean="0">
                <a:solidFill>
                  <a:srgbClr val="FFFF00"/>
                </a:solidFill>
                <a:effectLst/>
                <a:ea typeface="SimSun" charset="-122"/>
                <a:cs typeface="SimSun" charset="-122"/>
              </a:rPr>
              <a:t>二叉树</a:t>
            </a:r>
            <a:r>
              <a:rPr lang="en-US" altLang="zh-CN" sz="2800" dirty="0" smtClean="0">
                <a:solidFill>
                  <a:srgbClr val="FFFF00"/>
                </a:solidFill>
                <a:effectLst/>
                <a:ea typeface="SimSun" charset="-122"/>
                <a:cs typeface="SimSun" charset="-122"/>
              </a:rPr>
              <a:t>)</a:t>
            </a:r>
            <a:endParaRPr lang="en-US" altLang="zh-CN" sz="2800" dirty="0">
              <a:solidFill>
                <a:srgbClr val="FFFF00"/>
              </a:solidFill>
              <a:effectLst/>
              <a:ea typeface="SimSun" charset="-122"/>
              <a:cs typeface="SimSun" charset="-122"/>
            </a:endParaRPr>
          </a:p>
          <a:p>
            <a:pPr>
              <a:lnSpc>
                <a:spcPct val="80000"/>
              </a:lnSpc>
            </a:pPr>
            <a:r>
              <a:rPr lang="en-US" altLang="zh-CN" sz="2800" dirty="0">
                <a:effectLst/>
                <a:ea typeface="SimSun" charset="-122"/>
                <a:cs typeface="SimSun" charset="-122"/>
              </a:rPr>
              <a:t>Huffman tree and Huffman coding (</a:t>
            </a:r>
            <a:r>
              <a:rPr lang="zh-CN" altLang="en-US" sz="2800" dirty="0">
                <a:effectLst/>
                <a:ea typeface="SimSun" charset="-122"/>
                <a:cs typeface="SimSun" charset="-122"/>
              </a:rPr>
              <a:t>哈夫曼树和哈夫曼编码</a:t>
            </a:r>
            <a:r>
              <a:rPr lang="en-US" altLang="zh-CN" sz="2800" dirty="0">
                <a:effectLst/>
                <a:ea typeface="SimSun" charset="-122"/>
                <a:cs typeface="SimSun" charset="-122"/>
              </a:rPr>
              <a:t>)</a:t>
            </a: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其他问题</a:t>
            </a:r>
            <a:endParaRPr lang="zh-CN" altLang="en-US" dirty="0"/>
          </a:p>
        </p:txBody>
      </p:sp>
      <p:sp>
        <p:nvSpPr>
          <p:cNvPr id="3" name="内容占位符 2"/>
          <p:cNvSpPr>
            <a:spLocks noGrp="1"/>
          </p:cNvSpPr>
          <p:nvPr>
            <p:ph idx="1"/>
          </p:nvPr>
        </p:nvSpPr>
        <p:spPr/>
        <p:txBody>
          <a:bodyPr/>
          <a:lstStyle/>
          <a:p>
            <a:r>
              <a:rPr lang="zh-CN" altLang="en-US" dirty="0" smtClean="0">
                <a:effectLst/>
              </a:rPr>
              <a:t>树与等价问题</a:t>
            </a:r>
            <a:endParaRPr lang="en-US" altLang="zh-CN" dirty="0" smtClean="0">
              <a:effectLst/>
            </a:endParaRPr>
          </a:p>
          <a:p>
            <a:r>
              <a:rPr lang="zh-CN" altLang="en-US" dirty="0" smtClean="0">
                <a:effectLst/>
              </a:rPr>
              <a:t>回溯</a:t>
            </a:r>
            <a:r>
              <a:rPr lang="zh-CN" altLang="en-US" dirty="0">
                <a:effectLst/>
              </a:rPr>
              <a:t>法和树的遍历</a:t>
            </a: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dirty="0" smtClean="0"/>
              <a:t>Tree</a:t>
            </a:r>
            <a:r>
              <a:rPr lang="zh-CN" altLang="en-US" dirty="0" smtClean="0"/>
              <a:t>的</a:t>
            </a:r>
            <a:r>
              <a:rPr lang="zh-CN" altLang="en-US" dirty="0"/>
              <a:t>计数</a:t>
            </a:r>
          </a:p>
        </p:txBody>
      </p:sp>
      <p:sp>
        <p:nvSpPr>
          <p:cNvPr id="242691" name="Rectangle 3"/>
          <p:cNvSpPr>
            <a:spLocks noGrp="1" noChangeArrowheads="1"/>
          </p:cNvSpPr>
          <p:nvPr>
            <p:ph type="body" idx="1"/>
          </p:nvPr>
        </p:nvSpPr>
        <p:spPr/>
        <p:txBody>
          <a:bodyPr/>
          <a:lstStyle/>
          <a:p>
            <a:r>
              <a:rPr lang="zh-CN" altLang="en-US" dirty="0">
                <a:effectLst/>
              </a:rPr>
              <a:t>具有</a:t>
            </a:r>
            <a:r>
              <a:rPr lang="en-US" altLang="zh-CN" i="1" dirty="0">
                <a:effectLst/>
              </a:rPr>
              <a:t>n</a:t>
            </a:r>
            <a:r>
              <a:rPr lang="zh-CN" altLang="en-US" dirty="0">
                <a:effectLst/>
              </a:rPr>
              <a:t>个结点有不同形态的</a:t>
            </a:r>
            <a:r>
              <a:rPr lang="zh-CN" altLang="en-US" dirty="0" smtClean="0">
                <a:effectLst/>
              </a:rPr>
              <a:t>树（有序树）的</a:t>
            </a:r>
            <a:r>
              <a:rPr lang="zh-CN" altLang="en-US" dirty="0">
                <a:effectLst/>
              </a:rPr>
              <a:t>数目</a:t>
            </a:r>
            <a:r>
              <a:rPr lang="en-US" altLang="zh-CN" i="1" dirty="0" err="1">
                <a:effectLst/>
              </a:rPr>
              <a:t>T</a:t>
            </a:r>
            <a:r>
              <a:rPr lang="en-US" altLang="zh-CN" i="1" baseline="-25000" dirty="0" err="1">
                <a:effectLst/>
              </a:rPr>
              <a:t>n</a:t>
            </a:r>
            <a:r>
              <a:rPr lang="zh-CN" altLang="en-US" dirty="0">
                <a:effectLst/>
              </a:rPr>
              <a:t>和具有</a:t>
            </a:r>
            <a:r>
              <a:rPr lang="en-US" altLang="zh-CN" i="1" dirty="0">
                <a:effectLst/>
              </a:rPr>
              <a:t>n</a:t>
            </a:r>
            <a:r>
              <a:rPr lang="en-US" altLang="zh-CN" dirty="0">
                <a:effectLst/>
              </a:rPr>
              <a:t>-1</a:t>
            </a:r>
            <a:r>
              <a:rPr lang="zh-CN" altLang="en-US" dirty="0">
                <a:effectLst/>
              </a:rPr>
              <a:t>个结点</a:t>
            </a:r>
            <a:r>
              <a:rPr lang="zh-CN" altLang="en-US" dirty="0" smtClean="0">
                <a:effectLst/>
              </a:rPr>
              <a:t>互不相似的</a:t>
            </a:r>
            <a:r>
              <a:rPr lang="zh-CN" altLang="en-US" dirty="0">
                <a:effectLst/>
              </a:rPr>
              <a:t>二叉树的数目相同，即</a:t>
            </a:r>
          </a:p>
          <a:p>
            <a:pPr lvl="1"/>
            <a:r>
              <a:rPr lang="en-US" altLang="zh-CN" dirty="0">
                <a:effectLst/>
              </a:rPr>
              <a:t>Why?</a:t>
            </a:r>
          </a:p>
        </p:txBody>
      </p:sp>
      <p:graphicFrame>
        <p:nvGraphicFramePr>
          <p:cNvPr id="242692" name="Object 4"/>
          <p:cNvGraphicFramePr>
            <a:graphicFrameLocks noChangeAspect="1"/>
          </p:cNvGraphicFramePr>
          <p:nvPr/>
        </p:nvGraphicFramePr>
        <p:xfrm>
          <a:off x="3944938" y="3340100"/>
          <a:ext cx="1255712" cy="533400"/>
        </p:xfrm>
        <a:graphic>
          <a:graphicData uri="http://schemas.openxmlformats.org/presentationml/2006/ole">
            <mc:AlternateContent xmlns:mc="http://schemas.openxmlformats.org/markup-compatibility/2006">
              <mc:Choice xmlns:v="urn:schemas-microsoft-com:vml" Requires="v">
                <p:oleObj spid="_x0000_s272506" name="Equation" r:id="rId4" imgW="419100" imgH="177800" progId="Equation.DSMT4">
                  <p:embed/>
                </p:oleObj>
              </mc:Choice>
              <mc:Fallback>
                <p:oleObj name="Equation" r:id="rId4" imgW="419100" imgH="177800" progId="Equation.DSMT4">
                  <p:embed/>
                  <p:pic>
                    <p:nvPicPr>
                      <p:cNvPr id="0" name="图片 2520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4938" y="3340100"/>
                        <a:ext cx="1255712" cy="533400"/>
                      </a:xfrm>
                      <a:prstGeom prst="rect">
                        <a:avLst/>
                      </a:prstGeom>
                      <a:noFill/>
                      <a:ln w="38100">
                        <a:solidFill>
                          <a:srgbClr val="FF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269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0" y="4005064"/>
            <a:ext cx="40005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270125" y="1976438"/>
            <a:ext cx="475456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9600">
                <a:solidFill>
                  <a:srgbClr val="FF3399"/>
                </a:solidFill>
                <a:effectLst/>
                <a:latin typeface="Times New Roman" panose="02020603050405020304" pitchFamily="18" charset="0"/>
                <a:ea typeface="宋体" panose="02010600030101010101" pitchFamily="2" charset="-122"/>
              </a:rPr>
              <a:t>The End!</a:t>
            </a:r>
            <a:endParaRPr kumimoji="1" lang="en-US" altLang="zh-CN" sz="2400">
              <a:solidFill>
                <a:srgbClr val="FF3399"/>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zh-CN" altLang="en-US" b="1"/>
              <a:t>本章学习的线索</a:t>
            </a:r>
          </a:p>
        </p:txBody>
      </p:sp>
      <p:sp>
        <p:nvSpPr>
          <p:cNvPr id="181253" name="Rectangle 5"/>
          <p:cNvSpPr>
            <a:spLocks noGrp="1" noChangeArrowheads="1"/>
          </p:cNvSpPr>
          <p:nvPr>
            <p:ph type="body" idx="1"/>
          </p:nvPr>
        </p:nvSpPr>
        <p:spPr>
          <a:xfrm>
            <a:off x="457200" y="1600200"/>
            <a:ext cx="8229600" cy="4852988"/>
          </a:xfrm>
          <a:noFill/>
        </p:spPr>
        <p:txBody>
          <a:bodyPr/>
          <a:lstStyle/>
          <a:p>
            <a:r>
              <a:rPr lang="zh-CN" altLang="en-US" sz="2800" dirty="0">
                <a:effectLst/>
              </a:rPr>
              <a:t>主要线索</a:t>
            </a:r>
          </a:p>
          <a:p>
            <a:endParaRPr lang="zh-CN" altLang="en-US" sz="2800" dirty="0">
              <a:effectLst/>
            </a:endParaRPr>
          </a:p>
          <a:p>
            <a:endParaRPr lang="zh-CN" altLang="en-US" sz="2800" dirty="0">
              <a:effectLst/>
            </a:endParaRPr>
          </a:p>
          <a:p>
            <a:r>
              <a:rPr lang="zh-CN" altLang="en-US" sz="2800" dirty="0">
                <a:effectLst/>
              </a:rPr>
              <a:t>重点</a:t>
            </a:r>
          </a:p>
          <a:p>
            <a:pPr lvl="1"/>
            <a:r>
              <a:rPr lang="zh-CN" altLang="en-US" sz="2400" dirty="0">
                <a:effectLst/>
              </a:rPr>
              <a:t>树和二叉树的定义及表示</a:t>
            </a:r>
          </a:p>
          <a:p>
            <a:pPr lvl="1"/>
            <a:r>
              <a:rPr lang="zh-CN" altLang="en-US" sz="2400" dirty="0">
                <a:effectLst/>
              </a:rPr>
              <a:t>二叉树的遍历</a:t>
            </a:r>
          </a:p>
          <a:p>
            <a:pPr lvl="1"/>
            <a:r>
              <a:rPr lang="zh-CN" altLang="en-US" sz="2400" dirty="0">
                <a:effectLst/>
              </a:rPr>
              <a:t>树、森林和二叉树的转换</a:t>
            </a:r>
          </a:p>
          <a:p>
            <a:pPr lvl="1"/>
            <a:r>
              <a:rPr lang="zh-CN" altLang="en-US" sz="2400" dirty="0">
                <a:effectLst/>
              </a:rPr>
              <a:t>哈夫曼树和哈夫曼编码</a:t>
            </a:r>
          </a:p>
          <a:p>
            <a:r>
              <a:rPr lang="zh-CN" altLang="en-US" sz="2800" dirty="0">
                <a:effectLst/>
              </a:rPr>
              <a:t> 难点 </a:t>
            </a:r>
          </a:p>
          <a:p>
            <a:pPr lvl="1"/>
            <a:r>
              <a:rPr lang="zh-CN" altLang="en-US" sz="2400" dirty="0">
                <a:effectLst/>
              </a:rPr>
              <a:t>二叉树的遍历及线索化</a:t>
            </a:r>
          </a:p>
        </p:txBody>
      </p:sp>
      <p:sp>
        <p:nvSpPr>
          <p:cNvPr id="181254" name="Text Box 6"/>
          <p:cNvSpPr txBox="1">
            <a:spLocks noChangeArrowheads="1"/>
          </p:cNvSpPr>
          <p:nvPr/>
        </p:nvSpPr>
        <p:spPr bwMode="auto">
          <a:xfrm>
            <a:off x="868680" y="2254250"/>
            <a:ext cx="1559560" cy="645160"/>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800" dirty="0">
                <a:effectLst/>
              </a:rPr>
              <a:t>树和二叉树</a:t>
            </a:r>
          </a:p>
          <a:p>
            <a:r>
              <a:rPr lang="zh-CN" altLang="en-US" sz="1800" dirty="0">
                <a:effectLst/>
              </a:rPr>
              <a:t>的定义和表示</a:t>
            </a:r>
          </a:p>
        </p:txBody>
      </p:sp>
      <p:sp>
        <p:nvSpPr>
          <p:cNvPr id="181255" name="Text Box 7"/>
          <p:cNvSpPr txBox="1">
            <a:spLocks noChangeArrowheads="1"/>
          </p:cNvSpPr>
          <p:nvPr/>
        </p:nvSpPr>
        <p:spPr bwMode="auto">
          <a:xfrm>
            <a:off x="2922270" y="2115820"/>
            <a:ext cx="1819910" cy="922020"/>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800" dirty="0">
                <a:solidFill>
                  <a:srgbClr val="FFFF00"/>
                </a:solidFill>
                <a:effectLst/>
              </a:rPr>
              <a:t>二叉树的遍历（递归和非递归）及线索化</a:t>
            </a:r>
          </a:p>
        </p:txBody>
      </p:sp>
      <p:sp>
        <p:nvSpPr>
          <p:cNvPr id="181256" name="Text Box 8"/>
          <p:cNvSpPr txBox="1">
            <a:spLocks noChangeArrowheads="1"/>
          </p:cNvSpPr>
          <p:nvPr/>
        </p:nvSpPr>
        <p:spPr bwMode="auto">
          <a:xfrm>
            <a:off x="5173663" y="2211070"/>
            <a:ext cx="1703387"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effectLst/>
              </a:rPr>
              <a:t>树、森林和</a:t>
            </a:r>
          </a:p>
          <a:p>
            <a:r>
              <a:rPr lang="zh-CN" altLang="en-US" sz="1800">
                <a:effectLst/>
              </a:rPr>
              <a:t>二叉树的转换</a:t>
            </a:r>
          </a:p>
        </p:txBody>
      </p:sp>
      <p:sp>
        <p:nvSpPr>
          <p:cNvPr id="181257" name="Text Box 9"/>
          <p:cNvSpPr txBox="1">
            <a:spLocks noChangeArrowheads="1"/>
          </p:cNvSpPr>
          <p:nvPr/>
        </p:nvSpPr>
        <p:spPr bwMode="auto">
          <a:xfrm>
            <a:off x="7324408" y="2210118"/>
            <a:ext cx="1439862"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effectLst/>
              </a:rPr>
              <a:t>哈夫曼树和哈夫曼编码</a:t>
            </a:r>
          </a:p>
        </p:txBody>
      </p:sp>
      <p:sp>
        <p:nvSpPr>
          <p:cNvPr id="181258" name="AutoShape 10"/>
          <p:cNvSpPr>
            <a:spLocks noChangeArrowheads="1"/>
          </p:cNvSpPr>
          <p:nvPr/>
        </p:nvSpPr>
        <p:spPr bwMode="auto">
          <a:xfrm>
            <a:off x="2428240" y="2468563"/>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9" name="AutoShape 11"/>
          <p:cNvSpPr>
            <a:spLocks noChangeArrowheads="1"/>
          </p:cNvSpPr>
          <p:nvPr/>
        </p:nvSpPr>
        <p:spPr bwMode="auto">
          <a:xfrm>
            <a:off x="4741863" y="2468563"/>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0" name="AutoShape 12"/>
          <p:cNvSpPr>
            <a:spLocks noChangeArrowheads="1"/>
          </p:cNvSpPr>
          <p:nvPr/>
        </p:nvSpPr>
        <p:spPr bwMode="auto">
          <a:xfrm>
            <a:off x="6892925" y="2427923"/>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zh-CN" dirty="0"/>
              <a:t>Discussion</a:t>
            </a:r>
            <a:r>
              <a:rPr lang="en-US" altLang="zh-CN">
                <a:sym typeface="+mn-ea"/>
              </a:rPr>
              <a:t>: Storage of tree</a:t>
            </a:r>
            <a:endParaRPr lang="en-US" altLang="zh-CN" dirty="0"/>
          </a:p>
        </p:txBody>
      </p:sp>
      <p:sp>
        <p:nvSpPr>
          <p:cNvPr id="132099" name="Rectangle 3"/>
          <p:cNvSpPr>
            <a:spLocks noGrp="1" noChangeArrowheads="1"/>
          </p:cNvSpPr>
          <p:nvPr>
            <p:ph type="body" idx="1"/>
          </p:nvPr>
        </p:nvSpPr>
        <p:spPr/>
        <p:txBody>
          <a:bodyPr/>
          <a:lstStyle/>
          <a:p>
            <a:r>
              <a:rPr lang="en-US" altLang="zh-CN" dirty="0">
                <a:effectLst/>
              </a:rPr>
              <a:t>Storage design of tree</a:t>
            </a:r>
          </a:p>
          <a:p>
            <a:pPr lvl="1"/>
            <a:r>
              <a:rPr lang="en-US" altLang="zh-CN" dirty="0">
                <a:effectLst/>
              </a:rPr>
              <a:t>Fixed multiple-branch list</a:t>
            </a:r>
          </a:p>
          <a:p>
            <a:pPr lvl="2"/>
            <a:r>
              <a:rPr lang="en-US" altLang="zh-CN" dirty="0">
                <a:effectLst/>
              </a:rPr>
              <a:t>Number of </a:t>
            </a:r>
            <a:r>
              <a:rPr lang="en-US" altLang="zh-CN" dirty="0" smtClean="0">
                <a:effectLst/>
              </a:rPr>
              <a:t>branch: tree’s </a:t>
            </a:r>
            <a:r>
              <a:rPr lang="en-US" altLang="zh-CN" dirty="0">
                <a:effectLst/>
              </a:rPr>
              <a:t>degree</a:t>
            </a:r>
          </a:p>
          <a:p>
            <a:pPr lvl="1"/>
            <a:endParaRPr lang="en-US" altLang="zh-CN" dirty="0">
              <a:effectLst/>
            </a:endParaRPr>
          </a:p>
          <a:p>
            <a:pPr lvl="1"/>
            <a:endParaRPr lang="en-US" altLang="zh-CN" dirty="0">
              <a:effectLst/>
            </a:endParaRPr>
          </a:p>
          <a:p>
            <a:pPr lvl="2"/>
            <a:r>
              <a:rPr lang="en-US" altLang="zh-CN" dirty="0">
                <a:effectLst/>
              </a:rPr>
              <a:t>Null </a:t>
            </a:r>
            <a:r>
              <a:rPr lang="en-US" altLang="zh-CN" dirty="0" smtClean="0">
                <a:effectLst/>
              </a:rPr>
              <a:t>Pointer?</a:t>
            </a:r>
            <a:endParaRPr lang="zh-CN" altLang="en-US" dirty="0">
              <a:effectLst/>
            </a:endParaRPr>
          </a:p>
          <a:p>
            <a:pPr lvl="1"/>
            <a:r>
              <a:rPr lang="en-US" altLang="zh-CN" dirty="0" smtClean="0">
                <a:effectLst/>
              </a:rPr>
              <a:t>Flexible multiple-branch </a:t>
            </a:r>
            <a:r>
              <a:rPr lang="en-US" altLang="zh-CN" dirty="0">
                <a:effectLst/>
              </a:rPr>
              <a:t>list</a:t>
            </a:r>
          </a:p>
          <a:p>
            <a:pPr lvl="2"/>
            <a:r>
              <a:rPr lang="en-US" altLang="zh-CN" dirty="0">
                <a:effectLst/>
              </a:rPr>
              <a:t>Number of </a:t>
            </a:r>
            <a:r>
              <a:rPr lang="en-US" altLang="zh-CN" dirty="0" smtClean="0">
                <a:effectLst/>
              </a:rPr>
              <a:t>branch: node’s </a:t>
            </a:r>
            <a:r>
              <a:rPr lang="en-US" altLang="zh-CN" dirty="0">
                <a:effectLst/>
              </a:rPr>
              <a:t>degree</a:t>
            </a:r>
          </a:p>
        </p:txBody>
      </p:sp>
      <p:sp>
        <p:nvSpPr>
          <p:cNvPr id="132101" name="Rectangle 5"/>
          <p:cNvSpPr>
            <a:spLocks noChangeArrowheads="1"/>
          </p:cNvSpPr>
          <p:nvPr/>
        </p:nvSpPr>
        <p:spPr bwMode="auto">
          <a:xfrm>
            <a:off x="762000" y="3357563"/>
            <a:ext cx="7543800" cy="533400"/>
          </a:xfrm>
          <a:prstGeom prst="rect">
            <a:avLst/>
          </a:prstGeom>
          <a:solidFill>
            <a:srgbClr val="FFFFCC"/>
          </a:solidFill>
          <a:ln w="28575">
            <a:solidFill>
              <a:srgbClr val="FF0000"/>
            </a:solidFill>
            <a:miter lim="800000"/>
          </a:ln>
          <a:effectLst>
            <a:outerShdw dist="107763" dir="2700000" algn="ctr" rotWithShape="0">
              <a:schemeClr val="tx2">
                <a:alpha val="50000"/>
              </a:schemeClr>
            </a:outerShdw>
          </a:effectLst>
        </p:spPr>
        <p:txBody>
          <a:bodyPr wrap="none" anchor="ctr"/>
          <a:lstStyle/>
          <a:p>
            <a:pPr algn="l"/>
            <a:r>
              <a:rPr kumimoji="1" lang="en-US" altLang="zh-CN" sz="2800" b="1" i="1">
                <a:solidFill>
                  <a:srgbClr val="0000FF"/>
                </a:solidFill>
                <a:effectLst/>
                <a:latin typeface="Times New Roman" panose="02020603050405020304" pitchFamily="18" charset="0"/>
                <a:ea typeface="黑体" panose="02010609060101010101" pitchFamily="2" charset="-122"/>
              </a:rPr>
              <a:t> data </a:t>
            </a:r>
          </a:p>
        </p:txBody>
      </p:sp>
      <p:sp>
        <p:nvSpPr>
          <p:cNvPr id="132102" name="Line 6"/>
          <p:cNvSpPr>
            <a:spLocks noChangeShapeType="1"/>
          </p:cNvSpPr>
          <p:nvPr/>
        </p:nvSpPr>
        <p:spPr bwMode="auto">
          <a:xfrm>
            <a:off x="1905000" y="3357563"/>
            <a:ext cx="0"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32103" name="Text Box 7"/>
          <p:cNvSpPr txBox="1">
            <a:spLocks noChangeArrowheads="1"/>
          </p:cNvSpPr>
          <p:nvPr/>
        </p:nvSpPr>
        <p:spPr bwMode="auto">
          <a:xfrm>
            <a:off x="1965325" y="3357563"/>
            <a:ext cx="1082675" cy="5191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l"/>
            <a:r>
              <a:rPr kumimoji="1" lang="en-US" altLang="zh-CN" sz="2800" b="1" i="1">
                <a:solidFill>
                  <a:srgbClr val="0000FF"/>
                </a:solidFill>
                <a:effectLst/>
                <a:latin typeface="Times New Roman" panose="02020603050405020304" pitchFamily="18" charset="0"/>
                <a:ea typeface="黑体" panose="02010609060101010101" pitchFamily="2" charset="-122"/>
              </a:rPr>
              <a:t>child</a:t>
            </a:r>
            <a:r>
              <a:rPr kumimoji="1" lang="en-US" altLang="zh-CN" sz="2800" b="1" baseline="-25000">
                <a:solidFill>
                  <a:srgbClr val="0000FF"/>
                </a:solidFill>
                <a:effectLst/>
                <a:latin typeface="Times New Roman" panose="02020603050405020304" pitchFamily="18" charset="0"/>
                <a:ea typeface="黑体" panose="02010609060101010101" pitchFamily="2" charset="-122"/>
              </a:rPr>
              <a:t>1</a:t>
            </a:r>
            <a:endParaRPr kumimoji="1" lang="en-US" altLang="zh-CN" sz="2400">
              <a:solidFill>
                <a:srgbClr val="0000FF"/>
              </a:solidFill>
              <a:effectLst/>
              <a:ea typeface="黑体" panose="02010609060101010101" pitchFamily="2" charset="-122"/>
            </a:endParaRPr>
          </a:p>
        </p:txBody>
      </p:sp>
      <p:sp>
        <p:nvSpPr>
          <p:cNvPr id="132104" name="Line 8"/>
          <p:cNvSpPr>
            <a:spLocks noChangeShapeType="1"/>
          </p:cNvSpPr>
          <p:nvPr/>
        </p:nvSpPr>
        <p:spPr bwMode="auto">
          <a:xfrm>
            <a:off x="3048000" y="3357563"/>
            <a:ext cx="0"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32105" name="Text Box 9"/>
          <p:cNvSpPr txBox="1">
            <a:spLocks noChangeArrowheads="1"/>
          </p:cNvSpPr>
          <p:nvPr/>
        </p:nvSpPr>
        <p:spPr bwMode="auto">
          <a:xfrm>
            <a:off x="3124200" y="3357563"/>
            <a:ext cx="1035050" cy="5191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l"/>
            <a:r>
              <a:rPr kumimoji="1" lang="en-US" altLang="zh-CN" sz="2800" b="1" i="1">
                <a:solidFill>
                  <a:srgbClr val="0000FF"/>
                </a:solidFill>
                <a:effectLst/>
                <a:latin typeface="Times New Roman" panose="02020603050405020304" pitchFamily="18" charset="0"/>
                <a:ea typeface="黑体" panose="02010609060101010101" pitchFamily="2" charset="-122"/>
              </a:rPr>
              <a:t>child</a:t>
            </a:r>
            <a:r>
              <a:rPr kumimoji="1" lang="en-US" altLang="zh-CN" sz="2800" b="1" baseline="-25000">
                <a:solidFill>
                  <a:srgbClr val="0000FF"/>
                </a:solidFill>
                <a:effectLst/>
                <a:latin typeface="Times New Roman" panose="02020603050405020304" pitchFamily="18" charset="0"/>
                <a:ea typeface="黑体" panose="02010609060101010101" pitchFamily="2" charset="-122"/>
              </a:rPr>
              <a:t>2</a:t>
            </a:r>
            <a:endParaRPr kumimoji="1" lang="en-US" altLang="zh-CN" sz="2400">
              <a:solidFill>
                <a:srgbClr val="0000FF"/>
              </a:solidFill>
              <a:effectLst/>
              <a:ea typeface="黑体" panose="02010609060101010101" pitchFamily="2" charset="-122"/>
            </a:endParaRPr>
          </a:p>
        </p:txBody>
      </p:sp>
      <p:sp>
        <p:nvSpPr>
          <p:cNvPr id="132106" name="Line 10"/>
          <p:cNvSpPr>
            <a:spLocks noChangeShapeType="1"/>
          </p:cNvSpPr>
          <p:nvPr/>
        </p:nvSpPr>
        <p:spPr bwMode="auto">
          <a:xfrm>
            <a:off x="4267200" y="3357563"/>
            <a:ext cx="0"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32107" name="Text Box 11"/>
          <p:cNvSpPr txBox="1">
            <a:spLocks noChangeArrowheads="1"/>
          </p:cNvSpPr>
          <p:nvPr/>
        </p:nvSpPr>
        <p:spPr bwMode="auto">
          <a:xfrm>
            <a:off x="4343400" y="3357563"/>
            <a:ext cx="1035050" cy="5191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l"/>
            <a:r>
              <a:rPr kumimoji="1" lang="en-US" altLang="zh-CN" sz="2800" b="1" i="1">
                <a:solidFill>
                  <a:srgbClr val="0000FF"/>
                </a:solidFill>
                <a:effectLst/>
                <a:latin typeface="Times New Roman" panose="02020603050405020304" pitchFamily="18" charset="0"/>
                <a:ea typeface="黑体" panose="02010609060101010101" pitchFamily="2" charset="-122"/>
              </a:rPr>
              <a:t>child</a:t>
            </a:r>
            <a:r>
              <a:rPr kumimoji="1" lang="en-US" altLang="zh-CN" sz="2800" b="1" baseline="-25000">
                <a:solidFill>
                  <a:srgbClr val="0000FF"/>
                </a:solidFill>
                <a:effectLst/>
                <a:latin typeface="Times New Roman" panose="02020603050405020304" pitchFamily="18" charset="0"/>
                <a:ea typeface="黑体" panose="02010609060101010101" pitchFamily="2" charset="-122"/>
              </a:rPr>
              <a:t>3</a:t>
            </a:r>
            <a:endParaRPr kumimoji="1" lang="en-US" altLang="zh-CN" sz="2400">
              <a:solidFill>
                <a:srgbClr val="0000FF"/>
              </a:solidFill>
              <a:effectLst/>
              <a:ea typeface="黑体" panose="02010609060101010101" pitchFamily="2" charset="-122"/>
            </a:endParaRPr>
          </a:p>
        </p:txBody>
      </p:sp>
      <p:sp>
        <p:nvSpPr>
          <p:cNvPr id="132108" name="Line 12"/>
          <p:cNvSpPr>
            <a:spLocks noChangeShapeType="1"/>
          </p:cNvSpPr>
          <p:nvPr/>
        </p:nvSpPr>
        <p:spPr bwMode="auto">
          <a:xfrm>
            <a:off x="5486400" y="3357563"/>
            <a:ext cx="0"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32109" name="Line 13"/>
          <p:cNvSpPr>
            <a:spLocks noChangeShapeType="1"/>
          </p:cNvSpPr>
          <p:nvPr/>
        </p:nvSpPr>
        <p:spPr bwMode="auto">
          <a:xfrm>
            <a:off x="5715000" y="3662363"/>
            <a:ext cx="990600" cy="0"/>
          </a:xfrm>
          <a:prstGeom prst="line">
            <a:avLst/>
          </a:prstGeom>
          <a:noFill/>
          <a:ln w="7620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32110" name="Line 14"/>
          <p:cNvSpPr>
            <a:spLocks noChangeShapeType="1"/>
          </p:cNvSpPr>
          <p:nvPr/>
        </p:nvSpPr>
        <p:spPr bwMode="auto">
          <a:xfrm>
            <a:off x="6934200" y="3357563"/>
            <a:ext cx="0"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32111" name="Text Box 15"/>
          <p:cNvSpPr txBox="1">
            <a:spLocks noChangeArrowheads="1"/>
          </p:cNvSpPr>
          <p:nvPr/>
        </p:nvSpPr>
        <p:spPr bwMode="auto">
          <a:xfrm>
            <a:off x="7070725" y="3357563"/>
            <a:ext cx="1035050" cy="5191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l"/>
            <a:r>
              <a:rPr kumimoji="1" lang="en-US" altLang="zh-CN" sz="2800" b="1" i="1">
                <a:solidFill>
                  <a:srgbClr val="0000FF"/>
                </a:solidFill>
                <a:effectLst/>
                <a:latin typeface="Times New Roman" panose="02020603050405020304" pitchFamily="18" charset="0"/>
                <a:ea typeface="黑体" panose="02010609060101010101" pitchFamily="2" charset="-122"/>
              </a:rPr>
              <a:t>child</a:t>
            </a:r>
            <a:r>
              <a:rPr kumimoji="1" lang="en-US" altLang="zh-CN" sz="2800" b="1" i="1" baseline="-25000">
                <a:solidFill>
                  <a:srgbClr val="0000FF"/>
                </a:solidFill>
                <a:effectLst/>
                <a:latin typeface="Times New Roman" panose="02020603050405020304" pitchFamily="18" charset="0"/>
                <a:ea typeface="黑体" panose="02010609060101010101" pitchFamily="2" charset="-122"/>
              </a:rPr>
              <a:t>d</a:t>
            </a:r>
            <a:endParaRPr kumimoji="1" lang="en-US" altLang="zh-CN" sz="2400">
              <a:solidFill>
                <a:srgbClr val="0000FF"/>
              </a:solidFill>
              <a:effectLst/>
              <a:ea typeface="黑体" panose="02010609060101010101" pitchFamily="2" charset="-122"/>
            </a:endParaRPr>
          </a:p>
        </p:txBody>
      </p:sp>
      <p:sp>
        <p:nvSpPr>
          <p:cNvPr id="2" name="文本框 1"/>
          <p:cNvSpPr txBox="1"/>
          <p:nvPr/>
        </p:nvSpPr>
        <p:spPr>
          <a:xfrm>
            <a:off x="7289" y="5664150"/>
            <a:ext cx="9129422" cy="1077218"/>
          </a:xfrm>
          <a:prstGeom prst="rect">
            <a:avLst/>
          </a:prstGeom>
          <a:solidFill>
            <a:srgbClr val="FFFF99"/>
          </a:solidFill>
        </p:spPr>
        <p:txBody>
          <a:bodyPr wrap="none" rtlCol="0">
            <a:spAutoFit/>
          </a:bodyPr>
          <a:lstStyle/>
          <a:p>
            <a:pPr algn="just"/>
            <a:r>
              <a:rPr lang="en-US" altLang="zh-CN" sz="3200" b="1" dirty="0" smtClean="0">
                <a:solidFill>
                  <a:srgbClr val="FF0000"/>
                </a:solidFill>
                <a:effectLst/>
              </a:rPr>
              <a:t>Question:</a:t>
            </a:r>
          </a:p>
          <a:p>
            <a:pPr algn="just"/>
            <a:r>
              <a:rPr lang="en-US" altLang="zh-CN" sz="3200" b="1" dirty="0" smtClean="0">
                <a:solidFill>
                  <a:srgbClr val="FF0000"/>
                </a:solidFill>
                <a:effectLst/>
              </a:rPr>
              <a:t>How</a:t>
            </a:r>
            <a:r>
              <a:rPr lang="zh-CN" altLang="en-US" sz="3200" b="1" dirty="0">
                <a:solidFill>
                  <a:srgbClr val="FF0000"/>
                </a:solidFill>
                <a:effectLst/>
              </a:rPr>
              <a:t> </a:t>
            </a:r>
            <a:r>
              <a:rPr lang="en-US" altLang="zh-CN" sz="3200" b="1" dirty="0" smtClean="0">
                <a:solidFill>
                  <a:srgbClr val="FF0000"/>
                </a:solidFill>
                <a:effectLst/>
              </a:rPr>
              <a:t>to design the physical structure for tree?</a:t>
            </a:r>
            <a:endParaRPr lang="zh-CN" altLang="en-US" sz="3200" b="1" dirty="0">
              <a:solidFill>
                <a:srgbClr val="FF0000"/>
              </a:solidFill>
              <a:effectLst/>
            </a:endParaRPr>
          </a:p>
        </p:txBody>
      </p:sp>
      <p:sp>
        <p:nvSpPr>
          <p:cNvPr id="17" name="文本框 16"/>
          <p:cNvSpPr txBox="1"/>
          <p:nvPr/>
        </p:nvSpPr>
        <p:spPr>
          <a:xfrm>
            <a:off x="6228184" y="1855403"/>
            <a:ext cx="2016224" cy="584775"/>
          </a:xfrm>
          <a:prstGeom prst="rect">
            <a:avLst/>
          </a:prstGeom>
          <a:noFill/>
        </p:spPr>
        <p:txBody>
          <a:bodyPr wrap="square" rtlCol="0">
            <a:spAutoFit/>
          </a:bodyPr>
          <a:lstStyle/>
          <a:p>
            <a:r>
              <a:rPr kumimoji="1" lang="zh-CN" altLang="en-US" sz="3200" dirty="0" smtClean="0">
                <a:solidFill>
                  <a:srgbClr val="FFFF00"/>
                </a:solidFill>
              </a:rPr>
              <a:t>浪费空间！</a:t>
            </a:r>
            <a:endParaRPr kumimoji="1" lang="zh-CN" altLang="en-US" sz="3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42"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Contents</a:t>
            </a:r>
          </a:p>
        </p:txBody>
      </p:sp>
      <p:sp>
        <p:nvSpPr>
          <p:cNvPr id="106499" name="Rectangle 3"/>
          <p:cNvSpPr>
            <a:spLocks noGrp="1" noChangeArrowheads="1"/>
          </p:cNvSpPr>
          <p:nvPr>
            <p:ph type="body" idx="1"/>
          </p:nvPr>
        </p:nvSpPr>
        <p:spPr/>
        <p:txBody>
          <a:bodyPr/>
          <a:lstStyle/>
          <a:p>
            <a:pPr>
              <a:lnSpc>
                <a:spcPct val="90000"/>
              </a:lnSpc>
            </a:pPr>
            <a:r>
              <a:rPr lang="en-US" altLang="zh-CN" sz="2800" dirty="0" smtClean="0">
                <a:solidFill>
                  <a:schemeClr val="tx1"/>
                </a:solidFill>
                <a:effectLst/>
                <a:latin typeface="+mj-lt"/>
                <a:cs typeface="+mj-lt"/>
              </a:rPr>
              <a:t>Definition </a:t>
            </a:r>
            <a:r>
              <a:rPr lang="en-US" altLang="zh-CN" sz="2800" dirty="0">
                <a:solidFill>
                  <a:schemeClr val="tx1"/>
                </a:solidFill>
                <a:effectLst/>
                <a:latin typeface="+mj-lt"/>
                <a:cs typeface="+mj-lt"/>
              </a:rPr>
              <a:t>of Tree and Forest</a:t>
            </a:r>
          </a:p>
          <a:p>
            <a:pPr>
              <a:lnSpc>
                <a:spcPct val="90000"/>
              </a:lnSpc>
            </a:pPr>
            <a:r>
              <a:rPr lang="en-US" altLang="zh-CN" sz="2800" dirty="0" smtClean="0">
                <a:solidFill>
                  <a:srgbClr val="FFFF00"/>
                </a:solidFill>
                <a:effectLst/>
                <a:latin typeface="+mj-lt"/>
                <a:cs typeface="+mj-lt"/>
                <a:sym typeface="+mn-ea"/>
              </a:rPr>
              <a:t>Definition </a:t>
            </a:r>
            <a:r>
              <a:rPr lang="en-US" altLang="zh-CN" sz="2800" dirty="0">
                <a:solidFill>
                  <a:srgbClr val="FFFF00"/>
                </a:solidFill>
                <a:effectLst/>
                <a:latin typeface="+mj-lt"/>
                <a:cs typeface="+mj-lt"/>
                <a:sym typeface="+mn-ea"/>
              </a:rPr>
              <a:t>of </a:t>
            </a:r>
            <a:r>
              <a:rPr lang="en-US" altLang="zh-CN" sz="2800" dirty="0">
                <a:solidFill>
                  <a:srgbClr val="FFFF00"/>
                </a:solidFill>
                <a:effectLst/>
                <a:latin typeface="+mj-lt"/>
                <a:cs typeface="+mj-lt"/>
              </a:rPr>
              <a:t>Binary tree</a:t>
            </a:r>
          </a:p>
          <a:p>
            <a:pPr>
              <a:lnSpc>
                <a:spcPct val="90000"/>
              </a:lnSpc>
            </a:pPr>
            <a:r>
              <a:rPr lang="en-US" altLang="zh-CN" sz="2800" dirty="0">
                <a:solidFill>
                  <a:schemeClr val="tx1"/>
                </a:solidFill>
                <a:effectLst/>
                <a:latin typeface="+mj-lt"/>
                <a:cs typeface="+mj-lt"/>
                <a:sym typeface="+mn-ea"/>
              </a:rPr>
              <a:t>Storage of Binary tree</a:t>
            </a:r>
            <a:endParaRPr lang="en-US" altLang="zh-CN" sz="2800" dirty="0">
              <a:solidFill>
                <a:srgbClr val="FFFF00"/>
              </a:solidFill>
              <a:effectLst/>
              <a:latin typeface="+mj-lt"/>
              <a:cs typeface="+mj-lt"/>
            </a:endParaRPr>
          </a:p>
          <a:p>
            <a:pPr>
              <a:lnSpc>
                <a:spcPct val="90000"/>
              </a:lnSpc>
            </a:pPr>
            <a:r>
              <a:rPr lang="en-US" altLang="zh-CN" sz="2800" dirty="0">
                <a:effectLst/>
                <a:latin typeface="+mj-lt"/>
                <a:cs typeface="+mj-lt"/>
              </a:rPr>
              <a:t>Binary tree </a:t>
            </a:r>
            <a:r>
              <a:rPr lang="en-US" altLang="zh-CN" sz="2800" dirty="0">
                <a:effectLst/>
                <a:latin typeface="+mj-lt"/>
                <a:cs typeface="+mj-lt"/>
              </a:rPr>
              <a:t>traversal</a:t>
            </a:r>
          </a:p>
          <a:p>
            <a:pPr>
              <a:lnSpc>
                <a:spcPct val="90000"/>
              </a:lnSpc>
            </a:pPr>
            <a:r>
              <a:rPr lang="en-US" altLang="zh-CN" sz="2800" dirty="0">
                <a:effectLst/>
                <a:latin typeface="+mj-lt"/>
                <a:cs typeface="+mj-lt"/>
              </a:rPr>
              <a:t>Reconstruction</a:t>
            </a:r>
            <a:r>
              <a:rPr lang="zh-CN" altLang="en-US" sz="2800" dirty="0">
                <a:effectLst/>
                <a:latin typeface="+mj-lt"/>
                <a:cs typeface="+mj-lt"/>
              </a:rPr>
              <a:t> </a:t>
            </a:r>
            <a:r>
              <a:rPr lang="en-US" altLang="zh-CN" sz="2800" dirty="0">
                <a:effectLst/>
                <a:latin typeface="+mj-lt"/>
                <a:cs typeface="+mj-lt"/>
              </a:rPr>
              <a:t>&amp;</a:t>
            </a:r>
            <a:r>
              <a:rPr lang="zh-CN" altLang="en-US" sz="2800" dirty="0">
                <a:effectLst/>
                <a:latin typeface="+mj-lt"/>
                <a:cs typeface="+mj-lt"/>
              </a:rPr>
              <a:t> </a:t>
            </a:r>
            <a:r>
              <a:rPr lang="en-US" altLang="zh-CN" sz="2800" dirty="0">
                <a:effectLst/>
                <a:latin typeface="+mj-lt"/>
                <a:cs typeface="+mj-lt"/>
              </a:rPr>
              <a:t>counting of binary </a:t>
            </a:r>
            <a:r>
              <a:rPr lang="en-US" altLang="zh-CN" sz="2800" dirty="0" smtClean="0">
                <a:effectLst/>
                <a:latin typeface="+mj-lt"/>
                <a:cs typeface="+mj-lt"/>
              </a:rPr>
              <a:t>tree</a:t>
            </a:r>
            <a:endParaRPr lang="en-US" altLang="zh-CN" sz="2800" dirty="0">
              <a:effectLst/>
              <a:latin typeface="+mj-lt"/>
              <a:cs typeface="+mj-lt"/>
            </a:endParaRPr>
          </a:p>
          <a:p>
            <a:pPr>
              <a:lnSpc>
                <a:spcPct val="90000"/>
              </a:lnSpc>
            </a:pPr>
            <a:r>
              <a:rPr lang="en-US" altLang="zh-CN" sz="2800" dirty="0">
                <a:effectLst/>
                <a:latin typeface="+mj-lt"/>
                <a:cs typeface="+mj-lt"/>
              </a:rPr>
              <a:t>Threading binary tree</a:t>
            </a:r>
          </a:p>
          <a:p>
            <a:pPr>
              <a:lnSpc>
                <a:spcPct val="90000"/>
              </a:lnSpc>
            </a:pPr>
            <a:r>
              <a:rPr lang="en-US" altLang="zh-CN" sz="2800" dirty="0" smtClean="0">
                <a:effectLst/>
                <a:latin typeface="+mj-lt"/>
                <a:cs typeface="+mj-lt"/>
              </a:rPr>
              <a:t>Tree</a:t>
            </a:r>
            <a:r>
              <a:rPr lang="en-US" altLang="zh-CN" sz="2800" dirty="0">
                <a:effectLst/>
                <a:latin typeface="+mj-lt"/>
                <a:cs typeface="+mj-lt"/>
              </a:rPr>
              <a:t>, Forest and binary tree</a:t>
            </a:r>
          </a:p>
          <a:p>
            <a:pPr>
              <a:lnSpc>
                <a:spcPct val="90000"/>
              </a:lnSpc>
            </a:pPr>
            <a:r>
              <a:rPr lang="en-US" altLang="zh-CN" sz="2800" dirty="0">
                <a:effectLst/>
                <a:latin typeface="+mj-lt"/>
                <a:cs typeface="+mj-lt"/>
              </a:rPr>
              <a:t>Huffman tree and Huffman coding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643890" y="2211705"/>
            <a:ext cx="7702550"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998855" indent="-457200" algn="l">
              <a:defRPr kumimoji="1" sz="2400">
                <a:solidFill>
                  <a:schemeClr val="tx1"/>
                </a:solidFill>
                <a:latin typeface="Times New Roman" panose="02020603050405020304" pitchFamily="18" charset="0"/>
                <a:ea typeface="宋体" panose="02010600030101010101" pitchFamily="2" charset="-122"/>
              </a:defRPr>
            </a:lvl2pPr>
            <a:lvl3pPr marL="1635125" indent="-457200" algn="l">
              <a:defRPr kumimoji="1" sz="2400">
                <a:solidFill>
                  <a:schemeClr val="tx1"/>
                </a:solidFill>
                <a:latin typeface="Times New Roman" panose="02020603050405020304" pitchFamily="18" charset="0"/>
                <a:ea typeface="宋体" panose="02010600030101010101" pitchFamily="2" charset="-122"/>
              </a:defRPr>
            </a:lvl3pPr>
            <a:lvl4pPr marL="2272030" indent="-457200" algn="l">
              <a:defRPr kumimoji="1" sz="2400">
                <a:solidFill>
                  <a:schemeClr val="tx1"/>
                </a:solidFill>
                <a:latin typeface="Times New Roman" panose="02020603050405020304" pitchFamily="18" charset="0"/>
                <a:ea typeface="宋体" panose="02010600030101010101" pitchFamily="2" charset="-122"/>
              </a:defRPr>
            </a:lvl4pPr>
            <a:lvl5pPr marL="2908300" indent="-457200" algn="l">
              <a:defRPr kumimoji="1" sz="2400">
                <a:solidFill>
                  <a:schemeClr val="tx1"/>
                </a:solidFill>
                <a:latin typeface="Times New Roman" panose="02020603050405020304" pitchFamily="18" charset="0"/>
                <a:ea typeface="宋体" panose="02010600030101010101" pitchFamily="2" charset="-122"/>
              </a:defRPr>
            </a:lvl5pPr>
            <a:lvl6pPr marL="33655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227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2799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7371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rgbClr val="FFFF00"/>
                </a:solidFill>
                <a:effectLst/>
                <a:ea typeface="幼圆" panose="02010509060101010101" pitchFamily="49" charset="-122"/>
              </a:rPr>
              <a:t>Binary Tree (</a:t>
            </a:r>
            <a:r>
              <a:rPr lang="zh-CN" altLang="en-US" b="1" dirty="0">
                <a:solidFill>
                  <a:srgbClr val="FFFF00"/>
                </a:solidFill>
                <a:effectLst/>
                <a:ea typeface="幼圆" panose="02010509060101010101" pitchFamily="49" charset="-122"/>
              </a:rPr>
              <a:t>二叉树</a:t>
            </a:r>
            <a:r>
              <a:rPr lang="en-US" altLang="zh-CN" b="1" dirty="0">
                <a:solidFill>
                  <a:srgbClr val="FFFF00"/>
                </a:solidFill>
                <a:effectLst/>
                <a:ea typeface="幼圆" panose="02010509060101010101" pitchFamily="49" charset="-122"/>
              </a:rPr>
              <a:t>)</a:t>
            </a:r>
            <a:r>
              <a:rPr lang="zh-CN" altLang="en-US" b="1" dirty="0">
                <a:effectLst/>
                <a:ea typeface="幼圆" panose="02010509060101010101" pitchFamily="49" charset="-122"/>
              </a:rPr>
              <a:t>：</a:t>
            </a:r>
            <a:r>
              <a:rPr lang="zh-CN" altLang="en-US" dirty="0">
                <a:effectLst/>
                <a:ea typeface="幼圆" panose="02010509060101010101" pitchFamily="49" charset="-122"/>
              </a:rPr>
              <a:t>它的每一个结点至多有两棵子</a:t>
            </a:r>
            <a:r>
              <a:rPr lang="zh-CN" altLang="en-US" dirty="0" smtClean="0">
                <a:effectLst/>
                <a:ea typeface="幼圆" panose="02010509060101010101" pitchFamily="49" charset="-122"/>
              </a:rPr>
              <a:t>树（</a:t>
            </a:r>
            <a:r>
              <a:rPr lang="zh-CN" altLang="en-US" dirty="0">
                <a:effectLst/>
                <a:ea typeface="幼圆" panose="02010509060101010101" pitchFamily="49" charset="-122"/>
              </a:rPr>
              <a:t>也</a:t>
            </a:r>
            <a:r>
              <a:rPr lang="zh-CN" altLang="en-US" dirty="0" smtClean="0">
                <a:effectLst/>
                <a:ea typeface="幼圆" panose="02010509060101010101" pitchFamily="49" charset="-122"/>
              </a:rPr>
              <a:t>是二叉树），</a:t>
            </a:r>
            <a:r>
              <a:rPr lang="zh-CN" altLang="en-US" dirty="0">
                <a:effectLst/>
                <a:ea typeface="幼圆" panose="02010509060101010101" pitchFamily="49" charset="-122"/>
              </a:rPr>
              <a:t>并且子树有  </a:t>
            </a:r>
            <a:r>
              <a:rPr lang="zh-CN" altLang="en-US" dirty="0">
                <a:solidFill>
                  <a:srgbClr val="FFFF00"/>
                </a:solidFill>
                <a:effectLst/>
                <a:ea typeface="幼圆" panose="02010509060101010101" pitchFamily="49" charset="-122"/>
              </a:rPr>
              <a:t>左右  </a:t>
            </a:r>
            <a:r>
              <a:rPr lang="zh-CN" altLang="en-US" dirty="0">
                <a:effectLst/>
                <a:ea typeface="幼圆" panose="02010509060101010101" pitchFamily="49" charset="-122"/>
              </a:rPr>
              <a:t>之分，其次序不能随意颠倒。</a:t>
            </a:r>
          </a:p>
          <a:p>
            <a:endParaRPr lang="zh-CN" altLang="en-US" dirty="0">
              <a:effectLst/>
              <a:ea typeface="幼圆" panose="02010509060101010101" pitchFamily="49" charset="-122"/>
            </a:endParaRPr>
          </a:p>
          <a:p>
            <a:r>
              <a:rPr lang="zh-CN" altLang="en-US" b="1" dirty="0">
                <a:effectLst/>
                <a:ea typeface="幼圆" panose="02010509060101010101" pitchFamily="49" charset="-122"/>
              </a:rPr>
              <a:t>二叉树的</a:t>
            </a:r>
            <a:r>
              <a:rPr lang="en-US" altLang="zh-CN" b="1" dirty="0">
                <a:effectLst/>
                <a:ea typeface="幼圆" panose="02010509060101010101" pitchFamily="49" charset="-122"/>
              </a:rPr>
              <a:t>5</a:t>
            </a:r>
            <a:r>
              <a:rPr lang="zh-CN" altLang="en-US" b="1" dirty="0">
                <a:effectLst/>
                <a:ea typeface="幼圆" panose="02010509060101010101" pitchFamily="49" charset="-122"/>
              </a:rPr>
              <a:t>种基本形态：</a:t>
            </a:r>
          </a:p>
          <a:p>
            <a:endParaRPr lang="zh-CN" altLang="en-US" b="1" dirty="0">
              <a:effectLst/>
              <a:ea typeface="幼圆" panose="02010509060101010101" pitchFamily="49" charset="-122"/>
            </a:endParaRPr>
          </a:p>
          <a:p>
            <a:endParaRPr lang="zh-CN" altLang="en-US" b="1" dirty="0">
              <a:effectLst/>
              <a:ea typeface="幼圆" panose="02010509060101010101" pitchFamily="49" charset="-122"/>
            </a:endParaRPr>
          </a:p>
          <a:p>
            <a:endParaRPr lang="zh-CN" altLang="en-US" b="1" dirty="0">
              <a:effectLst/>
              <a:ea typeface="幼圆" panose="02010509060101010101" pitchFamily="49" charset="-122"/>
            </a:endParaRPr>
          </a:p>
          <a:p>
            <a:endParaRPr lang="zh-CN" altLang="en-US" b="1" dirty="0">
              <a:effectLst/>
              <a:ea typeface="幼圆" panose="02010509060101010101" pitchFamily="49" charset="-122"/>
            </a:endParaRPr>
          </a:p>
          <a:p>
            <a:endParaRPr lang="zh-CN" altLang="en-US" b="1" dirty="0">
              <a:effectLst/>
              <a:ea typeface="幼圆" panose="02010509060101010101" pitchFamily="49" charset="-122"/>
            </a:endParaRPr>
          </a:p>
          <a:p>
            <a:endParaRPr lang="zh-CN" altLang="en-US" b="1" dirty="0">
              <a:effectLst/>
              <a:ea typeface="幼圆" panose="02010509060101010101" pitchFamily="49" charset="-122"/>
            </a:endParaRPr>
          </a:p>
          <a:p>
            <a:endParaRPr kumimoji="0" lang="zh-CN" altLang="en-US" dirty="0">
              <a:solidFill>
                <a:srgbClr val="FFFF00"/>
              </a:solidFill>
              <a:effectLst/>
              <a:ea typeface="幼圆" panose="02010509060101010101" pitchFamily="49" charset="-122"/>
            </a:endParaRPr>
          </a:p>
        </p:txBody>
      </p:sp>
      <p:sp>
        <p:nvSpPr>
          <p:cNvPr id="6173" name="Rectangle 29"/>
          <p:cNvSpPr>
            <a:spLocks noGrp="1" noChangeArrowheads="1"/>
          </p:cNvSpPr>
          <p:nvPr>
            <p:ph type="title"/>
          </p:nvPr>
        </p:nvSpPr>
        <p:spPr/>
        <p:txBody>
          <a:bodyPr/>
          <a:lstStyle/>
          <a:p>
            <a:r>
              <a:rPr lang="en-US" altLang="zh-CN" dirty="0"/>
              <a:t>6.2 Definition of Binary tree</a:t>
            </a:r>
          </a:p>
        </p:txBody>
      </p:sp>
      <p:pic>
        <p:nvPicPr>
          <p:cNvPr id="6174"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 y="4185920"/>
            <a:ext cx="7395210" cy="1718945"/>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5" name="Rectangle 31">
            <a:hlinkHover r:id="" action="ppaction://noaction" highlightClick="1"/>
          </p:cNvPr>
          <p:cNvSpPr>
            <a:spLocks noChangeArrowheads="1"/>
          </p:cNvSpPr>
          <p:nvPr/>
        </p:nvSpPr>
        <p:spPr bwMode="auto">
          <a:xfrm>
            <a:off x="4788535" y="2586355"/>
            <a:ext cx="730250" cy="431800"/>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 name="Rectangle 105"/>
          <p:cNvSpPr>
            <a:spLocks noGrp="1" noChangeArrowheads="1"/>
          </p:cNvSpPr>
          <p:nvPr/>
        </p:nvSpPr>
        <p:spPr>
          <a:xfrm>
            <a:off x="644525" y="1485900"/>
            <a:ext cx="1703705"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Definition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a:t>Examples of binary tree</a:t>
            </a:r>
          </a:p>
        </p:txBody>
      </p:sp>
      <p:sp>
        <p:nvSpPr>
          <p:cNvPr id="108552" name="Text Box 8"/>
          <p:cNvSpPr txBox="1">
            <a:spLocks noChangeArrowheads="1"/>
          </p:cNvSpPr>
          <p:nvPr/>
        </p:nvSpPr>
        <p:spPr bwMode="auto">
          <a:xfrm>
            <a:off x="81949" y="5426760"/>
            <a:ext cx="88957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182880" indent="-3175"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r>
              <a:rPr kumimoji="0" lang="en-US" altLang="zh-CN" dirty="0">
                <a:solidFill>
                  <a:srgbClr val="FFFF00"/>
                </a:solidFill>
                <a:effectLst/>
                <a:latin typeface="Arial" panose="020B0604020202020204" pitchFamily="34" charset="0"/>
              </a:rPr>
              <a:t>Binary tree = (Root, Left </a:t>
            </a:r>
            <a:r>
              <a:rPr kumimoji="0" lang="en-US" altLang="zh-CN" dirty="0" smtClean="0">
                <a:solidFill>
                  <a:srgbClr val="FFFF00"/>
                </a:solidFill>
                <a:effectLst/>
                <a:latin typeface="Arial" panose="020B0604020202020204" pitchFamily="34" charset="0"/>
              </a:rPr>
              <a:t>sub-binary-tree</a:t>
            </a:r>
            <a:r>
              <a:rPr kumimoji="0" lang="en-US" altLang="zh-CN" dirty="0">
                <a:solidFill>
                  <a:srgbClr val="FFFF00"/>
                </a:solidFill>
                <a:effectLst/>
                <a:latin typeface="Arial" panose="020B0604020202020204" pitchFamily="34" charset="0"/>
              </a:rPr>
              <a:t>, Right </a:t>
            </a:r>
            <a:r>
              <a:rPr kumimoji="0" lang="en-US" altLang="zh-CN" dirty="0" smtClean="0">
                <a:solidFill>
                  <a:srgbClr val="FFFF00"/>
                </a:solidFill>
                <a:effectLst/>
                <a:latin typeface="Arial" panose="020B0604020202020204" pitchFamily="34" charset="0"/>
              </a:rPr>
              <a:t>sub-binary-tree</a:t>
            </a:r>
            <a:r>
              <a:rPr kumimoji="0" lang="en-US" altLang="zh-CN" dirty="0">
                <a:solidFill>
                  <a:srgbClr val="FFFF00"/>
                </a:solidFill>
                <a:effectLst/>
                <a:latin typeface="Arial" panose="020B0604020202020204" pitchFamily="34" charset="0"/>
              </a:rPr>
              <a:t>)</a:t>
            </a:r>
          </a:p>
        </p:txBody>
      </p:sp>
      <p:sp>
        <p:nvSpPr>
          <p:cNvPr id="60" name="Oval 1030"/>
          <p:cNvSpPr>
            <a:spLocks noChangeArrowheads="1"/>
          </p:cNvSpPr>
          <p:nvPr/>
        </p:nvSpPr>
        <p:spPr bwMode="auto">
          <a:xfrm>
            <a:off x="4082019" y="2111420"/>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A</a:t>
            </a:r>
          </a:p>
        </p:txBody>
      </p:sp>
      <p:sp>
        <p:nvSpPr>
          <p:cNvPr id="61" name="Oval 1031"/>
          <p:cNvSpPr>
            <a:spLocks noChangeArrowheads="1"/>
          </p:cNvSpPr>
          <p:nvPr/>
        </p:nvSpPr>
        <p:spPr bwMode="auto">
          <a:xfrm>
            <a:off x="3473758" y="2687682"/>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B</a:t>
            </a:r>
          </a:p>
        </p:txBody>
      </p:sp>
      <p:sp>
        <p:nvSpPr>
          <p:cNvPr id="62" name="Oval 1032"/>
          <p:cNvSpPr>
            <a:spLocks noChangeArrowheads="1"/>
          </p:cNvSpPr>
          <p:nvPr/>
        </p:nvSpPr>
        <p:spPr bwMode="auto">
          <a:xfrm>
            <a:off x="4694000" y="2687682"/>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C</a:t>
            </a:r>
          </a:p>
        </p:txBody>
      </p:sp>
      <p:sp>
        <p:nvSpPr>
          <p:cNvPr id="63" name="Oval 1033"/>
          <p:cNvSpPr>
            <a:spLocks noChangeArrowheads="1"/>
          </p:cNvSpPr>
          <p:nvPr/>
        </p:nvSpPr>
        <p:spPr bwMode="auto">
          <a:xfrm>
            <a:off x="2950528" y="3399675"/>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D</a:t>
            </a:r>
          </a:p>
        </p:txBody>
      </p:sp>
      <p:sp>
        <p:nvSpPr>
          <p:cNvPr id="64" name="Oval 1034"/>
          <p:cNvSpPr>
            <a:spLocks noChangeArrowheads="1"/>
          </p:cNvSpPr>
          <p:nvPr/>
        </p:nvSpPr>
        <p:spPr bwMode="auto">
          <a:xfrm>
            <a:off x="5414725" y="3399675"/>
            <a:ext cx="360363" cy="360362"/>
          </a:xfrm>
          <a:prstGeom prst="ellipse">
            <a:avLst/>
          </a:prstGeom>
          <a:noFill/>
          <a:ln w="19050" algn="ctr">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smtClean="0">
                <a:solidFill>
                  <a:srgbClr val="FFFF00"/>
                </a:solidFill>
                <a:effectLst/>
                <a:ea typeface="宋体" panose="02010600030101010101" pitchFamily="2" charset="-122"/>
              </a:rPr>
              <a:t>F</a:t>
            </a:r>
            <a:endParaRPr lang="en-US" altLang="zh-CN" sz="2400" b="1" dirty="0">
              <a:solidFill>
                <a:srgbClr val="FFFF00"/>
              </a:solidFill>
              <a:effectLst/>
              <a:ea typeface="宋体" panose="02010600030101010101" pitchFamily="2" charset="-122"/>
            </a:endParaRPr>
          </a:p>
        </p:txBody>
      </p:sp>
      <p:sp>
        <p:nvSpPr>
          <p:cNvPr id="65" name="Oval 1035"/>
          <p:cNvSpPr>
            <a:spLocks noChangeArrowheads="1"/>
          </p:cNvSpPr>
          <p:nvPr/>
        </p:nvSpPr>
        <p:spPr bwMode="auto">
          <a:xfrm>
            <a:off x="3996987" y="3399675"/>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smtClean="0">
                <a:solidFill>
                  <a:srgbClr val="FFFF00"/>
                </a:solidFill>
                <a:effectLst/>
                <a:ea typeface="宋体" panose="02010600030101010101" pitchFamily="2" charset="-122"/>
              </a:rPr>
              <a:t>E</a:t>
            </a:r>
            <a:endParaRPr lang="en-US" altLang="zh-CN" sz="2400" b="1" dirty="0">
              <a:solidFill>
                <a:srgbClr val="FFFF00"/>
              </a:solidFill>
              <a:effectLst/>
              <a:ea typeface="宋体" panose="02010600030101010101" pitchFamily="2" charset="-122"/>
            </a:endParaRPr>
          </a:p>
        </p:txBody>
      </p:sp>
      <p:sp>
        <p:nvSpPr>
          <p:cNvPr id="66" name="Oval 1036"/>
          <p:cNvSpPr>
            <a:spLocks noChangeArrowheads="1"/>
          </p:cNvSpPr>
          <p:nvPr/>
        </p:nvSpPr>
        <p:spPr bwMode="auto">
          <a:xfrm>
            <a:off x="3709499" y="4200570"/>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G</a:t>
            </a:r>
          </a:p>
        </p:txBody>
      </p:sp>
      <p:sp>
        <p:nvSpPr>
          <p:cNvPr id="67" name="Oval 1037"/>
          <p:cNvSpPr>
            <a:spLocks noChangeArrowheads="1"/>
          </p:cNvSpPr>
          <p:nvPr/>
        </p:nvSpPr>
        <p:spPr bwMode="auto">
          <a:xfrm>
            <a:off x="5005099" y="4200570"/>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H</a:t>
            </a:r>
          </a:p>
        </p:txBody>
      </p:sp>
      <p:sp>
        <p:nvSpPr>
          <p:cNvPr id="68" name="Oval 1038"/>
          <p:cNvSpPr>
            <a:spLocks noChangeArrowheads="1"/>
          </p:cNvSpPr>
          <p:nvPr/>
        </p:nvSpPr>
        <p:spPr bwMode="auto">
          <a:xfrm>
            <a:off x="5989400" y="4200570"/>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I</a:t>
            </a:r>
          </a:p>
        </p:txBody>
      </p:sp>
      <p:cxnSp>
        <p:nvCxnSpPr>
          <p:cNvPr id="69" name="AutoShape 1039"/>
          <p:cNvCxnSpPr>
            <a:cxnSpLocks noChangeShapeType="1"/>
            <a:stCxn id="60" idx="3"/>
            <a:endCxn id="61" idx="7"/>
          </p:cNvCxnSpPr>
          <p:nvPr/>
        </p:nvCxnSpPr>
        <p:spPr bwMode="auto">
          <a:xfrm flipH="1">
            <a:off x="3781733" y="2419008"/>
            <a:ext cx="353060" cy="32194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AutoShape 1040"/>
          <p:cNvCxnSpPr>
            <a:cxnSpLocks noChangeShapeType="1"/>
            <a:stCxn id="60" idx="5"/>
            <a:endCxn id="62" idx="1"/>
          </p:cNvCxnSpPr>
          <p:nvPr/>
        </p:nvCxnSpPr>
        <p:spPr bwMode="auto">
          <a:xfrm>
            <a:off x="4389608" y="2419008"/>
            <a:ext cx="356870" cy="32194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1041"/>
          <p:cNvCxnSpPr>
            <a:cxnSpLocks noChangeShapeType="1"/>
            <a:endCxn id="63" idx="0"/>
          </p:cNvCxnSpPr>
          <p:nvPr/>
        </p:nvCxnSpPr>
        <p:spPr bwMode="auto">
          <a:xfrm flipH="1">
            <a:off x="3131345" y="2996450"/>
            <a:ext cx="375443" cy="4032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1042"/>
          <p:cNvCxnSpPr>
            <a:cxnSpLocks noChangeShapeType="1"/>
            <a:stCxn id="62" idx="5"/>
            <a:endCxn id="64" idx="1"/>
          </p:cNvCxnSpPr>
          <p:nvPr/>
        </p:nvCxnSpPr>
        <p:spPr bwMode="auto">
          <a:xfrm>
            <a:off x="5001589" y="2995270"/>
            <a:ext cx="465455" cy="4572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1043"/>
          <p:cNvCxnSpPr>
            <a:cxnSpLocks noChangeShapeType="1"/>
            <a:stCxn id="61" idx="5"/>
            <a:endCxn id="65" idx="0"/>
          </p:cNvCxnSpPr>
          <p:nvPr/>
        </p:nvCxnSpPr>
        <p:spPr bwMode="auto">
          <a:xfrm>
            <a:off x="3781347" y="2995270"/>
            <a:ext cx="395605" cy="40449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1044"/>
          <p:cNvCxnSpPr>
            <a:cxnSpLocks noChangeShapeType="1"/>
            <a:stCxn id="65" idx="3"/>
            <a:endCxn id="66" idx="0"/>
          </p:cNvCxnSpPr>
          <p:nvPr/>
        </p:nvCxnSpPr>
        <p:spPr bwMode="auto">
          <a:xfrm flipH="1">
            <a:off x="3889741" y="3707263"/>
            <a:ext cx="159385" cy="49339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1045"/>
          <p:cNvCxnSpPr>
            <a:cxnSpLocks noChangeShapeType="1"/>
            <a:stCxn id="64" idx="3"/>
            <a:endCxn id="67" idx="0"/>
          </p:cNvCxnSpPr>
          <p:nvPr/>
        </p:nvCxnSpPr>
        <p:spPr bwMode="auto">
          <a:xfrm flipH="1">
            <a:off x="5185559" y="3707263"/>
            <a:ext cx="281940" cy="49339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1046"/>
          <p:cNvCxnSpPr>
            <a:cxnSpLocks noChangeShapeType="1"/>
            <a:stCxn id="64" idx="5"/>
            <a:endCxn id="68" idx="0"/>
          </p:cNvCxnSpPr>
          <p:nvPr/>
        </p:nvCxnSpPr>
        <p:spPr bwMode="auto">
          <a:xfrm>
            <a:off x="5722314" y="3707263"/>
            <a:ext cx="447040" cy="49339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矩形 1"/>
          <p:cNvSpPr/>
          <p:nvPr/>
        </p:nvSpPr>
        <p:spPr>
          <a:xfrm>
            <a:off x="2839720" y="2607945"/>
            <a:ext cx="1602740" cy="2096135"/>
          </a:xfrm>
          <a:prstGeom prst="rect">
            <a:avLst/>
          </a:prstGeom>
          <a:noFill/>
          <a:ln w="12700">
            <a:solidFill>
              <a:schemeClr val="accent5">
                <a:lumMod val="90000"/>
              </a:schemeClr>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 name="矩形 2"/>
          <p:cNvSpPr/>
          <p:nvPr/>
        </p:nvSpPr>
        <p:spPr>
          <a:xfrm>
            <a:off x="4600575" y="2607945"/>
            <a:ext cx="1863090" cy="2096135"/>
          </a:xfrm>
          <a:prstGeom prst="rect">
            <a:avLst/>
          </a:prstGeom>
          <a:noFill/>
          <a:ln w="12700">
            <a:solidFill>
              <a:schemeClr val="accent5">
                <a:lumMod val="90000"/>
              </a:schemeClr>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580" name="Group 12"/>
          <p:cNvGrpSpPr/>
          <p:nvPr/>
        </p:nvGrpSpPr>
        <p:grpSpPr bwMode="auto">
          <a:xfrm>
            <a:off x="542925" y="11113"/>
            <a:ext cx="8058150" cy="6840537"/>
            <a:chOff x="331" y="-17"/>
            <a:chExt cx="5076" cy="4309"/>
          </a:xfrm>
        </p:grpSpPr>
        <p:pic>
          <p:nvPicPr>
            <p:cNvPr id="237572"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 y="-17"/>
              <a:ext cx="5075" cy="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7575" name="Text Box 7"/>
            <p:cNvSpPr txBox="1">
              <a:spLocks noChangeArrowheads="1"/>
            </p:cNvSpPr>
            <p:nvPr/>
          </p:nvSpPr>
          <p:spPr bwMode="auto">
            <a:xfrm>
              <a:off x="331" y="2205"/>
              <a:ext cx="5076" cy="20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176530"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000" b="1" dirty="0" err="1">
                  <a:solidFill>
                    <a:schemeClr val="bg1"/>
                  </a:solidFill>
                  <a:effectLst/>
                  <a:latin typeface="Arial" panose="020B0604020202020204" pitchFamily="34" charset="0"/>
                  <a:ea typeface="幼圆" panose="02010509060101010101" pitchFamily="49" charset="-122"/>
                </a:rPr>
                <a:t>InitBiTree</a:t>
              </a:r>
              <a:r>
                <a:rPr kumimoji="0" lang="en-US" altLang="zh-CN" sz="1000" b="1" dirty="0">
                  <a:solidFill>
                    <a:schemeClr val="bg1"/>
                  </a:solidFill>
                  <a:effectLst/>
                  <a:latin typeface="Arial" panose="020B0604020202020204" pitchFamily="34" charset="0"/>
                  <a:ea typeface="幼圆" panose="02010509060101010101" pitchFamily="49" charset="-122"/>
                </a:rPr>
                <a:t>(&amp;T);</a:t>
              </a:r>
            </a:p>
            <a:p>
              <a:r>
                <a:rPr kumimoji="0" lang="en-US" altLang="zh-CN" sz="1000" b="1" dirty="0" err="1">
                  <a:solidFill>
                    <a:schemeClr val="bg1"/>
                  </a:solidFill>
                  <a:effectLst/>
                  <a:latin typeface="Arial" panose="020B0604020202020204" pitchFamily="34" charset="0"/>
                  <a:ea typeface="幼圆" panose="02010509060101010101" pitchFamily="49" charset="-122"/>
                </a:rPr>
                <a:t>DestroyBiTree</a:t>
              </a:r>
              <a:r>
                <a:rPr kumimoji="0" lang="en-US" altLang="zh-CN" sz="1000" b="1" dirty="0">
                  <a:solidFill>
                    <a:schemeClr val="bg1"/>
                  </a:solidFill>
                  <a:effectLst/>
                  <a:latin typeface="Arial" panose="020B0604020202020204" pitchFamily="34" charset="0"/>
                  <a:ea typeface="幼圆" panose="02010509060101010101" pitchFamily="49" charset="-122"/>
                </a:rPr>
                <a:t>(&amp;T);</a:t>
              </a:r>
            </a:p>
            <a:p>
              <a:r>
                <a:rPr kumimoji="0" lang="en-US" altLang="zh-CN" sz="1000" b="1" dirty="0" err="1">
                  <a:solidFill>
                    <a:schemeClr val="bg1"/>
                  </a:solidFill>
                  <a:effectLst/>
                  <a:latin typeface="Arial" panose="020B0604020202020204" pitchFamily="34" charset="0"/>
                  <a:ea typeface="幼圆" panose="02010509060101010101" pitchFamily="49" charset="-122"/>
                </a:rPr>
                <a:t>CreateBiTree</a:t>
              </a:r>
              <a:r>
                <a:rPr kumimoji="0" lang="en-US" altLang="zh-CN" sz="1000" b="1" dirty="0">
                  <a:solidFill>
                    <a:schemeClr val="bg1"/>
                  </a:solidFill>
                  <a:effectLst/>
                  <a:latin typeface="Arial" panose="020B0604020202020204" pitchFamily="34" charset="0"/>
                  <a:ea typeface="幼圆" panose="02010509060101010101" pitchFamily="49" charset="-122"/>
                </a:rPr>
                <a:t>(&amp;T, definition);</a:t>
              </a:r>
            </a:p>
            <a:p>
              <a:r>
                <a:rPr kumimoji="0" lang="en-US" altLang="zh-CN" sz="1000" b="1" dirty="0" err="1">
                  <a:solidFill>
                    <a:schemeClr val="bg1"/>
                  </a:solidFill>
                  <a:effectLst/>
                  <a:latin typeface="Arial" panose="020B0604020202020204" pitchFamily="34" charset="0"/>
                  <a:ea typeface="幼圆" panose="02010509060101010101" pitchFamily="49" charset="-122"/>
                </a:rPr>
                <a:t>ClearBiTree</a:t>
              </a:r>
              <a:r>
                <a:rPr kumimoji="0" lang="en-US" altLang="zh-CN" sz="1000" b="1" dirty="0">
                  <a:solidFill>
                    <a:schemeClr val="bg1"/>
                  </a:solidFill>
                  <a:effectLst/>
                  <a:latin typeface="Arial" panose="020B0604020202020204" pitchFamily="34" charset="0"/>
                  <a:ea typeface="幼圆" panose="02010509060101010101" pitchFamily="49" charset="-122"/>
                </a:rPr>
                <a:t>(&amp;T);</a:t>
              </a:r>
            </a:p>
            <a:p>
              <a:r>
                <a:rPr kumimoji="0" lang="en-US" altLang="zh-CN" sz="1000" b="1" dirty="0" err="1">
                  <a:solidFill>
                    <a:schemeClr val="bg1"/>
                  </a:solidFill>
                  <a:effectLst/>
                  <a:latin typeface="Arial" panose="020B0604020202020204" pitchFamily="34" charset="0"/>
                  <a:ea typeface="幼圆" panose="02010509060101010101" pitchFamily="49" charset="-122"/>
                </a:rPr>
                <a:t>BiTreeEmpty</a:t>
              </a:r>
              <a:r>
                <a:rPr kumimoji="0" lang="en-US" altLang="zh-CN" sz="1000" b="1" dirty="0">
                  <a:solidFill>
                    <a:schemeClr val="bg1"/>
                  </a:solidFill>
                  <a:effectLst/>
                  <a:latin typeface="Arial" panose="020B0604020202020204" pitchFamily="34" charset="0"/>
                  <a:ea typeface="幼圆" panose="02010509060101010101" pitchFamily="49" charset="-122"/>
                </a:rPr>
                <a:t> (T);</a:t>
              </a:r>
            </a:p>
            <a:p>
              <a:r>
                <a:rPr kumimoji="0" lang="en-US" altLang="zh-CN" sz="1000" b="1" dirty="0" err="1">
                  <a:solidFill>
                    <a:schemeClr val="bg1"/>
                  </a:solidFill>
                  <a:effectLst/>
                  <a:latin typeface="Arial" panose="020B0604020202020204" pitchFamily="34" charset="0"/>
                  <a:ea typeface="幼圆" panose="02010509060101010101" pitchFamily="49" charset="-122"/>
                </a:rPr>
                <a:t>BiTreeDepth</a:t>
              </a:r>
              <a:r>
                <a:rPr kumimoji="0" lang="en-US" altLang="zh-CN" sz="1000" b="1" dirty="0">
                  <a:solidFill>
                    <a:schemeClr val="bg1"/>
                  </a:solidFill>
                  <a:effectLst/>
                  <a:latin typeface="Arial" panose="020B0604020202020204" pitchFamily="34" charset="0"/>
                  <a:ea typeface="幼圆" panose="02010509060101010101" pitchFamily="49" charset="-122"/>
                </a:rPr>
                <a:t>(T);</a:t>
              </a:r>
            </a:p>
            <a:p>
              <a:r>
                <a:rPr kumimoji="0" lang="en-US" altLang="zh-CN" sz="1000" b="1" dirty="0">
                  <a:solidFill>
                    <a:schemeClr val="bg1"/>
                  </a:solidFill>
                  <a:effectLst/>
                  <a:latin typeface="Arial" panose="020B0604020202020204" pitchFamily="34" charset="0"/>
                  <a:ea typeface="幼圆" panose="02010509060101010101" pitchFamily="49" charset="-122"/>
                </a:rPr>
                <a:t>Root(T);</a:t>
              </a:r>
            </a:p>
            <a:p>
              <a:r>
                <a:rPr kumimoji="0" lang="en-US" altLang="zh-CN" sz="1000" b="1" dirty="0">
                  <a:solidFill>
                    <a:schemeClr val="bg1"/>
                  </a:solidFill>
                  <a:effectLst/>
                  <a:latin typeface="Arial" panose="020B0604020202020204" pitchFamily="34" charset="0"/>
                  <a:ea typeface="幼圆" panose="02010509060101010101" pitchFamily="49" charset="-122"/>
                </a:rPr>
                <a:t>Value(T, e);</a:t>
              </a:r>
            </a:p>
            <a:p>
              <a:r>
                <a:rPr kumimoji="0" lang="en-US" altLang="zh-CN" sz="1000" b="1" dirty="0">
                  <a:solidFill>
                    <a:schemeClr val="bg1"/>
                  </a:solidFill>
                  <a:effectLst/>
                  <a:latin typeface="Arial" panose="020B0604020202020204" pitchFamily="34" charset="0"/>
                  <a:ea typeface="幼圆" panose="02010509060101010101" pitchFamily="49" charset="-122"/>
                </a:rPr>
                <a:t>Assign(T, </a:t>
              </a:r>
              <a:r>
                <a:rPr kumimoji="0" lang="en-US" altLang="zh-CN" sz="1000" b="1" dirty="0" err="1">
                  <a:solidFill>
                    <a:schemeClr val="bg1"/>
                  </a:solidFill>
                  <a:effectLst/>
                  <a:latin typeface="Arial" panose="020B0604020202020204" pitchFamily="34" charset="0"/>
                  <a:ea typeface="幼圆" panose="02010509060101010101" pitchFamily="49" charset="-122"/>
                </a:rPr>
                <a:t>e,value</a:t>
              </a:r>
              <a:r>
                <a:rPr kumimoji="0" lang="en-US" altLang="zh-CN" sz="1000" b="1" dirty="0">
                  <a:solidFill>
                    <a:schemeClr val="bg1"/>
                  </a:solidFill>
                  <a:effectLst/>
                  <a:latin typeface="Arial" panose="020B0604020202020204" pitchFamily="34" charset="0"/>
                  <a:ea typeface="幼圆" panose="02010509060101010101" pitchFamily="49" charset="-122"/>
                </a:rPr>
                <a:t>);</a:t>
              </a:r>
            </a:p>
            <a:p>
              <a:r>
                <a:rPr kumimoji="0" lang="en-US" altLang="zh-CN" sz="1000" b="1" dirty="0">
                  <a:solidFill>
                    <a:schemeClr val="bg1"/>
                  </a:solidFill>
                  <a:effectLst/>
                  <a:latin typeface="Arial" panose="020B0604020202020204" pitchFamily="34" charset="0"/>
                  <a:ea typeface="幼圆" panose="02010509060101010101" pitchFamily="49" charset="-122"/>
                </a:rPr>
                <a:t>Parent(T, e);</a:t>
              </a:r>
            </a:p>
            <a:p>
              <a:r>
                <a:rPr kumimoji="0" lang="en-US" altLang="zh-CN" sz="1000" b="1" dirty="0" err="1">
                  <a:solidFill>
                    <a:schemeClr val="bg1"/>
                  </a:solidFill>
                  <a:effectLst/>
                  <a:latin typeface="Arial" panose="020B0604020202020204" pitchFamily="34" charset="0"/>
                  <a:ea typeface="幼圆" panose="02010509060101010101" pitchFamily="49" charset="-122"/>
                </a:rPr>
                <a:t>LeftChild</a:t>
              </a:r>
              <a:r>
                <a:rPr kumimoji="0" lang="en-US" altLang="zh-CN" sz="1000" b="1" dirty="0">
                  <a:solidFill>
                    <a:schemeClr val="bg1"/>
                  </a:solidFill>
                  <a:effectLst/>
                  <a:latin typeface="Arial" panose="020B0604020202020204" pitchFamily="34" charset="0"/>
                  <a:ea typeface="幼圆" panose="02010509060101010101" pitchFamily="49" charset="-122"/>
                </a:rPr>
                <a:t>(T, e);</a:t>
              </a:r>
            </a:p>
            <a:p>
              <a:r>
                <a:rPr kumimoji="0" lang="en-US" altLang="zh-CN" sz="1000" b="1" dirty="0" err="1">
                  <a:solidFill>
                    <a:schemeClr val="bg1"/>
                  </a:solidFill>
                  <a:effectLst/>
                  <a:latin typeface="Arial" panose="020B0604020202020204" pitchFamily="34" charset="0"/>
                  <a:ea typeface="幼圆" panose="02010509060101010101" pitchFamily="49" charset="-122"/>
                </a:rPr>
                <a:t>RightChild</a:t>
              </a:r>
              <a:r>
                <a:rPr kumimoji="0" lang="en-US" altLang="zh-CN" sz="1000" b="1" dirty="0">
                  <a:solidFill>
                    <a:schemeClr val="bg1"/>
                  </a:solidFill>
                  <a:effectLst/>
                  <a:latin typeface="Arial" panose="020B0604020202020204" pitchFamily="34" charset="0"/>
                  <a:ea typeface="幼圆" panose="02010509060101010101" pitchFamily="49" charset="-122"/>
                </a:rPr>
                <a:t>(T, e);</a:t>
              </a:r>
            </a:p>
            <a:p>
              <a:r>
                <a:rPr kumimoji="0" lang="en-US" altLang="zh-CN" sz="1000" b="1" dirty="0" err="1">
                  <a:solidFill>
                    <a:schemeClr val="bg1"/>
                  </a:solidFill>
                  <a:effectLst/>
                  <a:latin typeface="Arial" panose="020B0604020202020204" pitchFamily="34" charset="0"/>
                  <a:ea typeface="幼圆" panose="02010509060101010101" pitchFamily="49" charset="-122"/>
                </a:rPr>
                <a:t>LeftSibling</a:t>
              </a:r>
              <a:r>
                <a:rPr kumimoji="0" lang="en-US" altLang="zh-CN" sz="1000" b="1" dirty="0">
                  <a:solidFill>
                    <a:schemeClr val="bg1"/>
                  </a:solidFill>
                  <a:effectLst/>
                  <a:latin typeface="Arial" panose="020B0604020202020204" pitchFamily="34" charset="0"/>
                  <a:ea typeface="幼圆" panose="02010509060101010101" pitchFamily="49" charset="-122"/>
                </a:rPr>
                <a:t>(T, e);</a:t>
              </a:r>
            </a:p>
            <a:p>
              <a:r>
                <a:rPr kumimoji="0" lang="en-US" altLang="zh-CN" sz="1000" b="1" dirty="0" err="1">
                  <a:solidFill>
                    <a:schemeClr val="bg1"/>
                  </a:solidFill>
                  <a:effectLst/>
                  <a:latin typeface="Arial" panose="020B0604020202020204" pitchFamily="34" charset="0"/>
                  <a:ea typeface="幼圆" panose="02010509060101010101" pitchFamily="49" charset="-122"/>
                </a:rPr>
                <a:t>RightSibling</a:t>
              </a:r>
              <a:r>
                <a:rPr kumimoji="0" lang="en-US" altLang="zh-CN" sz="1000" b="1" dirty="0">
                  <a:solidFill>
                    <a:schemeClr val="bg1"/>
                  </a:solidFill>
                  <a:effectLst/>
                  <a:latin typeface="Arial" panose="020B0604020202020204" pitchFamily="34" charset="0"/>
                  <a:ea typeface="幼圆" panose="02010509060101010101" pitchFamily="49" charset="-122"/>
                </a:rPr>
                <a:t>(T, e);</a:t>
              </a:r>
            </a:p>
            <a:p>
              <a:r>
                <a:rPr kumimoji="0" lang="en-US" altLang="zh-CN" sz="1000" b="1" dirty="0" err="1">
                  <a:solidFill>
                    <a:schemeClr val="bg1"/>
                  </a:solidFill>
                  <a:effectLst/>
                  <a:latin typeface="Arial" panose="020B0604020202020204" pitchFamily="34" charset="0"/>
                  <a:ea typeface="幼圆" panose="02010509060101010101" pitchFamily="49" charset="-122"/>
                </a:rPr>
                <a:t>InsertChild</a:t>
              </a:r>
              <a:r>
                <a:rPr kumimoji="0" lang="en-US" altLang="zh-CN" sz="1000" b="1" dirty="0">
                  <a:solidFill>
                    <a:schemeClr val="bg1"/>
                  </a:solidFill>
                  <a:effectLst/>
                  <a:latin typeface="Arial" panose="020B0604020202020204" pitchFamily="34" charset="0"/>
                  <a:ea typeface="幼圆" panose="02010509060101010101" pitchFamily="49" charset="-122"/>
                </a:rPr>
                <a:t>(T, p, LR, c);</a:t>
              </a:r>
            </a:p>
            <a:p>
              <a:r>
                <a:rPr kumimoji="0" lang="en-US" altLang="zh-CN" sz="1000" b="1" dirty="0" err="1">
                  <a:solidFill>
                    <a:schemeClr val="bg1"/>
                  </a:solidFill>
                  <a:effectLst/>
                  <a:latin typeface="Arial" panose="020B0604020202020204" pitchFamily="34" charset="0"/>
                  <a:ea typeface="幼圆" panose="02010509060101010101" pitchFamily="49" charset="-122"/>
                </a:rPr>
                <a:t>DeleteChild</a:t>
              </a:r>
              <a:r>
                <a:rPr kumimoji="0" lang="en-US" altLang="zh-CN" sz="1000" b="1" dirty="0">
                  <a:solidFill>
                    <a:schemeClr val="bg1"/>
                  </a:solidFill>
                  <a:effectLst/>
                  <a:latin typeface="Arial" panose="020B0604020202020204" pitchFamily="34" charset="0"/>
                  <a:ea typeface="幼圆" panose="02010509060101010101" pitchFamily="49" charset="-122"/>
                </a:rPr>
                <a:t>(T, p, LR);</a:t>
              </a:r>
            </a:p>
            <a:p>
              <a:r>
                <a:rPr kumimoji="0" lang="en-US" altLang="zh-CN" sz="1000" b="1" dirty="0" err="1">
                  <a:solidFill>
                    <a:schemeClr val="bg1"/>
                  </a:solidFill>
                  <a:effectLst/>
                  <a:latin typeface="Arial" panose="020B0604020202020204" pitchFamily="34" charset="0"/>
                  <a:ea typeface="幼圆" panose="02010509060101010101" pitchFamily="49" charset="-122"/>
                </a:rPr>
                <a:t>PreOrderTravse</a:t>
              </a:r>
              <a:r>
                <a:rPr kumimoji="0" lang="en-US" altLang="zh-CN" sz="1000" b="1" dirty="0">
                  <a:solidFill>
                    <a:schemeClr val="bg1"/>
                  </a:solidFill>
                  <a:effectLst/>
                  <a:latin typeface="Arial" panose="020B0604020202020204" pitchFamily="34" charset="0"/>
                  <a:ea typeface="幼圆" panose="02010509060101010101" pitchFamily="49" charset="-122"/>
                </a:rPr>
                <a:t>(T, visit());</a:t>
              </a:r>
            </a:p>
            <a:p>
              <a:r>
                <a:rPr kumimoji="0" lang="en-US" altLang="zh-CN" sz="1000" b="1" dirty="0" err="1">
                  <a:solidFill>
                    <a:schemeClr val="bg1"/>
                  </a:solidFill>
                  <a:effectLst/>
                  <a:latin typeface="Arial" panose="020B0604020202020204" pitchFamily="34" charset="0"/>
                  <a:ea typeface="幼圆" panose="02010509060101010101" pitchFamily="49" charset="-122"/>
                </a:rPr>
                <a:t>InOrderTravse</a:t>
              </a:r>
              <a:r>
                <a:rPr kumimoji="0" lang="en-US" altLang="zh-CN" sz="1000" b="1" dirty="0">
                  <a:solidFill>
                    <a:schemeClr val="bg1"/>
                  </a:solidFill>
                  <a:effectLst/>
                  <a:latin typeface="Arial" panose="020B0604020202020204" pitchFamily="34" charset="0"/>
                  <a:ea typeface="幼圆" panose="02010509060101010101" pitchFamily="49" charset="-122"/>
                </a:rPr>
                <a:t>(T, visit());</a:t>
              </a:r>
            </a:p>
            <a:p>
              <a:r>
                <a:rPr kumimoji="0" lang="en-US" altLang="zh-CN" sz="1000" b="1" dirty="0" err="1">
                  <a:solidFill>
                    <a:schemeClr val="bg1"/>
                  </a:solidFill>
                  <a:effectLst/>
                  <a:latin typeface="Arial" panose="020B0604020202020204" pitchFamily="34" charset="0"/>
                  <a:ea typeface="幼圆" panose="02010509060101010101" pitchFamily="49" charset="-122"/>
                </a:rPr>
                <a:t>PostOrderTravse</a:t>
              </a:r>
              <a:r>
                <a:rPr kumimoji="0" lang="en-US" altLang="zh-CN" sz="1000" b="1" dirty="0">
                  <a:solidFill>
                    <a:schemeClr val="bg1"/>
                  </a:solidFill>
                  <a:effectLst/>
                  <a:latin typeface="Arial" panose="020B0604020202020204" pitchFamily="34" charset="0"/>
                  <a:ea typeface="幼圆" panose="02010509060101010101" pitchFamily="49" charset="-122"/>
                </a:rPr>
                <a:t>(T, visit());</a:t>
              </a:r>
            </a:p>
            <a:p>
              <a:r>
                <a:rPr kumimoji="0" lang="en-US" altLang="zh-CN" sz="1000" b="1" dirty="0" err="1">
                  <a:solidFill>
                    <a:schemeClr val="bg1"/>
                  </a:solidFill>
                  <a:effectLst/>
                  <a:latin typeface="Arial" panose="020B0604020202020204" pitchFamily="34" charset="0"/>
                  <a:ea typeface="幼圆" panose="02010509060101010101" pitchFamily="49" charset="-122"/>
                </a:rPr>
                <a:t>LevelOrderTravse</a:t>
              </a:r>
              <a:r>
                <a:rPr kumimoji="0" lang="en-US" altLang="zh-CN" sz="1000" b="1" dirty="0">
                  <a:solidFill>
                    <a:schemeClr val="bg1"/>
                  </a:solidFill>
                  <a:effectLst/>
                  <a:latin typeface="Arial" panose="020B0604020202020204" pitchFamily="34" charset="0"/>
                  <a:ea typeface="幼圆" panose="02010509060101010101" pitchFamily="49" charset="-122"/>
                </a:rPr>
                <a:t>(T, visit());</a:t>
              </a:r>
            </a:p>
            <a:p>
              <a:endParaRPr kumimoji="0" lang="en-US" altLang="zh-CN" sz="1000" b="1" dirty="0">
                <a:solidFill>
                  <a:schemeClr val="bg1"/>
                </a:solidFill>
                <a:effectLst/>
                <a:latin typeface="Arial" panose="020B0604020202020204" pitchFamily="34" charset="0"/>
                <a:ea typeface="幼圆" panose="02010509060101010101" pitchFamily="49" charset="-122"/>
              </a:endParaRPr>
            </a:p>
            <a:p>
              <a:endParaRPr kumimoji="0" lang="en-US" altLang="zh-CN" sz="1000" b="1" dirty="0">
                <a:solidFill>
                  <a:schemeClr val="bg1"/>
                </a:solidFill>
                <a:effectLst/>
                <a:latin typeface="Arial" panose="020B0604020202020204" pitchFamily="34" charset="0"/>
                <a:ea typeface="幼圆" panose="02010509060101010101" pitchFamily="49" charset="-122"/>
              </a:endParaRPr>
            </a:p>
          </p:txBody>
        </p:sp>
        <p:pic>
          <p:nvPicPr>
            <p:cNvPr id="237577" name="Picture 9"/>
            <p:cNvPicPr>
              <a:picLocks noChangeArrowheads="1"/>
            </p:cNvPicPr>
            <p:nvPr/>
          </p:nvPicPr>
          <p:blipFill>
            <a:blip r:embed="rId4">
              <a:extLst>
                <a:ext uri="{28A0092B-C50C-407E-A947-70E740481C1C}">
                  <a14:useLocalDpi xmlns:a14="http://schemas.microsoft.com/office/drawing/2010/main" val="0"/>
                </a:ext>
              </a:extLst>
            </a:blip>
            <a:srcRect r="1279"/>
            <a:stretch>
              <a:fillRect/>
            </a:stretch>
          </p:blipFill>
          <p:spPr bwMode="auto">
            <a:xfrm>
              <a:off x="331" y="4145"/>
              <a:ext cx="5076"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84"/>
          <p:cNvGrpSpPr/>
          <p:nvPr/>
        </p:nvGrpSpPr>
        <p:grpSpPr bwMode="auto">
          <a:xfrm>
            <a:off x="950976" y="1716013"/>
            <a:ext cx="2879725" cy="2449512"/>
            <a:chOff x="1837" y="254"/>
            <a:chExt cx="1814" cy="1543"/>
          </a:xfrm>
        </p:grpSpPr>
        <p:sp>
          <p:nvSpPr>
            <p:cNvPr id="4" name="Oval 1030"/>
            <p:cNvSpPr>
              <a:spLocks noChangeArrowheads="1"/>
            </p:cNvSpPr>
            <p:nvPr/>
          </p:nvSpPr>
          <p:spPr bwMode="auto">
            <a:xfrm>
              <a:off x="2200" y="254"/>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smtClean="0">
                  <a:solidFill>
                    <a:srgbClr val="FFFF00"/>
                  </a:solidFill>
                  <a:effectLst/>
                  <a:ea typeface="宋体" panose="02010600030101010101" pitchFamily="2" charset="-122"/>
                </a:rPr>
                <a:t>+</a:t>
              </a:r>
              <a:endParaRPr lang="en-US" altLang="zh-CN" sz="2400" b="1" dirty="0">
                <a:solidFill>
                  <a:srgbClr val="FFFF00"/>
                </a:solidFill>
                <a:effectLst/>
                <a:ea typeface="宋体" panose="02010600030101010101" pitchFamily="2" charset="-122"/>
              </a:endParaRPr>
            </a:p>
          </p:txBody>
        </p:sp>
        <p:sp>
          <p:nvSpPr>
            <p:cNvPr id="5" name="Oval 1031"/>
            <p:cNvSpPr>
              <a:spLocks noChangeArrowheads="1"/>
            </p:cNvSpPr>
            <p:nvPr/>
          </p:nvSpPr>
          <p:spPr bwMode="auto">
            <a:xfrm>
              <a:off x="1837" y="61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smtClean="0">
                  <a:solidFill>
                    <a:srgbClr val="FFFF00"/>
                  </a:solidFill>
                  <a:effectLst/>
                  <a:ea typeface="宋体" panose="02010600030101010101" pitchFamily="2" charset="-122"/>
                </a:rPr>
                <a:t>a</a:t>
              </a:r>
              <a:endParaRPr lang="en-US" altLang="zh-CN" sz="2400" b="1" dirty="0">
                <a:solidFill>
                  <a:srgbClr val="FFFF00"/>
                </a:solidFill>
                <a:effectLst/>
                <a:ea typeface="宋体" panose="02010600030101010101" pitchFamily="2" charset="-122"/>
              </a:endParaRPr>
            </a:p>
          </p:txBody>
        </p:sp>
        <p:sp>
          <p:nvSpPr>
            <p:cNvPr id="6" name="Oval 1032"/>
            <p:cNvSpPr>
              <a:spLocks noChangeArrowheads="1"/>
            </p:cNvSpPr>
            <p:nvPr/>
          </p:nvSpPr>
          <p:spPr bwMode="auto">
            <a:xfrm>
              <a:off x="2608" y="61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smtClean="0">
                  <a:solidFill>
                    <a:srgbClr val="FFFF00"/>
                  </a:solidFill>
                  <a:effectLst/>
                  <a:ea typeface="宋体" panose="02010600030101010101" pitchFamily="2" charset="-122"/>
                </a:rPr>
                <a:t>*</a:t>
              </a:r>
              <a:endParaRPr lang="en-US" altLang="zh-CN" sz="2400" b="1" dirty="0">
                <a:solidFill>
                  <a:srgbClr val="FFFF00"/>
                </a:solidFill>
                <a:effectLst/>
                <a:ea typeface="宋体" panose="02010600030101010101" pitchFamily="2" charset="-122"/>
              </a:endParaRPr>
            </a:p>
          </p:txBody>
        </p:sp>
        <p:sp>
          <p:nvSpPr>
            <p:cNvPr id="7" name="Oval 1033"/>
            <p:cNvSpPr>
              <a:spLocks noChangeArrowheads="1"/>
            </p:cNvSpPr>
            <p:nvPr/>
          </p:nvSpPr>
          <p:spPr bwMode="auto">
            <a:xfrm>
              <a:off x="2291" y="1071"/>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a:t>
              </a:r>
            </a:p>
          </p:txBody>
        </p:sp>
        <p:sp>
          <p:nvSpPr>
            <p:cNvPr id="8" name="Oval 1034"/>
            <p:cNvSpPr>
              <a:spLocks noChangeArrowheads="1"/>
            </p:cNvSpPr>
            <p:nvPr/>
          </p:nvSpPr>
          <p:spPr bwMode="auto">
            <a:xfrm>
              <a:off x="3062" y="1071"/>
              <a:ext cx="227" cy="227"/>
            </a:xfrm>
            <a:prstGeom prst="ellipse">
              <a:avLst/>
            </a:prstGeom>
            <a:noFill/>
            <a:ln w="19050" algn="ctr">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smtClean="0">
                  <a:solidFill>
                    <a:srgbClr val="FFFF00"/>
                  </a:solidFill>
                  <a:effectLst/>
                  <a:ea typeface="宋体" panose="02010600030101010101" pitchFamily="2" charset="-122"/>
                </a:rPr>
                <a:t>+</a:t>
              </a:r>
              <a:endParaRPr lang="en-US" altLang="zh-CN" sz="2400" b="1" dirty="0">
                <a:solidFill>
                  <a:srgbClr val="FFFF00"/>
                </a:solidFill>
                <a:effectLst/>
                <a:ea typeface="宋体" panose="02010600030101010101" pitchFamily="2" charset="-122"/>
              </a:endParaRPr>
            </a:p>
          </p:txBody>
        </p:sp>
        <p:sp>
          <p:nvSpPr>
            <p:cNvPr id="9" name="Oval 1035"/>
            <p:cNvSpPr>
              <a:spLocks noChangeArrowheads="1"/>
            </p:cNvSpPr>
            <p:nvPr/>
          </p:nvSpPr>
          <p:spPr bwMode="auto">
            <a:xfrm>
              <a:off x="2063" y="157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b</a:t>
              </a:r>
            </a:p>
          </p:txBody>
        </p:sp>
        <p:sp>
          <p:nvSpPr>
            <p:cNvPr id="10" name="Oval 1036"/>
            <p:cNvSpPr>
              <a:spLocks noChangeArrowheads="1"/>
            </p:cNvSpPr>
            <p:nvPr/>
          </p:nvSpPr>
          <p:spPr bwMode="auto">
            <a:xfrm>
              <a:off x="2563" y="157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smtClean="0">
                  <a:solidFill>
                    <a:srgbClr val="FFFF00"/>
                  </a:solidFill>
                  <a:effectLst/>
                  <a:ea typeface="宋体" panose="02010600030101010101" pitchFamily="2" charset="-122"/>
                </a:rPr>
                <a:t>c</a:t>
              </a:r>
              <a:endParaRPr lang="en-US" altLang="zh-CN" sz="2400" b="1" dirty="0">
                <a:solidFill>
                  <a:srgbClr val="FFFF00"/>
                </a:solidFill>
                <a:effectLst/>
                <a:ea typeface="宋体" panose="02010600030101010101" pitchFamily="2" charset="-122"/>
              </a:endParaRPr>
            </a:p>
          </p:txBody>
        </p:sp>
        <p:sp>
          <p:nvSpPr>
            <p:cNvPr id="11" name="Oval 1037"/>
            <p:cNvSpPr>
              <a:spLocks noChangeArrowheads="1"/>
            </p:cNvSpPr>
            <p:nvPr/>
          </p:nvSpPr>
          <p:spPr bwMode="auto">
            <a:xfrm>
              <a:off x="2926" y="157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d</a:t>
              </a:r>
            </a:p>
          </p:txBody>
        </p:sp>
        <p:sp>
          <p:nvSpPr>
            <p:cNvPr id="12" name="Oval 1038"/>
            <p:cNvSpPr>
              <a:spLocks noChangeArrowheads="1"/>
            </p:cNvSpPr>
            <p:nvPr/>
          </p:nvSpPr>
          <p:spPr bwMode="auto">
            <a:xfrm>
              <a:off x="3424" y="157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smtClean="0">
                  <a:solidFill>
                    <a:srgbClr val="FFFF00"/>
                  </a:solidFill>
                  <a:effectLst/>
                  <a:ea typeface="宋体" panose="02010600030101010101" pitchFamily="2" charset="-122"/>
                </a:rPr>
                <a:t>e</a:t>
              </a:r>
              <a:endParaRPr lang="en-US" altLang="zh-CN" sz="2400" b="1" dirty="0">
                <a:solidFill>
                  <a:srgbClr val="FFFF00"/>
                </a:solidFill>
                <a:effectLst/>
                <a:ea typeface="宋体" panose="02010600030101010101" pitchFamily="2" charset="-122"/>
              </a:endParaRPr>
            </a:p>
          </p:txBody>
        </p:sp>
        <p:cxnSp>
          <p:nvCxnSpPr>
            <p:cNvPr id="13" name="AutoShape 1039"/>
            <p:cNvCxnSpPr>
              <a:cxnSpLocks noChangeShapeType="1"/>
              <a:stCxn id="4" idx="3"/>
              <a:endCxn id="5" idx="7"/>
            </p:cNvCxnSpPr>
            <p:nvPr/>
          </p:nvCxnSpPr>
          <p:spPr bwMode="auto">
            <a:xfrm flipH="1">
              <a:off x="2031" y="454"/>
              <a:ext cx="202" cy="1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040"/>
            <p:cNvCxnSpPr>
              <a:cxnSpLocks noChangeShapeType="1"/>
              <a:stCxn id="4" idx="5"/>
              <a:endCxn id="6" idx="1"/>
            </p:cNvCxnSpPr>
            <p:nvPr/>
          </p:nvCxnSpPr>
          <p:spPr bwMode="auto">
            <a:xfrm>
              <a:off x="2394" y="454"/>
              <a:ext cx="247" cy="1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041"/>
            <p:cNvCxnSpPr>
              <a:cxnSpLocks noChangeShapeType="1"/>
              <a:stCxn id="6" idx="3"/>
              <a:endCxn id="7" idx="0"/>
            </p:cNvCxnSpPr>
            <p:nvPr/>
          </p:nvCxnSpPr>
          <p:spPr bwMode="auto">
            <a:xfrm flipH="1">
              <a:off x="2405" y="817"/>
              <a:ext cx="236" cy="24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042"/>
            <p:cNvCxnSpPr>
              <a:cxnSpLocks noChangeShapeType="1"/>
              <a:stCxn id="6" idx="5"/>
              <a:endCxn id="8" idx="1"/>
            </p:cNvCxnSpPr>
            <p:nvPr/>
          </p:nvCxnSpPr>
          <p:spPr bwMode="auto">
            <a:xfrm>
              <a:off x="2802" y="817"/>
              <a:ext cx="293" cy="28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043"/>
            <p:cNvCxnSpPr>
              <a:cxnSpLocks noChangeShapeType="1"/>
              <a:stCxn id="7" idx="3"/>
              <a:endCxn id="9" idx="0"/>
            </p:cNvCxnSpPr>
            <p:nvPr/>
          </p:nvCxnSpPr>
          <p:spPr bwMode="auto">
            <a:xfrm flipH="1">
              <a:off x="2177" y="1271"/>
              <a:ext cx="147" cy="29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044"/>
            <p:cNvCxnSpPr>
              <a:cxnSpLocks noChangeShapeType="1"/>
              <a:stCxn id="7" idx="5"/>
              <a:endCxn id="10" idx="0"/>
            </p:cNvCxnSpPr>
            <p:nvPr/>
          </p:nvCxnSpPr>
          <p:spPr bwMode="auto">
            <a:xfrm>
              <a:off x="2485" y="1271"/>
              <a:ext cx="192" cy="29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045"/>
            <p:cNvCxnSpPr>
              <a:cxnSpLocks noChangeShapeType="1"/>
              <a:stCxn id="8" idx="3"/>
              <a:endCxn id="11" idx="0"/>
            </p:cNvCxnSpPr>
            <p:nvPr/>
          </p:nvCxnSpPr>
          <p:spPr bwMode="auto">
            <a:xfrm flipH="1">
              <a:off x="3040" y="1271"/>
              <a:ext cx="55" cy="29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046"/>
            <p:cNvCxnSpPr>
              <a:cxnSpLocks noChangeShapeType="1"/>
              <a:stCxn id="8" idx="5"/>
              <a:endCxn id="12" idx="0"/>
            </p:cNvCxnSpPr>
            <p:nvPr/>
          </p:nvCxnSpPr>
          <p:spPr bwMode="auto">
            <a:xfrm>
              <a:off x="3256" y="1271"/>
              <a:ext cx="282" cy="29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Text Box 1047"/>
          <p:cNvSpPr txBox="1">
            <a:spLocks noChangeArrowheads="1"/>
          </p:cNvSpPr>
          <p:nvPr/>
        </p:nvSpPr>
        <p:spPr bwMode="auto">
          <a:xfrm>
            <a:off x="1115234" y="4441433"/>
            <a:ext cx="24064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dirty="0" smtClean="0">
                <a:effectLst/>
                <a:latin typeface="Times New Roman" panose="02020603050405020304" pitchFamily="18" charset="0"/>
              </a:rPr>
              <a:t>Expression tree</a:t>
            </a:r>
            <a:endParaRPr kumimoji="1" lang="en-US" altLang="zh-CN" sz="2800" dirty="0">
              <a:effectLst/>
              <a:latin typeface="Times New Roman" panose="02020603050405020304" pitchFamily="18" charset="0"/>
            </a:endParaRPr>
          </a:p>
        </p:txBody>
      </p:sp>
      <p:grpSp>
        <p:nvGrpSpPr>
          <p:cNvPr id="22" name="Group 1084"/>
          <p:cNvGrpSpPr/>
          <p:nvPr/>
        </p:nvGrpSpPr>
        <p:grpSpPr bwMode="auto">
          <a:xfrm>
            <a:off x="5456942" y="1688955"/>
            <a:ext cx="2305050" cy="2449512"/>
            <a:chOff x="1837" y="254"/>
            <a:chExt cx="1452" cy="1543"/>
          </a:xfrm>
        </p:grpSpPr>
        <p:sp>
          <p:nvSpPr>
            <p:cNvPr id="23" name="Oval 1030"/>
            <p:cNvSpPr>
              <a:spLocks noChangeArrowheads="1"/>
            </p:cNvSpPr>
            <p:nvPr/>
          </p:nvSpPr>
          <p:spPr bwMode="auto">
            <a:xfrm>
              <a:off x="2200" y="254"/>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sz="2400" b="1" dirty="0">
                <a:solidFill>
                  <a:srgbClr val="FFFF00"/>
                </a:solidFill>
                <a:effectLst/>
                <a:ea typeface="宋体" panose="02010600030101010101" pitchFamily="2" charset="-122"/>
              </a:endParaRPr>
            </a:p>
          </p:txBody>
        </p:sp>
        <p:sp>
          <p:nvSpPr>
            <p:cNvPr id="24" name="Oval 1031"/>
            <p:cNvSpPr>
              <a:spLocks noChangeArrowheads="1"/>
            </p:cNvSpPr>
            <p:nvPr/>
          </p:nvSpPr>
          <p:spPr bwMode="auto">
            <a:xfrm>
              <a:off x="1837" y="61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smtClean="0">
                  <a:solidFill>
                    <a:srgbClr val="FFFF00"/>
                  </a:solidFill>
                  <a:effectLst/>
                  <a:ea typeface="宋体" panose="02010600030101010101" pitchFamily="2" charset="-122"/>
                </a:rPr>
                <a:t>a</a:t>
              </a:r>
              <a:endParaRPr lang="en-US" altLang="zh-CN" sz="2400" b="1" dirty="0">
                <a:solidFill>
                  <a:srgbClr val="FFFF00"/>
                </a:solidFill>
                <a:effectLst/>
                <a:ea typeface="宋体" panose="02010600030101010101" pitchFamily="2" charset="-122"/>
              </a:endParaRPr>
            </a:p>
          </p:txBody>
        </p:sp>
        <p:sp>
          <p:nvSpPr>
            <p:cNvPr id="25" name="Oval 1032"/>
            <p:cNvSpPr>
              <a:spLocks noChangeArrowheads="1"/>
            </p:cNvSpPr>
            <p:nvPr/>
          </p:nvSpPr>
          <p:spPr bwMode="auto">
            <a:xfrm>
              <a:off x="2608" y="61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sz="2400" b="1" dirty="0">
                <a:solidFill>
                  <a:srgbClr val="FFFF00"/>
                </a:solidFill>
                <a:effectLst/>
                <a:ea typeface="宋体" panose="02010600030101010101" pitchFamily="2" charset="-122"/>
              </a:endParaRPr>
            </a:p>
          </p:txBody>
        </p:sp>
        <p:sp>
          <p:nvSpPr>
            <p:cNvPr id="26" name="Oval 1033"/>
            <p:cNvSpPr>
              <a:spLocks noChangeArrowheads="1"/>
            </p:cNvSpPr>
            <p:nvPr/>
          </p:nvSpPr>
          <p:spPr bwMode="auto">
            <a:xfrm>
              <a:off x="2291" y="1071"/>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sz="2400" b="1" dirty="0">
                <a:solidFill>
                  <a:srgbClr val="FFFF00"/>
                </a:solidFill>
                <a:effectLst/>
                <a:ea typeface="宋体" panose="02010600030101010101" pitchFamily="2" charset="-122"/>
              </a:endParaRPr>
            </a:p>
          </p:txBody>
        </p:sp>
        <p:sp>
          <p:nvSpPr>
            <p:cNvPr id="27" name="Oval 1034"/>
            <p:cNvSpPr>
              <a:spLocks noChangeArrowheads="1"/>
            </p:cNvSpPr>
            <p:nvPr/>
          </p:nvSpPr>
          <p:spPr bwMode="auto">
            <a:xfrm>
              <a:off x="3062" y="1071"/>
              <a:ext cx="227" cy="227"/>
            </a:xfrm>
            <a:prstGeom prst="ellipse">
              <a:avLst/>
            </a:prstGeom>
            <a:noFill/>
            <a:ln w="19050" algn="ctr">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smtClean="0">
                  <a:solidFill>
                    <a:srgbClr val="FFFF00"/>
                  </a:solidFill>
                  <a:effectLst/>
                  <a:ea typeface="宋体" panose="02010600030101010101" pitchFamily="2" charset="-122"/>
                </a:rPr>
                <a:t>d</a:t>
              </a:r>
            </a:p>
          </p:txBody>
        </p:sp>
        <p:sp>
          <p:nvSpPr>
            <p:cNvPr id="28" name="Oval 1035"/>
            <p:cNvSpPr>
              <a:spLocks noChangeArrowheads="1"/>
            </p:cNvSpPr>
            <p:nvPr/>
          </p:nvSpPr>
          <p:spPr bwMode="auto">
            <a:xfrm>
              <a:off x="2063" y="157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b</a:t>
              </a:r>
            </a:p>
          </p:txBody>
        </p:sp>
        <p:sp>
          <p:nvSpPr>
            <p:cNvPr id="29" name="Oval 1036"/>
            <p:cNvSpPr>
              <a:spLocks noChangeArrowheads="1"/>
            </p:cNvSpPr>
            <p:nvPr/>
          </p:nvSpPr>
          <p:spPr bwMode="auto">
            <a:xfrm>
              <a:off x="2563" y="157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smtClean="0">
                  <a:solidFill>
                    <a:srgbClr val="FFFF00"/>
                  </a:solidFill>
                  <a:effectLst/>
                  <a:ea typeface="宋体" panose="02010600030101010101" pitchFamily="2" charset="-122"/>
                </a:rPr>
                <a:t>c</a:t>
              </a:r>
              <a:endParaRPr lang="en-US" altLang="zh-CN" sz="2400" b="1" dirty="0">
                <a:solidFill>
                  <a:srgbClr val="FFFF00"/>
                </a:solidFill>
                <a:effectLst/>
                <a:ea typeface="宋体" panose="02010600030101010101" pitchFamily="2" charset="-122"/>
              </a:endParaRPr>
            </a:p>
          </p:txBody>
        </p:sp>
        <p:cxnSp>
          <p:nvCxnSpPr>
            <p:cNvPr id="32" name="AutoShape 1039"/>
            <p:cNvCxnSpPr>
              <a:cxnSpLocks noChangeShapeType="1"/>
              <a:stCxn id="23" idx="3"/>
              <a:endCxn id="24" idx="7"/>
            </p:cNvCxnSpPr>
            <p:nvPr/>
          </p:nvCxnSpPr>
          <p:spPr bwMode="auto">
            <a:xfrm flipH="1">
              <a:off x="2031" y="454"/>
              <a:ext cx="202" cy="1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1040"/>
            <p:cNvCxnSpPr>
              <a:cxnSpLocks noChangeShapeType="1"/>
              <a:stCxn id="23" idx="5"/>
              <a:endCxn id="25" idx="1"/>
            </p:cNvCxnSpPr>
            <p:nvPr/>
          </p:nvCxnSpPr>
          <p:spPr bwMode="auto">
            <a:xfrm>
              <a:off x="2394" y="454"/>
              <a:ext cx="247" cy="1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1041"/>
            <p:cNvCxnSpPr>
              <a:cxnSpLocks noChangeShapeType="1"/>
              <a:stCxn id="25" idx="3"/>
              <a:endCxn id="26" idx="0"/>
            </p:cNvCxnSpPr>
            <p:nvPr/>
          </p:nvCxnSpPr>
          <p:spPr bwMode="auto">
            <a:xfrm flipH="1">
              <a:off x="2405" y="817"/>
              <a:ext cx="236" cy="24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1042"/>
            <p:cNvCxnSpPr>
              <a:cxnSpLocks noChangeShapeType="1"/>
              <a:stCxn id="25" idx="5"/>
              <a:endCxn id="27" idx="1"/>
            </p:cNvCxnSpPr>
            <p:nvPr/>
          </p:nvCxnSpPr>
          <p:spPr bwMode="auto">
            <a:xfrm>
              <a:off x="2802" y="817"/>
              <a:ext cx="293" cy="28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1043"/>
            <p:cNvCxnSpPr>
              <a:cxnSpLocks noChangeShapeType="1"/>
              <a:stCxn id="26" idx="3"/>
              <a:endCxn id="28" idx="0"/>
            </p:cNvCxnSpPr>
            <p:nvPr/>
          </p:nvCxnSpPr>
          <p:spPr bwMode="auto">
            <a:xfrm flipH="1">
              <a:off x="2177" y="1271"/>
              <a:ext cx="147" cy="29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1044"/>
            <p:cNvCxnSpPr>
              <a:cxnSpLocks noChangeShapeType="1"/>
              <a:stCxn id="26" idx="5"/>
              <a:endCxn id="29" idx="0"/>
            </p:cNvCxnSpPr>
            <p:nvPr/>
          </p:nvCxnSpPr>
          <p:spPr bwMode="auto">
            <a:xfrm>
              <a:off x="2485" y="1271"/>
              <a:ext cx="192" cy="29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0" name="Text Box 1047"/>
          <p:cNvSpPr txBox="1">
            <a:spLocks noChangeArrowheads="1"/>
          </p:cNvSpPr>
          <p:nvPr/>
        </p:nvSpPr>
        <p:spPr bwMode="auto">
          <a:xfrm>
            <a:off x="5587145" y="4441045"/>
            <a:ext cx="21017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dirty="0" smtClean="0">
                <a:effectLst/>
                <a:latin typeface="Times New Roman" panose="02020603050405020304" pitchFamily="18" charset="0"/>
              </a:rPr>
              <a:t>Huffman tree</a:t>
            </a:r>
            <a:endParaRPr kumimoji="1" lang="en-US" altLang="zh-CN" sz="2800" dirty="0">
              <a:effectLst/>
              <a:latin typeface="Times New Roman" panose="02020603050405020304" pitchFamily="18" charset="0"/>
            </a:endParaRPr>
          </a:p>
        </p:txBody>
      </p:sp>
      <p:sp>
        <p:nvSpPr>
          <p:cNvPr id="41" name="文本框 40"/>
          <p:cNvSpPr txBox="1"/>
          <p:nvPr/>
        </p:nvSpPr>
        <p:spPr>
          <a:xfrm>
            <a:off x="1192104" y="5025326"/>
            <a:ext cx="2326278" cy="523220"/>
          </a:xfrm>
          <a:prstGeom prst="rect">
            <a:avLst/>
          </a:prstGeom>
          <a:noFill/>
        </p:spPr>
        <p:txBody>
          <a:bodyPr wrap="none" rtlCol="0">
            <a:spAutoFit/>
          </a:bodyPr>
          <a:lstStyle/>
          <a:p>
            <a:r>
              <a:rPr lang="en-US" altLang="zh-CN" sz="2800" dirty="0" smtClean="0"/>
              <a:t>a+(b-c)*(</a:t>
            </a:r>
            <a:r>
              <a:rPr lang="en-US" altLang="zh-CN" sz="2800" dirty="0" err="1" smtClean="0"/>
              <a:t>d+e</a:t>
            </a:r>
            <a:r>
              <a:rPr lang="en-US" altLang="zh-CN" sz="2800" dirty="0" smtClean="0"/>
              <a:t>)</a:t>
            </a:r>
            <a:endParaRPr lang="zh-CN" altLang="en-US" sz="2800" dirty="0"/>
          </a:p>
        </p:txBody>
      </p:sp>
      <p:sp>
        <p:nvSpPr>
          <p:cNvPr id="42" name="文本框 41"/>
          <p:cNvSpPr txBox="1"/>
          <p:nvPr/>
        </p:nvSpPr>
        <p:spPr>
          <a:xfrm>
            <a:off x="6229738" y="5025494"/>
            <a:ext cx="896399" cy="1323439"/>
          </a:xfrm>
          <a:prstGeom prst="rect">
            <a:avLst/>
          </a:prstGeom>
          <a:noFill/>
        </p:spPr>
        <p:txBody>
          <a:bodyPr wrap="none" rtlCol="0">
            <a:spAutoFit/>
          </a:bodyPr>
          <a:lstStyle/>
          <a:p>
            <a:pPr algn="l"/>
            <a:r>
              <a:rPr lang="en-US" altLang="zh-CN" sz="2000" dirty="0" smtClean="0"/>
              <a:t>a: 0</a:t>
            </a:r>
          </a:p>
          <a:p>
            <a:pPr algn="l"/>
            <a:r>
              <a:rPr lang="en-US" altLang="zh-CN" sz="2000" dirty="0" smtClean="0"/>
              <a:t>b: 100</a:t>
            </a:r>
          </a:p>
          <a:p>
            <a:pPr algn="l"/>
            <a:r>
              <a:rPr lang="en-US" altLang="zh-CN" sz="2000" dirty="0" smtClean="0"/>
              <a:t>c: 101</a:t>
            </a:r>
          </a:p>
          <a:p>
            <a:pPr algn="l"/>
            <a:r>
              <a:rPr lang="en-US" altLang="zh-CN" sz="2000" dirty="0" smtClean="0"/>
              <a:t>d: 11</a:t>
            </a:r>
            <a:endParaRPr lang="zh-CN" altLang="en-US" sz="2000" dirty="0"/>
          </a:p>
        </p:txBody>
      </p:sp>
      <p:sp>
        <p:nvSpPr>
          <p:cNvPr id="108546" name="Rectangle 2"/>
          <p:cNvSpPr>
            <a:spLocks noGrp="1" noChangeArrowheads="1"/>
          </p:cNvSpPr>
          <p:nvPr/>
        </p:nvSpPr>
        <p:spPr>
          <a:xfrm>
            <a:off x="457200" y="277813"/>
            <a:ext cx="8229600" cy="1139825"/>
          </a:xfrm>
          <a:prstGeom prst="rect">
            <a:avLst/>
          </a:prstGeom>
          <a:noFill/>
          <a:ln>
            <a:noFill/>
          </a:ln>
          <a:effectLst/>
        </p:spPr>
        <p:txBody>
          <a:bodyPr vert="horz" wrap="square" lIns="91440" tIns="45720" rIns="91440" bIns="45720" numCol="1" anchor="ctr" anchorCtr="1" compatLnSpc="1"/>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r>
              <a:rPr lang="en-US" altLang="zh-CN"/>
              <a:t>Applications of binary tree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78"/>
          <p:cNvSpPr>
            <a:spLocks noChangeShapeType="1"/>
          </p:cNvSpPr>
          <p:nvPr/>
        </p:nvSpPr>
        <p:spPr bwMode="auto">
          <a:xfrm>
            <a:off x="2971800" y="2081808"/>
            <a:ext cx="762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4" name="Line 79"/>
          <p:cNvSpPr>
            <a:spLocks noChangeShapeType="1"/>
          </p:cNvSpPr>
          <p:nvPr/>
        </p:nvSpPr>
        <p:spPr bwMode="auto">
          <a:xfrm flipV="1">
            <a:off x="1981200" y="2081808"/>
            <a:ext cx="762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 name="Line 80"/>
          <p:cNvSpPr>
            <a:spLocks noChangeShapeType="1"/>
          </p:cNvSpPr>
          <p:nvPr/>
        </p:nvSpPr>
        <p:spPr bwMode="auto">
          <a:xfrm>
            <a:off x="3962400" y="2996208"/>
            <a:ext cx="3048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 name="Line 81"/>
          <p:cNvSpPr>
            <a:spLocks noChangeShapeType="1"/>
          </p:cNvSpPr>
          <p:nvPr/>
        </p:nvSpPr>
        <p:spPr bwMode="auto">
          <a:xfrm flipH="1">
            <a:off x="3505200" y="2996208"/>
            <a:ext cx="3048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7" name="Line 82"/>
          <p:cNvSpPr>
            <a:spLocks noChangeShapeType="1"/>
          </p:cNvSpPr>
          <p:nvPr/>
        </p:nvSpPr>
        <p:spPr bwMode="auto">
          <a:xfrm flipH="1">
            <a:off x="3124200" y="3910608"/>
            <a:ext cx="228600" cy="6858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 name="Line 83"/>
          <p:cNvSpPr>
            <a:spLocks noChangeShapeType="1"/>
          </p:cNvSpPr>
          <p:nvPr/>
        </p:nvSpPr>
        <p:spPr bwMode="auto">
          <a:xfrm>
            <a:off x="2362200" y="3910608"/>
            <a:ext cx="228600" cy="6858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9" name="Line 84"/>
          <p:cNvSpPr>
            <a:spLocks noChangeShapeType="1"/>
          </p:cNvSpPr>
          <p:nvPr/>
        </p:nvSpPr>
        <p:spPr bwMode="auto">
          <a:xfrm>
            <a:off x="1905000" y="2920008"/>
            <a:ext cx="304800" cy="6858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 name="Line 85"/>
          <p:cNvSpPr>
            <a:spLocks noChangeShapeType="1"/>
          </p:cNvSpPr>
          <p:nvPr/>
        </p:nvSpPr>
        <p:spPr bwMode="auto">
          <a:xfrm flipH="1">
            <a:off x="1371600" y="2996208"/>
            <a:ext cx="381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1" name="Line 86"/>
          <p:cNvSpPr>
            <a:spLocks noChangeShapeType="1"/>
          </p:cNvSpPr>
          <p:nvPr/>
        </p:nvSpPr>
        <p:spPr bwMode="auto">
          <a:xfrm>
            <a:off x="1371600" y="3910608"/>
            <a:ext cx="152400" cy="6858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2" name="Line 87"/>
          <p:cNvSpPr>
            <a:spLocks noChangeShapeType="1"/>
          </p:cNvSpPr>
          <p:nvPr/>
        </p:nvSpPr>
        <p:spPr bwMode="auto">
          <a:xfrm flipH="1">
            <a:off x="2057400" y="3910608"/>
            <a:ext cx="152400" cy="6858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3" name="Line 88"/>
          <p:cNvSpPr>
            <a:spLocks noChangeShapeType="1"/>
          </p:cNvSpPr>
          <p:nvPr/>
        </p:nvSpPr>
        <p:spPr bwMode="auto">
          <a:xfrm flipH="1">
            <a:off x="990600" y="3910608"/>
            <a:ext cx="228600" cy="6858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4" name="Text Box 89"/>
          <p:cNvSpPr txBox="1">
            <a:spLocks noChangeArrowheads="1"/>
          </p:cNvSpPr>
          <p:nvPr/>
        </p:nvSpPr>
        <p:spPr bwMode="auto">
          <a:xfrm>
            <a:off x="1257642" y="5230411"/>
            <a:ext cx="3129915" cy="54229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lvl1pPr defTabSz="1129030" eaLnBrk="0" hangingPunct="0">
              <a:defRPr>
                <a:solidFill>
                  <a:schemeClr val="tx1"/>
                </a:solidFill>
                <a:latin typeface="Arial" panose="020B0604020202020204" pitchFamily="34" charset="0"/>
                <a:ea typeface="幼圆" panose="02010509060101010101" pitchFamily="49" charset="-122"/>
              </a:defRPr>
            </a:lvl1pPr>
            <a:lvl2pPr marL="742950" indent="-285750" defTabSz="1129030" eaLnBrk="0" hangingPunct="0">
              <a:defRPr>
                <a:solidFill>
                  <a:schemeClr val="tx1"/>
                </a:solidFill>
                <a:latin typeface="Arial" panose="020B0604020202020204" pitchFamily="34" charset="0"/>
                <a:ea typeface="幼圆" panose="02010509060101010101" pitchFamily="49" charset="-122"/>
              </a:defRPr>
            </a:lvl2pPr>
            <a:lvl3pPr marL="1143000" indent="-228600" defTabSz="1129030" eaLnBrk="0" hangingPunct="0">
              <a:defRPr>
                <a:solidFill>
                  <a:schemeClr val="tx1"/>
                </a:solidFill>
                <a:latin typeface="Arial" panose="020B0604020202020204" pitchFamily="34" charset="0"/>
                <a:ea typeface="幼圆" panose="02010509060101010101" pitchFamily="49" charset="-122"/>
              </a:defRPr>
            </a:lvl3pPr>
            <a:lvl4pPr marL="1600200" indent="-228600" defTabSz="1129030" eaLnBrk="0" hangingPunct="0">
              <a:defRPr>
                <a:solidFill>
                  <a:schemeClr val="tx1"/>
                </a:solidFill>
                <a:latin typeface="Arial" panose="020B0604020202020204" pitchFamily="34" charset="0"/>
                <a:ea typeface="幼圆" panose="02010509060101010101" pitchFamily="49" charset="-122"/>
              </a:defRPr>
            </a:lvl4pPr>
            <a:lvl5pPr marL="2057400" indent="-228600" defTabSz="1129030" eaLnBrk="0" hangingPunct="0">
              <a:defRPr>
                <a:solidFill>
                  <a:schemeClr val="tx1"/>
                </a:solidFill>
                <a:latin typeface="Arial" panose="020B0604020202020204" pitchFamily="34" charset="0"/>
                <a:ea typeface="幼圆" panose="02010509060101010101" pitchFamily="49" charset="-122"/>
              </a:defRPr>
            </a:lvl5pPr>
            <a:lvl6pPr marL="2514600" indent="-228600" defTabSz="112903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defTabSz="112903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defTabSz="112903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defTabSz="112903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zh-CN" sz="2800" dirty="0">
                <a:solidFill>
                  <a:schemeClr val="tx1"/>
                </a:solidFill>
                <a:latin typeface="Times New Roman Regular" panose="02020503050405090304" charset="0"/>
                <a:ea typeface="楷体_GB2312" pitchFamily="49" charset="-122"/>
                <a:cs typeface="Times New Roman Regular" panose="02020503050405090304" charset="0"/>
              </a:rPr>
              <a:t> </a:t>
            </a:r>
            <a:r>
              <a:rPr kumimoji="1" lang="en-US" altLang="zh-CN" sz="2800" dirty="0">
                <a:solidFill>
                  <a:schemeClr val="tx1"/>
                </a:solidFill>
                <a:latin typeface="Times New Roman Regular" panose="02020503050405090304" charset="0"/>
                <a:ea typeface="楷体_GB2312" pitchFamily="49" charset="-122"/>
                <a:cs typeface="Times New Roman Regular" panose="02020503050405090304" charset="0"/>
              </a:rPr>
              <a:t>“Maximum” Heap  </a:t>
            </a:r>
          </a:p>
        </p:txBody>
      </p:sp>
      <p:sp>
        <p:nvSpPr>
          <p:cNvPr id="15" name="Oval 90"/>
          <p:cNvSpPr>
            <a:spLocks noChangeArrowheads="1"/>
          </p:cNvSpPr>
          <p:nvPr/>
        </p:nvSpPr>
        <p:spPr bwMode="auto">
          <a:xfrm>
            <a:off x="2667000" y="17008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12</a:t>
            </a:r>
            <a:endParaRPr lang="en-US" altLang="zh-CN" sz="1800" b="1"/>
          </a:p>
        </p:txBody>
      </p:sp>
      <p:sp>
        <p:nvSpPr>
          <p:cNvPr id="16" name="Oval 92"/>
          <p:cNvSpPr>
            <a:spLocks noChangeArrowheads="1"/>
          </p:cNvSpPr>
          <p:nvPr/>
        </p:nvSpPr>
        <p:spPr bwMode="auto">
          <a:xfrm>
            <a:off x="762000" y="45202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3</a:t>
            </a:r>
          </a:p>
        </p:txBody>
      </p:sp>
      <p:sp>
        <p:nvSpPr>
          <p:cNvPr id="17" name="Oval 93"/>
          <p:cNvSpPr>
            <a:spLocks noChangeArrowheads="1"/>
          </p:cNvSpPr>
          <p:nvPr/>
        </p:nvSpPr>
        <p:spPr bwMode="auto">
          <a:xfrm>
            <a:off x="1295400" y="45202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5</a:t>
            </a:r>
          </a:p>
        </p:txBody>
      </p:sp>
      <p:sp>
        <p:nvSpPr>
          <p:cNvPr id="18" name="Oval 94"/>
          <p:cNvSpPr>
            <a:spLocks noChangeArrowheads="1"/>
          </p:cNvSpPr>
          <p:nvPr/>
        </p:nvSpPr>
        <p:spPr bwMode="auto">
          <a:xfrm>
            <a:off x="1828800" y="45202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4</a:t>
            </a:r>
          </a:p>
        </p:txBody>
      </p:sp>
      <p:sp>
        <p:nvSpPr>
          <p:cNvPr id="19" name="Oval 95"/>
          <p:cNvSpPr>
            <a:spLocks noChangeArrowheads="1"/>
          </p:cNvSpPr>
          <p:nvPr/>
        </p:nvSpPr>
        <p:spPr bwMode="auto">
          <a:xfrm>
            <a:off x="2362200" y="45202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8</a:t>
            </a:r>
          </a:p>
        </p:txBody>
      </p:sp>
      <p:sp>
        <p:nvSpPr>
          <p:cNvPr id="20" name="Oval 96"/>
          <p:cNvSpPr>
            <a:spLocks noChangeArrowheads="1"/>
          </p:cNvSpPr>
          <p:nvPr/>
        </p:nvSpPr>
        <p:spPr bwMode="auto">
          <a:xfrm>
            <a:off x="2895600" y="45202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2</a:t>
            </a:r>
          </a:p>
        </p:txBody>
      </p:sp>
      <p:sp>
        <p:nvSpPr>
          <p:cNvPr id="21" name="Oval 101"/>
          <p:cNvSpPr>
            <a:spLocks noChangeArrowheads="1"/>
          </p:cNvSpPr>
          <p:nvPr/>
        </p:nvSpPr>
        <p:spPr bwMode="auto">
          <a:xfrm>
            <a:off x="1066800" y="35296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7</a:t>
            </a:r>
          </a:p>
        </p:txBody>
      </p:sp>
      <p:sp>
        <p:nvSpPr>
          <p:cNvPr id="22" name="Oval 102"/>
          <p:cNvSpPr>
            <a:spLocks noChangeArrowheads="1"/>
          </p:cNvSpPr>
          <p:nvPr/>
        </p:nvSpPr>
        <p:spPr bwMode="auto">
          <a:xfrm>
            <a:off x="1600200" y="26152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11</a:t>
            </a:r>
            <a:endParaRPr lang="en-US" altLang="zh-CN" sz="1800" b="1"/>
          </a:p>
        </p:txBody>
      </p:sp>
      <p:sp>
        <p:nvSpPr>
          <p:cNvPr id="23" name="Oval 103"/>
          <p:cNvSpPr>
            <a:spLocks noChangeArrowheads="1"/>
          </p:cNvSpPr>
          <p:nvPr/>
        </p:nvSpPr>
        <p:spPr bwMode="auto">
          <a:xfrm>
            <a:off x="2057400" y="35296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10</a:t>
            </a:r>
          </a:p>
        </p:txBody>
      </p:sp>
      <p:sp>
        <p:nvSpPr>
          <p:cNvPr id="24" name="Oval 108"/>
          <p:cNvSpPr>
            <a:spLocks noChangeArrowheads="1"/>
          </p:cNvSpPr>
          <p:nvPr/>
        </p:nvSpPr>
        <p:spPr bwMode="auto">
          <a:xfrm>
            <a:off x="3200400" y="35296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6</a:t>
            </a:r>
          </a:p>
        </p:txBody>
      </p:sp>
      <p:sp>
        <p:nvSpPr>
          <p:cNvPr id="25" name="Oval 109"/>
          <p:cNvSpPr>
            <a:spLocks noChangeArrowheads="1"/>
          </p:cNvSpPr>
          <p:nvPr/>
        </p:nvSpPr>
        <p:spPr bwMode="auto">
          <a:xfrm>
            <a:off x="3657600" y="26152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9</a:t>
            </a:r>
          </a:p>
        </p:txBody>
      </p:sp>
      <p:sp>
        <p:nvSpPr>
          <p:cNvPr id="26" name="Oval 110"/>
          <p:cNvSpPr>
            <a:spLocks noChangeArrowheads="1"/>
          </p:cNvSpPr>
          <p:nvPr/>
        </p:nvSpPr>
        <p:spPr bwMode="auto">
          <a:xfrm>
            <a:off x="4114800" y="35296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1</a:t>
            </a:r>
          </a:p>
        </p:txBody>
      </p:sp>
      <p:sp>
        <p:nvSpPr>
          <p:cNvPr id="46" name="Line 105"/>
          <p:cNvSpPr>
            <a:spLocks noChangeShapeType="1"/>
          </p:cNvSpPr>
          <p:nvPr/>
        </p:nvSpPr>
        <p:spPr bwMode="auto">
          <a:xfrm>
            <a:off x="6560185" y="3123208"/>
            <a:ext cx="381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47" name="Line 106"/>
          <p:cNvSpPr>
            <a:spLocks noChangeShapeType="1"/>
          </p:cNvSpPr>
          <p:nvPr/>
        </p:nvSpPr>
        <p:spPr bwMode="auto">
          <a:xfrm flipH="1">
            <a:off x="7842885" y="3059708"/>
            <a:ext cx="381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48" name="Line 107"/>
          <p:cNvSpPr>
            <a:spLocks noChangeShapeType="1"/>
          </p:cNvSpPr>
          <p:nvPr/>
        </p:nvSpPr>
        <p:spPr bwMode="auto">
          <a:xfrm flipH="1">
            <a:off x="6039485" y="3085108"/>
            <a:ext cx="381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49" name="Line 108"/>
          <p:cNvSpPr>
            <a:spLocks noChangeShapeType="1"/>
          </p:cNvSpPr>
          <p:nvPr/>
        </p:nvSpPr>
        <p:spPr bwMode="auto">
          <a:xfrm>
            <a:off x="7855585" y="3948708"/>
            <a:ext cx="152400" cy="3810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50" name="Line 109"/>
          <p:cNvSpPr>
            <a:spLocks noChangeShapeType="1"/>
          </p:cNvSpPr>
          <p:nvPr/>
        </p:nvSpPr>
        <p:spPr bwMode="auto">
          <a:xfrm>
            <a:off x="6090285" y="3897908"/>
            <a:ext cx="152400" cy="3810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51" name="Line 110"/>
          <p:cNvSpPr>
            <a:spLocks noChangeShapeType="1"/>
          </p:cNvSpPr>
          <p:nvPr/>
        </p:nvSpPr>
        <p:spPr bwMode="auto">
          <a:xfrm flipH="1">
            <a:off x="6676073" y="3834408"/>
            <a:ext cx="214312"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52" name="Line 111"/>
          <p:cNvSpPr>
            <a:spLocks noChangeShapeType="1"/>
          </p:cNvSpPr>
          <p:nvPr/>
        </p:nvSpPr>
        <p:spPr bwMode="auto">
          <a:xfrm flipH="1">
            <a:off x="5774373" y="3859808"/>
            <a:ext cx="214312"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53" name="Line 112"/>
          <p:cNvSpPr>
            <a:spLocks noChangeShapeType="1"/>
          </p:cNvSpPr>
          <p:nvPr/>
        </p:nvSpPr>
        <p:spPr bwMode="auto">
          <a:xfrm>
            <a:off x="7538085" y="2399308"/>
            <a:ext cx="685800" cy="4572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54" name="Line 113"/>
          <p:cNvSpPr>
            <a:spLocks noChangeShapeType="1"/>
          </p:cNvSpPr>
          <p:nvPr/>
        </p:nvSpPr>
        <p:spPr bwMode="auto">
          <a:xfrm flipH="1">
            <a:off x="6534785" y="2386608"/>
            <a:ext cx="762000"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55" name="Oval 168"/>
          <p:cNvSpPr>
            <a:spLocks noChangeArrowheads="1"/>
          </p:cNvSpPr>
          <p:nvPr/>
        </p:nvSpPr>
        <p:spPr bwMode="auto">
          <a:xfrm>
            <a:off x="5607685" y="42535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rgbClr val="FFFFFF"/>
                </a:solidFill>
                <a:effectLst/>
                <a:uLnTx/>
                <a:uFillTx/>
              </a:rPr>
              <a:t>1</a:t>
            </a:r>
          </a:p>
        </p:txBody>
      </p:sp>
      <p:sp>
        <p:nvSpPr>
          <p:cNvPr id="56" name="Oval 169"/>
          <p:cNvSpPr>
            <a:spLocks noChangeArrowheads="1"/>
          </p:cNvSpPr>
          <p:nvPr/>
        </p:nvSpPr>
        <p:spPr bwMode="auto">
          <a:xfrm>
            <a:off x="6064885" y="42535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rgbClr val="FFFFFF"/>
                </a:solidFill>
                <a:effectLst/>
                <a:uLnTx/>
                <a:uFillTx/>
              </a:rPr>
              <a:t>5</a:t>
            </a:r>
          </a:p>
        </p:txBody>
      </p:sp>
      <p:sp>
        <p:nvSpPr>
          <p:cNvPr id="57" name="Oval 171"/>
          <p:cNvSpPr>
            <a:spLocks noChangeArrowheads="1"/>
          </p:cNvSpPr>
          <p:nvPr/>
        </p:nvSpPr>
        <p:spPr bwMode="auto">
          <a:xfrm>
            <a:off x="6509385" y="42535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rgbClr val="FFFFFF"/>
                </a:solidFill>
                <a:effectLst/>
                <a:uLnTx/>
                <a:uFillTx/>
              </a:rPr>
              <a:t>7</a:t>
            </a:r>
          </a:p>
        </p:txBody>
      </p:sp>
      <p:sp>
        <p:nvSpPr>
          <p:cNvPr id="58" name="Oval 172"/>
          <p:cNvSpPr>
            <a:spLocks noChangeArrowheads="1"/>
          </p:cNvSpPr>
          <p:nvPr/>
        </p:nvSpPr>
        <p:spPr bwMode="auto">
          <a:xfrm>
            <a:off x="6280785" y="27930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rgbClr val="FFFFFF"/>
                </a:solidFill>
                <a:effectLst/>
                <a:uLnTx/>
                <a:uFillTx/>
              </a:rPr>
              <a:t>6</a:t>
            </a:r>
          </a:p>
        </p:txBody>
      </p:sp>
      <p:sp>
        <p:nvSpPr>
          <p:cNvPr id="59" name="Oval 173"/>
          <p:cNvSpPr>
            <a:spLocks noChangeArrowheads="1"/>
          </p:cNvSpPr>
          <p:nvPr/>
        </p:nvSpPr>
        <p:spPr bwMode="auto">
          <a:xfrm>
            <a:off x="8096885" y="27803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rgbClr val="FFFFFF"/>
                </a:solidFill>
                <a:effectLst/>
                <a:uLnTx/>
                <a:uFillTx/>
              </a:rPr>
              <a:t>13</a:t>
            </a:r>
          </a:p>
        </p:txBody>
      </p:sp>
      <p:sp>
        <p:nvSpPr>
          <p:cNvPr id="60" name="Oval 174"/>
          <p:cNvSpPr>
            <a:spLocks noChangeArrowheads="1"/>
          </p:cNvSpPr>
          <p:nvPr/>
        </p:nvSpPr>
        <p:spPr bwMode="auto">
          <a:xfrm>
            <a:off x="7817485" y="42535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rgbClr val="FFFFFF"/>
                </a:solidFill>
                <a:effectLst/>
                <a:uLnTx/>
                <a:uFillTx/>
              </a:rPr>
              <a:t>11</a:t>
            </a:r>
          </a:p>
        </p:txBody>
      </p:sp>
      <p:sp>
        <p:nvSpPr>
          <p:cNvPr id="61" name="Oval 175"/>
          <p:cNvSpPr>
            <a:spLocks noChangeArrowheads="1"/>
          </p:cNvSpPr>
          <p:nvPr/>
        </p:nvSpPr>
        <p:spPr bwMode="auto">
          <a:xfrm>
            <a:off x="7220585" y="20818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rgbClr val="FFFFFF"/>
                </a:solidFill>
                <a:effectLst/>
                <a:uLnTx/>
                <a:uFillTx/>
              </a:rPr>
              <a:t>9</a:t>
            </a:r>
          </a:p>
        </p:txBody>
      </p:sp>
      <p:sp>
        <p:nvSpPr>
          <p:cNvPr id="62" name="Oval 177"/>
          <p:cNvSpPr>
            <a:spLocks noChangeArrowheads="1"/>
          </p:cNvSpPr>
          <p:nvPr/>
        </p:nvSpPr>
        <p:spPr bwMode="auto">
          <a:xfrm>
            <a:off x="5836285" y="35677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rgbClr val="FFFFFF"/>
                </a:solidFill>
                <a:effectLst/>
                <a:uLnTx/>
                <a:uFillTx/>
              </a:rPr>
              <a:t>3</a:t>
            </a:r>
          </a:p>
        </p:txBody>
      </p:sp>
      <p:sp>
        <p:nvSpPr>
          <p:cNvPr id="63" name="Oval 178"/>
          <p:cNvSpPr>
            <a:spLocks noChangeArrowheads="1"/>
          </p:cNvSpPr>
          <p:nvPr/>
        </p:nvSpPr>
        <p:spPr bwMode="auto">
          <a:xfrm>
            <a:off x="6712585" y="35677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rgbClr val="FFFFFF"/>
                </a:solidFill>
                <a:effectLst/>
                <a:uLnTx/>
                <a:uFillTx/>
              </a:rPr>
              <a:t>8</a:t>
            </a:r>
          </a:p>
        </p:txBody>
      </p:sp>
      <p:sp>
        <p:nvSpPr>
          <p:cNvPr id="64" name="Oval 179"/>
          <p:cNvSpPr>
            <a:spLocks noChangeArrowheads="1"/>
          </p:cNvSpPr>
          <p:nvPr/>
        </p:nvSpPr>
        <p:spPr bwMode="auto">
          <a:xfrm>
            <a:off x="7601585" y="35677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rgbClr val="FFFFFF"/>
                </a:solidFill>
                <a:effectLst/>
                <a:uLnTx/>
                <a:uFillTx/>
              </a:rPr>
              <a:t>10</a:t>
            </a:r>
          </a:p>
        </p:txBody>
      </p:sp>
      <p:sp>
        <p:nvSpPr>
          <p:cNvPr id="65" name="矩形 64"/>
          <p:cNvSpPr/>
          <p:nvPr/>
        </p:nvSpPr>
        <p:spPr>
          <a:xfrm>
            <a:off x="5759615" y="5271841"/>
            <a:ext cx="2552065" cy="460375"/>
          </a:xfrm>
          <a:prstGeom prst="rect">
            <a:avLst/>
          </a:prstGeom>
        </p:spPr>
        <p:txBody>
          <a:bodyPr wrap="none">
            <a:spAutoFit/>
          </a:bodyPr>
          <a:lstStyle/>
          <a:p>
            <a:pPr eaLnBrk="1" hangingPunct="1"/>
            <a:r>
              <a:rPr kumimoji="1" lang="en-US" altLang="zh-CN" sz="2400" dirty="0">
                <a:solidFill>
                  <a:schemeClr val="tx1"/>
                </a:solidFill>
                <a:latin typeface="Times New Roman Regular" panose="02020503050405090304" charset="0"/>
                <a:ea typeface="楷体_GB2312" pitchFamily="49" charset="-122"/>
                <a:cs typeface="Times New Roman Regular" panose="02020503050405090304" charset="0"/>
              </a:rPr>
              <a:t>Binary Search Tree</a:t>
            </a:r>
          </a:p>
        </p:txBody>
      </p:sp>
      <p:sp>
        <p:nvSpPr>
          <p:cNvPr id="108546" name="Rectangle 2"/>
          <p:cNvSpPr>
            <a:spLocks noGrp="1" noChangeArrowheads="1"/>
          </p:cNvSpPr>
          <p:nvPr/>
        </p:nvSpPr>
        <p:spPr>
          <a:xfrm>
            <a:off x="457200" y="277813"/>
            <a:ext cx="8229600" cy="1139825"/>
          </a:xfrm>
          <a:prstGeom prst="rect">
            <a:avLst/>
          </a:prstGeom>
          <a:noFill/>
          <a:ln>
            <a:noFill/>
          </a:ln>
          <a:effectLst/>
        </p:spPr>
        <p:txBody>
          <a:bodyPr vert="horz" wrap="square" lIns="91440" tIns="45720" rIns="91440" bIns="45720" numCol="1" anchor="ctr" anchorCtr="1" compatLnSpc="1"/>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r>
              <a:rPr lang="en-US" altLang="zh-CN"/>
              <a:t>Applications of binary tree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026"/>
          <p:cNvSpPr txBox="1">
            <a:spLocks noChangeArrowheads="1"/>
          </p:cNvSpPr>
          <p:nvPr/>
        </p:nvSpPr>
        <p:spPr bwMode="auto">
          <a:xfrm>
            <a:off x="265113" y="633413"/>
            <a:ext cx="8569325" cy="396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u="sng" dirty="0">
                <a:solidFill>
                  <a:srgbClr val="FFFF00"/>
                </a:solidFill>
                <a:effectLst/>
                <a:latin typeface="Times New Roman" panose="02020603050405020304" pitchFamily="18" charset="0"/>
              </a:rPr>
              <a:t>二叉树不是树的特殊情形</a:t>
            </a:r>
            <a:r>
              <a:rPr kumimoji="1" lang="zh-CN" altLang="en-US" sz="2800" dirty="0">
                <a:effectLst/>
                <a:latin typeface="Times New Roman" panose="02020603050405020304" pitchFamily="18" charset="0"/>
              </a:rPr>
              <a:t>，尽管树和二叉树的概念之间有许多类似，但它们是</a:t>
            </a:r>
            <a:r>
              <a:rPr kumimoji="1" lang="zh-CN" altLang="en-US" sz="2800" u="sng" dirty="0">
                <a:effectLst/>
                <a:latin typeface="黑体" panose="02010609060101010101" pitchFamily="2" charset="-122"/>
                <a:ea typeface="黑体" panose="02010609060101010101" pitchFamily="2" charset="-122"/>
              </a:rPr>
              <a:t>两个</a:t>
            </a:r>
            <a:r>
              <a:rPr kumimoji="1" lang="zh-CN" altLang="en-US" sz="2800" dirty="0">
                <a:effectLst/>
                <a:latin typeface="Times New Roman" panose="02020603050405020304" pitchFamily="18" charset="0"/>
              </a:rPr>
              <a:t>概念。树和二叉树之间最主要的差别是：</a:t>
            </a:r>
          </a:p>
          <a:p>
            <a:pPr algn="just">
              <a:lnSpc>
                <a:spcPct val="120000"/>
              </a:lnSpc>
              <a:spcBef>
                <a:spcPct val="50000"/>
              </a:spcBef>
            </a:pPr>
            <a:endParaRPr kumimoji="1" lang="zh-CN" altLang="en-US" sz="2800" b="1" dirty="0">
              <a:solidFill>
                <a:srgbClr val="FFFF00"/>
              </a:solidFill>
              <a:effectLst/>
              <a:latin typeface="Times New Roman" panose="02020603050405020304" pitchFamily="18" charset="0"/>
            </a:endParaRPr>
          </a:p>
          <a:p>
            <a:pPr algn="just">
              <a:lnSpc>
                <a:spcPct val="210000"/>
              </a:lnSpc>
              <a:spcBef>
                <a:spcPct val="50000"/>
              </a:spcBef>
            </a:pPr>
            <a:endParaRPr kumimoji="1" lang="zh-CN" altLang="en-US" sz="2800" b="1" dirty="0">
              <a:solidFill>
                <a:srgbClr val="FFFF00"/>
              </a:solidFill>
              <a:effectLst/>
              <a:latin typeface="Times New Roman" panose="02020603050405020304" pitchFamily="18" charset="0"/>
            </a:endParaRPr>
          </a:p>
          <a:p>
            <a:pPr algn="just">
              <a:lnSpc>
                <a:spcPct val="120000"/>
              </a:lnSpc>
              <a:spcBef>
                <a:spcPct val="50000"/>
              </a:spcBef>
            </a:pPr>
            <a:endParaRPr kumimoji="1" lang="zh-CN" altLang="en-US" sz="2800" b="1" u="sng" dirty="0">
              <a:solidFill>
                <a:srgbClr val="FFFF00"/>
              </a:solidFill>
              <a:effectLst/>
              <a:latin typeface="Times New Roman" panose="02020603050405020304" pitchFamily="18" charset="0"/>
            </a:endParaRPr>
          </a:p>
        </p:txBody>
      </p:sp>
      <p:sp>
        <p:nvSpPr>
          <p:cNvPr id="68611" name="Rectangle 1027"/>
          <p:cNvSpPr>
            <a:spLocks noChangeArrowheads="1"/>
          </p:cNvSpPr>
          <p:nvPr/>
        </p:nvSpPr>
        <p:spPr bwMode="auto">
          <a:xfrm>
            <a:off x="374015" y="2261870"/>
            <a:ext cx="8351838" cy="1295400"/>
          </a:xfrm>
          <a:prstGeom prst="rect">
            <a:avLst/>
          </a:prstGeom>
          <a:solidFill>
            <a:srgbClr val="0000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pPr>
            <a:r>
              <a:rPr kumimoji="1" lang="zh-CN" altLang="en-US" sz="2400" dirty="0">
                <a:effectLst/>
                <a:latin typeface="Times New Roman" panose="02020603050405020304" pitchFamily="18" charset="0"/>
              </a:rPr>
              <a:t>二叉树中结点的子树要区分为</a:t>
            </a:r>
            <a:r>
              <a:rPr kumimoji="1" lang="zh-CN" altLang="en-US" sz="2400" b="1" dirty="0">
                <a:solidFill>
                  <a:srgbClr val="FFFF00"/>
                </a:solidFill>
                <a:effectLst/>
                <a:latin typeface="黑体" panose="02010609060101010101" pitchFamily="2" charset="-122"/>
                <a:ea typeface="黑体" panose="02010609060101010101" pitchFamily="2" charset="-122"/>
              </a:rPr>
              <a:t>左子树和右子树</a:t>
            </a:r>
            <a:r>
              <a:rPr kumimoji="1" lang="zh-CN" altLang="en-US" sz="2400" dirty="0">
                <a:effectLst/>
                <a:latin typeface="Times New Roman" panose="02020603050405020304" pitchFamily="18" charset="0"/>
              </a:rPr>
              <a:t>，即使在结点</a:t>
            </a:r>
          </a:p>
          <a:p>
            <a:pPr algn="l">
              <a:lnSpc>
                <a:spcPct val="60000"/>
              </a:lnSpc>
              <a:spcBef>
                <a:spcPct val="50000"/>
              </a:spcBef>
            </a:pPr>
            <a:r>
              <a:rPr kumimoji="1" lang="zh-CN" altLang="en-US" sz="2400" dirty="0">
                <a:effectLst/>
                <a:latin typeface="Times New Roman" panose="02020603050405020304" pitchFamily="18" charset="0"/>
              </a:rPr>
              <a:t>只有一棵子树的情况下也要明确指出该子树是左子树还是右</a:t>
            </a:r>
          </a:p>
          <a:p>
            <a:pPr algn="l">
              <a:lnSpc>
                <a:spcPct val="60000"/>
              </a:lnSpc>
              <a:spcBef>
                <a:spcPct val="50000"/>
              </a:spcBef>
            </a:pPr>
            <a:r>
              <a:rPr kumimoji="1" lang="zh-CN" altLang="en-US" sz="2400" dirty="0">
                <a:effectLst/>
                <a:latin typeface="Times New Roman" panose="02020603050405020304" pitchFamily="18" charset="0"/>
              </a:rPr>
              <a:t>子树</a:t>
            </a:r>
            <a:r>
              <a:rPr kumimoji="1" lang="zh-CN" altLang="en-US" sz="2400" dirty="0" smtClean="0">
                <a:effectLst/>
                <a:latin typeface="Times New Roman" panose="02020603050405020304" pitchFamily="18" charset="0"/>
              </a:rPr>
              <a:t>。</a:t>
            </a:r>
            <a:endParaRPr lang="en-US" altLang="zh-CN" sz="1600" dirty="0">
              <a:effectLst/>
              <a:ea typeface="宋体" panose="02010600030101010101" pitchFamily="2" charset="-122"/>
            </a:endParaRPr>
          </a:p>
        </p:txBody>
      </p:sp>
      <p:sp>
        <p:nvSpPr>
          <p:cNvPr id="60" name="Oval 1030"/>
          <p:cNvSpPr>
            <a:spLocks noChangeArrowheads="1"/>
          </p:cNvSpPr>
          <p:nvPr/>
        </p:nvSpPr>
        <p:spPr bwMode="auto">
          <a:xfrm>
            <a:off x="3812144" y="4333285"/>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A</a:t>
            </a:r>
          </a:p>
        </p:txBody>
      </p:sp>
      <p:sp>
        <p:nvSpPr>
          <p:cNvPr id="61" name="Oval 1031"/>
          <p:cNvSpPr>
            <a:spLocks noChangeArrowheads="1"/>
          </p:cNvSpPr>
          <p:nvPr/>
        </p:nvSpPr>
        <p:spPr bwMode="auto">
          <a:xfrm>
            <a:off x="3203883" y="4909547"/>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B</a:t>
            </a:r>
          </a:p>
        </p:txBody>
      </p:sp>
      <p:cxnSp>
        <p:nvCxnSpPr>
          <p:cNvPr id="69" name="AutoShape 1039"/>
          <p:cNvCxnSpPr>
            <a:cxnSpLocks noChangeShapeType="1"/>
            <a:stCxn id="60" idx="3"/>
            <a:endCxn id="61" idx="7"/>
          </p:cNvCxnSpPr>
          <p:nvPr/>
        </p:nvCxnSpPr>
        <p:spPr bwMode="auto">
          <a:xfrm flipH="1">
            <a:off x="3511858" y="4640873"/>
            <a:ext cx="353060" cy="32194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Oval 1030"/>
          <p:cNvSpPr>
            <a:spLocks noChangeArrowheads="1"/>
          </p:cNvSpPr>
          <p:nvPr/>
        </p:nvSpPr>
        <p:spPr bwMode="auto">
          <a:xfrm>
            <a:off x="5245974" y="4333285"/>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A</a:t>
            </a:r>
          </a:p>
        </p:txBody>
      </p:sp>
      <p:sp>
        <p:nvSpPr>
          <p:cNvPr id="3" name="Oval 1031"/>
          <p:cNvSpPr>
            <a:spLocks noChangeArrowheads="1"/>
          </p:cNvSpPr>
          <p:nvPr/>
        </p:nvSpPr>
        <p:spPr bwMode="auto">
          <a:xfrm>
            <a:off x="5942638" y="4962252"/>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B</a:t>
            </a:r>
          </a:p>
        </p:txBody>
      </p:sp>
      <p:cxnSp>
        <p:nvCxnSpPr>
          <p:cNvPr id="4" name="AutoShape 1039"/>
          <p:cNvCxnSpPr>
            <a:cxnSpLocks noChangeShapeType="1"/>
            <a:stCxn id="2" idx="5"/>
            <a:endCxn id="3" idx="1"/>
          </p:cNvCxnSpPr>
          <p:nvPr/>
        </p:nvCxnSpPr>
        <p:spPr bwMode="auto">
          <a:xfrm>
            <a:off x="5553710" y="4640580"/>
            <a:ext cx="441325" cy="3746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p:cNvSpPr txBox="1"/>
          <p:nvPr/>
        </p:nvSpPr>
        <p:spPr>
          <a:xfrm>
            <a:off x="3735705" y="5840095"/>
            <a:ext cx="2145030" cy="398780"/>
          </a:xfrm>
          <a:prstGeom prst="rect">
            <a:avLst/>
          </a:prstGeom>
          <a:noFill/>
        </p:spPr>
        <p:txBody>
          <a:bodyPr wrap="square" rtlCol="0">
            <a:spAutoFit/>
          </a:bodyPr>
          <a:lstStyle/>
          <a:p>
            <a:r>
              <a:rPr lang="zh-CN" altLang="en-US" sz="2000" b="1">
                <a:solidFill>
                  <a:srgbClr val="FFFF00"/>
                </a:solidFill>
              </a:rPr>
              <a:t>不是同一棵树！</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026"/>
          <p:cNvSpPr txBox="1">
            <a:spLocks noChangeArrowheads="1"/>
          </p:cNvSpPr>
          <p:nvPr/>
        </p:nvSpPr>
        <p:spPr bwMode="auto">
          <a:xfrm>
            <a:off x="230188" y="1225233"/>
            <a:ext cx="8569325" cy="153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spcBef>
                <a:spcPct val="50000"/>
              </a:spcBef>
            </a:pPr>
            <a:r>
              <a:rPr kumimoji="1" lang="en-US" altLang="zh-CN" sz="2400" b="1" dirty="0">
                <a:solidFill>
                  <a:srgbClr val="FFFF00"/>
                </a:solidFill>
                <a:effectLst/>
                <a:latin typeface="Times New Roman" panose="02020603050405020304" pitchFamily="18" charset="0"/>
              </a:rPr>
              <a:t>Full binary tree (</a:t>
            </a:r>
            <a:r>
              <a:rPr kumimoji="1" lang="zh-CN" altLang="en-US" sz="2400" b="1" dirty="0">
                <a:solidFill>
                  <a:srgbClr val="FFFF00"/>
                </a:solidFill>
                <a:effectLst/>
                <a:latin typeface="Times New Roman" panose="02020603050405020304" pitchFamily="18" charset="0"/>
              </a:rPr>
              <a:t>满二叉树</a:t>
            </a:r>
            <a:r>
              <a:rPr kumimoji="1" lang="en-US" altLang="zh-CN" sz="2400" b="1" dirty="0">
                <a:solidFill>
                  <a:srgbClr val="FFFF00"/>
                </a:solidFill>
                <a:effectLst/>
                <a:latin typeface="Times New Roman" panose="02020603050405020304" pitchFamily="18" charset="0"/>
              </a:rPr>
              <a:t>)</a:t>
            </a:r>
            <a:r>
              <a:rPr kumimoji="1" lang="zh-CN" altLang="en-US" sz="2400" dirty="0">
                <a:effectLst/>
                <a:latin typeface="Times New Roman" panose="02020603050405020304" pitchFamily="18" charset="0"/>
              </a:rPr>
              <a:t>：如果一棵二叉树的任何结点，都有两棵结构完全相同的子树，则此二叉树称作</a:t>
            </a:r>
            <a:r>
              <a:rPr kumimoji="1" lang="zh-CN" altLang="en-US" sz="2400" dirty="0" smtClean="0">
                <a:effectLst/>
                <a:latin typeface="Times New Roman" panose="02020603050405020304" pitchFamily="18" charset="0"/>
              </a:rPr>
              <a:t>“满二叉树” 。  </a:t>
            </a:r>
            <a:endParaRPr kumimoji="1" lang="zh-CN" altLang="en-US" sz="2400" dirty="0">
              <a:effectLst/>
              <a:latin typeface="Times New Roman" panose="02020603050405020304" pitchFamily="18" charset="0"/>
            </a:endParaRPr>
          </a:p>
          <a:p>
            <a:pPr algn="just">
              <a:spcBef>
                <a:spcPct val="50000"/>
              </a:spcBef>
            </a:pPr>
            <a:endParaRPr kumimoji="1" lang="zh-CN" altLang="en-US" sz="2400" u="sng" dirty="0">
              <a:effectLst/>
              <a:latin typeface="Times New Roman" panose="02020603050405020304" pitchFamily="18" charset="0"/>
            </a:endParaRPr>
          </a:p>
        </p:txBody>
      </p:sp>
      <p:sp>
        <p:nvSpPr>
          <p:cNvPr id="3177" name="Rectangle 105"/>
          <p:cNvSpPr>
            <a:spLocks noGrp="1" noChangeArrowheads="1"/>
          </p:cNvSpPr>
          <p:nvPr/>
        </p:nvSpPr>
        <p:spPr>
          <a:xfrm>
            <a:off x="323850" y="468630"/>
            <a:ext cx="628650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Full binary tree &amp; Complete binary tree</a:t>
            </a:r>
          </a:p>
        </p:txBody>
      </p:sp>
      <p:sp>
        <p:nvSpPr>
          <p:cNvPr id="30" name="Text Box 1028"/>
          <p:cNvSpPr txBox="1">
            <a:spLocks noChangeArrowheads="1"/>
          </p:cNvSpPr>
          <p:nvPr/>
        </p:nvSpPr>
        <p:spPr bwMode="auto">
          <a:xfrm>
            <a:off x="3384868" y="4911090"/>
            <a:ext cx="2374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effectLst/>
                <a:latin typeface="Times New Roman" panose="02020603050405020304" pitchFamily="18" charset="0"/>
              </a:rPr>
              <a:t>Full binary tree</a:t>
            </a:r>
          </a:p>
        </p:txBody>
      </p:sp>
      <p:grpSp>
        <p:nvGrpSpPr>
          <p:cNvPr id="31" name="Group 1085"/>
          <p:cNvGrpSpPr/>
          <p:nvPr/>
        </p:nvGrpSpPr>
        <p:grpSpPr bwMode="auto">
          <a:xfrm>
            <a:off x="3347403" y="3103245"/>
            <a:ext cx="2449512" cy="1657350"/>
            <a:chOff x="793" y="2568"/>
            <a:chExt cx="1543" cy="1044"/>
          </a:xfrm>
        </p:grpSpPr>
        <p:sp>
          <p:nvSpPr>
            <p:cNvPr id="38" name="Oval 1048"/>
            <p:cNvSpPr>
              <a:spLocks noChangeArrowheads="1"/>
            </p:cNvSpPr>
            <p:nvPr/>
          </p:nvSpPr>
          <p:spPr bwMode="auto">
            <a:xfrm>
              <a:off x="1451" y="2568"/>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A</a:t>
              </a:r>
            </a:p>
          </p:txBody>
        </p:sp>
        <p:sp>
          <p:nvSpPr>
            <p:cNvPr id="39" name="Oval 1049"/>
            <p:cNvSpPr>
              <a:spLocks noChangeArrowheads="1"/>
            </p:cNvSpPr>
            <p:nvPr/>
          </p:nvSpPr>
          <p:spPr bwMode="auto">
            <a:xfrm>
              <a:off x="1012" y="2931"/>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B</a:t>
              </a:r>
            </a:p>
          </p:txBody>
        </p:sp>
        <p:sp>
          <p:nvSpPr>
            <p:cNvPr id="43" name="Oval 1050"/>
            <p:cNvSpPr>
              <a:spLocks noChangeArrowheads="1"/>
            </p:cNvSpPr>
            <p:nvPr/>
          </p:nvSpPr>
          <p:spPr bwMode="auto">
            <a:xfrm>
              <a:off x="1889" y="2931"/>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C</a:t>
              </a:r>
            </a:p>
          </p:txBody>
        </p:sp>
        <p:sp>
          <p:nvSpPr>
            <p:cNvPr id="44" name="Oval 1051"/>
            <p:cNvSpPr>
              <a:spLocks noChangeArrowheads="1"/>
            </p:cNvSpPr>
            <p:nvPr/>
          </p:nvSpPr>
          <p:spPr bwMode="auto">
            <a:xfrm>
              <a:off x="1670" y="3385"/>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F</a:t>
              </a:r>
            </a:p>
          </p:txBody>
        </p:sp>
        <p:sp>
          <p:nvSpPr>
            <p:cNvPr id="45" name="Oval 1052"/>
            <p:cNvSpPr>
              <a:spLocks noChangeArrowheads="1"/>
            </p:cNvSpPr>
            <p:nvPr/>
          </p:nvSpPr>
          <p:spPr bwMode="auto">
            <a:xfrm>
              <a:off x="2109" y="3385"/>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G</a:t>
              </a:r>
            </a:p>
          </p:txBody>
        </p:sp>
        <p:sp>
          <p:nvSpPr>
            <p:cNvPr id="46" name="Oval 1053"/>
            <p:cNvSpPr>
              <a:spLocks noChangeArrowheads="1"/>
            </p:cNvSpPr>
            <p:nvPr/>
          </p:nvSpPr>
          <p:spPr bwMode="auto">
            <a:xfrm>
              <a:off x="793" y="3385"/>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D</a:t>
              </a:r>
            </a:p>
          </p:txBody>
        </p:sp>
        <p:sp>
          <p:nvSpPr>
            <p:cNvPr id="47" name="Oval 1054"/>
            <p:cNvSpPr>
              <a:spLocks noChangeArrowheads="1"/>
            </p:cNvSpPr>
            <p:nvPr/>
          </p:nvSpPr>
          <p:spPr bwMode="auto">
            <a:xfrm>
              <a:off x="1232" y="3385"/>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E</a:t>
              </a:r>
            </a:p>
          </p:txBody>
        </p:sp>
        <p:cxnSp>
          <p:nvCxnSpPr>
            <p:cNvPr id="48" name="AutoShape 1057"/>
            <p:cNvCxnSpPr>
              <a:cxnSpLocks noChangeShapeType="1"/>
              <a:stCxn id="38" idx="3"/>
              <a:endCxn id="39" idx="7"/>
            </p:cNvCxnSpPr>
            <p:nvPr/>
          </p:nvCxnSpPr>
          <p:spPr bwMode="auto">
            <a:xfrm flipH="1">
              <a:off x="1206" y="2762"/>
              <a:ext cx="278" cy="20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1058"/>
            <p:cNvCxnSpPr>
              <a:cxnSpLocks noChangeShapeType="1"/>
              <a:stCxn id="38" idx="5"/>
              <a:endCxn id="43" idx="1"/>
            </p:cNvCxnSpPr>
            <p:nvPr/>
          </p:nvCxnSpPr>
          <p:spPr bwMode="auto">
            <a:xfrm>
              <a:off x="1645" y="2762"/>
              <a:ext cx="277" cy="20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1059"/>
            <p:cNvCxnSpPr>
              <a:cxnSpLocks noChangeShapeType="1"/>
              <a:stCxn id="43" idx="3"/>
              <a:endCxn id="44" idx="0"/>
            </p:cNvCxnSpPr>
            <p:nvPr/>
          </p:nvCxnSpPr>
          <p:spPr bwMode="auto">
            <a:xfrm flipH="1">
              <a:off x="1783" y="3125"/>
              <a:ext cx="139" cy="2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1060"/>
            <p:cNvCxnSpPr>
              <a:cxnSpLocks noChangeShapeType="1"/>
              <a:stCxn id="43" idx="5"/>
              <a:endCxn id="45" idx="0"/>
            </p:cNvCxnSpPr>
            <p:nvPr/>
          </p:nvCxnSpPr>
          <p:spPr bwMode="auto">
            <a:xfrm>
              <a:off x="2083" y="3125"/>
              <a:ext cx="140" cy="2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1061"/>
            <p:cNvCxnSpPr>
              <a:cxnSpLocks noChangeShapeType="1"/>
              <a:stCxn id="39" idx="3"/>
              <a:endCxn id="46" idx="0"/>
            </p:cNvCxnSpPr>
            <p:nvPr/>
          </p:nvCxnSpPr>
          <p:spPr bwMode="auto">
            <a:xfrm flipH="1">
              <a:off x="906" y="3125"/>
              <a:ext cx="139" cy="2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1062"/>
            <p:cNvCxnSpPr>
              <a:cxnSpLocks noChangeShapeType="1"/>
              <a:stCxn id="39" idx="5"/>
              <a:endCxn id="47" idx="0"/>
            </p:cNvCxnSpPr>
            <p:nvPr/>
          </p:nvCxnSpPr>
          <p:spPr bwMode="auto">
            <a:xfrm>
              <a:off x="1206" y="3125"/>
              <a:ext cx="140" cy="2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026"/>
          <p:cNvSpPr txBox="1">
            <a:spLocks noChangeArrowheads="1"/>
          </p:cNvSpPr>
          <p:nvPr/>
        </p:nvSpPr>
        <p:spPr bwMode="auto">
          <a:xfrm>
            <a:off x="230188" y="1225233"/>
            <a:ext cx="8569325"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kumimoji="1" lang="en-US" altLang="zh-CN" sz="2400" b="1" dirty="0">
                <a:solidFill>
                  <a:srgbClr val="FFFF00"/>
                </a:solidFill>
                <a:effectLst/>
                <a:latin typeface="Times New Roman" panose="02020603050405020304" pitchFamily="18" charset="0"/>
              </a:rPr>
              <a:t>Complete binary tree (</a:t>
            </a:r>
            <a:r>
              <a:rPr kumimoji="1" lang="zh-CN" altLang="en-US" sz="2400" b="1" dirty="0">
                <a:solidFill>
                  <a:srgbClr val="FFFF00"/>
                </a:solidFill>
                <a:effectLst/>
                <a:latin typeface="Times New Roman" panose="02020603050405020304" pitchFamily="18" charset="0"/>
              </a:rPr>
              <a:t>完全二叉树</a:t>
            </a:r>
            <a:r>
              <a:rPr kumimoji="1" lang="en-US" altLang="zh-CN" sz="2400" b="1" dirty="0">
                <a:solidFill>
                  <a:srgbClr val="FFFF00"/>
                </a:solidFill>
                <a:effectLst/>
                <a:latin typeface="Times New Roman" panose="02020603050405020304" pitchFamily="18" charset="0"/>
              </a:rPr>
              <a:t>)</a:t>
            </a:r>
            <a:r>
              <a:rPr kumimoji="1" lang="zh-CN" altLang="en-US" sz="2400" dirty="0">
                <a:effectLst/>
                <a:latin typeface="Times New Roman" panose="02020603050405020304" pitchFamily="18" charset="0"/>
              </a:rPr>
              <a:t>：如果一棵二叉树至多只有最下面的两层结点度数可以小于</a:t>
            </a:r>
            <a:r>
              <a:rPr kumimoji="1" lang="en-US" altLang="zh-CN" sz="2400" dirty="0">
                <a:effectLst/>
                <a:latin typeface="Times New Roman" panose="02020603050405020304" pitchFamily="18" charset="0"/>
              </a:rPr>
              <a:t>2</a:t>
            </a:r>
            <a:r>
              <a:rPr kumimoji="1" lang="zh-CN" altLang="en-US" sz="2400" dirty="0">
                <a:effectLst/>
                <a:latin typeface="Times New Roman" panose="02020603050405020304" pitchFamily="18" charset="0"/>
              </a:rPr>
              <a:t>（度为</a:t>
            </a:r>
            <a:r>
              <a:rPr kumimoji="1" lang="en-US" altLang="zh-CN" sz="2400" dirty="0">
                <a:effectLst/>
                <a:latin typeface="Times New Roman" panose="02020603050405020304" pitchFamily="18" charset="0"/>
              </a:rPr>
              <a:t>1</a:t>
            </a:r>
            <a:r>
              <a:rPr kumimoji="1" lang="zh-CN" altLang="en-US" sz="2400" dirty="0">
                <a:effectLst/>
                <a:latin typeface="Times New Roman" panose="02020603050405020304" pitchFamily="18" charset="0"/>
              </a:rPr>
              <a:t>的结点只能在倒数第二层），并且最下面一层的结点（叶子）都集中在该层最左边的若干位置上，则此二叉树称为“完全二叉树”。</a:t>
            </a:r>
            <a:r>
              <a:rPr kumimoji="1" lang="zh-CN" altLang="en-US" sz="2400" u="sng" dirty="0">
                <a:effectLst/>
                <a:latin typeface="Times New Roman" panose="02020603050405020304" pitchFamily="18" charset="0"/>
              </a:rPr>
              <a:t>完全二叉树不一定是满二叉树。</a:t>
            </a:r>
          </a:p>
        </p:txBody>
      </p:sp>
      <p:sp>
        <p:nvSpPr>
          <p:cNvPr id="2" name="矩形 1"/>
          <p:cNvSpPr/>
          <p:nvPr/>
        </p:nvSpPr>
        <p:spPr>
          <a:xfrm>
            <a:off x="323850" y="3251518"/>
            <a:ext cx="8379460" cy="953135"/>
          </a:xfrm>
          <a:prstGeom prst="rect">
            <a:avLst/>
          </a:prstGeom>
          <a:solidFill>
            <a:srgbClr val="FFFF99"/>
          </a:solidFill>
        </p:spPr>
        <p:txBody>
          <a:bodyPr wrap="square" anchor="ctr" anchorCtr="0">
            <a:spAutoFit/>
          </a:bodyPr>
          <a:lstStyle/>
          <a:p>
            <a:pPr algn="l"/>
            <a:r>
              <a:rPr lang="zh-CN" altLang="en-US" sz="2800" dirty="0">
                <a:solidFill>
                  <a:srgbClr val="FF0000"/>
                </a:solidFill>
                <a:effectLst/>
                <a:latin typeface="黑体" panose="02010609060101010101" pitchFamily="2" charset="-122"/>
                <a:ea typeface="黑体" panose="02010609060101010101" pitchFamily="2" charset="-122"/>
              </a:rPr>
              <a:t>完全二叉树：除最后一层外，每一层上的节点数均达到最大值；在最后一层上只缺少右边的若干结点。</a:t>
            </a:r>
            <a:endParaRPr lang="zh-CN" altLang="en-US" sz="2800" dirty="0">
              <a:solidFill>
                <a:srgbClr val="FF0000"/>
              </a:solidFill>
              <a:latin typeface="黑体" panose="02010609060101010101" pitchFamily="2" charset="-122"/>
              <a:ea typeface="黑体" panose="02010609060101010101" pitchFamily="2" charset="-122"/>
            </a:endParaRPr>
          </a:p>
        </p:txBody>
      </p:sp>
      <p:sp>
        <p:nvSpPr>
          <p:cNvPr id="3177" name="Rectangle 105"/>
          <p:cNvSpPr>
            <a:spLocks noGrp="1" noChangeArrowheads="1"/>
          </p:cNvSpPr>
          <p:nvPr/>
        </p:nvSpPr>
        <p:spPr>
          <a:xfrm>
            <a:off x="323850" y="468630"/>
            <a:ext cx="628650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Full binary tree &amp; Complete binary tree</a:t>
            </a:r>
          </a:p>
        </p:txBody>
      </p:sp>
      <p:sp>
        <p:nvSpPr>
          <p:cNvPr id="69637" name="Text Box 1029"/>
          <p:cNvSpPr txBox="1">
            <a:spLocks noChangeArrowheads="1"/>
          </p:cNvSpPr>
          <p:nvPr/>
        </p:nvSpPr>
        <p:spPr bwMode="auto">
          <a:xfrm>
            <a:off x="2841308" y="6293168"/>
            <a:ext cx="3181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effectLst/>
                <a:latin typeface="Times New Roman" panose="02020603050405020304" pitchFamily="18" charset="0"/>
              </a:rPr>
              <a:t>Complete binary tree</a:t>
            </a:r>
          </a:p>
        </p:txBody>
      </p:sp>
      <p:grpSp>
        <p:nvGrpSpPr>
          <p:cNvPr id="54" name="Group 1086"/>
          <p:cNvGrpSpPr/>
          <p:nvPr/>
        </p:nvGrpSpPr>
        <p:grpSpPr bwMode="auto">
          <a:xfrm>
            <a:off x="2676843" y="4463098"/>
            <a:ext cx="3346449" cy="1830387"/>
            <a:chOff x="2441" y="2160"/>
            <a:chExt cx="2108" cy="1153"/>
          </a:xfrm>
        </p:grpSpPr>
        <p:sp>
          <p:nvSpPr>
            <p:cNvPr id="55" name="Oval 1065"/>
            <p:cNvSpPr>
              <a:spLocks noChangeArrowheads="1"/>
            </p:cNvSpPr>
            <p:nvPr/>
          </p:nvSpPr>
          <p:spPr bwMode="auto">
            <a:xfrm>
              <a:off x="3516" y="216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A</a:t>
              </a:r>
            </a:p>
          </p:txBody>
        </p:sp>
        <p:sp>
          <p:nvSpPr>
            <p:cNvPr id="56" name="Oval 1066"/>
            <p:cNvSpPr>
              <a:spLocks noChangeArrowheads="1"/>
            </p:cNvSpPr>
            <p:nvPr/>
          </p:nvSpPr>
          <p:spPr bwMode="auto">
            <a:xfrm>
              <a:off x="3061" y="238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B</a:t>
              </a:r>
            </a:p>
          </p:txBody>
        </p:sp>
        <p:sp>
          <p:nvSpPr>
            <p:cNvPr id="57" name="Oval 1067"/>
            <p:cNvSpPr>
              <a:spLocks noChangeArrowheads="1"/>
            </p:cNvSpPr>
            <p:nvPr/>
          </p:nvSpPr>
          <p:spPr bwMode="auto">
            <a:xfrm>
              <a:off x="3984" y="238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C</a:t>
              </a:r>
            </a:p>
          </p:txBody>
        </p:sp>
        <p:sp>
          <p:nvSpPr>
            <p:cNvPr id="58" name="Oval 1068"/>
            <p:cNvSpPr>
              <a:spLocks noChangeArrowheads="1"/>
            </p:cNvSpPr>
            <p:nvPr/>
          </p:nvSpPr>
          <p:spPr bwMode="auto">
            <a:xfrm>
              <a:off x="3710" y="2682"/>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F</a:t>
              </a:r>
            </a:p>
          </p:txBody>
        </p:sp>
        <p:sp>
          <p:nvSpPr>
            <p:cNvPr id="59" name="Oval 1069"/>
            <p:cNvSpPr>
              <a:spLocks noChangeArrowheads="1"/>
            </p:cNvSpPr>
            <p:nvPr/>
          </p:nvSpPr>
          <p:spPr bwMode="auto">
            <a:xfrm>
              <a:off x="4322" y="2682"/>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G</a:t>
              </a:r>
            </a:p>
          </p:txBody>
        </p:sp>
        <p:sp>
          <p:nvSpPr>
            <p:cNvPr id="60" name="Oval 1070"/>
            <p:cNvSpPr>
              <a:spLocks noChangeArrowheads="1"/>
            </p:cNvSpPr>
            <p:nvPr/>
          </p:nvSpPr>
          <p:spPr bwMode="auto">
            <a:xfrm>
              <a:off x="2725" y="2715"/>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D</a:t>
              </a:r>
            </a:p>
          </p:txBody>
        </p:sp>
        <p:sp>
          <p:nvSpPr>
            <p:cNvPr id="61" name="Oval 1071"/>
            <p:cNvSpPr>
              <a:spLocks noChangeArrowheads="1"/>
            </p:cNvSpPr>
            <p:nvPr/>
          </p:nvSpPr>
          <p:spPr bwMode="auto">
            <a:xfrm>
              <a:off x="3357" y="2689"/>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E</a:t>
              </a:r>
            </a:p>
          </p:txBody>
        </p:sp>
        <p:cxnSp>
          <p:nvCxnSpPr>
            <p:cNvPr id="62" name="AutoShape 1072"/>
            <p:cNvCxnSpPr>
              <a:cxnSpLocks noChangeShapeType="1"/>
              <a:stCxn id="55" idx="3"/>
              <a:endCxn id="56" idx="7"/>
            </p:cNvCxnSpPr>
            <p:nvPr/>
          </p:nvCxnSpPr>
          <p:spPr bwMode="auto">
            <a:xfrm flipH="1">
              <a:off x="3255" y="2354"/>
              <a:ext cx="294" cy="6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1073"/>
            <p:cNvCxnSpPr>
              <a:cxnSpLocks noChangeShapeType="1"/>
              <a:stCxn id="55" idx="5"/>
              <a:endCxn id="57" idx="1"/>
            </p:cNvCxnSpPr>
            <p:nvPr/>
          </p:nvCxnSpPr>
          <p:spPr bwMode="auto">
            <a:xfrm>
              <a:off x="3710" y="2354"/>
              <a:ext cx="307" cy="6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1074"/>
            <p:cNvCxnSpPr>
              <a:cxnSpLocks noChangeShapeType="1"/>
              <a:stCxn id="57" idx="3"/>
              <a:endCxn id="58" idx="0"/>
            </p:cNvCxnSpPr>
            <p:nvPr/>
          </p:nvCxnSpPr>
          <p:spPr bwMode="auto">
            <a:xfrm flipH="1">
              <a:off x="3823" y="2581"/>
              <a:ext cx="194" cy="10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1075"/>
            <p:cNvCxnSpPr>
              <a:cxnSpLocks noChangeShapeType="1"/>
              <a:stCxn id="57" idx="5"/>
              <a:endCxn id="59" idx="1"/>
            </p:cNvCxnSpPr>
            <p:nvPr/>
          </p:nvCxnSpPr>
          <p:spPr bwMode="auto">
            <a:xfrm>
              <a:off x="4178" y="2581"/>
              <a:ext cx="177" cy="13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1076"/>
            <p:cNvCxnSpPr>
              <a:cxnSpLocks noChangeShapeType="1"/>
              <a:stCxn id="56" idx="3"/>
              <a:endCxn id="60" idx="0"/>
            </p:cNvCxnSpPr>
            <p:nvPr/>
          </p:nvCxnSpPr>
          <p:spPr bwMode="auto">
            <a:xfrm flipH="1">
              <a:off x="2839" y="2581"/>
              <a:ext cx="255" cy="13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1077"/>
            <p:cNvCxnSpPr>
              <a:cxnSpLocks noChangeShapeType="1"/>
              <a:stCxn id="56" idx="5"/>
              <a:endCxn id="61" idx="0"/>
            </p:cNvCxnSpPr>
            <p:nvPr/>
          </p:nvCxnSpPr>
          <p:spPr bwMode="auto">
            <a:xfrm>
              <a:off x="3255" y="2581"/>
              <a:ext cx="216" cy="10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Oval 1078"/>
            <p:cNvSpPr>
              <a:spLocks noChangeArrowheads="1"/>
            </p:cNvSpPr>
            <p:nvPr/>
          </p:nvSpPr>
          <p:spPr bwMode="auto">
            <a:xfrm>
              <a:off x="2441" y="306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H</a:t>
              </a:r>
            </a:p>
          </p:txBody>
        </p:sp>
        <p:sp>
          <p:nvSpPr>
            <p:cNvPr id="69" name="Oval 1079"/>
            <p:cNvSpPr>
              <a:spLocks noChangeArrowheads="1"/>
            </p:cNvSpPr>
            <p:nvPr/>
          </p:nvSpPr>
          <p:spPr bwMode="auto">
            <a:xfrm>
              <a:off x="2919" y="3086"/>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I</a:t>
              </a:r>
            </a:p>
          </p:txBody>
        </p:sp>
        <p:sp>
          <p:nvSpPr>
            <p:cNvPr id="70" name="Oval 1080"/>
            <p:cNvSpPr>
              <a:spLocks noChangeArrowheads="1"/>
            </p:cNvSpPr>
            <p:nvPr/>
          </p:nvSpPr>
          <p:spPr bwMode="auto">
            <a:xfrm>
              <a:off x="3220" y="3086"/>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J</a:t>
              </a:r>
            </a:p>
          </p:txBody>
        </p:sp>
        <p:cxnSp>
          <p:nvCxnSpPr>
            <p:cNvPr id="71" name="AutoShape 1081"/>
            <p:cNvCxnSpPr>
              <a:cxnSpLocks noChangeShapeType="1"/>
              <a:stCxn id="60" idx="3"/>
              <a:endCxn id="68" idx="0"/>
            </p:cNvCxnSpPr>
            <p:nvPr/>
          </p:nvCxnSpPr>
          <p:spPr bwMode="auto">
            <a:xfrm flipH="1">
              <a:off x="2555" y="2908"/>
              <a:ext cx="203" cy="15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1082"/>
            <p:cNvCxnSpPr>
              <a:cxnSpLocks noChangeShapeType="1"/>
              <a:stCxn id="60" idx="5"/>
              <a:endCxn id="69" idx="0"/>
            </p:cNvCxnSpPr>
            <p:nvPr/>
          </p:nvCxnSpPr>
          <p:spPr bwMode="auto">
            <a:xfrm>
              <a:off x="2919" y="2908"/>
              <a:ext cx="114" cy="17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1083"/>
            <p:cNvCxnSpPr>
              <a:cxnSpLocks noChangeShapeType="1"/>
              <a:stCxn id="61" idx="4"/>
              <a:endCxn id="70" idx="0"/>
            </p:cNvCxnSpPr>
            <p:nvPr/>
          </p:nvCxnSpPr>
          <p:spPr bwMode="auto">
            <a:xfrm flipH="1">
              <a:off x="3333" y="2916"/>
              <a:ext cx="138" cy="17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Contents</a:t>
            </a:r>
          </a:p>
        </p:txBody>
      </p:sp>
      <p:sp>
        <p:nvSpPr>
          <p:cNvPr id="106499" name="Rectangle 3"/>
          <p:cNvSpPr>
            <a:spLocks noGrp="1" noChangeArrowheads="1"/>
          </p:cNvSpPr>
          <p:nvPr>
            <p:ph type="body" idx="1"/>
          </p:nvPr>
        </p:nvSpPr>
        <p:spPr/>
        <p:txBody>
          <a:bodyPr/>
          <a:lstStyle/>
          <a:p>
            <a:pPr>
              <a:lnSpc>
                <a:spcPct val="90000"/>
              </a:lnSpc>
            </a:pPr>
            <a:r>
              <a:rPr lang="en-US" altLang="zh-CN" sz="2800" dirty="0" smtClean="0">
                <a:solidFill>
                  <a:srgbClr val="FFFF00"/>
                </a:solidFill>
                <a:effectLst/>
                <a:latin typeface="+mj-lt"/>
                <a:cs typeface="+mj-lt"/>
              </a:rPr>
              <a:t>Definition </a:t>
            </a:r>
            <a:r>
              <a:rPr lang="en-US" altLang="zh-CN" sz="2800" dirty="0">
                <a:solidFill>
                  <a:srgbClr val="FFFF00"/>
                </a:solidFill>
                <a:effectLst/>
                <a:latin typeface="+mj-lt"/>
                <a:cs typeface="+mj-lt"/>
              </a:rPr>
              <a:t>of Tree and Forest</a:t>
            </a:r>
          </a:p>
          <a:p>
            <a:pPr>
              <a:lnSpc>
                <a:spcPct val="90000"/>
              </a:lnSpc>
            </a:pPr>
            <a:r>
              <a:rPr lang="en-US" altLang="zh-CN" sz="2800" dirty="0" smtClean="0">
                <a:effectLst/>
                <a:latin typeface="+mj-lt"/>
                <a:cs typeface="+mj-lt"/>
                <a:sym typeface="+mn-ea"/>
              </a:rPr>
              <a:t>Definition </a:t>
            </a:r>
            <a:r>
              <a:rPr lang="en-US" altLang="zh-CN" sz="2800" dirty="0">
                <a:effectLst/>
                <a:latin typeface="+mj-lt"/>
                <a:cs typeface="+mj-lt"/>
                <a:sym typeface="+mn-ea"/>
              </a:rPr>
              <a:t>of </a:t>
            </a:r>
            <a:r>
              <a:rPr lang="en-US" altLang="zh-CN" sz="2800" dirty="0">
                <a:effectLst/>
                <a:latin typeface="+mj-lt"/>
                <a:cs typeface="+mj-lt"/>
              </a:rPr>
              <a:t>Binary tree</a:t>
            </a:r>
          </a:p>
          <a:p>
            <a:pPr>
              <a:lnSpc>
                <a:spcPct val="90000"/>
              </a:lnSpc>
            </a:pPr>
            <a:r>
              <a:rPr lang="en-US" altLang="zh-CN" sz="2800" dirty="0">
                <a:solidFill>
                  <a:schemeClr val="tx1"/>
                </a:solidFill>
                <a:effectLst/>
                <a:latin typeface="+mj-lt"/>
                <a:cs typeface="+mj-lt"/>
                <a:sym typeface="+mn-ea"/>
              </a:rPr>
              <a:t>Storage of Binary tree</a:t>
            </a:r>
            <a:endParaRPr lang="en-US" altLang="zh-CN" sz="2800" dirty="0">
              <a:solidFill>
                <a:srgbClr val="FFFF00"/>
              </a:solidFill>
              <a:effectLst/>
              <a:latin typeface="+mj-lt"/>
              <a:cs typeface="+mj-lt"/>
            </a:endParaRPr>
          </a:p>
          <a:p>
            <a:pPr>
              <a:lnSpc>
                <a:spcPct val="90000"/>
              </a:lnSpc>
            </a:pPr>
            <a:r>
              <a:rPr lang="en-US" altLang="zh-CN" sz="2800" dirty="0">
                <a:effectLst/>
                <a:latin typeface="+mj-lt"/>
                <a:cs typeface="+mj-lt"/>
              </a:rPr>
              <a:t>Binary tree </a:t>
            </a:r>
            <a:r>
              <a:rPr lang="en-US" altLang="zh-CN" sz="2800" dirty="0" smtClean="0">
                <a:effectLst/>
                <a:latin typeface="+mj-lt"/>
                <a:cs typeface="+mj-lt"/>
              </a:rPr>
              <a:t>traversal</a:t>
            </a:r>
          </a:p>
          <a:p>
            <a:pPr>
              <a:lnSpc>
                <a:spcPct val="90000"/>
              </a:lnSpc>
            </a:pPr>
            <a:r>
              <a:rPr lang="en-US" altLang="zh-CN" sz="2800" dirty="0" smtClean="0">
                <a:effectLst/>
                <a:latin typeface="+mj-lt"/>
                <a:cs typeface="+mj-lt"/>
              </a:rPr>
              <a:t>Reconstruction</a:t>
            </a:r>
            <a:r>
              <a:rPr lang="zh-CN" altLang="en-US" sz="2800" dirty="0" smtClean="0">
                <a:effectLst/>
                <a:latin typeface="+mj-lt"/>
                <a:cs typeface="+mj-lt"/>
              </a:rPr>
              <a:t> </a:t>
            </a:r>
            <a:r>
              <a:rPr lang="en-US" altLang="zh-CN" sz="2800" dirty="0" smtClean="0">
                <a:effectLst/>
                <a:latin typeface="+mj-lt"/>
                <a:cs typeface="+mj-lt"/>
              </a:rPr>
              <a:t>&amp;</a:t>
            </a:r>
            <a:r>
              <a:rPr lang="zh-CN" altLang="en-US" sz="2800" dirty="0" smtClean="0">
                <a:effectLst/>
                <a:latin typeface="+mj-lt"/>
                <a:cs typeface="+mj-lt"/>
              </a:rPr>
              <a:t> </a:t>
            </a:r>
            <a:r>
              <a:rPr lang="en-US" altLang="zh-CN" sz="2800" dirty="0" smtClean="0">
                <a:effectLst/>
                <a:latin typeface="+mj-lt"/>
                <a:cs typeface="+mj-lt"/>
              </a:rPr>
              <a:t>counting </a:t>
            </a:r>
            <a:r>
              <a:rPr lang="en-US" altLang="zh-CN" sz="2800" dirty="0">
                <a:effectLst/>
                <a:latin typeface="+mj-lt"/>
                <a:cs typeface="+mj-lt"/>
              </a:rPr>
              <a:t>of binary </a:t>
            </a:r>
            <a:r>
              <a:rPr lang="en-US" altLang="zh-CN" sz="2800" dirty="0" smtClean="0">
                <a:effectLst/>
                <a:latin typeface="+mj-lt"/>
                <a:cs typeface="+mj-lt"/>
              </a:rPr>
              <a:t>tree</a:t>
            </a:r>
            <a:endParaRPr lang="en-US" altLang="zh-CN" sz="2800" dirty="0">
              <a:effectLst/>
              <a:latin typeface="+mj-lt"/>
              <a:cs typeface="+mj-lt"/>
            </a:endParaRPr>
          </a:p>
          <a:p>
            <a:pPr>
              <a:lnSpc>
                <a:spcPct val="90000"/>
              </a:lnSpc>
            </a:pPr>
            <a:r>
              <a:rPr lang="en-US" altLang="zh-CN" sz="2800" dirty="0">
                <a:effectLst/>
                <a:latin typeface="+mj-lt"/>
                <a:cs typeface="+mj-lt"/>
              </a:rPr>
              <a:t>Threading binary tree</a:t>
            </a:r>
          </a:p>
          <a:p>
            <a:pPr>
              <a:lnSpc>
                <a:spcPct val="90000"/>
              </a:lnSpc>
            </a:pPr>
            <a:r>
              <a:rPr lang="en-US" altLang="zh-CN" sz="2800" dirty="0" smtClean="0">
                <a:effectLst/>
                <a:latin typeface="+mj-lt"/>
                <a:cs typeface="+mj-lt"/>
              </a:rPr>
              <a:t>Tree</a:t>
            </a:r>
            <a:r>
              <a:rPr lang="en-US" altLang="zh-CN" sz="2800" dirty="0">
                <a:effectLst/>
                <a:latin typeface="+mj-lt"/>
                <a:cs typeface="+mj-lt"/>
              </a:rPr>
              <a:t>, Forest and binary tree</a:t>
            </a:r>
          </a:p>
          <a:p>
            <a:pPr>
              <a:lnSpc>
                <a:spcPct val="90000"/>
              </a:lnSpc>
            </a:pPr>
            <a:r>
              <a:rPr lang="en-US" altLang="zh-CN" sz="2800" dirty="0">
                <a:effectLst/>
                <a:latin typeface="+mj-lt"/>
                <a:cs typeface="+mj-lt"/>
              </a:rPr>
              <a:t>Huffman tree and Huffman coding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1050925" y="7826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kumimoji="1" lang="zh-CN" altLang="zh-CN" sz="2400">
              <a:effectLst/>
              <a:latin typeface="Times New Roman" panose="02020603050405020304" pitchFamily="18" charset="0"/>
              <a:ea typeface="宋体" panose="02010600030101010101" pitchFamily="2" charset="-122"/>
            </a:endParaRPr>
          </a:p>
        </p:txBody>
      </p:sp>
      <p:sp>
        <p:nvSpPr>
          <p:cNvPr id="222211" name="Text Box 3"/>
          <p:cNvSpPr txBox="1">
            <a:spLocks noChangeArrowheads="1"/>
          </p:cNvSpPr>
          <p:nvPr/>
        </p:nvSpPr>
        <p:spPr bwMode="auto">
          <a:xfrm>
            <a:off x="456883" y="981075"/>
            <a:ext cx="845343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solidFill>
                  <a:schemeClr val="tx1"/>
                </a:solidFill>
                <a:effectLst/>
                <a:latin typeface="Arial" panose="020B0604020202020204" pitchFamily="34" charset="0"/>
                <a:ea typeface="幼圆" panose="02010509060101010101" pitchFamily="49" charset="-122"/>
              </a:rPr>
              <a:t>(1) </a:t>
            </a:r>
            <a:r>
              <a:rPr kumimoji="0" lang="en-US" altLang="zh-CN" dirty="0">
                <a:effectLst/>
                <a:latin typeface="Arial" panose="020B0604020202020204" pitchFamily="34" charset="0"/>
              </a:rPr>
              <a:t>Suppose that binary tree is leveled from 1, there are at most</a:t>
            </a:r>
            <a:r>
              <a:rPr kumimoji="0" lang="en-US" altLang="zh-CN" dirty="0">
                <a:solidFill>
                  <a:srgbClr val="000000"/>
                </a:solidFill>
                <a:effectLst/>
                <a:latin typeface="Arial" panose="020B0604020202020204" pitchFamily="34" charset="0"/>
              </a:rPr>
              <a:t> </a:t>
            </a:r>
            <a:r>
              <a:rPr lang="en-US" altLang="zh-CN" b="1" dirty="0">
                <a:solidFill>
                  <a:srgbClr val="FFFF00"/>
                </a:solidFill>
                <a:effectLst/>
                <a:latin typeface="Arial" panose="020B0604020202020204" pitchFamily="34" charset="0"/>
                <a:ea typeface="仿宋_GB2312" panose="02010609030101010101" pitchFamily="49" charset="-122"/>
              </a:rPr>
              <a:t>2</a:t>
            </a:r>
            <a:r>
              <a:rPr lang="en-US" altLang="zh-CN" b="1" i="1" baseline="30000" dirty="0">
                <a:solidFill>
                  <a:srgbClr val="FFFF00"/>
                </a:solidFill>
                <a:effectLst/>
                <a:latin typeface="Arial" panose="020B0604020202020204" pitchFamily="34" charset="0"/>
                <a:ea typeface="仿宋_GB2312" panose="02010609030101010101" pitchFamily="49" charset="-122"/>
              </a:rPr>
              <a:t>i-1</a:t>
            </a:r>
            <a:r>
              <a:rPr kumimoji="0" lang="en-US" altLang="zh-CN" dirty="0">
                <a:solidFill>
                  <a:srgbClr val="000000"/>
                </a:solidFill>
                <a:effectLst/>
                <a:latin typeface="Arial" panose="020B0604020202020204" pitchFamily="34" charset="0"/>
              </a:rPr>
              <a:t> </a:t>
            </a:r>
            <a:r>
              <a:rPr kumimoji="0" lang="en-US" altLang="zh-CN" dirty="0">
                <a:effectLst/>
                <a:latin typeface="Arial" panose="020B0604020202020204" pitchFamily="34" charset="0"/>
              </a:rPr>
              <a:t>nodes at </a:t>
            </a:r>
            <a:r>
              <a:rPr kumimoji="0" lang="en-US" altLang="zh-CN" dirty="0" smtClean="0">
                <a:effectLst/>
                <a:latin typeface="Arial" panose="020B0604020202020204" pitchFamily="34" charset="0"/>
              </a:rPr>
              <a:t>the level </a:t>
            </a:r>
            <a:r>
              <a:rPr lang="en-US" altLang="zh-CN" b="1" i="1" dirty="0">
                <a:effectLst/>
                <a:latin typeface="Arial" panose="020B0604020202020204" pitchFamily="34" charset="0"/>
                <a:ea typeface="仿宋_GB2312" panose="02010609030101010101" pitchFamily="49" charset="-122"/>
                <a:sym typeface="Symbol" panose="05050102010706020507" pitchFamily="18" charset="2"/>
              </a:rPr>
              <a:t>i</a:t>
            </a:r>
            <a:r>
              <a:rPr kumimoji="0" lang="en-US" altLang="zh-CN" dirty="0">
                <a:effectLst/>
                <a:latin typeface="Arial" panose="020B0604020202020204" pitchFamily="34" charset="0"/>
              </a:rPr>
              <a:t> (</a:t>
            </a:r>
            <a:r>
              <a:rPr lang="en-US" altLang="zh-CN" b="1" i="1" dirty="0">
                <a:effectLst/>
                <a:latin typeface="Arial" panose="020B0604020202020204" pitchFamily="34" charset="0"/>
                <a:ea typeface="仿宋_GB2312" panose="02010609030101010101" pitchFamily="49" charset="-122"/>
                <a:sym typeface="Symbol" panose="05050102010706020507" pitchFamily="18" charset="2"/>
              </a:rPr>
              <a:t>i</a:t>
            </a:r>
            <a:r>
              <a:rPr lang="en-US" altLang="zh-CN" b="1" dirty="0">
                <a:effectLst/>
                <a:latin typeface="Arial" panose="020B0604020202020204" pitchFamily="34" charset="0"/>
                <a:ea typeface="仿宋_GB2312" panose="02010609030101010101" pitchFamily="49" charset="-122"/>
                <a:sym typeface="Symbol" panose="05050102010706020507" pitchFamily="18" charset="2"/>
              </a:rPr>
              <a:t>1</a:t>
            </a:r>
            <a:r>
              <a:rPr kumimoji="0" lang="en-US" altLang="zh-CN" dirty="0">
                <a:effectLst/>
                <a:latin typeface="Arial" panose="020B0604020202020204" pitchFamily="34" charset="0"/>
              </a:rPr>
              <a:t>).</a:t>
            </a:r>
          </a:p>
          <a:p>
            <a:r>
              <a:rPr lang="en-US" altLang="zh-CN" dirty="0">
                <a:solidFill>
                  <a:srgbClr val="FFFF00"/>
                </a:solidFill>
                <a:effectLst/>
                <a:latin typeface="Arial" panose="020B0604020202020204" pitchFamily="34" charset="0"/>
                <a:ea typeface="幼圆" panose="02010509060101010101" pitchFamily="49" charset="-122"/>
              </a:rPr>
              <a:t>	</a:t>
            </a:r>
            <a:r>
              <a:rPr lang="zh-CN" altLang="en-US" dirty="0">
                <a:solidFill>
                  <a:schemeClr val="tx1"/>
                </a:solidFill>
                <a:effectLst/>
                <a:latin typeface="Arial" panose="020B0604020202020204" pitchFamily="34" charset="0"/>
                <a:ea typeface="幼圆" panose="02010509060101010101" pitchFamily="49" charset="-122"/>
              </a:rPr>
              <a:t>在二叉树的第</a:t>
            </a:r>
            <a:r>
              <a:rPr lang="en-US" altLang="zh-CN" dirty="0">
                <a:solidFill>
                  <a:schemeClr val="tx1"/>
                </a:solidFill>
                <a:effectLst/>
                <a:latin typeface="Arial" panose="020B0604020202020204" pitchFamily="34" charset="0"/>
                <a:ea typeface="幼圆" panose="02010509060101010101" pitchFamily="49" charset="-122"/>
              </a:rPr>
              <a:t>i</a:t>
            </a:r>
            <a:r>
              <a:rPr lang="zh-CN" altLang="en-US" dirty="0">
                <a:solidFill>
                  <a:schemeClr val="tx1"/>
                </a:solidFill>
                <a:effectLst/>
                <a:latin typeface="Arial" panose="020B0604020202020204" pitchFamily="34" charset="0"/>
                <a:ea typeface="幼圆" panose="02010509060101010101" pitchFamily="49" charset="-122"/>
              </a:rPr>
              <a:t>层上至多有</a:t>
            </a:r>
            <a:r>
              <a:rPr lang="en-US" altLang="zh-CN" dirty="0">
                <a:solidFill>
                  <a:schemeClr val="tx1"/>
                </a:solidFill>
                <a:effectLst/>
                <a:latin typeface="Arial" panose="020B0604020202020204" pitchFamily="34" charset="0"/>
                <a:ea typeface="幼圆" panose="02010509060101010101" pitchFamily="49" charset="-122"/>
              </a:rPr>
              <a:t>2</a:t>
            </a:r>
            <a:r>
              <a:rPr lang="en-US" altLang="zh-CN" i="1" baseline="30000" dirty="0">
                <a:solidFill>
                  <a:schemeClr val="tx1"/>
                </a:solidFill>
                <a:effectLst/>
                <a:latin typeface="Arial" panose="020B0604020202020204" pitchFamily="34" charset="0"/>
                <a:ea typeface="幼圆" panose="02010509060101010101" pitchFamily="49" charset="-122"/>
              </a:rPr>
              <a:t>i</a:t>
            </a:r>
            <a:r>
              <a:rPr lang="en-US" altLang="zh-CN" baseline="30000" dirty="0">
                <a:solidFill>
                  <a:schemeClr val="tx1"/>
                </a:solidFill>
                <a:effectLst/>
                <a:latin typeface="Arial" panose="020B0604020202020204" pitchFamily="34" charset="0"/>
                <a:ea typeface="幼圆" panose="02010509060101010101" pitchFamily="49" charset="-122"/>
              </a:rPr>
              <a:t>-1</a:t>
            </a:r>
            <a:r>
              <a:rPr lang="zh-CN" altLang="en-US" dirty="0">
                <a:solidFill>
                  <a:schemeClr val="tx1"/>
                </a:solidFill>
                <a:effectLst/>
                <a:latin typeface="Arial" panose="020B0604020202020204" pitchFamily="34" charset="0"/>
                <a:ea typeface="幼圆" panose="02010509060101010101" pitchFamily="49" charset="-122"/>
              </a:rPr>
              <a:t>个结点（</a:t>
            </a:r>
            <a:r>
              <a:rPr lang="en-US" altLang="zh-CN" i="1" dirty="0">
                <a:solidFill>
                  <a:schemeClr val="tx1"/>
                </a:solidFill>
                <a:effectLst/>
                <a:latin typeface="Arial" panose="020B0604020202020204" pitchFamily="34" charset="0"/>
                <a:ea typeface="幼圆" panose="02010509060101010101" pitchFamily="49" charset="-122"/>
              </a:rPr>
              <a:t>i</a:t>
            </a:r>
            <a:r>
              <a:rPr lang="en-US" altLang="zh-CN" dirty="0">
                <a:solidFill>
                  <a:schemeClr val="tx1"/>
                </a:solidFill>
                <a:effectLst/>
                <a:latin typeface="Arial" panose="020B0604020202020204" pitchFamily="34" charset="0"/>
                <a:ea typeface="幼圆" panose="02010509060101010101" pitchFamily="49" charset="-122"/>
              </a:rPr>
              <a:t> </a:t>
            </a:r>
            <a:r>
              <a:rPr lang="en-US" altLang="zh-CN" b="1" dirty="0">
                <a:solidFill>
                  <a:schemeClr val="tx1"/>
                </a:solidFill>
                <a:effectLst/>
                <a:latin typeface="Arial" panose="020B0604020202020204" pitchFamily="34" charset="0"/>
                <a:ea typeface="仿宋_GB2312" panose="02010609030101010101" pitchFamily="49" charset="-122"/>
                <a:sym typeface="Symbol" panose="05050102010706020507" pitchFamily="18" charset="2"/>
              </a:rPr>
              <a:t></a:t>
            </a:r>
            <a:r>
              <a:rPr lang="en-US" altLang="zh-CN" dirty="0">
                <a:solidFill>
                  <a:schemeClr val="tx1"/>
                </a:solidFill>
                <a:effectLst/>
                <a:latin typeface="Arial" panose="020B0604020202020204" pitchFamily="34" charset="0"/>
                <a:ea typeface="幼圆" panose="02010509060101010101" pitchFamily="49" charset="-122"/>
              </a:rPr>
              <a:t> 1</a:t>
            </a:r>
            <a:r>
              <a:rPr lang="zh-CN" altLang="en-US" dirty="0">
                <a:solidFill>
                  <a:schemeClr val="tx1"/>
                </a:solidFill>
                <a:effectLst/>
                <a:latin typeface="Arial" panose="020B0604020202020204" pitchFamily="34" charset="0"/>
                <a:ea typeface="幼圆" panose="02010509060101010101" pitchFamily="49" charset="-122"/>
              </a:rPr>
              <a:t>）。</a:t>
            </a:r>
          </a:p>
          <a:p>
            <a:endParaRPr lang="zh-CN" altLang="en-US" dirty="0">
              <a:solidFill>
                <a:schemeClr val="tx1"/>
              </a:solidFill>
              <a:effectLst/>
              <a:latin typeface="Arial" panose="020B0604020202020204" pitchFamily="34" charset="0"/>
              <a:ea typeface="幼圆" panose="02010509060101010101" pitchFamily="49" charset="-122"/>
            </a:endParaRPr>
          </a:p>
          <a:p>
            <a:r>
              <a:rPr lang="zh-CN" altLang="en-US" dirty="0">
                <a:effectLst/>
                <a:latin typeface="Arial" panose="020B0604020202020204" pitchFamily="34" charset="0"/>
                <a:ea typeface="幼圆" panose="02010509060101010101" pitchFamily="49" charset="-122"/>
              </a:rPr>
              <a:t>	可以用归纳法证明。</a:t>
            </a:r>
          </a:p>
          <a:p>
            <a:endParaRPr lang="zh-CN" altLang="en-US" dirty="0">
              <a:effectLst/>
              <a:latin typeface="Arial" panose="020B0604020202020204" pitchFamily="34" charset="0"/>
              <a:ea typeface="幼圆" panose="02010509060101010101" pitchFamily="49" charset="-122"/>
            </a:endParaRPr>
          </a:p>
          <a:p>
            <a:r>
              <a:rPr lang="en-US" altLang="zh-CN" dirty="0">
                <a:solidFill>
                  <a:schemeClr val="tx1"/>
                </a:solidFill>
                <a:effectLst/>
                <a:latin typeface="Arial" panose="020B0604020202020204" pitchFamily="34" charset="0"/>
                <a:ea typeface="幼圆" panose="02010509060101010101" pitchFamily="49" charset="-122"/>
              </a:rPr>
              <a:t>(2) </a:t>
            </a:r>
            <a:r>
              <a:rPr kumimoji="0" lang="en-US" altLang="zh-CN" dirty="0">
                <a:effectLst/>
                <a:latin typeface="Arial" panose="020B0604020202020204" pitchFamily="34" charset="0"/>
              </a:rPr>
              <a:t>If the height of binary tree is </a:t>
            </a:r>
            <a:r>
              <a:rPr lang="en-US" altLang="zh-CN" b="1" i="1" dirty="0">
                <a:effectLst/>
                <a:latin typeface="Arial" panose="020B0604020202020204" pitchFamily="34" charset="0"/>
                <a:ea typeface="仿宋_GB2312" panose="02010609030101010101" pitchFamily="49" charset="-122"/>
              </a:rPr>
              <a:t>k</a:t>
            </a:r>
            <a:r>
              <a:rPr kumimoji="0" lang="en-US" altLang="zh-CN" dirty="0">
                <a:effectLst/>
                <a:latin typeface="Arial" panose="020B0604020202020204" pitchFamily="34" charset="0"/>
              </a:rPr>
              <a:t> </a:t>
            </a:r>
            <a:r>
              <a:rPr lang="en-US" altLang="zh-CN" b="1" dirty="0">
                <a:effectLst/>
                <a:latin typeface="Arial" panose="020B0604020202020204" pitchFamily="34" charset="0"/>
                <a:ea typeface="仿宋_GB2312" panose="02010609030101010101" pitchFamily="49" charset="-122"/>
              </a:rPr>
              <a:t>(</a:t>
            </a:r>
            <a:r>
              <a:rPr lang="en-US" altLang="zh-CN" b="1" i="1" dirty="0">
                <a:effectLst/>
                <a:latin typeface="Arial" panose="020B0604020202020204" pitchFamily="34" charset="0"/>
                <a:ea typeface="仿宋_GB2312" panose="02010609030101010101" pitchFamily="49" charset="-122"/>
              </a:rPr>
              <a:t>k</a:t>
            </a:r>
            <a:r>
              <a:rPr lang="en-US" altLang="zh-CN" b="1" dirty="0">
                <a:effectLst/>
                <a:latin typeface="Arial" panose="020B0604020202020204" pitchFamily="34" charset="0"/>
                <a:ea typeface="仿宋_GB2312" panose="02010609030101010101" pitchFamily="49" charset="-122"/>
              </a:rPr>
              <a:t> </a:t>
            </a:r>
            <a:r>
              <a:rPr lang="en-US" altLang="zh-CN" b="1" dirty="0">
                <a:effectLst/>
                <a:latin typeface="Arial" panose="020B0604020202020204" pitchFamily="34" charset="0"/>
                <a:ea typeface="仿宋_GB2312" panose="02010609030101010101" pitchFamily="49" charset="-122"/>
                <a:sym typeface="Symbol" panose="05050102010706020507" pitchFamily="18" charset="2"/>
              </a:rPr>
              <a:t></a:t>
            </a:r>
            <a:r>
              <a:rPr lang="en-US" altLang="zh-CN" b="1" dirty="0">
                <a:effectLst/>
                <a:latin typeface="Arial" panose="020B0604020202020204" pitchFamily="34" charset="0"/>
                <a:ea typeface="仿宋_GB2312" panose="02010609030101010101" pitchFamily="49" charset="-122"/>
              </a:rPr>
              <a:t> 1)</a:t>
            </a:r>
            <a:r>
              <a:rPr kumimoji="0" lang="en-US" altLang="zh-CN" dirty="0">
                <a:effectLst/>
                <a:latin typeface="Arial" panose="020B0604020202020204" pitchFamily="34" charset="0"/>
              </a:rPr>
              <a:t>, the number of nodes is at most</a:t>
            </a:r>
            <a:r>
              <a:rPr kumimoji="0" lang="en-US" altLang="zh-CN" dirty="0">
                <a:solidFill>
                  <a:srgbClr val="000000"/>
                </a:solidFill>
                <a:effectLst/>
                <a:latin typeface="Arial" panose="020B0604020202020204" pitchFamily="34" charset="0"/>
              </a:rPr>
              <a:t> </a:t>
            </a:r>
            <a:r>
              <a:rPr lang="en-US" altLang="zh-CN" b="1" dirty="0">
                <a:solidFill>
                  <a:srgbClr val="FFFF00"/>
                </a:solidFill>
                <a:effectLst/>
                <a:latin typeface="Arial" panose="020B0604020202020204" pitchFamily="34" charset="0"/>
                <a:ea typeface="仿宋_GB2312" panose="02010609030101010101" pitchFamily="49" charset="-122"/>
              </a:rPr>
              <a:t>2</a:t>
            </a:r>
            <a:r>
              <a:rPr lang="en-US" altLang="zh-CN" b="1" i="1" baseline="30000" dirty="0">
                <a:solidFill>
                  <a:srgbClr val="FFFF00"/>
                </a:solidFill>
                <a:effectLst/>
                <a:latin typeface="Arial" panose="020B0604020202020204" pitchFamily="34" charset="0"/>
                <a:ea typeface="仿宋_GB2312" panose="02010609030101010101" pitchFamily="49" charset="-122"/>
              </a:rPr>
              <a:t>k</a:t>
            </a:r>
            <a:r>
              <a:rPr lang="en-US" altLang="zh-CN" b="1" dirty="0">
                <a:solidFill>
                  <a:srgbClr val="FFFF00"/>
                </a:solidFill>
                <a:effectLst/>
                <a:latin typeface="Arial" panose="020B0604020202020204" pitchFamily="34" charset="0"/>
                <a:ea typeface="仿宋_GB2312" panose="02010609030101010101" pitchFamily="49" charset="-122"/>
              </a:rPr>
              <a:t>-1</a:t>
            </a:r>
            <a:r>
              <a:rPr kumimoji="0" lang="en-US" altLang="zh-CN" dirty="0">
                <a:solidFill>
                  <a:srgbClr val="FFFF00"/>
                </a:solidFill>
                <a:effectLst/>
                <a:latin typeface="Arial" panose="020B0604020202020204" pitchFamily="34" charset="0"/>
              </a:rPr>
              <a:t>.</a:t>
            </a:r>
            <a:endParaRPr lang="en-US" altLang="zh-CN" dirty="0">
              <a:solidFill>
                <a:schemeClr val="tx1"/>
              </a:solidFill>
              <a:effectLst/>
              <a:latin typeface="Arial" panose="020B0604020202020204" pitchFamily="34" charset="0"/>
              <a:ea typeface="幼圆" panose="02010509060101010101" pitchFamily="49" charset="-122"/>
            </a:endParaRPr>
          </a:p>
          <a:p>
            <a:r>
              <a:rPr lang="en-US" altLang="zh-CN" dirty="0">
                <a:solidFill>
                  <a:schemeClr val="tx1"/>
                </a:solidFill>
                <a:effectLst/>
                <a:latin typeface="Arial" panose="020B0604020202020204" pitchFamily="34" charset="0"/>
                <a:ea typeface="幼圆" panose="02010509060101010101" pitchFamily="49" charset="-122"/>
              </a:rPr>
              <a:t>	</a:t>
            </a:r>
            <a:r>
              <a:rPr lang="zh-CN" altLang="en-US" dirty="0">
                <a:solidFill>
                  <a:schemeClr val="tx1"/>
                </a:solidFill>
                <a:effectLst/>
                <a:latin typeface="Arial" panose="020B0604020202020204" pitchFamily="34" charset="0"/>
                <a:ea typeface="幼圆" panose="02010509060101010101" pitchFamily="49" charset="-122"/>
              </a:rPr>
              <a:t>深度为</a:t>
            </a:r>
            <a:r>
              <a:rPr lang="en-US" altLang="zh-CN" dirty="0">
                <a:solidFill>
                  <a:schemeClr val="tx1"/>
                </a:solidFill>
                <a:effectLst/>
                <a:latin typeface="Arial" panose="020B0604020202020204" pitchFamily="34" charset="0"/>
                <a:ea typeface="幼圆" panose="02010509060101010101" pitchFamily="49" charset="-122"/>
              </a:rPr>
              <a:t>k</a:t>
            </a:r>
            <a:r>
              <a:rPr lang="zh-CN" altLang="en-US" dirty="0">
                <a:solidFill>
                  <a:schemeClr val="tx1"/>
                </a:solidFill>
                <a:effectLst/>
                <a:latin typeface="Arial" panose="020B0604020202020204" pitchFamily="34" charset="0"/>
                <a:ea typeface="幼圆" panose="02010509060101010101" pitchFamily="49" charset="-122"/>
              </a:rPr>
              <a:t>的二叉树至多有</a:t>
            </a:r>
            <a:r>
              <a:rPr lang="en-US" altLang="zh-CN" dirty="0">
                <a:solidFill>
                  <a:schemeClr val="tx1"/>
                </a:solidFill>
                <a:effectLst/>
                <a:latin typeface="Arial" panose="020B0604020202020204" pitchFamily="34" charset="0"/>
                <a:ea typeface="幼圆" panose="02010509060101010101" pitchFamily="49" charset="-122"/>
              </a:rPr>
              <a:t>2</a:t>
            </a:r>
            <a:r>
              <a:rPr lang="en-US" altLang="zh-CN" baseline="30000" dirty="0">
                <a:solidFill>
                  <a:schemeClr val="tx1"/>
                </a:solidFill>
                <a:effectLst/>
                <a:latin typeface="Arial" panose="020B0604020202020204" pitchFamily="34" charset="0"/>
                <a:ea typeface="幼圆" panose="02010509060101010101" pitchFamily="49" charset="-122"/>
              </a:rPr>
              <a:t>k</a:t>
            </a:r>
            <a:r>
              <a:rPr lang="en-US" altLang="zh-CN" dirty="0">
                <a:solidFill>
                  <a:schemeClr val="tx1"/>
                </a:solidFill>
                <a:effectLst/>
                <a:latin typeface="Arial" panose="020B0604020202020204" pitchFamily="34" charset="0"/>
                <a:ea typeface="幼圆" panose="02010509060101010101" pitchFamily="49" charset="-122"/>
              </a:rPr>
              <a:t>-1</a:t>
            </a:r>
            <a:r>
              <a:rPr lang="zh-CN" altLang="en-US" dirty="0">
                <a:solidFill>
                  <a:schemeClr val="tx1"/>
                </a:solidFill>
                <a:effectLst/>
                <a:latin typeface="Arial" panose="020B0604020202020204" pitchFamily="34" charset="0"/>
                <a:ea typeface="幼圆" panose="02010509060101010101" pitchFamily="49" charset="-122"/>
              </a:rPr>
              <a:t>个结点（</a:t>
            </a:r>
            <a:r>
              <a:rPr lang="en-US" altLang="zh-CN" dirty="0">
                <a:solidFill>
                  <a:schemeClr val="tx1"/>
                </a:solidFill>
                <a:effectLst/>
                <a:latin typeface="Arial" panose="020B0604020202020204" pitchFamily="34" charset="0"/>
                <a:ea typeface="幼圆" panose="02010509060101010101" pitchFamily="49" charset="-122"/>
              </a:rPr>
              <a:t>k&gt;=1</a:t>
            </a:r>
            <a:r>
              <a:rPr lang="zh-CN" altLang="en-US" dirty="0">
                <a:solidFill>
                  <a:schemeClr val="tx1"/>
                </a:solidFill>
                <a:effectLst/>
                <a:latin typeface="Arial" panose="020B0604020202020204" pitchFamily="34" charset="0"/>
                <a:ea typeface="幼圆" panose="02010509060101010101" pitchFamily="49" charset="-122"/>
              </a:rPr>
              <a:t>）。</a:t>
            </a:r>
          </a:p>
        </p:txBody>
      </p:sp>
      <p:sp>
        <p:nvSpPr>
          <p:cNvPr id="222216" name="Rectangle 8"/>
          <p:cNvSpPr>
            <a:spLocks noChangeArrowheads="1"/>
          </p:cNvSpPr>
          <p:nvPr/>
        </p:nvSpPr>
        <p:spPr bwMode="auto">
          <a:xfrm>
            <a:off x="3941763" y="4437063"/>
            <a:ext cx="46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FF00"/>
                </a:solidFill>
                <a:effectLst/>
                <a:ea typeface="仿宋_GB2312" panose="02010609030101010101" pitchFamily="49" charset="-122"/>
              </a:rPr>
              <a:t>2</a:t>
            </a:r>
            <a:r>
              <a:rPr kumimoji="1" lang="en-US" altLang="zh-CN" sz="2400" b="1" i="1" baseline="30000">
                <a:solidFill>
                  <a:srgbClr val="FFFF00"/>
                </a:solidFill>
                <a:effectLst/>
                <a:ea typeface="仿宋_GB2312" panose="02010609030101010101" pitchFamily="49" charset="-122"/>
              </a:rPr>
              <a:t>0</a:t>
            </a:r>
          </a:p>
        </p:txBody>
      </p:sp>
      <p:sp>
        <p:nvSpPr>
          <p:cNvPr id="222217" name="Rectangle 9"/>
          <p:cNvSpPr>
            <a:spLocks noChangeArrowheads="1"/>
          </p:cNvSpPr>
          <p:nvPr/>
        </p:nvSpPr>
        <p:spPr bwMode="auto">
          <a:xfrm>
            <a:off x="3941763" y="4894263"/>
            <a:ext cx="46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FF00"/>
                </a:solidFill>
                <a:effectLst/>
                <a:ea typeface="仿宋_GB2312" panose="02010609030101010101" pitchFamily="49" charset="-122"/>
              </a:rPr>
              <a:t>2</a:t>
            </a:r>
            <a:r>
              <a:rPr kumimoji="1" lang="en-US" altLang="zh-CN" sz="2400" b="1" i="1" baseline="30000">
                <a:solidFill>
                  <a:srgbClr val="FFFF00"/>
                </a:solidFill>
                <a:effectLst/>
                <a:ea typeface="仿宋_GB2312" panose="02010609030101010101" pitchFamily="49" charset="-122"/>
              </a:rPr>
              <a:t>1</a:t>
            </a:r>
          </a:p>
        </p:txBody>
      </p:sp>
      <p:sp>
        <p:nvSpPr>
          <p:cNvPr id="222218" name="Rectangle 10"/>
          <p:cNvSpPr>
            <a:spLocks noChangeArrowheads="1"/>
          </p:cNvSpPr>
          <p:nvPr/>
        </p:nvSpPr>
        <p:spPr bwMode="auto">
          <a:xfrm>
            <a:off x="3941763" y="5349875"/>
            <a:ext cx="46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FF00"/>
                </a:solidFill>
                <a:effectLst/>
                <a:ea typeface="仿宋_GB2312" panose="02010609030101010101" pitchFamily="49" charset="-122"/>
              </a:rPr>
              <a:t>2</a:t>
            </a:r>
            <a:r>
              <a:rPr kumimoji="1" lang="en-US" altLang="zh-CN" sz="2400" b="1" i="1" baseline="30000">
                <a:solidFill>
                  <a:srgbClr val="FFFF00"/>
                </a:solidFill>
                <a:effectLst/>
                <a:ea typeface="仿宋_GB2312" panose="02010609030101010101" pitchFamily="49" charset="-122"/>
              </a:rPr>
              <a:t>2</a:t>
            </a:r>
          </a:p>
        </p:txBody>
      </p:sp>
      <p:sp>
        <p:nvSpPr>
          <p:cNvPr id="222219" name="Rectangle 11"/>
          <p:cNvSpPr>
            <a:spLocks noChangeArrowheads="1"/>
          </p:cNvSpPr>
          <p:nvPr/>
        </p:nvSpPr>
        <p:spPr bwMode="auto">
          <a:xfrm>
            <a:off x="3851275" y="623728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FF00"/>
                </a:solidFill>
                <a:effectLst/>
                <a:ea typeface="仿宋_GB2312" panose="02010609030101010101" pitchFamily="49" charset="-122"/>
              </a:rPr>
              <a:t>2</a:t>
            </a:r>
            <a:r>
              <a:rPr kumimoji="1" lang="en-US" altLang="zh-CN" sz="2400" b="1" i="1" baseline="30000">
                <a:solidFill>
                  <a:srgbClr val="FFFF00"/>
                </a:solidFill>
                <a:effectLst/>
                <a:ea typeface="仿宋_GB2312" panose="02010609030101010101" pitchFamily="49" charset="-122"/>
              </a:rPr>
              <a:t>k-1</a:t>
            </a:r>
          </a:p>
        </p:txBody>
      </p:sp>
      <p:sp>
        <p:nvSpPr>
          <p:cNvPr id="222220" name="Line 12"/>
          <p:cNvSpPr>
            <a:spLocks noChangeShapeType="1"/>
          </p:cNvSpPr>
          <p:nvPr/>
        </p:nvSpPr>
        <p:spPr bwMode="auto">
          <a:xfrm>
            <a:off x="4175125" y="5807075"/>
            <a:ext cx="0" cy="431800"/>
          </a:xfrm>
          <a:prstGeom prst="line">
            <a:avLst/>
          </a:prstGeom>
          <a:noFill/>
          <a:ln w="76200">
            <a:solidFill>
              <a:srgbClr val="FFFF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21" name="AutoShape 13"/>
          <p:cNvSpPr/>
          <p:nvPr/>
        </p:nvSpPr>
        <p:spPr bwMode="auto">
          <a:xfrm>
            <a:off x="4516438" y="4579938"/>
            <a:ext cx="144462" cy="1944687"/>
          </a:xfrm>
          <a:prstGeom prst="rightBrace">
            <a:avLst>
              <a:gd name="adj1" fmla="val 112180"/>
              <a:gd name="adj2" fmla="val 50000"/>
            </a:avLst>
          </a:prstGeom>
          <a:noFill/>
          <a:ln w="38100">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2222" name="Object 14"/>
          <p:cNvGraphicFramePr>
            <a:graphicFrameLocks noChangeAspect="1"/>
          </p:cNvGraphicFramePr>
          <p:nvPr/>
        </p:nvGraphicFramePr>
        <p:xfrm>
          <a:off x="4803775" y="5229225"/>
          <a:ext cx="663575" cy="723900"/>
        </p:xfrm>
        <a:graphic>
          <a:graphicData uri="http://schemas.openxmlformats.org/presentationml/2006/ole">
            <mc:AlternateContent xmlns:mc="http://schemas.openxmlformats.org/markup-compatibility/2006">
              <mc:Choice xmlns:v="urn:schemas-microsoft-com:vml" Requires="v">
                <p:oleObj spid="_x0000_s222557" name="Equation" r:id="rId4" imgW="139700" imgH="152400" progId="Equation.DSMT4">
                  <p:embed/>
                </p:oleObj>
              </mc:Choice>
              <mc:Fallback>
                <p:oleObj name="Equation" r:id="rId4" imgW="139700" imgH="152400"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3775" y="5229225"/>
                        <a:ext cx="663575"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2223" name="AutoShape 15"/>
          <p:cNvSpPr>
            <a:spLocks noChangeArrowheads="1"/>
          </p:cNvSpPr>
          <p:nvPr/>
        </p:nvSpPr>
        <p:spPr bwMode="auto">
          <a:xfrm>
            <a:off x="5740400" y="5373688"/>
            <a:ext cx="647700" cy="360362"/>
          </a:xfrm>
          <a:prstGeom prst="rightArrow">
            <a:avLst>
              <a:gd name="adj1" fmla="val 50000"/>
              <a:gd name="adj2" fmla="val 44934"/>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5" name="Rectangle 17"/>
          <p:cNvSpPr>
            <a:spLocks noChangeArrowheads="1"/>
          </p:cNvSpPr>
          <p:nvPr/>
        </p:nvSpPr>
        <p:spPr bwMode="auto">
          <a:xfrm>
            <a:off x="6461576" y="5230941"/>
            <a:ext cx="10230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dirty="0" err="1">
                <a:solidFill>
                  <a:srgbClr val="FFFF00"/>
                </a:solidFill>
                <a:effectLst/>
                <a:ea typeface="仿宋_GB2312" panose="02010609030101010101" pitchFamily="49" charset="-122"/>
              </a:rPr>
              <a:t>2</a:t>
            </a:r>
            <a:r>
              <a:rPr kumimoji="1" lang="en-US" altLang="zh-CN" sz="3600" b="1" i="1" baseline="30000" dirty="0" err="1">
                <a:solidFill>
                  <a:srgbClr val="FFFF00"/>
                </a:solidFill>
                <a:effectLst/>
                <a:ea typeface="仿宋_GB2312" panose="02010609030101010101" pitchFamily="49" charset="-122"/>
              </a:rPr>
              <a:t>k</a:t>
            </a:r>
            <a:r>
              <a:rPr kumimoji="1" lang="en-US" altLang="zh-CN" sz="3600" b="1" dirty="0">
                <a:solidFill>
                  <a:srgbClr val="FFFF00"/>
                </a:solidFill>
                <a:effectLst/>
                <a:ea typeface="仿宋_GB2312" panose="02010609030101010101" pitchFamily="49" charset="-122"/>
              </a:rPr>
              <a:t>-1</a:t>
            </a:r>
          </a:p>
        </p:txBody>
      </p:sp>
      <p:sp>
        <p:nvSpPr>
          <p:cNvPr id="222226" name="Rectangle 18"/>
          <p:cNvSpPr>
            <a:spLocks noChangeArrowheads="1"/>
          </p:cNvSpPr>
          <p:nvPr/>
        </p:nvSpPr>
        <p:spPr bwMode="auto">
          <a:xfrm>
            <a:off x="1108075" y="4481513"/>
            <a:ext cx="92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FFFF00"/>
                </a:solidFill>
                <a:effectLst/>
                <a:ea typeface="仿宋_GB2312" panose="02010609030101010101" pitchFamily="49" charset="-122"/>
              </a:rPr>
              <a:t>Level 1</a:t>
            </a:r>
            <a:endParaRPr kumimoji="1" lang="en-US" altLang="zh-CN" sz="1800" i="1" baseline="30000">
              <a:solidFill>
                <a:srgbClr val="FFFF00"/>
              </a:solidFill>
              <a:effectLst/>
              <a:ea typeface="仿宋_GB2312" panose="02010609030101010101" pitchFamily="49" charset="-122"/>
            </a:endParaRPr>
          </a:p>
        </p:txBody>
      </p:sp>
      <p:sp>
        <p:nvSpPr>
          <p:cNvPr id="222227" name="Oval 19"/>
          <p:cNvSpPr>
            <a:spLocks noChangeArrowheads="1"/>
          </p:cNvSpPr>
          <p:nvPr/>
        </p:nvSpPr>
        <p:spPr bwMode="auto">
          <a:xfrm>
            <a:off x="2852342" y="4556125"/>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8" name="Rectangle 20"/>
          <p:cNvSpPr>
            <a:spLocks noChangeArrowheads="1"/>
          </p:cNvSpPr>
          <p:nvPr/>
        </p:nvSpPr>
        <p:spPr bwMode="auto">
          <a:xfrm>
            <a:off x="1116013" y="4933950"/>
            <a:ext cx="92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FFFF00"/>
                </a:solidFill>
                <a:effectLst/>
                <a:ea typeface="仿宋_GB2312" panose="02010609030101010101" pitchFamily="49" charset="-122"/>
              </a:rPr>
              <a:t>Level 2</a:t>
            </a:r>
            <a:endParaRPr kumimoji="1" lang="en-US" altLang="zh-CN" sz="1800" i="1" baseline="30000">
              <a:solidFill>
                <a:srgbClr val="FFFF00"/>
              </a:solidFill>
              <a:effectLst/>
              <a:ea typeface="仿宋_GB2312" panose="02010609030101010101" pitchFamily="49" charset="-122"/>
            </a:endParaRPr>
          </a:p>
        </p:txBody>
      </p:sp>
      <p:sp>
        <p:nvSpPr>
          <p:cNvPr id="222229" name="Oval 21"/>
          <p:cNvSpPr>
            <a:spLocks noChangeArrowheads="1"/>
          </p:cNvSpPr>
          <p:nvPr/>
        </p:nvSpPr>
        <p:spPr bwMode="auto">
          <a:xfrm>
            <a:off x="2564607" y="5008563"/>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0" name="Oval 22"/>
          <p:cNvSpPr>
            <a:spLocks noChangeArrowheads="1"/>
          </p:cNvSpPr>
          <p:nvPr/>
        </p:nvSpPr>
        <p:spPr bwMode="auto">
          <a:xfrm>
            <a:off x="3140076" y="5013325"/>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1" name="Rectangle 23"/>
          <p:cNvSpPr>
            <a:spLocks noChangeArrowheads="1"/>
          </p:cNvSpPr>
          <p:nvPr/>
        </p:nvSpPr>
        <p:spPr bwMode="auto">
          <a:xfrm>
            <a:off x="1116013" y="5367338"/>
            <a:ext cx="92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FFFF00"/>
                </a:solidFill>
                <a:effectLst/>
                <a:ea typeface="仿宋_GB2312" panose="02010609030101010101" pitchFamily="49" charset="-122"/>
              </a:rPr>
              <a:t>Level 3</a:t>
            </a:r>
            <a:endParaRPr kumimoji="1" lang="en-US" altLang="zh-CN" sz="1800" i="1" baseline="30000">
              <a:solidFill>
                <a:srgbClr val="FFFF00"/>
              </a:solidFill>
              <a:effectLst/>
              <a:ea typeface="仿宋_GB2312" panose="02010609030101010101" pitchFamily="49" charset="-122"/>
            </a:endParaRPr>
          </a:p>
        </p:txBody>
      </p:sp>
      <p:sp>
        <p:nvSpPr>
          <p:cNvPr id="222232" name="Oval 24"/>
          <p:cNvSpPr>
            <a:spLocks noChangeArrowheads="1"/>
          </p:cNvSpPr>
          <p:nvPr/>
        </p:nvSpPr>
        <p:spPr bwMode="auto">
          <a:xfrm>
            <a:off x="2995613" y="5441950"/>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3" name="Oval 25"/>
          <p:cNvSpPr>
            <a:spLocks noChangeArrowheads="1"/>
          </p:cNvSpPr>
          <p:nvPr/>
        </p:nvSpPr>
        <p:spPr bwMode="auto">
          <a:xfrm>
            <a:off x="3284538" y="5446713"/>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4" name="Oval 26"/>
          <p:cNvSpPr>
            <a:spLocks noChangeArrowheads="1"/>
          </p:cNvSpPr>
          <p:nvPr/>
        </p:nvSpPr>
        <p:spPr bwMode="auto">
          <a:xfrm>
            <a:off x="2420938" y="5445125"/>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5" name="Oval 27"/>
          <p:cNvSpPr>
            <a:spLocks noChangeArrowheads="1"/>
          </p:cNvSpPr>
          <p:nvPr/>
        </p:nvSpPr>
        <p:spPr bwMode="auto">
          <a:xfrm>
            <a:off x="2708275" y="5449888"/>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6" name="Rectangle 28"/>
          <p:cNvSpPr>
            <a:spLocks noChangeArrowheads="1"/>
          </p:cNvSpPr>
          <p:nvPr/>
        </p:nvSpPr>
        <p:spPr bwMode="auto">
          <a:xfrm>
            <a:off x="1122363" y="6230938"/>
            <a:ext cx="90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FFFF00"/>
                </a:solidFill>
                <a:effectLst/>
                <a:ea typeface="仿宋_GB2312" panose="02010609030101010101" pitchFamily="49" charset="-122"/>
              </a:rPr>
              <a:t>Level k</a:t>
            </a:r>
            <a:endParaRPr kumimoji="1" lang="en-US" altLang="zh-CN" sz="1800" i="1" baseline="30000">
              <a:solidFill>
                <a:srgbClr val="FFFF00"/>
              </a:solidFill>
              <a:effectLst/>
              <a:ea typeface="仿宋_GB2312" panose="02010609030101010101" pitchFamily="49" charset="-122"/>
            </a:endParaRPr>
          </a:p>
        </p:txBody>
      </p:sp>
      <p:sp>
        <p:nvSpPr>
          <p:cNvPr id="222237" name="Oval 29"/>
          <p:cNvSpPr>
            <a:spLocks noChangeArrowheads="1"/>
          </p:cNvSpPr>
          <p:nvPr/>
        </p:nvSpPr>
        <p:spPr bwMode="auto">
          <a:xfrm>
            <a:off x="3275013" y="6305550"/>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8" name="Oval 30"/>
          <p:cNvSpPr>
            <a:spLocks noChangeArrowheads="1"/>
          </p:cNvSpPr>
          <p:nvPr/>
        </p:nvSpPr>
        <p:spPr bwMode="auto">
          <a:xfrm>
            <a:off x="3563938" y="6305550"/>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9" name="Oval 31"/>
          <p:cNvSpPr>
            <a:spLocks noChangeArrowheads="1"/>
          </p:cNvSpPr>
          <p:nvPr/>
        </p:nvSpPr>
        <p:spPr bwMode="auto">
          <a:xfrm>
            <a:off x="2124075" y="6305550"/>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0" name="Oval 32"/>
          <p:cNvSpPr>
            <a:spLocks noChangeArrowheads="1"/>
          </p:cNvSpPr>
          <p:nvPr/>
        </p:nvSpPr>
        <p:spPr bwMode="auto">
          <a:xfrm>
            <a:off x="2411413" y="6307138"/>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1" name="Line 33"/>
          <p:cNvSpPr>
            <a:spLocks noChangeShapeType="1"/>
          </p:cNvSpPr>
          <p:nvPr/>
        </p:nvSpPr>
        <p:spPr bwMode="auto">
          <a:xfrm flipH="1">
            <a:off x="2703513" y="6413500"/>
            <a:ext cx="504825" cy="1588"/>
          </a:xfrm>
          <a:prstGeom prst="line">
            <a:avLst/>
          </a:prstGeom>
          <a:noFill/>
          <a:ln w="76200">
            <a:solidFill>
              <a:srgbClr val="FFFF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椭圆 1"/>
          <p:cNvSpPr/>
          <p:nvPr/>
        </p:nvSpPr>
        <p:spPr>
          <a:xfrm>
            <a:off x="3477260" y="1701165"/>
            <a:ext cx="671830" cy="497205"/>
          </a:xfrm>
          <a:prstGeom prst="ellipse">
            <a:avLst/>
          </a:prstGeom>
          <a:noFill/>
          <a:ln>
            <a:solidFill>
              <a:srgbClr val="FFFF00"/>
            </a:solidFill>
          </a:ln>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 name="椭圆 2"/>
          <p:cNvSpPr/>
          <p:nvPr/>
        </p:nvSpPr>
        <p:spPr>
          <a:xfrm>
            <a:off x="3270250" y="3861435"/>
            <a:ext cx="671830" cy="497205"/>
          </a:xfrm>
          <a:prstGeom prst="ellipse">
            <a:avLst/>
          </a:prstGeom>
          <a:noFill/>
          <a:ln>
            <a:solidFill>
              <a:srgbClr val="FFFF00"/>
            </a:solidFill>
          </a:ln>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4" name="文本框 3"/>
          <p:cNvSpPr txBox="1"/>
          <p:nvPr/>
        </p:nvSpPr>
        <p:spPr>
          <a:xfrm>
            <a:off x="4688840" y="2326640"/>
            <a:ext cx="1467485" cy="460375"/>
          </a:xfrm>
          <a:prstGeom prst="rect">
            <a:avLst/>
          </a:prstGeom>
          <a:noFill/>
        </p:spPr>
        <p:txBody>
          <a:bodyPr wrap="square" rtlCol="0">
            <a:spAutoFit/>
          </a:bodyPr>
          <a:lstStyle/>
          <a:p>
            <a:r>
              <a:rPr lang="zh-CN" altLang="en-US" sz="2400" dirty="0">
                <a:solidFill>
                  <a:srgbClr val="FFFF00"/>
                </a:solidFill>
                <a:latin typeface="微软雅黑" panose="020B0503020204020204" charset="-122"/>
                <a:ea typeface="微软雅黑" panose="020B0503020204020204" charset="-122"/>
              </a:rPr>
              <a:t>满二叉树</a:t>
            </a:r>
          </a:p>
        </p:txBody>
      </p:sp>
      <p:sp>
        <p:nvSpPr>
          <p:cNvPr id="3177" name="Rectangle 105"/>
          <p:cNvSpPr>
            <a:spLocks noGrp="1" noChangeArrowheads="1"/>
          </p:cNvSpPr>
          <p:nvPr/>
        </p:nvSpPr>
        <p:spPr>
          <a:xfrm>
            <a:off x="344170" y="260985"/>
            <a:ext cx="465709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Characteristics of binary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22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22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22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22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22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22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22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22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22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22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22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22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22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22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22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22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22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22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22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22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22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222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22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2225"/>
                                        </p:tgtEl>
                                        <p:attrNameLst>
                                          <p:attrName>style.visibility</p:attrName>
                                        </p:attrNameLst>
                                      </p:cBhvr>
                                      <p:to>
                                        <p:strVal val="visible"/>
                                      </p:to>
                                    </p:set>
                                  </p:childTnLst>
                                </p:cTn>
                              </p:par>
                            </p:childTnLst>
                          </p:cTn>
                        </p:par>
                        <p:par>
                          <p:cTn id="71" fill="hold">
                            <p:stCondLst>
                              <p:cond delay="0"/>
                            </p:stCondLst>
                            <p:childTnLst>
                              <p:par>
                                <p:cTn id="72" presetID="35" presetClass="emph" presetSubtype="0" repeatCount="3000" fill="hold" grpId="1" nodeType="afterEffect">
                                  <p:stCondLst>
                                    <p:cond delay="500"/>
                                  </p:stCondLst>
                                  <p:childTnLst>
                                    <p:anim calcmode="discrete" valueType="str">
                                      <p:cBhvr>
                                        <p:cTn id="73" dur="1000" fill="hold"/>
                                        <p:tgtEl>
                                          <p:spTgt spid="22222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6" grpId="0"/>
      <p:bldP spid="222217" grpId="0"/>
      <p:bldP spid="222218" grpId="0"/>
      <p:bldP spid="222219" grpId="0"/>
      <p:bldP spid="222220" grpId="0" animBg="1"/>
      <p:bldP spid="222221" grpId="0" animBg="1"/>
      <p:bldP spid="222223" grpId="0" animBg="1"/>
      <p:bldP spid="222225" grpId="0"/>
      <p:bldP spid="222225" grpId="1"/>
      <p:bldP spid="222226" grpId="0"/>
      <p:bldP spid="222227" grpId="0" animBg="1"/>
      <p:bldP spid="222228" grpId="0"/>
      <p:bldP spid="222229" grpId="0" animBg="1"/>
      <p:bldP spid="222230" grpId="0" animBg="1"/>
      <p:bldP spid="222231" grpId="0"/>
      <p:bldP spid="222232" grpId="0" animBg="1"/>
      <p:bldP spid="222233" grpId="0" animBg="1"/>
      <p:bldP spid="222234" grpId="0" animBg="1"/>
      <p:bldP spid="222235" grpId="0" animBg="1"/>
      <p:bldP spid="222236" grpId="0"/>
      <p:bldP spid="222237" grpId="0" animBg="1"/>
      <p:bldP spid="222238" grpId="0" animBg="1"/>
      <p:bldP spid="222239" grpId="0" animBg="1"/>
      <p:bldP spid="222240" grpId="0" animBg="1"/>
      <p:bldP spid="222241" grpId="0" animBg="1"/>
      <p:bldP spid="2" grpId="0" bldLvl="0" animBg="1"/>
      <p:bldP spid="3" grpId="0" bldLvl="0" animBg="1"/>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050925" y="7826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kumimoji="1" lang="zh-CN" altLang="zh-CN" sz="2400">
              <a:effectLst/>
              <a:latin typeface="Times New Roman" panose="02020603050405020304" pitchFamily="18" charset="0"/>
              <a:ea typeface="宋体" panose="02010600030101010101" pitchFamily="2" charset="-122"/>
            </a:endParaRPr>
          </a:p>
        </p:txBody>
      </p:sp>
      <p:sp>
        <p:nvSpPr>
          <p:cNvPr id="7171" name="Text Box 3"/>
          <p:cNvSpPr txBox="1">
            <a:spLocks noChangeArrowheads="1"/>
          </p:cNvSpPr>
          <p:nvPr/>
        </p:nvSpPr>
        <p:spPr bwMode="auto">
          <a:xfrm>
            <a:off x="439738" y="981075"/>
            <a:ext cx="845343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chemeClr val="tx1"/>
                </a:solidFill>
                <a:effectLst/>
              </a:rPr>
              <a:t>(3) </a:t>
            </a:r>
            <a:r>
              <a:rPr lang="en-US" altLang="zh-CN" sz="2400" dirty="0">
                <a:effectLst/>
              </a:rPr>
              <a:t>In binary tree, if the number of leaves is </a:t>
            </a:r>
            <a:r>
              <a:rPr kumimoji="1" lang="en-US" altLang="zh-CN" sz="2400" b="1" i="1" dirty="0" err="1">
                <a:solidFill>
                  <a:srgbClr val="FFFF00"/>
                </a:solidFill>
                <a:effectLst/>
              </a:rPr>
              <a:t>n</a:t>
            </a:r>
            <a:r>
              <a:rPr kumimoji="1" lang="en-US" altLang="zh-CN" sz="2400" b="1" baseline="-25000" dirty="0" err="1">
                <a:solidFill>
                  <a:srgbClr val="FFFF00"/>
                </a:solidFill>
                <a:effectLst/>
              </a:rPr>
              <a:t>0</a:t>
            </a:r>
            <a:r>
              <a:rPr lang="en-US" altLang="zh-CN" sz="2400" dirty="0" smtClean="0">
                <a:effectLst/>
              </a:rPr>
              <a:t>, and </a:t>
            </a:r>
            <a:r>
              <a:rPr lang="en-US" altLang="zh-CN" sz="2400" dirty="0">
                <a:effectLst/>
              </a:rPr>
              <a:t>the number of nodes with left and right children is </a:t>
            </a:r>
            <a:r>
              <a:rPr kumimoji="1" lang="en-US" altLang="zh-CN" sz="2400" b="1" i="1" dirty="0" err="1">
                <a:solidFill>
                  <a:srgbClr val="FFFF00"/>
                </a:solidFill>
                <a:effectLst/>
              </a:rPr>
              <a:t>n</a:t>
            </a:r>
            <a:r>
              <a:rPr kumimoji="1" lang="en-US" altLang="zh-CN" sz="2400" b="1" baseline="-25000" dirty="0" err="1">
                <a:solidFill>
                  <a:srgbClr val="FFFF00"/>
                </a:solidFill>
                <a:effectLst/>
              </a:rPr>
              <a:t>2</a:t>
            </a:r>
            <a:r>
              <a:rPr lang="en-US" altLang="zh-CN" sz="2400" dirty="0">
                <a:effectLst/>
              </a:rPr>
              <a:t>, then </a:t>
            </a:r>
          </a:p>
          <a:p>
            <a:pPr algn="l"/>
            <a:r>
              <a:rPr lang="en-US" altLang="zh-CN" sz="2400" dirty="0">
                <a:solidFill>
                  <a:srgbClr val="000000"/>
                </a:solidFill>
                <a:effectLst/>
              </a:rPr>
              <a:t>			 </a:t>
            </a:r>
            <a:r>
              <a:rPr kumimoji="1" lang="en-US" altLang="zh-CN" sz="2400" b="1" i="1" dirty="0" err="1">
                <a:solidFill>
                  <a:srgbClr val="FFFF00"/>
                </a:solidFill>
                <a:effectLst/>
              </a:rPr>
              <a:t>n</a:t>
            </a:r>
            <a:r>
              <a:rPr kumimoji="1" lang="en-US" altLang="zh-CN" sz="2400" b="1" baseline="-25000" dirty="0" err="1">
                <a:solidFill>
                  <a:srgbClr val="FFFF00"/>
                </a:solidFill>
                <a:effectLst/>
              </a:rPr>
              <a:t>0</a:t>
            </a:r>
            <a:r>
              <a:rPr kumimoji="1" lang="zh-CN" altLang="en-US" sz="2400" b="1" dirty="0">
                <a:solidFill>
                  <a:srgbClr val="FFFF00"/>
                </a:solidFill>
                <a:effectLst/>
              </a:rPr>
              <a:t>＝</a:t>
            </a:r>
            <a:r>
              <a:rPr kumimoji="1" lang="en-US" altLang="zh-CN" sz="2400" b="1" i="1" dirty="0" err="1">
                <a:solidFill>
                  <a:srgbClr val="FFFF00"/>
                </a:solidFill>
                <a:effectLst/>
              </a:rPr>
              <a:t>n</a:t>
            </a:r>
            <a:r>
              <a:rPr kumimoji="1" lang="en-US" altLang="zh-CN" sz="2400" b="1" baseline="-25000" dirty="0" err="1">
                <a:solidFill>
                  <a:srgbClr val="FFFF00"/>
                </a:solidFill>
                <a:effectLst/>
              </a:rPr>
              <a:t>2</a:t>
            </a:r>
            <a:r>
              <a:rPr kumimoji="1" lang="zh-CN" altLang="en-US" sz="2400" b="1" dirty="0">
                <a:solidFill>
                  <a:srgbClr val="FFFF00"/>
                </a:solidFill>
                <a:effectLst/>
              </a:rPr>
              <a:t>＋</a:t>
            </a:r>
            <a:r>
              <a:rPr kumimoji="1" lang="en-US" altLang="zh-CN" sz="2400" b="1" dirty="0">
                <a:solidFill>
                  <a:srgbClr val="FFFF00"/>
                </a:solidFill>
                <a:effectLst/>
              </a:rPr>
              <a:t>1</a:t>
            </a:r>
          </a:p>
          <a:p>
            <a:pPr algn="l"/>
            <a:r>
              <a:rPr kumimoji="1" lang="zh-CN" altLang="en-US" sz="2400" dirty="0">
                <a:solidFill>
                  <a:schemeClr val="tx1"/>
                </a:solidFill>
                <a:effectLst/>
              </a:rPr>
              <a:t>对任何一棵二叉树</a:t>
            </a:r>
            <a:r>
              <a:rPr kumimoji="1" lang="en-US" altLang="zh-CN" sz="2400" dirty="0">
                <a:solidFill>
                  <a:schemeClr val="tx1"/>
                </a:solidFill>
                <a:effectLst/>
              </a:rPr>
              <a:t>T</a:t>
            </a:r>
            <a:r>
              <a:rPr kumimoji="1" lang="zh-CN" altLang="en-US" sz="2400" dirty="0">
                <a:solidFill>
                  <a:schemeClr val="tx1"/>
                </a:solidFill>
                <a:effectLst/>
              </a:rPr>
              <a:t>，如果其终端结点数为</a:t>
            </a:r>
            <a:r>
              <a:rPr kumimoji="1" lang="en-US" altLang="zh-CN" sz="2400" i="1" dirty="0" err="1">
                <a:solidFill>
                  <a:schemeClr val="tx1"/>
                </a:solidFill>
                <a:effectLst/>
              </a:rPr>
              <a:t>n</a:t>
            </a:r>
            <a:r>
              <a:rPr kumimoji="1" lang="en-US" altLang="zh-CN" sz="2400" baseline="-25000" dirty="0" err="1">
                <a:solidFill>
                  <a:schemeClr val="tx1"/>
                </a:solidFill>
                <a:effectLst/>
              </a:rPr>
              <a:t>0</a:t>
            </a:r>
            <a:r>
              <a:rPr kumimoji="1" lang="zh-CN" altLang="en-US" sz="2400" dirty="0">
                <a:solidFill>
                  <a:schemeClr val="tx1"/>
                </a:solidFill>
                <a:effectLst/>
              </a:rPr>
              <a:t>，度为</a:t>
            </a:r>
            <a:r>
              <a:rPr kumimoji="1" lang="en-US" altLang="zh-CN" sz="2400" dirty="0">
                <a:solidFill>
                  <a:schemeClr val="tx1"/>
                </a:solidFill>
                <a:effectLst/>
              </a:rPr>
              <a:t>2</a:t>
            </a:r>
            <a:r>
              <a:rPr kumimoji="1" lang="zh-CN" altLang="en-US" sz="2400" dirty="0">
                <a:solidFill>
                  <a:schemeClr val="tx1"/>
                </a:solidFill>
                <a:effectLst/>
              </a:rPr>
              <a:t>的结点数为</a:t>
            </a:r>
            <a:r>
              <a:rPr kumimoji="1" lang="en-US" altLang="zh-CN" sz="2400" i="1" dirty="0" err="1">
                <a:solidFill>
                  <a:schemeClr val="tx1"/>
                </a:solidFill>
                <a:effectLst/>
              </a:rPr>
              <a:t>n</a:t>
            </a:r>
            <a:r>
              <a:rPr kumimoji="1" lang="en-US" altLang="zh-CN" sz="2400" baseline="-25000" dirty="0" err="1">
                <a:solidFill>
                  <a:schemeClr val="tx1"/>
                </a:solidFill>
                <a:effectLst/>
              </a:rPr>
              <a:t>2</a:t>
            </a:r>
            <a:r>
              <a:rPr kumimoji="1" lang="zh-CN" altLang="en-US" sz="2400" dirty="0">
                <a:solidFill>
                  <a:schemeClr val="tx1"/>
                </a:solidFill>
                <a:effectLst/>
              </a:rPr>
              <a:t>，则</a:t>
            </a:r>
            <a:r>
              <a:rPr kumimoji="1" lang="en-US" altLang="zh-CN" sz="2400" i="1" dirty="0" err="1">
                <a:solidFill>
                  <a:schemeClr val="tx1"/>
                </a:solidFill>
                <a:effectLst/>
              </a:rPr>
              <a:t>n</a:t>
            </a:r>
            <a:r>
              <a:rPr kumimoji="1" lang="en-US" altLang="zh-CN" sz="2400" baseline="-25000" dirty="0" err="1">
                <a:solidFill>
                  <a:schemeClr val="tx1"/>
                </a:solidFill>
                <a:effectLst/>
              </a:rPr>
              <a:t>0</a:t>
            </a:r>
            <a:r>
              <a:rPr kumimoji="1" lang="en-US" altLang="zh-CN" sz="2400" dirty="0">
                <a:solidFill>
                  <a:schemeClr val="tx1"/>
                </a:solidFill>
                <a:effectLst/>
              </a:rPr>
              <a:t>=</a:t>
            </a:r>
            <a:r>
              <a:rPr kumimoji="1" lang="en-US" altLang="zh-CN" sz="2400" i="1" dirty="0" err="1">
                <a:solidFill>
                  <a:schemeClr val="tx1"/>
                </a:solidFill>
                <a:effectLst/>
              </a:rPr>
              <a:t>n</a:t>
            </a:r>
            <a:r>
              <a:rPr kumimoji="1" lang="en-US" altLang="zh-CN" sz="2400" baseline="-25000" dirty="0" err="1">
                <a:solidFill>
                  <a:schemeClr val="tx1"/>
                </a:solidFill>
                <a:effectLst/>
              </a:rPr>
              <a:t>2</a:t>
            </a:r>
            <a:r>
              <a:rPr kumimoji="1" lang="en-US" altLang="zh-CN" sz="2400" dirty="0" err="1">
                <a:solidFill>
                  <a:schemeClr val="tx1"/>
                </a:solidFill>
                <a:effectLst/>
              </a:rPr>
              <a:t>+1</a:t>
            </a:r>
            <a:r>
              <a:rPr kumimoji="1" lang="zh-CN" altLang="en-US" sz="2400" dirty="0">
                <a:solidFill>
                  <a:schemeClr val="tx1"/>
                </a:solidFill>
                <a:effectLst/>
              </a:rPr>
              <a:t>。</a:t>
            </a:r>
          </a:p>
        </p:txBody>
      </p:sp>
      <p:sp>
        <p:nvSpPr>
          <p:cNvPr id="7174" name="Rectangle 6"/>
          <p:cNvSpPr>
            <a:spLocks noChangeArrowheads="1"/>
          </p:cNvSpPr>
          <p:nvPr/>
        </p:nvSpPr>
        <p:spPr bwMode="auto">
          <a:xfrm>
            <a:off x="439200" y="3003550"/>
            <a:ext cx="8280000" cy="349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dirty="0" smtClean="0">
                <a:effectLst/>
                <a:latin typeface="Times New Roman" panose="02020603050405020304" pitchFamily="18" charset="0"/>
              </a:rPr>
              <a:t>证明： </a:t>
            </a:r>
            <a:r>
              <a:rPr kumimoji="1" lang="zh-CN" altLang="en-US" sz="2400" dirty="0">
                <a:effectLst/>
                <a:latin typeface="Times New Roman" panose="02020603050405020304" pitchFamily="18" charset="0"/>
              </a:rPr>
              <a:t>设</a:t>
            </a:r>
            <a:r>
              <a:rPr kumimoji="1" lang="en-US" altLang="zh-CN" sz="2400" i="1" dirty="0">
                <a:effectLst/>
                <a:latin typeface="Times New Roman" panose="02020603050405020304" pitchFamily="18" charset="0"/>
              </a:rPr>
              <a:t>n</a:t>
            </a:r>
            <a:r>
              <a:rPr kumimoji="1" lang="en-US" altLang="zh-CN" sz="2400" baseline="-25000" dirty="0">
                <a:effectLst/>
                <a:latin typeface="Times New Roman" panose="02020603050405020304" pitchFamily="18" charset="0"/>
              </a:rPr>
              <a:t>1</a:t>
            </a:r>
            <a:r>
              <a:rPr kumimoji="1" lang="zh-CN" altLang="en-US" sz="2400" dirty="0">
                <a:effectLst/>
                <a:latin typeface="Times New Roman" panose="02020603050405020304" pitchFamily="18" charset="0"/>
              </a:rPr>
              <a:t>为二叉树中度为</a:t>
            </a:r>
            <a:r>
              <a:rPr kumimoji="1" lang="en-US" altLang="zh-CN" sz="2400" dirty="0">
                <a:effectLst/>
                <a:latin typeface="Times New Roman" panose="02020603050405020304" pitchFamily="18" charset="0"/>
              </a:rPr>
              <a:t>1</a:t>
            </a:r>
            <a:r>
              <a:rPr kumimoji="1" lang="zh-CN" altLang="en-US" sz="2400" dirty="0">
                <a:effectLst/>
                <a:latin typeface="Times New Roman" panose="02020603050405020304" pitchFamily="18" charset="0"/>
              </a:rPr>
              <a:t>的结点数。则有，</a:t>
            </a:r>
          </a:p>
          <a:p>
            <a:pPr algn="l">
              <a:spcBef>
                <a:spcPct val="10000"/>
              </a:spcBef>
              <a:spcAft>
                <a:spcPct val="10000"/>
              </a:spcAft>
            </a:pPr>
            <a:r>
              <a:rPr kumimoji="1" lang="zh-CN" altLang="en-US" sz="2400" dirty="0">
                <a:effectLst/>
                <a:latin typeface="Times New Roman" panose="02020603050405020304" pitchFamily="18" charset="0"/>
              </a:rPr>
              <a:t>			</a:t>
            </a:r>
            <a:r>
              <a:rPr kumimoji="1" lang="en-US" altLang="zh-CN" sz="2400" i="1" dirty="0">
                <a:solidFill>
                  <a:srgbClr val="FFFF00"/>
                </a:solidFill>
                <a:effectLst/>
                <a:latin typeface="Times New Roman" panose="02020603050405020304" pitchFamily="18" charset="0"/>
              </a:rPr>
              <a:t>n</a:t>
            </a:r>
            <a:r>
              <a:rPr kumimoji="1" lang="en-US" altLang="zh-CN" sz="2400" dirty="0">
                <a:solidFill>
                  <a:srgbClr val="FFFF00"/>
                </a:solidFill>
                <a:effectLst/>
                <a:latin typeface="Times New Roman" panose="02020603050405020304" pitchFamily="18" charset="0"/>
              </a:rPr>
              <a:t>=</a:t>
            </a:r>
            <a:r>
              <a:rPr kumimoji="1" lang="en-US" altLang="zh-CN" sz="2400" i="1" dirty="0">
                <a:solidFill>
                  <a:srgbClr val="FFFF00"/>
                </a:solidFill>
                <a:effectLst/>
                <a:latin typeface="Times New Roman" panose="02020603050405020304" pitchFamily="18" charset="0"/>
              </a:rPr>
              <a:t>n</a:t>
            </a:r>
            <a:r>
              <a:rPr kumimoji="1" lang="en-US" altLang="zh-CN" sz="2400" baseline="-25000" dirty="0">
                <a:solidFill>
                  <a:srgbClr val="FFFF00"/>
                </a:solidFill>
                <a:effectLst/>
                <a:latin typeface="Times New Roman" panose="02020603050405020304" pitchFamily="18" charset="0"/>
              </a:rPr>
              <a:t>0</a:t>
            </a:r>
            <a:r>
              <a:rPr kumimoji="1" lang="en-US" altLang="zh-CN" sz="2400" dirty="0">
                <a:solidFill>
                  <a:srgbClr val="FFFF00"/>
                </a:solidFill>
                <a:effectLst/>
                <a:latin typeface="Times New Roman" panose="02020603050405020304" pitchFamily="18" charset="0"/>
              </a:rPr>
              <a:t>+</a:t>
            </a:r>
            <a:r>
              <a:rPr kumimoji="1" lang="en-US" altLang="zh-CN" sz="2400" i="1" dirty="0">
                <a:solidFill>
                  <a:srgbClr val="FFFF00"/>
                </a:solidFill>
                <a:effectLst/>
                <a:latin typeface="Times New Roman" panose="02020603050405020304" pitchFamily="18" charset="0"/>
              </a:rPr>
              <a:t>n</a:t>
            </a:r>
            <a:r>
              <a:rPr kumimoji="1" lang="en-US" altLang="zh-CN" sz="2400" baseline="-25000" dirty="0">
                <a:solidFill>
                  <a:srgbClr val="FFFF00"/>
                </a:solidFill>
                <a:effectLst/>
                <a:latin typeface="Times New Roman" panose="02020603050405020304" pitchFamily="18" charset="0"/>
              </a:rPr>
              <a:t>1</a:t>
            </a:r>
            <a:r>
              <a:rPr kumimoji="1" lang="en-US" altLang="zh-CN" sz="2400" dirty="0">
                <a:solidFill>
                  <a:srgbClr val="FFFF00"/>
                </a:solidFill>
                <a:effectLst/>
                <a:latin typeface="Times New Roman" panose="02020603050405020304" pitchFamily="18" charset="0"/>
              </a:rPr>
              <a:t>+</a:t>
            </a:r>
            <a:r>
              <a:rPr kumimoji="1" lang="en-US" altLang="zh-CN" sz="2400" i="1" dirty="0">
                <a:solidFill>
                  <a:srgbClr val="FFFF00"/>
                </a:solidFill>
                <a:effectLst/>
                <a:latin typeface="Times New Roman" panose="02020603050405020304" pitchFamily="18" charset="0"/>
              </a:rPr>
              <a:t>n</a:t>
            </a:r>
            <a:r>
              <a:rPr kumimoji="1" lang="en-US" altLang="zh-CN" sz="2400" baseline="-25000" dirty="0">
                <a:solidFill>
                  <a:srgbClr val="FFFF00"/>
                </a:solidFill>
                <a:effectLst/>
                <a:latin typeface="Times New Roman" panose="02020603050405020304" pitchFamily="18" charset="0"/>
              </a:rPr>
              <a:t>2</a:t>
            </a:r>
          </a:p>
          <a:p>
            <a:pPr algn="l"/>
            <a:r>
              <a:rPr kumimoji="1" lang="en-US" altLang="zh-CN" sz="2400" dirty="0" smtClean="0">
                <a:effectLst/>
                <a:latin typeface="Times New Roman" panose="02020603050405020304" pitchFamily="18" charset="0"/>
              </a:rPr>
              <a:t>        </a:t>
            </a:r>
            <a:r>
              <a:rPr kumimoji="1" lang="zh-CN" altLang="zh-CN" sz="2400" dirty="0" smtClean="0">
                <a:effectLst/>
                <a:latin typeface="Times New Roman" panose="02020603050405020304" pitchFamily="18" charset="0"/>
              </a:rPr>
              <a:t>再</a:t>
            </a:r>
            <a:r>
              <a:rPr kumimoji="1" lang="zh-CN" altLang="zh-CN" sz="2400" dirty="0">
                <a:effectLst/>
                <a:latin typeface="Times New Roman" panose="02020603050405020304" pitchFamily="18" charset="0"/>
              </a:rPr>
              <a:t>看二叉树中的分支数。除了根结点外，其余结点都有一个</a:t>
            </a:r>
            <a:r>
              <a:rPr kumimoji="1" lang="zh-CN" altLang="zh-CN" sz="2400" dirty="0" smtClean="0">
                <a:effectLst/>
                <a:latin typeface="Times New Roman" panose="02020603050405020304" pitchFamily="18" charset="0"/>
              </a:rPr>
              <a:t>分支</a:t>
            </a:r>
            <a:r>
              <a:rPr kumimoji="1" lang="zh-CN" altLang="en-US" sz="2400" dirty="0" smtClean="0">
                <a:effectLst/>
                <a:latin typeface="Times New Roman" panose="02020603050405020304" pitchFamily="18" charset="0"/>
              </a:rPr>
              <a:t>指向它</a:t>
            </a:r>
            <a:r>
              <a:rPr kumimoji="1" lang="zh-CN" altLang="zh-CN" sz="2400" dirty="0" smtClean="0">
                <a:effectLst/>
                <a:latin typeface="Times New Roman" panose="02020603050405020304" pitchFamily="18" charset="0"/>
              </a:rPr>
              <a:t>，</a:t>
            </a:r>
            <a:r>
              <a:rPr kumimoji="1" lang="zh-CN" altLang="zh-CN" sz="2400" dirty="0">
                <a:effectLst/>
                <a:latin typeface="Times New Roman" panose="02020603050405020304" pitchFamily="18" charset="0"/>
              </a:rPr>
              <a:t>设</a:t>
            </a:r>
            <a:r>
              <a:rPr kumimoji="1" lang="en-US" altLang="zh-CN" sz="2400" i="1" dirty="0">
                <a:effectLst/>
                <a:latin typeface="Times New Roman" panose="02020603050405020304" pitchFamily="18" charset="0"/>
              </a:rPr>
              <a:t>B</a:t>
            </a:r>
            <a:r>
              <a:rPr kumimoji="1" lang="zh-CN" altLang="zh-CN" sz="2400" dirty="0">
                <a:effectLst/>
                <a:latin typeface="Times New Roman" panose="02020603050405020304" pitchFamily="18" charset="0"/>
              </a:rPr>
              <a:t>为分支总数，则</a:t>
            </a:r>
            <a:r>
              <a:rPr kumimoji="1" lang="en-US" altLang="zh-CN" sz="2400" b="1" i="1" dirty="0">
                <a:solidFill>
                  <a:srgbClr val="FFFF00"/>
                </a:solidFill>
                <a:effectLst/>
                <a:latin typeface="Times New Roman" panose="02020603050405020304" pitchFamily="18" charset="0"/>
              </a:rPr>
              <a:t>n</a:t>
            </a:r>
            <a:r>
              <a:rPr kumimoji="1" lang="en-US" altLang="zh-CN" sz="2400" b="1" dirty="0">
                <a:solidFill>
                  <a:srgbClr val="FFFF00"/>
                </a:solidFill>
                <a:effectLst/>
                <a:latin typeface="Times New Roman" panose="02020603050405020304" pitchFamily="18" charset="0"/>
              </a:rPr>
              <a:t>=</a:t>
            </a:r>
            <a:r>
              <a:rPr kumimoji="1" lang="en-US" altLang="zh-CN" sz="2400" b="1" i="1" dirty="0">
                <a:solidFill>
                  <a:srgbClr val="FFFF00"/>
                </a:solidFill>
                <a:effectLst/>
                <a:latin typeface="Times New Roman" panose="02020603050405020304" pitchFamily="18" charset="0"/>
              </a:rPr>
              <a:t>B</a:t>
            </a:r>
            <a:r>
              <a:rPr kumimoji="1" lang="en-US" altLang="zh-CN" sz="2400" b="1" dirty="0">
                <a:solidFill>
                  <a:srgbClr val="FFFF00"/>
                </a:solidFill>
                <a:effectLst/>
                <a:latin typeface="Times New Roman" panose="02020603050405020304" pitchFamily="18" charset="0"/>
              </a:rPr>
              <a:t>+1</a:t>
            </a:r>
            <a:r>
              <a:rPr kumimoji="1" lang="zh-CN" altLang="en-US" sz="2400" dirty="0">
                <a:effectLst/>
                <a:latin typeface="Times New Roman" panose="02020603050405020304" pitchFamily="18" charset="0"/>
              </a:rPr>
              <a:t>。</a:t>
            </a:r>
            <a:r>
              <a:rPr kumimoji="1" lang="zh-CN" altLang="zh-CN" sz="2400" dirty="0">
                <a:effectLst/>
                <a:latin typeface="Times New Roman" panose="02020603050405020304" pitchFamily="18" charset="0"/>
              </a:rPr>
              <a:t>由于这些分支都是由分支为1或2的结点发出的，因此有：</a:t>
            </a:r>
          </a:p>
          <a:p>
            <a:pPr algn="l"/>
            <a:r>
              <a:rPr kumimoji="1" lang="zh-CN" altLang="zh-CN" sz="2400" dirty="0">
                <a:effectLst/>
                <a:latin typeface="Times New Roman" panose="02020603050405020304" pitchFamily="18" charset="0"/>
              </a:rPr>
              <a:t>	 </a:t>
            </a:r>
            <a:r>
              <a:rPr kumimoji="1" lang="zh-CN" altLang="en-US" sz="2400" dirty="0">
                <a:effectLst/>
                <a:latin typeface="Times New Roman" panose="02020603050405020304" pitchFamily="18" charset="0"/>
              </a:rPr>
              <a:t>		</a:t>
            </a:r>
            <a:r>
              <a:rPr kumimoji="1" lang="en-US" altLang="zh-CN" sz="2400" i="1" dirty="0">
                <a:solidFill>
                  <a:srgbClr val="FFFF00"/>
                </a:solidFill>
                <a:effectLst/>
                <a:latin typeface="Times New Roman" panose="02020603050405020304" pitchFamily="18" charset="0"/>
              </a:rPr>
              <a:t>B</a:t>
            </a:r>
            <a:r>
              <a:rPr kumimoji="1" lang="en-US" altLang="zh-CN" sz="2400" dirty="0">
                <a:solidFill>
                  <a:srgbClr val="FFFF00"/>
                </a:solidFill>
                <a:effectLst/>
                <a:latin typeface="Times New Roman" panose="02020603050405020304" pitchFamily="18" charset="0"/>
              </a:rPr>
              <a:t>=</a:t>
            </a:r>
            <a:r>
              <a:rPr kumimoji="1" lang="en-US" altLang="zh-CN" sz="2400" i="1" dirty="0">
                <a:solidFill>
                  <a:srgbClr val="FFFF00"/>
                </a:solidFill>
                <a:effectLst/>
                <a:latin typeface="Times New Roman" panose="02020603050405020304" pitchFamily="18" charset="0"/>
              </a:rPr>
              <a:t>n</a:t>
            </a:r>
            <a:r>
              <a:rPr kumimoji="1" lang="en-US" altLang="zh-CN" sz="2400" baseline="-25000" dirty="0">
                <a:solidFill>
                  <a:srgbClr val="FFFF00"/>
                </a:solidFill>
                <a:effectLst/>
                <a:latin typeface="Times New Roman" panose="02020603050405020304" pitchFamily="18" charset="0"/>
              </a:rPr>
              <a:t>1</a:t>
            </a:r>
            <a:r>
              <a:rPr kumimoji="1" lang="en-US" altLang="zh-CN" sz="2400" dirty="0">
                <a:solidFill>
                  <a:srgbClr val="FFFF00"/>
                </a:solidFill>
                <a:effectLst/>
                <a:latin typeface="Times New Roman" panose="02020603050405020304" pitchFamily="18" charset="0"/>
              </a:rPr>
              <a:t>+2</a:t>
            </a:r>
            <a:r>
              <a:rPr kumimoji="1" lang="en-US" altLang="zh-CN" sz="2400" i="1" dirty="0">
                <a:solidFill>
                  <a:srgbClr val="FFFF00"/>
                </a:solidFill>
                <a:effectLst/>
                <a:latin typeface="Times New Roman" panose="02020603050405020304" pitchFamily="18" charset="0"/>
              </a:rPr>
              <a:t>n</a:t>
            </a:r>
            <a:r>
              <a:rPr kumimoji="1" lang="en-US" altLang="zh-CN" sz="2400" baseline="-25000" dirty="0">
                <a:solidFill>
                  <a:srgbClr val="FFFF00"/>
                </a:solidFill>
                <a:effectLst/>
                <a:latin typeface="Times New Roman" panose="02020603050405020304" pitchFamily="18" charset="0"/>
              </a:rPr>
              <a:t>2</a:t>
            </a:r>
          </a:p>
          <a:p>
            <a:pPr algn="l"/>
            <a:r>
              <a:rPr kumimoji="1" lang="zh-CN" altLang="zh-CN" sz="2400" dirty="0">
                <a:effectLst/>
                <a:latin typeface="Times New Roman" panose="02020603050405020304" pitchFamily="18" charset="0"/>
              </a:rPr>
              <a:t>于是</a:t>
            </a:r>
            <a:r>
              <a:rPr kumimoji="1" lang="zh-CN" altLang="zh-CN" sz="2400" dirty="0" smtClean="0">
                <a:effectLst/>
                <a:latin typeface="Times New Roman" panose="02020603050405020304" pitchFamily="18" charset="0"/>
              </a:rPr>
              <a:t>有</a:t>
            </a:r>
            <a:r>
              <a:rPr kumimoji="1" lang="zh-CN" altLang="en-US" sz="2400" dirty="0" smtClean="0">
                <a:effectLst/>
                <a:latin typeface="Times New Roman" panose="02020603050405020304" pitchFamily="18" charset="0"/>
              </a:rPr>
              <a:t>：</a:t>
            </a:r>
            <a:r>
              <a:rPr kumimoji="1" lang="en-US" altLang="zh-CN" sz="2400" i="1" dirty="0" smtClean="0">
                <a:effectLst/>
                <a:latin typeface="Times New Roman" panose="02020603050405020304" pitchFamily="18" charset="0"/>
              </a:rPr>
              <a:t>n</a:t>
            </a:r>
            <a:r>
              <a:rPr kumimoji="1" lang="en-US" altLang="zh-CN" sz="2400" dirty="0" smtClean="0">
                <a:effectLst/>
                <a:latin typeface="Times New Roman" panose="02020603050405020304" pitchFamily="18" charset="0"/>
              </a:rPr>
              <a:t>=</a:t>
            </a:r>
            <a:r>
              <a:rPr kumimoji="1" lang="en-US" altLang="zh-CN" sz="2400" i="1" dirty="0" smtClean="0">
                <a:effectLst/>
                <a:latin typeface="Times New Roman" panose="02020603050405020304" pitchFamily="18" charset="0"/>
              </a:rPr>
              <a:t>n</a:t>
            </a:r>
            <a:r>
              <a:rPr kumimoji="1" lang="en-US" altLang="zh-CN" sz="2400" baseline="-25000" dirty="0" smtClean="0">
                <a:effectLst/>
                <a:latin typeface="Times New Roman" panose="02020603050405020304" pitchFamily="18" charset="0"/>
              </a:rPr>
              <a:t>1</a:t>
            </a:r>
            <a:r>
              <a:rPr kumimoji="1" lang="en-US" altLang="zh-CN" sz="2400" dirty="0" smtClean="0">
                <a:effectLst/>
                <a:latin typeface="Times New Roman" panose="02020603050405020304" pitchFamily="18" charset="0"/>
              </a:rPr>
              <a:t>+2</a:t>
            </a:r>
            <a:r>
              <a:rPr kumimoji="1" lang="en-US" altLang="zh-CN" sz="2400" i="1" dirty="0" smtClean="0">
                <a:effectLst/>
                <a:latin typeface="Times New Roman" panose="02020603050405020304" pitchFamily="18" charset="0"/>
              </a:rPr>
              <a:t>n</a:t>
            </a:r>
            <a:r>
              <a:rPr kumimoji="1" lang="en-US" altLang="zh-CN" sz="2400" baseline="-25000" dirty="0" smtClean="0">
                <a:effectLst/>
                <a:latin typeface="Times New Roman" panose="02020603050405020304" pitchFamily="18" charset="0"/>
              </a:rPr>
              <a:t>2</a:t>
            </a:r>
            <a:r>
              <a:rPr kumimoji="1" lang="en-US" altLang="zh-CN" sz="2400" b="1" dirty="0" smtClean="0">
                <a:effectLst/>
                <a:latin typeface="Times New Roman" panose="02020603050405020304" pitchFamily="18" charset="0"/>
              </a:rPr>
              <a:t>+1</a:t>
            </a:r>
          </a:p>
          <a:p>
            <a:pPr algn="l"/>
            <a:endParaRPr kumimoji="1" lang="en-US" altLang="zh-CN" sz="2400" dirty="0">
              <a:effectLst/>
              <a:latin typeface="Times New Roman" panose="02020603050405020304" pitchFamily="18" charset="0"/>
            </a:endParaRPr>
          </a:p>
          <a:p>
            <a:pPr algn="l"/>
            <a:r>
              <a:rPr kumimoji="1" lang="en-US" altLang="zh-CN" sz="2400" dirty="0">
                <a:effectLst/>
                <a:latin typeface="Times New Roman" panose="02020603050405020304" pitchFamily="18" charset="0"/>
              </a:rPr>
              <a:t>	</a:t>
            </a:r>
            <a:r>
              <a:rPr kumimoji="1" lang="en-US" altLang="zh-CN" sz="2400" i="1" dirty="0">
                <a:effectLst/>
                <a:latin typeface="Times New Roman" panose="02020603050405020304" pitchFamily="18" charset="0"/>
              </a:rPr>
              <a:t>n</a:t>
            </a:r>
            <a:r>
              <a:rPr kumimoji="1" lang="en-US" altLang="zh-CN" sz="2400" baseline="-25000" dirty="0">
                <a:effectLst/>
                <a:latin typeface="Times New Roman" panose="02020603050405020304" pitchFamily="18" charset="0"/>
              </a:rPr>
              <a:t>1</a:t>
            </a:r>
            <a:r>
              <a:rPr kumimoji="1" lang="en-US" altLang="zh-CN" sz="2400" dirty="0">
                <a:effectLst/>
                <a:latin typeface="Times New Roman" panose="02020603050405020304" pitchFamily="18" charset="0"/>
              </a:rPr>
              <a:t>+2</a:t>
            </a:r>
            <a:r>
              <a:rPr kumimoji="1" lang="en-US" altLang="zh-CN" sz="2400" i="1" dirty="0">
                <a:effectLst/>
                <a:latin typeface="Times New Roman" panose="02020603050405020304" pitchFamily="18" charset="0"/>
              </a:rPr>
              <a:t>n</a:t>
            </a:r>
            <a:r>
              <a:rPr kumimoji="1" lang="en-US" altLang="zh-CN" sz="2400" baseline="-25000" dirty="0">
                <a:effectLst/>
                <a:latin typeface="Times New Roman" panose="02020603050405020304" pitchFamily="18" charset="0"/>
              </a:rPr>
              <a:t>2</a:t>
            </a:r>
            <a:r>
              <a:rPr kumimoji="1" lang="en-US" altLang="zh-CN" sz="2400" dirty="0">
                <a:effectLst/>
                <a:latin typeface="Times New Roman" panose="02020603050405020304" pitchFamily="18" charset="0"/>
              </a:rPr>
              <a:t>+1=</a:t>
            </a:r>
            <a:r>
              <a:rPr kumimoji="1" lang="en-US" altLang="zh-CN" sz="2400" i="1" dirty="0">
                <a:effectLst/>
                <a:latin typeface="Times New Roman" panose="02020603050405020304" pitchFamily="18" charset="0"/>
              </a:rPr>
              <a:t>n</a:t>
            </a:r>
            <a:r>
              <a:rPr kumimoji="1" lang="en-US" altLang="zh-CN" sz="2400" baseline="-25000" dirty="0">
                <a:effectLst/>
                <a:latin typeface="Times New Roman" panose="02020603050405020304" pitchFamily="18" charset="0"/>
              </a:rPr>
              <a:t>0</a:t>
            </a:r>
            <a:r>
              <a:rPr kumimoji="1" lang="en-US" altLang="zh-CN" sz="2400" dirty="0">
                <a:effectLst/>
                <a:latin typeface="Times New Roman" panose="02020603050405020304" pitchFamily="18" charset="0"/>
              </a:rPr>
              <a:t>+</a:t>
            </a:r>
            <a:r>
              <a:rPr kumimoji="1" lang="en-US" altLang="zh-CN" sz="2400" i="1" dirty="0">
                <a:effectLst/>
                <a:latin typeface="Times New Roman" panose="02020603050405020304" pitchFamily="18" charset="0"/>
              </a:rPr>
              <a:t>n</a:t>
            </a:r>
            <a:r>
              <a:rPr kumimoji="1" lang="en-US" altLang="zh-CN" sz="2400" baseline="-25000" dirty="0">
                <a:effectLst/>
                <a:latin typeface="Times New Roman" panose="02020603050405020304" pitchFamily="18" charset="0"/>
              </a:rPr>
              <a:t>1</a:t>
            </a:r>
            <a:r>
              <a:rPr kumimoji="1" lang="en-US" altLang="zh-CN" sz="2400" dirty="0">
                <a:effectLst/>
                <a:latin typeface="Times New Roman" panose="02020603050405020304" pitchFamily="18" charset="0"/>
              </a:rPr>
              <a:t>+</a:t>
            </a:r>
            <a:r>
              <a:rPr kumimoji="1" lang="en-US" altLang="zh-CN" sz="2400" i="1" dirty="0">
                <a:effectLst/>
                <a:latin typeface="Times New Roman" panose="02020603050405020304" pitchFamily="18" charset="0"/>
              </a:rPr>
              <a:t>n</a:t>
            </a:r>
            <a:r>
              <a:rPr kumimoji="1" lang="en-US" altLang="zh-CN" sz="2400" baseline="-25000" dirty="0">
                <a:effectLst/>
                <a:latin typeface="Times New Roman" panose="02020603050405020304" pitchFamily="18" charset="0"/>
              </a:rPr>
              <a:t>2    </a:t>
            </a:r>
            <a:r>
              <a:rPr kumimoji="1" lang="en-US" altLang="zh-CN" sz="2400" dirty="0" smtClean="0">
                <a:effectLst/>
                <a:latin typeface="Times New Roman" panose="02020603050405020304" pitchFamily="18" charset="0"/>
                <a:sym typeface="Wingdings" panose="05000000000000000000" pitchFamily="2" charset="2"/>
              </a:rPr>
              <a:t></a:t>
            </a:r>
            <a:endParaRPr kumimoji="1" lang="en-US" altLang="zh-CN" sz="2400" dirty="0">
              <a:solidFill>
                <a:srgbClr val="FFFF00"/>
              </a:solidFill>
              <a:effectLst/>
              <a:latin typeface="Times New Roman" panose="02020603050405020304" pitchFamily="18" charset="0"/>
            </a:endParaRPr>
          </a:p>
        </p:txBody>
      </p:sp>
      <p:sp>
        <p:nvSpPr>
          <p:cNvPr id="3" name="矩形 2"/>
          <p:cNvSpPr/>
          <p:nvPr/>
        </p:nvSpPr>
        <p:spPr>
          <a:xfrm>
            <a:off x="4644008" y="6002124"/>
            <a:ext cx="1367682" cy="523220"/>
          </a:xfrm>
          <a:prstGeom prst="rect">
            <a:avLst/>
          </a:prstGeom>
        </p:spPr>
        <p:txBody>
          <a:bodyPr wrap="none">
            <a:spAutoFit/>
          </a:bodyPr>
          <a:lstStyle/>
          <a:p>
            <a:pPr lvl="0" algn="l"/>
            <a:r>
              <a:rPr kumimoji="1" lang="en-US" altLang="zh-CN" sz="2800" i="1" dirty="0" err="1">
                <a:solidFill>
                  <a:srgbClr val="FFFF00"/>
                </a:solidFill>
                <a:effectLst/>
                <a:latin typeface="Times New Roman" panose="02020603050405020304" pitchFamily="18" charset="0"/>
              </a:rPr>
              <a:t>n</a:t>
            </a:r>
            <a:r>
              <a:rPr kumimoji="1" lang="en-US" altLang="zh-CN" sz="2800" baseline="-25000" dirty="0" err="1">
                <a:solidFill>
                  <a:srgbClr val="FFFF00"/>
                </a:solidFill>
                <a:effectLst/>
                <a:latin typeface="Times New Roman" panose="02020603050405020304" pitchFamily="18" charset="0"/>
              </a:rPr>
              <a:t>0</a:t>
            </a:r>
            <a:r>
              <a:rPr kumimoji="1" lang="en-US" altLang="zh-CN" sz="2800" dirty="0">
                <a:solidFill>
                  <a:srgbClr val="FFFF00"/>
                </a:solidFill>
                <a:effectLst/>
                <a:latin typeface="Times New Roman" panose="02020603050405020304" pitchFamily="18" charset="0"/>
              </a:rPr>
              <a:t>=</a:t>
            </a:r>
            <a:r>
              <a:rPr kumimoji="1" lang="en-US" altLang="zh-CN" sz="2800" i="1" dirty="0" err="1">
                <a:solidFill>
                  <a:srgbClr val="FFFF00"/>
                </a:solidFill>
                <a:effectLst/>
                <a:latin typeface="Times New Roman" panose="02020603050405020304" pitchFamily="18" charset="0"/>
              </a:rPr>
              <a:t>n</a:t>
            </a:r>
            <a:r>
              <a:rPr kumimoji="1" lang="en-US" altLang="zh-CN" sz="2800" baseline="-25000" dirty="0" err="1">
                <a:solidFill>
                  <a:srgbClr val="FFFF00"/>
                </a:solidFill>
                <a:effectLst/>
                <a:latin typeface="Times New Roman" panose="02020603050405020304" pitchFamily="18" charset="0"/>
              </a:rPr>
              <a:t>2</a:t>
            </a:r>
            <a:r>
              <a:rPr kumimoji="1" lang="en-US" altLang="zh-CN" sz="2800" dirty="0" err="1">
                <a:solidFill>
                  <a:srgbClr val="FFFF00"/>
                </a:solidFill>
                <a:effectLst/>
                <a:latin typeface="Times New Roman" panose="02020603050405020304" pitchFamily="18" charset="0"/>
              </a:rPr>
              <a:t>+1</a:t>
            </a:r>
            <a:endParaRPr kumimoji="1" lang="en-US" altLang="zh-CN" sz="2800" dirty="0">
              <a:solidFill>
                <a:srgbClr val="FFFF00"/>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additive="base">
                                        <p:cTn id="7" dur="1000" fill="hold"/>
                                        <p:tgtEl>
                                          <p:spTgt spid="7174"/>
                                        </p:tgtEl>
                                        <p:attrNameLst>
                                          <p:attrName>ppt_x</p:attrName>
                                        </p:attrNameLst>
                                      </p:cBhvr>
                                      <p:tavLst>
                                        <p:tav tm="0">
                                          <p:val>
                                            <p:strVal val="#ppt_x"/>
                                          </p:val>
                                        </p:tav>
                                        <p:tav tm="100000">
                                          <p:val>
                                            <p:strVal val="#ppt_x"/>
                                          </p:val>
                                        </p:tav>
                                      </p:tavLst>
                                    </p:anim>
                                    <p:anim calcmode="lin" valueType="num">
                                      <p:cBhvr additive="base">
                                        <p:cTn id="8" dur="10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7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par>
                          <p:cTn id="25" fill="hold">
                            <p:stCondLst>
                              <p:cond delay="0"/>
                            </p:stCondLst>
                            <p:childTnLst>
                              <p:par>
                                <p:cTn id="26" presetID="35" presetClass="emph" presetSubtype="0" repeatCount="3000" fill="hold" grpId="1" nodeType="afterEffect">
                                  <p:stCondLst>
                                    <p:cond delay="500"/>
                                  </p:stCondLst>
                                  <p:childTnLst>
                                    <p:anim calcmode="discrete" valueType="str">
                                      <p:cBhvr>
                                        <p:cTn id="27"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P spid="3" grpId="0"/>
      <p:bldP spid="3"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39201" y="741363"/>
            <a:ext cx="809324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spcBef>
                <a:spcPct val="20000"/>
              </a:spcBef>
            </a:pPr>
            <a:r>
              <a:rPr kumimoji="1" lang="en-US" altLang="zh-CN" sz="2400" dirty="0">
                <a:solidFill>
                  <a:schemeClr val="tx1"/>
                </a:solidFill>
                <a:effectLst/>
              </a:rPr>
              <a:t>(4) </a:t>
            </a:r>
            <a:r>
              <a:rPr lang="en-US" altLang="zh-CN" sz="2400" dirty="0">
                <a:effectLst/>
              </a:rPr>
              <a:t>The depth of the complete binary tree with n nodes is</a:t>
            </a:r>
          </a:p>
          <a:p>
            <a:pPr>
              <a:lnSpc>
                <a:spcPct val="90000"/>
              </a:lnSpc>
              <a:spcBef>
                <a:spcPct val="20000"/>
              </a:spcBef>
            </a:pPr>
            <a:endParaRPr kumimoji="1" lang="en-US" altLang="zh-CN" sz="2400" b="1" dirty="0">
              <a:effectLst/>
            </a:endParaRPr>
          </a:p>
          <a:p>
            <a:pPr>
              <a:lnSpc>
                <a:spcPct val="90000"/>
              </a:lnSpc>
              <a:spcBef>
                <a:spcPct val="20000"/>
              </a:spcBef>
            </a:pPr>
            <a:endParaRPr kumimoji="1" lang="en-US" altLang="zh-CN" sz="2400" b="1" dirty="0">
              <a:effectLst/>
            </a:endParaRPr>
          </a:p>
          <a:p>
            <a:pPr algn="l">
              <a:lnSpc>
                <a:spcPct val="90000"/>
              </a:lnSpc>
              <a:spcBef>
                <a:spcPct val="20000"/>
              </a:spcBef>
            </a:pPr>
            <a:r>
              <a:rPr kumimoji="1" lang="zh-CN" altLang="en-US" sz="2400" dirty="0">
                <a:solidFill>
                  <a:schemeClr val="tx1"/>
                </a:solidFill>
                <a:effectLst/>
              </a:rPr>
              <a:t>具有</a:t>
            </a:r>
            <a:r>
              <a:rPr kumimoji="1" lang="en-US" altLang="zh-CN" sz="2400" dirty="0">
                <a:solidFill>
                  <a:schemeClr val="tx1"/>
                </a:solidFill>
                <a:effectLst/>
              </a:rPr>
              <a:t>n</a:t>
            </a:r>
            <a:r>
              <a:rPr kumimoji="1" lang="zh-CN" altLang="en-US" sz="2400" dirty="0">
                <a:solidFill>
                  <a:schemeClr val="tx1"/>
                </a:solidFill>
                <a:effectLst/>
              </a:rPr>
              <a:t>个结点的完全二叉树的深度为</a:t>
            </a:r>
          </a:p>
        </p:txBody>
      </p:sp>
      <p:sp>
        <p:nvSpPr>
          <p:cNvPr id="8196" name="Text Box 4"/>
          <p:cNvSpPr txBox="1">
            <a:spLocks noChangeArrowheads="1"/>
          </p:cNvSpPr>
          <p:nvPr/>
        </p:nvSpPr>
        <p:spPr bwMode="auto">
          <a:xfrm>
            <a:off x="439200" y="3235325"/>
            <a:ext cx="8147050" cy="291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1" lang="zh-CN" altLang="en-US" sz="2400" dirty="0" smtClean="0">
                <a:effectLst/>
                <a:latin typeface="Times New Roman" panose="02020603050405020304" pitchFamily="18" charset="0"/>
              </a:rPr>
              <a:t>证</a:t>
            </a:r>
            <a:r>
              <a:rPr kumimoji="1" lang="zh-CN" altLang="en-US" sz="2400" dirty="0">
                <a:effectLst/>
                <a:latin typeface="Times New Roman" panose="02020603050405020304" pitchFamily="18" charset="0"/>
              </a:rPr>
              <a:t>明</a:t>
            </a:r>
            <a:r>
              <a:rPr kumimoji="1" lang="zh-CN" altLang="en-US" sz="2400" dirty="0" smtClean="0">
                <a:effectLst/>
                <a:latin typeface="Times New Roman" panose="02020603050405020304" pitchFamily="18" charset="0"/>
              </a:rPr>
              <a:t>：</a:t>
            </a:r>
            <a:r>
              <a:rPr kumimoji="1" lang="zh-CN" altLang="en-US" sz="2400" dirty="0">
                <a:effectLst/>
                <a:latin typeface="Times New Roman" panose="02020603050405020304" pitchFamily="18" charset="0"/>
              </a:rPr>
              <a:t>假设完全</a:t>
            </a:r>
            <a:r>
              <a:rPr kumimoji="1" lang="zh-CN" altLang="en-US" sz="2400" dirty="0" smtClean="0">
                <a:effectLst/>
                <a:latin typeface="Times New Roman" panose="02020603050405020304" pitchFamily="18" charset="0"/>
              </a:rPr>
              <a:t>二叉树的深度</a:t>
            </a:r>
            <a:r>
              <a:rPr kumimoji="1" lang="zh-CN" altLang="en-US" sz="2400" dirty="0">
                <a:effectLst/>
                <a:latin typeface="Times New Roman" panose="02020603050405020304" pitchFamily="18" charset="0"/>
              </a:rPr>
              <a:t>为</a:t>
            </a:r>
            <a:r>
              <a:rPr kumimoji="1" lang="en-US" altLang="zh-CN" sz="2400" i="1" dirty="0">
                <a:effectLst/>
                <a:latin typeface="Times New Roman" panose="02020603050405020304" pitchFamily="18" charset="0"/>
              </a:rPr>
              <a:t>k</a:t>
            </a:r>
            <a:r>
              <a:rPr kumimoji="1" lang="zh-CN" altLang="en-US" sz="2400" dirty="0">
                <a:effectLst/>
                <a:latin typeface="Times New Roman" panose="02020603050405020304" pitchFamily="18" charset="0"/>
              </a:rPr>
              <a:t>，则根据性质</a:t>
            </a:r>
            <a:r>
              <a:rPr kumimoji="1" lang="en-US" altLang="zh-CN" sz="2400" dirty="0">
                <a:effectLst/>
                <a:latin typeface="Times New Roman" panose="02020603050405020304" pitchFamily="18" charset="0"/>
              </a:rPr>
              <a:t>2</a:t>
            </a:r>
            <a:r>
              <a:rPr kumimoji="1" lang="zh-CN" altLang="en-US" sz="2400" dirty="0">
                <a:effectLst/>
                <a:latin typeface="Times New Roman" panose="02020603050405020304" pitchFamily="18" charset="0"/>
              </a:rPr>
              <a:t>和完全二叉树的</a:t>
            </a:r>
            <a:r>
              <a:rPr kumimoji="1" lang="zh-CN" altLang="en-US" sz="2400" dirty="0" smtClean="0">
                <a:effectLst/>
                <a:latin typeface="Times New Roman" panose="02020603050405020304" pitchFamily="18" charset="0"/>
              </a:rPr>
              <a:t>定义</a:t>
            </a:r>
            <a:r>
              <a:rPr kumimoji="1" lang="zh-CN" altLang="en-US" sz="2400" dirty="0">
                <a:effectLst/>
                <a:latin typeface="Times New Roman" panose="02020603050405020304" pitchFamily="18" charset="0"/>
              </a:rPr>
              <a:t>有</a:t>
            </a:r>
          </a:p>
          <a:p>
            <a:pPr algn="l">
              <a:spcBef>
                <a:spcPct val="20000"/>
              </a:spcBef>
            </a:pPr>
            <a:r>
              <a:rPr kumimoji="1" lang="zh-CN" altLang="en-US" sz="2400" dirty="0">
                <a:effectLst/>
                <a:latin typeface="Times New Roman" panose="02020603050405020304" pitchFamily="18" charset="0"/>
              </a:rPr>
              <a:t>	</a:t>
            </a:r>
            <a:r>
              <a:rPr kumimoji="1" lang="en-US" altLang="zh-CN" sz="2400" dirty="0">
                <a:effectLst/>
                <a:latin typeface="Times New Roman" panose="02020603050405020304" pitchFamily="18" charset="0"/>
              </a:rPr>
              <a:t>2</a:t>
            </a:r>
            <a:r>
              <a:rPr kumimoji="1" lang="en-US" altLang="zh-CN" sz="2400" i="1" baseline="30000" dirty="0">
                <a:effectLst/>
                <a:latin typeface="Times New Roman" panose="02020603050405020304" pitchFamily="18" charset="0"/>
              </a:rPr>
              <a:t>k</a:t>
            </a:r>
            <a:r>
              <a:rPr kumimoji="1" lang="en-US" altLang="zh-CN" sz="2400" baseline="30000" dirty="0">
                <a:effectLst/>
                <a:latin typeface="Times New Roman" panose="02020603050405020304" pitchFamily="18" charset="0"/>
              </a:rPr>
              <a:t>-1</a:t>
            </a:r>
            <a:r>
              <a:rPr kumimoji="1" lang="en-US" altLang="zh-CN" sz="2400" dirty="0">
                <a:effectLst/>
                <a:latin typeface="Times New Roman" panose="02020603050405020304" pitchFamily="18" charset="0"/>
              </a:rPr>
              <a:t>-1&lt; </a:t>
            </a:r>
            <a:r>
              <a:rPr kumimoji="1" lang="en-US" altLang="zh-CN" sz="2400" i="1" dirty="0">
                <a:effectLst/>
                <a:latin typeface="Times New Roman" panose="02020603050405020304" pitchFamily="18" charset="0"/>
              </a:rPr>
              <a:t>n</a:t>
            </a:r>
            <a:r>
              <a:rPr kumimoji="1" lang="en-US" altLang="zh-CN" sz="2400" dirty="0">
                <a:effectLst/>
                <a:latin typeface="Times New Roman" panose="02020603050405020304" pitchFamily="18" charset="0"/>
              </a:rPr>
              <a:t> &lt;= 2</a:t>
            </a:r>
            <a:r>
              <a:rPr kumimoji="1" lang="en-US" altLang="zh-CN" sz="2400" i="1" baseline="30000" dirty="0">
                <a:effectLst/>
                <a:latin typeface="Times New Roman" panose="02020603050405020304" pitchFamily="18" charset="0"/>
              </a:rPr>
              <a:t>k</a:t>
            </a:r>
            <a:r>
              <a:rPr kumimoji="1" lang="en-US" altLang="zh-CN" sz="2400" dirty="0">
                <a:effectLst/>
                <a:latin typeface="Times New Roman" panose="02020603050405020304" pitchFamily="18" charset="0"/>
              </a:rPr>
              <a:t>-1     </a:t>
            </a:r>
            <a:r>
              <a:rPr kumimoji="1" lang="zh-CN" altLang="zh-CN" sz="2400" dirty="0">
                <a:effectLst/>
                <a:latin typeface="Times New Roman" panose="02020603050405020304" pitchFamily="18" charset="0"/>
              </a:rPr>
              <a:t>或       2</a:t>
            </a:r>
            <a:r>
              <a:rPr kumimoji="1" lang="en-US" altLang="zh-CN" sz="2400" i="1" baseline="30000" dirty="0">
                <a:effectLst/>
                <a:latin typeface="Times New Roman" panose="02020603050405020304" pitchFamily="18" charset="0"/>
              </a:rPr>
              <a:t>k</a:t>
            </a:r>
            <a:r>
              <a:rPr kumimoji="1" lang="en-US" altLang="zh-CN" sz="2400" baseline="30000" dirty="0">
                <a:effectLst/>
                <a:latin typeface="Times New Roman" panose="02020603050405020304" pitchFamily="18" charset="0"/>
              </a:rPr>
              <a:t>-1 </a:t>
            </a:r>
            <a:r>
              <a:rPr kumimoji="1" lang="en-US" altLang="zh-CN" sz="2400" dirty="0">
                <a:effectLst/>
                <a:latin typeface="Times New Roman" panose="02020603050405020304" pitchFamily="18" charset="0"/>
              </a:rPr>
              <a:t>&lt;= </a:t>
            </a:r>
            <a:r>
              <a:rPr kumimoji="1" lang="en-US" altLang="zh-CN" sz="2400" i="1" dirty="0">
                <a:effectLst/>
                <a:latin typeface="Times New Roman" panose="02020603050405020304" pitchFamily="18" charset="0"/>
              </a:rPr>
              <a:t>n</a:t>
            </a:r>
            <a:r>
              <a:rPr kumimoji="1" lang="en-US" altLang="zh-CN" sz="2400" dirty="0">
                <a:effectLst/>
                <a:latin typeface="Times New Roman" panose="02020603050405020304" pitchFamily="18" charset="0"/>
              </a:rPr>
              <a:t> &lt; 2</a:t>
            </a:r>
            <a:r>
              <a:rPr kumimoji="1" lang="en-US" altLang="zh-CN" sz="2400" i="1" baseline="30000" dirty="0">
                <a:effectLst/>
                <a:latin typeface="Times New Roman" panose="02020603050405020304" pitchFamily="18" charset="0"/>
              </a:rPr>
              <a:t>k</a:t>
            </a:r>
          </a:p>
          <a:p>
            <a:pPr algn="l">
              <a:spcBef>
                <a:spcPts val="1800"/>
              </a:spcBef>
            </a:pPr>
            <a:r>
              <a:rPr kumimoji="1" lang="zh-CN" altLang="zh-CN" sz="2400" dirty="0">
                <a:effectLst/>
                <a:latin typeface="Times New Roman" panose="02020603050405020304" pitchFamily="18" charset="0"/>
              </a:rPr>
              <a:t>于是</a:t>
            </a:r>
            <a:endParaRPr kumimoji="1" lang="zh-CN" altLang="en-US" sz="2400" dirty="0">
              <a:effectLst/>
              <a:latin typeface="Times New Roman" panose="02020603050405020304" pitchFamily="18" charset="0"/>
            </a:endParaRPr>
          </a:p>
          <a:p>
            <a:pPr algn="l">
              <a:spcBef>
                <a:spcPct val="20000"/>
              </a:spcBef>
            </a:pPr>
            <a:r>
              <a:rPr kumimoji="1" lang="zh-CN" altLang="en-US" sz="2400" dirty="0">
                <a:effectLst/>
                <a:latin typeface="Times New Roman" panose="02020603050405020304" pitchFamily="18" charset="0"/>
              </a:rPr>
              <a:t>                        </a:t>
            </a:r>
            <a:r>
              <a:rPr kumimoji="1" lang="en-US" altLang="zh-CN" sz="2400" i="1" dirty="0">
                <a:effectLst/>
                <a:latin typeface="Times New Roman" panose="02020603050405020304" pitchFamily="18" charset="0"/>
              </a:rPr>
              <a:t>k</a:t>
            </a:r>
            <a:r>
              <a:rPr kumimoji="1" lang="en-US" altLang="zh-CN" sz="2400" dirty="0">
                <a:effectLst/>
                <a:latin typeface="Times New Roman" panose="02020603050405020304" pitchFamily="18" charset="0"/>
              </a:rPr>
              <a:t>-1&lt;=log</a:t>
            </a:r>
            <a:r>
              <a:rPr kumimoji="1" lang="en-US" altLang="zh-CN" sz="2400" baseline="-25000" dirty="0">
                <a:effectLst/>
                <a:latin typeface="Times New Roman" panose="02020603050405020304" pitchFamily="18" charset="0"/>
              </a:rPr>
              <a:t>2</a:t>
            </a:r>
            <a:r>
              <a:rPr kumimoji="1" lang="en-US" altLang="zh-CN" sz="2400" i="1" dirty="0">
                <a:effectLst/>
                <a:latin typeface="Times New Roman" panose="02020603050405020304" pitchFamily="18" charset="0"/>
              </a:rPr>
              <a:t>n</a:t>
            </a:r>
            <a:r>
              <a:rPr kumimoji="1" lang="en-US" altLang="zh-CN" sz="2400" dirty="0">
                <a:effectLst/>
                <a:latin typeface="Times New Roman" panose="02020603050405020304" pitchFamily="18" charset="0"/>
              </a:rPr>
              <a:t> &lt; </a:t>
            </a:r>
            <a:r>
              <a:rPr kumimoji="1" lang="en-US" altLang="zh-CN" sz="2400" i="1" dirty="0">
                <a:effectLst/>
                <a:latin typeface="Times New Roman" panose="02020603050405020304" pitchFamily="18" charset="0"/>
              </a:rPr>
              <a:t>k</a:t>
            </a:r>
          </a:p>
          <a:p>
            <a:pPr algn="l">
              <a:spcBef>
                <a:spcPts val="1800"/>
              </a:spcBef>
            </a:pPr>
            <a:r>
              <a:rPr kumimoji="1" lang="zh-CN" altLang="zh-CN" sz="2400" dirty="0" smtClean="0">
                <a:effectLst/>
                <a:latin typeface="Times New Roman" panose="02020603050405020304" pitchFamily="18" charset="0"/>
              </a:rPr>
              <a:t>因</a:t>
            </a:r>
            <a:r>
              <a:rPr kumimoji="1" lang="en-US" altLang="zh-CN" sz="2400" i="1" dirty="0">
                <a:effectLst/>
                <a:latin typeface="Times New Roman" panose="02020603050405020304" pitchFamily="18" charset="0"/>
              </a:rPr>
              <a:t>k</a:t>
            </a:r>
            <a:r>
              <a:rPr kumimoji="1" lang="zh-CN" altLang="zh-CN" sz="2400" dirty="0">
                <a:effectLst/>
                <a:latin typeface="Times New Roman" panose="02020603050405020304" pitchFamily="18" charset="0"/>
              </a:rPr>
              <a:t>是整数，所以</a:t>
            </a:r>
            <a:endParaRPr kumimoji="1" lang="zh-CN" altLang="en-US" sz="2400" dirty="0">
              <a:effectLst/>
              <a:latin typeface="Times New Roman" panose="02020603050405020304" pitchFamily="18" charset="0"/>
            </a:endParaRPr>
          </a:p>
        </p:txBody>
      </p:sp>
      <p:graphicFrame>
        <p:nvGraphicFramePr>
          <p:cNvPr id="8197" name="Object 5"/>
          <p:cNvGraphicFramePr>
            <a:graphicFrameLocks noChangeAspect="1"/>
          </p:cNvGraphicFramePr>
          <p:nvPr/>
        </p:nvGraphicFramePr>
        <p:xfrm>
          <a:off x="3365550" y="5589239"/>
          <a:ext cx="2412900" cy="634500"/>
        </p:xfrm>
        <a:graphic>
          <a:graphicData uri="http://schemas.openxmlformats.org/presentationml/2006/ole">
            <mc:AlternateContent xmlns:mc="http://schemas.openxmlformats.org/markup-compatibility/2006">
              <mc:Choice xmlns:v="urn:schemas-microsoft-com:vml" Requires="v">
                <p:oleObj spid="_x0000_s249781" name="Equation" r:id="rId4" imgW="23164800" imgH="6096000" progId="Equation.DSMT4">
                  <p:embed/>
                </p:oleObj>
              </mc:Choice>
              <mc:Fallback>
                <p:oleObj name="Equation" r:id="rId4" imgW="23164800" imgH="6096000" progId="Equation.DSMT4">
                  <p:embed/>
                  <p:pic>
                    <p:nvPicPr>
                      <p:cNvPr id="0" name="Object 5"/>
                      <p:cNvPicPr>
                        <a:picLocks noChangeAspect="1" noChangeArrowheads="1"/>
                      </p:cNvPicPr>
                      <p:nvPr/>
                    </p:nvPicPr>
                    <p:blipFill>
                      <a:blip r:embed="rId5"/>
                      <a:srcRect/>
                      <a:stretch>
                        <a:fillRect/>
                      </a:stretch>
                    </p:blipFill>
                    <p:spPr bwMode="auto">
                      <a:xfrm>
                        <a:off x="3365550" y="5589239"/>
                        <a:ext cx="2412900" cy="6345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8"/>
          <p:cNvGraphicFramePr>
            <a:graphicFrameLocks noChangeAspect="1"/>
          </p:cNvGraphicFramePr>
          <p:nvPr/>
        </p:nvGraphicFramePr>
        <p:xfrm>
          <a:off x="3276600" y="1268413"/>
          <a:ext cx="1546225" cy="542925"/>
        </p:xfrm>
        <a:graphic>
          <a:graphicData uri="http://schemas.openxmlformats.org/presentationml/2006/ole">
            <mc:AlternateContent xmlns:mc="http://schemas.openxmlformats.org/markup-compatibility/2006">
              <mc:Choice xmlns:v="urn:schemas-microsoft-com:vml" Requires="v">
                <p:oleObj spid="_x0000_s249782" name="Equation" r:id="rId6" imgW="723900" imgH="254000" progId="Equation.DSMT4">
                  <p:embed/>
                </p:oleObj>
              </mc:Choice>
              <mc:Fallback>
                <p:oleObj name="Equation" r:id="rId6" imgW="723900" imgH="2540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268413"/>
                        <a:ext cx="1546225" cy="5429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3276599" y="2467673"/>
          <a:ext cx="1546225" cy="542925"/>
        </p:xfrm>
        <a:graphic>
          <a:graphicData uri="http://schemas.openxmlformats.org/presentationml/2006/ole">
            <mc:AlternateContent xmlns:mc="http://schemas.openxmlformats.org/markup-compatibility/2006">
              <mc:Choice xmlns:v="urn:schemas-microsoft-com:vml" Requires="v">
                <p:oleObj spid="_x0000_s249783" name="Equation" r:id="rId8" imgW="723900" imgH="254000" progId="Equation.DSMT4">
                  <p:embed/>
                </p:oleObj>
              </mc:Choice>
              <mc:Fallback>
                <p:oleObj name="Equation" r:id="rId8" imgW="723900" imgH="254000" progId="Equation.DSMT4">
                  <p:embed/>
                  <p:pic>
                    <p:nvPicPr>
                      <p:cNvPr id="0" name="图片 2494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599" y="2467673"/>
                        <a:ext cx="1546225" cy="5429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6">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8197"/>
                                        </p:tgtEl>
                                        <p:attrNameLst>
                                          <p:attrName>style.visibility</p:attrName>
                                        </p:attrNameLst>
                                      </p:cBhvr>
                                      <p:to>
                                        <p:strVal val="visible"/>
                                      </p:to>
                                    </p:set>
                                  </p:childTnLst>
                                </p:cTn>
                              </p:par>
                            </p:childTnLst>
                          </p:cTn>
                        </p:par>
                        <p:par>
                          <p:cTn id="22" fill="hold">
                            <p:stCondLst>
                              <p:cond delay="0"/>
                            </p:stCondLst>
                            <p:childTnLst>
                              <p:par>
                                <p:cTn id="23" presetID="35" presetClass="emph" presetSubtype="0" repeatCount="3000" fill="hold" nodeType="afterEffect">
                                  <p:stCondLst>
                                    <p:cond delay="1000"/>
                                  </p:stCondLst>
                                  <p:childTnLst>
                                    <p:anim calcmode="discrete" valueType="str">
                                      <p:cBhvr>
                                        <p:cTn id="24" dur="1000" fill="hold"/>
                                        <p:tgtEl>
                                          <p:spTgt spid="819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39395" y="476250"/>
            <a:ext cx="8644255"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dirty="0">
                <a:solidFill>
                  <a:schemeClr val="tx1"/>
                </a:solidFill>
                <a:effectLst/>
                <a:latin typeface="Times New Roman" panose="02020603050405020304" pitchFamily="18" charset="0"/>
              </a:rPr>
              <a:t>(5) </a:t>
            </a:r>
            <a:r>
              <a:rPr kumimoji="1" lang="zh-CN" altLang="en-US" sz="2400" dirty="0">
                <a:effectLst/>
                <a:latin typeface="Times New Roman" panose="02020603050405020304" pitchFamily="18" charset="0"/>
              </a:rPr>
              <a:t>如果对一棵有</a:t>
            </a:r>
            <a:r>
              <a:rPr kumimoji="1" lang="en-US" altLang="zh-CN" sz="2400" i="1" dirty="0">
                <a:effectLst/>
                <a:latin typeface="Times New Roman" panose="02020603050405020304" pitchFamily="18" charset="0"/>
              </a:rPr>
              <a:t>n</a:t>
            </a:r>
            <a:r>
              <a:rPr kumimoji="1" lang="zh-CN" altLang="en-US" sz="2400" dirty="0">
                <a:effectLst/>
                <a:latin typeface="Times New Roman" panose="02020603050405020304" pitchFamily="18" charset="0"/>
              </a:rPr>
              <a:t>个结点的</a:t>
            </a:r>
            <a:r>
              <a:rPr kumimoji="1" lang="zh-CN" altLang="en-US" sz="2400" dirty="0">
                <a:solidFill>
                  <a:srgbClr val="FFFF00"/>
                </a:solidFill>
                <a:effectLst/>
                <a:latin typeface="Times New Roman" panose="02020603050405020304" pitchFamily="18" charset="0"/>
              </a:rPr>
              <a:t>完全二叉树</a:t>
            </a:r>
            <a:r>
              <a:rPr kumimoji="1" lang="zh-CN" altLang="en-US" sz="2400" dirty="0">
                <a:effectLst/>
                <a:latin typeface="Times New Roman" panose="02020603050405020304" pitchFamily="18" charset="0"/>
              </a:rPr>
              <a:t>按层序从</a:t>
            </a:r>
            <a:r>
              <a:rPr kumimoji="1" lang="en-US" altLang="zh-CN" sz="2400" dirty="0">
                <a:effectLst/>
                <a:latin typeface="Times New Roman" panose="02020603050405020304" pitchFamily="18" charset="0"/>
              </a:rPr>
              <a:t>1</a:t>
            </a:r>
            <a:r>
              <a:rPr kumimoji="1" lang="zh-CN" altLang="en-US" sz="2400" dirty="0">
                <a:effectLst/>
                <a:latin typeface="Times New Roman" panose="02020603050405020304" pitchFamily="18" charset="0"/>
              </a:rPr>
              <a:t>开始编号（逐层，每层从左到右），则对任一</a:t>
            </a:r>
            <a:r>
              <a:rPr kumimoji="1" lang="zh-CN" altLang="en-US" sz="2400" dirty="0" smtClean="0">
                <a:effectLst/>
                <a:latin typeface="Times New Roman" panose="02020603050405020304" pitchFamily="18" charset="0"/>
              </a:rPr>
              <a:t>结点 </a:t>
            </a:r>
            <a:r>
              <a:rPr kumimoji="1" lang="en-US" altLang="zh-CN" sz="2400" i="1" dirty="0" err="1" smtClean="0">
                <a:effectLst/>
                <a:latin typeface="Times New Roman" panose="02020603050405020304" pitchFamily="18" charset="0"/>
              </a:rPr>
              <a:t>i</a:t>
            </a:r>
            <a:r>
              <a:rPr kumimoji="1" lang="zh-CN" altLang="en-US" sz="2400" dirty="0">
                <a:effectLst/>
                <a:latin typeface="Times New Roman" panose="02020603050405020304" pitchFamily="18" charset="0"/>
              </a:rPr>
              <a:t>（</a:t>
            </a:r>
            <a:r>
              <a:rPr kumimoji="1" lang="en-US" altLang="zh-CN" sz="2400" dirty="0">
                <a:effectLst/>
                <a:latin typeface="Times New Roman" panose="02020603050405020304" pitchFamily="18" charset="0"/>
              </a:rPr>
              <a:t>1&lt;=</a:t>
            </a:r>
            <a:r>
              <a:rPr kumimoji="1" lang="en-US" altLang="zh-CN" sz="2400" i="1" dirty="0">
                <a:effectLst/>
                <a:latin typeface="Times New Roman" panose="02020603050405020304" pitchFamily="18" charset="0"/>
              </a:rPr>
              <a:t>i</a:t>
            </a:r>
            <a:r>
              <a:rPr kumimoji="1" lang="en-US" altLang="zh-CN" sz="2400" dirty="0">
                <a:effectLst/>
                <a:latin typeface="Times New Roman" panose="02020603050405020304" pitchFamily="18" charset="0"/>
              </a:rPr>
              <a:t>&lt;=</a:t>
            </a:r>
            <a:r>
              <a:rPr kumimoji="1" lang="en-US" altLang="zh-CN" sz="2400" i="1" dirty="0">
                <a:effectLst/>
                <a:latin typeface="Times New Roman" panose="02020603050405020304" pitchFamily="18" charset="0"/>
              </a:rPr>
              <a:t>n</a:t>
            </a:r>
            <a:r>
              <a:rPr kumimoji="1" lang="en-US" altLang="zh-CN" sz="2400" dirty="0">
                <a:effectLst/>
                <a:latin typeface="Times New Roman" panose="02020603050405020304" pitchFamily="18" charset="0"/>
              </a:rPr>
              <a:t>)</a:t>
            </a:r>
            <a:r>
              <a:rPr kumimoji="1" lang="zh-CN" altLang="en-US" sz="2400" dirty="0">
                <a:effectLst/>
                <a:latin typeface="Times New Roman" panose="02020603050405020304" pitchFamily="18" charset="0"/>
              </a:rPr>
              <a:t>，有：</a:t>
            </a:r>
          </a:p>
          <a:p>
            <a:pPr algn="l"/>
            <a:r>
              <a:rPr kumimoji="1" lang="en-US" altLang="zh-CN" sz="2400" dirty="0" smtClean="0">
                <a:effectLst/>
                <a:latin typeface="Times New Roman" panose="02020603050405020304" pitchFamily="18" charset="0"/>
              </a:rPr>
              <a:t>a) </a:t>
            </a:r>
            <a:r>
              <a:rPr kumimoji="1" lang="zh-CN" altLang="en-US" sz="2400" dirty="0" smtClean="0">
                <a:effectLst/>
                <a:latin typeface="Times New Roman" panose="02020603050405020304" pitchFamily="18" charset="0"/>
              </a:rPr>
              <a:t>如果</a:t>
            </a:r>
            <a:r>
              <a:rPr kumimoji="1" lang="en-US" altLang="zh-CN" sz="2400" i="1" dirty="0" smtClean="0">
                <a:effectLst/>
                <a:latin typeface="Times New Roman" panose="02020603050405020304" pitchFamily="18" charset="0"/>
              </a:rPr>
              <a:t>i</a:t>
            </a:r>
            <a:r>
              <a:rPr kumimoji="1" lang="en-US" altLang="zh-CN" sz="2400" dirty="0" smtClean="0">
                <a:effectLst/>
                <a:latin typeface="Times New Roman" panose="02020603050405020304" pitchFamily="18" charset="0"/>
              </a:rPr>
              <a:t>=1, </a:t>
            </a:r>
            <a:r>
              <a:rPr kumimoji="1" lang="zh-CN" altLang="en-US" sz="2400" dirty="0" smtClean="0">
                <a:effectLst/>
                <a:latin typeface="Times New Roman" panose="02020603050405020304" pitchFamily="18" charset="0"/>
              </a:rPr>
              <a:t>则</a:t>
            </a:r>
            <a:r>
              <a:rPr kumimoji="1" lang="zh-CN" altLang="en-US" sz="2400" dirty="0">
                <a:effectLst/>
                <a:latin typeface="Times New Roman" panose="02020603050405020304" pitchFamily="18" charset="0"/>
              </a:rPr>
              <a:t>结点</a:t>
            </a:r>
            <a:r>
              <a:rPr kumimoji="1" lang="en-US" altLang="zh-CN" sz="2400" i="1" dirty="0">
                <a:effectLst/>
                <a:latin typeface="Times New Roman" panose="02020603050405020304" pitchFamily="18" charset="0"/>
              </a:rPr>
              <a:t>i</a:t>
            </a:r>
            <a:r>
              <a:rPr kumimoji="1" lang="zh-CN" altLang="en-US" sz="2400" dirty="0">
                <a:effectLst/>
                <a:latin typeface="Times New Roman" panose="02020603050405020304" pitchFamily="18" charset="0"/>
              </a:rPr>
              <a:t>是二叉树的</a:t>
            </a:r>
            <a:r>
              <a:rPr kumimoji="1" lang="zh-CN" altLang="en-US" sz="2400" dirty="0" smtClean="0">
                <a:effectLst/>
                <a:latin typeface="Times New Roman" panose="02020603050405020304" pitchFamily="18" charset="0"/>
              </a:rPr>
              <a:t>根</a:t>
            </a:r>
            <a:r>
              <a:rPr kumimoji="1" lang="en-US" altLang="zh-CN" sz="2400" dirty="0" smtClean="0">
                <a:effectLst/>
                <a:latin typeface="Times New Roman" panose="02020603050405020304" pitchFamily="18" charset="0"/>
              </a:rPr>
              <a:t>, </a:t>
            </a:r>
            <a:r>
              <a:rPr kumimoji="1" lang="zh-CN" altLang="en-US" sz="2400" dirty="0" smtClean="0">
                <a:effectLst/>
                <a:latin typeface="Times New Roman" panose="02020603050405020304" pitchFamily="18" charset="0"/>
              </a:rPr>
              <a:t>无双亲</a:t>
            </a:r>
            <a:r>
              <a:rPr kumimoji="1" lang="en-US" altLang="zh-CN" sz="2400" dirty="0" smtClean="0">
                <a:effectLst/>
                <a:latin typeface="Times New Roman" panose="02020603050405020304" pitchFamily="18" charset="0"/>
              </a:rPr>
              <a:t>; </a:t>
            </a:r>
            <a:r>
              <a:rPr kumimoji="1" lang="zh-CN" altLang="en-US" sz="2400" dirty="0" smtClean="0">
                <a:effectLst/>
                <a:latin typeface="Times New Roman" panose="02020603050405020304" pitchFamily="18" charset="0"/>
              </a:rPr>
              <a:t>如果</a:t>
            </a:r>
            <a:r>
              <a:rPr kumimoji="1" lang="en-US" altLang="zh-CN" sz="2400" i="1" dirty="0">
                <a:effectLst/>
                <a:latin typeface="Times New Roman" panose="02020603050405020304" pitchFamily="18" charset="0"/>
              </a:rPr>
              <a:t>i</a:t>
            </a:r>
            <a:r>
              <a:rPr kumimoji="1" lang="en-US" altLang="zh-CN" sz="2400" dirty="0">
                <a:effectLst/>
                <a:latin typeface="Times New Roman" panose="02020603050405020304" pitchFamily="18" charset="0"/>
              </a:rPr>
              <a:t>&gt;1, </a:t>
            </a:r>
            <a:r>
              <a:rPr kumimoji="1" lang="zh-CN" altLang="zh-CN" sz="2400" dirty="0">
                <a:effectLst/>
                <a:latin typeface="Times New Roman" panose="02020603050405020304" pitchFamily="18" charset="0"/>
              </a:rPr>
              <a:t>则其双亲结点</a:t>
            </a:r>
            <a:r>
              <a:rPr kumimoji="1" lang="zh-CN" altLang="zh-CN" sz="2400" dirty="0" smtClean="0">
                <a:effectLst/>
                <a:latin typeface="Times New Roman" panose="02020603050405020304" pitchFamily="18" charset="0"/>
              </a:rPr>
              <a:t>是</a:t>
            </a:r>
            <a:r>
              <a:rPr kumimoji="1" lang="zh-CN" altLang="en-US" sz="2400" dirty="0" smtClean="0">
                <a:effectLst/>
                <a:latin typeface="Times New Roman" panose="02020603050405020304" pitchFamily="18" charset="0"/>
              </a:rPr>
              <a:t>  </a:t>
            </a:r>
            <a:r>
              <a:rPr kumimoji="1" lang="en-US" altLang="zh-CN" sz="2400" i="1" dirty="0">
                <a:solidFill>
                  <a:srgbClr val="FFFF00"/>
                </a:solidFill>
                <a:effectLst/>
                <a:latin typeface="Times New Roman" panose="02020603050405020304" pitchFamily="18" charset="0"/>
              </a:rPr>
              <a:t>i</a:t>
            </a:r>
            <a:r>
              <a:rPr kumimoji="1" lang="en-US" altLang="zh-CN" sz="2400" dirty="0">
                <a:solidFill>
                  <a:srgbClr val="FFFF00"/>
                </a:solidFill>
                <a:effectLst/>
                <a:latin typeface="Times New Roman" panose="02020603050405020304" pitchFamily="18" charset="0"/>
              </a:rPr>
              <a:t>/2</a:t>
            </a:r>
            <a:r>
              <a:rPr kumimoji="1" lang="en-US" altLang="zh-CN" sz="2400" dirty="0">
                <a:effectLst/>
                <a:latin typeface="Times New Roman" panose="02020603050405020304" pitchFamily="18" charset="0"/>
              </a:rPr>
              <a:t>  ;</a:t>
            </a:r>
            <a:endParaRPr kumimoji="1" lang="zh-CN" altLang="en-US" sz="2400" dirty="0">
              <a:effectLst/>
              <a:latin typeface="Times New Roman" panose="02020603050405020304" pitchFamily="18" charset="0"/>
            </a:endParaRPr>
          </a:p>
          <a:p>
            <a:pPr algn="l"/>
            <a:r>
              <a:rPr kumimoji="1" lang="en-US" altLang="zh-CN" sz="2400" dirty="0" smtClean="0">
                <a:effectLst/>
                <a:latin typeface="Times New Roman" panose="02020603050405020304" pitchFamily="18" charset="0"/>
              </a:rPr>
              <a:t>b) </a:t>
            </a:r>
            <a:r>
              <a:rPr kumimoji="1" lang="zh-CN" altLang="zh-CN" sz="2400" dirty="0" smtClean="0">
                <a:effectLst/>
                <a:latin typeface="Times New Roman" panose="02020603050405020304" pitchFamily="18" charset="0"/>
              </a:rPr>
              <a:t>如果</a:t>
            </a:r>
            <a:r>
              <a:rPr kumimoji="1" lang="zh-CN" altLang="zh-CN" sz="2400" dirty="0">
                <a:effectLst/>
                <a:latin typeface="Times New Roman" panose="02020603050405020304" pitchFamily="18" charset="0"/>
              </a:rPr>
              <a:t>2</a:t>
            </a:r>
            <a:r>
              <a:rPr kumimoji="1" lang="en-US" altLang="zh-CN" sz="2400" i="1" dirty="0">
                <a:effectLst/>
                <a:latin typeface="Times New Roman" panose="02020603050405020304" pitchFamily="18" charset="0"/>
              </a:rPr>
              <a:t>i</a:t>
            </a:r>
            <a:r>
              <a:rPr kumimoji="1" lang="en-US" altLang="zh-CN" sz="2400" dirty="0">
                <a:effectLst/>
                <a:latin typeface="Times New Roman" panose="02020603050405020304" pitchFamily="18" charset="0"/>
              </a:rPr>
              <a:t>&gt;</a:t>
            </a:r>
            <a:r>
              <a:rPr kumimoji="1" lang="en-US" altLang="zh-CN" sz="2400" i="1" dirty="0">
                <a:effectLst/>
                <a:latin typeface="Times New Roman" panose="02020603050405020304" pitchFamily="18" charset="0"/>
              </a:rPr>
              <a:t>n</a:t>
            </a:r>
            <a:r>
              <a:rPr kumimoji="1" lang="en-US" altLang="zh-CN" sz="2400" dirty="0">
                <a:effectLst/>
                <a:latin typeface="Times New Roman" panose="02020603050405020304" pitchFamily="18" charset="0"/>
              </a:rPr>
              <a:t>, </a:t>
            </a:r>
            <a:r>
              <a:rPr kumimoji="1" lang="zh-CN" altLang="zh-CN" sz="2400" dirty="0">
                <a:effectLst/>
                <a:latin typeface="Times New Roman" panose="02020603050405020304" pitchFamily="18" charset="0"/>
              </a:rPr>
              <a:t>则结点</a:t>
            </a:r>
            <a:r>
              <a:rPr kumimoji="1" lang="en-US" altLang="zh-CN" sz="2400" i="1" dirty="0">
                <a:effectLst/>
                <a:latin typeface="Times New Roman" panose="02020603050405020304" pitchFamily="18" charset="0"/>
              </a:rPr>
              <a:t>i</a:t>
            </a:r>
            <a:r>
              <a:rPr kumimoji="1" lang="zh-CN" altLang="zh-CN" sz="2400" dirty="0">
                <a:effectLst/>
                <a:latin typeface="Times New Roman" panose="02020603050405020304" pitchFamily="18" charset="0"/>
              </a:rPr>
              <a:t>无左孩子；否则其</a:t>
            </a:r>
            <a:r>
              <a:rPr kumimoji="1" lang="zh-CN" altLang="zh-CN" sz="2400" dirty="0">
                <a:solidFill>
                  <a:srgbClr val="FFFF00"/>
                </a:solidFill>
                <a:effectLst/>
                <a:latin typeface="Times New Roman" panose="02020603050405020304" pitchFamily="18" charset="0"/>
              </a:rPr>
              <a:t>左孩子</a:t>
            </a:r>
            <a:r>
              <a:rPr kumimoji="1" lang="zh-CN" altLang="zh-CN" sz="2400" dirty="0">
                <a:effectLst/>
                <a:latin typeface="Times New Roman" panose="02020603050405020304" pitchFamily="18" charset="0"/>
              </a:rPr>
              <a:t>是结点</a:t>
            </a:r>
            <a:r>
              <a:rPr kumimoji="1" lang="zh-CN" altLang="zh-CN" sz="2400" dirty="0">
                <a:solidFill>
                  <a:srgbClr val="FFFF00"/>
                </a:solidFill>
                <a:effectLst/>
                <a:latin typeface="Times New Roman" panose="02020603050405020304" pitchFamily="18" charset="0"/>
              </a:rPr>
              <a:t>2</a:t>
            </a:r>
            <a:r>
              <a:rPr kumimoji="1" lang="en-US" altLang="zh-CN" sz="2400" i="1" dirty="0" smtClean="0">
                <a:solidFill>
                  <a:srgbClr val="FFFF00"/>
                </a:solidFill>
                <a:effectLst/>
                <a:latin typeface="Times New Roman" panose="02020603050405020304" pitchFamily="18" charset="0"/>
              </a:rPr>
              <a:t>i</a:t>
            </a:r>
            <a:r>
              <a:rPr kumimoji="1" lang="en-US" altLang="zh-CN" sz="2400" dirty="0">
                <a:effectLst/>
                <a:latin typeface="Times New Roman" panose="02020603050405020304" pitchFamily="18" charset="0"/>
              </a:rPr>
              <a:t>;</a:t>
            </a:r>
            <a:endParaRPr kumimoji="1" lang="zh-CN" altLang="en-US" sz="2400" dirty="0">
              <a:effectLst/>
              <a:latin typeface="Times New Roman" panose="02020603050405020304" pitchFamily="18" charset="0"/>
            </a:endParaRPr>
          </a:p>
          <a:p>
            <a:pPr algn="l"/>
            <a:r>
              <a:rPr kumimoji="1" lang="en-US" altLang="zh-CN" sz="2400" dirty="0" smtClean="0">
                <a:effectLst/>
                <a:latin typeface="Times New Roman" panose="02020603050405020304" pitchFamily="18" charset="0"/>
              </a:rPr>
              <a:t>c) </a:t>
            </a:r>
            <a:r>
              <a:rPr kumimoji="1" lang="zh-CN" altLang="zh-CN" sz="2400" dirty="0" smtClean="0">
                <a:effectLst/>
                <a:latin typeface="Times New Roman" panose="02020603050405020304" pitchFamily="18" charset="0"/>
              </a:rPr>
              <a:t>如果</a:t>
            </a:r>
            <a:r>
              <a:rPr kumimoji="1" lang="zh-CN" altLang="zh-CN" sz="2400" dirty="0">
                <a:effectLst/>
                <a:latin typeface="Times New Roman" panose="02020603050405020304" pitchFamily="18" charset="0"/>
              </a:rPr>
              <a:t>2</a:t>
            </a:r>
            <a:r>
              <a:rPr kumimoji="1" lang="en-US" altLang="zh-CN" sz="2400" i="1" dirty="0" err="1">
                <a:effectLst/>
                <a:latin typeface="Times New Roman" panose="02020603050405020304" pitchFamily="18" charset="0"/>
              </a:rPr>
              <a:t>i</a:t>
            </a:r>
            <a:r>
              <a:rPr kumimoji="1" lang="en-US" altLang="zh-CN" sz="2400" dirty="0" err="1">
                <a:effectLst/>
                <a:latin typeface="Times New Roman" panose="02020603050405020304" pitchFamily="18" charset="0"/>
              </a:rPr>
              <a:t>+1</a:t>
            </a:r>
            <a:r>
              <a:rPr kumimoji="1" lang="en-US" altLang="zh-CN" sz="2400" dirty="0">
                <a:effectLst/>
                <a:latin typeface="Times New Roman" panose="02020603050405020304" pitchFamily="18" charset="0"/>
              </a:rPr>
              <a:t>&gt;</a:t>
            </a:r>
            <a:r>
              <a:rPr kumimoji="1" lang="en-US" altLang="zh-CN" sz="2400" i="1" dirty="0">
                <a:effectLst/>
                <a:latin typeface="Times New Roman" panose="02020603050405020304" pitchFamily="18" charset="0"/>
              </a:rPr>
              <a:t>n</a:t>
            </a:r>
            <a:r>
              <a:rPr kumimoji="1" lang="en-US" altLang="zh-CN" sz="2400" dirty="0">
                <a:effectLst/>
                <a:latin typeface="Times New Roman" panose="02020603050405020304" pitchFamily="18" charset="0"/>
              </a:rPr>
              <a:t>, </a:t>
            </a:r>
            <a:r>
              <a:rPr kumimoji="1" lang="zh-CN" altLang="zh-CN" sz="2400" dirty="0">
                <a:effectLst/>
                <a:latin typeface="Times New Roman" panose="02020603050405020304" pitchFamily="18" charset="0"/>
              </a:rPr>
              <a:t>则结点</a:t>
            </a:r>
            <a:r>
              <a:rPr kumimoji="1" lang="en-US" altLang="zh-CN" sz="2400" dirty="0">
                <a:effectLst/>
                <a:latin typeface="Times New Roman" panose="02020603050405020304" pitchFamily="18" charset="0"/>
              </a:rPr>
              <a:t>i</a:t>
            </a:r>
            <a:r>
              <a:rPr kumimoji="1" lang="zh-CN" altLang="zh-CN" sz="2400" dirty="0">
                <a:effectLst/>
                <a:latin typeface="Times New Roman" panose="02020603050405020304" pitchFamily="18" charset="0"/>
              </a:rPr>
              <a:t>无右孩子；否则其</a:t>
            </a:r>
            <a:r>
              <a:rPr kumimoji="1" lang="zh-CN" altLang="zh-CN" sz="2400" dirty="0">
                <a:solidFill>
                  <a:srgbClr val="FFFF00"/>
                </a:solidFill>
                <a:effectLst/>
                <a:latin typeface="Times New Roman" panose="02020603050405020304" pitchFamily="18" charset="0"/>
              </a:rPr>
              <a:t>右孩子</a:t>
            </a:r>
            <a:r>
              <a:rPr kumimoji="1" lang="zh-CN" altLang="zh-CN" sz="2400" dirty="0">
                <a:effectLst/>
                <a:latin typeface="Times New Roman" panose="02020603050405020304" pitchFamily="18" charset="0"/>
              </a:rPr>
              <a:t>是结点</a:t>
            </a:r>
            <a:r>
              <a:rPr kumimoji="1" lang="zh-CN" altLang="zh-CN" sz="2400" dirty="0">
                <a:solidFill>
                  <a:srgbClr val="FFFF00"/>
                </a:solidFill>
                <a:effectLst/>
                <a:latin typeface="Times New Roman" panose="02020603050405020304" pitchFamily="18" charset="0"/>
              </a:rPr>
              <a:t>2</a:t>
            </a:r>
            <a:r>
              <a:rPr kumimoji="1" lang="en-US" altLang="zh-CN" sz="2400" i="1" dirty="0" err="1" smtClean="0">
                <a:solidFill>
                  <a:srgbClr val="FFFF00"/>
                </a:solidFill>
                <a:effectLst/>
                <a:latin typeface="Times New Roman" panose="02020603050405020304" pitchFamily="18" charset="0"/>
              </a:rPr>
              <a:t>i</a:t>
            </a:r>
            <a:r>
              <a:rPr kumimoji="1" lang="en-US" altLang="zh-CN" sz="2400" dirty="0" err="1" smtClean="0">
                <a:solidFill>
                  <a:srgbClr val="FFFF00"/>
                </a:solidFill>
                <a:effectLst/>
                <a:latin typeface="Times New Roman" panose="02020603050405020304" pitchFamily="18" charset="0"/>
              </a:rPr>
              <a:t>+1</a:t>
            </a:r>
            <a:r>
              <a:rPr kumimoji="1" lang="en-US" altLang="zh-CN" sz="2400" dirty="0">
                <a:effectLst/>
                <a:latin typeface="Times New Roman" panose="02020603050405020304" pitchFamily="18" charset="0"/>
              </a:rPr>
              <a:t>.</a:t>
            </a:r>
            <a:endParaRPr kumimoji="1" lang="zh-CN" altLang="en-US" sz="2400" dirty="0">
              <a:effectLst/>
              <a:latin typeface="Times New Roman" panose="02020603050405020304" pitchFamily="18" charset="0"/>
            </a:endParaRPr>
          </a:p>
        </p:txBody>
      </p:sp>
      <p:grpSp>
        <p:nvGrpSpPr>
          <p:cNvPr id="2" name="组合 1"/>
          <p:cNvGrpSpPr/>
          <p:nvPr/>
        </p:nvGrpSpPr>
        <p:grpSpPr>
          <a:xfrm>
            <a:off x="180975" y="3718620"/>
            <a:ext cx="4173538" cy="2306637"/>
            <a:chOff x="180975" y="4005263"/>
            <a:chExt cx="4173538" cy="2306637"/>
          </a:xfrm>
        </p:grpSpPr>
        <p:sp>
          <p:nvSpPr>
            <p:cNvPr id="9219" name="Oval 3"/>
            <p:cNvSpPr>
              <a:spLocks noChangeAspect="1" noChangeArrowheads="1"/>
            </p:cNvSpPr>
            <p:nvPr/>
          </p:nvSpPr>
          <p:spPr bwMode="auto">
            <a:xfrm>
              <a:off x="2051050" y="400526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a:t>
              </a:r>
            </a:p>
          </p:txBody>
        </p:sp>
        <p:sp>
          <p:nvSpPr>
            <p:cNvPr id="9220" name="Oval 4"/>
            <p:cNvSpPr>
              <a:spLocks noChangeAspect="1" noChangeArrowheads="1"/>
            </p:cNvSpPr>
            <p:nvPr/>
          </p:nvSpPr>
          <p:spPr bwMode="auto">
            <a:xfrm>
              <a:off x="1042988" y="4471988"/>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2</a:t>
              </a:r>
            </a:p>
          </p:txBody>
        </p:sp>
        <p:sp>
          <p:nvSpPr>
            <p:cNvPr id="9221" name="Oval 5"/>
            <p:cNvSpPr>
              <a:spLocks noChangeAspect="1" noChangeArrowheads="1"/>
            </p:cNvSpPr>
            <p:nvPr/>
          </p:nvSpPr>
          <p:spPr bwMode="auto">
            <a:xfrm>
              <a:off x="3059113" y="4473575"/>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3</a:t>
              </a:r>
            </a:p>
          </p:txBody>
        </p:sp>
        <p:sp>
          <p:nvSpPr>
            <p:cNvPr id="9222" name="Oval 6"/>
            <p:cNvSpPr>
              <a:spLocks noChangeAspect="1" noChangeArrowheads="1"/>
            </p:cNvSpPr>
            <p:nvPr/>
          </p:nvSpPr>
          <p:spPr bwMode="auto">
            <a:xfrm>
              <a:off x="468313" y="515620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4</a:t>
              </a:r>
            </a:p>
          </p:txBody>
        </p:sp>
        <p:sp>
          <p:nvSpPr>
            <p:cNvPr id="9223" name="Oval 7"/>
            <p:cNvSpPr>
              <a:spLocks noChangeAspect="1" noChangeArrowheads="1"/>
            </p:cNvSpPr>
            <p:nvPr/>
          </p:nvSpPr>
          <p:spPr bwMode="auto">
            <a:xfrm>
              <a:off x="1524000" y="5157788"/>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5</a:t>
              </a:r>
            </a:p>
          </p:txBody>
        </p:sp>
        <p:sp>
          <p:nvSpPr>
            <p:cNvPr id="9224" name="Oval 8"/>
            <p:cNvSpPr>
              <a:spLocks noChangeAspect="1" noChangeArrowheads="1"/>
            </p:cNvSpPr>
            <p:nvPr/>
          </p:nvSpPr>
          <p:spPr bwMode="auto">
            <a:xfrm>
              <a:off x="2579688" y="515620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6</a:t>
              </a:r>
            </a:p>
          </p:txBody>
        </p:sp>
        <p:sp>
          <p:nvSpPr>
            <p:cNvPr id="9225" name="Oval 9"/>
            <p:cNvSpPr>
              <a:spLocks noChangeAspect="1" noChangeArrowheads="1"/>
            </p:cNvSpPr>
            <p:nvPr/>
          </p:nvSpPr>
          <p:spPr bwMode="auto">
            <a:xfrm>
              <a:off x="3635375" y="5157788"/>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7</a:t>
              </a:r>
            </a:p>
          </p:txBody>
        </p:sp>
        <p:sp>
          <p:nvSpPr>
            <p:cNvPr id="9226" name="Oval 10"/>
            <p:cNvSpPr>
              <a:spLocks noChangeAspect="1" noChangeArrowheads="1"/>
            </p:cNvSpPr>
            <p:nvPr/>
          </p:nvSpPr>
          <p:spPr bwMode="auto">
            <a:xfrm>
              <a:off x="180975" y="594836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8</a:t>
              </a:r>
            </a:p>
          </p:txBody>
        </p:sp>
        <p:sp>
          <p:nvSpPr>
            <p:cNvPr id="9227" name="Oval 11"/>
            <p:cNvSpPr>
              <a:spLocks noChangeAspect="1" noChangeArrowheads="1"/>
            </p:cNvSpPr>
            <p:nvPr/>
          </p:nvSpPr>
          <p:spPr bwMode="auto">
            <a:xfrm>
              <a:off x="755650" y="594995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9</a:t>
              </a:r>
            </a:p>
          </p:txBody>
        </p:sp>
        <p:sp>
          <p:nvSpPr>
            <p:cNvPr id="9228" name="Oval 12"/>
            <p:cNvSpPr>
              <a:spLocks noChangeAspect="1" noChangeArrowheads="1"/>
            </p:cNvSpPr>
            <p:nvPr/>
          </p:nvSpPr>
          <p:spPr bwMode="auto">
            <a:xfrm>
              <a:off x="1258888" y="5948363"/>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10</a:t>
              </a:r>
            </a:p>
          </p:txBody>
        </p:sp>
        <p:sp>
          <p:nvSpPr>
            <p:cNvPr id="9229" name="Oval 13"/>
            <p:cNvSpPr>
              <a:spLocks noChangeAspect="1" noChangeArrowheads="1"/>
            </p:cNvSpPr>
            <p:nvPr/>
          </p:nvSpPr>
          <p:spPr bwMode="auto">
            <a:xfrm>
              <a:off x="1835150" y="594995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11</a:t>
              </a:r>
            </a:p>
          </p:txBody>
        </p:sp>
        <p:sp>
          <p:nvSpPr>
            <p:cNvPr id="9230" name="Oval 14"/>
            <p:cNvSpPr>
              <a:spLocks noChangeAspect="1" noChangeArrowheads="1"/>
            </p:cNvSpPr>
            <p:nvPr/>
          </p:nvSpPr>
          <p:spPr bwMode="auto">
            <a:xfrm>
              <a:off x="2339975" y="594995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12</a:t>
              </a:r>
            </a:p>
          </p:txBody>
        </p:sp>
        <p:sp>
          <p:nvSpPr>
            <p:cNvPr id="9231" name="Oval 15"/>
            <p:cNvSpPr>
              <a:spLocks noChangeAspect="1" noChangeArrowheads="1"/>
            </p:cNvSpPr>
            <p:nvPr/>
          </p:nvSpPr>
          <p:spPr bwMode="auto">
            <a:xfrm>
              <a:off x="2914650" y="5951538"/>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13</a:t>
              </a:r>
            </a:p>
          </p:txBody>
        </p:sp>
        <p:sp>
          <p:nvSpPr>
            <p:cNvPr id="9232" name="Oval 16"/>
            <p:cNvSpPr>
              <a:spLocks noChangeAspect="1" noChangeArrowheads="1"/>
            </p:cNvSpPr>
            <p:nvPr/>
          </p:nvSpPr>
          <p:spPr bwMode="auto">
            <a:xfrm>
              <a:off x="3417888" y="594995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14</a:t>
              </a:r>
            </a:p>
          </p:txBody>
        </p:sp>
        <p:sp>
          <p:nvSpPr>
            <p:cNvPr id="9233" name="Oval 17"/>
            <p:cNvSpPr>
              <a:spLocks noChangeAspect="1" noChangeArrowheads="1"/>
            </p:cNvSpPr>
            <p:nvPr/>
          </p:nvSpPr>
          <p:spPr bwMode="auto">
            <a:xfrm>
              <a:off x="3994150" y="5951538"/>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15</a:t>
              </a:r>
            </a:p>
          </p:txBody>
        </p:sp>
        <p:cxnSp>
          <p:nvCxnSpPr>
            <p:cNvPr id="9234" name="AutoShape 18"/>
            <p:cNvCxnSpPr>
              <a:cxnSpLocks noChangeShapeType="1"/>
              <a:stCxn id="9219" idx="2"/>
              <a:endCxn id="9220" idx="7"/>
            </p:cNvCxnSpPr>
            <p:nvPr/>
          </p:nvCxnSpPr>
          <p:spPr bwMode="auto">
            <a:xfrm flipH="1">
              <a:off x="1350963" y="4186238"/>
              <a:ext cx="700087" cy="33813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5" name="AutoShape 19"/>
            <p:cNvCxnSpPr>
              <a:cxnSpLocks noChangeShapeType="1"/>
              <a:stCxn id="9219" idx="6"/>
              <a:endCxn id="9221" idx="1"/>
            </p:cNvCxnSpPr>
            <p:nvPr/>
          </p:nvCxnSpPr>
          <p:spPr bwMode="auto">
            <a:xfrm>
              <a:off x="2411413" y="4186238"/>
              <a:ext cx="700087" cy="3397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6" name="AutoShape 20"/>
            <p:cNvCxnSpPr>
              <a:cxnSpLocks noChangeShapeType="1"/>
              <a:stCxn id="9220" idx="3"/>
              <a:endCxn id="9222" idx="7"/>
            </p:cNvCxnSpPr>
            <p:nvPr/>
          </p:nvCxnSpPr>
          <p:spPr bwMode="auto">
            <a:xfrm flipH="1">
              <a:off x="776288" y="4779963"/>
              <a:ext cx="319087" cy="4286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7" name="AutoShape 21"/>
            <p:cNvCxnSpPr>
              <a:cxnSpLocks noChangeShapeType="1"/>
              <a:stCxn id="9220" idx="5"/>
              <a:endCxn id="9223" idx="0"/>
            </p:cNvCxnSpPr>
            <p:nvPr/>
          </p:nvCxnSpPr>
          <p:spPr bwMode="auto">
            <a:xfrm>
              <a:off x="1350963" y="4779963"/>
              <a:ext cx="354012" cy="3778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8" name="AutoShape 22"/>
            <p:cNvCxnSpPr>
              <a:cxnSpLocks noChangeShapeType="1"/>
              <a:stCxn id="9221" idx="3"/>
              <a:endCxn id="9224" idx="0"/>
            </p:cNvCxnSpPr>
            <p:nvPr/>
          </p:nvCxnSpPr>
          <p:spPr bwMode="auto">
            <a:xfrm flipH="1">
              <a:off x="2760663" y="4781550"/>
              <a:ext cx="350837" cy="3746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9" name="AutoShape 23"/>
            <p:cNvCxnSpPr>
              <a:cxnSpLocks noChangeShapeType="1"/>
              <a:stCxn id="9221" idx="5"/>
              <a:endCxn id="9225" idx="1"/>
            </p:cNvCxnSpPr>
            <p:nvPr/>
          </p:nvCxnSpPr>
          <p:spPr bwMode="auto">
            <a:xfrm>
              <a:off x="3367088" y="4781550"/>
              <a:ext cx="320675" cy="4286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0" name="AutoShape 24"/>
            <p:cNvCxnSpPr>
              <a:cxnSpLocks noChangeShapeType="1"/>
              <a:stCxn id="9222" idx="3"/>
              <a:endCxn id="9226" idx="0"/>
            </p:cNvCxnSpPr>
            <p:nvPr/>
          </p:nvCxnSpPr>
          <p:spPr bwMode="auto">
            <a:xfrm flipH="1">
              <a:off x="361950" y="5464175"/>
              <a:ext cx="158750" cy="4841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1" name="AutoShape 25"/>
            <p:cNvCxnSpPr>
              <a:cxnSpLocks noChangeShapeType="1"/>
              <a:stCxn id="9222" idx="5"/>
              <a:endCxn id="9227" idx="0"/>
            </p:cNvCxnSpPr>
            <p:nvPr/>
          </p:nvCxnSpPr>
          <p:spPr bwMode="auto">
            <a:xfrm>
              <a:off x="776288" y="5464175"/>
              <a:ext cx="160337" cy="48577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2" name="AutoShape 26"/>
            <p:cNvCxnSpPr>
              <a:cxnSpLocks noChangeShapeType="1"/>
              <a:stCxn id="9223" idx="3"/>
              <a:endCxn id="9228" idx="0"/>
            </p:cNvCxnSpPr>
            <p:nvPr/>
          </p:nvCxnSpPr>
          <p:spPr bwMode="auto">
            <a:xfrm flipH="1">
              <a:off x="1439863" y="5465763"/>
              <a:ext cx="136525" cy="4826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3" name="AutoShape 27"/>
            <p:cNvCxnSpPr>
              <a:cxnSpLocks noChangeShapeType="1"/>
              <a:stCxn id="9223" idx="5"/>
              <a:endCxn id="9229" idx="0"/>
            </p:cNvCxnSpPr>
            <p:nvPr/>
          </p:nvCxnSpPr>
          <p:spPr bwMode="auto">
            <a:xfrm>
              <a:off x="1831975" y="5465763"/>
              <a:ext cx="184150" cy="4841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4" name="AutoShape 28"/>
            <p:cNvCxnSpPr>
              <a:cxnSpLocks noChangeShapeType="1"/>
              <a:stCxn id="9224" idx="3"/>
              <a:endCxn id="9230" idx="0"/>
            </p:cNvCxnSpPr>
            <p:nvPr/>
          </p:nvCxnSpPr>
          <p:spPr bwMode="auto">
            <a:xfrm flipH="1">
              <a:off x="2520950" y="5464175"/>
              <a:ext cx="111125" cy="48577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5" name="AutoShape 29"/>
            <p:cNvCxnSpPr>
              <a:cxnSpLocks noChangeShapeType="1"/>
              <a:stCxn id="9224" idx="5"/>
              <a:endCxn id="9231" idx="0"/>
            </p:cNvCxnSpPr>
            <p:nvPr/>
          </p:nvCxnSpPr>
          <p:spPr bwMode="auto">
            <a:xfrm>
              <a:off x="2887663" y="5464175"/>
              <a:ext cx="207962" cy="4873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6" name="AutoShape 30"/>
            <p:cNvCxnSpPr>
              <a:cxnSpLocks noChangeShapeType="1"/>
              <a:stCxn id="9225" idx="3"/>
              <a:endCxn id="9232" idx="0"/>
            </p:cNvCxnSpPr>
            <p:nvPr/>
          </p:nvCxnSpPr>
          <p:spPr bwMode="auto">
            <a:xfrm flipH="1">
              <a:off x="3598863" y="5465763"/>
              <a:ext cx="88900" cy="4841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7" name="AutoShape 31"/>
            <p:cNvCxnSpPr>
              <a:cxnSpLocks noChangeShapeType="1"/>
              <a:stCxn id="9225" idx="5"/>
              <a:endCxn id="9233" idx="0"/>
            </p:cNvCxnSpPr>
            <p:nvPr/>
          </p:nvCxnSpPr>
          <p:spPr bwMode="auto">
            <a:xfrm>
              <a:off x="3943350" y="5465763"/>
              <a:ext cx="231775" cy="48577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组合 2"/>
          <p:cNvGrpSpPr/>
          <p:nvPr/>
        </p:nvGrpSpPr>
        <p:grpSpPr>
          <a:xfrm>
            <a:off x="4864100" y="3717032"/>
            <a:ext cx="3814763" cy="2305050"/>
            <a:chOff x="4864100" y="4003675"/>
            <a:chExt cx="3814763" cy="2305050"/>
          </a:xfrm>
        </p:grpSpPr>
        <p:sp>
          <p:nvSpPr>
            <p:cNvPr id="9248" name="Oval 32"/>
            <p:cNvSpPr>
              <a:spLocks noChangeAspect="1" noChangeArrowheads="1"/>
            </p:cNvSpPr>
            <p:nvPr/>
          </p:nvSpPr>
          <p:spPr bwMode="auto">
            <a:xfrm>
              <a:off x="6734175" y="400367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a:t>
              </a:r>
            </a:p>
          </p:txBody>
        </p:sp>
        <p:sp>
          <p:nvSpPr>
            <p:cNvPr id="9249" name="Oval 33"/>
            <p:cNvSpPr>
              <a:spLocks noChangeAspect="1" noChangeArrowheads="1"/>
            </p:cNvSpPr>
            <p:nvPr/>
          </p:nvSpPr>
          <p:spPr bwMode="auto">
            <a:xfrm>
              <a:off x="5726113" y="447040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2</a:t>
              </a:r>
            </a:p>
          </p:txBody>
        </p:sp>
        <p:sp>
          <p:nvSpPr>
            <p:cNvPr id="9250" name="Oval 34"/>
            <p:cNvSpPr>
              <a:spLocks noChangeAspect="1" noChangeArrowheads="1"/>
            </p:cNvSpPr>
            <p:nvPr/>
          </p:nvSpPr>
          <p:spPr bwMode="auto">
            <a:xfrm>
              <a:off x="7742238" y="4471988"/>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3</a:t>
              </a:r>
            </a:p>
          </p:txBody>
        </p:sp>
        <p:sp>
          <p:nvSpPr>
            <p:cNvPr id="9251" name="Oval 35"/>
            <p:cNvSpPr>
              <a:spLocks noChangeAspect="1" noChangeArrowheads="1"/>
            </p:cNvSpPr>
            <p:nvPr/>
          </p:nvSpPr>
          <p:spPr bwMode="auto">
            <a:xfrm>
              <a:off x="5151438" y="5154613"/>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4</a:t>
              </a:r>
            </a:p>
          </p:txBody>
        </p:sp>
        <p:sp>
          <p:nvSpPr>
            <p:cNvPr id="9252" name="Oval 36"/>
            <p:cNvSpPr>
              <a:spLocks noChangeAspect="1" noChangeArrowheads="1"/>
            </p:cNvSpPr>
            <p:nvPr/>
          </p:nvSpPr>
          <p:spPr bwMode="auto">
            <a:xfrm>
              <a:off x="6207125" y="515620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5</a:t>
              </a:r>
            </a:p>
          </p:txBody>
        </p:sp>
        <p:sp>
          <p:nvSpPr>
            <p:cNvPr id="9253" name="Oval 37"/>
            <p:cNvSpPr>
              <a:spLocks noChangeAspect="1" noChangeArrowheads="1"/>
            </p:cNvSpPr>
            <p:nvPr/>
          </p:nvSpPr>
          <p:spPr bwMode="auto">
            <a:xfrm>
              <a:off x="7262813" y="5154613"/>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6</a:t>
              </a:r>
            </a:p>
          </p:txBody>
        </p:sp>
        <p:sp>
          <p:nvSpPr>
            <p:cNvPr id="9254" name="Oval 38"/>
            <p:cNvSpPr>
              <a:spLocks noChangeAspect="1" noChangeArrowheads="1"/>
            </p:cNvSpPr>
            <p:nvPr/>
          </p:nvSpPr>
          <p:spPr bwMode="auto">
            <a:xfrm>
              <a:off x="8318500" y="515620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7</a:t>
              </a:r>
            </a:p>
          </p:txBody>
        </p:sp>
        <p:sp>
          <p:nvSpPr>
            <p:cNvPr id="9255" name="Oval 39"/>
            <p:cNvSpPr>
              <a:spLocks noChangeAspect="1" noChangeArrowheads="1"/>
            </p:cNvSpPr>
            <p:nvPr/>
          </p:nvSpPr>
          <p:spPr bwMode="auto">
            <a:xfrm>
              <a:off x="4864100" y="594677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8</a:t>
              </a:r>
            </a:p>
          </p:txBody>
        </p:sp>
        <p:sp>
          <p:nvSpPr>
            <p:cNvPr id="9256" name="Oval 40"/>
            <p:cNvSpPr>
              <a:spLocks noChangeAspect="1" noChangeArrowheads="1"/>
            </p:cNvSpPr>
            <p:nvPr/>
          </p:nvSpPr>
          <p:spPr bwMode="auto">
            <a:xfrm>
              <a:off x="5438775" y="594836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9</a:t>
              </a:r>
            </a:p>
          </p:txBody>
        </p:sp>
        <p:sp>
          <p:nvSpPr>
            <p:cNvPr id="9257" name="Oval 41"/>
            <p:cNvSpPr>
              <a:spLocks noChangeAspect="1" noChangeArrowheads="1"/>
            </p:cNvSpPr>
            <p:nvPr/>
          </p:nvSpPr>
          <p:spPr bwMode="auto">
            <a:xfrm>
              <a:off x="5942013" y="5946775"/>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10</a:t>
              </a:r>
            </a:p>
          </p:txBody>
        </p:sp>
        <p:sp>
          <p:nvSpPr>
            <p:cNvPr id="9258" name="Oval 42"/>
            <p:cNvSpPr>
              <a:spLocks noChangeAspect="1" noChangeArrowheads="1"/>
            </p:cNvSpPr>
            <p:nvPr/>
          </p:nvSpPr>
          <p:spPr bwMode="auto">
            <a:xfrm>
              <a:off x="6518275" y="594836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11</a:t>
              </a:r>
            </a:p>
          </p:txBody>
        </p:sp>
        <p:sp>
          <p:nvSpPr>
            <p:cNvPr id="9259" name="Oval 43"/>
            <p:cNvSpPr>
              <a:spLocks noChangeAspect="1" noChangeArrowheads="1"/>
            </p:cNvSpPr>
            <p:nvPr/>
          </p:nvSpPr>
          <p:spPr bwMode="auto">
            <a:xfrm>
              <a:off x="7023100" y="594836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12</a:t>
              </a:r>
            </a:p>
          </p:txBody>
        </p:sp>
        <p:cxnSp>
          <p:nvCxnSpPr>
            <p:cNvPr id="9263" name="AutoShape 47"/>
            <p:cNvCxnSpPr>
              <a:cxnSpLocks noChangeShapeType="1"/>
              <a:stCxn id="9248" idx="2"/>
              <a:endCxn id="9249" idx="7"/>
            </p:cNvCxnSpPr>
            <p:nvPr/>
          </p:nvCxnSpPr>
          <p:spPr bwMode="auto">
            <a:xfrm flipH="1">
              <a:off x="6034088" y="4184650"/>
              <a:ext cx="700087" cy="33813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4" name="AutoShape 48"/>
            <p:cNvCxnSpPr>
              <a:cxnSpLocks noChangeShapeType="1"/>
              <a:stCxn id="9248" idx="6"/>
              <a:endCxn id="9250" idx="1"/>
            </p:cNvCxnSpPr>
            <p:nvPr/>
          </p:nvCxnSpPr>
          <p:spPr bwMode="auto">
            <a:xfrm>
              <a:off x="7094538" y="4184650"/>
              <a:ext cx="700087" cy="3397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5" name="AutoShape 49"/>
            <p:cNvCxnSpPr>
              <a:cxnSpLocks noChangeShapeType="1"/>
              <a:stCxn id="9249" idx="3"/>
              <a:endCxn id="9251" idx="7"/>
            </p:cNvCxnSpPr>
            <p:nvPr/>
          </p:nvCxnSpPr>
          <p:spPr bwMode="auto">
            <a:xfrm flipH="1">
              <a:off x="5459413" y="4778375"/>
              <a:ext cx="319087" cy="4286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6" name="AutoShape 50"/>
            <p:cNvCxnSpPr>
              <a:cxnSpLocks noChangeShapeType="1"/>
              <a:stCxn id="9249" idx="5"/>
              <a:endCxn id="9252" idx="0"/>
            </p:cNvCxnSpPr>
            <p:nvPr/>
          </p:nvCxnSpPr>
          <p:spPr bwMode="auto">
            <a:xfrm>
              <a:off x="6034088" y="4778375"/>
              <a:ext cx="354012" cy="3778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7" name="AutoShape 51"/>
            <p:cNvCxnSpPr>
              <a:cxnSpLocks noChangeShapeType="1"/>
              <a:stCxn id="9250" idx="3"/>
              <a:endCxn id="9253" idx="0"/>
            </p:cNvCxnSpPr>
            <p:nvPr/>
          </p:nvCxnSpPr>
          <p:spPr bwMode="auto">
            <a:xfrm flipH="1">
              <a:off x="7443788" y="4779963"/>
              <a:ext cx="350837" cy="3746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8" name="AutoShape 52"/>
            <p:cNvCxnSpPr>
              <a:cxnSpLocks noChangeShapeType="1"/>
              <a:stCxn id="9250" idx="5"/>
              <a:endCxn id="9254" idx="1"/>
            </p:cNvCxnSpPr>
            <p:nvPr/>
          </p:nvCxnSpPr>
          <p:spPr bwMode="auto">
            <a:xfrm>
              <a:off x="8050213" y="4779963"/>
              <a:ext cx="320675" cy="4286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9" name="AutoShape 53"/>
            <p:cNvCxnSpPr>
              <a:cxnSpLocks noChangeShapeType="1"/>
              <a:stCxn id="9251" idx="3"/>
              <a:endCxn id="9255" idx="0"/>
            </p:cNvCxnSpPr>
            <p:nvPr/>
          </p:nvCxnSpPr>
          <p:spPr bwMode="auto">
            <a:xfrm flipH="1">
              <a:off x="5045075" y="5462588"/>
              <a:ext cx="158750" cy="4841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70" name="AutoShape 54"/>
            <p:cNvCxnSpPr>
              <a:cxnSpLocks noChangeShapeType="1"/>
              <a:stCxn id="9251" idx="5"/>
              <a:endCxn id="9256" idx="0"/>
            </p:cNvCxnSpPr>
            <p:nvPr/>
          </p:nvCxnSpPr>
          <p:spPr bwMode="auto">
            <a:xfrm>
              <a:off x="5459413" y="5462588"/>
              <a:ext cx="160337" cy="48577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71" name="AutoShape 55"/>
            <p:cNvCxnSpPr>
              <a:cxnSpLocks noChangeShapeType="1"/>
              <a:stCxn id="9252" idx="3"/>
              <a:endCxn id="9257" idx="0"/>
            </p:cNvCxnSpPr>
            <p:nvPr/>
          </p:nvCxnSpPr>
          <p:spPr bwMode="auto">
            <a:xfrm flipH="1">
              <a:off x="6122988" y="5464175"/>
              <a:ext cx="136525" cy="4826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72" name="AutoShape 56"/>
            <p:cNvCxnSpPr>
              <a:cxnSpLocks noChangeShapeType="1"/>
              <a:stCxn id="9252" idx="5"/>
              <a:endCxn id="9258" idx="0"/>
            </p:cNvCxnSpPr>
            <p:nvPr/>
          </p:nvCxnSpPr>
          <p:spPr bwMode="auto">
            <a:xfrm>
              <a:off x="6515100" y="5464175"/>
              <a:ext cx="184150" cy="4841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73" name="AutoShape 57"/>
            <p:cNvCxnSpPr>
              <a:cxnSpLocks noChangeShapeType="1"/>
              <a:stCxn id="9253" idx="3"/>
              <a:endCxn id="9259" idx="0"/>
            </p:cNvCxnSpPr>
            <p:nvPr/>
          </p:nvCxnSpPr>
          <p:spPr bwMode="auto">
            <a:xfrm flipH="1">
              <a:off x="7204075" y="5462588"/>
              <a:ext cx="111125" cy="48577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280" name="Group 64"/>
          <p:cNvGrpSpPr/>
          <p:nvPr/>
        </p:nvGrpSpPr>
        <p:grpSpPr bwMode="auto">
          <a:xfrm>
            <a:off x="1006984" y="1659706"/>
            <a:ext cx="72008" cy="323850"/>
            <a:chOff x="2517" y="1185"/>
            <a:chExt cx="68" cy="204"/>
          </a:xfrm>
        </p:grpSpPr>
        <p:sp>
          <p:nvSpPr>
            <p:cNvPr id="9277" name="Line 61"/>
            <p:cNvSpPr>
              <a:spLocks noChangeShapeType="1"/>
            </p:cNvSpPr>
            <p:nvPr/>
          </p:nvSpPr>
          <p:spPr bwMode="auto">
            <a:xfrm>
              <a:off x="2517" y="1185"/>
              <a:ext cx="0" cy="204"/>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78" name="Line 62"/>
            <p:cNvSpPr>
              <a:spLocks noChangeShapeType="1"/>
            </p:cNvSpPr>
            <p:nvPr/>
          </p:nvSpPr>
          <p:spPr bwMode="auto">
            <a:xfrm>
              <a:off x="2517" y="1389"/>
              <a:ext cx="68"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81" name="Group 65"/>
          <p:cNvGrpSpPr/>
          <p:nvPr/>
        </p:nvGrpSpPr>
        <p:grpSpPr bwMode="auto">
          <a:xfrm flipH="1">
            <a:off x="1431942" y="1659706"/>
            <a:ext cx="72008" cy="323850"/>
            <a:chOff x="2517" y="1185"/>
            <a:chExt cx="68" cy="204"/>
          </a:xfrm>
        </p:grpSpPr>
        <p:sp>
          <p:nvSpPr>
            <p:cNvPr id="9282" name="Line 66"/>
            <p:cNvSpPr>
              <a:spLocks noChangeShapeType="1"/>
            </p:cNvSpPr>
            <p:nvPr/>
          </p:nvSpPr>
          <p:spPr bwMode="auto">
            <a:xfrm>
              <a:off x="2517" y="1185"/>
              <a:ext cx="0" cy="204"/>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83" name="Line 67"/>
            <p:cNvSpPr>
              <a:spLocks noChangeShapeType="1"/>
            </p:cNvSpPr>
            <p:nvPr/>
          </p:nvSpPr>
          <p:spPr bwMode="auto">
            <a:xfrm>
              <a:off x="2517" y="1389"/>
              <a:ext cx="68"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4" name="Text Box 4"/>
          <p:cNvSpPr txBox="1">
            <a:spLocks noChangeArrowheads="1"/>
          </p:cNvSpPr>
          <p:nvPr/>
        </p:nvSpPr>
        <p:spPr bwMode="auto">
          <a:xfrm>
            <a:off x="439200" y="2924944"/>
            <a:ext cx="8147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1" lang="zh-CN" altLang="en-US" sz="2400" dirty="0" smtClean="0">
                <a:effectLst/>
                <a:latin typeface="Times New Roman" panose="02020603050405020304" pitchFamily="18" charset="0"/>
              </a:rPr>
              <a:t>证</a:t>
            </a:r>
            <a:r>
              <a:rPr kumimoji="1" lang="zh-CN" altLang="en-US" sz="2400" dirty="0">
                <a:effectLst/>
                <a:latin typeface="Times New Roman" panose="02020603050405020304" pitchFamily="18" charset="0"/>
              </a:rPr>
              <a:t>明</a:t>
            </a:r>
            <a:r>
              <a:rPr kumimoji="1" lang="zh-CN" altLang="en-US" sz="2400" dirty="0" smtClean="0">
                <a:effectLst/>
                <a:latin typeface="Times New Roman" panose="02020603050405020304" pitchFamily="18" charset="0"/>
              </a:rPr>
              <a:t>：数学归纳法。</a:t>
            </a:r>
            <a:endParaRPr kumimoji="1" lang="zh-CN" altLang="en-US" sz="2400" dirty="0">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clickPar">
                                  <p:stCondLst>
                                    <p:cond delay="0"/>
                                  </p:stCondLst>
                                  <p:childTnLst>
                                    <p:set>
                                      <p:cBhvr>
                                        <p:cTn id="6" dur="500" fill="hold">
                                          <p:stCondLst>
                                            <p:cond delay="0"/>
                                          </p:stCondLst>
                                        </p:cTn>
                                        <p:tgtEl>
                                          <p:spTgt spid="9218">
                                            <p:txEl>
                                              <p:pRg st="2" end="2"/>
                                            </p:txEl>
                                          </p:spTgt>
                                        </p:tgtEl>
                                        <p:attrNameLst>
                                          <p:attrName>style.visibility</p:attrName>
                                        </p:attrNameLst>
                                      </p:cBhvr>
                                      <p:to>
                                        <p:strVal val="visible"/>
                                      </p:to>
                                    </p:set>
                                    <p:anim calcmode="lin" valueType="num">
                                      <p:cBhvr additive="base">
                                        <p:cTn id="7" dur="500" fill="hold"/>
                                        <p:tgtEl>
                                          <p:spTgt spid="9218">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Par">
                                  <p:stCondLst>
                                    <p:cond delay="0"/>
                                  </p:stCondLst>
                                  <p:childTnLst>
                                    <p:set>
                                      <p:cBhvr>
                                        <p:cTn id="12" dur="500" fill="hold">
                                          <p:stCondLst>
                                            <p:cond delay="0"/>
                                          </p:stCondLst>
                                        </p:cTn>
                                        <p:tgtEl>
                                          <p:spTgt spid="9218">
                                            <p:txEl>
                                              <p:pRg st="3" end="3"/>
                                            </p:txEl>
                                          </p:spTgt>
                                        </p:tgtEl>
                                        <p:attrNameLst>
                                          <p:attrName>style.visibility</p:attrName>
                                        </p:attrNameLst>
                                      </p:cBhvr>
                                      <p:to>
                                        <p:strVal val="visible"/>
                                      </p:to>
                                    </p:set>
                                    <p:anim calcmode="lin" valueType="num">
                                      <p:cBhvr additive="base">
                                        <p:cTn id="13" dur="500" fill="hold"/>
                                        <p:tgtEl>
                                          <p:spTgt spid="9218">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2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218">
                                            <p:txEl>
                                              <p:pRg st="1" end="1"/>
                                            </p:txEl>
                                          </p:spTgt>
                                        </p:tgtEl>
                                        <p:attrNameLst>
                                          <p:attrName>style.visibility</p:attrName>
                                        </p:attrNameLst>
                                      </p:cBhvr>
                                      <p:to>
                                        <p:strVal val="visible"/>
                                      </p:to>
                                    </p:set>
                                    <p:anim calcmode="lin" valueType="num">
                                      <p:cBhvr additive="base">
                                        <p:cTn id="19" dur="500" fill="hold"/>
                                        <p:tgtEl>
                                          <p:spTgt spid="921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218">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9281"/>
                                        </p:tgtEl>
                                        <p:attrNameLst>
                                          <p:attrName>style.visibility</p:attrName>
                                        </p:attrNameLst>
                                      </p:cBhvr>
                                      <p:to>
                                        <p:strVal val="visible"/>
                                      </p:to>
                                    </p:set>
                                    <p:anim calcmode="lin" valueType="num">
                                      <p:cBhvr additive="base">
                                        <p:cTn id="23" dur="500" fill="hold"/>
                                        <p:tgtEl>
                                          <p:spTgt spid="9281"/>
                                        </p:tgtEl>
                                        <p:attrNameLst>
                                          <p:attrName>ppt_x</p:attrName>
                                        </p:attrNameLst>
                                      </p:cBhvr>
                                      <p:tavLst>
                                        <p:tav tm="0">
                                          <p:val>
                                            <p:strVal val="1+#ppt_w/2"/>
                                          </p:val>
                                        </p:tav>
                                        <p:tav tm="100000">
                                          <p:val>
                                            <p:strVal val="#ppt_x"/>
                                          </p:val>
                                        </p:tav>
                                      </p:tavLst>
                                    </p:anim>
                                    <p:anim calcmode="lin" valueType="num">
                                      <p:cBhvr additive="base">
                                        <p:cTn id="24" dur="500" fill="hold"/>
                                        <p:tgtEl>
                                          <p:spTgt spid="928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9280"/>
                                        </p:tgtEl>
                                        <p:attrNameLst>
                                          <p:attrName>style.visibility</p:attrName>
                                        </p:attrNameLst>
                                      </p:cBhvr>
                                      <p:to>
                                        <p:strVal val="visible"/>
                                      </p:to>
                                    </p:set>
                                    <p:anim calcmode="lin" valueType="num">
                                      <p:cBhvr additive="base">
                                        <p:cTn id="27" dur="500" fill="hold"/>
                                        <p:tgtEl>
                                          <p:spTgt spid="9280"/>
                                        </p:tgtEl>
                                        <p:attrNameLst>
                                          <p:attrName>ppt_x</p:attrName>
                                        </p:attrNameLst>
                                      </p:cBhvr>
                                      <p:tavLst>
                                        <p:tav tm="0">
                                          <p:val>
                                            <p:strVal val="1+#ppt_w/2"/>
                                          </p:val>
                                        </p:tav>
                                        <p:tav tm="100000">
                                          <p:val>
                                            <p:strVal val="#ppt_x"/>
                                          </p:val>
                                        </p:tav>
                                      </p:tavLst>
                                    </p:anim>
                                    <p:anim calcmode="lin" valueType="num">
                                      <p:cBhvr additive="base">
                                        <p:cTn id="28" dur="500" fill="hold"/>
                                        <p:tgtEl>
                                          <p:spTgt spid="928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23850" y="127660"/>
            <a:ext cx="856932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dirty="0">
                <a:solidFill>
                  <a:srgbClr val="FFFF00"/>
                </a:solidFill>
                <a:effectLst/>
                <a:latin typeface="Times New Roman" panose="02020603050405020304" pitchFamily="18" charset="0"/>
              </a:rPr>
              <a:t>Extended binary tree</a:t>
            </a:r>
            <a:r>
              <a:rPr kumimoji="1" lang="en-US" altLang="zh-CN" sz="2800" b="1" dirty="0">
                <a:effectLst/>
                <a:latin typeface="Times New Roman" panose="02020603050405020304" pitchFamily="18" charset="0"/>
              </a:rPr>
              <a:t> (</a:t>
            </a:r>
            <a:r>
              <a:rPr kumimoji="1" lang="zh-CN" altLang="en-US" sz="2800" b="1" dirty="0">
                <a:effectLst/>
                <a:latin typeface="Times New Roman" panose="02020603050405020304" pitchFamily="18" charset="0"/>
              </a:rPr>
              <a:t>扩充二叉树 </a:t>
            </a:r>
            <a:r>
              <a:rPr kumimoji="1" lang="en-US" altLang="zh-CN" sz="2800" b="1" dirty="0">
                <a:effectLst/>
                <a:latin typeface="Times New Roman" panose="02020603050405020304" pitchFamily="18" charset="0"/>
              </a:rPr>
              <a:t>)</a:t>
            </a:r>
            <a:r>
              <a:rPr kumimoji="1" lang="zh-CN" altLang="en-US" sz="2800" b="1" dirty="0">
                <a:effectLst/>
                <a:latin typeface="Times New Roman" panose="02020603050405020304" pitchFamily="18" charset="0"/>
              </a:rPr>
              <a:t>：</a:t>
            </a:r>
          </a:p>
          <a:p>
            <a:pPr algn="l">
              <a:spcBef>
                <a:spcPts val="600"/>
              </a:spcBef>
            </a:pPr>
            <a:r>
              <a:rPr kumimoji="1" lang="zh-CN" altLang="en-US" sz="2200" dirty="0">
                <a:effectLst/>
                <a:latin typeface="Times New Roman" panose="02020603050405020304" pitchFamily="18" charset="0"/>
              </a:rPr>
              <a:t>对一个二叉树进行“扩充”，可得到扩充的二叉树。扩充的方法是</a:t>
            </a:r>
            <a:r>
              <a:rPr kumimoji="1" lang="zh-CN" altLang="en-US" sz="2200" dirty="0" smtClean="0">
                <a:effectLst/>
                <a:latin typeface="Times New Roman" panose="02020603050405020304" pitchFamily="18" charset="0"/>
              </a:rPr>
              <a:t>：</a:t>
            </a:r>
            <a:endParaRPr kumimoji="1" lang="en-US" altLang="zh-CN" sz="2200" dirty="0" smtClean="0">
              <a:effectLst/>
              <a:latin typeface="Times New Roman" panose="02020603050405020304" pitchFamily="18" charset="0"/>
            </a:endParaRPr>
          </a:p>
          <a:p>
            <a:pPr algn="l">
              <a:spcBef>
                <a:spcPts val="600"/>
              </a:spcBef>
            </a:pPr>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a:t>
            </a:r>
            <a:r>
              <a:rPr kumimoji="1" lang="zh-CN" altLang="en-US" sz="2200" dirty="0" smtClean="0">
                <a:effectLst/>
                <a:latin typeface="Times New Roman" panose="02020603050405020304" pitchFamily="18" charset="0"/>
              </a:rPr>
              <a:t>把</a:t>
            </a:r>
            <a:r>
              <a:rPr kumimoji="1" lang="zh-CN" altLang="en-US" sz="2200" dirty="0">
                <a:effectLst/>
                <a:latin typeface="Times New Roman" panose="02020603050405020304" pitchFamily="18" charset="0"/>
              </a:rPr>
              <a:t>原二叉树的结点都变为度数为</a:t>
            </a:r>
            <a:r>
              <a:rPr kumimoji="1" lang="en-US" altLang="zh-CN" sz="2200" dirty="0">
                <a:effectLst/>
                <a:latin typeface="Times New Roman" panose="02020603050405020304" pitchFamily="18" charset="0"/>
              </a:rPr>
              <a:t>2</a:t>
            </a:r>
            <a:r>
              <a:rPr kumimoji="1" lang="zh-CN" altLang="en-US" sz="2200" dirty="0">
                <a:effectLst/>
                <a:latin typeface="Times New Roman" panose="02020603050405020304" pitchFamily="18" charset="0"/>
              </a:rPr>
              <a:t>的分支结点，也就是说，如果原结点的度数为</a:t>
            </a:r>
            <a:r>
              <a:rPr kumimoji="1" lang="en-US" altLang="zh-CN" sz="2200" dirty="0">
                <a:effectLst/>
                <a:latin typeface="Times New Roman" panose="02020603050405020304" pitchFamily="18" charset="0"/>
              </a:rPr>
              <a:t>2</a:t>
            </a:r>
            <a:r>
              <a:rPr kumimoji="1" lang="zh-CN" altLang="en-US" sz="2200" dirty="0">
                <a:effectLst/>
                <a:latin typeface="Times New Roman" panose="02020603050405020304" pitchFamily="18" charset="0"/>
              </a:rPr>
              <a:t>，则不变，度数为</a:t>
            </a:r>
            <a:r>
              <a:rPr kumimoji="1" lang="en-US" altLang="zh-CN" sz="2200" dirty="0">
                <a:effectLst/>
                <a:latin typeface="Times New Roman" panose="02020603050405020304" pitchFamily="18" charset="0"/>
              </a:rPr>
              <a:t>1</a:t>
            </a:r>
            <a:r>
              <a:rPr kumimoji="1" lang="zh-CN" altLang="en-US" sz="2200" dirty="0">
                <a:effectLst/>
                <a:latin typeface="Times New Roman" panose="02020603050405020304" pitchFamily="18" charset="0"/>
              </a:rPr>
              <a:t>，则增加一个分支，度数为</a:t>
            </a:r>
            <a:r>
              <a:rPr kumimoji="1" lang="en-US" altLang="zh-CN" sz="2200" dirty="0" smtClean="0">
                <a:effectLst/>
                <a:latin typeface="Times New Roman" panose="02020603050405020304" pitchFamily="18" charset="0"/>
              </a:rPr>
              <a:t>0 (</a:t>
            </a:r>
            <a:r>
              <a:rPr kumimoji="1" lang="zh-CN" altLang="en-US" sz="2200" dirty="0" smtClean="0">
                <a:effectLst/>
                <a:latin typeface="Times New Roman" panose="02020603050405020304" pitchFamily="18" charset="0"/>
              </a:rPr>
              <a:t>树叶</a:t>
            </a:r>
            <a:r>
              <a:rPr kumimoji="1" lang="en-US" altLang="zh-CN" sz="2200" dirty="0" smtClean="0">
                <a:effectLst/>
                <a:latin typeface="Times New Roman" panose="02020603050405020304" pitchFamily="18" charset="0"/>
              </a:rPr>
              <a:t>)</a:t>
            </a:r>
            <a:r>
              <a:rPr kumimoji="1" lang="zh-CN" altLang="en-US" sz="2200" dirty="0" smtClean="0">
                <a:effectLst/>
                <a:latin typeface="Times New Roman" panose="02020603050405020304" pitchFamily="18" charset="0"/>
              </a:rPr>
              <a:t>增加</a:t>
            </a:r>
            <a:r>
              <a:rPr kumimoji="1" lang="zh-CN" altLang="en-US" sz="2200" dirty="0">
                <a:effectLst/>
                <a:latin typeface="Times New Roman" panose="02020603050405020304" pitchFamily="18" charset="0"/>
              </a:rPr>
              <a:t>两个分支。 </a:t>
            </a:r>
          </a:p>
          <a:p>
            <a:pPr algn="l">
              <a:spcBef>
                <a:spcPts val="0"/>
              </a:spcBef>
            </a:pPr>
            <a:r>
              <a:rPr kumimoji="1" lang="zh-CN" altLang="en-US" sz="2200" dirty="0" smtClean="0">
                <a:effectLst/>
                <a:latin typeface="Times New Roman" panose="02020603050405020304" pitchFamily="18" charset="0"/>
              </a:rPr>
              <a:t>        在</a:t>
            </a:r>
            <a:r>
              <a:rPr kumimoji="1" lang="zh-CN" altLang="en-US" sz="2200" dirty="0">
                <a:effectLst/>
                <a:latin typeface="Times New Roman" panose="02020603050405020304" pitchFamily="18" charset="0"/>
              </a:rPr>
              <a:t>扩充的二叉树里</a:t>
            </a:r>
            <a:r>
              <a:rPr kumimoji="1" lang="zh-CN" altLang="en-US" sz="2200" dirty="0">
                <a:solidFill>
                  <a:srgbClr val="FFFF00"/>
                </a:solidFill>
                <a:effectLst/>
                <a:latin typeface="Times New Roman" panose="02020603050405020304" pitchFamily="18" charset="0"/>
              </a:rPr>
              <a:t>外部</a:t>
            </a:r>
            <a:r>
              <a:rPr kumimoji="1" lang="zh-CN" altLang="en-US" sz="2200" dirty="0" smtClean="0">
                <a:solidFill>
                  <a:srgbClr val="FFFF00"/>
                </a:solidFill>
                <a:effectLst/>
                <a:latin typeface="Times New Roman" panose="02020603050405020304" pitchFamily="18" charset="0"/>
              </a:rPr>
              <a:t>结点 </a:t>
            </a:r>
            <a:r>
              <a:rPr kumimoji="1" lang="en-US" altLang="zh-CN" sz="2200" dirty="0" smtClean="0">
                <a:solidFill>
                  <a:srgbClr val="FFFF00"/>
                </a:solidFill>
                <a:effectLst/>
                <a:latin typeface="Times New Roman" panose="02020603050405020304" pitchFamily="18" charset="0"/>
              </a:rPr>
              <a:t>(</a:t>
            </a:r>
            <a:r>
              <a:rPr kumimoji="1" lang="zh-CN" altLang="en-US" sz="2200" dirty="0" smtClean="0">
                <a:solidFill>
                  <a:srgbClr val="FFFF00"/>
                </a:solidFill>
                <a:effectLst/>
                <a:latin typeface="Times New Roman" panose="02020603050405020304" pitchFamily="18" charset="0"/>
              </a:rPr>
              <a:t>叶结点</a:t>
            </a:r>
            <a:r>
              <a:rPr kumimoji="1" lang="en-US" altLang="zh-CN" sz="2200" dirty="0" smtClean="0">
                <a:solidFill>
                  <a:srgbClr val="FFFF00"/>
                </a:solidFill>
                <a:effectLst/>
                <a:latin typeface="Times New Roman" panose="02020603050405020304" pitchFamily="18" charset="0"/>
              </a:rPr>
              <a:t>)</a:t>
            </a:r>
            <a:r>
              <a:rPr kumimoji="1" lang="zh-CN" altLang="en-US" sz="2200" dirty="0" smtClean="0">
                <a:effectLst/>
                <a:latin typeface="Times New Roman" panose="02020603050405020304" pitchFamily="18" charset="0"/>
              </a:rPr>
              <a:t>都是</a:t>
            </a:r>
            <a:r>
              <a:rPr kumimoji="1" lang="zh-CN" altLang="en-US" sz="2200" dirty="0">
                <a:effectLst/>
                <a:latin typeface="Times New Roman" panose="02020603050405020304" pitchFamily="18" charset="0"/>
              </a:rPr>
              <a:t>新增加的结点。如果原二叉树有</a:t>
            </a:r>
            <a:r>
              <a:rPr kumimoji="1" lang="en-US" altLang="zh-CN" sz="2200" i="1" dirty="0">
                <a:effectLst/>
                <a:latin typeface="Times New Roman" panose="02020603050405020304" pitchFamily="18" charset="0"/>
              </a:rPr>
              <a:t>n</a:t>
            </a:r>
            <a:r>
              <a:rPr kumimoji="1" lang="zh-CN" altLang="en-US" sz="2200" dirty="0">
                <a:effectLst/>
                <a:latin typeface="Times New Roman" panose="02020603050405020304" pitchFamily="18" charset="0"/>
              </a:rPr>
              <a:t>个结点，在扩充的二叉树</a:t>
            </a:r>
            <a:r>
              <a:rPr kumimoji="1" lang="zh-CN" altLang="en-US" sz="2200" dirty="0" smtClean="0">
                <a:effectLst/>
                <a:latin typeface="Times New Roman" panose="02020603050405020304" pitchFamily="18" charset="0"/>
              </a:rPr>
              <a:t>里</a:t>
            </a:r>
            <a:r>
              <a:rPr kumimoji="1" lang="zh-CN" altLang="en-US" sz="2200" dirty="0">
                <a:effectLst/>
                <a:latin typeface="Times New Roman" panose="02020603050405020304" pitchFamily="18" charset="0"/>
              </a:rPr>
              <a:t>，</a:t>
            </a:r>
            <a:r>
              <a:rPr kumimoji="1" lang="zh-CN" altLang="en-US" sz="2200" dirty="0" smtClean="0">
                <a:effectLst/>
                <a:latin typeface="Times New Roman" panose="02020603050405020304" pitchFamily="18" charset="0"/>
              </a:rPr>
              <a:t>这</a:t>
            </a:r>
            <a:r>
              <a:rPr kumimoji="1" lang="en-US" altLang="zh-CN" sz="2200" i="1" dirty="0">
                <a:effectLst/>
                <a:latin typeface="Times New Roman" panose="02020603050405020304" pitchFamily="18" charset="0"/>
              </a:rPr>
              <a:t>n</a:t>
            </a:r>
            <a:r>
              <a:rPr kumimoji="1" lang="zh-CN" altLang="en-US" sz="2200" dirty="0">
                <a:effectLst/>
                <a:latin typeface="Times New Roman" panose="02020603050405020304" pitchFamily="18" charset="0"/>
              </a:rPr>
              <a:t>个结点的度数都是</a:t>
            </a:r>
            <a:r>
              <a:rPr kumimoji="1" lang="en-US" altLang="zh-CN" sz="2200" dirty="0">
                <a:effectLst/>
                <a:latin typeface="Times New Roman" panose="02020603050405020304" pitchFamily="18" charset="0"/>
              </a:rPr>
              <a:t>2</a:t>
            </a:r>
            <a:r>
              <a:rPr kumimoji="1" lang="zh-CN" altLang="en-US" sz="2200" dirty="0">
                <a:effectLst/>
                <a:latin typeface="Times New Roman" panose="02020603050405020304" pitchFamily="18" charset="0"/>
              </a:rPr>
              <a:t>。</a:t>
            </a:r>
            <a:r>
              <a:rPr kumimoji="1" lang="zh-CN" altLang="en-US" sz="2200" dirty="0" smtClean="0">
                <a:effectLst/>
                <a:latin typeface="Times New Roman" panose="02020603050405020304" pitchFamily="18" charset="0"/>
              </a:rPr>
              <a:t>因此，扩充</a:t>
            </a:r>
            <a:r>
              <a:rPr kumimoji="1" lang="zh-CN" altLang="en-US" sz="2200" dirty="0">
                <a:effectLst/>
                <a:latin typeface="Times New Roman" panose="02020603050405020304" pitchFamily="18" charset="0"/>
              </a:rPr>
              <a:t>的二叉树有</a:t>
            </a:r>
            <a:r>
              <a:rPr kumimoji="1" lang="en-US" altLang="zh-CN" sz="2200" dirty="0">
                <a:effectLst/>
                <a:latin typeface="Times New Roman" panose="02020603050405020304" pitchFamily="18" charset="0"/>
              </a:rPr>
              <a:t>2</a:t>
            </a:r>
            <a:r>
              <a:rPr kumimoji="1" lang="en-US" altLang="zh-CN" sz="2200" i="1" dirty="0">
                <a:effectLst/>
                <a:latin typeface="Times New Roman" panose="02020603050405020304" pitchFamily="18" charset="0"/>
              </a:rPr>
              <a:t>n</a:t>
            </a:r>
            <a:r>
              <a:rPr kumimoji="1" lang="zh-CN" altLang="en-US" sz="2200" dirty="0">
                <a:effectLst/>
                <a:latin typeface="Times New Roman" panose="02020603050405020304" pitchFamily="18" charset="0"/>
              </a:rPr>
              <a:t>条边，</a:t>
            </a:r>
            <a:r>
              <a:rPr kumimoji="1" lang="en-US" altLang="zh-CN" sz="2200" dirty="0">
                <a:effectLst/>
                <a:latin typeface="Times New Roman" panose="02020603050405020304" pitchFamily="18" charset="0"/>
              </a:rPr>
              <a:t>2</a:t>
            </a:r>
            <a:r>
              <a:rPr kumimoji="1" lang="en-US" altLang="zh-CN" sz="2200" i="1" dirty="0">
                <a:effectLst/>
                <a:latin typeface="Times New Roman" panose="02020603050405020304" pitchFamily="18" charset="0"/>
              </a:rPr>
              <a:t>n</a:t>
            </a:r>
            <a:r>
              <a:rPr kumimoji="1" lang="en-US" altLang="zh-CN" sz="2200" dirty="0">
                <a:effectLst/>
                <a:latin typeface="Times New Roman" panose="02020603050405020304" pitchFamily="18" charset="0"/>
              </a:rPr>
              <a:t>+1</a:t>
            </a:r>
            <a:r>
              <a:rPr kumimoji="1" lang="zh-CN" altLang="en-US" sz="2200" dirty="0">
                <a:effectLst/>
                <a:latin typeface="Times New Roman" panose="02020603050405020304" pitchFamily="18" charset="0"/>
              </a:rPr>
              <a:t>个结点，除</a:t>
            </a:r>
            <a:r>
              <a:rPr kumimoji="1" lang="en-US" altLang="zh-CN" sz="2200" i="1" dirty="0">
                <a:effectLst/>
                <a:latin typeface="Times New Roman" panose="02020603050405020304" pitchFamily="18" charset="0"/>
              </a:rPr>
              <a:t>n</a:t>
            </a:r>
            <a:r>
              <a:rPr kumimoji="1" lang="zh-CN" altLang="en-US" sz="2200" dirty="0">
                <a:effectLst/>
                <a:latin typeface="Times New Roman" panose="02020603050405020304" pitchFamily="18" charset="0"/>
              </a:rPr>
              <a:t>个原来二叉树结点，还有</a:t>
            </a:r>
            <a:r>
              <a:rPr kumimoji="1" lang="en-US" altLang="zh-CN" sz="2200" i="1" dirty="0" smtClean="0">
                <a:effectLst/>
                <a:latin typeface="Times New Roman" panose="02020603050405020304" pitchFamily="18" charset="0"/>
              </a:rPr>
              <a:t>n</a:t>
            </a:r>
            <a:r>
              <a:rPr kumimoji="1" lang="en-US" altLang="zh-CN" sz="2200" dirty="0" smtClean="0">
                <a:effectLst/>
                <a:latin typeface="Times New Roman" panose="02020603050405020304" pitchFamily="18" charset="0"/>
              </a:rPr>
              <a:t>+1</a:t>
            </a:r>
            <a:r>
              <a:rPr kumimoji="1" lang="zh-CN" altLang="en-US" sz="2200" dirty="0">
                <a:effectLst/>
                <a:latin typeface="Times New Roman" panose="02020603050405020304" pitchFamily="18" charset="0"/>
              </a:rPr>
              <a:t>个是新增加的外部</a:t>
            </a:r>
            <a:r>
              <a:rPr kumimoji="1" lang="zh-CN" altLang="en-US" sz="2200" dirty="0" smtClean="0">
                <a:effectLst/>
                <a:latin typeface="Times New Roman" panose="02020603050405020304" pitchFamily="18" charset="0"/>
              </a:rPr>
              <a:t>结点。</a:t>
            </a:r>
            <a:endParaRPr kumimoji="1" lang="en-US" altLang="zh-CN" sz="2200" dirty="0" smtClean="0">
              <a:effectLst/>
              <a:latin typeface="Times New Roman" panose="02020603050405020304" pitchFamily="18" charset="0"/>
            </a:endParaRPr>
          </a:p>
          <a:p>
            <a:pPr algn="l">
              <a:spcBef>
                <a:spcPts val="0"/>
              </a:spcBef>
            </a:pPr>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a:t>
            </a:r>
            <a:r>
              <a:rPr kumimoji="1" lang="zh-CN" altLang="en-US" sz="2200" dirty="0" smtClean="0">
                <a:effectLst/>
                <a:latin typeface="Times New Roman" panose="02020603050405020304" pitchFamily="18" charset="0"/>
              </a:rPr>
              <a:t>结论：</a:t>
            </a:r>
            <a:r>
              <a:rPr kumimoji="1" lang="zh-CN" altLang="en-US" sz="2200" dirty="0">
                <a:solidFill>
                  <a:srgbClr val="FFFF00"/>
                </a:solidFill>
                <a:effectLst/>
                <a:latin typeface="Times New Roman" panose="02020603050405020304" pitchFamily="18" charset="0"/>
              </a:rPr>
              <a:t>在扩充的二叉树里，新增加的外部结点的个数比原来的内部结点个数多</a:t>
            </a:r>
            <a:r>
              <a:rPr kumimoji="1" lang="en-US" altLang="zh-CN" sz="2200" dirty="0">
                <a:solidFill>
                  <a:srgbClr val="FFFF00"/>
                </a:solidFill>
                <a:effectLst/>
                <a:latin typeface="Times New Roman" panose="02020603050405020304" pitchFamily="18" charset="0"/>
              </a:rPr>
              <a:t>1</a:t>
            </a:r>
            <a:r>
              <a:rPr kumimoji="1" lang="zh-CN" altLang="en-US" sz="2200" dirty="0">
                <a:effectLst/>
                <a:latin typeface="Times New Roman" panose="02020603050405020304" pitchFamily="18" charset="0"/>
              </a:rPr>
              <a:t>。</a:t>
            </a:r>
            <a:r>
              <a:rPr kumimoji="1" lang="zh-CN" altLang="en-US" sz="2400" dirty="0">
                <a:effectLst/>
                <a:latin typeface="Times New Roman" panose="02020603050405020304" pitchFamily="18" charset="0"/>
              </a:rPr>
              <a:t> </a:t>
            </a:r>
          </a:p>
        </p:txBody>
      </p:sp>
      <p:grpSp>
        <p:nvGrpSpPr>
          <p:cNvPr id="5" name="组合 4"/>
          <p:cNvGrpSpPr/>
          <p:nvPr/>
        </p:nvGrpSpPr>
        <p:grpSpPr>
          <a:xfrm>
            <a:off x="1042988" y="4337050"/>
            <a:ext cx="2528887" cy="1949450"/>
            <a:chOff x="1042988" y="4337050"/>
            <a:chExt cx="2528887" cy="1949450"/>
          </a:xfrm>
        </p:grpSpPr>
        <p:sp>
          <p:nvSpPr>
            <p:cNvPr id="70660" name="Oval 4"/>
            <p:cNvSpPr>
              <a:spLocks noChangeArrowheads="1"/>
            </p:cNvSpPr>
            <p:nvPr/>
          </p:nvSpPr>
          <p:spPr bwMode="auto">
            <a:xfrm>
              <a:off x="1979613" y="443706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1" name="Oval 5"/>
            <p:cNvSpPr>
              <a:spLocks noChangeArrowheads="1"/>
            </p:cNvSpPr>
            <p:nvPr/>
          </p:nvSpPr>
          <p:spPr bwMode="auto">
            <a:xfrm>
              <a:off x="1403350" y="4941888"/>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2" name="Oval 6"/>
            <p:cNvSpPr>
              <a:spLocks noChangeArrowheads="1"/>
            </p:cNvSpPr>
            <p:nvPr/>
          </p:nvSpPr>
          <p:spPr bwMode="auto">
            <a:xfrm>
              <a:off x="2555875" y="4941888"/>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3" name="Oval 7"/>
            <p:cNvSpPr>
              <a:spLocks noChangeArrowheads="1"/>
            </p:cNvSpPr>
            <p:nvPr/>
          </p:nvSpPr>
          <p:spPr bwMode="auto">
            <a:xfrm>
              <a:off x="2122488" y="551656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4" name="Oval 8"/>
            <p:cNvSpPr>
              <a:spLocks noChangeArrowheads="1"/>
            </p:cNvSpPr>
            <p:nvPr/>
          </p:nvSpPr>
          <p:spPr bwMode="auto">
            <a:xfrm>
              <a:off x="2987675" y="551656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5" name="Oval 9"/>
            <p:cNvSpPr>
              <a:spLocks noChangeArrowheads="1"/>
            </p:cNvSpPr>
            <p:nvPr/>
          </p:nvSpPr>
          <p:spPr bwMode="auto">
            <a:xfrm>
              <a:off x="1763713" y="6021388"/>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6" name="Text Box 10"/>
            <p:cNvSpPr txBox="1">
              <a:spLocks noChangeArrowheads="1"/>
            </p:cNvSpPr>
            <p:nvPr/>
          </p:nvSpPr>
          <p:spPr bwMode="auto">
            <a:xfrm>
              <a:off x="1598613" y="433705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a</a:t>
              </a:r>
            </a:p>
          </p:txBody>
        </p:sp>
        <p:sp>
          <p:nvSpPr>
            <p:cNvPr id="70667" name="Text Box 11"/>
            <p:cNvSpPr txBox="1">
              <a:spLocks noChangeArrowheads="1"/>
            </p:cNvSpPr>
            <p:nvPr/>
          </p:nvSpPr>
          <p:spPr bwMode="auto">
            <a:xfrm>
              <a:off x="1042988" y="4868863"/>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b</a:t>
              </a:r>
            </a:p>
          </p:txBody>
        </p:sp>
        <p:sp>
          <p:nvSpPr>
            <p:cNvPr id="70668" name="Text Box 12"/>
            <p:cNvSpPr txBox="1">
              <a:spLocks noChangeArrowheads="1"/>
            </p:cNvSpPr>
            <p:nvPr/>
          </p:nvSpPr>
          <p:spPr bwMode="auto">
            <a:xfrm>
              <a:off x="2843213" y="486886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c</a:t>
              </a:r>
            </a:p>
          </p:txBody>
        </p:sp>
        <p:sp>
          <p:nvSpPr>
            <p:cNvPr id="70669" name="Text Box 13"/>
            <p:cNvSpPr txBox="1">
              <a:spLocks noChangeArrowheads="1"/>
            </p:cNvSpPr>
            <p:nvPr/>
          </p:nvSpPr>
          <p:spPr bwMode="auto">
            <a:xfrm>
              <a:off x="1763713" y="5445125"/>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d</a:t>
              </a:r>
            </a:p>
          </p:txBody>
        </p:sp>
        <p:sp>
          <p:nvSpPr>
            <p:cNvPr id="70670" name="Text Box 14"/>
            <p:cNvSpPr txBox="1">
              <a:spLocks noChangeArrowheads="1"/>
            </p:cNvSpPr>
            <p:nvPr/>
          </p:nvSpPr>
          <p:spPr bwMode="auto">
            <a:xfrm>
              <a:off x="3275013" y="5445125"/>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e</a:t>
              </a:r>
            </a:p>
          </p:txBody>
        </p:sp>
        <p:sp>
          <p:nvSpPr>
            <p:cNvPr id="70671" name="Text Box 15"/>
            <p:cNvSpPr txBox="1">
              <a:spLocks noChangeArrowheads="1"/>
            </p:cNvSpPr>
            <p:nvPr/>
          </p:nvSpPr>
          <p:spPr bwMode="auto">
            <a:xfrm>
              <a:off x="1474788" y="5949950"/>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f</a:t>
              </a:r>
            </a:p>
          </p:txBody>
        </p:sp>
        <p:cxnSp>
          <p:nvCxnSpPr>
            <p:cNvPr id="70672" name="AutoShape 16"/>
            <p:cNvCxnSpPr>
              <a:cxnSpLocks noChangeShapeType="1"/>
              <a:stCxn id="70660" idx="3"/>
              <a:endCxn id="70661" idx="0"/>
            </p:cNvCxnSpPr>
            <p:nvPr/>
          </p:nvCxnSpPr>
          <p:spPr bwMode="auto">
            <a:xfrm flipH="1">
              <a:off x="1511300" y="4621213"/>
              <a:ext cx="500063" cy="3206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73" name="AutoShape 17"/>
            <p:cNvCxnSpPr>
              <a:cxnSpLocks noChangeShapeType="1"/>
              <a:stCxn id="70660" idx="5"/>
              <a:endCxn id="70662" idx="0"/>
            </p:cNvCxnSpPr>
            <p:nvPr/>
          </p:nvCxnSpPr>
          <p:spPr bwMode="auto">
            <a:xfrm>
              <a:off x="2163763" y="4621213"/>
              <a:ext cx="500062" cy="3206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74" name="AutoShape 18"/>
            <p:cNvCxnSpPr>
              <a:cxnSpLocks noChangeShapeType="1"/>
              <a:stCxn id="70662" idx="3"/>
              <a:endCxn id="70663" idx="0"/>
            </p:cNvCxnSpPr>
            <p:nvPr/>
          </p:nvCxnSpPr>
          <p:spPr bwMode="auto">
            <a:xfrm flipH="1">
              <a:off x="2230438" y="5126038"/>
              <a:ext cx="357187" cy="390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75" name="AutoShape 19"/>
            <p:cNvCxnSpPr>
              <a:cxnSpLocks noChangeShapeType="1"/>
              <a:stCxn id="70662" idx="5"/>
              <a:endCxn id="70664" idx="0"/>
            </p:cNvCxnSpPr>
            <p:nvPr/>
          </p:nvCxnSpPr>
          <p:spPr bwMode="auto">
            <a:xfrm>
              <a:off x="2740025" y="5126038"/>
              <a:ext cx="355600" cy="390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76" name="AutoShape 20"/>
            <p:cNvCxnSpPr>
              <a:cxnSpLocks noChangeShapeType="1"/>
              <a:stCxn id="70663" idx="3"/>
              <a:endCxn id="70665" idx="0"/>
            </p:cNvCxnSpPr>
            <p:nvPr/>
          </p:nvCxnSpPr>
          <p:spPr bwMode="auto">
            <a:xfrm flipH="1">
              <a:off x="1871663" y="5700713"/>
              <a:ext cx="282575" cy="3206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组合 3"/>
          <p:cNvGrpSpPr/>
          <p:nvPr/>
        </p:nvGrpSpPr>
        <p:grpSpPr>
          <a:xfrm>
            <a:off x="4572000" y="4216400"/>
            <a:ext cx="2528888" cy="2381250"/>
            <a:chOff x="4572000" y="4216400"/>
            <a:chExt cx="2528888" cy="2381250"/>
          </a:xfrm>
        </p:grpSpPr>
        <p:sp>
          <p:nvSpPr>
            <p:cNvPr id="70677" name="Oval 21"/>
            <p:cNvSpPr>
              <a:spLocks noChangeArrowheads="1"/>
            </p:cNvSpPr>
            <p:nvPr/>
          </p:nvSpPr>
          <p:spPr bwMode="auto">
            <a:xfrm>
              <a:off x="5508625" y="431641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8" name="Oval 22"/>
            <p:cNvSpPr>
              <a:spLocks noChangeArrowheads="1"/>
            </p:cNvSpPr>
            <p:nvPr/>
          </p:nvSpPr>
          <p:spPr bwMode="auto">
            <a:xfrm>
              <a:off x="4932363" y="4821238"/>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9" name="Oval 23"/>
            <p:cNvSpPr>
              <a:spLocks noChangeArrowheads="1"/>
            </p:cNvSpPr>
            <p:nvPr/>
          </p:nvSpPr>
          <p:spPr bwMode="auto">
            <a:xfrm>
              <a:off x="6084888" y="4821238"/>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80" name="Oval 24"/>
            <p:cNvSpPr>
              <a:spLocks noChangeArrowheads="1"/>
            </p:cNvSpPr>
            <p:nvPr/>
          </p:nvSpPr>
          <p:spPr bwMode="auto">
            <a:xfrm>
              <a:off x="5651500" y="539591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81" name="Oval 25"/>
            <p:cNvSpPr>
              <a:spLocks noChangeArrowheads="1"/>
            </p:cNvSpPr>
            <p:nvPr/>
          </p:nvSpPr>
          <p:spPr bwMode="auto">
            <a:xfrm>
              <a:off x="6551613" y="539591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82" name="Oval 26"/>
            <p:cNvSpPr>
              <a:spLocks noChangeArrowheads="1"/>
            </p:cNvSpPr>
            <p:nvPr/>
          </p:nvSpPr>
          <p:spPr bwMode="auto">
            <a:xfrm>
              <a:off x="5365750" y="5889625"/>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83" name="Text Box 27"/>
            <p:cNvSpPr txBox="1">
              <a:spLocks noChangeArrowheads="1"/>
            </p:cNvSpPr>
            <p:nvPr/>
          </p:nvSpPr>
          <p:spPr bwMode="auto">
            <a:xfrm>
              <a:off x="5127625" y="42164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a</a:t>
              </a:r>
            </a:p>
          </p:txBody>
        </p:sp>
        <p:sp>
          <p:nvSpPr>
            <p:cNvPr id="70684" name="Text Box 28"/>
            <p:cNvSpPr txBox="1">
              <a:spLocks noChangeArrowheads="1"/>
            </p:cNvSpPr>
            <p:nvPr/>
          </p:nvSpPr>
          <p:spPr bwMode="auto">
            <a:xfrm>
              <a:off x="4572000" y="4748213"/>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b</a:t>
              </a:r>
            </a:p>
          </p:txBody>
        </p:sp>
        <p:sp>
          <p:nvSpPr>
            <p:cNvPr id="70685" name="Text Box 29"/>
            <p:cNvSpPr txBox="1">
              <a:spLocks noChangeArrowheads="1"/>
            </p:cNvSpPr>
            <p:nvPr/>
          </p:nvSpPr>
          <p:spPr bwMode="auto">
            <a:xfrm>
              <a:off x="6372225" y="47482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c</a:t>
              </a:r>
            </a:p>
          </p:txBody>
        </p:sp>
        <p:sp>
          <p:nvSpPr>
            <p:cNvPr id="70686" name="Text Box 30"/>
            <p:cNvSpPr txBox="1">
              <a:spLocks noChangeArrowheads="1"/>
            </p:cNvSpPr>
            <p:nvPr/>
          </p:nvSpPr>
          <p:spPr bwMode="auto">
            <a:xfrm>
              <a:off x="5292725" y="53244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d</a:t>
              </a:r>
            </a:p>
          </p:txBody>
        </p:sp>
        <p:sp>
          <p:nvSpPr>
            <p:cNvPr id="70687" name="Text Box 31"/>
            <p:cNvSpPr txBox="1">
              <a:spLocks noChangeArrowheads="1"/>
            </p:cNvSpPr>
            <p:nvPr/>
          </p:nvSpPr>
          <p:spPr bwMode="auto">
            <a:xfrm>
              <a:off x="6804025" y="53244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e</a:t>
              </a:r>
            </a:p>
          </p:txBody>
        </p:sp>
        <p:sp>
          <p:nvSpPr>
            <p:cNvPr id="70688" name="Text Box 32"/>
            <p:cNvSpPr txBox="1">
              <a:spLocks noChangeArrowheads="1"/>
            </p:cNvSpPr>
            <p:nvPr/>
          </p:nvSpPr>
          <p:spPr bwMode="auto">
            <a:xfrm>
              <a:off x="5003800" y="5829300"/>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f</a:t>
              </a:r>
            </a:p>
          </p:txBody>
        </p:sp>
        <p:cxnSp>
          <p:nvCxnSpPr>
            <p:cNvPr id="70689" name="AutoShape 33"/>
            <p:cNvCxnSpPr>
              <a:cxnSpLocks noChangeShapeType="1"/>
              <a:stCxn id="70677" idx="3"/>
              <a:endCxn id="70678" idx="0"/>
            </p:cNvCxnSpPr>
            <p:nvPr/>
          </p:nvCxnSpPr>
          <p:spPr bwMode="auto">
            <a:xfrm flipH="1">
              <a:off x="5040313" y="4500563"/>
              <a:ext cx="500062" cy="3206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90" name="AutoShape 34"/>
            <p:cNvCxnSpPr>
              <a:cxnSpLocks noChangeShapeType="1"/>
              <a:stCxn id="70677" idx="5"/>
              <a:endCxn id="70679" idx="0"/>
            </p:cNvCxnSpPr>
            <p:nvPr/>
          </p:nvCxnSpPr>
          <p:spPr bwMode="auto">
            <a:xfrm>
              <a:off x="5692775" y="4500563"/>
              <a:ext cx="500063" cy="3206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91" name="AutoShape 35"/>
            <p:cNvCxnSpPr>
              <a:cxnSpLocks noChangeShapeType="1"/>
              <a:stCxn id="70679" idx="3"/>
              <a:endCxn id="70680" idx="0"/>
            </p:cNvCxnSpPr>
            <p:nvPr/>
          </p:nvCxnSpPr>
          <p:spPr bwMode="auto">
            <a:xfrm flipH="1">
              <a:off x="5759450" y="5005388"/>
              <a:ext cx="357188" cy="390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92" name="AutoShape 36"/>
            <p:cNvCxnSpPr>
              <a:cxnSpLocks noChangeShapeType="1"/>
              <a:stCxn id="70679" idx="5"/>
              <a:endCxn id="70681" idx="0"/>
            </p:cNvCxnSpPr>
            <p:nvPr/>
          </p:nvCxnSpPr>
          <p:spPr bwMode="auto">
            <a:xfrm>
              <a:off x="6269038" y="5005388"/>
              <a:ext cx="390525" cy="390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93" name="AutoShape 37"/>
            <p:cNvCxnSpPr>
              <a:cxnSpLocks noChangeShapeType="1"/>
              <a:stCxn id="70680" idx="3"/>
              <a:endCxn id="70682" idx="0"/>
            </p:cNvCxnSpPr>
            <p:nvPr/>
          </p:nvCxnSpPr>
          <p:spPr bwMode="auto">
            <a:xfrm flipH="1">
              <a:off x="5473700" y="5580063"/>
              <a:ext cx="209550" cy="3095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94" name="Rectangle 38"/>
            <p:cNvSpPr>
              <a:spLocks noChangeArrowheads="1"/>
            </p:cNvSpPr>
            <p:nvPr/>
          </p:nvSpPr>
          <p:spPr bwMode="auto">
            <a:xfrm>
              <a:off x="4789488" y="5445125"/>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1</a:t>
              </a:r>
              <a:endParaRPr lang="zh-CN" altLang="en-US" dirty="0"/>
            </a:p>
          </p:txBody>
        </p:sp>
        <p:sp>
          <p:nvSpPr>
            <p:cNvPr id="70695" name="Rectangle 39"/>
            <p:cNvSpPr>
              <a:spLocks noChangeArrowheads="1"/>
            </p:cNvSpPr>
            <p:nvPr/>
          </p:nvSpPr>
          <p:spPr bwMode="auto">
            <a:xfrm>
              <a:off x="5148263" y="5445125"/>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2</a:t>
              </a:r>
              <a:endParaRPr lang="zh-CN" altLang="en-US" dirty="0"/>
            </a:p>
          </p:txBody>
        </p:sp>
        <p:sp>
          <p:nvSpPr>
            <p:cNvPr id="70696" name="Rectangle 40"/>
            <p:cNvSpPr>
              <a:spLocks noChangeArrowheads="1"/>
            </p:cNvSpPr>
            <p:nvPr/>
          </p:nvSpPr>
          <p:spPr bwMode="auto">
            <a:xfrm>
              <a:off x="5148263" y="6453188"/>
              <a:ext cx="142875" cy="144462"/>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3</a:t>
              </a:r>
              <a:endParaRPr lang="zh-CN" altLang="en-US" dirty="0"/>
            </a:p>
          </p:txBody>
        </p:sp>
        <p:sp>
          <p:nvSpPr>
            <p:cNvPr id="70697" name="Rectangle 41"/>
            <p:cNvSpPr>
              <a:spLocks noChangeArrowheads="1"/>
            </p:cNvSpPr>
            <p:nvPr/>
          </p:nvSpPr>
          <p:spPr bwMode="auto">
            <a:xfrm>
              <a:off x="5724525" y="6453188"/>
              <a:ext cx="142875" cy="144462"/>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4</a:t>
              </a:r>
              <a:endParaRPr lang="zh-CN" altLang="en-US" dirty="0"/>
            </a:p>
          </p:txBody>
        </p:sp>
        <p:sp>
          <p:nvSpPr>
            <p:cNvPr id="70698" name="Rectangle 42"/>
            <p:cNvSpPr>
              <a:spLocks noChangeArrowheads="1"/>
            </p:cNvSpPr>
            <p:nvPr/>
          </p:nvSpPr>
          <p:spPr bwMode="auto">
            <a:xfrm>
              <a:off x="6443663" y="5924550"/>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6</a:t>
              </a:r>
              <a:endParaRPr lang="zh-CN" altLang="en-US" dirty="0"/>
            </a:p>
          </p:txBody>
        </p:sp>
        <p:sp>
          <p:nvSpPr>
            <p:cNvPr id="70699" name="Rectangle 43"/>
            <p:cNvSpPr>
              <a:spLocks noChangeArrowheads="1"/>
            </p:cNvSpPr>
            <p:nvPr/>
          </p:nvSpPr>
          <p:spPr bwMode="auto">
            <a:xfrm>
              <a:off x="6732588" y="5924550"/>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7</a:t>
              </a:r>
              <a:endParaRPr lang="zh-CN" altLang="en-US" dirty="0"/>
            </a:p>
          </p:txBody>
        </p:sp>
        <p:sp>
          <p:nvSpPr>
            <p:cNvPr id="70700" name="Rectangle 44"/>
            <p:cNvSpPr>
              <a:spLocks noChangeArrowheads="1"/>
            </p:cNvSpPr>
            <p:nvPr/>
          </p:nvSpPr>
          <p:spPr bwMode="auto">
            <a:xfrm>
              <a:off x="5867400" y="5924550"/>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5</a:t>
              </a:r>
              <a:endParaRPr lang="zh-CN" altLang="en-US" dirty="0"/>
            </a:p>
          </p:txBody>
        </p:sp>
        <p:cxnSp>
          <p:nvCxnSpPr>
            <p:cNvPr id="70701" name="AutoShape 45"/>
            <p:cNvCxnSpPr>
              <a:cxnSpLocks noChangeShapeType="1"/>
              <a:stCxn id="70678" idx="3"/>
              <a:endCxn id="70694" idx="0"/>
            </p:cNvCxnSpPr>
            <p:nvPr/>
          </p:nvCxnSpPr>
          <p:spPr bwMode="auto">
            <a:xfrm flipH="1">
              <a:off x="4860925" y="5005388"/>
              <a:ext cx="103188" cy="43973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02" name="AutoShape 46"/>
            <p:cNvCxnSpPr>
              <a:cxnSpLocks noChangeShapeType="1"/>
              <a:stCxn id="70678" idx="5"/>
              <a:endCxn id="70695" idx="0"/>
            </p:cNvCxnSpPr>
            <p:nvPr/>
          </p:nvCxnSpPr>
          <p:spPr bwMode="auto">
            <a:xfrm>
              <a:off x="5116513" y="5005388"/>
              <a:ext cx="103187" cy="43973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03" name="AutoShape 47"/>
            <p:cNvCxnSpPr>
              <a:cxnSpLocks noChangeShapeType="1"/>
              <a:stCxn id="70682" idx="3"/>
              <a:endCxn id="70696" idx="0"/>
            </p:cNvCxnSpPr>
            <p:nvPr/>
          </p:nvCxnSpPr>
          <p:spPr bwMode="auto">
            <a:xfrm flipH="1">
              <a:off x="5219700" y="6073775"/>
              <a:ext cx="177800" cy="37941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04" name="AutoShape 48"/>
            <p:cNvCxnSpPr>
              <a:cxnSpLocks noChangeShapeType="1"/>
              <a:stCxn id="70682" idx="5"/>
              <a:endCxn id="70697" idx="0"/>
            </p:cNvCxnSpPr>
            <p:nvPr/>
          </p:nvCxnSpPr>
          <p:spPr bwMode="auto">
            <a:xfrm>
              <a:off x="5549900" y="6073775"/>
              <a:ext cx="246063" cy="37941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05" name="AutoShape 49"/>
            <p:cNvCxnSpPr>
              <a:cxnSpLocks noChangeShapeType="1"/>
              <a:stCxn id="70680" idx="5"/>
              <a:endCxn id="70700" idx="0"/>
            </p:cNvCxnSpPr>
            <p:nvPr/>
          </p:nvCxnSpPr>
          <p:spPr bwMode="auto">
            <a:xfrm>
              <a:off x="5835650" y="5580063"/>
              <a:ext cx="103188" cy="3444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06" name="AutoShape 50"/>
            <p:cNvCxnSpPr>
              <a:cxnSpLocks noChangeShapeType="1"/>
              <a:stCxn id="70681" idx="3"/>
              <a:endCxn id="70698" idx="0"/>
            </p:cNvCxnSpPr>
            <p:nvPr/>
          </p:nvCxnSpPr>
          <p:spPr bwMode="auto">
            <a:xfrm flipH="1">
              <a:off x="6515100" y="5580063"/>
              <a:ext cx="68263" cy="3444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07" name="AutoShape 51"/>
            <p:cNvCxnSpPr>
              <a:cxnSpLocks noChangeShapeType="1"/>
              <a:stCxn id="70681" idx="5"/>
              <a:endCxn id="70699" idx="0"/>
            </p:cNvCxnSpPr>
            <p:nvPr/>
          </p:nvCxnSpPr>
          <p:spPr bwMode="auto">
            <a:xfrm>
              <a:off x="6735763" y="5580063"/>
              <a:ext cx="68262" cy="3444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323850" y="914400"/>
            <a:ext cx="8424863"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993775" indent="-457200" algn="l">
              <a:defRPr kumimoji="1" sz="2400">
                <a:solidFill>
                  <a:schemeClr val="tx1"/>
                </a:solidFill>
                <a:latin typeface="Times New Roman" panose="02020603050405020304" pitchFamily="18" charset="0"/>
                <a:ea typeface="宋体" panose="02010600030101010101" pitchFamily="2" charset="-122"/>
              </a:defRPr>
            </a:lvl2pPr>
            <a:lvl3pPr marL="1630680" indent="-457200" algn="l">
              <a:defRPr kumimoji="1" sz="2400">
                <a:solidFill>
                  <a:schemeClr val="tx1"/>
                </a:solidFill>
                <a:latin typeface="Times New Roman" panose="02020603050405020304" pitchFamily="18" charset="0"/>
                <a:ea typeface="宋体" panose="02010600030101010101" pitchFamily="2" charset="-122"/>
              </a:defRPr>
            </a:lvl3pPr>
            <a:lvl4pPr marL="2266950" indent="-457200" algn="l">
              <a:defRPr kumimoji="1" sz="2400">
                <a:solidFill>
                  <a:schemeClr val="tx1"/>
                </a:solidFill>
                <a:latin typeface="Times New Roman" panose="02020603050405020304" pitchFamily="18" charset="0"/>
                <a:ea typeface="宋体" panose="02010600030101010101" pitchFamily="2" charset="-122"/>
              </a:defRPr>
            </a:lvl4pPr>
            <a:lvl5pPr marL="2903855" indent="-457200" algn="l">
              <a:defRPr kumimoji="1" sz="2400">
                <a:solidFill>
                  <a:schemeClr val="tx1"/>
                </a:solidFill>
                <a:latin typeface="Times New Roman" panose="02020603050405020304" pitchFamily="18" charset="0"/>
                <a:ea typeface="宋体" panose="02010600030101010101" pitchFamily="2" charset="-122"/>
              </a:defRPr>
            </a:lvl5pPr>
            <a:lvl6pPr marL="33610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182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2754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7326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b="1" dirty="0" smtClean="0">
                <a:effectLst/>
                <a:ea typeface="幼圆" panose="02010509060101010101" pitchFamily="49" charset="-122"/>
              </a:rPr>
              <a:t>“</a:t>
            </a:r>
            <a:r>
              <a:rPr lang="zh-CN" altLang="en-US" sz="2800" b="1" dirty="0" smtClean="0">
                <a:solidFill>
                  <a:srgbClr val="FFFF00"/>
                </a:solidFill>
                <a:effectLst/>
                <a:ea typeface="幼圆" panose="02010509060101010101" pitchFamily="49" charset="-122"/>
              </a:rPr>
              <a:t>外部路径长度</a:t>
            </a:r>
            <a:r>
              <a:rPr lang="en-US" altLang="zh-CN" sz="2800" b="1" dirty="0" smtClean="0">
                <a:effectLst/>
                <a:ea typeface="幼圆" panose="02010509060101010101" pitchFamily="49" charset="-122"/>
              </a:rPr>
              <a:t>” E</a:t>
            </a:r>
            <a:r>
              <a:rPr lang="zh-CN" altLang="en-US" sz="2800" b="1" dirty="0">
                <a:effectLst/>
                <a:ea typeface="幼圆" panose="02010509060101010101" pitchFamily="49" charset="-122"/>
              </a:rPr>
              <a:t>：</a:t>
            </a:r>
            <a:r>
              <a:rPr lang="zh-CN" altLang="en-US" sz="2800" dirty="0">
                <a:effectLst/>
                <a:ea typeface="幼圆" panose="02010509060101010101" pitchFamily="49" charset="-122"/>
              </a:rPr>
              <a:t>在扩充的二叉树里从根到每个外部结点的路径长度之和。</a:t>
            </a:r>
          </a:p>
          <a:p>
            <a:pPr>
              <a:spcBef>
                <a:spcPct val="50000"/>
              </a:spcBef>
            </a:pPr>
            <a:r>
              <a:rPr lang="en-US" altLang="zh-CN" sz="2800" b="1" dirty="0" smtClean="0">
                <a:effectLst/>
                <a:ea typeface="幼圆" panose="02010509060101010101" pitchFamily="49" charset="-122"/>
              </a:rPr>
              <a:t>“</a:t>
            </a:r>
            <a:r>
              <a:rPr lang="zh-CN" altLang="en-US" sz="2800" b="1" dirty="0" smtClean="0">
                <a:solidFill>
                  <a:srgbClr val="FFFF00"/>
                </a:solidFill>
                <a:effectLst/>
                <a:ea typeface="幼圆" panose="02010509060101010101" pitchFamily="49" charset="-122"/>
              </a:rPr>
              <a:t>内部路径长度</a:t>
            </a:r>
            <a:r>
              <a:rPr lang="en-US" altLang="zh-CN" sz="2800" b="1" dirty="0" smtClean="0">
                <a:effectLst/>
                <a:ea typeface="幼圆" panose="02010509060101010101" pitchFamily="49" charset="-122"/>
              </a:rPr>
              <a:t>” I</a:t>
            </a:r>
            <a:r>
              <a:rPr lang="zh-CN" altLang="en-US" sz="2800" b="1" dirty="0">
                <a:effectLst/>
                <a:ea typeface="幼圆" panose="02010509060101010101" pitchFamily="49" charset="-122"/>
              </a:rPr>
              <a:t>：</a:t>
            </a:r>
            <a:r>
              <a:rPr lang="zh-CN" altLang="en-US" sz="2800" dirty="0">
                <a:effectLst/>
                <a:ea typeface="幼圆" panose="02010509060101010101" pitchFamily="49" charset="-122"/>
              </a:rPr>
              <a:t>在扩充的二叉树里从根到每个内部结点的路径长度之和。 </a:t>
            </a:r>
          </a:p>
          <a:p>
            <a:pPr>
              <a:spcBef>
                <a:spcPct val="50000"/>
              </a:spcBef>
            </a:pPr>
            <a:r>
              <a:rPr lang="en-US" altLang="zh-CN" sz="2800" dirty="0" smtClean="0">
                <a:effectLst/>
                <a:ea typeface="幼圆" panose="02010509060101010101" pitchFamily="49" charset="-122"/>
              </a:rPr>
              <a:t>Example: I=1+1+2+3+2=9</a:t>
            </a:r>
          </a:p>
          <a:p>
            <a:pPr>
              <a:spcBef>
                <a:spcPct val="50000"/>
              </a:spcBef>
            </a:pPr>
            <a:r>
              <a:rPr lang="en-US" altLang="zh-CN" sz="2800" dirty="0" smtClean="0">
                <a:effectLst/>
                <a:ea typeface="幼圆" panose="02010509060101010101" pitchFamily="49" charset="-122"/>
              </a:rPr>
              <a:t>E=2+2+4+4+3+3+3=21</a:t>
            </a:r>
            <a:r>
              <a:rPr lang="en-US" altLang="zh-CN" sz="2800" dirty="0">
                <a:effectLst/>
                <a:ea typeface="幼圆" panose="02010509060101010101" pitchFamily="49" charset="-122"/>
              </a:rPr>
              <a:t>, </a:t>
            </a:r>
            <a:r>
              <a:rPr lang="en-US" altLang="zh-CN" sz="2800" dirty="0" smtClean="0">
                <a:effectLst/>
                <a:ea typeface="幼圆" panose="02010509060101010101" pitchFamily="49" charset="-122"/>
              </a:rPr>
              <a:t>n=6</a:t>
            </a:r>
            <a:endParaRPr lang="zh-CN" altLang="en-US" sz="2800" dirty="0">
              <a:effectLst/>
              <a:ea typeface="幼圆" panose="02010509060101010101" pitchFamily="49" charset="-122"/>
            </a:endParaRPr>
          </a:p>
          <a:p>
            <a:pPr>
              <a:spcBef>
                <a:spcPct val="50000"/>
              </a:spcBef>
            </a:pPr>
            <a:r>
              <a:rPr lang="zh-CN" altLang="en-US" sz="2800" dirty="0">
                <a:effectLst/>
                <a:ea typeface="幼圆" panose="02010509060101010101" pitchFamily="49" charset="-122"/>
              </a:rPr>
              <a:t>关系：	</a:t>
            </a:r>
            <a:r>
              <a:rPr lang="en-US" altLang="zh-CN" sz="4000" dirty="0" smtClean="0">
                <a:solidFill>
                  <a:srgbClr val="FFFF00"/>
                </a:solidFill>
                <a:effectLst/>
                <a:ea typeface="幼圆" panose="02010509060101010101" pitchFamily="49" charset="-122"/>
              </a:rPr>
              <a:t>E </a:t>
            </a:r>
            <a:r>
              <a:rPr lang="en-US" altLang="zh-CN" sz="4000" dirty="0">
                <a:solidFill>
                  <a:srgbClr val="FFFF00"/>
                </a:solidFill>
                <a:effectLst/>
                <a:ea typeface="幼圆" panose="02010509060101010101" pitchFamily="49" charset="-122"/>
              </a:rPr>
              <a:t>= I + 2n</a:t>
            </a:r>
          </a:p>
          <a:p>
            <a:pPr>
              <a:spcBef>
                <a:spcPct val="50000"/>
              </a:spcBef>
            </a:pPr>
            <a:r>
              <a:rPr lang="zh-CN" altLang="en-US" sz="2800" dirty="0" smtClean="0">
                <a:effectLst/>
                <a:ea typeface="幼圆" panose="02010509060101010101" pitchFamily="49" charset="-122"/>
              </a:rPr>
              <a:t>请</a:t>
            </a:r>
            <a:r>
              <a:rPr lang="zh-CN" altLang="en-US" sz="2800" dirty="0">
                <a:effectLst/>
                <a:ea typeface="幼圆" panose="02010509060101010101" pitchFamily="49" charset="-122"/>
              </a:rPr>
              <a:t>证明上述关系式</a:t>
            </a:r>
            <a:r>
              <a:rPr lang="zh-CN" altLang="en-US" sz="2800" dirty="0" smtClean="0">
                <a:effectLst/>
                <a:ea typeface="幼圆" panose="02010509060101010101" pitchFamily="49" charset="-122"/>
              </a:rPr>
              <a:t>。</a:t>
            </a:r>
            <a:endParaRPr lang="en-US" altLang="zh-CN" sz="2800" dirty="0" smtClean="0">
              <a:effectLst/>
              <a:ea typeface="幼圆" panose="02010509060101010101" pitchFamily="49" charset="-122"/>
            </a:endParaRPr>
          </a:p>
          <a:p>
            <a:pPr>
              <a:spcBef>
                <a:spcPct val="50000"/>
              </a:spcBef>
            </a:pPr>
            <a:r>
              <a:rPr lang="zh-CN" altLang="en-US" sz="2800" dirty="0" smtClean="0">
                <a:effectLst/>
                <a:ea typeface="幼圆" panose="02010509060101010101" pitchFamily="49" charset="-122"/>
              </a:rPr>
              <a:t>提示：每个内部结点都伸出</a:t>
            </a:r>
            <a:r>
              <a:rPr lang="en-US" altLang="zh-CN" sz="2800" dirty="0" smtClean="0">
                <a:effectLst/>
                <a:ea typeface="幼圆" panose="02010509060101010101" pitchFamily="49" charset="-122"/>
              </a:rPr>
              <a:t>2</a:t>
            </a:r>
            <a:r>
              <a:rPr lang="zh-CN" altLang="en-US" sz="2800" dirty="0" smtClean="0">
                <a:effectLst/>
                <a:ea typeface="幼圆" panose="02010509060101010101" pitchFamily="49" charset="-122"/>
              </a:rPr>
              <a:t>个径。</a:t>
            </a:r>
            <a:endParaRPr lang="zh-CN" altLang="en-US" sz="2800" dirty="0">
              <a:effectLst/>
              <a:ea typeface="幼圆" panose="02010509060101010101" pitchFamily="49" charset="-122"/>
            </a:endParaRPr>
          </a:p>
        </p:txBody>
      </p:sp>
      <p:grpSp>
        <p:nvGrpSpPr>
          <p:cNvPr id="5" name="组合 4"/>
          <p:cNvGrpSpPr/>
          <p:nvPr/>
        </p:nvGrpSpPr>
        <p:grpSpPr>
          <a:xfrm>
            <a:off x="6228184" y="3717032"/>
            <a:ext cx="2528888" cy="2381250"/>
            <a:chOff x="4572000" y="4216400"/>
            <a:chExt cx="2528888" cy="2381250"/>
          </a:xfrm>
        </p:grpSpPr>
        <p:sp>
          <p:nvSpPr>
            <p:cNvPr id="6" name="Oval 21"/>
            <p:cNvSpPr>
              <a:spLocks noChangeArrowheads="1"/>
            </p:cNvSpPr>
            <p:nvPr/>
          </p:nvSpPr>
          <p:spPr bwMode="auto">
            <a:xfrm>
              <a:off x="5508625" y="431641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22"/>
            <p:cNvSpPr>
              <a:spLocks noChangeArrowheads="1"/>
            </p:cNvSpPr>
            <p:nvPr/>
          </p:nvSpPr>
          <p:spPr bwMode="auto">
            <a:xfrm>
              <a:off x="4932363" y="4821238"/>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23"/>
            <p:cNvSpPr>
              <a:spLocks noChangeArrowheads="1"/>
            </p:cNvSpPr>
            <p:nvPr/>
          </p:nvSpPr>
          <p:spPr bwMode="auto">
            <a:xfrm>
              <a:off x="6084888" y="4821238"/>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24"/>
            <p:cNvSpPr>
              <a:spLocks noChangeArrowheads="1"/>
            </p:cNvSpPr>
            <p:nvPr/>
          </p:nvSpPr>
          <p:spPr bwMode="auto">
            <a:xfrm>
              <a:off x="5651500" y="539591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25"/>
            <p:cNvSpPr>
              <a:spLocks noChangeArrowheads="1"/>
            </p:cNvSpPr>
            <p:nvPr/>
          </p:nvSpPr>
          <p:spPr bwMode="auto">
            <a:xfrm>
              <a:off x="6551613" y="539591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26"/>
            <p:cNvSpPr>
              <a:spLocks noChangeArrowheads="1"/>
            </p:cNvSpPr>
            <p:nvPr/>
          </p:nvSpPr>
          <p:spPr bwMode="auto">
            <a:xfrm>
              <a:off x="5365750" y="5889625"/>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27"/>
            <p:cNvSpPr txBox="1">
              <a:spLocks noChangeArrowheads="1"/>
            </p:cNvSpPr>
            <p:nvPr/>
          </p:nvSpPr>
          <p:spPr bwMode="auto">
            <a:xfrm>
              <a:off x="5127625" y="42164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a</a:t>
              </a:r>
            </a:p>
          </p:txBody>
        </p:sp>
        <p:sp>
          <p:nvSpPr>
            <p:cNvPr id="13" name="Text Box 28"/>
            <p:cNvSpPr txBox="1">
              <a:spLocks noChangeArrowheads="1"/>
            </p:cNvSpPr>
            <p:nvPr/>
          </p:nvSpPr>
          <p:spPr bwMode="auto">
            <a:xfrm>
              <a:off x="4572000" y="4748213"/>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b</a:t>
              </a:r>
            </a:p>
          </p:txBody>
        </p:sp>
        <p:sp>
          <p:nvSpPr>
            <p:cNvPr id="14" name="Text Box 29"/>
            <p:cNvSpPr txBox="1">
              <a:spLocks noChangeArrowheads="1"/>
            </p:cNvSpPr>
            <p:nvPr/>
          </p:nvSpPr>
          <p:spPr bwMode="auto">
            <a:xfrm>
              <a:off x="6372225" y="47482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c</a:t>
              </a:r>
            </a:p>
          </p:txBody>
        </p:sp>
        <p:sp>
          <p:nvSpPr>
            <p:cNvPr id="15" name="Text Box 30"/>
            <p:cNvSpPr txBox="1">
              <a:spLocks noChangeArrowheads="1"/>
            </p:cNvSpPr>
            <p:nvPr/>
          </p:nvSpPr>
          <p:spPr bwMode="auto">
            <a:xfrm>
              <a:off x="5292725" y="53244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d</a:t>
              </a:r>
            </a:p>
          </p:txBody>
        </p:sp>
        <p:sp>
          <p:nvSpPr>
            <p:cNvPr id="16" name="Text Box 31"/>
            <p:cNvSpPr txBox="1">
              <a:spLocks noChangeArrowheads="1"/>
            </p:cNvSpPr>
            <p:nvPr/>
          </p:nvSpPr>
          <p:spPr bwMode="auto">
            <a:xfrm>
              <a:off x="6804025" y="53244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e</a:t>
              </a:r>
            </a:p>
          </p:txBody>
        </p:sp>
        <p:sp>
          <p:nvSpPr>
            <p:cNvPr id="17" name="Text Box 32"/>
            <p:cNvSpPr txBox="1">
              <a:spLocks noChangeArrowheads="1"/>
            </p:cNvSpPr>
            <p:nvPr/>
          </p:nvSpPr>
          <p:spPr bwMode="auto">
            <a:xfrm>
              <a:off x="5003800" y="5829300"/>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f</a:t>
              </a:r>
            </a:p>
          </p:txBody>
        </p:sp>
        <p:cxnSp>
          <p:nvCxnSpPr>
            <p:cNvPr id="18" name="AutoShape 33"/>
            <p:cNvCxnSpPr>
              <a:cxnSpLocks noChangeShapeType="1"/>
              <a:stCxn id="6" idx="3"/>
              <a:endCxn id="7" idx="0"/>
            </p:cNvCxnSpPr>
            <p:nvPr/>
          </p:nvCxnSpPr>
          <p:spPr bwMode="auto">
            <a:xfrm flipH="1">
              <a:off x="5040313" y="4500563"/>
              <a:ext cx="500062" cy="3206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4"/>
            <p:cNvCxnSpPr>
              <a:cxnSpLocks noChangeShapeType="1"/>
              <a:stCxn id="6" idx="5"/>
              <a:endCxn id="8" idx="0"/>
            </p:cNvCxnSpPr>
            <p:nvPr/>
          </p:nvCxnSpPr>
          <p:spPr bwMode="auto">
            <a:xfrm>
              <a:off x="5692775" y="4500563"/>
              <a:ext cx="500063" cy="3206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5"/>
            <p:cNvCxnSpPr>
              <a:cxnSpLocks noChangeShapeType="1"/>
              <a:stCxn id="8" idx="3"/>
              <a:endCxn id="9" idx="0"/>
            </p:cNvCxnSpPr>
            <p:nvPr/>
          </p:nvCxnSpPr>
          <p:spPr bwMode="auto">
            <a:xfrm flipH="1">
              <a:off x="5759450" y="5005388"/>
              <a:ext cx="357188" cy="390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6"/>
            <p:cNvCxnSpPr>
              <a:cxnSpLocks noChangeShapeType="1"/>
              <a:stCxn id="8" idx="5"/>
              <a:endCxn id="10" idx="0"/>
            </p:cNvCxnSpPr>
            <p:nvPr/>
          </p:nvCxnSpPr>
          <p:spPr bwMode="auto">
            <a:xfrm>
              <a:off x="6269038" y="5005388"/>
              <a:ext cx="390525" cy="390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7"/>
            <p:cNvCxnSpPr>
              <a:cxnSpLocks noChangeShapeType="1"/>
              <a:stCxn id="9" idx="3"/>
              <a:endCxn id="11" idx="0"/>
            </p:cNvCxnSpPr>
            <p:nvPr/>
          </p:nvCxnSpPr>
          <p:spPr bwMode="auto">
            <a:xfrm flipH="1">
              <a:off x="5473700" y="5580063"/>
              <a:ext cx="209550" cy="3095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38"/>
            <p:cNvSpPr>
              <a:spLocks noChangeArrowheads="1"/>
            </p:cNvSpPr>
            <p:nvPr/>
          </p:nvSpPr>
          <p:spPr bwMode="auto">
            <a:xfrm>
              <a:off x="4789488" y="5445125"/>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1</a:t>
              </a:r>
              <a:endParaRPr lang="zh-CN" altLang="en-US" dirty="0"/>
            </a:p>
          </p:txBody>
        </p:sp>
        <p:sp>
          <p:nvSpPr>
            <p:cNvPr id="24" name="Rectangle 39"/>
            <p:cNvSpPr>
              <a:spLocks noChangeArrowheads="1"/>
            </p:cNvSpPr>
            <p:nvPr/>
          </p:nvSpPr>
          <p:spPr bwMode="auto">
            <a:xfrm>
              <a:off x="5148263" y="5445125"/>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2</a:t>
              </a:r>
              <a:endParaRPr lang="zh-CN" altLang="en-US" dirty="0"/>
            </a:p>
          </p:txBody>
        </p:sp>
        <p:sp>
          <p:nvSpPr>
            <p:cNvPr id="25" name="Rectangle 40"/>
            <p:cNvSpPr>
              <a:spLocks noChangeArrowheads="1"/>
            </p:cNvSpPr>
            <p:nvPr/>
          </p:nvSpPr>
          <p:spPr bwMode="auto">
            <a:xfrm>
              <a:off x="5148263" y="6453188"/>
              <a:ext cx="142875" cy="144462"/>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3</a:t>
              </a:r>
              <a:endParaRPr lang="zh-CN" altLang="en-US" dirty="0"/>
            </a:p>
          </p:txBody>
        </p:sp>
        <p:sp>
          <p:nvSpPr>
            <p:cNvPr id="26" name="Rectangle 41"/>
            <p:cNvSpPr>
              <a:spLocks noChangeArrowheads="1"/>
            </p:cNvSpPr>
            <p:nvPr/>
          </p:nvSpPr>
          <p:spPr bwMode="auto">
            <a:xfrm>
              <a:off x="5724525" y="6453188"/>
              <a:ext cx="142875" cy="144462"/>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4</a:t>
              </a:r>
              <a:endParaRPr lang="zh-CN" altLang="en-US" dirty="0"/>
            </a:p>
          </p:txBody>
        </p:sp>
        <p:sp>
          <p:nvSpPr>
            <p:cNvPr id="27" name="Rectangle 42"/>
            <p:cNvSpPr>
              <a:spLocks noChangeArrowheads="1"/>
            </p:cNvSpPr>
            <p:nvPr/>
          </p:nvSpPr>
          <p:spPr bwMode="auto">
            <a:xfrm>
              <a:off x="6443663" y="5924550"/>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6</a:t>
              </a:r>
              <a:endParaRPr lang="zh-CN" altLang="en-US" dirty="0"/>
            </a:p>
          </p:txBody>
        </p:sp>
        <p:sp>
          <p:nvSpPr>
            <p:cNvPr id="28" name="Rectangle 43"/>
            <p:cNvSpPr>
              <a:spLocks noChangeArrowheads="1"/>
            </p:cNvSpPr>
            <p:nvPr/>
          </p:nvSpPr>
          <p:spPr bwMode="auto">
            <a:xfrm>
              <a:off x="6732588" y="5924550"/>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7</a:t>
              </a:r>
              <a:endParaRPr lang="zh-CN" altLang="en-US" dirty="0"/>
            </a:p>
          </p:txBody>
        </p:sp>
        <p:sp>
          <p:nvSpPr>
            <p:cNvPr id="29" name="Rectangle 44"/>
            <p:cNvSpPr>
              <a:spLocks noChangeArrowheads="1"/>
            </p:cNvSpPr>
            <p:nvPr/>
          </p:nvSpPr>
          <p:spPr bwMode="auto">
            <a:xfrm>
              <a:off x="5867400" y="5924550"/>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5</a:t>
              </a:r>
              <a:endParaRPr lang="zh-CN" altLang="en-US" dirty="0"/>
            </a:p>
          </p:txBody>
        </p:sp>
        <p:cxnSp>
          <p:nvCxnSpPr>
            <p:cNvPr id="30" name="AutoShape 45"/>
            <p:cNvCxnSpPr>
              <a:cxnSpLocks noChangeShapeType="1"/>
              <a:stCxn id="7" idx="3"/>
              <a:endCxn id="23" idx="0"/>
            </p:cNvCxnSpPr>
            <p:nvPr/>
          </p:nvCxnSpPr>
          <p:spPr bwMode="auto">
            <a:xfrm flipH="1">
              <a:off x="4860925" y="5005388"/>
              <a:ext cx="103188" cy="43973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6"/>
            <p:cNvCxnSpPr>
              <a:cxnSpLocks noChangeShapeType="1"/>
              <a:stCxn id="7" idx="5"/>
              <a:endCxn id="24" idx="0"/>
            </p:cNvCxnSpPr>
            <p:nvPr/>
          </p:nvCxnSpPr>
          <p:spPr bwMode="auto">
            <a:xfrm>
              <a:off x="5116513" y="5005388"/>
              <a:ext cx="103187" cy="43973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7"/>
            <p:cNvCxnSpPr>
              <a:cxnSpLocks noChangeShapeType="1"/>
              <a:stCxn id="11" idx="3"/>
              <a:endCxn id="25" idx="0"/>
            </p:cNvCxnSpPr>
            <p:nvPr/>
          </p:nvCxnSpPr>
          <p:spPr bwMode="auto">
            <a:xfrm flipH="1">
              <a:off x="5219700" y="6073775"/>
              <a:ext cx="177800" cy="37941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8"/>
            <p:cNvCxnSpPr>
              <a:cxnSpLocks noChangeShapeType="1"/>
              <a:stCxn id="11" idx="5"/>
              <a:endCxn id="26" idx="0"/>
            </p:cNvCxnSpPr>
            <p:nvPr/>
          </p:nvCxnSpPr>
          <p:spPr bwMode="auto">
            <a:xfrm>
              <a:off x="5549900" y="6073775"/>
              <a:ext cx="246063" cy="37941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9"/>
            <p:cNvCxnSpPr>
              <a:cxnSpLocks noChangeShapeType="1"/>
              <a:stCxn id="9" idx="5"/>
              <a:endCxn id="29" idx="0"/>
            </p:cNvCxnSpPr>
            <p:nvPr/>
          </p:nvCxnSpPr>
          <p:spPr bwMode="auto">
            <a:xfrm>
              <a:off x="5835650" y="5580063"/>
              <a:ext cx="103188" cy="3444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50"/>
            <p:cNvCxnSpPr>
              <a:cxnSpLocks noChangeShapeType="1"/>
              <a:stCxn id="10" idx="3"/>
              <a:endCxn id="27" idx="0"/>
            </p:cNvCxnSpPr>
            <p:nvPr/>
          </p:nvCxnSpPr>
          <p:spPr bwMode="auto">
            <a:xfrm flipH="1">
              <a:off x="6515100" y="5580063"/>
              <a:ext cx="68263" cy="3444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51"/>
            <p:cNvCxnSpPr>
              <a:cxnSpLocks noChangeShapeType="1"/>
              <a:stCxn id="10" idx="5"/>
              <a:endCxn id="28" idx="0"/>
            </p:cNvCxnSpPr>
            <p:nvPr/>
          </p:nvCxnSpPr>
          <p:spPr bwMode="auto">
            <a:xfrm>
              <a:off x="6735763" y="5580063"/>
              <a:ext cx="68262" cy="3444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animEffect transition="in" filter="fade">
                                      <p:cBhvr>
                                        <p:cTn id="7" dur="1000"/>
                                        <p:tgtEl>
                                          <p:spTgt spid="71683">
                                            <p:txEl>
                                              <p:pRg st="2" end="2"/>
                                            </p:txEl>
                                          </p:spTgt>
                                        </p:tgtEl>
                                      </p:cBhvr>
                                    </p:animEffect>
                                    <p:anim calcmode="lin" valueType="num">
                                      <p:cBhvr>
                                        <p:cTn id="8" dur="10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168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683">
                                            <p:txEl>
                                              <p:pRg st="3" end="3"/>
                                            </p:txEl>
                                          </p:spTgt>
                                        </p:tgtEl>
                                        <p:attrNameLst>
                                          <p:attrName>style.visibility</p:attrName>
                                        </p:attrNameLst>
                                      </p:cBhvr>
                                      <p:to>
                                        <p:strVal val="visible"/>
                                      </p:to>
                                    </p:set>
                                    <p:animEffect transition="in" filter="fade">
                                      <p:cBhvr>
                                        <p:cTn id="12" dur="1000"/>
                                        <p:tgtEl>
                                          <p:spTgt spid="71683">
                                            <p:txEl>
                                              <p:pRg st="3" end="3"/>
                                            </p:txEl>
                                          </p:spTgt>
                                        </p:tgtEl>
                                      </p:cBhvr>
                                    </p:animEffect>
                                    <p:anim calcmode="lin" valueType="num">
                                      <p:cBhvr>
                                        <p:cTn id="13" dur="1000" fill="hold"/>
                                        <p:tgtEl>
                                          <p:spTgt spid="7168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16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4" end="4"/>
                                            </p:txEl>
                                          </p:spTgt>
                                        </p:tgtEl>
                                        <p:attrNameLst>
                                          <p:attrName>style.visibility</p:attrName>
                                        </p:attrNameLst>
                                      </p:cBhvr>
                                      <p:to>
                                        <p:strVal val="visible"/>
                                      </p:to>
                                    </p:set>
                                  </p:childTnLst>
                                </p:cTn>
                              </p:par>
                            </p:childTnLst>
                          </p:cTn>
                        </p:par>
                        <p:par>
                          <p:cTn id="19" fill="hold">
                            <p:stCondLst>
                              <p:cond delay="0"/>
                            </p:stCondLst>
                            <p:childTnLst>
                              <p:par>
                                <p:cTn id="20" presetID="35" presetClass="emph" presetSubtype="0" repeatCount="3000" fill="hold" nodeType="afterEffect">
                                  <p:stCondLst>
                                    <p:cond delay="0"/>
                                  </p:stCondLst>
                                  <p:childTnLst>
                                    <p:anim calcmode="discrete" valueType="str">
                                      <p:cBhvr>
                                        <p:cTn id="21" dur="1000" fill="hold"/>
                                        <p:tgtEl>
                                          <p:spTgt spid="71683">
                                            <p:txEl>
                                              <p:pRg st="4" end="4"/>
                                            </p:txEl>
                                          </p:spTgt>
                                        </p:tgtEl>
                                        <p:attrNameLst>
                                          <p:attrName>style.visibility</p:attrName>
                                        </p:attrNameLst>
                                      </p:cBhvr>
                                      <p:tavLst>
                                        <p:tav tm="0">
                                          <p:val>
                                            <p:strVal val="hidden"/>
                                          </p:val>
                                        </p:tav>
                                        <p:tav tm="50000">
                                          <p:val>
                                            <p:strVal val="visible"/>
                                          </p:val>
                                        </p:tav>
                                      </p:tavLst>
                                    </p:anim>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71683">
                                            <p:txEl>
                                              <p:pRg st="5" end="5"/>
                                            </p:txEl>
                                          </p:spTgt>
                                        </p:tgtEl>
                                        <p:attrNameLst>
                                          <p:attrName>style.visibility</p:attrName>
                                        </p:attrNameLst>
                                      </p:cBhvr>
                                      <p:to>
                                        <p:strVal val="visible"/>
                                      </p:to>
                                    </p:set>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71683">
                                            <p:txEl>
                                              <p:pRg st="6" end="6"/>
                                            </p:txEl>
                                          </p:spTgt>
                                        </p:tgtEl>
                                        <p:attrNameLst>
                                          <p:attrName>style.visibility</p:attrName>
                                        </p:attrNameLst>
                                      </p:cBhvr>
                                      <p:to>
                                        <p:strVal val="visible"/>
                                      </p:to>
                                    </p:set>
                                    <p:animEffect transition="in" filter="fade">
                                      <p:cBhvr>
                                        <p:cTn id="28" dur="1000"/>
                                        <p:tgtEl>
                                          <p:spTgt spid="71683">
                                            <p:txEl>
                                              <p:pRg st="6" end="6"/>
                                            </p:txEl>
                                          </p:spTgt>
                                        </p:tgtEl>
                                      </p:cBhvr>
                                    </p:animEffect>
                                    <p:anim calcmode="lin" valueType="num">
                                      <p:cBhvr>
                                        <p:cTn id="29" dur="1000" fill="hold"/>
                                        <p:tgtEl>
                                          <p:spTgt spid="7168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168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ext Box 4"/>
          <p:cNvSpPr txBox="1">
            <a:spLocks noChangeArrowheads="1"/>
          </p:cNvSpPr>
          <p:nvPr/>
        </p:nvSpPr>
        <p:spPr bwMode="auto">
          <a:xfrm>
            <a:off x="576263" y="1119188"/>
            <a:ext cx="8243887"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lvl1pPr marL="536575" indent="-536575" algn="l">
              <a:defRPr kumimoji="1" sz="2400">
                <a:solidFill>
                  <a:schemeClr val="tx1"/>
                </a:solidFill>
                <a:latin typeface="Times New Roman" panose="02020603050405020304" pitchFamily="18" charset="0"/>
                <a:ea typeface="宋体" panose="02010600030101010101" pitchFamily="2" charset="-122"/>
              </a:defRPr>
            </a:lvl1pPr>
            <a:lvl2pPr marL="1173480" indent="-457200" algn="l">
              <a:defRPr kumimoji="1" sz="2400">
                <a:solidFill>
                  <a:schemeClr val="tx1"/>
                </a:solidFill>
                <a:latin typeface="Times New Roman" panose="02020603050405020304" pitchFamily="18" charset="0"/>
                <a:ea typeface="宋体" panose="02010600030101010101" pitchFamily="2" charset="-122"/>
              </a:defRPr>
            </a:lvl2pPr>
            <a:lvl3pPr marL="1809750" indent="-457200" algn="l">
              <a:defRPr kumimoji="1" sz="2400">
                <a:solidFill>
                  <a:schemeClr val="tx1"/>
                </a:solidFill>
                <a:latin typeface="Times New Roman" panose="02020603050405020304" pitchFamily="18" charset="0"/>
                <a:ea typeface="宋体" panose="02010600030101010101" pitchFamily="2" charset="-122"/>
              </a:defRPr>
            </a:lvl3pPr>
            <a:lvl4pPr marL="2446655" indent="-457200" algn="l">
              <a:defRPr kumimoji="1" sz="2400">
                <a:solidFill>
                  <a:schemeClr val="tx1"/>
                </a:solidFill>
                <a:latin typeface="Times New Roman" panose="02020603050405020304" pitchFamily="18" charset="0"/>
                <a:ea typeface="宋体" panose="02010600030101010101" pitchFamily="2" charset="-122"/>
              </a:defRPr>
            </a:lvl4pPr>
            <a:lvl5pPr marL="3082925" indent="-457200" algn="l">
              <a:defRPr kumimoji="1" sz="2400">
                <a:solidFill>
                  <a:schemeClr val="tx1"/>
                </a:solidFill>
                <a:latin typeface="Times New Roman" panose="02020603050405020304" pitchFamily="18" charset="0"/>
                <a:ea typeface="宋体" panose="02010600030101010101" pitchFamily="2" charset="-122"/>
              </a:defRPr>
            </a:lvl5pPr>
            <a:lvl6pPr marL="354012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9732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452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172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ts val="600"/>
              </a:spcBef>
            </a:pPr>
            <a:r>
              <a:rPr lang="en-US" altLang="zh-CN" dirty="0">
                <a:effectLst/>
                <a:ea typeface="幼圆" panose="02010509060101010101" pitchFamily="49" charset="-122"/>
              </a:rPr>
              <a:t>  </a:t>
            </a:r>
            <a:r>
              <a:rPr lang="zh-CN" altLang="en-US" dirty="0">
                <a:effectLst/>
                <a:ea typeface="幼圆" panose="02010509060101010101" pitchFamily="49" charset="-122"/>
              </a:rPr>
              <a:t>二叉树的基本运算通常有以下几种：</a:t>
            </a:r>
          </a:p>
          <a:p>
            <a:pPr algn="just">
              <a:spcBef>
                <a:spcPts val="600"/>
              </a:spcBef>
            </a:pPr>
            <a:r>
              <a:rPr lang="zh-CN" altLang="en-US" dirty="0">
                <a:effectLst/>
                <a:ea typeface="幼圆" panose="02010509060101010101" pitchFamily="49" charset="-122"/>
              </a:rPr>
              <a:t>  </a:t>
            </a:r>
            <a:r>
              <a:rPr lang="en-US" altLang="zh-CN" dirty="0">
                <a:effectLst/>
                <a:ea typeface="幼圆" panose="02010509060101010101" pitchFamily="49" charset="-122"/>
              </a:rPr>
              <a:t>1.  </a:t>
            </a:r>
            <a:r>
              <a:rPr lang="en-US" altLang="zh-CN" dirty="0">
                <a:solidFill>
                  <a:srgbClr val="FFFF00"/>
                </a:solidFill>
                <a:effectLst/>
                <a:ea typeface="幼圆" panose="02010509060101010101" pitchFamily="49" charset="-122"/>
              </a:rPr>
              <a:t>Initialization</a:t>
            </a:r>
            <a:r>
              <a:rPr lang="en-US" altLang="zh-CN" dirty="0">
                <a:effectLst/>
                <a:ea typeface="幼圆" panose="02010509060101010101" pitchFamily="49" charset="-122"/>
              </a:rPr>
              <a:t> - </a:t>
            </a:r>
            <a:r>
              <a:rPr lang="zh-CN" altLang="en-US" dirty="0">
                <a:effectLst/>
                <a:ea typeface="幼圆" panose="02010509060101010101" pitchFamily="49" charset="-122"/>
              </a:rPr>
              <a:t>创建一棵空二叉树；</a:t>
            </a:r>
          </a:p>
          <a:p>
            <a:pPr algn="just">
              <a:spcBef>
                <a:spcPts val="600"/>
              </a:spcBef>
            </a:pPr>
            <a:r>
              <a:rPr lang="zh-CN" altLang="en-US" dirty="0">
                <a:effectLst/>
                <a:ea typeface="幼圆" panose="02010509060101010101" pitchFamily="49" charset="-122"/>
              </a:rPr>
              <a:t>  </a:t>
            </a:r>
            <a:r>
              <a:rPr lang="en-US" altLang="zh-CN" dirty="0">
                <a:effectLst/>
                <a:ea typeface="幼圆" panose="02010509060101010101" pitchFamily="49" charset="-122"/>
              </a:rPr>
              <a:t>2.  </a:t>
            </a:r>
            <a:r>
              <a:rPr lang="en-US" altLang="zh-CN" dirty="0" err="1">
                <a:solidFill>
                  <a:srgbClr val="FFFF00"/>
                </a:solidFill>
                <a:effectLst/>
                <a:ea typeface="幼圆" panose="02010509060101010101" pitchFamily="49" charset="-122"/>
              </a:rPr>
              <a:t>IsEmpty</a:t>
            </a:r>
            <a:r>
              <a:rPr lang="en-US" altLang="zh-CN" dirty="0">
                <a:effectLst/>
                <a:ea typeface="幼圆" panose="02010509060101010101" pitchFamily="49" charset="-122"/>
              </a:rPr>
              <a:t> - </a:t>
            </a:r>
            <a:r>
              <a:rPr lang="zh-CN" altLang="en-US" dirty="0">
                <a:effectLst/>
                <a:ea typeface="幼圆" panose="02010509060101010101" pitchFamily="49" charset="-122"/>
              </a:rPr>
              <a:t>判断某棵二叉树是否为空；</a:t>
            </a:r>
          </a:p>
          <a:p>
            <a:pPr algn="just">
              <a:spcBef>
                <a:spcPts val="600"/>
              </a:spcBef>
            </a:pPr>
            <a:r>
              <a:rPr lang="zh-CN" altLang="en-US" dirty="0">
                <a:effectLst/>
                <a:ea typeface="幼圆" panose="02010509060101010101" pitchFamily="49" charset="-122"/>
              </a:rPr>
              <a:t>  </a:t>
            </a:r>
            <a:r>
              <a:rPr lang="en-US" altLang="zh-CN" dirty="0">
                <a:effectLst/>
                <a:ea typeface="幼圆" panose="02010509060101010101" pitchFamily="49" charset="-122"/>
              </a:rPr>
              <a:t>3.  </a:t>
            </a:r>
            <a:r>
              <a:rPr lang="en-US" altLang="zh-CN" dirty="0" err="1">
                <a:solidFill>
                  <a:srgbClr val="FFFF00"/>
                </a:solidFill>
                <a:effectLst/>
                <a:ea typeface="幼圆" panose="02010509060101010101" pitchFamily="49" charset="-122"/>
              </a:rPr>
              <a:t>GetRoot</a:t>
            </a:r>
            <a:r>
              <a:rPr lang="en-US" altLang="zh-CN" dirty="0">
                <a:effectLst/>
                <a:ea typeface="幼圆" panose="02010509060101010101" pitchFamily="49" charset="-122"/>
              </a:rPr>
              <a:t> </a:t>
            </a:r>
            <a:r>
              <a:rPr lang="en-US" altLang="zh-CN" dirty="0" smtClean="0">
                <a:effectLst/>
                <a:ea typeface="幼圆" panose="02010509060101010101" pitchFamily="49" charset="-122"/>
              </a:rPr>
              <a:t>-</a:t>
            </a:r>
            <a:r>
              <a:rPr lang="zh-CN" altLang="en-US" dirty="0" smtClean="0">
                <a:effectLst/>
                <a:ea typeface="幼圆" panose="02010509060101010101" pitchFamily="49" charset="-122"/>
              </a:rPr>
              <a:t>求</a:t>
            </a:r>
            <a:r>
              <a:rPr lang="zh-CN" altLang="en-US" dirty="0">
                <a:effectLst/>
                <a:ea typeface="幼圆" panose="02010509060101010101" pitchFamily="49" charset="-122"/>
              </a:rPr>
              <a:t>二叉树中的根结点，若为空二叉树，则返回一特殊值；</a:t>
            </a:r>
          </a:p>
          <a:p>
            <a:pPr algn="just">
              <a:spcBef>
                <a:spcPts val="600"/>
              </a:spcBef>
            </a:pPr>
            <a:r>
              <a:rPr lang="zh-CN" altLang="en-US" dirty="0">
                <a:effectLst/>
                <a:ea typeface="幼圆" panose="02010509060101010101" pitchFamily="49" charset="-122"/>
              </a:rPr>
              <a:t>  </a:t>
            </a:r>
            <a:r>
              <a:rPr lang="en-US" altLang="zh-CN" dirty="0">
                <a:effectLst/>
                <a:ea typeface="幼圆" panose="02010509060101010101" pitchFamily="49" charset="-122"/>
              </a:rPr>
              <a:t>4. </a:t>
            </a:r>
            <a:r>
              <a:rPr lang="en-US" altLang="zh-CN" dirty="0" err="1">
                <a:solidFill>
                  <a:srgbClr val="FFFF00"/>
                </a:solidFill>
                <a:effectLst/>
                <a:ea typeface="幼圆" panose="02010509060101010101" pitchFamily="49" charset="-122"/>
              </a:rPr>
              <a:t>GetParent</a:t>
            </a:r>
            <a:r>
              <a:rPr lang="en-US" altLang="zh-CN" dirty="0">
                <a:effectLst/>
                <a:ea typeface="幼圆" panose="02010509060101010101" pitchFamily="49" charset="-122"/>
              </a:rPr>
              <a:t> - </a:t>
            </a:r>
            <a:r>
              <a:rPr lang="zh-CN" altLang="en-US" dirty="0">
                <a:effectLst/>
                <a:ea typeface="幼圆" panose="02010509060101010101" pitchFamily="49" charset="-122"/>
              </a:rPr>
              <a:t>求二叉树中某个指定结点的父结点，当指定结点为根时，返回一特殊值；</a:t>
            </a:r>
          </a:p>
          <a:p>
            <a:pPr algn="just">
              <a:spcBef>
                <a:spcPts val="600"/>
              </a:spcBef>
            </a:pPr>
            <a:r>
              <a:rPr lang="zh-CN" altLang="en-US" dirty="0">
                <a:effectLst/>
                <a:ea typeface="幼圆" panose="02010509060101010101" pitchFamily="49" charset="-122"/>
              </a:rPr>
              <a:t>  </a:t>
            </a:r>
            <a:r>
              <a:rPr lang="en-US" altLang="zh-CN" dirty="0">
                <a:effectLst/>
                <a:ea typeface="幼圆" panose="02010509060101010101" pitchFamily="49" charset="-122"/>
              </a:rPr>
              <a:t>5. </a:t>
            </a:r>
            <a:r>
              <a:rPr lang="en-US" altLang="zh-CN" dirty="0" err="1">
                <a:solidFill>
                  <a:srgbClr val="FFFF00"/>
                </a:solidFill>
                <a:effectLst/>
                <a:ea typeface="幼圆" panose="02010509060101010101" pitchFamily="49" charset="-122"/>
              </a:rPr>
              <a:t>GetLeftChild</a:t>
            </a:r>
            <a:r>
              <a:rPr lang="en-US" altLang="zh-CN" dirty="0">
                <a:effectLst/>
                <a:ea typeface="幼圆" panose="02010509060101010101" pitchFamily="49" charset="-122"/>
              </a:rPr>
              <a:t> - </a:t>
            </a:r>
            <a:r>
              <a:rPr lang="zh-CN" altLang="en-US" dirty="0">
                <a:effectLst/>
                <a:ea typeface="幼圆" panose="02010509060101010101" pitchFamily="49" charset="-122"/>
              </a:rPr>
              <a:t>求二叉树中某个指定结点的左子女结点，当指定结点没有左子女时，返回一特殊值；</a:t>
            </a:r>
          </a:p>
          <a:p>
            <a:pPr algn="just">
              <a:spcBef>
                <a:spcPts val="600"/>
              </a:spcBef>
            </a:pPr>
            <a:r>
              <a:rPr lang="zh-CN" altLang="en-US" dirty="0">
                <a:effectLst/>
                <a:ea typeface="幼圆" panose="02010509060101010101" pitchFamily="49" charset="-122"/>
              </a:rPr>
              <a:t>  </a:t>
            </a:r>
            <a:r>
              <a:rPr lang="en-US" altLang="zh-CN" dirty="0">
                <a:effectLst/>
                <a:ea typeface="幼圆" panose="02010509060101010101" pitchFamily="49" charset="-122"/>
              </a:rPr>
              <a:t>6. </a:t>
            </a:r>
            <a:r>
              <a:rPr lang="en-US" altLang="zh-CN" dirty="0" err="1">
                <a:solidFill>
                  <a:srgbClr val="FFFF00"/>
                </a:solidFill>
                <a:effectLst/>
                <a:ea typeface="幼圆" panose="02010509060101010101" pitchFamily="49" charset="-122"/>
              </a:rPr>
              <a:t>GetRightChild</a:t>
            </a:r>
            <a:r>
              <a:rPr lang="en-US" altLang="zh-CN" dirty="0">
                <a:effectLst/>
                <a:ea typeface="幼圆" panose="02010509060101010101" pitchFamily="49" charset="-122"/>
              </a:rPr>
              <a:t> - </a:t>
            </a:r>
            <a:r>
              <a:rPr lang="zh-CN" altLang="en-US" dirty="0">
                <a:effectLst/>
                <a:ea typeface="幼圆" panose="02010509060101010101" pitchFamily="49" charset="-122"/>
              </a:rPr>
              <a:t>求二叉树中某个指定结点的右子女结点，当指定结点没有右子女时，返回一特殊值；</a:t>
            </a:r>
          </a:p>
          <a:p>
            <a:pPr algn="just">
              <a:spcBef>
                <a:spcPts val="600"/>
              </a:spcBef>
            </a:pPr>
            <a:r>
              <a:rPr lang="zh-CN" altLang="en-US" dirty="0">
                <a:effectLst/>
                <a:ea typeface="幼圆" panose="02010509060101010101" pitchFamily="49" charset="-122"/>
              </a:rPr>
              <a:t>  </a:t>
            </a:r>
            <a:r>
              <a:rPr lang="en-US" altLang="zh-CN" dirty="0">
                <a:effectLst/>
                <a:ea typeface="幼圆" panose="02010509060101010101" pitchFamily="49" charset="-122"/>
              </a:rPr>
              <a:t>7. </a:t>
            </a:r>
            <a:r>
              <a:rPr lang="en-US" altLang="zh-CN" dirty="0">
                <a:solidFill>
                  <a:srgbClr val="FFFF00"/>
                </a:solidFill>
                <a:effectLst/>
                <a:ea typeface="幼圆" panose="02010509060101010101" pitchFamily="49" charset="-122"/>
              </a:rPr>
              <a:t>Traversal</a:t>
            </a:r>
            <a:r>
              <a:rPr lang="en-US" altLang="zh-CN" dirty="0">
                <a:effectLst/>
                <a:ea typeface="幼圆" panose="02010509060101010101" pitchFamily="49" charset="-122"/>
              </a:rPr>
              <a:t> - </a:t>
            </a:r>
            <a:r>
              <a:rPr lang="zh-CN" altLang="en-US" dirty="0">
                <a:effectLst/>
                <a:ea typeface="幼圆" panose="02010509060101010101" pitchFamily="49" charset="-122"/>
              </a:rPr>
              <a:t>二叉树的遍历，即按某种方式访问二叉树中的所有结点，并使每个结点仅仅被访问一次。</a:t>
            </a:r>
          </a:p>
        </p:txBody>
      </p:sp>
      <p:sp>
        <p:nvSpPr>
          <p:cNvPr id="3177" name="Rectangle 105"/>
          <p:cNvSpPr>
            <a:spLocks noGrp="1" noChangeArrowheads="1"/>
          </p:cNvSpPr>
          <p:nvPr/>
        </p:nvSpPr>
        <p:spPr>
          <a:xfrm>
            <a:off x="348615" y="421640"/>
            <a:ext cx="480568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Basic functions for binary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8">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72708">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72708">
                                            <p:txEl>
                                              <p:pRg st="3" end="3"/>
                                            </p:txEl>
                                          </p:spTgt>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72708">
                                            <p:txEl>
                                              <p:pRg st="4" end="4"/>
                                            </p:txEl>
                                          </p:spTgt>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72708">
                                            <p:txEl>
                                              <p:pRg st="5" end="5"/>
                                            </p:txEl>
                                          </p:spTgt>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72708">
                                            <p:txEl>
                                              <p:pRg st="6" end="6"/>
                                            </p:txEl>
                                          </p:spTgt>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nodeType="afterEffect">
                                  <p:stCondLst>
                                    <p:cond delay="1000"/>
                                  </p:stCondLst>
                                  <p:childTnLst>
                                    <p:set>
                                      <p:cBhvr>
                                        <p:cTn id="24" dur="1" fill="hold">
                                          <p:stCondLst>
                                            <p:cond delay="0"/>
                                          </p:stCondLst>
                                        </p:cTn>
                                        <p:tgtEl>
                                          <p:spTgt spid="7270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Contents</a:t>
            </a:r>
          </a:p>
        </p:txBody>
      </p:sp>
      <p:sp>
        <p:nvSpPr>
          <p:cNvPr id="106499" name="Rectangle 3"/>
          <p:cNvSpPr>
            <a:spLocks noGrp="1" noChangeArrowheads="1"/>
          </p:cNvSpPr>
          <p:nvPr>
            <p:ph type="body" idx="1"/>
          </p:nvPr>
        </p:nvSpPr>
        <p:spPr/>
        <p:txBody>
          <a:bodyPr/>
          <a:lstStyle/>
          <a:p>
            <a:pPr>
              <a:lnSpc>
                <a:spcPct val="90000"/>
              </a:lnSpc>
            </a:pPr>
            <a:r>
              <a:rPr lang="en-US" altLang="zh-CN" sz="2800" dirty="0" smtClean="0">
                <a:solidFill>
                  <a:schemeClr val="tx1"/>
                </a:solidFill>
                <a:effectLst/>
                <a:latin typeface="+mj-lt"/>
                <a:cs typeface="+mj-lt"/>
              </a:rPr>
              <a:t>Definition </a:t>
            </a:r>
            <a:r>
              <a:rPr lang="en-US" altLang="zh-CN" sz="2800" dirty="0">
                <a:solidFill>
                  <a:schemeClr val="tx1"/>
                </a:solidFill>
                <a:effectLst/>
                <a:latin typeface="+mj-lt"/>
                <a:cs typeface="+mj-lt"/>
              </a:rPr>
              <a:t>of Tree and Forest</a:t>
            </a:r>
          </a:p>
          <a:p>
            <a:pPr>
              <a:lnSpc>
                <a:spcPct val="90000"/>
              </a:lnSpc>
            </a:pPr>
            <a:r>
              <a:rPr lang="en-US" altLang="zh-CN" sz="2800" dirty="0" smtClean="0">
                <a:effectLst/>
                <a:latin typeface="+mj-lt"/>
                <a:cs typeface="+mj-lt"/>
                <a:sym typeface="+mn-ea"/>
              </a:rPr>
              <a:t>Definition </a:t>
            </a:r>
            <a:r>
              <a:rPr lang="en-US" altLang="zh-CN" sz="2800" dirty="0">
                <a:effectLst/>
                <a:latin typeface="+mj-lt"/>
                <a:cs typeface="+mj-lt"/>
                <a:sym typeface="+mn-ea"/>
              </a:rPr>
              <a:t>of </a:t>
            </a:r>
            <a:r>
              <a:rPr lang="en-US" altLang="zh-CN" sz="2800" dirty="0">
                <a:effectLst/>
                <a:latin typeface="+mj-lt"/>
                <a:cs typeface="+mj-lt"/>
              </a:rPr>
              <a:t>Binary tree</a:t>
            </a:r>
          </a:p>
          <a:p>
            <a:pPr>
              <a:lnSpc>
                <a:spcPct val="90000"/>
              </a:lnSpc>
            </a:pPr>
            <a:r>
              <a:rPr lang="en-US" altLang="zh-CN" sz="2800" dirty="0">
                <a:solidFill>
                  <a:srgbClr val="FFFF00"/>
                </a:solidFill>
                <a:effectLst/>
                <a:latin typeface="+mj-lt"/>
                <a:cs typeface="+mj-lt"/>
                <a:sym typeface="+mn-ea"/>
              </a:rPr>
              <a:t>Storage of Binary tree</a:t>
            </a:r>
            <a:endParaRPr lang="en-US" altLang="zh-CN" sz="2800" dirty="0">
              <a:solidFill>
                <a:srgbClr val="FFFF00"/>
              </a:solidFill>
              <a:effectLst/>
              <a:latin typeface="+mj-lt"/>
              <a:cs typeface="+mj-lt"/>
            </a:endParaRPr>
          </a:p>
          <a:p>
            <a:pPr>
              <a:lnSpc>
                <a:spcPct val="90000"/>
              </a:lnSpc>
            </a:pPr>
            <a:r>
              <a:rPr lang="en-US" altLang="zh-CN" sz="2800" dirty="0">
                <a:effectLst/>
                <a:latin typeface="+mj-lt"/>
                <a:cs typeface="+mj-lt"/>
              </a:rPr>
              <a:t>Binary tree </a:t>
            </a:r>
            <a:r>
              <a:rPr lang="en-US" altLang="zh-CN" sz="2800" dirty="0">
                <a:effectLst/>
                <a:latin typeface="+mj-lt"/>
                <a:cs typeface="+mj-lt"/>
              </a:rPr>
              <a:t>traversal</a:t>
            </a:r>
          </a:p>
          <a:p>
            <a:pPr>
              <a:lnSpc>
                <a:spcPct val="90000"/>
              </a:lnSpc>
            </a:pPr>
            <a:r>
              <a:rPr lang="en-US" altLang="zh-CN" sz="2800" dirty="0">
                <a:effectLst/>
                <a:latin typeface="+mj-lt"/>
                <a:cs typeface="+mj-lt"/>
              </a:rPr>
              <a:t>Reconstruction</a:t>
            </a:r>
            <a:r>
              <a:rPr lang="zh-CN" altLang="en-US" sz="2800" dirty="0">
                <a:effectLst/>
                <a:latin typeface="+mj-lt"/>
                <a:cs typeface="+mj-lt"/>
              </a:rPr>
              <a:t> </a:t>
            </a:r>
            <a:r>
              <a:rPr lang="en-US" altLang="zh-CN" sz="2800" dirty="0">
                <a:effectLst/>
                <a:latin typeface="+mj-lt"/>
                <a:cs typeface="+mj-lt"/>
              </a:rPr>
              <a:t>&amp;</a:t>
            </a:r>
            <a:r>
              <a:rPr lang="zh-CN" altLang="en-US" sz="2800" dirty="0">
                <a:effectLst/>
                <a:latin typeface="+mj-lt"/>
                <a:cs typeface="+mj-lt"/>
              </a:rPr>
              <a:t> </a:t>
            </a:r>
            <a:r>
              <a:rPr lang="en-US" altLang="zh-CN" sz="2800" dirty="0">
                <a:effectLst/>
                <a:latin typeface="+mj-lt"/>
                <a:cs typeface="+mj-lt"/>
              </a:rPr>
              <a:t>counting of binary </a:t>
            </a:r>
            <a:r>
              <a:rPr lang="en-US" altLang="zh-CN" sz="2800" dirty="0" smtClean="0">
                <a:effectLst/>
                <a:latin typeface="+mj-lt"/>
                <a:cs typeface="+mj-lt"/>
              </a:rPr>
              <a:t>tree</a:t>
            </a:r>
            <a:endParaRPr lang="en-US" altLang="zh-CN" sz="2800" dirty="0">
              <a:effectLst/>
              <a:latin typeface="+mj-lt"/>
              <a:cs typeface="+mj-lt"/>
            </a:endParaRPr>
          </a:p>
          <a:p>
            <a:pPr>
              <a:lnSpc>
                <a:spcPct val="90000"/>
              </a:lnSpc>
            </a:pPr>
            <a:r>
              <a:rPr lang="en-US" altLang="zh-CN" sz="2800" dirty="0">
                <a:effectLst/>
                <a:latin typeface="+mj-lt"/>
                <a:cs typeface="+mj-lt"/>
              </a:rPr>
              <a:t>Threading binary tree</a:t>
            </a:r>
          </a:p>
          <a:p>
            <a:pPr>
              <a:lnSpc>
                <a:spcPct val="90000"/>
              </a:lnSpc>
            </a:pPr>
            <a:r>
              <a:rPr lang="en-US" altLang="zh-CN" sz="2800" dirty="0" smtClean="0">
                <a:effectLst/>
                <a:latin typeface="+mj-lt"/>
                <a:cs typeface="+mj-lt"/>
              </a:rPr>
              <a:t>Tree</a:t>
            </a:r>
            <a:r>
              <a:rPr lang="en-US" altLang="zh-CN" sz="2800" dirty="0">
                <a:effectLst/>
                <a:latin typeface="+mj-lt"/>
                <a:cs typeface="+mj-lt"/>
              </a:rPr>
              <a:t>, Forest and binary tree</a:t>
            </a:r>
          </a:p>
          <a:p>
            <a:pPr>
              <a:lnSpc>
                <a:spcPct val="90000"/>
              </a:lnSpc>
            </a:pPr>
            <a:r>
              <a:rPr lang="en-US" altLang="zh-CN" sz="2800" dirty="0">
                <a:effectLst/>
                <a:latin typeface="+mj-lt"/>
                <a:cs typeface="+mj-lt"/>
              </a:rPr>
              <a:t>Huffman tree and Huffman coding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420688" y="2019300"/>
            <a:ext cx="8399462"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dirty="0">
                <a:solidFill>
                  <a:srgbClr val="FFFF00"/>
                </a:solidFill>
                <a:effectLst/>
                <a:latin typeface="Times New Roman" panose="02020603050405020304" pitchFamily="18" charset="0"/>
              </a:rPr>
              <a:t>对于完全二叉树：</a:t>
            </a:r>
            <a:r>
              <a:rPr kumimoji="1" lang="zh-CN" altLang="en-US" sz="2400" dirty="0">
                <a:effectLst/>
                <a:latin typeface="Times New Roman" panose="02020603050405020304" pitchFamily="18" charset="0"/>
              </a:rPr>
              <a:t>用一组</a:t>
            </a:r>
            <a:r>
              <a:rPr kumimoji="1" lang="zh-CN" altLang="en-US" sz="2400" b="1" u="sng" dirty="0">
                <a:effectLst/>
                <a:latin typeface="Times New Roman" panose="02020603050405020304" pitchFamily="18" charset="0"/>
              </a:rPr>
              <a:t>地址连续</a:t>
            </a:r>
            <a:r>
              <a:rPr kumimoji="1" lang="zh-CN" altLang="en-US" sz="2400" dirty="0">
                <a:effectLst/>
                <a:latin typeface="Times New Roman" panose="02020603050405020304" pitchFamily="18" charset="0"/>
              </a:rPr>
              <a:t>的存储单元依次</a:t>
            </a:r>
            <a:r>
              <a:rPr kumimoji="1" lang="zh-CN" altLang="en-US" sz="2400" u="sng" dirty="0">
                <a:solidFill>
                  <a:srgbClr val="FFFF00"/>
                </a:solidFill>
                <a:effectLst/>
                <a:latin typeface="黑体" panose="02010609060101010101" pitchFamily="2" charset="-122"/>
                <a:ea typeface="黑体" panose="02010609060101010101" pitchFamily="2" charset="-122"/>
              </a:rPr>
              <a:t>自上而下、自左而右</a:t>
            </a:r>
            <a:r>
              <a:rPr kumimoji="1" lang="zh-CN" altLang="en-US" sz="2400" dirty="0">
                <a:effectLst/>
                <a:latin typeface="Times New Roman" panose="02020603050405020304" pitchFamily="18" charset="0"/>
              </a:rPr>
              <a:t>存储完全二叉树的结点。</a:t>
            </a:r>
            <a:r>
              <a:rPr kumimoji="1" lang="zh-CN" altLang="en-US" sz="2400" dirty="0">
                <a:solidFill>
                  <a:schemeClr val="accent4">
                    <a:lumMod val="50000"/>
                  </a:schemeClr>
                </a:solidFill>
                <a:effectLst/>
                <a:latin typeface="Times New Roman" panose="02020603050405020304" pitchFamily="18" charset="0"/>
              </a:rPr>
              <a:t>对于一般二叉树，则应将其每个结点与完全二叉树上的结点相对照，存储在一维数组的相应分量中。</a:t>
            </a:r>
          </a:p>
        </p:txBody>
      </p:sp>
      <p:sp>
        <p:nvSpPr>
          <p:cNvPr id="10268" name="Rectangle 28"/>
          <p:cNvSpPr>
            <a:spLocks noGrp="1" noChangeArrowheads="1"/>
          </p:cNvSpPr>
          <p:nvPr>
            <p:ph type="title"/>
          </p:nvPr>
        </p:nvSpPr>
        <p:spPr/>
        <p:txBody>
          <a:bodyPr/>
          <a:lstStyle/>
          <a:p>
            <a:r>
              <a:rPr lang="en-US" altLang="zh-CN" dirty="0"/>
              <a:t>6.3 </a:t>
            </a:r>
            <a:r>
              <a:rPr lang="en-US" altLang="zh-CN" dirty="0" smtClean="0"/>
              <a:t>Storage </a:t>
            </a:r>
            <a:r>
              <a:rPr lang="en-US" altLang="zh-CN" dirty="0"/>
              <a:t>of </a:t>
            </a:r>
            <a:r>
              <a:rPr lang="en-US" altLang="zh-CN" dirty="0" smtClean="0"/>
              <a:t>Binary Tree</a:t>
            </a:r>
            <a:endParaRPr lang="en-US" altLang="zh-CN" dirty="0"/>
          </a:p>
        </p:txBody>
      </p:sp>
      <p:grpSp>
        <p:nvGrpSpPr>
          <p:cNvPr id="5" name="组合 4"/>
          <p:cNvGrpSpPr>
            <a:grpSpLocks noChangeAspect="1"/>
          </p:cNvGrpSpPr>
          <p:nvPr/>
        </p:nvGrpSpPr>
        <p:grpSpPr>
          <a:xfrm>
            <a:off x="768792" y="3821767"/>
            <a:ext cx="2670334" cy="1613535"/>
            <a:chOff x="4864100" y="4003675"/>
            <a:chExt cx="3814763" cy="2305050"/>
          </a:xfrm>
        </p:grpSpPr>
        <p:sp>
          <p:nvSpPr>
            <p:cNvPr id="6" name="Oval 32"/>
            <p:cNvSpPr>
              <a:spLocks noChangeAspect="1" noChangeArrowheads="1"/>
            </p:cNvSpPr>
            <p:nvPr/>
          </p:nvSpPr>
          <p:spPr bwMode="auto">
            <a:xfrm>
              <a:off x="6734175" y="400367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a:t>
              </a:r>
            </a:p>
          </p:txBody>
        </p:sp>
        <p:sp>
          <p:nvSpPr>
            <p:cNvPr id="7" name="Oval 33"/>
            <p:cNvSpPr>
              <a:spLocks noChangeAspect="1" noChangeArrowheads="1"/>
            </p:cNvSpPr>
            <p:nvPr/>
          </p:nvSpPr>
          <p:spPr bwMode="auto">
            <a:xfrm>
              <a:off x="5726113" y="447040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2</a:t>
              </a:r>
            </a:p>
          </p:txBody>
        </p:sp>
        <p:sp>
          <p:nvSpPr>
            <p:cNvPr id="8" name="Oval 34"/>
            <p:cNvSpPr>
              <a:spLocks noChangeAspect="1" noChangeArrowheads="1"/>
            </p:cNvSpPr>
            <p:nvPr/>
          </p:nvSpPr>
          <p:spPr bwMode="auto">
            <a:xfrm>
              <a:off x="7742238" y="4471988"/>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3</a:t>
              </a:r>
            </a:p>
          </p:txBody>
        </p:sp>
        <p:sp>
          <p:nvSpPr>
            <p:cNvPr id="9" name="Oval 35"/>
            <p:cNvSpPr>
              <a:spLocks noChangeAspect="1" noChangeArrowheads="1"/>
            </p:cNvSpPr>
            <p:nvPr/>
          </p:nvSpPr>
          <p:spPr bwMode="auto">
            <a:xfrm>
              <a:off x="5151438" y="5154613"/>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4</a:t>
              </a:r>
            </a:p>
          </p:txBody>
        </p:sp>
        <p:sp>
          <p:nvSpPr>
            <p:cNvPr id="10" name="Oval 36"/>
            <p:cNvSpPr>
              <a:spLocks noChangeAspect="1" noChangeArrowheads="1"/>
            </p:cNvSpPr>
            <p:nvPr/>
          </p:nvSpPr>
          <p:spPr bwMode="auto">
            <a:xfrm>
              <a:off x="6207125" y="515620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5</a:t>
              </a:r>
            </a:p>
          </p:txBody>
        </p:sp>
        <p:sp>
          <p:nvSpPr>
            <p:cNvPr id="11" name="Oval 37"/>
            <p:cNvSpPr>
              <a:spLocks noChangeAspect="1" noChangeArrowheads="1"/>
            </p:cNvSpPr>
            <p:nvPr/>
          </p:nvSpPr>
          <p:spPr bwMode="auto">
            <a:xfrm>
              <a:off x="7262813" y="5154613"/>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6</a:t>
              </a:r>
            </a:p>
          </p:txBody>
        </p:sp>
        <p:sp>
          <p:nvSpPr>
            <p:cNvPr id="12" name="Oval 38"/>
            <p:cNvSpPr>
              <a:spLocks noChangeAspect="1" noChangeArrowheads="1"/>
            </p:cNvSpPr>
            <p:nvPr/>
          </p:nvSpPr>
          <p:spPr bwMode="auto">
            <a:xfrm>
              <a:off x="8318500" y="515620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7</a:t>
              </a:r>
            </a:p>
          </p:txBody>
        </p:sp>
        <p:sp>
          <p:nvSpPr>
            <p:cNvPr id="13" name="Oval 39"/>
            <p:cNvSpPr>
              <a:spLocks noChangeAspect="1" noChangeArrowheads="1"/>
            </p:cNvSpPr>
            <p:nvPr/>
          </p:nvSpPr>
          <p:spPr bwMode="auto">
            <a:xfrm>
              <a:off x="4864100" y="594677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8</a:t>
              </a:r>
            </a:p>
          </p:txBody>
        </p:sp>
        <p:sp>
          <p:nvSpPr>
            <p:cNvPr id="14" name="Oval 40"/>
            <p:cNvSpPr>
              <a:spLocks noChangeAspect="1" noChangeArrowheads="1"/>
            </p:cNvSpPr>
            <p:nvPr/>
          </p:nvSpPr>
          <p:spPr bwMode="auto">
            <a:xfrm>
              <a:off x="5438775" y="594836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9</a:t>
              </a:r>
            </a:p>
          </p:txBody>
        </p:sp>
        <p:sp>
          <p:nvSpPr>
            <p:cNvPr id="15" name="Oval 41"/>
            <p:cNvSpPr>
              <a:spLocks noChangeAspect="1" noChangeArrowheads="1"/>
            </p:cNvSpPr>
            <p:nvPr/>
          </p:nvSpPr>
          <p:spPr bwMode="auto">
            <a:xfrm>
              <a:off x="5942013" y="5946775"/>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10</a:t>
              </a:r>
            </a:p>
          </p:txBody>
        </p:sp>
        <p:sp>
          <p:nvSpPr>
            <p:cNvPr id="16" name="Oval 42"/>
            <p:cNvSpPr>
              <a:spLocks noChangeAspect="1" noChangeArrowheads="1"/>
            </p:cNvSpPr>
            <p:nvPr/>
          </p:nvSpPr>
          <p:spPr bwMode="auto">
            <a:xfrm>
              <a:off x="6518275" y="594836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11</a:t>
              </a:r>
            </a:p>
          </p:txBody>
        </p:sp>
        <p:sp>
          <p:nvSpPr>
            <p:cNvPr id="17" name="Oval 43"/>
            <p:cNvSpPr>
              <a:spLocks noChangeAspect="1" noChangeArrowheads="1"/>
            </p:cNvSpPr>
            <p:nvPr/>
          </p:nvSpPr>
          <p:spPr bwMode="auto">
            <a:xfrm>
              <a:off x="7023100" y="594836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12</a:t>
              </a:r>
            </a:p>
          </p:txBody>
        </p:sp>
        <p:cxnSp>
          <p:nvCxnSpPr>
            <p:cNvPr id="18" name="AutoShape 47"/>
            <p:cNvCxnSpPr>
              <a:cxnSpLocks noChangeShapeType="1"/>
              <a:stCxn id="6" idx="2"/>
              <a:endCxn id="7" idx="7"/>
            </p:cNvCxnSpPr>
            <p:nvPr/>
          </p:nvCxnSpPr>
          <p:spPr bwMode="auto">
            <a:xfrm flipH="1">
              <a:off x="6034088" y="4184650"/>
              <a:ext cx="700087" cy="33813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48"/>
            <p:cNvCxnSpPr>
              <a:cxnSpLocks noChangeShapeType="1"/>
              <a:stCxn id="6" idx="6"/>
              <a:endCxn id="8" idx="1"/>
            </p:cNvCxnSpPr>
            <p:nvPr/>
          </p:nvCxnSpPr>
          <p:spPr bwMode="auto">
            <a:xfrm>
              <a:off x="7094538" y="4184650"/>
              <a:ext cx="700087" cy="3397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49"/>
            <p:cNvCxnSpPr>
              <a:cxnSpLocks noChangeShapeType="1"/>
              <a:stCxn id="7" idx="3"/>
              <a:endCxn id="9" idx="7"/>
            </p:cNvCxnSpPr>
            <p:nvPr/>
          </p:nvCxnSpPr>
          <p:spPr bwMode="auto">
            <a:xfrm flipH="1">
              <a:off x="5459413" y="4778375"/>
              <a:ext cx="319087" cy="4286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50"/>
            <p:cNvCxnSpPr>
              <a:cxnSpLocks noChangeShapeType="1"/>
              <a:stCxn id="7" idx="5"/>
              <a:endCxn id="10" idx="0"/>
            </p:cNvCxnSpPr>
            <p:nvPr/>
          </p:nvCxnSpPr>
          <p:spPr bwMode="auto">
            <a:xfrm>
              <a:off x="6034088" y="4778375"/>
              <a:ext cx="354012" cy="3778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51"/>
            <p:cNvCxnSpPr>
              <a:cxnSpLocks noChangeShapeType="1"/>
              <a:stCxn id="8" idx="3"/>
              <a:endCxn id="11" idx="0"/>
            </p:cNvCxnSpPr>
            <p:nvPr/>
          </p:nvCxnSpPr>
          <p:spPr bwMode="auto">
            <a:xfrm flipH="1">
              <a:off x="7443788" y="4779963"/>
              <a:ext cx="350837" cy="3746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52"/>
            <p:cNvCxnSpPr>
              <a:cxnSpLocks noChangeShapeType="1"/>
              <a:stCxn id="8" idx="5"/>
              <a:endCxn id="12" idx="1"/>
            </p:cNvCxnSpPr>
            <p:nvPr/>
          </p:nvCxnSpPr>
          <p:spPr bwMode="auto">
            <a:xfrm>
              <a:off x="8050213" y="4779963"/>
              <a:ext cx="320675" cy="4286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53"/>
            <p:cNvCxnSpPr>
              <a:cxnSpLocks noChangeShapeType="1"/>
              <a:stCxn id="9" idx="3"/>
              <a:endCxn id="13" idx="0"/>
            </p:cNvCxnSpPr>
            <p:nvPr/>
          </p:nvCxnSpPr>
          <p:spPr bwMode="auto">
            <a:xfrm flipH="1">
              <a:off x="5045075" y="5462588"/>
              <a:ext cx="158750" cy="4841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54"/>
            <p:cNvCxnSpPr>
              <a:cxnSpLocks noChangeShapeType="1"/>
              <a:stCxn id="9" idx="5"/>
              <a:endCxn id="14" idx="0"/>
            </p:cNvCxnSpPr>
            <p:nvPr/>
          </p:nvCxnSpPr>
          <p:spPr bwMode="auto">
            <a:xfrm>
              <a:off x="5459413" y="5462588"/>
              <a:ext cx="160337" cy="48577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55"/>
            <p:cNvCxnSpPr>
              <a:cxnSpLocks noChangeShapeType="1"/>
              <a:stCxn id="10" idx="3"/>
              <a:endCxn id="15" idx="0"/>
            </p:cNvCxnSpPr>
            <p:nvPr/>
          </p:nvCxnSpPr>
          <p:spPr bwMode="auto">
            <a:xfrm flipH="1">
              <a:off x="6122988" y="5464175"/>
              <a:ext cx="136525" cy="4826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56"/>
            <p:cNvCxnSpPr>
              <a:cxnSpLocks noChangeShapeType="1"/>
              <a:stCxn id="10" idx="5"/>
              <a:endCxn id="16" idx="0"/>
            </p:cNvCxnSpPr>
            <p:nvPr/>
          </p:nvCxnSpPr>
          <p:spPr bwMode="auto">
            <a:xfrm>
              <a:off x="6515100" y="5464175"/>
              <a:ext cx="184150" cy="4841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57"/>
            <p:cNvCxnSpPr>
              <a:cxnSpLocks noChangeShapeType="1"/>
              <a:stCxn id="11" idx="3"/>
              <a:endCxn id="17" idx="0"/>
            </p:cNvCxnSpPr>
            <p:nvPr/>
          </p:nvCxnSpPr>
          <p:spPr bwMode="auto">
            <a:xfrm flipH="1">
              <a:off x="7204075" y="5462588"/>
              <a:ext cx="111125" cy="48577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2" name="组合 41"/>
          <p:cNvGrpSpPr>
            <a:grpSpLocks noChangeAspect="1"/>
          </p:cNvGrpSpPr>
          <p:nvPr/>
        </p:nvGrpSpPr>
        <p:grpSpPr>
          <a:xfrm>
            <a:off x="585045" y="5877422"/>
            <a:ext cx="5745163" cy="302260"/>
            <a:chOff x="467544" y="3573463"/>
            <a:chExt cx="8207375" cy="431800"/>
          </a:xfrm>
        </p:grpSpPr>
        <p:sp>
          <p:nvSpPr>
            <p:cNvPr id="29" name="Rectangle 5"/>
            <p:cNvSpPr>
              <a:spLocks noChangeAspect="1" noChangeArrowheads="1"/>
            </p:cNvSpPr>
            <p:nvPr/>
          </p:nvSpPr>
          <p:spPr bwMode="auto">
            <a:xfrm>
              <a:off x="467544"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smtClean="0">
                  <a:solidFill>
                    <a:srgbClr val="FFFF00"/>
                  </a:solidFill>
                </a:rPr>
                <a:t>1</a:t>
              </a:r>
              <a:endParaRPr lang="en-US" altLang="zh-CN" sz="2000" baseline="-25000" dirty="0">
                <a:solidFill>
                  <a:srgbClr val="FFFF00"/>
                </a:solidFill>
              </a:endParaRPr>
            </a:p>
          </p:txBody>
        </p:sp>
        <p:sp>
          <p:nvSpPr>
            <p:cNvPr id="30" name="Rectangle 6"/>
            <p:cNvSpPr>
              <a:spLocks noChangeAspect="1" noChangeArrowheads="1"/>
            </p:cNvSpPr>
            <p:nvPr/>
          </p:nvSpPr>
          <p:spPr bwMode="auto">
            <a:xfrm>
              <a:off x="1093019"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smtClean="0">
                  <a:solidFill>
                    <a:srgbClr val="FFFF00"/>
                  </a:solidFill>
                </a:rPr>
                <a:t>2</a:t>
              </a:r>
              <a:endParaRPr lang="en-US" altLang="zh-CN" sz="2000" baseline="-25000" dirty="0">
                <a:solidFill>
                  <a:srgbClr val="FFFF00"/>
                </a:solidFill>
              </a:endParaRPr>
            </a:p>
          </p:txBody>
        </p:sp>
        <p:sp>
          <p:nvSpPr>
            <p:cNvPr id="31" name="Rectangle 7"/>
            <p:cNvSpPr>
              <a:spLocks noChangeAspect="1" noChangeArrowheads="1"/>
            </p:cNvSpPr>
            <p:nvPr/>
          </p:nvSpPr>
          <p:spPr bwMode="auto">
            <a:xfrm>
              <a:off x="1716906"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smtClean="0">
                  <a:solidFill>
                    <a:srgbClr val="FFFF00"/>
                  </a:solidFill>
                </a:rPr>
                <a:t>3</a:t>
              </a:r>
              <a:endParaRPr lang="en-US" altLang="zh-CN" sz="2000" baseline="-25000" dirty="0">
                <a:solidFill>
                  <a:srgbClr val="FFFF00"/>
                </a:solidFill>
              </a:endParaRPr>
            </a:p>
          </p:txBody>
        </p:sp>
        <p:sp>
          <p:nvSpPr>
            <p:cNvPr id="32" name="Rectangle 8"/>
            <p:cNvSpPr>
              <a:spLocks noChangeAspect="1" noChangeArrowheads="1"/>
            </p:cNvSpPr>
            <p:nvPr/>
          </p:nvSpPr>
          <p:spPr bwMode="auto">
            <a:xfrm>
              <a:off x="2340794"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smtClean="0">
                  <a:solidFill>
                    <a:srgbClr val="FFFF00"/>
                  </a:solidFill>
                </a:rPr>
                <a:t>4</a:t>
              </a:r>
              <a:endParaRPr lang="en-US" altLang="zh-CN" sz="2000" dirty="0">
                <a:solidFill>
                  <a:srgbClr val="FFFF00"/>
                </a:solidFill>
              </a:endParaRPr>
            </a:p>
          </p:txBody>
        </p:sp>
        <p:sp>
          <p:nvSpPr>
            <p:cNvPr id="33" name="Rectangle 9"/>
            <p:cNvSpPr>
              <a:spLocks noChangeAspect="1" noChangeArrowheads="1"/>
            </p:cNvSpPr>
            <p:nvPr/>
          </p:nvSpPr>
          <p:spPr bwMode="auto">
            <a:xfrm>
              <a:off x="2964681"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smtClean="0">
                  <a:solidFill>
                    <a:srgbClr val="FFFF00"/>
                  </a:solidFill>
                </a:rPr>
                <a:t>5</a:t>
              </a:r>
              <a:endParaRPr lang="en-US" altLang="zh-CN" sz="2000" baseline="-25000" dirty="0">
                <a:solidFill>
                  <a:srgbClr val="FFFF00"/>
                </a:solidFill>
              </a:endParaRPr>
            </a:p>
          </p:txBody>
        </p:sp>
        <p:sp>
          <p:nvSpPr>
            <p:cNvPr id="34" name="Rectangle 10"/>
            <p:cNvSpPr>
              <a:spLocks noChangeAspect="1" noChangeArrowheads="1"/>
            </p:cNvSpPr>
            <p:nvPr/>
          </p:nvSpPr>
          <p:spPr bwMode="auto">
            <a:xfrm>
              <a:off x="3588569"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baseline="-25000" dirty="0">
                <a:solidFill>
                  <a:srgbClr val="FFFF00"/>
                </a:solidFill>
              </a:endParaRPr>
            </a:p>
          </p:txBody>
        </p:sp>
        <p:sp>
          <p:nvSpPr>
            <p:cNvPr id="35" name="Rectangle 11"/>
            <p:cNvSpPr>
              <a:spLocks noChangeAspect="1" noChangeArrowheads="1"/>
            </p:cNvSpPr>
            <p:nvPr/>
          </p:nvSpPr>
          <p:spPr bwMode="auto">
            <a:xfrm>
              <a:off x="4212456"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baseline="-25000" dirty="0">
                <a:solidFill>
                  <a:srgbClr val="FFFF00"/>
                </a:solidFill>
              </a:endParaRPr>
            </a:p>
          </p:txBody>
        </p:sp>
        <p:sp>
          <p:nvSpPr>
            <p:cNvPr id="36" name="Rectangle 12"/>
            <p:cNvSpPr>
              <a:spLocks noChangeAspect="1" noChangeArrowheads="1"/>
            </p:cNvSpPr>
            <p:nvPr/>
          </p:nvSpPr>
          <p:spPr bwMode="auto">
            <a:xfrm>
              <a:off x="4836344"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solidFill>
                    <a:srgbClr val="FFFF00"/>
                  </a:solidFill>
                </a:rPr>
                <a:t>…</a:t>
              </a:r>
              <a:endParaRPr lang="en-US" altLang="zh-CN" sz="2000" baseline="-25000" dirty="0">
                <a:solidFill>
                  <a:srgbClr val="FFFF00"/>
                </a:solidFill>
              </a:endParaRPr>
            </a:p>
          </p:txBody>
        </p:sp>
        <p:sp>
          <p:nvSpPr>
            <p:cNvPr id="37" name="Rectangle 13"/>
            <p:cNvSpPr>
              <a:spLocks noChangeAspect="1" noChangeArrowheads="1"/>
            </p:cNvSpPr>
            <p:nvPr/>
          </p:nvSpPr>
          <p:spPr bwMode="auto">
            <a:xfrm>
              <a:off x="5460231"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smtClean="0">
                  <a:solidFill>
                    <a:srgbClr val="FFFF00"/>
                  </a:solidFill>
                </a:rPr>
                <a:t>11</a:t>
              </a:r>
              <a:endParaRPr lang="en-US" altLang="zh-CN" sz="2000" dirty="0">
                <a:solidFill>
                  <a:srgbClr val="FFFF00"/>
                </a:solidFill>
              </a:endParaRPr>
            </a:p>
          </p:txBody>
        </p:sp>
        <p:sp>
          <p:nvSpPr>
            <p:cNvPr id="38" name="Rectangle 14"/>
            <p:cNvSpPr>
              <a:spLocks noChangeAspect="1" noChangeArrowheads="1"/>
            </p:cNvSpPr>
            <p:nvPr/>
          </p:nvSpPr>
          <p:spPr bwMode="auto">
            <a:xfrm>
              <a:off x="6084119"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smtClean="0">
                  <a:solidFill>
                    <a:srgbClr val="FFFF00"/>
                  </a:solidFill>
                </a:rPr>
                <a:t>12</a:t>
              </a:r>
              <a:endParaRPr lang="en-US" altLang="zh-CN" sz="2000" dirty="0">
                <a:solidFill>
                  <a:srgbClr val="FFFF00"/>
                </a:solidFill>
              </a:endParaRPr>
            </a:p>
          </p:txBody>
        </p:sp>
        <p:sp>
          <p:nvSpPr>
            <p:cNvPr id="39" name="Rectangle 14"/>
            <p:cNvSpPr>
              <a:spLocks noChangeAspect="1" noChangeArrowheads="1"/>
            </p:cNvSpPr>
            <p:nvPr/>
          </p:nvSpPr>
          <p:spPr bwMode="auto">
            <a:xfrm>
              <a:off x="7379519"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baseline="-25000" dirty="0">
                <a:solidFill>
                  <a:srgbClr val="FFFF00"/>
                </a:solidFill>
              </a:endParaRPr>
            </a:p>
          </p:txBody>
        </p:sp>
        <p:sp>
          <p:nvSpPr>
            <p:cNvPr id="40" name="Rectangle 14"/>
            <p:cNvSpPr>
              <a:spLocks noChangeAspect="1" noChangeArrowheads="1"/>
            </p:cNvSpPr>
            <p:nvPr/>
          </p:nvSpPr>
          <p:spPr bwMode="auto">
            <a:xfrm>
              <a:off x="6731819"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baseline="-25000" dirty="0">
                <a:solidFill>
                  <a:srgbClr val="FFFF00"/>
                </a:solidFill>
              </a:endParaRPr>
            </a:p>
          </p:txBody>
        </p:sp>
        <p:sp>
          <p:nvSpPr>
            <p:cNvPr id="41" name="Rectangle 14"/>
            <p:cNvSpPr>
              <a:spLocks noChangeAspect="1" noChangeArrowheads="1"/>
            </p:cNvSpPr>
            <p:nvPr/>
          </p:nvSpPr>
          <p:spPr bwMode="auto">
            <a:xfrm>
              <a:off x="8027219"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baseline="-25000" dirty="0">
                <a:solidFill>
                  <a:srgbClr val="FFFF00"/>
                </a:solidFill>
              </a:endParaRPr>
            </a:p>
          </p:txBody>
        </p:sp>
      </p:grpSp>
      <p:sp>
        <p:nvSpPr>
          <p:cNvPr id="3177" name="Rectangle 105"/>
          <p:cNvSpPr>
            <a:spLocks noGrp="1" noChangeArrowheads="1"/>
          </p:cNvSpPr>
          <p:nvPr/>
        </p:nvSpPr>
        <p:spPr>
          <a:xfrm>
            <a:off x="521335" y="1417955"/>
            <a:ext cx="2621915"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Sequential form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420688" y="2019300"/>
            <a:ext cx="8399462"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dirty="0">
                <a:solidFill>
                  <a:schemeClr val="accent4">
                    <a:lumMod val="50000"/>
                  </a:schemeClr>
                </a:solidFill>
                <a:effectLst/>
                <a:latin typeface="Times New Roman" panose="02020603050405020304" pitchFamily="18" charset="0"/>
                <a:sym typeface="+mn-ea"/>
              </a:rPr>
              <a:t>对于完全二叉树：用一组</a:t>
            </a:r>
            <a:r>
              <a:rPr kumimoji="1" lang="zh-CN" altLang="en-US" sz="2400" b="1" u="sng" dirty="0">
                <a:solidFill>
                  <a:schemeClr val="accent4">
                    <a:lumMod val="50000"/>
                  </a:schemeClr>
                </a:solidFill>
                <a:effectLst/>
                <a:latin typeface="Times New Roman" panose="02020603050405020304" pitchFamily="18" charset="0"/>
                <a:sym typeface="+mn-ea"/>
              </a:rPr>
              <a:t>地址连续</a:t>
            </a:r>
            <a:r>
              <a:rPr kumimoji="1" lang="zh-CN" altLang="en-US" sz="2400" dirty="0">
                <a:solidFill>
                  <a:schemeClr val="accent4">
                    <a:lumMod val="50000"/>
                  </a:schemeClr>
                </a:solidFill>
                <a:effectLst/>
                <a:latin typeface="Times New Roman" panose="02020603050405020304" pitchFamily="18" charset="0"/>
                <a:sym typeface="+mn-ea"/>
              </a:rPr>
              <a:t>的存储单元依次</a:t>
            </a:r>
            <a:r>
              <a:rPr kumimoji="1" lang="zh-CN" altLang="en-US" sz="2400" u="sng" dirty="0">
                <a:solidFill>
                  <a:schemeClr val="accent4">
                    <a:lumMod val="50000"/>
                  </a:schemeClr>
                </a:solidFill>
                <a:effectLst/>
                <a:latin typeface="黑体" panose="02010609060101010101" pitchFamily="2" charset="-122"/>
                <a:ea typeface="黑体" panose="02010609060101010101" pitchFamily="2" charset="-122"/>
                <a:sym typeface="+mn-ea"/>
              </a:rPr>
              <a:t>自上而下、自左而右</a:t>
            </a:r>
            <a:r>
              <a:rPr kumimoji="1" lang="zh-CN" altLang="en-US" sz="2400" dirty="0">
                <a:solidFill>
                  <a:schemeClr val="accent4">
                    <a:lumMod val="50000"/>
                  </a:schemeClr>
                </a:solidFill>
                <a:effectLst/>
                <a:latin typeface="Times New Roman" panose="02020603050405020304" pitchFamily="18" charset="0"/>
                <a:sym typeface="+mn-ea"/>
              </a:rPr>
              <a:t>存储完全二叉树的结点。</a:t>
            </a:r>
            <a:r>
              <a:rPr kumimoji="1" lang="zh-CN" altLang="en-US" sz="2400" b="1" dirty="0">
                <a:solidFill>
                  <a:srgbClr val="FFFF00"/>
                </a:solidFill>
                <a:effectLst/>
                <a:latin typeface="Times New Roman" panose="02020603050405020304" pitchFamily="18" charset="0"/>
                <a:sym typeface="+mn-ea"/>
              </a:rPr>
              <a:t>对于一般二叉树</a:t>
            </a:r>
            <a:r>
              <a:rPr kumimoji="1" lang="zh-CN" altLang="en-US" sz="2400" dirty="0">
                <a:effectLst/>
                <a:latin typeface="Times New Roman" panose="02020603050405020304" pitchFamily="18" charset="0"/>
                <a:sym typeface="+mn-ea"/>
              </a:rPr>
              <a:t>，则应将其每个结点与完全二叉树上的结点相对照，存储在一维数组的相应分量中。</a:t>
            </a:r>
            <a:endParaRPr kumimoji="1" lang="zh-CN" altLang="en-US" sz="2400" dirty="0">
              <a:effectLst/>
              <a:latin typeface="Times New Roman" panose="02020603050405020304" pitchFamily="18" charset="0"/>
            </a:endParaRPr>
          </a:p>
        </p:txBody>
      </p:sp>
      <p:sp>
        <p:nvSpPr>
          <p:cNvPr id="10268" name="Rectangle 28"/>
          <p:cNvSpPr>
            <a:spLocks noGrp="1" noChangeArrowheads="1"/>
          </p:cNvSpPr>
          <p:nvPr>
            <p:ph type="title"/>
          </p:nvPr>
        </p:nvSpPr>
        <p:spPr/>
        <p:txBody>
          <a:bodyPr/>
          <a:lstStyle/>
          <a:p>
            <a:r>
              <a:rPr lang="en-US" altLang="zh-CN" dirty="0"/>
              <a:t>6.3 </a:t>
            </a:r>
            <a:r>
              <a:rPr lang="en-US" altLang="zh-CN" dirty="0" smtClean="0"/>
              <a:t>Storage </a:t>
            </a:r>
            <a:r>
              <a:rPr lang="en-US" altLang="zh-CN" dirty="0"/>
              <a:t>of </a:t>
            </a:r>
            <a:r>
              <a:rPr lang="en-US" altLang="zh-CN" dirty="0" smtClean="0"/>
              <a:t>Binary Tree</a:t>
            </a:r>
            <a:endParaRPr lang="en-US" altLang="zh-CN" dirty="0"/>
          </a:p>
        </p:txBody>
      </p:sp>
      <p:grpSp>
        <p:nvGrpSpPr>
          <p:cNvPr id="10326" name="Group 86"/>
          <p:cNvGrpSpPr/>
          <p:nvPr/>
        </p:nvGrpSpPr>
        <p:grpSpPr bwMode="auto">
          <a:xfrm>
            <a:off x="2051050" y="3754120"/>
            <a:ext cx="1729105" cy="2122805"/>
            <a:chOff x="1292" y="2069"/>
            <a:chExt cx="1089" cy="1633"/>
          </a:xfrm>
        </p:grpSpPr>
        <p:sp>
          <p:nvSpPr>
            <p:cNvPr id="10270" name="Oval 30"/>
            <p:cNvSpPr>
              <a:spLocks noChangeArrowheads="1"/>
            </p:cNvSpPr>
            <p:nvPr/>
          </p:nvSpPr>
          <p:spPr bwMode="auto">
            <a:xfrm>
              <a:off x="1701" y="2069"/>
              <a:ext cx="227"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dirty="0">
                  <a:solidFill>
                    <a:srgbClr val="FFFF00"/>
                  </a:solidFill>
                  <a:effectLst/>
                  <a:ea typeface="宋体" panose="02010600030101010101" pitchFamily="2" charset="-122"/>
                </a:rPr>
                <a:t>A</a:t>
              </a:r>
            </a:p>
          </p:txBody>
        </p:sp>
        <p:sp>
          <p:nvSpPr>
            <p:cNvPr id="10271" name="Oval 31"/>
            <p:cNvSpPr>
              <a:spLocks noChangeArrowheads="1"/>
            </p:cNvSpPr>
            <p:nvPr/>
          </p:nvSpPr>
          <p:spPr bwMode="auto">
            <a:xfrm>
              <a:off x="1292" y="2568"/>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B</a:t>
              </a:r>
            </a:p>
          </p:txBody>
        </p:sp>
        <p:sp>
          <p:nvSpPr>
            <p:cNvPr id="10272" name="Oval 32"/>
            <p:cNvSpPr>
              <a:spLocks noChangeArrowheads="1"/>
            </p:cNvSpPr>
            <p:nvPr/>
          </p:nvSpPr>
          <p:spPr bwMode="auto">
            <a:xfrm>
              <a:off x="2154" y="2568"/>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C</a:t>
              </a:r>
            </a:p>
          </p:txBody>
        </p:sp>
        <p:sp>
          <p:nvSpPr>
            <p:cNvPr id="10273" name="Oval 33"/>
            <p:cNvSpPr>
              <a:spLocks noChangeArrowheads="1"/>
            </p:cNvSpPr>
            <p:nvPr/>
          </p:nvSpPr>
          <p:spPr bwMode="auto">
            <a:xfrm>
              <a:off x="1519" y="3067"/>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D</a:t>
              </a:r>
            </a:p>
          </p:txBody>
        </p:sp>
        <p:sp>
          <p:nvSpPr>
            <p:cNvPr id="10274" name="Oval 34"/>
            <p:cNvSpPr>
              <a:spLocks noChangeArrowheads="1"/>
            </p:cNvSpPr>
            <p:nvPr/>
          </p:nvSpPr>
          <p:spPr bwMode="auto">
            <a:xfrm>
              <a:off x="1882" y="3067"/>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E</a:t>
              </a:r>
            </a:p>
          </p:txBody>
        </p:sp>
        <p:sp>
          <p:nvSpPr>
            <p:cNvPr id="10275" name="Oval 35"/>
            <p:cNvSpPr>
              <a:spLocks noChangeArrowheads="1"/>
            </p:cNvSpPr>
            <p:nvPr/>
          </p:nvSpPr>
          <p:spPr bwMode="auto">
            <a:xfrm>
              <a:off x="1292" y="3475"/>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F</a:t>
              </a:r>
            </a:p>
          </p:txBody>
        </p:sp>
        <p:sp>
          <p:nvSpPr>
            <p:cNvPr id="10276" name="Oval 36"/>
            <p:cNvSpPr>
              <a:spLocks noChangeArrowheads="1"/>
            </p:cNvSpPr>
            <p:nvPr/>
          </p:nvSpPr>
          <p:spPr bwMode="auto">
            <a:xfrm>
              <a:off x="2154" y="3475"/>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G</a:t>
              </a:r>
            </a:p>
          </p:txBody>
        </p:sp>
        <p:cxnSp>
          <p:nvCxnSpPr>
            <p:cNvPr id="10277" name="AutoShape 37"/>
            <p:cNvCxnSpPr>
              <a:cxnSpLocks noChangeShapeType="1"/>
              <a:stCxn id="10270" idx="3"/>
              <a:endCxn id="10271" idx="0"/>
            </p:cNvCxnSpPr>
            <p:nvPr/>
          </p:nvCxnSpPr>
          <p:spPr bwMode="auto">
            <a:xfrm flipH="1">
              <a:off x="1406" y="2263"/>
              <a:ext cx="328" cy="2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78" name="AutoShape 38"/>
            <p:cNvCxnSpPr>
              <a:cxnSpLocks noChangeShapeType="1"/>
              <a:stCxn id="10270" idx="5"/>
              <a:endCxn id="10272" idx="0"/>
            </p:cNvCxnSpPr>
            <p:nvPr/>
          </p:nvCxnSpPr>
          <p:spPr bwMode="auto">
            <a:xfrm>
              <a:off x="1895" y="2263"/>
              <a:ext cx="373" cy="2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79" name="AutoShape 39"/>
            <p:cNvCxnSpPr>
              <a:cxnSpLocks noChangeShapeType="1"/>
              <a:stCxn id="10271" idx="5"/>
              <a:endCxn id="10273" idx="0"/>
            </p:cNvCxnSpPr>
            <p:nvPr/>
          </p:nvCxnSpPr>
          <p:spPr bwMode="auto">
            <a:xfrm>
              <a:off x="1486" y="2771"/>
              <a:ext cx="147" cy="2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80" name="AutoShape 40"/>
            <p:cNvCxnSpPr>
              <a:cxnSpLocks noChangeShapeType="1"/>
              <a:stCxn id="10272" idx="3"/>
              <a:endCxn id="10274" idx="0"/>
            </p:cNvCxnSpPr>
            <p:nvPr/>
          </p:nvCxnSpPr>
          <p:spPr bwMode="auto">
            <a:xfrm flipH="1">
              <a:off x="1996" y="2771"/>
              <a:ext cx="191" cy="2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81" name="AutoShape 41"/>
            <p:cNvCxnSpPr>
              <a:cxnSpLocks noChangeShapeType="1"/>
              <a:stCxn id="10273" idx="3"/>
              <a:endCxn id="10275" idx="0"/>
            </p:cNvCxnSpPr>
            <p:nvPr/>
          </p:nvCxnSpPr>
          <p:spPr bwMode="auto">
            <a:xfrm flipH="1">
              <a:off x="1406" y="3270"/>
              <a:ext cx="146" cy="1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82" name="AutoShape 42"/>
            <p:cNvCxnSpPr>
              <a:cxnSpLocks noChangeShapeType="1"/>
              <a:stCxn id="10274" idx="5"/>
              <a:endCxn id="10276" idx="0"/>
            </p:cNvCxnSpPr>
            <p:nvPr/>
          </p:nvCxnSpPr>
          <p:spPr bwMode="auto">
            <a:xfrm>
              <a:off x="2076" y="3270"/>
              <a:ext cx="192" cy="1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27" name="Group 87"/>
          <p:cNvGrpSpPr/>
          <p:nvPr/>
        </p:nvGrpSpPr>
        <p:grpSpPr bwMode="auto">
          <a:xfrm>
            <a:off x="4606925" y="3754120"/>
            <a:ext cx="2844800" cy="2122805"/>
            <a:chOff x="2902" y="2069"/>
            <a:chExt cx="1792" cy="1633"/>
          </a:xfrm>
        </p:grpSpPr>
        <p:sp>
          <p:nvSpPr>
            <p:cNvPr id="10283" name="Oval 43"/>
            <p:cNvSpPr>
              <a:spLocks noChangeArrowheads="1"/>
            </p:cNvSpPr>
            <p:nvPr/>
          </p:nvSpPr>
          <p:spPr bwMode="auto">
            <a:xfrm>
              <a:off x="3787" y="2069"/>
              <a:ext cx="227"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A</a:t>
              </a:r>
            </a:p>
          </p:txBody>
        </p:sp>
        <p:sp>
          <p:nvSpPr>
            <p:cNvPr id="10284" name="Oval 44"/>
            <p:cNvSpPr>
              <a:spLocks noChangeArrowheads="1"/>
            </p:cNvSpPr>
            <p:nvPr/>
          </p:nvSpPr>
          <p:spPr bwMode="auto">
            <a:xfrm>
              <a:off x="3378" y="2568"/>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B</a:t>
              </a:r>
            </a:p>
          </p:txBody>
        </p:sp>
        <p:sp>
          <p:nvSpPr>
            <p:cNvPr id="10285" name="Oval 45"/>
            <p:cNvSpPr>
              <a:spLocks noChangeArrowheads="1"/>
            </p:cNvSpPr>
            <p:nvPr/>
          </p:nvSpPr>
          <p:spPr bwMode="auto">
            <a:xfrm>
              <a:off x="4240" y="2568"/>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C</a:t>
              </a:r>
            </a:p>
          </p:txBody>
        </p:sp>
        <p:sp>
          <p:nvSpPr>
            <p:cNvPr id="10286" name="Oval 46"/>
            <p:cNvSpPr>
              <a:spLocks noChangeArrowheads="1"/>
            </p:cNvSpPr>
            <p:nvPr/>
          </p:nvSpPr>
          <p:spPr bwMode="auto">
            <a:xfrm>
              <a:off x="3605" y="3067"/>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D</a:t>
              </a:r>
            </a:p>
          </p:txBody>
        </p:sp>
        <p:sp>
          <p:nvSpPr>
            <p:cNvPr id="10287" name="Oval 47"/>
            <p:cNvSpPr>
              <a:spLocks noChangeArrowheads="1"/>
            </p:cNvSpPr>
            <p:nvPr/>
          </p:nvSpPr>
          <p:spPr bwMode="auto">
            <a:xfrm>
              <a:off x="3968" y="3067"/>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E</a:t>
              </a:r>
            </a:p>
          </p:txBody>
        </p:sp>
        <p:sp>
          <p:nvSpPr>
            <p:cNvPr id="10288" name="Oval 48"/>
            <p:cNvSpPr>
              <a:spLocks noChangeArrowheads="1"/>
            </p:cNvSpPr>
            <p:nvPr/>
          </p:nvSpPr>
          <p:spPr bwMode="auto">
            <a:xfrm>
              <a:off x="3378" y="3475"/>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F</a:t>
              </a:r>
            </a:p>
          </p:txBody>
        </p:sp>
        <p:sp>
          <p:nvSpPr>
            <p:cNvPr id="10289" name="Oval 49"/>
            <p:cNvSpPr>
              <a:spLocks noChangeArrowheads="1"/>
            </p:cNvSpPr>
            <p:nvPr/>
          </p:nvSpPr>
          <p:spPr bwMode="auto">
            <a:xfrm>
              <a:off x="4240" y="3475"/>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G</a:t>
              </a:r>
            </a:p>
          </p:txBody>
        </p:sp>
        <p:cxnSp>
          <p:nvCxnSpPr>
            <p:cNvPr id="10290" name="AutoShape 50"/>
            <p:cNvCxnSpPr>
              <a:cxnSpLocks noChangeShapeType="1"/>
              <a:stCxn id="10283" idx="3"/>
              <a:endCxn id="10284" idx="0"/>
            </p:cNvCxnSpPr>
            <p:nvPr/>
          </p:nvCxnSpPr>
          <p:spPr bwMode="auto">
            <a:xfrm flipH="1">
              <a:off x="3492" y="2263"/>
              <a:ext cx="328" cy="2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91" name="AutoShape 51"/>
            <p:cNvCxnSpPr>
              <a:cxnSpLocks noChangeShapeType="1"/>
              <a:stCxn id="10283" idx="5"/>
              <a:endCxn id="10285" idx="0"/>
            </p:cNvCxnSpPr>
            <p:nvPr/>
          </p:nvCxnSpPr>
          <p:spPr bwMode="auto">
            <a:xfrm>
              <a:off x="3981" y="2263"/>
              <a:ext cx="373" cy="2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92" name="AutoShape 52"/>
            <p:cNvCxnSpPr>
              <a:cxnSpLocks noChangeShapeType="1"/>
              <a:stCxn id="10284" idx="5"/>
              <a:endCxn id="10286" idx="0"/>
            </p:cNvCxnSpPr>
            <p:nvPr/>
          </p:nvCxnSpPr>
          <p:spPr bwMode="auto">
            <a:xfrm>
              <a:off x="3572" y="2771"/>
              <a:ext cx="147" cy="2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93" name="AutoShape 53"/>
            <p:cNvCxnSpPr>
              <a:cxnSpLocks noChangeShapeType="1"/>
              <a:stCxn id="10285" idx="3"/>
              <a:endCxn id="10287" idx="0"/>
            </p:cNvCxnSpPr>
            <p:nvPr/>
          </p:nvCxnSpPr>
          <p:spPr bwMode="auto">
            <a:xfrm flipH="1">
              <a:off x="4082" y="2771"/>
              <a:ext cx="191" cy="2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94" name="AutoShape 54"/>
            <p:cNvCxnSpPr>
              <a:cxnSpLocks noChangeShapeType="1"/>
              <a:stCxn id="10286" idx="3"/>
              <a:endCxn id="10288" idx="0"/>
            </p:cNvCxnSpPr>
            <p:nvPr/>
          </p:nvCxnSpPr>
          <p:spPr bwMode="auto">
            <a:xfrm flipH="1">
              <a:off x="3492" y="3270"/>
              <a:ext cx="146" cy="1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95" name="AutoShape 55"/>
            <p:cNvCxnSpPr>
              <a:cxnSpLocks noChangeShapeType="1"/>
              <a:stCxn id="10287" idx="5"/>
              <a:endCxn id="10289" idx="0"/>
            </p:cNvCxnSpPr>
            <p:nvPr/>
          </p:nvCxnSpPr>
          <p:spPr bwMode="auto">
            <a:xfrm>
              <a:off x="4162" y="3270"/>
              <a:ext cx="192" cy="1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96" name="Oval 56"/>
            <p:cNvSpPr>
              <a:spLocks noChangeArrowheads="1"/>
            </p:cNvSpPr>
            <p:nvPr/>
          </p:nvSpPr>
          <p:spPr bwMode="auto">
            <a:xfrm>
              <a:off x="3106" y="3067"/>
              <a:ext cx="136" cy="136"/>
            </a:xfrm>
            <a:prstGeom prst="ellipse">
              <a:avLst/>
            </a:prstGeom>
            <a:noFill/>
            <a:ln w="2857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Oval 57"/>
            <p:cNvSpPr>
              <a:spLocks noChangeArrowheads="1"/>
            </p:cNvSpPr>
            <p:nvPr/>
          </p:nvSpPr>
          <p:spPr bwMode="auto">
            <a:xfrm>
              <a:off x="2902" y="3520"/>
              <a:ext cx="136" cy="136"/>
            </a:xfrm>
            <a:prstGeom prst="ellipse">
              <a:avLst/>
            </a:prstGeom>
            <a:noFill/>
            <a:ln w="2857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Oval 58"/>
            <p:cNvSpPr>
              <a:spLocks noChangeArrowheads="1"/>
            </p:cNvSpPr>
            <p:nvPr/>
          </p:nvSpPr>
          <p:spPr bwMode="auto">
            <a:xfrm>
              <a:off x="3197" y="3520"/>
              <a:ext cx="136" cy="136"/>
            </a:xfrm>
            <a:prstGeom prst="ellipse">
              <a:avLst/>
            </a:prstGeom>
            <a:noFill/>
            <a:ln w="2857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9" name="Oval 59"/>
            <p:cNvSpPr>
              <a:spLocks noChangeArrowheads="1"/>
            </p:cNvSpPr>
            <p:nvPr/>
          </p:nvSpPr>
          <p:spPr bwMode="auto">
            <a:xfrm>
              <a:off x="3696" y="3521"/>
              <a:ext cx="136" cy="136"/>
            </a:xfrm>
            <a:prstGeom prst="ellipse">
              <a:avLst/>
            </a:prstGeom>
            <a:noFill/>
            <a:ln w="2857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Oval 60"/>
            <p:cNvSpPr>
              <a:spLocks noChangeArrowheads="1"/>
            </p:cNvSpPr>
            <p:nvPr/>
          </p:nvSpPr>
          <p:spPr bwMode="auto">
            <a:xfrm>
              <a:off x="3923" y="3521"/>
              <a:ext cx="136" cy="136"/>
            </a:xfrm>
            <a:prstGeom prst="ellipse">
              <a:avLst/>
            </a:prstGeom>
            <a:noFill/>
            <a:ln w="2857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Oval 61"/>
            <p:cNvSpPr>
              <a:spLocks noChangeArrowheads="1"/>
            </p:cNvSpPr>
            <p:nvPr/>
          </p:nvSpPr>
          <p:spPr bwMode="auto">
            <a:xfrm>
              <a:off x="4558" y="3067"/>
              <a:ext cx="136" cy="136"/>
            </a:xfrm>
            <a:prstGeom prst="ellipse">
              <a:avLst/>
            </a:prstGeom>
            <a:noFill/>
            <a:ln w="2857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302" name="AutoShape 62"/>
            <p:cNvCxnSpPr>
              <a:cxnSpLocks noChangeShapeType="1"/>
              <a:stCxn id="10284" idx="3"/>
              <a:endCxn id="10296" idx="0"/>
            </p:cNvCxnSpPr>
            <p:nvPr/>
          </p:nvCxnSpPr>
          <p:spPr bwMode="auto">
            <a:xfrm flipH="1">
              <a:off x="3174" y="2771"/>
              <a:ext cx="237" cy="287"/>
            </a:xfrm>
            <a:prstGeom prst="straightConnector1">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03" name="AutoShape 63"/>
            <p:cNvCxnSpPr>
              <a:cxnSpLocks noChangeShapeType="1"/>
              <a:stCxn id="10296" idx="3"/>
              <a:endCxn id="10297" idx="0"/>
            </p:cNvCxnSpPr>
            <p:nvPr/>
          </p:nvCxnSpPr>
          <p:spPr bwMode="auto">
            <a:xfrm flipH="1">
              <a:off x="2970" y="3192"/>
              <a:ext cx="156" cy="319"/>
            </a:xfrm>
            <a:prstGeom prst="straightConnector1">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04" name="AutoShape 64"/>
            <p:cNvCxnSpPr>
              <a:cxnSpLocks noChangeShapeType="1"/>
              <a:stCxn id="10296" idx="5"/>
              <a:endCxn id="10298" idx="0"/>
            </p:cNvCxnSpPr>
            <p:nvPr/>
          </p:nvCxnSpPr>
          <p:spPr bwMode="auto">
            <a:xfrm>
              <a:off x="3222" y="3192"/>
              <a:ext cx="43" cy="319"/>
            </a:xfrm>
            <a:prstGeom prst="straightConnector1">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05" name="AutoShape 65"/>
            <p:cNvCxnSpPr>
              <a:cxnSpLocks noChangeShapeType="1"/>
              <a:stCxn id="10286" idx="4"/>
              <a:endCxn id="10299" idx="0"/>
            </p:cNvCxnSpPr>
            <p:nvPr/>
          </p:nvCxnSpPr>
          <p:spPr bwMode="auto">
            <a:xfrm>
              <a:off x="3719" y="3303"/>
              <a:ext cx="45" cy="209"/>
            </a:xfrm>
            <a:prstGeom prst="straightConnector1">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06" name="AutoShape 66"/>
            <p:cNvCxnSpPr>
              <a:cxnSpLocks noChangeShapeType="1"/>
              <a:stCxn id="10287" idx="4"/>
              <a:endCxn id="10300" idx="0"/>
            </p:cNvCxnSpPr>
            <p:nvPr/>
          </p:nvCxnSpPr>
          <p:spPr bwMode="auto">
            <a:xfrm flipH="1">
              <a:off x="3991" y="3303"/>
              <a:ext cx="91" cy="209"/>
            </a:xfrm>
            <a:prstGeom prst="straightConnector1">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07" name="AutoShape 67"/>
            <p:cNvCxnSpPr>
              <a:cxnSpLocks noChangeShapeType="1"/>
              <a:stCxn id="10285" idx="5"/>
              <a:endCxn id="10301" idx="0"/>
            </p:cNvCxnSpPr>
            <p:nvPr/>
          </p:nvCxnSpPr>
          <p:spPr bwMode="auto">
            <a:xfrm>
              <a:off x="4434" y="2771"/>
              <a:ext cx="192" cy="287"/>
            </a:xfrm>
            <a:prstGeom prst="straightConnector1">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308" name="Rectangle 68"/>
          <p:cNvSpPr>
            <a:spLocks noChangeArrowheads="1"/>
          </p:cNvSpPr>
          <p:nvPr/>
        </p:nvSpPr>
        <p:spPr bwMode="auto">
          <a:xfrm>
            <a:off x="1908175" y="6237288"/>
            <a:ext cx="2873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A</a:t>
            </a:r>
          </a:p>
        </p:txBody>
      </p:sp>
      <p:sp>
        <p:nvSpPr>
          <p:cNvPr id="10309" name="Rectangle 69"/>
          <p:cNvSpPr>
            <a:spLocks noChangeArrowheads="1"/>
          </p:cNvSpPr>
          <p:nvPr/>
        </p:nvSpPr>
        <p:spPr bwMode="auto">
          <a:xfrm>
            <a:off x="2195513" y="6237288"/>
            <a:ext cx="287337"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B</a:t>
            </a:r>
          </a:p>
        </p:txBody>
      </p:sp>
      <p:sp>
        <p:nvSpPr>
          <p:cNvPr id="10310" name="Rectangle 70"/>
          <p:cNvSpPr>
            <a:spLocks noChangeArrowheads="1"/>
          </p:cNvSpPr>
          <p:nvPr/>
        </p:nvSpPr>
        <p:spPr bwMode="auto">
          <a:xfrm>
            <a:off x="2484438" y="6237288"/>
            <a:ext cx="287337"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C</a:t>
            </a:r>
          </a:p>
        </p:txBody>
      </p:sp>
      <p:sp>
        <p:nvSpPr>
          <p:cNvPr id="10311" name="Rectangle 71"/>
          <p:cNvSpPr>
            <a:spLocks noChangeArrowheads="1"/>
          </p:cNvSpPr>
          <p:nvPr/>
        </p:nvSpPr>
        <p:spPr bwMode="auto">
          <a:xfrm>
            <a:off x="2771775" y="6237288"/>
            <a:ext cx="287338" cy="36036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solidFill>
                <a:srgbClr val="FFFF00"/>
              </a:solidFill>
              <a:effectLst/>
              <a:ea typeface="宋体" panose="02010600030101010101" pitchFamily="2" charset="-122"/>
            </a:endParaRPr>
          </a:p>
        </p:txBody>
      </p:sp>
      <p:sp>
        <p:nvSpPr>
          <p:cNvPr id="10312" name="Rectangle 72"/>
          <p:cNvSpPr>
            <a:spLocks noChangeArrowheads="1"/>
          </p:cNvSpPr>
          <p:nvPr/>
        </p:nvSpPr>
        <p:spPr bwMode="auto">
          <a:xfrm>
            <a:off x="3059113" y="6237288"/>
            <a:ext cx="287337"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D</a:t>
            </a:r>
          </a:p>
        </p:txBody>
      </p:sp>
      <p:sp>
        <p:nvSpPr>
          <p:cNvPr id="10313" name="Rectangle 73"/>
          <p:cNvSpPr>
            <a:spLocks noChangeArrowheads="1"/>
          </p:cNvSpPr>
          <p:nvPr/>
        </p:nvSpPr>
        <p:spPr bwMode="auto">
          <a:xfrm>
            <a:off x="3346450" y="6237288"/>
            <a:ext cx="2873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E</a:t>
            </a:r>
          </a:p>
        </p:txBody>
      </p:sp>
      <p:sp>
        <p:nvSpPr>
          <p:cNvPr id="10314" name="Rectangle 74"/>
          <p:cNvSpPr>
            <a:spLocks noChangeArrowheads="1"/>
          </p:cNvSpPr>
          <p:nvPr/>
        </p:nvSpPr>
        <p:spPr bwMode="auto">
          <a:xfrm>
            <a:off x="3635375" y="6237288"/>
            <a:ext cx="287338" cy="36036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solidFill>
                <a:srgbClr val="FFFF00"/>
              </a:solidFill>
              <a:effectLst/>
              <a:ea typeface="宋体" panose="02010600030101010101" pitchFamily="2" charset="-122"/>
            </a:endParaRPr>
          </a:p>
        </p:txBody>
      </p:sp>
      <p:sp>
        <p:nvSpPr>
          <p:cNvPr id="10315" name="Rectangle 75"/>
          <p:cNvSpPr>
            <a:spLocks noChangeArrowheads="1"/>
          </p:cNvSpPr>
          <p:nvPr/>
        </p:nvSpPr>
        <p:spPr bwMode="auto">
          <a:xfrm>
            <a:off x="3922713" y="6237288"/>
            <a:ext cx="287337" cy="36036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solidFill>
                <a:srgbClr val="FFFF00"/>
              </a:solidFill>
              <a:effectLst/>
              <a:ea typeface="宋体" panose="02010600030101010101" pitchFamily="2" charset="-122"/>
            </a:endParaRPr>
          </a:p>
        </p:txBody>
      </p:sp>
      <p:sp>
        <p:nvSpPr>
          <p:cNvPr id="10316" name="Rectangle 76"/>
          <p:cNvSpPr>
            <a:spLocks noChangeArrowheads="1"/>
          </p:cNvSpPr>
          <p:nvPr/>
        </p:nvSpPr>
        <p:spPr bwMode="auto">
          <a:xfrm>
            <a:off x="4211638" y="6237288"/>
            <a:ext cx="287337" cy="36036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solidFill>
                <a:srgbClr val="FFFF00"/>
              </a:solidFill>
              <a:effectLst/>
              <a:ea typeface="宋体" panose="02010600030101010101" pitchFamily="2" charset="-122"/>
            </a:endParaRPr>
          </a:p>
        </p:txBody>
      </p:sp>
      <p:sp>
        <p:nvSpPr>
          <p:cNvPr id="10317" name="Rectangle 77"/>
          <p:cNvSpPr>
            <a:spLocks noChangeArrowheads="1"/>
          </p:cNvSpPr>
          <p:nvPr/>
        </p:nvSpPr>
        <p:spPr bwMode="auto">
          <a:xfrm>
            <a:off x="4498975" y="6237288"/>
            <a:ext cx="2873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F</a:t>
            </a:r>
          </a:p>
        </p:txBody>
      </p:sp>
      <p:sp>
        <p:nvSpPr>
          <p:cNvPr id="10318" name="Rectangle 78"/>
          <p:cNvSpPr>
            <a:spLocks noChangeArrowheads="1"/>
          </p:cNvSpPr>
          <p:nvPr/>
        </p:nvSpPr>
        <p:spPr bwMode="auto">
          <a:xfrm>
            <a:off x="4787900" y="6237288"/>
            <a:ext cx="287338" cy="36036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solidFill>
                <a:srgbClr val="FFFF00"/>
              </a:solidFill>
              <a:effectLst/>
              <a:ea typeface="宋体" panose="02010600030101010101" pitchFamily="2" charset="-122"/>
            </a:endParaRPr>
          </a:p>
        </p:txBody>
      </p:sp>
      <p:sp>
        <p:nvSpPr>
          <p:cNvPr id="10319" name="Rectangle 79"/>
          <p:cNvSpPr>
            <a:spLocks noChangeArrowheads="1"/>
          </p:cNvSpPr>
          <p:nvPr/>
        </p:nvSpPr>
        <p:spPr bwMode="auto">
          <a:xfrm>
            <a:off x="5075238" y="6237288"/>
            <a:ext cx="287337" cy="36036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solidFill>
                <a:srgbClr val="FFFF00"/>
              </a:solidFill>
              <a:effectLst/>
              <a:ea typeface="宋体" panose="02010600030101010101" pitchFamily="2" charset="-122"/>
            </a:endParaRPr>
          </a:p>
        </p:txBody>
      </p:sp>
      <p:sp>
        <p:nvSpPr>
          <p:cNvPr id="10320" name="Rectangle 80"/>
          <p:cNvSpPr>
            <a:spLocks noChangeArrowheads="1"/>
          </p:cNvSpPr>
          <p:nvPr/>
        </p:nvSpPr>
        <p:spPr bwMode="auto">
          <a:xfrm>
            <a:off x="5362575" y="6237288"/>
            <a:ext cx="2873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G</a:t>
            </a:r>
          </a:p>
        </p:txBody>
      </p:sp>
      <p:sp>
        <p:nvSpPr>
          <p:cNvPr id="10324" name="Rectangle 84"/>
          <p:cNvSpPr>
            <a:spLocks noChangeArrowheads="1"/>
          </p:cNvSpPr>
          <p:nvPr/>
        </p:nvSpPr>
        <p:spPr bwMode="auto">
          <a:xfrm>
            <a:off x="1619250" y="6237288"/>
            <a:ext cx="287338" cy="36036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0</a:t>
            </a:r>
          </a:p>
        </p:txBody>
      </p:sp>
      <p:sp>
        <p:nvSpPr>
          <p:cNvPr id="10325" name="Text Box 85"/>
          <p:cNvSpPr txBox="1">
            <a:spLocks noChangeArrowheads="1"/>
          </p:cNvSpPr>
          <p:nvPr/>
        </p:nvSpPr>
        <p:spPr bwMode="auto">
          <a:xfrm>
            <a:off x="539750" y="6165850"/>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effectLst/>
              </a:rPr>
              <a:t>顺序表</a:t>
            </a:r>
          </a:p>
        </p:txBody>
      </p:sp>
      <p:cxnSp>
        <p:nvCxnSpPr>
          <p:cNvPr id="10328" name="AutoShape 88"/>
          <p:cNvCxnSpPr>
            <a:cxnSpLocks noChangeShapeType="1"/>
            <a:stCxn id="10296" idx="2"/>
            <a:endCxn id="10311" idx="0"/>
          </p:cNvCxnSpPr>
          <p:nvPr/>
        </p:nvCxnSpPr>
        <p:spPr bwMode="auto">
          <a:xfrm rot="10800000" flipV="1">
            <a:off x="2915920" y="5139690"/>
            <a:ext cx="2014855" cy="1097915"/>
          </a:xfrm>
          <a:prstGeom prst="curvedConnector2">
            <a:avLst/>
          </a:prstGeom>
          <a:noFill/>
          <a:ln w="1905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29" name="AutoShape 89"/>
          <p:cNvCxnSpPr>
            <a:cxnSpLocks noChangeShapeType="1"/>
            <a:stCxn id="10301" idx="4"/>
            <a:endCxn id="10314" idx="0"/>
          </p:cNvCxnSpPr>
          <p:nvPr/>
        </p:nvCxnSpPr>
        <p:spPr bwMode="auto">
          <a:xfrm rot="5400000">
            <a:off x="5056823" y="3950653"/>
            <a:ext cx="1009650" cy="3564255"/>
          </a:xfrm>
          <a:prstGeom prst="curvedConnector3">
            <a:avLst>
              <a:gd name="adj1" fmla="val 49969"/>
            </a:avLst>
          </a:prstGeom>
          <a:noFill/>
          <a:ln w="1905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31" name="AutoShape 91"/>
          <p:cNvCxnSpPr>
            <a:cxnSpLocks noChangeShapeType="1"/>
            <a:stCxn id="10297" idx="4"/>
            <a:endCxn id="10315" idx="0"/>
          </p:cNvCxnSpPr>
          <p:nvPr/>
        </p:nvCxnSpPr>
        <p:spPr bwMode="auto">
          <a:xfrm rot="5400000">
            <a:off x="4180205" y="5702935"/>
            <a:ext cx="421005" cy="648335"/>
          </a:xfrm>
          <a:prstGeom prst="curvedConnector3">
            <a:avLst>
              <a:gd name="adj1" fmla="val 50075"/>
            </a:avLst>
          </a:prstGeom>
          <a:noFill/>
          <a:ln w="1905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32" name="AutoShape 92"/>
          <p:cNvCxnSpPr>
            <a:cxnSpLocks noChangeShapeType="1"/>
            <a:stCxn id="10298" idx="4"/>
            <a:endCxn id="10316" idx="0"/>
          </p:cNvCxnSpPr>
          <p:nvPr/>
        </p:nvCxnSpPr>
        <p:spPr bwMode="auto">
          <a:xfrm rot="5400000">
            <a:off x="4558983" y="5613083"/>
            <a:ext cx="421005" cy="828040"/>
          </a:xfrm>
          <a:prstGeom prst="curvedConnector3">
            <a:avLst>
              <a:gd name="adj1" fmla="val 50000"/>
            </a:avLst>
          </a:prstGeom>
          <a:noFill/>
          <a:ln w="1905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33" name="AutoShape 93"/>
          <p:cNvCxnSpPr>
            <a:cxnSpLocks noChangeShapeType="1"/>
            <a:stCxn id="10299" idx="4"/>
            <a:endCxn id="10318" idx="0"/>
          </p:cNvCxnSpPr>
          <p:nvPr/>
        </p:nvCxnSpPr>
        <p:spPr bwMode="auto">
          <a:xfrm rot="5400000">
            <a:off x="5243830" y="5506085"/>
            <a:ext cx="419735" cy="1043305"/>
          </a:xfrm>
          <a:prstGeom prst="curvedConnector3">
            <a:avLst>
              <a:gd name="adj1" fmla="val 50076"/>
            </a:avLst>
          </a:prstGeom>
          <a:noFill/>
          <a:ln w="1905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34" name="AutoShape 94"/>
          <p:cNvCxnSpPr>
            <a:cxnSpLocks noChangeShapeType="1"/>
            <a:stCxn id="10300" idx="4"/>
            <a:endCxn id="10319" idx="0"/>
          </p:cNvCxnSpPr>
          <p:nvPr/>
        </p:nvCxnSpPr>
        <p:spPr bwMode="auto">
          <a:xfrm rot="5400000">
            <a:off x="5567680" y="5469255"/>
            <a:ext cx="419735" cy="1116965"/>
          </a:xfrm>
          <a:prstGeom prst="curvedConnector3">
            <a:avLst>
              <a:gd name="adj1" fmla="val 50076"/>
            </a:avLst>
          </a:prstGeom>
          <a:noFill/>
          <a:ln w="1905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7" name="Rectangle 105"/>
          <p:cNvSpPr>
            <a:spLocks noGrp="1" noChangeArrowheads="1"/>
          </p:cNvSpPr>
          <p:nvPr/>
        </p:nvSpPr>
        <p:spPr>
          <a:xfrm>
            <a:off x="521335" y="1417955"/>
            <a:ext cx="2621915"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Sequential 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3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3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3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3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3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3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3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3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3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3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3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3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8" grpId="0" bldLvl="0" animBg="1"/>
      <p:bldP spid="10309" grpId="0" bldLvl="0" animBg="1"/>
      <p:bldP spid="10310" grpId="0" bldLvl="0" animBg="1"/>
      <p:bldP spid="10311" grpId="0" bldLvl="0" animBg="1"/>
      <p:bldP spid="10312" grpId="0" bldLvl="0" animBg="1"/>
      <p:bldP spid="10313" grpId="0" bldLvl="0" animBg="1"/>
      <p:bldP spid="10314" grpId="0" bldLvl="0" animBg="1"/>
      <p:bldP spid="10315" grpId="0" bldLvl="0" animBg="1"/>
      <p:bldP spid="10316" grpId="0" bldLvl="0" animBg="1"/>
      <p:bldP spid="10317" grpId="0" bldLvl="0" animBg="1"/>
      <p:bldP spid="10318" grpId="0" bldLvl="0" animBg="1"/>
      <p:bldP spid="10319" grpId="0" bldLvl="0" animBg="1"/>
      <p:bldP spid="10320" grpId="0" bldLvl="0" animBg="1"/>
      <p:bldP spid="10324" grpId="0" bldLvl="0" animBg="1"/>
      <p:bldP spid="1032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5"/>
          <p:cNvSpPr>
            <a:spLocks noGrp="1" noChangeArrowheads="1"/>
          </p:cNvSpPr>
          <p:nvPr>
            <p:ph type="title"/>
          </p:nvPr>
        </p:nvSpPr>
        <p:spPr/>
        <p:txBody>
          <a:bodyPr/>
          <a:lstStyle/>
          <a:p>
            <a:r>
              <a:rPr lang="en-US" altLang="zh-CN" sz="4000" dirty="0"/>
              <a:t>6.1 Definition of Tree and Forest</a:t>
            </a:r>
          </a:p>
        </p:txBody>
      </p:sp>
      <p:sp>
        <p:nvSpPr>
          <p:cNvPr id="56323" name="Text Box 3"/>
          <p:cNvSpPr txBox="1">
            <a:spLocks noChangeArrowheads="1"/>
          </p:cNvSpPr>
          <p:nvPr/>
        </p:nvSpPr>
        <p:spPr bwMode="auto">
          <a:xfrm>
            <a:off x="377825" y="2125980"/>
            <a:ext cx="8579485"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66675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88900" lvl="1">
              <a:lnSpc>
                <a:spcPct val="90000"/>
              </a:lnSpc>
              <a:spcBef>
                <a:spcPct val="20000"/>
              </a:spcBef>
            </a:pPr>
            <a:r>
              <a:rPr kumimoji="0" lang="en-US" altLang="zh-CN" dirty="0" smtClean="0">
                <a:effectLst/>
                <a:latin typeface="Arial" panose="020B0604020202020204" pitchFamily="34" charset="0"/>
              </a:rPr>
              <a:t>A </a:t>
            </a:r>
            <a:r>
              <a:rPr kumimoji="0" lang="en-US" altLang="zh-CN" dirty="0">
                <a:effectLst/>
                <a:latin typeface="Arial" panose="020B0604020202020204" pitchFamily="34" charset="0"/>
              </a:rPr>
              <a:t>tree is a set of n nodes. If n=0, it is a NULL tree. If n&gt;0,</a:t>
            </a:r>
          </a:p>
          <a:p>
            <a:pPr marL="88900" lvl="1">
              <a:lnSpc>
                <a:spcPct val="90000"/>
              </a:lnSpc>
              <a:spcBef>
                <a:spcPct val="20000"/>
              </a:spcBef>
            </a:pPr>
            <a:endParaRPr kumimoji="0" lang="en-US" altLang="zh-CN" dirty="0">
              <a:effectLst/>
              <a:latin typeface="Arial" panose="020B0604020202020204" pitchFamily="34" charset="0"/>
            </a:endParaRPr>
          </a:p>
          <a:p>
            <a:pPr marL="88900" lvl="1">
              <a:lnSpc>
                <a:spcPct val="90000"/>
              </a:lnSpc>
              <a:spcBef>
                <a:spcPct val="20000"/>
              </a:spcBef>
            </a:pPr>
            <a:r>
              <a:rPr kumimoji="0" lang="en-US" altLang="zh-CN" dirty="0">
                <a:effectLst/>
                <a:latin typeface="Arial" panose="020B0604020202020204" pitchFamily="34" charset="0"/>
              </a:rPr>
              <a:t> </a:t>
            </a:r>
            <a:r>
              <a:rPr kumimoji="0" lang="en-US" altLang="zh-CN" dirty="0" smtClean="0">
                <a:effectLst/>
                <a:latin typeface="Arial" panose="020B0604020202020204" pitchFamily="34" charset="0"/>
              </a:rPr>
              <a:t>   </a:t>
            </a:r>
            <a:endParaRPr kumimoji="0" lang="en-US" altLang="zh-CN" sz="2800" dirty="0">
              <a:effectLst/>
              <a:latin typeface="Arial" panose="020B0604020202020204" pitchFamily="34" charset="0"/>
            </a:endParaRPr>
          </a:p>
        </p:txBody>
      </p:sp>
      <p:sp>
        <p:nvSpPr>
          <p:cNvPr id="3" name="文本框 2"/>
          <p:cNvSpPr txBox="1"/>
          <p:nvPr/>
        </p:nvSpPr>
        <p:spPr>
          <a:xfrm>
            <a:off x="457200" y="2689225"/>
            <a:ext cx="8512810" cy="3905250"/>
          </a:xfrm>
          <a:prstGeom prst="rect">
            <a:avLst/>
          </a:prstGeom>
          <a:noFill/>
        </p:spPr>
        <p:txBody>
          <a:bodyPr wrap="square" rtlCol="0">
            <a:spAutoFit/>
          </a:bodyPr>
          <a:lstStyle/>
          <a:p>
            <a:pPr marL="431800" lvl="1" indent="-342900" algn="l">
              <a:lnSpc>
                <a:spcPct val="90000"/>
              </a:lnSpc>
              <a:spcBef>
                <a:spcPct val="20000"/>
              </a:spcBef>
              <a:buFont typeface="Arial" panose="020B0604020202020204" pitchFamily="34" charset="0"/>
              <a:buChar char="•"/>
            </a:pPr>
            <a:r>
              <a:rPr lang="en-US" altLang="zh-CN" sz="2400" dirty="0">
                <a:effectLst/>
                <a:sym typeface="+mn-ea"/>
              </a:rPr>
              <a:t>It has a so-called “</a:t>
            </a:r>
            <a:r>
              <a:rPr lang="en-US" altLang="zh-CN" sz="2400" dirty="0">
                <a:solidFill>
                  <a:srgbClr val="FFFF00"/>
                </a:solidFill>
                <a:effectLst/>
                <a:sym typeface="+mn-ea"/>
              </a:rPr>
              <a:t>root</a:t>
            </a:r>
            <a:r>
              <a:rPr lang="en-US" altLang="zh-CN" sz="2400" dirty="0">
                <a:effectLst/>
                <a:sym typeface="+mn-ea"/>
              </a:rPr>
              <a:t>” node which only has successors and without predecessor.</a:t>
            </a:r>
            <a:r>
              <a:rPr lang="en-US" altLang="zh-CN" sz="2400" dirty="0" smtClean="0">
                <a:effectLst/>
                <a:sym typeface="+mn-ea"/>
              </a:rPr>
              <a:t>   </a:t>
            </a:r>
          </a:p>
          <a:p>
            <a:pPr marL="431800" lvl="1" indent="-342900" algn="l">
              <a:lnSpc>
                <a:spcPct val="90000"/>
              </a:lnSpc>
              <a:spcBef>
                <a:spcPct val="20000"/>
              </a:spcBef>
              <a:buFont typeface="Arial" panose="020B0604020202020204" pitchFamily="34" charset="0"/>
              <a:buChar char="•"/>
            </a:pPr>
            <a:r>
              <a:rPr lang="en-US" altLang="zh-CN" sz="2400" dirty="0">
                <a:effectLst/>
                <a:sym typeface="+mn-ea"/>
              </a:rPr>
              <a:t>Except the root, the remainders can be partitioned into m (m&gt;0) </a:t>
            </a:r>
            <a:r>
              <a:rPr lang="en-US" altLang="zh-CN" sz="2400" u="sng" dirty="0">
                <a:solidFill>
                  <a:schemeClr val="tx1"/>
                </a:solidFill>
                <a:effectLst/>
                <a:sym typeface="+mn-ea"/>
              </a:rPr>
              <a:t>un-overlapped</a:t>
            </a:r>
            <a:r>
              <a:rPr lang="en-US" altLang="zh-CN" sz="2400" dirty="0">
                <a:effectLst/>
                <a:sym typeface="+mn-ea"/>
              </a:rPr>
              <a:t> subsets </a:t>
            </a:r>
            <a:r>
              <a:rPr lang="en-US" altLang="zh-CN" sz="2400" dirty="0" smtClean="0">
                <a:effectLst/>
                <a:sym typeface="+mn-ea"/>
              </a:rPr>
              <a:t>T</a:t>
            </a:r>
            <a:r>
              <a:rPr lang="en-US" altLang="zh-CN" sz="2400" baseline="-25000" dirty="0" smtClean="0">
                <a:effectLst/>
                <a:sym typeface="+mn-ea"/>
              </a:rPr>
              <a:t>1</a:t>
            </a:r>
            <a:r>
              <a:rPr lang="en-US" altLang="zh-CN" sz="2400" dirty="0" smtClean="0">
                <a:effectLst/>
                <a:sym typeface="+mn-ea"/>
              </a:rPr>
              <a:t>,T</a:t>
            </a:r>
            <a:r>
              <a:rPr lang="en-US" altLang="zh-CN" sz="2400" baseline="-25000" dirty="0" smtClean="0">
                <a:effectLst/>
                <a:sym typeface="+mn-ea"/>
              </a:rPr>
              <a:t>2</a:t>
            </a:r>
            <a:r>
              <a:rPr lang="en-US" altLang="zh-CN" sz="2400" dirty="0" smtClean="0">
                <a:effectLst/>
                <a:sym typeface="+mn-ea"/>
              </a:rPr>
              <a:t>,…, T</a:t>
            </a:r>
            <a:r>
              <a:rPr lang="en-US" altLang="zh-CN" sz="2400" baseline="-25000" dirty="0" smtClean="0">
                <a:effectLst/>
                <a:sym typeface="+mn-ea"/>
              </a:rPr>
              <a:t>m</a:t>
            </a:r>
            <a:r>
              <a:rPr lang="en-US" altLang="zh-CN" sz="2400" dirty="0" smtClean="0">
                <a:effectLst/>
                <a:sym typeface="+mn-ea"/>
              </a:rPr>
              <a:t>, </a:t>
            </a:r>
            <a:r>
              <a:rPr lang="en-US" altLang="zh-CN" sz="2400" dirty="0">
                <a:effectLst/>
                <a:sym typeface="+mn-ea"/>
              </a:rPr>
              <a:t>each of which is also a tree. They are called </a:t>
            </a:r>
            <a:r>
              <a:rPr lang="en-US" altLang="zh-CN" sz="2400" dirty="0" smtClean="0">
                <a:effectLst/>
                <a:sym typeface="+mn-ea"/>
              </a:rPr>
              <a:t>the </a:t>
            </a:r>
            <a:r>
              <a:rPr lang="en-US" altLang="zh-CN" sz="2400" dirty="0" smtClean="0">
                <a:solidFill>
                  <a:srgbClr val="FFFF00"/>
                </a:solidFill>
                <a:effectLst/>
                <a:sym typeface="+mn-ea"/>
              </a:rPr>
              <a:t>sub-trees</a:t>
            </a:r>
            <a:r>
              <a:rPr lang="en-US" altLang="zh-CN" sz="2400" dirty="0" smtClean="0">
                <a:effectLst/>
                <a:sym typeface="+mn-ea"/>
              </a:rPr>
              <a:t> </a:t>
            </a:r>
            <a:r>
              <a:rPr lang="en-US" altLang="zh-CN" sz="2400" dirty="0">
                <a:effectLst/>
                <a:sym typeface="+mn-ea"/>
              </a:rPr>
              <a:t>of the root.</a:t>
            </a:r>
          </a:p>
          <a:p>
            <a:pPr marL="431800" lvl="1" indent="-342900" algn="l">
              <a:lnSpc>
                <a:spcPct val="90000"/>
              </a:lnSpc>
              <a:spcBef>
                <a:spcPct val="20000"/>
              </a:spcBef>
              <a:buFont typeface="Arial" panose="020B0604020202020204" pitchFamily="34" charset="0"/>
              <a:buChar char="•"/>
            </a:pPr>
            <a:r>
              <a:rPr lang="en-US" altLang="zh-CN" sz="2400" dirty="0">
                <a:effectLst/>
                <a:sym typeface="+mn-ea"/>
              </a:rPr>
              <a:t>Each sub-tree has and only has a node connected to root, which is called the root of subtree.</a:t>
            </a:r>
            <a:endParaRPr kumimoji="0" lang="en-US" altLang="zh-CN" sz="2400" dirty="0">
              <a:effectLst/>
              <a:latin typeface="Arial" panose="020B0604020202020204" pitchFamily="34" charset="0"/>
            </a:endParaRPr>
          </a:p>
          <a:p>
            <a:pPr marL="88900" lvl="1" algn="l" eaLnBrk="1" latinLnBrk="0" hangingPunct="1">
              <a:lnSpc>
                <a:spcPct val="90000"/>
              </a:lnSpc>
              <a:spcBef>
                <a:spcPts val="2400"/>
              </a:spcBef>
            </a:pPr>
            <a:r>
              <a:rPr lang="en-US" altLang="zh-CN" sz="2400" dirty="0">
                <a:effectLst/>
                <a:sym typeface="+mn-ea"/>
              </a:rPr>
              <a:t> </a:t>
            </a:r>
            <a:r>
              <a:rPr lang="en-US" altLang="zh-CN" sz="2400" dirty="0" smtClean="0">
                <a:effectLst/>
                <a:sym typeface="+mn-ea"/>
              </a:rPr>
              <a:t>   Note</a:t>
            </a:r>
            <a:r>
              <a:rPr lang="en-US" altLang="zh-CN" sz="2400" dirty="0">
                <a:effectLst/>
                <a:sym typeface="+mn-ea"/>
              </a:rPr>
              <a:t>: The root of the tree has no predecessor and </a:t>
            </a:r>
            <a:r>
              <a:rPr lang="en-US" altLang="zh-CN" sz="2400" dirty="0" err="1" smtClean="0">
                <a:effectLst/>
                <a:sym typeface="+mn-ea"/>
              </a:rPr>
              <a:t>0~m</a:t>
            </a:r>
            <a:r>
              <a:rPr lang="en-US" altLang="zh-CN" sz="2400" dirty="0" smtClean="0">
                <a:effectLst/>
                <a:sym typeface="+mn-ea"/>
              </a:rPr>
              <a:t> </a:t>
            </a:r>
            <a:r>
              <a:rPr lang="en-US" altLang="zh-CN" sz="2400" dirty="0">
                <a:effectLst/>
                <a:sym typeface="+mn-ea"/>
              </a:rPr>
              <a:t>successors (</a:t>
            </a:r>
            <a:r>
              <a:rPr lang="en-US" altLang="zh-CN" sz="2400" dirty="0" smtClean="0">
                <a:effectLst/>
                <a:sym typeface="+mn-ea"/>
              </a:rPr>
              <a:t>sub-trees</a:t>
            </a:r>
            <a:r>
              <a:rPr lang="en-US" altLang="zh-CN" sz="2400" dirty="0">
                <a:effectLst/>
                <a:sym typeface="+mn-ea"/>
              </a:rPr>
              <a:t>).</a:t>
            </a:r>
            <a:endParaRPr kumimoji="0" lang="en-US" altLang="zh-CN" sz="2400" dirty="0">
              <a:effectLst/>
              <a:latin typeface="Arial" panose="020B0604020202020204" pitchFamily="34" charset="0"/>
            </a:endParaRPr>
          </a:p>
          <a:p>
            <a:pPr algn="l"/>
            <a:endParaRPr lang="zh-CN" altLang="en-US" sz="2400"/>
          </a:p>
        </p:txBody>
      </p:sp>
      <p:sp>
        <p:nvSpPr>
          <p:cNvPr id="3177" name="Rectangle 105"/>
          <p:cNvSpPr>
            <a:spLocks noGrp="1" noChangeArrowheads="1"/>
          </p:cNvSpPr>
          <p:nvPr/>
        </p:nvSpPr>
        <p:spPr>
          <a:xfrm>
            <a:off x="457200" y="1330325"/>
            <a:ext cx="276987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Definition of tree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250825" y="765175"/>
            <a:ext cx="8675688"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ts val="0"/>
              </a:spcBef>
            </a:pPr>
            <a:r>
              <a:rPr kumimoji="1" lang="en-US" altLang="zh-CN" sz="2400" dirty="0">
                <a:solidFill>
                  <a:srgbClr val="FFFF00"/>
                </a:solidFill>
                <a:effectLst/>
                <a:latin typeface="Times New Roman" panose="02020603050405020304" pitchFamily="18" charset="0"/>
              </a:rPr>
              <a:t>//Declaration</a:t>
            </a:r>
          </a:p>
          <a:p>
            <a:pPr algn="just">
              <a:spcBef>
                <a:spcPts val="0"/>
              </a:spcBef>
            </a:pPr>
            <a:r>
              <a:rPr kumimoji="1" lang="en-US" altLang="zh-CN" sz="2400" dirty="0">
                <a:effectLst/>
                <a:latin typeface="Times New Roman" panose="02020603050405020304" pitchFamily="18" charset="0"/>
              </a:rPr>
              <a:t>#define  </a:t>
            </a:r>
            <a:r>
              <a:rPr kumimoji="1" lang="en-US" altLang="zh-CN" sz="2400" dirty="0" err="1">
                <a:effectLst/>
                <a:latin typeface="Times New Roman" panose="02020603050405020304" pitchFamily="18" charset="0"/>
              </a:rPr>
              <a:t>MAXNODE</a:t>
            </a:r>
            <a:r>
              <a:rPr kumimoji="1" lang="en-US" altLang="zh-CN" sz="2400" dirty="0">
                <a:effectLst/>
                <a:latin typeface="Times New Roman" panose="02020603050405020304" pitchFamily="18" charset="0"/>
              </a:rPr>
              <a:t>  100   </a:t>
            </a:r>
            <a:r>
              <a:rPr kumimoji="1" lang="en-US" altLang="zh-CN" sz="2400" dirty="0">
                <a:solidFill>
                  <a:srgbClr val="00CC00"/>
                </a:solidFill>
                <a:effectLst/>
                <a:latin typeface="Times New Roman" panose="02020603050405020304" pitchFamily="18" charset="0"/>
              </a:rPr>
              <a:t>	/* </a:t>
            </a:r>
            <a:r>
              <a:rPr kumimoji="1" lang="zh-CN" altLang="en-US" sz="2400" dirty="0">
                <a:solidFill>
                  <a:srgbClr val="00CC00"/>
                </a:solidFill>
                <a:effectLst/>
                <a:latin typeface="Times New Roman" panose="02020603050405020304" pitchFamily="18" charset="0"/>
              </a:rPr>
              <a:t>定义二叉树中结点的最大个数 *</a:t>
            </a:r>
            <a:r>
              <a:rPr kumimoji="1" lang="en-US" altLang="zh-CN" sz="2400" dirty="0">
                <a:solidFill>
                  <a:srgbClr val="00CC00"/>
                </a:solidFill>
                <a:effectLst/>
                <a:latin typeface="Times New Roman" panose="02020603050405020304" pitchFamily="18" charset="0"/>
              </a:rPr>
              <a:t>/</a:t>
            </a:r>
          </a:p>
          <a:p>
            <a:pPr algn="just">
              <a:spcBef>
                <a:spcPts val="0"/>
              </a:spcBef>
            </a:pPr>
            <a:endParaRPr kumimoji="1" lang="en-US" altLang="zh-CN" sz="2400" dirty="0" err="1">
              <a:effectLst/>
              <a:latin typeface="Times New Roman" panose="02020603050405020304" pitchFamily="18" charset="0"/>
            </a:endParaRPr>
          </a:p>
          <a:p>
            <a:pPr algn="just">
              <a:spcBef>
                <a:spcPts val="0"/>
              </a:spcBef>
            </a:pPr>
            <a:r>
              <a:rPr kumimoji="1" lang="en-US" altLang="zh-CN" sz="2400" dirty="0" err="1">
                <a:effectLst/>
                <a:latin typeface="Times New Roman" panose="02020603050405020304" pitchFamily="18" charset="0"/>
              </a:rPr>
              <a:t>typedef</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SeqBTree</a:t>
            </a:r>
            <a:r>
              <a:rPr kumimoji="1" lang="en-US" altLang="zh-CN" sz="2400" dirty="0">
                <a:effectLst/>
                <a:latin typeface="Times New Roman" panose="02020603050405020304" pitchFamily="18" charset="0"/>
              </a:rPr>
              <a:t> 	</a:t>
            </a:r>
            <a:r>
              <a:rPr kumimoji="1" lang="en-US" altLang="zh-CN" sz="2400" dirty="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顺序二叉树类型定义 *</a:t>
            </a:r>
            <a:r>
              <a:rPr kumimoji="1" lang="en-US" altLang="zh-CN" sz="2400" dirty="0">
                <a:solidFill>
                  <a:srgbClr val="00CC00"/>
                </a:solidFill>
                <a:effectLst/>
                <a:latin typeface="Times New Roman" panose="02020603050405020304" pitchFamily="18" charset="0"/>
              </a:rPr>
              <a:t>/</a:t>
            </a:r>
          </a:p>
          <a:p>
            <a:pPr algn="just">
              <a:spcBef>
                <a:spcPts val="0"/>
              </a:spcBef>
            </a:pPr>
            <a:r>
              <a:rPr kumimoji="1" lang="en-US" altLang="zh-CN" sz="2400" dirty="0">
                <a:effectLst/>
                <a:latin typeface="Times New Roman" panose="02020603050405020304" pitchFamily="18" charset="0"/>
              </a:rPr>
              <a:t>{</a:t>
            </a:r>
          </a:p>
          <a:p>
            <a:pPr algn="just">
              <a:spcBef>
                <a:spcPts val="0"/>
              </a:spcBef>
            </a:pPr>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DataType</a:t>
            </a:r>
            <a:r>
              <a:rPr kumimoji="1" lang="en-US" altLang="zh-CN" sz="2400" dirty="0" smtClean="0">
                <a:effectLst/>
                <a:latin typeface="Times New Roman" panose="02020603050405020304" pitchFamily="18" charset="0"/>
              </a:rPr>
              <a:t>  </a:t>
            </a:r>
            <a:r>
              <a:rPr kumimoji="1" lang="en-US" altLang="zh-CN" sz="2400" dirty="0" err="1">
                <a:effectLst/>
                <a:latin typeface="Times New Roman" panose="02020603050405020304" pitchFamily="18" charset="0"/>
              </a:rPr>
              <a:t>nodelist</a:t>
            </a:r>
            <a:r>
              <a:rPr kumimoji="1" lang="en-US" altLang="zh-CN" sz="2400" dirty="0">
                <a:effectLst/>
                <a:latin typeface="Times New Roman" panose="02020603050405020304" pitchFamily="18" charset="0"/>
              </a:rPr>
              <a:t>[MAXNODE+1];</a:t>
            </a:r>
          </a:p>
          <a:p>
            <a:pPr algn="just">
              <a:spcBef>
                <a:spcPts val="0"/>
              </a:spcBef>
            </a:pPr>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int</a:t>
            </a:r>
            <a:r>
              <a:rPr kumimoji="1" lang="en-US" altLang="zh-CN" sz="2400" dirty="0" smtClean="0">
                <a:effectLst/>
                <a:latin typeface="Times New Roman" panose="02020603050405020304" pitchFamily="18" charset="0"/>
              </a:rPr>
              <a:t>  </a:t>
            </a:r>
            <a:r>
              <a:rPr kumimoji="1" lang="en-US" altLang="zh-CN" sz="2400" dirty="0">
                <a:effectLst/>
                <a:latin typeface="Times New Roman" panose="02020603050405020304" pitchFamily="18" charset="0"/>
              </a:rPr>
              <a:t>n</a:t>
            </a:r>
            <a:r>
              <a:rPr kumimoji="1" lang="en-US" altLang="zh-CN" sz="2400" dirty="0" smtClean="0">
                <a:effectLst/>
                <a:latin typeface="Times New Roman" panose="02020603050405020304" pitchFamily="18" charset="0"/>
              </a:rPr>
              <a:t>;  </a:t>
            </a:r>
            <a:r>
              <a:rPr kumimoji="1" lang="en-US" altLang="zh-CN" sz="2400" dirty="0" smtClean="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改造成完全二叉树后，结点的个数 *</a:t>
            </a:r>
            <a:r>
              <a:rPr kumimoji="1" lang="en-US" altLang="zh-CN" sz="2400" dirty="0">
                <a:solidFill>
                  <a:srgbClr val="00CC00"/>
                </a:solidFill>
                <a:effectLst/>
                <a:latin typeface="Times New Roman" panose="02020603050405020304" pitchFamily="18" charset="0"/>
              </a:rPr>
              <a:t>/</a:t>
            </a:r>
          </a:p>
          <a:p>
            <a:pPr algn="just">
              <a:spcBef>
                <a:spcPts val="0"/>
              </a:spcBef>
            </a:pPr>
            <a:r>
              <a:rPr kumimoji="1" lang="en-US" altLang="zh-CN" sz="2400" dirty="0">
                <a:effectLst/>
                <a:latin typeface="Times New Roman" panose="02020603050405020304" pitchFamily="18" charset="0"/>
              </a:rPr>
              <a:t>}</a:t>
            </a:r>
            <a:r>
              <a:rPr kumimoji="1" lang="en-US" altLang="zh-CN" sz="2400" dirty="0" err="1">
                <a:effectLst/>
                <a:latin typeface="Times New Roman" panose="02020603050405020304" pitchFamily="18" charset="0"/>
              </a:rPr>
              <a:t>SeqBTree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PSeqBTree</a:t>
            </a:r>
            <a:r>
              <a:rPr kumimoji="1" lang="en-US" altLang="zh-CN" sz="2400" dirty="0">
                <a:effectLst/>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68313" y="1260475"/>
            <a:ext cx="842486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dirty="0" smtClean="0">
                <a:effectLst/>
                <a:latin typeface="Times New Roman" panose="02020603050405020304" pitchFamily="18" charset="0"/>
              </a:rPr>
              <a:t>        由</a:t>
            </a:r>
            <a:r>
              <a:rPr kumimoji="1" lang="zh-CN" altLang="en-US" sz="2400" dirty="0">
                <a:effectLst/>
                <a:latin typeface="Times New Roman" panose="02020603050405020304" pitchFamily="18" charset="0"/>
              </a:rPr>
              <a:t>二叉树的定义可知，二叉树的结点由</a:t>
            </a:r>
            <a:r>
              <a:rPr kumimoji="1" lang="zh-CN" altLang="en-US" sz="2400" dirty="0">
                <a:solidFill>
                  <a:srgbClr val="FFFF00"/>
                </a:solidFill>
                <a:effectLst/>
                <a:latin typeface="Times New Roman" panose="02020603050405020304" pitchFamily="18" charset="0"/>
              </a:rPr>
              <a:t>一个数据元素</a:t>
            </a:r>
            <a:r>
              <a:rPr kumimoji="1" lang="zh-CN" altLang="en-US" sz="2400" dirty="0">
                <a:effectLst/>
                <a:latin typeface="Times New Roman" panose="02020603050405020304" pitchFamily="18" charset="0"/>
              </a:rPr>
              <a:t>和</a:t>
            </a:r>
            <a:r>
              <a:rPr kumimoji="1" lang="zh-CN" altLang="en-US" sz="2400" dirty="0">
                <a:solidFill>
                  <a:srgbClr val="FFFF00"/>
                </a:solidFill>
                <a:effectLst/>
                <a:latin typeface="Times New Roman" panose="02020603050405020304" pitchFamily="18" charset="0"/>
              </a:rPr>
              <a:t>两个分支</a:t>
            </a:r>
            <a:r>
              <a:rPr kumimoji="1" lang="zh-CN" altLang="en-US" sz="2400" dirty="0">
                <a:effectLst/>
                <a:latin typeface="Times New Roman" panose="02020603050405020304" pitchFamily="18" charset="0"/>
              </a:rPr>
              <a:t>构成，因此在表示时，至少需要包含三个域：数据域和左、右指针域。如果想能够找到父结点，则可以增加一个指向父结点的指针域。利用这两种结点结构所得的二叉树存储结构分别称为</a:t>
            </a:r>
            <a:r>
              <a:rPr kumimoji="1" lang="zh-CN" altLang="en-US" sz="2400" dirty="0">
                <a:solidFill>
                  <a:srgbClr val="FFFF00"/>
                </a:solidFill>
                <a:effectLst/>
                <a:latin typeface="Times New Roman" panose="02020603050405020304" pitchFamily="18" charset="0"/>
              </a:rPr>
              <a:t>二叉链表</a:t>
            </a:r>
            <a:r>
              <a:rPr kumimoji="1" lang="zh-CN" altLang="en-US" sz="2400" dirty="0">
                <a:effectLst/>
                <a:latin typeface="Times New Roman" panose="02020603050405020304" pitchFamily="18" charset="0"/>
              </a:rPr>
              <a:t>和</a:t>
            </a:r>
            <a:r>
              <a:rPr kumimoji="1" lang="zh-CN" altLang="en-US" sz="2400" dirty="0">
                <a:solidFill>
                  <a:srgbClr val="FFFF00"/>
                </a:solidFill>
                <a:effectLst/>
                <a:latin typeface="Times New Roman" panose="02020603050405020304" pitchFamily="18" charset="0"/>
              </a:rPr>
              <a:t>三叉链表</a:t>
            </a:r>
            <a:r>
              <a:rPr kumimoji="1" lang="zh-CN" altLang="en-US" sz="2400" dirty="0">
                <a:effectLst/>
                <a:latin typeface="Times New Roman" panose="02020603050405020304" pitchFamily="18" charset="0"/>
              </a:rPr>
              <a:t>。</a:t>
            </a:r>
          </a:p>
          <a:p>
            <a:pPr algn="l"/>
            <a:endParaRPr kumimoji="1" lang="zh-CN" altLang="en-US" sz="2400" dirty="0">
              <a:effectLst/>
              <a:latin typeface="Times New Roman" panose="02020603050405020304" pitchFamily="18" charset="0"/>
            </a:endParaRPr>
          </a:p>
          <a:p>
            <a:pPr algn="l"/>
            <a:r>
              <a:rPr kumimoji="1" lang="en-US" altLang="zh-CN" sz="2400" dirty="0">
                <a:solidFill>
                  <a:srgbClr val="FFFF00"/>
                </a:solidFill>
                <a:effectLst/>
                <a:latin typeface="Times New Roman" panose="02020603050405020304" pitchFamily="18" charset="0"/>
              </a:rPr>
              <a:t>//Declaration</a:t>
            </a:r>
          </a:p>
          <a:p>
            <a:pPr algn="l"/>
            <a:r>
              <a:rPr kumimoji="1" lang="en-US" altLang="zh-CN" sz="2400" dirty="0" err="1">
                <a:effectLst/>
                <a:latin typeface="Times New Roman" panose="02020603050405020304" pitchFamily="18" charset="0"/>
              </a:rPr>
              <a:t>typedef</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BinTreeNode</a:t>
            </a:r>
            <a:endParaRPr kumimoji="1" lang="en-US" altLang="zh-CN" sz="2400" dirty="0">
              <a:effectLst/>
              <a:latin typeface="Times New Roman" panose="02020603050405020304" pitchFamily="18" charset="0"/>
            </a:endParaRPr>
          </a:p>
          <a:p>
            <a:pPr algn="l"/>
            <a:r>
              <a:rPr kumimoji="1" lang="en-US" altLang="zh-CN" sz="2400" dirty="0" smtClean="0">
                <a:effectLst/>
                <a:latin typeface="Times New Roman" panose="02020603050405020304" pitchFamily="18" charset="0"/>
              </a:rPr>
              <a:t>{</a:t>
            </a:r>
            <a:endParaRPr kumimoji="1" lang="en-US" altLang="zh-CN" sz="2400" dirty="0">
              <a:effectLst/>
              <a:latin typeface="Times New Roman" panose="02020603050405020304" pitchFamily="18" charset="0"/>
            </a:endParaRPr>
          </a:p>
          <a:p>
            <a:pPr algn="l"/>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DataType</a:t>
            </a:r>
            <a:r>
              <a:rPr kumimoji="1" lang="en-US" altLang="zh-CN" sz="2400" dirty="0" smtClean="0">
                <a:effectLst/>
                <a:latin typeface="Times New Roman" panose="02020603050405020304" pitchFamily="18" charset="0"/>
              </a:rPr>
              <a:t>  </a:t>
            </a:r>
            <a:r>
              <a:rPr kumimoji="1" lang="en-US" altLang="zh-CN" sz="2400" dirty="0">
                <a:solidFill>
                  <a:srgbClr val="FFFF00"/>
                </a:solidFill>
                <a:effectLst/>
                <a:latin typeface="Times New Roman" panose="02020603050405020304" pitchFamily="18" charset="0"/>
              </a:rPr>
              <a:t>info</a:t>
            </a:r>
            <a:r>
              <a:rPr kumimoji="1" lang="en-US" altLang="zh-CN" sz="2400" dirty="0">
                <a:effectLst/>
                <a:latin typeface="Times New Roman" panose="02020603050405020304" pitchFamily="18" charset="0"/>
              </a:rPr>
              <a:t>;</a:t>
            </a:r>
          </a:p>
          <a:p>
            <a:pPr algn="l"/>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struct</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BinTreeNode</a:t>
            </a:r>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solidFill>
                  <a:srgbClr val="FFFF00"/>
                </a:solidFill>
                <a:effectLst/>
                <a:latin typeface="Times New Roman" panose="02020603050405020304" pitchFamily="18" charset="0"/>
              </a:rPr>
              <a:t>lchild</a:t>
            </a:r>
            <a:r>
              <a:rPr kumimoji="1" lang="en-US" altLang="zh-CN" sz="2400" dirty="0">
                <a:effectLst/>
                <a:latin typeface="Times New Roman" panose="02020603050405020304" pitchFamily="18" charset="0"/>
              </a:rPr>
              <a:t>;</a:t>
            </a:r>
          </a:p>
          <a:p>
            <a:pPr algn="l"/>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struct</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BinTreeNode</a:t>
            </a:r>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solidFill>
                  <a:srgbClr val="FFFF00"/>
                </a:solidFill>
                <a:effectLst/>
                <a:latin typeface="Times New Roman" panose="02020603050405020304" pitchFamily="18" charset="0"/>
              </a:rPr>
              <a:t>rchild</a:t>
            </a:r>
            <a:r>
              <a:rPr kumimoji="1" lang="en-US" altLang="zh-CN" sz="2400" dirty="0">
                <a:effectLst/>
                <a:latin typeface="Times New Roman" panose="02020603050405020304" pitchFamily="18" charset="0"/>
              </a:rPr>
              <a:t>;</a:t>
            </a:r>
          </a:p>
          <a:p>
            <a:pPr algn="l"/>
            <a:r>
              <a:rPr kumimoji="1" lang="en-US" altLang="zh-CN" sz="2400" dirty="0">
                <a:effectLst/>
                <a:latin typeface="Times New Roman" panose="02020603050405020304" pitchFamily="18" charset="0"/>
              </a:rPr>
              <a:t>}</a:t>
            </a:r>
            <a:r>
              <a:rPr kumimoji="1" lang="en-US" altLang="zh-CN" sz="2400" dirty="0" err="1">
                <a:effectLst/>
                <a:latin typeface="Times New Roman" panose="02020603050405020304" pitchFamily="18" charset="0"/>
              </a:rPr>
              <a:t>BinTreeNode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PBinTreeNode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BinTree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PBinTree</a:t>
            </a:r>
            <a:r>
              <a:rPr kumimoji="1" lang="en-US" altLang="zh-CN" sz="2400" dirty="0">
                <a:effectLst/>
                <a:latin typeface="Times New Roman" panose="02020603050405020304" pitchFamily="18" charset="0"/>
              </a:rPr>
              <a:t>;</a:t>
            </a:r>
          </a:p>
        </p:txBody>
      </p:sp>
      <p:sp>
        <p:nvSpPr>
          <p:cNvPr id="3177" name="Rectangle 105"/>
          <p:cNvSpPr>
            <a:spLocks noGrp="1" noChangeArrowheads="1"/>
          </p:cNvSpPr>
          <p:nvPr/>
        </p:nvSpPr>
        <p:spPr>
          <a:xfrm>
            <a:off x="584200" y="493395"/>
            <a:ext cx="2108835"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Linked form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68313" y="1260475"/>
            <a:ext cx="8424862" cy="526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dirty="0" smtClean="0">
                <a:effectLst/>
                <a:latin typeface="Times New Roman" panose="02020603050405020304" pitchFamily="18" charset="0"/>
              </a:rPr>
              <a:t>        由</a:t>
            </a:r>
            <a:r>
              <a:rPr kumimoji="1" lang="zh-CN" altLang="en-US" sz="2400" dirty="0">
                <a:effectLst/>
                <a:latin typeface="Times New Roman" panose="02020603050405020304" pitchFamily="18" charset="0"/>
              </a:rPr>
              <a:t>二叉树的定义可知，二叉树的结点由</a:t>
            </a:r>
            <a:r>
              <a:rPr kumimoji="1" lang="zh-CN" altLang="en-US" sz="2400" dirty="0">
                <a:solidFill>
                  <a:srgbClr val="FFFF00"/>
                </a:solidFill>
                <a:effectLst/>
                <a:latin typeface="Times New Roman" panose="02020603050405020304" pitchFamily="18" charset="0"/>
              </a:rPr>
              <a:t>一个数据元素</a:t>
            </a:r>
            <a:r>
              <a:rPr kumimoji="1" lang="zh-CN" altLang="en-US" sz="2400" dirty="0">
                <a:effectLst/>
                <a:latin typeface="Times New Roman" panose="02020603050405020304" pitchFamily="18" charset="0"/>
              </a:rPr>
              <a:t>和</a:t>
            </a:r>
            <a:r>
              <a:rPr kumimoji="1" lang="zh-CN" altLang="en-US" sz="2400" dirty="0">
                <a:solidFill>
                  <a:srgbClr val="FFFF00"/>
                </a:solidFill>
                <a:effectLst/>
                <a:latin typeface="Times New Roman" panose="02020603050405020304" pitchFamily="18" charset="0"/>
              </a:rPr>
              <a:t>两个分支</a:t>
            </a:r>
            <a:r>
              <a:rPr kumimoji="1" lang="zh-CN" altLang="en-US" sz="2400" dirty="0">
                <a:effectLst/>
                <a:latin typeface="Times New Roman" panose="02020603050405020304" pitchFamily="18" charset="0"/>
              </a:rPr>
              <a:t>构成，因此在表示时，至少需要包含三个域：数据域和左、右指针域。如果想能够找到父结点，则可以增加一个指向父结点的指针域。利用这两种结点结构所得的二叉树存储结构分别称为</a:t>
            </a:r>
            <a:r>
              <a:rPr kumimoji="1" lang="zh-CN" altLang="en-US" sz="2400" dirty="0">
                <a:solidFill>
                  <a:srgbClr val="FFFF00"/>
                </a:solidFill>
                <a:effectLst/>
                <a:latin typeface="Times New Roman" panose="02020603050405020304" pitchFamily="18" charset="0"/>
              </a:rPr>
              <a:t>二叉链表</a:t>
            </a:r>
            <a:r>
              <a:rPr kumimoji="1" lang="zh-CN" altLang="en-US" sz="2400" dirty="0">
                <a:effectLst/>
                <a:latin typeface="Times New Roman" panose="02020603050405020304" pitchFamily="18" charset="0"/>
              </a:rPr>
              <a:t>和</a:t>
            </a:r>
            <a:r>
              <a:rPr kumimoji="1" lang="zh-CN" altLang="en-US" sz="2400" dirty="0">
                <a:solidFill>
                  <a:srgbClr val="FFFF00"/>
                </a:solidFill>
                <a:effectLst/>
                <a:latin typeface="Times New Roman" panose="02020603050405020304" pitchFamily="18" charset="0"/>
              </a:rPr>
              <a:t>三叉链表</a:t>
            </a:r>
            <a:r>
              <a:rPr kumimoji="1" lang="zh-CN" altLang="en-US" sz="2400" dirty="0">
                <a:effectLst/>
                <a:latin typeface="Times New Roman" panose="02020603050405020304" pitchFamily="18" charset="0"/>
              </a:rPr>
              <a:t>。</a:t>
            </a:r>
          </a:p>
          <a:p>
            <a:pPr algn="l"/>
            <a:endParaRPr kumimoji="1" lang="zh-CN" altLang="en-US" sz="2400" dirty="0">
              <a:effectLst/>
              <a:latin typeface="Times New Roman" panose="02020603050405020304" pitchFamily="18" charset="0"/>
            </a:endParaRPr>
          </a:p>
          <a:p>
            <a:pPr algn="l"/>
            <a:r>
              <a:rPr kumimoji="1" lang="en-US" altLang="zh-CN" sz="2400" dirty="0">
                <a:solidFill>
                  <a:srgbClr val="FFFF00"/>
                </a:solidFill>
                <a:effectLst/>
                <a:latin typeface="Times New Roman" panose="02020603050405020304" pitchFamily="18" charset="0"/>
              </a:rPr>
              <a:t>//Declaration</a:t>
            </a:r>
          </a:p>
          <a:p>
            <a:pPr algn="l"/>
            <a:r>
              <a:rPr kumimoji="1" lang="en-US" altLang="zh-CN" sz="2400" dirty="0" err="1">
                <a:effectLst/>
                <a:latin typeface="Times New Roman" panose="02020603050405020304" pitchFamily="18" charset="0"/>
              </a:rPr>
              <a:t>typedef</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Tri</a:t>
            </a:r>
            <a:r>
              <a:rPr kumimoji="1" lang="en-US" altLang="zh-CN" sz="2400" dirty="0" err="1">
                <a:effectLst/>
                <a:latin typeface="Times New Roman" panose="02020603050405020304" pitchFamily="18" charset="0"/>
              </a:rPr>
              <a:t>TreeNode</a:t>
            </a:r>
            <a:endParaRPr kumimoji="1" lang="en-US" altLang="zh-CN" sz="2400" dirty="0">
              <a:effectLst/>
              <a:latin typeface="Times New Roman" panose="02020603050405020304" pitchFamily="18" charset="0"/>
            </a:endParaRPr>
          </a:p>
          <a:p>
            <a:pPr algn="l"/>
            <a:r>
              <a:rPr kumimoji="1" lang="en-US" altLang="zh-CN" sz="2400" dirty="0" smtClean="0">
                <a:effectLst/>
                <a:latin typeface="Times New Roman" panose="02020603050405020304" pitchFamily="18" charset="0"/>
              </a:rPr>
              <a:t>{</a:t>
            </a:r>
            <a:endParaRPr kumimoji="1" lang="en-US" altLang="zh-CN" sz="2400" dirty="0">
              <a:effectLst/>
              <a:latin typeface="Times New Roman" panose="02020603050405020304" pitchFamily="18" charset="0"/>
            </a:endParaRPr>
          </a:p>
          <a:p>
            <a:pPr algn="l"/>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DataType</a:t>
            </a:r>
            <a:r>
              <a:rPr kumimoji="1" lang="en-US" altLang="zh-CN" sz="2400" dirty="0" smtClean="0">
                <a:effectLst/>
                <a:latin typeface="Times New Roman" panose="02020603050405020304" pitchFamily="18" charset="0"/>
              </a:rPr>
              <a:t>  </a:t>
            </a:r>
            <a:r>
              <a:rPr kumimoji="1" lang="en-US" altLang="zh-CN" sz="2400" dirty="0">
                <a:solidFill>
                  <a:srgbClr val="FFFF00"/>
                </a:solidFill>
                <a:effectLst/>
                <a:latin typeface="Times New Roman" panose="02020603050405020304" pitchFamily="18" charset="0"/>
              </a:rPr>
              <a:t>info</a:t>
            </a:r>
            <a:r>
              <a:rPr kumimoji="1" lang="en-US" altLang="zh-CN" sz="2400" dirty="0">
                <a:effectLst/>
                <a:latin typeface="Times New Roman" panose="02020603050405020304" pitchFamily="18" charset="0"/>
              </a:rPr>
              <a:t>;</a:t>
            </a:r>
          </a:p>
          <a:p>
            <a:pPr algn="l"/>
            <a:r>
              <a:rPr kumimoji="1" lang="en-US" altLang="zh-CN" sz="2400" dirty="0" err="1" smtClean="0">
                <a:effectLst/>
                <a:latin typeface="Times New Roman" panose="02020603050405020304" pitchFamily="18" charset="0"/>
                <a:sym typeface="+mn-ea"/>
              </a:rPr>
              <a:t>        struct</a:t>
            </a:r>
            <a:r>
              <a:rPr kumimoji="1" lang="en-US" altLang="zh-CN" sz="2400" dirty="0" smtClean="0">
                <a:effectLst/>
                <a:latin typeface="Times New Roman" panose="02020603050405020304" pitchFamily="18" charset="0"/>
                <a:sym typeface="+mn-ea"/>
              </a:rPr>
              <a:t> </a:t>
            </a:r>
            <a:r>
              <a:rPr kumimoji="1" lang="en-US" altLang="zh-CN" sz="2400" dirty="0" err="1" smtClean="0">
                <a:effectLst/>
                <a:latin typeface="Times New Roman" panose="02020603050405020304" pitchFamily="18" charset="0"/>
                <a:sym typeface="+mn-ea"/>
              </a:rPr>
              <a:t>BinTreeNode</a:t>
            </a:r>
            <a:r>
              <a:rPr kumimoji="1" lang="en-US" altLang="zh-CN" sz="2400" dirty="0">
                <a:effectLst/>
                <a:latin typeface="Times New Roman" panose="02020603050405020304" pitchFamily="18" charset="0"/>
                <a:sym typeface="+mn-ea"/>
              </a:rPr>
              <a:t> </a:t>
            </a:r>
            <a:r>
              <a:rPr kumimoji="1" lang="en-US" altLang="zh-CN" sz="2400" dirty="0" smtClean="0">
                <a:effectLst/>
                <a:latin typeface="Times New Roman" panose="02020603050405020304" pitchFamily="18" charset="0"/>
                <a:sym typeface="+mn-ea"/>
              </a:rPr>
              <a:t> *</a:t>
            </a:r>
            <a:r>
              <a:rPr kumimoji="1" lang="en-US" altLang="zh-CN" sz="2400" dirty="0" err="1" smtClean="0">
                <a:solidFill>
                  <a:srgbClr val="FFFF00"/>
                </a:solidFill>
                <a:effectLst/>
                <a:latin typeface="Times New Roman" panose="02020603050405020304" pitchFamily="18" charset="0"/>
                <a:sym typeface="+mn-ea"/>
              </a:rPr>
              <a:t>parent</a:t>
            </a:r>
            <a:r>
              <a:rPr kumimoji="1" lang="en-US" altLang="zh-CN" sz="2400" dirty="0">
                <a:effectLst/>
                <a:latin typeface="Times New Roman" panose="02020603050405020304" pitchFamily="18" charset="0"/>
                <a:sym typeface="+mn-ea"/>
              </a:rPr>
              <a:t>;</a:t>
            </a:r>
            <a:endParaRPr kumimoji="1" lang="en-US" altLang="zh-CN" sz="2400" dirty="0">
              <a:effectLst/>
              <a:latin typeface="Times New Roman" panose="02020603050405020304" pitchFamily="18" charset="0"/>
            </a:endParaRPr>
          </a:p>
          <a:p>
            <a:pPr algn="l"/>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struct</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BinTreeNode</a:t>
            </a:r>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solidFill>
                  <a:srgbClr val="FFFF00"/>
                </a:solidFill>
                <a:effectLst/>
                <a:latin typeface="Times New Roman" panose="02020603050405020304" pitchFamily="18" charset="0"/>
              </a:rPr>
              <a:t>lchild</a:t>
            </a:r>
            <a:r>
              <a:rPr kumimoji="1" lang="en-US" altLang="zh-CN" sz="2400" dirty="0">
                <a:effectLst/>
                <a:latin typeface="Times New Roman" panose="02020603050405020304" pitchFamily="18" charset="0"/>
              </a:rPr>
              <a:t>;</a:t>
            </a:r>
          </a:p>
          <a:p>
            <a:pPr algn="l"/>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struct</a:t>
            </a:r>
            <a:r>
              <a:rPr kumimoji="1" lang="en-US" altLang="zh-CN" sz="2400" dirty="0" smtClean="0">
                <a:effectLst/>
                <a:latin typeface="Times New Roman" panose="02020603050405020304" pitchFamily="18" charset="0"/>
              </a:rPr>
              <a:t> </a:t>
            </a:r>
            <a:r>
              <a:rPr kumimoji="1" lang="en-US" altLang="zh-CN" sz="2400" dirty="0" err="1" smtClean="0">
                <a:effectLst/>
                <a:latin typeface="Times New Roman" panose="02020603050405020304" pitchFamily="18" charset="0"/>
              </a:rPr>
              <a:t>BinTreeNode</a:t>
            </a:r>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dirty="0" err="1" smtClean="0">
                <a:solidFill>
                  <a:srgbClr val="FFFF00"/>
                </a:solidFill>
                <a:effectLst/>
                <a:latin typeface="Times New Roman" panose="02020603050405020304" pitchFamily="18" charset="0"/>
              </a:rPr>
              <a:t>rchild</a:t>
            </a:r>
            <a:r>
              <a:rPr kumimoji="1" lang="en-US" altLang="zh-CN" sz="2400" dirty="0">
                <a:effectLst/>
                <a:latin typeface="Times New Roman" panose="02020603050405020304" pitchFamily="18" charset="0"/>
              </a:rPr>
              <a:t>;</a:t>
            </a:r>
          </a:p>
          <a:p>
            <a:pPr algn="l"/>
            <a:r>
              <a:rPr kumimoji="1" lang="en-US" altLang="zh-CN" sz="2400" dirty="0">
                <a:effectLst/>
                <a:latin typeface="Times New Roman" panose="02020603050405020304" pitchFamily="18" charset="0"/>
              </a:rPr>
              <a:t>}</a:t>
            </a:r>
            <a:r>
              <a:rPr kumimoji="1" lang="en-US" altLang="zh-CN" sz="2400" dirty="0" err="1">
                <a:effectLst/>
                <a:latin typeface="Times New Roman" panose="02020603050405020304" pitchFamily="18" charset="0"/>
              </a:rPr>
              <a:t>BinTreeNode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PBinTreeNode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BinTree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PBinTree</a:t>
            </a:r>
            <a:r>
              <a:rPr kumimoji="1" lang="en-US" altLang="zh-CN" sz="2400" dirty="0">
                <a:effectLst/>
                <a:latin typeface="Times New Roman" panose="02020603050405020304" pitchFamily="18" charset="0"/>
              </a:rPr>
              <a:t>;</a:t>
            </a:r>
          </a:p>
        </p:txBody>
      </p:sp>
      <p:sp>
        <p:nvSpPr>
          <p:cNvPr id="3177" name="Rectangle 105"/>
          <p:cNvSpPr>
            <a:spLocks noGrp="1" noChangeArrowheads="1"/>
          </p:cNvSpPr>
          <p:nvPr/>
        </p:nvSpPr>
        <p:spPr>
          <a:xfrm>
            <a:off x="584200" y="493395"/>
            <a:ext cx="2108835"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Linked form</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a:t>Example</a:t>
            </a:r>
          </a:p>
        </p:txBody>
      </p:sp>
      <p:grpSp>
        <p:nvGrpSpPr>
          <p:cNvPr id="121868" name="Group 12"/>
          <p:cNvGrpSpPr/>
          <p:nvPr/>
        </p:nvGrpSpPr>
        <p:grpSpPr bwMode="auto">
          <a:xfrm>
            <a:off x="107950" y="1773238"/>
            <a:ext cx="8899525" cy="4164012"/>
            <a:chOff x="68" y="1117"/>
            <a:chExt cx="5606" cy="2623"/>
          </a:xfrm>
        </p:grpSpPr>
        <p:pic>
          <p:nvPicPr>
            <p:cNvPr id="1218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 y="1117"/>
              <a:ext cx="5606" cy="2623"/>
            </a:xfrm>
            <a:prstGeom prst="rect">
              <a:avLst/>
            </a:prstGeom>
            <a:noFill/>
            <a:ln>
              <a:noFill/>
            </a:ln>
            <a:effectLst>
              <a:outerShdw dist="107763" dir="2700000" algn="ctr" rotWithShape="0">
                <a:srgbClr val="4D4D4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1861" name="Line 5"/>
            <p:cNvSpPr>
              <a:spLocks noChangeShapeType="1"/>
            </p:cNvSpPr>
            <p:nvPr/>
          </p:nvSpPr>
          <p:spPr bwMode="auto">
            <a:xfrm flipV="1">
              <a:off x="4412" y="1732"/>
              <a:ext cx="42" cy="256"/>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2" name="Line 6"/>
            <p:cNvSpPr>
              <a:spLocks noChangeShapeType="1"/>
            </p:cNvSpPr>
            <p:nvPr/>
          </p:nvSpPr>
          <p:spPr bwMode="auto">
            <a:xfrm flipV="1">
              <a:off x="3878" y="2113"/>
              <a:ext cx="180" cy="254"/>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3" name="Line 7"/>
            <p:cNvSpPr>
              <a:spLocks noChangeShapeType="1"/>
            </p:cNvSpPr>
            <p:nvPr/>
          </p:nvSpPr>
          <p:spPr bwMode="auto">
            <a:xfrm flipV="1">
              <a:off x="4242" y="2501"/>
              <a:ext cx="180" cy="254"/>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4" name="Line 8"/>
            <p:cNvSpPr>
              <a:spLocks noChangeShapeType="1"/>
            </p:cNvSpPr>
            <p:nvPr/>
          </p:nvSpPr>
          <p:spPr bwMode="auto">
            <a:xfrm flipH="1" flipV="1">
              <a:off x="5021" y="2456"/>
              <a:ext cx="258" cy="294"/>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5" name="Line 9"/>
            <p:cNvSpPr>
              <a:spLocks noChangeShapeType="1"/>
            </p:cNvSpPr>
            <p:nvPr/>
          </p:nvSpPr>
          <p:spPr bwMode="auto">
            <a:xfrm flipH="1" flipV="1">
              <a:off x="4427" y="2902"/>
              <a:ext cx="184" cy="248"/>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7" name="Line 11"/>
            <p:cNvSpPr>
              <a:spLocks noChangeShapeType="1"/>
            </p:cNvSpPr>
            <p:nvPr/>
          </p:nvSpPr>
          <p:spPr bwMode="auto">
            <a:xfrm flipH="1" flipV="1">
              <a:off x="4578" y="2118"/>
              <a:ext cx="175" cy="251"/>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b="1"/>
              <a:t>二叉树的</a:t>
            </a:r>
            <a:r>
              <a:rPr lang="zh-CN" altLang="en-US" b="1">
                <a:sym typeface="+mn-ea"/>
              </a:rPr>
              <a:t>静态</a:t>
            </a:r>
            <a:r>
              <a:rPr lang="zh-CN" altLang="en-US" b="1"/>
              <a:t>链式存储</a:t>
            </a:r>
          </a:p>
        </p:txBody>
      </p:sp>
      <p:grpSp>
        <p:nvGrpSpPr>
          <p:cNvPr id="122887" name="Group 7"/>
          <p:cNvGrpSpPr/>
          <p:nvPr/>
        </p:nvGrpSpPr>
        <p:grpSpPr bwMode="auto">
          <a:xfrm>
            <a:off x="214948" y="2204720"/>
            <a:ext cx="8713787" cy="4464050"/>
            <a:chOff x="113" y="890"/>
            <a:chExt cx="5489" cy="2812"/>
          </a:xfrm>
        </p:grpSpPr>
        <p:sp>
          <p:nvSpPr>
            <p:cNvPr id="122884" name="Rectangle 4"/>
            <p:cNvSpPr>
              <a:spLocks noChangeArrowheads="1"/>
            </p:cNvSpPr>
            <p:nvPr/>
          </p:nvSpPr>
          <p:spPr bwMode="auto">
            <a:xfrm>
              <a:off x="113" y="890"/>
              <a:ext cx="5489" cy="2812"/>
            </a:xfrm>
            <a:prstGeom prst="rect">
              <a:avLst/>
            </a:prstGeom>
            <a:solidFill>
              <a:schemeClr val="tx1"/>
            </a:solidFill>
            <a:ln>
              <a:noFill/>
            </a:ln>
            <a:effectLst>
              <a:outerShdw dist="107763" dir="2700000" algn="ctr" rotWithShape="0">
                <a:srgbClr val="4D4D4D"/>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pic>
          <p:nvPicPr>
            <p:cNvPr id="1228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 y="1020"/>
              <a:ext cx="3705" cy="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 y="911"/>
              <a:ext cx="1483" cy="2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文本框 1"/>
          <p:cNvSpPr txBox="1"/>
          <p:nvPr/>
        </p:nvSpPr>
        <p:spPr>
          <a:xfrm>
            <a:off x="1407160" y="1340485"/>
            <a:ext cx="6403340" cy="521970"/>
          </a:xfrm>
          <a:prstGeom prst="rect">
            <a:avLst/>
          </a:prstGeom>
          <a:noFill/>
        </p:spPr>
        <p:txBody>
          <a:bodyPr wrap="square" rtlCol="0">
            <a:spAutoFit/>
          </a:bodyPr>
          <a:lstStyle/>
          <a:p>
            <a:r>
              <a:rPr lang="zh-CN" altLang="en-US" sz="2800" b="1"/>
              <a:t>回顾：静态链表的实现方式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Quick Review</a:t>
            </a:r>
            <a:endParaRPr lang="zh-CN" altLang="en-US" dirty="0"/>
          </a:p>
        </p:txBody>
      </p:sp>
      <p:sp>
        <p:nvSpPr>
          <p:cNvPr id="4" name="内容占位符 3"/>
          <p:cNvSpPr>
            <a:spLocks noGrp="1"/>
          </p:cNvSpPr>
          <p:nvPr>
            <p:ph idx="1"/>
          </p:nvPr>
        </p:nvSpPr>
        <p:spPr/>
        <p:txBody>
          <a:bodyPr/>
          <a:lstStyle/>
          <a:p>
            <a:r>
              <a:rPr lang="en-US" altLang="zh-CN" dirty="0" smtClean="0">
                <a:effectLst/>
              </a:rPr>
              <a:t>Tree and Binary tree</a:t>
            </a:r>
          </a:p>
          <a:p>
            <a:pPr lvl="1"/>
            <a:r>
              <a:rPr lang="en-US" altLang="zh-CN" dirty="0" smtClean="0">
                <a:effectLst/>
              </a:rPr>
              <a:t>ADT</a:t>
            </a:r>
          </a:p>
          <a:p>
            <a:pPr lvl="1"/>
            <a:r>
              <a:rPr lang="en-US" altLang="zh-CN" dirty="0" smtClean="0">
                <a:effectLst/>
              </a:rPr>
              <a:t>Concepts and notations</a:t>
            </a:r>
          </a:p>
          <a:p>
            <a:r>
              <a:rPr lang="en-US" altLang="zh-CN" dirty="0" smtClean="0">
                <a:effectLst/>
              </a:rPr>
              <a:t>Binary tree</a:t>
            </a:r>
          </a:p>
          <a:p>
            <a:pPr lvl="1"/>
            <a:r>
              <a:rPr lang="en-US" altLang="zh-CN" dirty="0">
                <a:effectLst/>
              </a:rPr>
              <a:t>Storage: seq. form, linked form, static linked form</a:t>
            </a:r>
          </a:p>
          <a:p>
            <a:pPr lvl="1"/>
            <a:endParaRPr lang="en-US" altLang="zh-CN" dirty="0" smtClean="0">
              <a:effectLst/>
            </a:endParaRPr>
          </a:p>
          <a:p>
            <a:pPr lvl="1"/>
            <a:endParaRPr lang="zh-CN" altLang="en-US" dirty="0">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Contents</a:t>
            </a:r>
          </a:p>
        </p:txBody>
      </p:sp>
      <p:sp>
        <p:nvSpPr>
          <p:cNvPr id="106499" name="Rectangle 3"/>
          <p:cNvSpPr>
            <a:spLocks noGrp="1" noChangeArrowheads="1"/>
          </p:cNvSpPr>
          <p:nvPr>
            <p:ph type="body" idx="1"/>
          </p:nvPr>
        </p:nvSpPr>
        <p:spPr/>
        <p:txBody>
          <a:bodyPr/>
          <a:lstStyle/>
          <a:p>
            <a:pPr>
              <a:lnSpc>
                <a:spcPct val="90000"/>
              </a:lnSpc>
            </a:pPr>
            <a:r>
              <a:rPr lang="en-US" altLang="zh-CN" sz="2800" dirty="0" smtClean="0">
                <a:solidFill>
                  <a:schemeClr val="tx1"/>
                </a:solidFill>
                <a:effectLst/>
                <a:latin typeface="+mj-lt"/>
                <a:cs typeface="+mj-lt"/>
              </a:rPr>
              <a:t>Definition </a:t>
            </a:r>
            <a:r>
              <a:rPr lang="en-US" altLang="zh-CN" sz="2800" dirty="0">
                <a:solidFill>
                  <a:schemeClr val="tx1"/>
                </a:solidFill>
                <a:effectLst/>
                <a:latin typeface="+mj-lt"/>
                <a:cs typeface="+mj-lt"/>
              </a:rPr>
              <a:t>of Tree and Forest</a:t>
            </a:r>
          </a:p>
          <a:p>
            <a:pPr>
              <a:lnSpc>
                <a:spcPct val="90000"/>
              </a:lnSpc>
            </a:pPr>
            <a:r>
              <a:rPr lang="en-US" altLang="zh-CN" sz="2800" dirty="0" smtClean="0">
                <a:effectLst/>
                <a:latin typeface="+mj-lt"/>
                <a:cs typeface="+mj-lt"/>
                <a:sym typeface="+mn-ea"/>
              </a:rPr>
              <a:t>Definition </a:t>
            </a:r>
            <a:r>
              <a:rPr lang="en-US" altLang="zh-CN" sz="2800" dirty="0">
                <a:effectLst/>
                <a:latin typeface="+mj-lt"/>
                <a:cs typeface="+mj-lt"/>
                <a:sym typeface="+mn-ea"/>
              </a:rPr>
              <a:t>of </a:t>
            </a:r>
            <a:r>
              <a:rPr lang="en-US" altLang="zh-CN" sz="2800" dirty="0">
                <a:effectLst/>
                <a:latin typeface="+mj-lt"/>
                <a:cs typeface="+mj-lt"/>
              </a:rPr>
              <a:t>Binary tree</a:t>
            </a:r>
          </a:p>
          <a:p>
            <a:pPr>
              <a:lnSpc>
                <a:spcPct val="90000"/>
              </a:lnSpc>
            </a:pPr>
            <a:r>
              <a:rPr lang="en-US" altLang="zh-CN" sz="2800" dirty="0">
                <a:solidFill>
                  <a:schemeClr val="tx1"/>
                </a:solidFill>
                <a:effectLst/>
                <a:latin typeface="+mj-lt"/>
                <a:cs typeface="+mj-lt"/>
                <a:sym typeface="+mn-ea"/>
              </a:rPr>
              <a:t>Storage of Binary tree</a:t>
            </a:r>
            <a:endParaRPr lang="en-US" altLang="zh-CN" sz="2800" dirty="0">
              <a:solidFill>
                <a:schemeClr val="tx1"/>
              </a:solidFill>
              <a:effectLst/>
              <a:latin typeface="+mj-lt"/>
              <a:cs typeface="+mj-lt"/>
            </a:endParaRPr>
          </a:p>
          <a:p>
            <a:pPr>
              <a:lnSpc>
                <a:spcPct val="90000"/>
              </a:lnSpc>
            </a:pPr>
            <a:r>
              <a:rPr lang="en-US" altLang="zh-CN" sz="2800" dirty="0">
                <a:solidFill>
                  <a:srgbClr val="FFFF00"/>
                </a:solidFill>
                <a:effectLst/>
                <a:latin typeface="+mj-lt"/>
                <a:cs typeface="+mj-lt"/>
              </a:rPr>
              <a:t>Binary tree traversal</a:t>
            </a:r>
          </a:p>
          <a:p>
            <a:pPr>
              <a:lnSpc>
                <a:spcPct val="90000"/>
              </a:lnSpc>
            </a:pPr>
            <a:r>
              <a:rPr lang="en-US" altLang="zh-CN" sz="2800" dirty="0">
                <a:effectLst/>
                <a:latin typeface="+mj-lt"/>
                <a:cs typeface="+mj-lt"/>
              </a:rPr>
              <a:t>Reconstruction</a:t>
            </a:r>
            <a:r>
              <a:rPr lang="zh-CN" altLang="en-US" sz="2800" dirty="0">
                <a:effectLst/>
                <a:latin typeface="+mj-lt"/>
                <a:cs typeface="+mj-lt"/>
              </a:rPr>
              <a:t> </a:t>
            </a:r>
            <a:r>
              <a:rPr lang="en-US" altLang="zh-CN" sz="2800" dirty="0">
                <a:effectLst/>
                <a:latin typeface="+mj-lt"/>
                <a:cs typeface="+mj-lt"/>
              </a:rPr>
              <a:t>&amp;</a:t>
            </a:r>
            <a:r>
              <a:rPr lang="zh-CN" altLang="en-US" sz="2800" dirty="0">
                <a:effectLst/>
                <a:latin typeface="+mj-lt"/>
                <a:cs typeface="+mj-lt"/>
              </a:rPr>
              <a:t> </a:t>
            </a:r>
            <a:r>
              <a:rPr lang="en-US" altLang="zh-CN" sz="2800" dirty="0">
                <a:effectLst/>
                <a:latin typeface="+mj-lt"/>
                <a:cs typeface="+mj-lt"/>
              </a:rPr>
              <a:t>counting of binary </a:t>
            </a:r>
            <a:r>
              <a:rPr lang="en-US" altLang="zh-CN" sz="2800" dirty="0">
                <a:effectLst/>
                <a:latin typeface="+mj-lt"/>
                <a:cs typeface="+mj-lt"/>
              </a:rPr>
              <a:t>tree</a:t>
            </a:r>
          </a:p>
          <a:p>
            <a:pPr>
              <a:lnSpc>
                <a:spcPct val="90000"/>
              </a:lnSpc>
            </a:pPr>
            <a:r>
              <a:rPr lang="en-US" altLang="zh-CN" sz="2800" dirty="0">
                <a:effectLst/>
                <a:latin typeface="+mj-lt"/>
                <a:cs typeface="+mj-lt"/>
              </a:rPr>
              <a:t>Threading </a:t>
            </a:r>
            <a:r>
              <a:rPr lang="en-US" altLang="zh-CN" sz="2800" dirty="0">
                <a:effectLst/>
                <a:latin typeface="+mj-lt"/>
                <a:cs typeface="+mj-lt"/>
              </a:rPr>
              <a:t>binary tree</a:t>
            </a:r>
          </a:p>
          <a:p>
            <a:pPr>
              <a:lnSpc>
                <a:spcPct val="90000"/>
              </a:lnSpc>
            </a:pPr>
            <a:r>
              <a:rPr lang="en-US" altLang="zh-CN" sz="2800" dirty="0" smtClean="0">
                <a:effectLst/>
                <a:latin typeface="+mj-lt"/>
                <a:cs typeface="+mj-lt"/>
              </a:rPr>
              <a:t>Tree</a:t>
            </a:r>
            <a:r>
              <a:rPr lang="en-US" altLang="zh-CN" sz="2800" dirty="0">
                <a:effectLst/>
                <a:latin typeface="+mj-lt"/>
                <a:cs typeface="+mj-lt"/>
              </a:rPr>
              <a:t>, Forest and binary tree</a:t>
            </a:r>
          </a:p>
          <a:p>
            <a:pPr>
              <a:lnSpc>
                <a:spcPct val="90000"/>
              </a:lnSpc>
            </a:pPr>
            <a:r>
              <a:rPr lang="en-US" altLang="zh-CN" sz="2800" dirty="0">
                <a:effectLst/>
                <a:latin typeface="+mj-lt"/>
                <a:cs typeface="+mj-lt"/>
              </a:rPr>
              <a:t>Huffman tree and Huffman coding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468313" y="1981200"/>
            <a:ext cx="8280400"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190500" algn="l">
              <a:defRPr kumimoji="1" sz="2400">
                <a:solidFill>
                  <a:schemeClr val="tx1"/>
                </a:solidFill>
                <a:latin typeface="Times New Roman" panose="02020603050405020304" pitchFamily="18" charset="0"/>
                <a:ea typeface="宋体" panose="02010600030101010101" pitchFamily="2" charset="-122"/>
              </a:defRPr>
            </a:lvl2pPr>
            <a:lvl3pPr marL="1901825" algn="l">
              <a:defRPr kumimoji="1" sz="2400">
                <a:solidFill>
                  <a:schemeClr val="tx1"/>
                </a:solidFill>
                <a:latin typeface="Times New Roman" panose="02020603050405020304" pitchFamily="18" charset="0"/>
                <a:ea typeface="宋体" panose="02010600030101010101" pitchFamily="2" charset="-122"/>
              </a:defRPr>
            </a:lvl3pPr>
            <a:lvl4pPr marL="2092325" algn="l">
              <a:defRPr kumimoji="1" sz="2400">
                <a:solidFill>
                  <a:schemeClr val="tx1"/>
                </a:solidFill>
                <a:latin typeface="Times New Roman" panose="02020603050405020304" pitchFamily="18" charset="0"/>
                <a:ea typeface="宋体" panose="02010600030101010101" pitchFamily="2" charset="-122"/>
              </a:defRPr>
            </a:lvl4pPr>
            <a:lvl5pPr marL="2282825" algn="l">
              <a:defRPr kumimoji="1" sz="2400">
                <a:solidFill>
                  <a:schemeClr val="tx1"/>
                </a:solidFill>
                <a:latin typeface="Times New Roman" panose="02020603050405020304" pitchFamily="18" charset="0"/>
                <a:ea typeface="宋体" panose="02010600030101010101" pitchFamily="2" charset="-122"/>
              </a:defRPr>
            </a:lvl5pPr>
            <a:lvl6pPr marL="2740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97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44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16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a:r>
              <a:rPr lang="en-US" altLang="zh-CN" b="1" dirty="0">
                <a:solidFill>
                  <a:srgbClr val="FFFF00"/>
                </a:solidFill>
                <a:effectLst/>
                <a:ea typeface="幼圆" panose="02010509060101010101" pitchFamily="49" charset="-122"/>
              </a:rPr>
              <a:t>Traversing Binary Tree </a:t>
            </a:r>
            <a:r>
              <a:rPr lang="en-US" altLang="zh-CN" b="1" dirty="0">
                <a:effectLst/>
                <a:ea typeface="幼圆" panose="02010509060101010101" pitchFamily="49" charset="-122"/>
              </a:rPr>
              <a:t>(</a:t>
            </a:r>
            <a:r>
              <a:rPr lang="zh-CN" altLang="en-US" b="1" dirty="0">
                <a:effectLst/>
                <a:ea typeface="幼圆" panose="02010509060101010101" pitchFamily="49" charset="-122"/>
              </a:rPr>
              <a:t>二叉树的遍历</a:t>
            </a:r>
            <a:r>
              <a:rPr lang="en-US" altLang="zh-CN" b="1" dirty="0">
                <a:effectLst/>
                <a:ea typeface="幼圆" panose="02010509060101010101" pitchFamily="49" charset="-122"/>
              </a:rPr>
              <a:t>)</a:t>
            </a:r>
            <a:r>
              <a:rPr lang="zh-CN" altLang="en-US" b="1" dirty="0">
                <a:effectLst/>
                <a:ea typeface="幼圆" panose="02010509060101010101" pitchFamily="49" charset="-122"/>
              </a:rPr>
              <a:t>：</a:t>
            </a:r>
            <a:r>
              <a:rPr lang="zh-CN" altLang="en-US" dirty="0">
                <a:effectLst/>
                <a:ea typeface="幼圆" panose="02010509060101010101" pitchFamily="49" charset="-122"/>
              </a:rPr>
              <a:t>按某条搜索路径访问树中每一个结点，使得每个结点</a:t>
            </a:r>
            <a:r>
              <a:rPr lang="zh-CN" altLang="en-US" b="1" dirty="0">
                <a:solidFill>
                  <a:srgbClr val="FFFF00"/>
                </a:solidFill>
                <a:effectLst/>
                <a:latin typeface="黑体" panose="02010609060101010101" pitchFamily="2" charset="-122"/>
                <a:ea typeface="黑体" panose="02010609060101010101" pitchFamily="2" charset="-122"/>
              </a:rPr>
              <a:t>被</a:t>
            </a:r>
            <a:r>
              <a:rPr lang="zh-CN" altLang="en-US" b="1" dirty="0" smtClean="0">
                <a:solidFill>
                  <a:srgbClr val="FFFF00"/>
                </a:solidFill>
                <a:effectLst/>
                <a:latin typeface="黑体" panose="02010609060101010101" pitchFamily="2" charset="-122"/>
                <a:ea typeface="黑体" panose="02010609060101010101" pitchFamily="2" charset="-122"/>
              </a:rPr>
              <a:t>访问且</a:t>
            </a:r>
            <a:r>
              <a:rPr lang="zh-CN" altLang="en-US" b="1" dirty="0">
                <a:solidFill>
                  <a:srgbClr val="FFFF00"/>
                </a:solidFill>
                <a:effectLst/>
                <a:latin typeface="黑体" panose="02010609060101010101" pitchFamily="2" charset="-122"/>
                <a:ea typeface="黑体" panose="02010609060101010101" pitchFamily="2" charset="-122"/>
              </a:rPr>
              <a:t>仅被访问一次</a:t>
            </a:r>
            <a:r>
              <a:rPr lang="zh-CN" altLang="en-US" dirty="0">
                <a:effectLst/>
                <a:latin typeface="黑体" panose="02010609060101010101" pitchFamily="2" charset="-122"/>
                <a:ea typeface="黑体" panose="02010609060101010101" pitchFamily="2" charset="-122"/>
              </a:rPr>
              <a:t> </a:t>
            </a:r>
            <a:r>
              <a:rPr lang="en-US" altLang="zh-CN" dirty="0">
                <a:effectLst/>
                <a:ea typeface="幼圆" panose="02010509060101010101" pitchFamily="49" charset="-122"/>
              </a:rPr>
              <a:t>(</a:t>
            </a:r>
            <a:r>
              <a:rPr lang="en-US" altLang="zh-CN" b="1" dirty="0">
                <a:solidFill>
                  <a:srgbClr val="FFFF00"/>
                </a:solidFill>
                <a:effectLst/>
                <a:ea typeface="幼圆" panose="02010509060101010101" pitchFamily="49" charset="-122"/>
              </a:rPr>
              <a:t>once and only once</a:t>
            </a:r>
            <a:r>
              <a:rPr lang="en-US" altLang="zh-CN" dirty="0">
                <a:effectLst/>
                <a:ea typeface="幼圆" panose="02010509060101010101" pitchFamily="49" charset="-122"/>
              </a:rPr>
              <a:t>)</a:t>
            </a:r>
            <a:r>
              <a:rPr lang="zh-CN" altLang="en-US" dirty="0">
                <a:effectLst/>
                <a:ea typeface="幼圆" panose="02010509060101010101" pitchFamily="49" charset="-122"/>
              </a:rPr>
              <a:t>。</a:t>
            </a:r>
          </a:p>
          <a:p>
            <a:pPr lvl="1" algn="just"/>
            <a:endParaRPr lang="zh-CN" altLang="en-US" dirty="0">
              <a:effectLst/>
              <a:ea typeface="幼圆" panose="02010509060101010101" pitchFamily="49" charset="-122"/>
            </a:endParaRPr>
          </a:p>
          <a:p>
            <a:pPr lvl="1" algn="just"/>
            <a:r>
              <a:rPr lang="en-US" altLang="zh-CN" b="1" dirty="0">
                <a:solidFill>
                  <a:srgbClr val="FFFF00"/>
                </a:solidFill>
                <a:effectLst/>
                <a:ea typeface="幼圆" panose="02010509060101010101" pitchFamily="49" charset="-122"/>
              </a:rPr>
              <a:t>Depth-first</a:t>
            </a:r>
            <a:r>
              <a:rPr lang="en-US" altLang="zh-CN" dirty="0">
                <a:solidFill>
                  <a:srgbClr val="FFFF00"/>
                </a:solidFill>
                <a:effectLst/>
                <a:ea typeface="幼圆" panose="02010509060101010101" pitchFamily="49" charset="-122"/>
              </a:rPr>
              <a:t> traversal</a:t>
            </a:r>
            <a:r>
              <a:rPr lang="en-US" altLang="zh-CN" dirty="0">
                <a:effectLst/>
                <a:ea typeface="幼圆" panose="02010509060101010101" pitchFamily="49" charset="-122"/>
              </a:rPr>
              <a:t> (</a:t>
            </a:r>
            <a:r>
              <a:rPr lang="zh-CN" altLang="en-US" dirty="0">
                <a:effectLst/>
                <a:ea typeface="幼圆" panose="02010509060101010101" pitchFamily="49" charset="-122"/>
              </a:rPr>
              <a:t>深度优先</a:t>
            </a:r>
            <a:r>
              <a:rPr lang="en-US" altLang="zh-CN" dirty="0">
                <a:effectLst/>
                <a:ea typeface="幼圆" panose="02010509060101010101" pitchFamily="49" charset="-122"/>
              </a:rPr>
              <a:t>)</a:t>
            </a:r>
            <a:r>
              <a:rPr lang="zh-CN" altLang="en-US" dirty="0">
                <a:effectLst/>
                <a:ea typeface="幼圆" panose="02010509060101010101" pitchFamily="49" charset="-122"/>
              </a:rPr>
              <a:t>：</a:t>
            </a:r>
          </a:p>
          <a:p>
            <a:pPr lvl="1" algn="just"/>
            <a:r>
              <a:rPr lang="zh-CN" altLang="en-US" dirty="0">
                <a:effectLst/>
                <a:ea typeface="幼圆" panose="02010509060101010101" pitchFamily="49" charset="-122"/>
              </a:rPr>
              <a:t>        二叉树是由根结点和左右子树构成的，因此访问时就可以有</a:t>
            </a:r>
            <a:r>
              <a:rPr lang="en-US" altLang="zh-CN" dirty="0">
                <a:effectLst/>
                <a:ea typeface="幼圆" panose="02010509060101010101" pitchFamily="49" charset="-122"/>
              </a:rPr>
              <a:t>6</a:t>
            </a:r>
            <a:r>
              <a:rPr lang="zh-CN" altLang="en-US" dirty="0">
                <a:effectLst/>
                <a:ea typeface="幼圆" panose="02010509060101010101" pitchFamily="49" charset="-122"/>
              </a:rPr>
              <a:t>种访问</a:t>
            </a:r>
            <a:r>
              <a:rPr lang="zh-CN" altLang="en-US" dirty="0" smtClean="0">
                <a:effectLst/>
                <a:ea typeface="幼圆" panose="02010509060101010101" pitchFamily="49" charset="-122"/>
              </a:rPr>
              <a:t>顺序。如果</a:t>
            </a:r>
            <a:r>
              <a:rPr lang="zh-CN" altLang="en-US" dirty="0">
                <a:effectLst/>
                <a:ea typeface="幼圆" panose="02010509060101010101" pitchFamily="49" charset="-122"/>
              </a:rPr>
              <a:t>限定访问</a:t>
            </a:r>
            <a:r>
              <a:rPr lang="zh-CN" altLang="en-US" b="1" u="sng" dirty="0">
                <a:solidFill>
                  <a:srgbClr val="FFFF00"/>
                </a:solidFill>
                <a:effectLst/>
                <a:ea typeface="幼圆" panose="02010509060101010101" pitchFamily="49" charset="-122"/>
              </a:rPr>
              <a:t>从左到右</a:t>
            </a:r>
            <a:r>
              <a:rPr lang="zh-CN" altLang="en-US" dirty="0">
                <a:effectLst/>
                <a:ea typeface="幼圆" panose="02010509060101010101" pitchFamily="49" charset="-122"/>
              </a:rPr>
              <a:t>进行，则只有三种</a:t>
            </a:r>
            <a:r>
              <a:rPr lang="zh-CN" altLang="en-US" dirty="0" smtClean="0">
                <a:effectLst/>
                <a:ea typeface="幼圆" panose="02010509060101010101" pitchFamily="49" charset="-122"/>
              </a:rPr>
              <a:t>情况，分别</a:t>
            </a:r>
            <a:r>
              <a:rPr lang="zh-CN" altLang="en-US" dirty="0">
                <a:effectLst/>
                <a:ea typeface="幼圆" panose="02010509060101010101" pitchFamily="49" charset="-122"/>
              </a:rPr>
              <a:t>称为</a:t>
            </a:r>
            <a:r>
              <a:rPr lang="zh-CN" altLang="en-US" b="1" dirty="0">
                <a:solidFill>
                  <a:srgbClr val="FFFF00"/>
                </a:solidFill>
                <a:effectLst/>
                <a:ea typeface="幼圆" panose="02010509060101010101" pitchFamily="49" charset="-122"/>
              </a:rPr>
              <a:t>先根</a:t>
            </a:r>
            <a:r>
              <a:rPr lang="zh-CN" altLang="en-US" b="1" dirty="0" smtClean="0">
                <a:solidFill>
                  <a:srgbClr val="FFFF00"/>
                </a:solidFill>
                <a:effectLst/>
                <a:ea typeface="幼圆" panose="02010509060101010101" pitchFamily="49" charset="-122"/>
              </a:rPr>
              <a:t>次序</a:t>
            </a:r>
            <a:r>
              <a:rPr lang="zh-CN" altLang="en-US" dirty="0" smtClean="0">
                <a:effectLst/>
                <a:ea typeface="幼圆" panose="02010509060101010101" pitchFamily="49" charset="-122"/>
              </a:rPr>
              <a:t> </a:t>
            </a:r>
            <a:r>
              <a:rPr lang="en-US" altLang="zh-CN" dirty="0" smtClean="0">
                <a:effectLst/>
                <a:ea typeface="幼圆" panose="02010509060101010101" pitchFamily="49" charset="-122"/>
              </a:rPr>
              <a:t>(</a:t>
            </a:r>
            <a:r>
              <a:rPr lang="zh-CN" altLang="en-US" dirty="0" smtClean="0">
                <a:effectLst/>
                <a:ea typeface="幼圆" panose="02010509060101010101" pitchFamily="49" charset="-122"/>
              </a:rPr>
              <a:t>先序</a:t>
            </a:r>
            <a:r>
              <a:rPr lang="en-US" altLang="zh-CN" dirty="0" smtClean="0">
                <a:effectLst/>
                <a:ea typeface="幼圆" panose="02010509060101010101" pitchFamily="49" charset="-122"/>
              </a:rPr>
              <a:t>)</a:t>
            </a:r>
            <a:r>
              <a:rPr lang="zh-CN" altLang="en-US" dirty="0" smtClean="0">
                <a:effectLst/>
                <a:ea typeface="幼圆" panose="02010509060101010101" pitchFamily="49" charset="-122"/>
              </a:rPr>
              <a:t>、</a:t>
            </a:r>
            <a:r>
              <a:rPr lang="zh-CN" altLang="en-US" b="1" dirty="0">
                <a:solidFill>
                  <a:srgbClr val="FFFF00"/>
                </a:solidFill>
                <a:effectLst/>
                <a:ea typeface="幼圆" panose="02010509060101010101" pitchFamily="49" charset="-122"/>
              </a:rPr>
              <a:t>中根</a:t>
            </a:r>
            <a:r>
              <a:rPr lang="zh-CN" altLang="en-US" b="1" dirty="0" smtClean="0">
                <a:solidFill>
                  <a:srgbClr val="FFFF00"/>
                </a:solidFill>
                <a:effectLst/>
                <a:ea typeface="幼圆" panose="02010509060101010101" pitchFamily="49" charset="-122"/>
              </a:rPr>
              <a:t>次序 </a:t>
            </a:r>
            <a:r>
              <a:rPr lang="en-US" altLang="zh-CN" dirty="0" smtClean="0">
                <a:effectLst/>
                <a:ea typeface="幼圆" panose="02010509060101010101" pitchFamily="49" charset="-122"/>
              </a:rPr>
              <a:t>(</a:t>
            </a:r>
            <a:r>
              <a:rPr lang="zh-CN" altLang="en-US" dirty="0" smtClean="0">
                <a:effectLst/>
                <a:ea typeface="幼圆" panose="02010509060101010101" pitchFamily="49" charset="-122"/>
              </a:rPr>
              <a:t>中序</a:t>
            </a:r>
            <a:r>
              <a:rPr lang="en-US" altLang="zh-CN" dirty="0" smtClean="0">
                <a:effectLst/>
                <a:ea typeface="幼圆" panose="02010509060101010101" pitchFamily="49" charset="-122"/>
              </a:rPr>
              <a:t>)</a:t>
            </a:r>
            <a:r>
              <a:rPr lang="zh-CN" altLang="en-US" dirty="0" smtClean="0">
                <a:effectLst/>
                <a:ea typeface="幼圆" panose="02010509060101010101" pitchFamily="49" charset="-122"/>
              </a:rPr>
              <a:t>、</a:t>
            </a:r>
            <a:r>
              <a:rPr lang="zh-CN" altLang="en-US" b="1" dirty="0">
                <a:solidFill>
                  <a:srgbClr val="FFFF00"/>
                </a:solidFill>
                <a:effectLst/>
                <a:ea typeface="幼圆" panose="02010509060101010101" pitchFamily="49" charset="-122"/>
              </a:rPr>
              <a:t>后根</a:t>
            </a:r>
            <a:r>
              <a:rPr lang="zh-CN" altLang="en-US" b="1" dirty="0" smtClean="0">
                <a:solidFill>
                  <a:srgbClr val="FFFF00"/>
                </a:solidFill>
                <a:effectLst/>
                <a:ea typeface="幼圆" panose="02010509060101010101" pitchFamily="49" charset="-122"/>
              </a:rPr>
              <a:t>次序 </a:t>
            </a:r>
            <a:r>
              <a:rPr lang="en-US" altLang="zh-CN" dirty="0" smtClean="0">
                <a:effectLst/>
                <a:ea typeface="幼圆" panose="02010509060101010101" pitchFamily="49" charset="-122"/>
              </a:rPr>
              <a:t>(</a:t>
            </a:r>
            <a:r>
              <a:rPr lang="zh-CN" altLang="en-US" dirty="0" smtClean="0">
                <a:effectLst/>
                <a:ea typeface="幼圆" panose="02010509060101010101" pitchFamily="49" charset="-122"/>
              </a:rPr>
              <a:t>后序</a:t>
            </a:r>
            <a:r>
              <a:rPr lang="en-US" altLang="zh-CN" dirty="0" smtClean="0">
                <a:effectLst/>
                <a:ea typeface="幼圆" panose="02010509060101010101" pitchFamily="49" charset="-122"/>
              </a:rPr>
              <a:t>)</a:t>
            </a:r>
            <a:r>
              <a:rPr lang="zh-CN" altLang="en-US" dirty="0" smtClean="0">
                <a:effectLst/>
                <a:ea typeface="幼圆" panose="02010509060101010101" pitchFamily="49" charset="-122"/>
              </a:rPr>
              <a:t>，</a:t>
            </a:r>
            <a:r>
              <a:rPr lang="zh-CN" altLang="en-US" dirty="0">
                <a:effectLst/>
                <a:ea typeface="幼圆" panose="02010509060101010101" pitchFamily="49" charset="-122"/>
              </a:rPr>
              <a:t>相应的输出序列称为先序、中序和后序序列。</a:t>
            </a:r>
          </a:p>
          <a:p>
            <a:pPr lvl="1" algn="just"/>
            <a:endParaRPr lang="zh-CN" altLang="en-US" dirty="0">
              <a:effectLst/>
              <a:ea typeface="幼圆" panose="02010509060101010101" pitchFamily="49" charset="-122"/>
            </a:endParaRPr>
          </a:p>
          <a:p>
            <a:pPr lvl="1" algn="just"/>
            <a:r>
              <a:rPr lang="en-US" altLang="zh-CN" b="1" dirty="0">
                <a:solidFill>
                  <a:srgbClr val="FFFF00"/>
                </a:solidFill>
                <a:effectLst/>
                <a:ea typeface="幼圆" panose="02010509060101010101" pitchFamily="49" charset="-122"/>
              </a:rPr>
              <a:t>Level-first</a:t>
            </a:r>
            <a:r>
              <a:rPr lang="en-US" altLang="zh-CN" dirty="0">
                <a:solidFill>
                  <a:srgbClr val="FFFF00"/>
                </a:solidFill>
                <a:effectLst/>
                <a:ea typeface="幼圆" panose="02010509060101010101" pitchFamily="49" charset="-122"/>
              </a:rPr>
              <a:t> traversal</a:t>
            </a:r>
            <a:r>
              <a:rPr lang="en-US" altLang="zh-CN" dirty="0">
                <a:effectLst/>
                <a:ea typeface="幼圆" panose="02010509060101010101" pitchFamily="49" charset="-122"/>
              </a:rPr>
              <a:t> (</a:t>
            </a:r>
            <a:r>
              <a:rPr lang="zh-CN" altLang="en-US" dirty="0">
                <a:effectLst/>
                <a:ea typeface="幼圆" panose="02010509060101010101" pitchFamily="49" charset="-122"/>
              </a:rPr>
              <a:t>按层次遍历</a:t>
            </a:r>
            <a:r>
              <a:rPr lang="en-US" altLang="zh-CN" dirty="0">
                <a:effectLst/>
                <a:ea typeface="幼圆" panose="02010509060101010101" pitchFamily="49" charset="-122"/>
              </a:rPr>
              <a:t>)</a:t>
            </a:r>
            <a:r>
              <a:rPr lang="zh-CN" altLang="en-US" dirty="0">
                <a:effectLst/>
                <a:ea typeface="幼圆" panose="02010509060101010101" pitchFamily="49" charset="-122"/>
              </a:rPr>
              <a:t>：</a:t>
            </a:r>
          </a:p>
          <a:p>
            <a:pPr lvl="1" algn="just"/>
            <a:r>
              <a:rPr lang="zh-CN" altLang="en-US" dirty="0">
                <a:effectLst/>
                <a:ea typeface="幼圆" panose="02010509060101010101" pitchFamily="49" charset="-122"/>
              </a:rPr>
              <a:t>        层次由小到大，每层从左至右</a:t>
            </a:r>
          </a:p>
        </p:txBody>
      </p:sp>
      <p:sp>
        <p:nvSpPr>
          <p:cNvPr id="13318" name="Rectangle 6"/>
          <p:cNvSpPr>
            <a:spLocks noGrp="1" noChangeArrowheads="1"/>
          </p:cNvSpPr>
          <p:nvPr>
            <p:ph type="title"/>
          </p:nvPr>
        </p:nvSpPr>
        <p:spPr/>
        <p:txBody>
          <a:bodyPr/>
          <a:lstStyle/>
          <a:p>
            <a:r>
              <a:rPr lang="en-US" altLang="zh-CN"/>
              <a:t>6.4 Traversal of binary tree</a:t>
            </a:r>
          </a:p>
        </p:txBody>
      </p:sp>
      <p:sp>
        <p:nvSpPr>
          <p:cNvPr id="2" name="文本框 1"/>
          <p:cNvSpPr txBox="1"/>
          <p:nvPr/>
        </p:nvSpPr>
        <p:spPr>
          <a:xfrm>
            <a:off x="5436235" y="3500755"/>
            <a:ext cx="3361055" cy="337185"/>
          </a:xfrm>
          <a:prstGeom prst="rect">
            <a:avLst/>
          </a:prstGeom>
          <a:noFill/>
        </p:spPr>
        <p:txBody>
          <a:bodyPr wrap="square" rtlCol="0">
            <a:spAutoFit/>
          </a:bodyPr>
          <a:lstStyle/>
          <a:p>
            <a:r>
              <a:rPr lang="zh-CN" altLang="en-US" sz="1600" b="1">
                <a:solidFill>
                  <a:schemeClr val="accent5"/>
                </a:solidFill>
              </a:rPr>
              <a:t>层次较大的节点很快就能被访问到</a:t>
            </a:r>
          </a:p>
        </p:txBody>
      </p:sp>
      <p:sp>
        <p:nvSpPr>
          <p:cNvPr id="3" name="文本框 2"/>
          <p:cNvSpPr txBox="1"/>
          <p:nvPr/>
        </p:nvSpPr>
        <p:spPr>
          <a:xfrm>
            <a:off x="5436235" y="5661025"/>
            <a:ext cx="3361055" cy="337185"/>
          </a:xfrm>
          <a:prstGeom prst="rect">
            <a:avLst/>
          </a:prstGeom>
          <a:noFill/>
        </p:spPr>
        <p:txBody>
          <a:bodyPr wrap="square" rtlCol="0">
            <a:spAutoFit/>
          </a:bodyPr>
          <a:lstStyle/>
          <a:p>
            <a:r>
              <a:rPr lang="zh-CN" altLang="en-US" sz="1600" b="1">
                <a:solidFill>
                  <a:schemeClr val="accent5"/>
                </a:solidFill>
              </a:rPr>
              <a:t>层次较大的节点最后才能被访问到</a:t>
            </a:r>
          </a:p>
        </p:txBody>
      </p:sp>
      <p:sp>
        <p:nvSpPr>
          <p:cNvPr id="3177" name="Rectangle 105"/>
          <p:cNvSpPr>
            <a:spLocks noGrp="1" noChangeArrowheads="1"/>
          </p:cNvSpPr>
          <p:nvPr/>
        </p:nvSpPr>
        <p:spPr>
          <a:xfrm>
            <a:off x="659765" y="1350645"/>
            <a:ext cx="366014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Definition of Traversal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394970" y="1012190"/>
            <a:ext cx="8496935" cy="2614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latinLnBrk="0" hangingPunct="1">
              <a:spcBef>
                <a:spcPts val="0"/>
              </a:spcBef>
            </a:pPr>
            <a:r>
              <a:rPr kumimoji="1" lang="zh-CN" altLang="en-US" sz="2400" b="1" dirty="0" smtClean="0">
                <a:solidFill>
                  <a:srgbClr val="FFFF00"/>
                </a:solidFill>
                <a:effectLst/>
                <a:latin typeface="Times New Roman" panose="02020603050405020304" pitchFamily="18" charset="0"/>
              </a:rPr>
              <a:t>深度优先：</a:t>
            </a:r>
            <a:endParaRPr kumimoji="1" lang="zh-CN" altLang="en-US" sz="2400" dirty="0" smtClean="0">
              <a:effectLst/>
              <a:latin typeface="Times New Roman" panose="02020603050405020304" pitchFamily="18" charset="0"/>
            </a:endParaRPr>
          </a:p>
          <a:p>
            <a:pPr algn="l" eaLnBrk="1" latinLnBrk="0" hangingPunct="1">
              <a:spcBef>
                <a:spcPts val="1200"/>
              </a:spcBef>
            </a:pPr>
            <a:r>
              <a:rPr kumimoji="1" lang="zh-CN" altLang="en-US" sz="2400" dirty="0" smtClean="0">
                <a:effectLst/>
                <a:latin typeface="Times New Roman" panose="02020603050405020304" pitchFamily="18" charset="0"/>
              </a:rPr>
              <a:t>对右图进行</a:t>
            </a:r>
            <a:r>
              <a:rPr kumimoji="1" lang="zh-CN" altLang="en-US" sz="2400" dirty="0">
                <a:effectLst/>
                <a:latin typeface="Times New Roman" panose="02020603050405020304" pitchFamily="18" charset="0"/>
              </a:rPr>
              <a:t>先根、后根和中根次序的</a:t>
            </a:r>
            <a:r>
              <a:rPr kumimoji="1" lang="zh-CN" altLang="zh-CN" sz="2400" dirty="0">
                <a:effectLst/>
                <a:latin typeface="Times New Roman" panose="02020603050405020304" pitchFamily="18" charset="0"/>
              </a:rPr>
              <a:t>遍历得到的节点序列</a:t>
            </a:r>
            <a:r>
              <a:rPr kumimoji="1" lang="en-US" altLang="zh-CN" sz="2400" dirty="0">
                <a:effectLst/>
                <a:latin typeface="Times New Roman" panose="02020603050405020304" pitchFamily="18" charset="0"/>
              </a:rPr>
              <a:t>:</a:t>
            </a:r>
          </a:p>
          <a:p>
            <a:pPr algn="l" eaLnBrk="1" latinLnBrk="0" hangingPunct="1">
              <a:spcBef>
                <a:spcPts val="1200"/>
              </a:spcBef>
            </a:pPr>
            <a:r>
              <a:rPr kumimoji="1" lang="zh-CN" altLang="en-US" sz="2400" dirty="0">
                <a:solidFill>
                  <a:srgbClr val="FFFF00"/>
                </a:solidFill>
                <a:effectLst/>
                <a:latin typeface="Times New Roman" panose="02020603050405020304" pitchFamily="18" charset="0"/>
              </a:rPr>
              <a:t>先根：</a:t>
            </a:r>
            <a:r>
              <a:rPr kumimoji="1" lang="en-US" altLang="zh-CN" sz="2400" dirty="0">
                <a:effectLst/>
                <a:latin typeface="Times New Roman" panose="02020603050405020304" pitchFamily="18" charset="0"/>
              </a:rPr>
              <a:t>/-</a:t>
            </a:r>
            <a:r>
              <a:rPr kumimoji="1" lang="en-US" altLang="zh-CN" sz="2400" i="1" dirty="0" err="1">
                <a:effectLst/>
                <a:latin typeface="Times New Roman" panose="02020603050405020304" pitchFamily="18" charset="0"/>
              </a:rPr>
              <a:t>ab</a:t>
            </a:r>
            <a:r>
              <a:rPr kumimoji="1" lang="en-US" altLang="zh-CN" sz="2400" dirty="0" err="1">
                <a:effectLst/>
                <a:latin typeface="Times New Roman" panose="02020603050405020304" pitchFamily="18" charset="0"/>
              </a:rPr>
              <a:t>+</a:t>
            </a:r>
            <a:r>
              <a:rPr kumimoji="1" lang="en-US" altLang="zh-CN" sz="2400" i="1" dirty="0" err="1">
                <a:effectLst/>
                <a:latin typeface="Times New Roman" panose="02020603050405020304" pitchFamily="18" charset="0"/>
              </a:rPr>
              <a:t>cd</a:t>
            </a:r>
            <a:endParaRPr kumimoji="1" lang="en-US" altLang="zh-CN" sz="2400" i="1" dirty="0">
              <a:effectLst/>
              <a:latin typeface="Times New Roman" panose="02020603050405020304" pitchFamily="18" charset="0"/>
            </a:endParaRPr>
          </a:p>
          <a:p>
            <a:pPr algn="l" eaLnBrk="1" latinLnBrk="0" hangingPunct="1">
              <a:spcBef>
                <a:spcPts val="0"/>
              </a:spcBef>
            </a:pPr>
            <a:r>
              <a:rPr kumimoji="1" lang="zh-CN" altLang="en-US" sz="2400" dirty="0">
                <a:solidFill>
                  <a:srgbClr val="FFFF00"/>
                </a:solidFill>
                <a:effectLst/>
                <a:latin typeface="Times New Roman" panose="02020603050405020304" pitchFamily="18" charset="0"/>
              </a:rPr>
              <a:t>后根：</a:t>
            </a:r>
            <a:r>
              <a:rPr kumimoji="1" lang="en-US" altLang="zh-CN" sz="2400" i="1" dirty="0" err="1">
                <a:effectLst/>
                <a:latin typeface="Times New Roman" panose="02020603050405020304" pitchFamily="18" charset="0"/>
              </a:rPr>
              <a:t>ab</a:t>
            </a:r>
            <a:r>
              <a:rPr kumimoji="1" lang="en-US" altLang="zh-CN" sz="2400" dirty="0">
                <a:effectLst/>
                <a:latin typeface="Times New Roman" panose="02020603050405020304" pitchFamily="18" charset="0"/>
              </a:rPr>
              <a:t>-</a:t>
            </a:r>
            <a:r>
              <a:rPr kumimoji="1" lang="en-US" altLang="zh-CN" sz="2400" i="1" dirty="0">
                <a:effectLst/>
                <a:latin typeface="Times New Roman" panose="02020603050405020304" pitchFamily="18" charset="0"/>
              </a:rPr>
              <a:t>cd</a:t>
            </a:r>
            <a:r>
              <a:rPr kumimoji="1" lang="en-US" altLang="zh-CN" sz="2400" dirty="0">
                <a:effectLst/>
                <a:latin typeface="Times New Roman" panose="02020603050405020304" pitchFamily="18" charset="0"/>
              </a:rPr>
              <a:t>+/</a:t>
            </a:r>
          </a:p>
          <a:p>
            <a:pPr algn="l" eaLnBrk="1" latinLnBrk="0" hangingPunct="1">
              <a:spcBef>
                <a:spcPts val="0"/>
              </a:spcBef>
            </a:pPr>
            <a:r>
              <a:rPr kumimoji="1" lang="zh-CN" altLang="en-US" sz="2400" dirty="0" smtClean="0">
                <a:solidFill>
                  <a:srgbClr val="FFFF00"/>
                </a:solidFill>
                <a:effectLst/>
                <a:latin typeface="Times New Roman" panose="02020603050405020304" pitchFamily="18" charset="0"/>
              </a:rPr>
              <a:t>中根：</a:t>
            </a:r>
            <a:r>
              <a:rPr kumimoji="1" lang="en-US" altLang="zh-CN" sz="2400" i="1" dirty="0" smtClean="0">
                <a:effectLst/>
                <a:latin typeface="Times New Roman" panose="02020603050405020304" pitchFamily="18" charset="0"/>
              </a:rPr>
              <a:t>a</a:t>
            </a:r>
            <a:r>
              <a:rPr kumimoji="1" lang="en-US" altLang="zh-CN" sz="2400" dirty="0" smtClean="0">
                <a:effectLst/>
                <a:latin typeface="Times New Roman" panose="02020603050405020304" pitchFamily="18" charset="0"/>
              </a:rPr>
              <a:t>-</a:t>
            </a:r>
            <a:r>
              <a:rPr kumimoji="1" lang="en-US" altLang="zh-CN" sz="2400" i="1" dirty="0" smtClean="0">
                <a:effectLst/>
                <a:latin typeface="Times New Roman" panose="02020603050405020304" pitchFamily="18" charset="0"/>
              </a:rPr>
              <a:t>b</a:t>
            </a:r>
            <a:r>
              <a:rPr kumimoji="1" lang="en-US" altLang="zh-CN" sz="2400" dirty="0" smtClean="0">
                <a:effectLst/>
                <a:latin typeface="Times New Roman" panose="02020603050405020304" pitchFamily="18" charset="0"/>
              </a:rPr>
              <a:t>/</a:t>
            </a:r>
            <a:r>
              <a:rPr kumimoji="1" lang="en-US" altLang="zh-CN" sz="2400" i="1" dirty="0" err="1" smtClean="0">
                <a:effectLst/>
                <a:latin typeface="Times New Roman" panose="02020603050405020304" pitchFamily="18" charset="0"/>
              </a:rPr>
              <a:t>c</a:t>
            </a:r>
            <a:r>
              <a:rPr kumimoji="1" lang="en-US" altLang="zh-CN" sz="2400" dirty="0" err="1" smtClean="0">
                <a:effectLst/>
                <a:latin typeface="Times New Roman" panose="02020603050405020304" pitchFamily="18" charset="0"/>
              </a:rPr>
              <a:t>+</a:t>
            </a:r>
            <a:r>
              <a:rPr kumimoji="1" lang="en-US" altLang="zh-CN" sz="2400" i="1" dirty="0" err="1" smtClean="0">
                <a:effectLst/>
                <a:latin typeface="Times New Roman" panose="02020603050405020304" pitchFamily="18" charset="0"/>
              </a:rPr>
              <a:t>d</a:t>
            </a:r>
            <a:endParaRPr kumimoji="1" lang="en-US" altLang="zh-CN" sz="2400" i="1" dirty="0" smtClean="0">
              <a:effectLst/>
              <a:latin typeface="Times New Roman" panose="02020603050405020304" pitchFamily="18" charset="0"/>
            </a:endParaRPr>
          </a:p>
          <a:p>
            <a:pPr algn="l" eaLnBrk="1" latinLnBrk="0" hangingPunct="1">
              <a:spcBef>
                <a:spcPts val="0"/>
              </a:spcBef>
            </a:pPr>
            <a:endParaRPr kumimoji="1" lang="en-US" altLang="zh-CN" sz="2400" i="1" dirty="0">
              <a:effectLst/>
              <a:latin typeface="Times New Roman" panose="02020603050405020304" pitchFamily="18" charset="0"/>
            </a:endParaRPr>
          </a:p>
        </p:txBody>
      </p:sp>
      <p:grpSp>
        <p:nvGrpSpPr>
          <p:cNvPr id="75798" name="Group 22"/>
          <p:cNvGrpSpPr/>
          <p:nvPr/>
        </p:nvGrpSpPr>
        <p:grpSpPr bwMode="auto">
          <a:xfrm>
            <a:off x="5953125" y="2221508"/>
            <a:ext cx="2701230" cy="2663230"/>
            <a:chOff x="3799" y="1752"/>
            <a:chExt cx="993" cy="952"/>
          </a:xfrm>
        </p:grpSpPr>
        <p:sp>
          <p:nvSpPr>
            <p:cNvPr id="75781" name="Oval 5"/>
            <p:cNvSpPr>
              <a:spLocks noChangeArrowheads="1"/>
            </p:cNvSpPr>
            <p:nvPr/>
          </p:nvSpPr>
          <p:spPr bwMode="auto">
            <a:xfrm>
              <a:off x="4207" y="1752"/>
              <a:ext cx="177" cy="18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a:effectLst/>
                  <a:latin typeface="Times New Roman" panose="02020603050405020304" pitchFamily="18" charset="0"/>
                  <a:cs typeface="Times New Roman" panose="02020603050405020304" pitchFamily="18" charset="0"/>
                </a:rPr>
                <a:t>/</a:t>
              </a:r>
            </a:p>
          </p:txBody>
        </p:sp>
        <p:cxnSp>
          <p:nvCxnSpPr>
            <p:cNvPr id="75782" name="AutoShape 6"/>
            <p:cNvCxnSpPr>
              <a:cxnSpLocks noChangeShapeType="1"/>
              <a:stCxn id="75781" idx="3"/>
              <a:endCxn id="75784" idx="7"/>
            </p:cNvCxnSpPr>
            <p:nvPr/>
          </p:nvCxnSpPr>
          <p:spPr bwMode="auto">
            <a:xfrm flipH="1">
              <a:off x="4092" y="1915"/>
              <a:ext cx="141" cy="24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784" name="Oval 8"/>
            <p:cNvSpPr>
              <a:spLocks noChangeArrowheads="1"/>
            </p:cNvSpPr>
            <p:nvPr/>
          </p:nvSpPr>
          <p:spPr bwMode="auto">
            <a:xfrm>
              <a:off x="3941" y="2137"/>
              <a:ext cx="177" cy="18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a:effectLst/>
                  <a:latin typeface="Times New Roman" panose="02020603050405020304" pitchFamily="18" charset="0"/>
                  <a:cs typeface="Times New Roman" panose="02020603050405020304" pitchFamily="18" charset="0"/>
                </a:rPr>
                <a:t>-</a:t>
              </a:r>
            </a:p>
          </p:txBody>
        </p:sp>
        <p:sp>
          <p:nvSpPr>
            <p:cNvPr id="75785" name="Oval 9"/>
            <p:cNvSpPr>
              <a:spLocks noChangeArrowheads="1"/>
            </p:cNvSpPr>
            <p:nvPr/>
          </p:nvSpPr>
          <p:spPr bwMode="auto">
            <a:xfrm>
              <a:off x="3799" y="2523"/>
              <a:ext cx="177" cy="18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i="1" dirty="0">
                  <a:effectLst/>
                  <a:latin typeface="Times New Roman" panose="02020603050405020304" pitchFamily="18" charset="0"/>
                  <a:cs typeface="Times New Roman" panose="02020603050405020304" pitchFamily="18" charset="0"/>
                </a:rPr>
                <a:t>a</a:t>
              </a:r>
            </a:p>
          </p:txBody>
        </p:sp>
        <p:sp>
          <p:nvSpPr>
            <p:cNvPr id="75786" name="Oval 10"/>
            <p:cNvSpPr>
              <a:spLocks noChangeArrowheads="1"/>
            </p:cNvSpPr>
            <p:nvPr/>
          </p:nvSpPr>
          <p:spPr bwMode="auto">
            <a:xfrm>
              <a:off x="4083" y="2523"/>
              <a:ext cx="177" cy="18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i="1">
                  <a:effectLst/>
                  <a:latin typeface="Times New Roman" panose="02020603050405020304" pitchFamily="18" charset="0"/>
                  <a:cs typeface="Times New Roman" panose="02020603050405020304" pitchFamily="18" charset="0"/>
                </a:rPr>
                <a:t>b</a:t>
              </a:r>
            </a:p>
          </p:txBody>
        </p:sp>
        <p:cxnSp>
          <p:nvCxnSpPr>
            <p:cNvPr id="75787" name="AutoShape 11"/>
            <p:cNvCxnSpPr>
              <a:cxnSpLocks noChangeShapeType="1"/>
              <a:stCxn id="75784" idx="5"/>
              <a:endCxn id="75786" idx="0"/>
            </p:cNvCxnSpPr>
            <p:nvPr/>
          </p:nvCxnSpPr>
          <p:spPr bwMode="auto">
            <a:xfrm>
              <a:off x="4092" y="2300"/>
              <a:ext cx="80" cy="21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88" name="AutoShape 12"/>
            <p:cNvCxnSpPr>
              <a:cxnSpLocks noChangeShapeType="1"/>
              <a:stCxn id="75784" idx="3"/>
              <a:endCxn id="75785" idx="0"/>
            </p:cNvCxnSpPr>
            <p:nvPr/>
          </p:nvCxnSpPr>
          <p:spPr bwMode="auto">
            <a:xfrm flipH="1">
              <a:off x="3888" y="2300"/>
              <a:ext cx="79" cy="21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790" name="Oval 14"/>
            <p:cNvSpPr>
              <a:spLocks noChangeArrowheads="1"/>
            </p:cNvSpPr>
            <p:nvPr/>
          </p:nvSpPr>
          <p:spPr bwMode="auto">
            <a:xfrm>
              <a:off x="4473" y="2137"/>
              <a:ext cx="177" cy="18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800" b="1">
                  <a:effectLst/>
                  <a:latin typeface="Times New Roman" panose="02020603050405020304" pitchFamily="18" charset="0"/>
                  <a:cs typeface="Times New Roman" panose="02020603050405020304" pitchFamily="18" charset="0"/>
                </a:rPr>
                <a:t>＋</a:t>
              </a:r>
            </a:p>
          </p:txBody>
        </p:sp>
        <p:sp>
          <p:nvSpPr>
            <p:cNvPr id="75791" name="Oval 15"/>
            <p:cNvSpPr>
              <a:spLocks noChangeArrowheads="1"/>
            </p:cNvSpPr>
            <p:nvPr/>
          </p:nvSpPr>
          <p:spPr bwMode="auto">
            <a:xfrm>
              <a:off x="4331" y="2523"/>
              <a:ext cx="177" cy="18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i="1">
                  <a:effectLst/>
                  <a:latin typeface="Times New Roman" panose="02020603050405020304" pitchFamily="18" charset="0"/>
                  <a:cs typeface="Times New Roman" panose="02020603050405020304" pitchFamily="18" charset="0"/>
                </a:rPr>
                <a:t>c</a:t>
              </a:r>
            </a:p>
          </p:txBody>
        </p:sp>
        <p:sp>
          <p:nvSpPr>
            <p:cNvPr id="75792" name="Oval 16"/>
            <p:cNvSpPr>
              <a:spLocks noChangeArrowheads="1"/>
            </p:cNvSpPr>
            <p:nvPr/>
          </p:nvSpPr>
          <p:spPr bwMode="auto">
            <a:xfrm>
              <a:off x="4615" y="2523"/>
              <a:ext cx="177" cy="18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i="1" dirty="0" smtClean="0">
                  <a:effectLst/>
                  <a:latin typeface="Times New Roman" panose="02020603050405020304" pitchFamily="18" charset="0"/>
                  <a:cs typeface="Times New Roman" panose="02020603050405020304" pitchFamily="18" charset="0"/>
                </a:rPr>
                <a:t>d</a:t>
              </a:r>
              <a:endParaRPr kumimoji="1" lang="en-US" altLang="zh-CN" sz="1800" b="1" i="1" dirty="0">
                <a:effectLst/>
                <a:latin typeface="Times New Roman" panose="02020603050405020304" pitchFamily="18" charset="0"/>
                <a:cs typeface="Times New Roman" panose="02020603050405020304" pitchFamily="18" charset="0"/>
              </a:endParaRPr>
            </a:p>
          </p:txBody>
        </p:sp>
        <p:cxnSp>
          <p:nvCxnSpPr>
            <p:cNvPr id="75793" name="AutoShape 17"/>
            <p:cNvCxnSpPr>
              <a:cxnSpLocks noChangeShapeType="1"/>
              <a:stCxn id="75790" idx="5"/>
              <a:endCxn id="75792" idx="0"/>
            </p:cNvCxnSpPr>
            <p:nvPr/>
          </p:nvCxnSpPr>
          <p:spPr bwMode="auto">
            <a:xfrm>
              <a:off x="4624" y="2300"/>
              <a:ext cx="80" cy="21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4" name="AutoShape 18"/>
            <p:cNvCxnSpPr>
              <a:cxnSpLocks noChangeShapeType="1"/>
              <a:stCxn id="75790" idx="3"/>
              <a:endCxn id="75791" idx="0"/>
            </p:cNvCxnSpPr>
            <p:nvPr/>
          </p:nvCxnSpPr>
          <p:spPr bwMode="auto">
            <a:xfrm flipH="1">
              <a:off x="4420" y="2300"/>
              <a:ext cx="79" cy="21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5" name="AutoShape 19"/>
            <p:cNvCxnSpPr>
              <a:cxnSpLocks noChangeShapeType="1"/>
              <a:stCxn id="75781" idx="5"/>
              <a:endCxn id="75790" idx="1"/>
            </p:cNvCxnSpPr>
            <p:nvPr/>
          </p:nvCxnSpPr>
          <p:spPr bwMode="auto">
            <a:xfrm>
              <a:off x="4358" y="1915"/>
              <a:ext cx="141" cy="24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5796" name="Text Box 20"/>
          <p:cNvSpPr txBox="1">
            <a:spLocks noChangeArrowheads="1"/>
          </p:cNvSpPr>
          <p:nvPr/>
        </p:nvSpPr>
        <p:spPr bwMode="auto">
          <a:xfrm>
            <a:off x="6194840" y="4824812"/>
            <a:ext cx="21318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dirty="0" smtClean="0">
                <a:effectLst/>
                <a:latin typeface="Times New Roman" panose="02020603050405020304" pitchFamily="18" charset="0"/>
                <a:cs typeface="Times New Roman" panose="02020603050405020304" pitchFamily="18" charset="0"/>
              </a:rPr>
              <a:t> </a:t>
            </a:r>
            <a:r>
              <a:rPr kumimoji="1" lang="en-US" altLang="zh-CN" sz="3200" dirty="0">
                <a:effectLst/>
                <a:latin typeface="Times New Roman" panose="02020603050405020304" pitchFamily="18" charset="0"/>
                <a:cs typeface="Times New Roman" panose="02020603050405020304" pitchFamily="18" charset="0"/>
              </a:rPr>
              <a:t>(</a:t>
            </a:r>
            <a:r>
              <a:rPr kumimoji="1" lang="en-US" altLang="zh-CN" sz="3200" i="1" dirty="0">
                <a:effectLst/>
                <a:latin typeface="Times New Roman" panose="02020603050405020304" pitchFamily="18" charset="0"/>
                <a:cs typeface="Times New Roman" panose="02020603050405020304" pitchFamily="18" charset="0"/>
              </a:rPr>
              <a:t>a</a:t>
            </a:r>
            <a:r>
              <a:rPr kumimoji="1" lang="en-US" altLang="zh-CN" sz="3200" dirty="0">
                <a:effectLst/>
                <a:latin typeface="Times New Roman" panose="02020603050405020304" pitchFamily="18" charset="0"/>
                <a:cs typeface="Times New Roman" panose="02020603050405020304" pitchFamily="18" charset="0"/>
              </a:rPr>
              <a:t>-</a:t>
            </a:r>
            <a:r>
              <a:rPr kumimoji="1" lang="en-US" altLang="zh-CN" sz="3200" i="1" dirty="0">
                <a:effectLst/>
                <a:latin typeface="Times New Roman" panose="02020603050405020304" pitchFamily="18" charset="0"/>
                <a:cs typeface="Times New Roman" panose="02020603050405020304" pitchFamily="18" charset="0"/>
              </a:rPr>
              <a:t>b</a:t>
            </a:r>
            <a:r>
              <a:rPr kumimoji="1" lang="en-US" altLang="zh-CN" sz="3200" dirty="0">
                <a:effectLst/>
                <a:latin typeface="Times New Roman" panose="02020603050405020304" pitchFamily="18" charset="0"/>
                <a:cs typeface="Times New Roman" panose="02020603050405020304" pitchFamily="18" charset="0"/>
              </a:rPr>
              <a:t>)/(</a:t>
            </a:r>
            <a:r>
              <a:rPr kumimoji="1" lang="en-US" altLang="zh-CN" sz="3200" i="1" dirty="0" err="1">
                <a:effectLst/>
                <a:latin typeface="Times New Roman" panose="02020603050405020304" pitchFamily="18" charset="0"/>
                <a:cs typeface="Times New Roman" panose="02020603050405020304" pitchFamily="18" charset="0"/>
              </a:rPr>
              <a:t>c</a:t>
            </a:r>
            <a:r>
              <a:rPr kumimoji="1" lang="en-US" altLang="zh-CN" sz="3200" dirty="0" err="1">
                <a:effectLst/>
                <a:latin typeface="Times New Roman" panose="02020603050405020304" pitchFamily="18" charset="0"/>
                <a:cs typeface="Times New Roman" panose="02020603050405020304" pitchFamily="18" charset="0"/>
              </a:rPr>
              <a:t>+</a:t>
            </a:r>
            <a:r>
              <a:rPr kumimoji="1" lang="en-US" altLang="zh-CN" sz="3200" i="1" dirty="0" err="1">
                <a:effectLst/>
                <a:latin typeface="Times New Roman" panose="02020603050405020304" pitchFamily="18" charset="0"/>
                <a:cs typeface="Times New Roman" panose="02020603050405020304" pitchFamily="18" charset="0"/>
              </a:rPr>
              <a:t>d</a:t>
            </a:r>
            <a:r>
              <a:rPr kumimoji="1" lang="en-US" altLang="zh-CN" sz="3200" dirty="0">
                <a:effectLst/>
                <a:latin typeface="Times New Roman" panose="02020603050405020304" pitchFamily="18" charset="0"/>
                <a:cs typeface="Times New Roman" panose="02020603050405020304" pitchFamily="18" charset="0"/>
              </a:rPr>
              <a:t>)</a:t>
            </a:r>
          </a:p>
        </p:txBody>
      </p:sp>
      <p:sp>
        <p:nvSpPr>
          <p:cNvPr id="3177" name="Rectangle 105"/>
          <p:cNvSpPr>
            <a:spLocks noGrp="1" noChangeArrowheads="1"/>
          </p:cNvSpPr>
          <p:nvPr/>
        </p:nvSpPr>
        <p:spPr>
          <a:xfrm>
            <a:off x="394970" y="112395"/>
            <a:ext cx="152654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Example</a:t>
            </a:r>
          </a:p>
        </p:txBody>
      </p:sp>
      <p:sp>
        <p:nvSpPr>
          <p:cNvPr id="2" name="Text Box 2"/>
          <p:cNvSpPr txBox="1">
            <a:spLocks noChangeArrowheads="1"/>
          </p:cNvSpPr>
          <p:nvPr/>
        </p:nvSpPr>
        <p:spPr bwMode="auto">
          <a:xfrm>
            <a:off x="394970" y="3271520"/>
            <a:ext cx="517017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latinLnBrk="0" hangingPunct="1">
              <a:spcBef>
                <a:spcPts val="0"/>
              </a:spcBef>
            </a:pPr>
            <a:r>
              <a:rPr kumimoji="1" lang="en-US" altLang="zh-CN" sz="2400" dirty="0" smtClean="0">
                <a:solidFill>
                  <a:srgbClr val="00CC00"/>
                </a:solidFill>
                <a:effectLst/>
                <a:latin typeface="Times New Roman" panose="02020603050405020304" pitchFamily="18" charset="0"/>
              </a:rPr>
              <a:t>**</a:t>
            </a:r>
            <a:r>
              <a:rPr kumimoji="1" lang="zh-CN" altLang="en-US" sz="2400" dirty="0" smtClean="0">
                <a:solidFill>
                  <a:srgbClr val="00CC00"/>
                </a:solidFill>
                <a:effectLst/>
                <a:latin typeface="Times New Roman" panose="02020603050405020304" pitchFamily="18" charset="0"/>
              </a:rPr>
              <a:t>这些</a:t>
            </a:r>
            <a:r>
              <a:rPr kumimoji="1" lang="zh-CN" altLang="en-US" sz="2400" dirty="0">
                <a:solidFill>
                  <a:srgbClr val="00CC00"/>
                </a:solidFill>
                <a:effectLst/>
                <a:latin typeface="Times New Roman" panose="02020603050405020304" pitchFamily="18" charset="0"/>
              </a:rPr>
              <a:t>序列分别称为表达式的前缀、</a:t>
            </a:r>
            <a:r>
              <a:rPr kumimoji="1" lang="zh-CN" altLang="en-US" sz="2400" dirty="0" smtClean="0">
                <a:solidFill>
                  <a:srgbClr val="00CC00"/>
                </a:solidFill>
                <a:effectLst/>
                <a:latin typeface="Times New Roman" panose="02020603050405020304" pitchFamily="18" charset="0"/>
              </a:rPr>
              <a:t>后缀和</a:t>
            </a:r>
            <a:r>
              <a:rPr kumimoji="1" lang="zh-CN" altLang="en-US" sz="2400" dirty="0">
                <a:solidFill>
                  <a:srgbClr val="00CC00"/>
                </a:solidFill>
                <a:effectLst/>
                <a:latin typeface="Times New Roman" panose="02020603050405020304" pitchFamily="18" charset="0"/>
              </a:rPr>
              <a:t>中缀表示法</a:t>
            </a:r>
            <a:r>
              <a:rPr kumimoji="1" lang="en-US" altLang="zh-CN" sz="2400" dirty="0">
                <a:solidFill>
                  <a:srgbClr val="00CC00"/>
                </a:solidFill>
                <a:effectLst/>
                <a:latin typeface="Times New Roman" panose="02020603050405020304" pitchFamily="18" charset="0"/>
              </a:rPr>
              <a:t>**</a:t>
            </a:r>
            <a:endParaRPr kumimoji="1" lang="en-US" altLang="zh-CN" sz="2400" i="1" dirty="0">
              <a:solidFill>
                <a:srgbClr val="00CC00"/>
              </a:solidFill>
              <a:effectLst/>
              <a:latin typeface="Times New Roman" panose="02020603050405020304" pitchFamily="18" charset="0"/>
            </a:endParaRPr>
          </a:p>
        </p:txBody>
      </p:sp>
      <p:sp>
        <p:nvSpPr>
          <p:cNvPr id="3" name="Text Box 2"/>
          <p:cNvSpPr txBox="1">
            <a:spLocks noChangeArrowheads="1"/>
          </p:cNvSpPr>
          <p:nvPr/>
        </p:nvSpPr>
        <p:spPr bwMode="auto">
          <a:xfrm>
            <a:off x="441960" y="4736465"/>
            <a:ext cx="5687060" cy="1506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latinLnBrk="0" hangingPunct="1">
              <a:spcBef>
                <a:spcPts val="0"/>
              </a:spcBef>
              <a:spcAft>
                <a:spcPts val="1200"/>
              </a:spcAft>
            </a:pPr>
            <a:r>
              <a:rPr kumimoji="1" lang="zh-CN" altLang="en-US" sz="2400" b="1" dirty="0">
                <a:solidFill>
                  <a:srgbClr val="FFFF00"/>
                </a:solidFill>
                <a:effectLst/>
                <a:latin typeface="Times New Roman" panose="02020603050405020304" pitchFamily="18" charset="0"/>
              </a:rPr>
              <a:t>广度优先：</a:t>
            </a:r>
            <a:endParaRPr kumimoji="1" lang="zh-CN" altLang="en-US" sz="2400" dirty="0">
              <a:effectLst/>
              <a:latin typeface="Times New Roman" panose="02020603050405020304" pitchFamily="18" charset="0"/>
            </a:endParaRPr>
          </a:p>
          <a:p>
            <a:pPr algn="l" eaLnBrk="1" latinLnBrk="0" hangingPunct="1">
              <a:spcBef>
                <a:spcPts val="0"/>
              </a:spcBef>
              <a:spcAft>
                <a:spcPts val="1200"/>
              </a:spcAft>
            </a:pPr>
            <a:r>
              <a:rPr kumimoji="1" lang="zh-CN" altLang="en-US" sz="2400" dirty="0">
                <a:effectLst/>
                <a:latin typeface="Times New Roman" panose="02020603050405020304" pitchFamily="18" charset="0"/>
              </a:rPr>
              <a:t>对右图进行层次遍历得到如下的节点序列：</a:t>
            </a:r>
          </a:p>
          <a:p>
            <a:pPr algn="l" eaLnBrk="1" latinLnBrk="0" hangingPunct="1">
              <a:spcBef>
                <a:spcPts val="0"/>
              </a:spcBef>
              <a:spcAft>
                <a:spcPts val="1200"/>
              </a:spcAft>
            </a:pPr>
            <a:r>
              <a:rPr kumimoji="1" lang="en-US" altLang="zh-CN" sz="2400" i="1" dirty="0">
                <a:effectLst/>
                <a:latin typeface="Times New Roman" panose="02020603050405020304" pitchFamily="18" charset="0"/>
              </a:rPr>
              <a:t>/-+abcd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60" name="Rectangle 1036"/>
          <p:cNvSpPr>
            <a:spLocks noGrp="1" noChangeArrowheads="1"/>
          </p:cNvSpPr>
          <p:nvPr>
            <p:ph type="body" idx="1"/>
          </p:nvPr>
        </p:nvSpPr>
        <p:spPr>
          <a:xfrm>
            <a:off x="457200" y="1481455"/>
            <a:ext cx="8229600" cy="4530725"/>
          </a:xfrm>
        </p:spPr>
        <p:txBody>
          <a:bodyPr/>
          <a:lstStyle/>
          <a:p>
            <a:r>
              <a:rPr lang="en-US" altLang="zh-CN" sz="2800" dirty="0">
                <a:solidFill>
                  <a:srgbClr val="FFFF00"/>
                </a:solidFill>
                <a:effectLst/>
                <a:latin typeface="Arial" panose="020B0604020202020204" pitchFamily="34" charset="0"/>
              </a:rPr>
              <a:t>Recursive </a:t>
            </a:r>
            <a:r>
              <a:rPr lang="en-US" altLang="zh-CN" sz="2800" dirty="0" smtClean="0">
                <a:solidFill>
                  <a:srgbClr val="FFFF00"/>
                </a:solidFill>
                <a:effectLst/>
                <a:latin typeface="Arial" panose="020B0604020202020204" pitchFamily="34" charset="0"/>
              </a:rPr>
              <a:t>algorithms </a:t>
            </a:r>
            <a:r>
              <a:rPr lang="en-US" altLang="zh-CN" sz="2800" dirty="0">
                <a:solidFill>
                  <a:srgbClr val="FFFF00"/>
                </a:solidFill>
                <a:effectLst/>
                <a:latin typeface="Arial" panose="020B0604020202020204" pitchFamily="34" charset="0"/>
              </a:rPr>
              <a:t>(</a:t>
            </a:r>
            <a:r>
              <a:rPr lang="zh-CN" altLang="en-US" sz="2800" dirty="0">
                <a:solidFill>
                  <a:srgbClr val="FFFF00"/>
                </a:solidFill>
                <a:effectLst/>
                <a:latin typeface="Arial" panose="020B0604020202020204" pitchFamily="34" charset="0"/>
              </a:rPr>
              <a:t>递归算法</a:t>
            </a:r>
            <a:r>
              <a:rPr lang="en-US" altLang="zh-CN" sz="2800" dirty="0">
                <a:solidFill>
                  <a:srgbClr val="FFFF00"/>
                </a:solidFill>
                <a:effectLst/>
                <a:latin typeface="Arial" panose="020B0604020202020204" pitchFamily="34" charset="0"/>
              </a:rPr>
              <a:t>)</a:t>
            </a:r>
          </a:p>
          <a:p>
            <a:pPr lvl="1"/>
            <a:r>
              <a:rPr lang="en-US" altLang="en-US" sz="2400" dirty="0" err="1">
                <a:solidFill>
                  <a:schemeClr val="tx1"/>
                </a:solidFill>
                <a:effectLst/>
                <a:latin typeface="Arial" panose="020B0604020202020204" pitchFamily="34" charset="0"/>
              </a:rPr>
              <a:t>InOrderTraverse</a:t>
            </a:r>
            <a:r>
              <a:rPr lang="en-US" altLang="zh-CN" sz="2400" dirty="0">
                <a:solidFill>
                  <a:schemeClr val="tx1"/>
                </a:solidFill>
                <a:effectLst/>
                <a:latin typeface="Arial" panose="020B0604020202020204" pitchFamily="34" charset="0"/>
              </a:rPr>
              <a:t> (</a:t>
            </a:r>
            <a:r>
              <a:rPr lang="zh-CN" altLang="en-US" sz="2400" dirty="0">
                <a:solidFill>
                  <a:schemeClr val="tx1"/>
                </a:solidFill>
                <a:effectLst/>
                <a:latin typeface="Arial" panose="020B0604020202020204" pitchFamily="34" charset="0"/>
              </a:rPr>
              <a:t>中序遍历</a:t>
            </a:r>
            <a:r>
              <a:rPr lang="en-US" altLang="zh-CN" sz="2400" dirty="0">
                <a:solidFill>
                  <a:schemeClr val="tx1"/>
                </a:solidFill>
                <a:effectLst/>
                <a:latin typeface="Arial" panose="020B0604020202020204" pitchFamily="34" charset="0"/>
              </a:rPr>
              <a:t>)</a:t>
            </a:r>
          </a:p>
          <a:p>
            <a:pPr lvl="1"/>
            <a:r>
              <a:rPr kumimoji="1" lang="en-US" altLang="zh-CN" sz="2400" dirty="0" err="1">
                <a:solidFill>
                  <a:schemeClr val="tx1"/>
                </a:solidFill>
                <a:effectLst/>
                <a:latin typeface="Arial" panose="020B0604020202020204" pitchFamily="34" charset="0"/>
              </a:rPr>
              <a:t>PreOrderTraverse</a:t>
            </a:r>
            <a:r>
              <a:rPr kumimoji="1" lang="en-US" altLang="zh-CN" sz="2400" dirty="0">
                <a:solidFill>
                  <a:schemeClr val="tx1"/>
                </a:solidFill>
                <a:effectLst/>
                <a:latin typeface="Arial" panose="020B0604020202020204" pitchFamily="34" charset="0"/>
              </a:rPr>
              <a:t> (</a:t>
            </a:r>
            <a:r>
              <a:rPr lang="zh-CN" altLang="en-US" sz="2400" dirty="0">
                <a:solidFill>
                  <a:schemeClr val="tx1"/>
                </a:solidFill>
                <a:effectLst/>
                <a:latin typeface="Arial" panose="020B0604020202020204" pitchFamily="34" charset="0"/>
              </a:rPr>
              <a:t>先序遍历</a:t>
            </a:r>
            <a:r>
              <a:rPr lang="en-US" altLang="zh-CN" sz="2400" dirty="0">
                <a:solidFill>
                  <a:schemeClr val="tx1"/>
                </a:solidFill>
                <a:effectLst/>
                <a:latin typeface="Arial" panose="020B0604020202020204" pitchFamily="34" charset="0"/>
              </a:rPr>
              <a:t>)</a:t>
            </a:r>
          </a:p>
          <a:p>
            <a:pPr lvl="1"/>
            <a:r>
              <a:rPr kumimoji="1" lang="en-US" altLang="zh-CN" sz="2400" dirty="0" err="1">
                <a:solidFill>
                  <a:schemeClr val="tx1"/>
                </a:solidFill>
                <a:effectLst/>
                <a:latin typeface="Arial" panose="020B0604020202020204" pitchFamily="34" charset="0"/>
              </a:rPr>
              <a:t>PostOrderTraverse</a:t>
            </a:r>
            <a:r>
              <a:rPr kumimoji="1" lang="en-US" altLang="zh-CN" sz="2400" dirty="0">
                <a:solidFill>
                  <a:schemeClr val="tx1"/>
                </a:solidFill>
                <a:effectLst/>
                <a:latin typeface="Arial" panose="020B0604020202020204" pitchFamily="34" charset="0"/>
              </a:rPr>
              <a:t> (</a:t>
            </a:r>
            <a:r>
              <a:rPr lang="zh-CN" altLang="en-US" sz="2400" dirty="0">
                <a:solidFill>
                  <a:schemeClr val="tx1"/>
                </a:solidFill>
                <a:effectLst/>
                <a:latin typeface="Arial" panose="020B0604020202020204" pitchFamily="34" charset="0"/>
              </a:rPr>
              <a:t>后序遍历</a:t>
            </a:r>
            <a:r>
              <a:rPr lang="en-US" altLang="zh-CN" sz="2400" dirty="0">
                <a:solidFill>
                  <a:schemeClr val="tx1"/>
                </a:solidFill>
                <a:effectLst/>
                <a:latin typeface="Arial" panose="020B0604020202020204" pitchFamily="34" charset="0"/>
              </a:rPr>
              <a:t>)</a:t>
            </a:r>
            <a:endParaRPr lang="en-US" altLang="zh-CN" sz="2400" dirty="0">
              <a:solidFill>
                <a:srgbClr val="FFFF00"/>
              </a:solidFill>
              <a:effectLst/>
              <a:latin typeface="Arial" panose="020B0604020202020204" pitchFamily="34" charset="0"/>
            </a:endParaRPr>
          </a:p>
          <a:p>
            <a:pPr eaLnBrk="1" latinLnBrk="0" hangingPunct="1">
              <a:spcBef>
                <a:spcPts val="3000"/>
              </a:spcBef>
            </a:pPr>
            <a:r>
              <a:rPr lang="en-US" altLang="zh-CN" sz="2800" dirty="0">
                <a:solidFill>
                  <a:srgbClr val="FFFF00"/>
                </a:solidFill>
                <a:effectLst/>
                <a:latin typeface="Arial" panose="020B0604020202020204" pitchFamily="34" charset="0"/>
              </a:rPr>
              <a:t>Non-recursive </a:t>
            </a:r>
            <a:r>
              <a:rPr lang="en-US" altLang="zh-CN" sz="2800" dirty="0" smtClean="0">
                <a:solidFill>
                  <a:srgbClr val="FFFF00"/>
                </a:solidFill>
                <a:effectLst/>
                <a:latin typeface="Arial" panose="020B0604020202020204" pitchFamily="34" charset="0"/>
              </a:rPr>
              <a:t>algorithms </a:t>
            </a:r>
            <a:r>
              <a:rPr lang="en-US" altLang="zh-CN" sz="2800" dirty="0">
                <a:solidFill>
                  <a:srgbClr val="FFFF00"/>
                </a:solidFill>
                <a:effectLst/>
                <a:latin typeface="Arial" panose="020B0604020202020204" pitchFamily="34" charset="0"/>
              </a:rPr>
              <a:t>(</a:t>
            </a:r>
            <a:r>
              <a:rPr lang="zh-CN" altLang="en-US" sz="2800" dirty="0">
                <a:solidFill>
                  <a:srgbClr val="FFFF00"/>
                </a:solidFill>
                <a:effectLst/>
                <a:latin typeface="Arial" panose="020B0604020202020204" pitchFamily="34" charset="0"/>
              </a:rPr>
              <a:t>非递归算法</a:t>
            </a:r>
            <a:r>
              <a:rPr lang="en-US" altLang="zh-CN" sz="2800" dirty="0">
                <a:solidFill>
                  <a:srgbClr val="FFFF00"/>
                </a:solidFill>
                <a:effectLst/>
                <a:latin typeface="Arial" panose="020B0604020202020204" pitchFamily="34" charset="0"/>
              </a:rPr>
              <a:t>)</a:t>
            </a:r>
          </a:p>
          <a:p>
            <a:pPr lvl="1"/>
            <a:r>
              <a:rPr lang="en-US" altLang="en-US" sz="2400" dirty="0" err="1">
                <a:solidFill>
                  <a:schemeClr val="tx1"/>
                </a:solidFill>
                <a:effectLst/>
                <a:latin typeface="Arial" panose="020B0604020202020204" pitchFamily="34" charset="0"/>
              </a:rPr>
              <a:t>InOrderTraverse</a:t>
            </a:r>
            <a:r>
              <a:rPr lang="en-US" altLang="zh-CN" sz="2400" dirty="0">
                <a:solidFill>
                  <a:schemeClr val="tx1"/>
                </a:solidFill>
                <a:effectLst/>
                <a:latin typeface="Arial" panose="020B0604020202020204" pitchFamily="34" charset="0"/>
              </a:rPr>
              <a:t> (</a:t>
            </a:r>
            <a:r>
              <a:rPr lang="zh-CN" altLang="en-US" sz="2400" dirty="0">
                <a:solidFill>
                  <a:schemeClr val="tx1"/>
                </a:solidFill>
                <a:effectLst/>
                <a:latin typeface="Arial" panose="020B0604020202020204" pitchFamily="34" charset="0"/>
              </a:rPr>
              <a:t>中序遍历</a:t>
            </a:r>
            <a:r>
              <a:rPr lang="en-US" altLang="zh-CN" sz="2400" dirty="0">
                <a:solidFill>
                  <a:schemeClr val="tx1"/>
                </a:solidFill>
                <a:effectLst/>
                <a:latin typeface="Arial" panose="020B0604020202020204" pitchFamily="34" charset="0"/>
              </a:rPr>
              <a:t>)</a:t>
            </a:r>
          </a:p>
          <a:p>
            <a:pPr lvl="1"/>
            <a:r>
              <a:rPr kumimoji="1" lang="en-US" altLang="zh-CN" sz="2400" dirty="0" err="1">
                <a:solidFill>
                  <a:schemeClr val="tx1"/>
                </a:solidFill>
                <a:effectLst/>
                <a:latin typeface="Arial" panose="020B0604020202020204" pitchFamily="34" charset="0"/>
              </a:rPr>
              <a:t>PreOrderTraverse</a:t>
            </a:r>
            <a:r>
              <a:rPr kumimoji="1" lang="en-US" altLang="zh-CN" sz="2400" dirty="0">
                <a:solidFill>
                  <a:schemeClr val="tx1"/>
                </a:solidFill>
                <a:effectLst/>
                <a:latin typeface="Arial" panose="020B0604020202020204" pitchFamily="34" charset="0"/>
              </a:rPr>
              <a:t> (</a:t>
            </a:r>
            <a:r>
              <a:rPr lang="zh-CN" altLang="en-US" sz="2400" dirty="0">
                <a:solidFill>
                  <a:schemeClr val="tx1"/>
                </a:solidFill>
                <a:effectLst/>
                <a:latin typeface="Arial" panose="020B0604020202020204" pitchFamily="34" charset="0"/>
              </a:rPr>
              <a:t>先序遍历</a:t>
            </a:r>
            <a:r>
              <a:rPr lang="en-US" altLang="zh-CN" sz="2400" dirty="0">
                <a:solidFill>
                  <a:schemeClr val="tx1"/>
                </a:solidFill>
                <a:effectLst/>
                <a:latin typeface="Arial" panose="020B0604020202020204" pitchFamily="34" charset="0"/>
              </a:rPr>
              <a:t>)</a:t>
            </a:r>
          </a:p>
          <a:p>
            <a:pPr lvl="1"/>
            <a:r>
              <a:rPr kumimoji="1" lang="en-US" altLang="zh-CN" sz="2400" dirty="0" err="1">
                <a:solidFill>
                  <a:schemeClr val="tx1"/>
                </a:solidFill>
                <a:effectLst/>
                <a:latin typeface="Arial" panose="020B0604020202020204" pitchFamily="34" charset="0"/>
              </a:rPr>
              <a:t>PostOrderTraverse</a:t>
            </a:r>
            <a:r>
              <a:rPr kumimoji="1" lang="en-US" altLang="zh-CN" sz="2400" dirty="0">
                <a:solidFill>
                  <a:schemeClr val="tx1"/>
                </a:solidFill>
                <a:effectLst/>
                <a:latin typeface="Arial" panose="020B0604020202020204" pitchFamily="34" charset="0"/>
              </a:rPr>
              <a:t> (</a:t>
            </a:r>
            <a:r>
              <a:rPr lang="zh-CN" altLang="en-US" sz="2400" dirty="0">
                <a:solidFill>
                  <a:schemeClr val="tx1"/>
                </a:solidFill>
                <a:effectLst/>
                <a:latin typeface="Arial" panose="020B0604020202020204" pitchFamily="34" charset="0"/>
              </a:rPr>
              <a:t>后序遍历</a:t>
            </a:r>
            <a:r>
              <a:rPr lang="en-US" altLang="zh-CN" sz="2400" dirty="0">
                <a:solidFill>
                  <a:schemeClr val="tx1"/>
                </a:solidFill>
                <a:effectLst/>
                <a:latin typeface="Arial" panose="020B0604020202020204" pitchFamily="34" charset="0"/>
              </a:rPr>
              <a:t>)</a:t>
            </a:r>
          </a:p>
          <a:p>
            <a:pPr lvl="1"/>
            <a:r>
              <a:rPr lang="en-US" altLang="zh-CN" sz="2400" dirty="0" err="1">
                <a:solidFill>
                  <a:schemeClr val="tx1"/>
                </a:solidFill>
                <a:effectLst/>
                <a:latin typeface="Arial" panose="020B0604020202020204" pitchFamily="34" charset="0"/>
              </a:rPr>
              <a:t>LevelOrderTraverse</a:t>
            </a:r>
            <a:r>
              <a:rPr lang="en-US" altLang="zh-CN" sz="2400" dirty="0">
                <a:solidFill>
                  <a:schemeClr val="tx1"/>
                </a:solidFill>
                <a:effectLst/>
                <a:latin typeface="Arial" panose="020B0604020202020204" pitchFamily="34" charset="0"/>
              </a:rPr>
              <a:t> (</a:t>
            </a:r>
            <a:r>
              <a:rPr lang="zh-CN" altLang="en-US" sz="2400" dirty="0">
                <a:solidFill>
                  <a:schemeClr val="tx1"/>
                </a:solidFill>
                <a:effectLst/>
                <a:latin typeface="Arial" panose="020B0604020202020204" pitchFamily="34" charset="0"/>
              </a:rPr>
              <a:t>按层次遍历</a:t>
            </a:r>
            <a:r>
              <a:rPr lang="en-US" altLang="zh-CN" sz="2400" dirty="0">
                <a:solidFill>
                  <a:schemeClr val="tx1"/>
                </a:solidFill>
                <a:effectLst/>
                <a:latin typeface="Arial" panose="020B0604020202020204" pitchFamily="34" charset="0"/>
              </a:rPr>
              <a:t>)</a:t>
            </a:r>
          </a:p>
        </p:txBody>
      </p:sp>
      <p:sp>
        <p:nvSpPr>
          <p:cNvPr id="3177" name="Rectangle 105"/>
          <p:cNvSpPr>
            <a:spLocks noGrp="1" noChangeArrowheads="1"/>
          </p:cNvSpPr>
          <p:nvPr/>
        </p:nvSpPr>
        <p:spPr>
          <a:xfrm>
            <a:off x="457200" y="547370"/>
            <a:ext cx="3394075"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Traversal algorithms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rcRect b="13594"/>
          <a:stretch>
            <a:fillRect/>
          </a:stretch>
        </p:blipFill>
        <p:spPr>
          <a:xfrm>
            <a:off x="1115695" y="1988820"/>
            <a:ext cx="6710680" cy="3613785"/>
          </a:xfrm>
          <a:prstGeom prst="rect">
            <a:avLst/>
          </a:prstGeom>
        </p:spPr>
      </p:pic>
      <p:sp>
        <p:nvSpPr>
          <p:cNvPr id="6" name="Rectangle 2"/>
          <p:cNvSpPr>
            <a:spLocks noGrp="1" noChangeArrowheads="1"/>
          </p:cNvSpPr>
          <p:nvPr>
            <p:ph type="title"/>
          </p:nvPr>
        </p:nvSpPr>
        <p:spPr>
          <a:xfrm>
            <a:off x="457200" y="277813"/>
            <a:ext cx="8229600" cy="1139825"/>
          </a:xfrm>
        </p:spPr>
        <p:txBody>
          <a:bodyPr/>
          <a:lstStyle/>
          <a:p>
            <a:r>
              <a:rPr lang="en-US" altLang="zh-CN" dirty="0" smtClean="0"/>
              <a:t>Recursive definition of Tree</a:t>
            </a:r>
            <a:endParaRPr lang="en-US" altLang="zh-CN" dirty="0"/>
          </a:p>
        </p:txBody>
      </p:sp>
      <p:sp>
        <p:nvSpPr>
          <p:cNvPr id="2" name="文本框 1"/>
          <p:cNvSpPr txBox="1"/>
          <p:nvPr/>
        </p:nvSpPr>
        <p:spPr>
          <a:xfrm>
            <a:off x="2443480" y="5758815"/>
            <a:ext cx="3967480" cy="460375"/>
          </a:xfrm>
          <a:prstGeom prst="rect">
            <a:avLst/>
          </a:prstGeom>
          <a:noFill/>
        </p:spPr>
        <p:txBody>
          <a:bodyPr wrap="square" rtlCol="0">
            <a:spAutoFit/>
          </a:bodyPr>
          <a:lstStyle/>
          <a:p>
            <a:r>
              <a:rPr lang="en-US" altLang="zh-CN" sz="2400">
                <a:solidFill>
                  <a:srgbClr val="FFFF00"/>
                </a:solidFill>
              </a:rPr>
              <a:t>Non-overlapped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205" y="3278505"/>
            <a:ext cx="2622550" cy="226949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4" name="Rectangle 10"/>
          <p:cNvSpPr>
            <a:spLocks noGrp="1" noChangeArrowheads="1"/>
          </p:cNvSpPr>
          <p:nvPr>
            <p:ph type="title"/>
          </p:nvPr>
        </p:nvSpPr>
        <p:spPr>
          <a:xfrm>
            <a:off x="457200" y="274638"/>
            <a:ext cx="8229600" cy="1143000"/>
          </a:xfrm>
          <a:noFill/>
        </p:spPr>
        <p:txBody>
          <a:bodyPr anchorCtr="0"/>
          <a:lstStyle/>
          <a:p>
            <a:r>
              <a:rPr lang="en-US" altLang="zh-CN"/>
              <a:t>Inorder traversal</a:t>
            </a:r>
          </a:p>
        </p:txBody>
      </p:sp>
      <p:sp>
        <p:nvSpPr>
          <p:cNvPr id="123915" name="Rectangle 11"/>
          <p:cNvSpPr>
            <a:spLocks noGrp="1" noChangeArrowheads="1"/>
          </p:cNvSpPr>
          <p:nvPr>
            <p:ph type="body" idx="1"/>
          </p:nvPr>
        </p:nvSpPr>
        <p:spPr>
          <a:xfrm>
            <a:off x="457200" y="1489075"/>
            <a:ext cx="7390765" cy="4526280"/>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latinLnBrk="0" hangingPunct="1">
              <a:lnSpc>
                <a:spcPct val="100000"/>
              </a:lnSpc>
              <a:spcBef>
                <a:spcPts val="0"/>
              </a:spcBef>
            </a:pPr>
            <a:r>
              <a:rPr lang="en-US" altLang="zh-CN" sz="3200" dirty="0">
                <a:effectLst/>
                <a:cs typeface="+mn-cs"/>
              </a:rPr>
              <a:t>  Framework of Inorder traversal</a:t>
            </a:r>
          </a:p>
          <a:p>
            <a:pPr marL="0" indent="0" eaLnBrk="1" latinLnBrk="0" hangingPunct="1">
              <a:lnSpc>
                <a:spcPct val="100000"/>
              </a:lnSpc>
              <a:spcBef>
                <a:spcPts val="0"/>
              </a:spcBef>
              <a:buNone/>
            </a:pPr>
            <a:r>
              <a:rPr lang="en-US" altLang="zh-CN" dirty="0">
                <a:effectLst/>
              </a:rPr>
              <a:t>   </a:t>
            </a:r>
            <a:r>
              <a:rPr lang="en-US" altLang="zh-CN" sz="2400" dirty="0">
                <a:effectLst/>
              </a:rPr>
              <a:t>  If </a:t>
            </a:r>
            <a:r>
              <a:rPr lang="en-US" altLang="zh-CN" sz="2400" dirty="0" smtClean="0">
                <a:effectLst/>
              </a:rPr>
              <a:t>the binary </a:t>
            </a:r>
            <a:r>
              <a:rPr lang="en-US" altLang="zh-CN" sz="2400" dirty="0">
                <a:effectLst/>
              </a:rPr>
              <a:t>tree T is NULL, NULL operation, else</a:t>
            </a:r>
          </a:p>
          <a:p>
            <a:pPr marL="899795" lvl="2" algn="l" eaLnBrk="1" latinLnBrk="0" hangingPunct="1">
              <a:lnSpc>
                <a:spcPct val="100000"/>
              </a:lnSpc>
              <a:spcBef>
                <a:spcPts val="0"/>
              </a:spcBef>
              <a:buNone/>
            </a:pPr>
            <a:r>
              <a:rPr lang="en-US" altLang="zh-CN" dirty="0">
                <a:effectLst/>
                <a:cs typeface="+mn-ea"/>
              </a:rPr>
              <a:t>1) Inorder traverse the left sub-tree</a:t>
            </a:r>
          </a:p>
          <a:p>
            <a:pPr marL="899795" lvl="2" algn="l" eaLnBrk="1" latinLnBrk="0" hangingPunct="1">
              <a:lnSpc>
                <a:spcPct val="100000"/>
              </a:lnSpc>
              <a:spcBef>
                <a:spcPts val="0"/>
              </a:spcBef>
              <a:buNone/>
            </a:pPr>
            <a:r>
              <a:rPr lang="en-US" altLang="zh-CN" dirty="0">
                <a:solidFill>
                  <a:srgbClr val="FFFF00"/>
                </a:solidFill>
                <a:effectLst/>
                <a:cs typeface="+mn-ea"/>
              </a:rPr>
              <a:t>2) Visit the root</a:t>
            </a:r>
            <a:endParaRPr lang="en-US" altLang="zh-CN" dirty="0">
              <a:effectLst/>
              <a:cs typeface="+mn-ea"/>
            </a:endParaRPr>
          </a:p>
          <a:p>
            <a:pPr marL="899795" lvl="2" algn="l" eaLnBrk="1" latinLnBrk="0" hangingPunct="1">
              <a:lnSpc>
                <a:spcPct val="100000"/>
              </a:lnSpc>
              <a:spcBef>
                <a:spcPts val="0"/>
              </a:spcBef>
              <a:buFont typeface="Wingdings" panose="05000000000000000000" pitchFamily="2" charset="2"/>
              <a:buNone/>
            </a:pPr>
            <a:r>
              <a:rPr lang="en-US" altLang="zh-CN" dirty="0">
                <a:effectLst/>
                <a:cs typeface="+mn-ea"/>
              </a:rPr>
              <a:t>3) Inorder traverse the right </a:t>
            </a:r>
            <a:r>
              <a:rPr lang="en-US" altLang="zh-CN" dirty="0">
                <a:effectLst/>
              </a:rPr>
              <a:t>sub-tree</a:t>
            </a:r>
          </a:p>
          <a:p>
            <a:pPr lvl="1" indent="0" eaLnBrk="1" latinLnBrk="0" hangingPunct="1">
              <a:lnSpc>
                <a:spcPct val="100000"/>
              </a:lnSpc>
              <a:spcBef>
                <a:spcPts val="0"/>
              </a:spcBef>
              <a:buFont typeface="Wingdings" panose="05000000000000000000" pitchFamily="2" charset="2"/>
              <a:buNone/>
            </a:pPr>
            <a:endParaRPr lang="en-US" altLang="zh-CN" dirty="0">
              <a:effectLst/>
            </a:endParaRPr>
          </a:p>
          <a:p>
            <a:pPr marL="0" lvl="1" indent="-457200" eaLnBrk="1" latinLnBrk="0" hangingPunct="1">
              <a:lnSpc>
                <a:spcPct val="100000"/>
              </a:lnSpc>
              <a:spcBef>
                <a:spcPts val="0"/>
              </a:spcBef>
              <a:buFont typeface="Wingdings" panose="05000000000000000000" charset="0"/>
              <a:buChar char=""/>
            </a:pPr>
            <a:r>
              <a:rPr lang="en-US" altLang="zh-CN" sz="3200" dirty="0">
                <a:effectLst/>
                <a:cs typeface="+mn-cs"/>
              </a:rPr>
              <a:t>The result of Inorder traversal is</a:t>
            </a:r>
            <a:endParaRPr lang="en-US" altLang="zh-CN" dirty="0">
              <a:effectLst/>
            </a:endParaRPr>
          </a:p>
          <a:p>
            <a:pPr lvl="1" indent="0" eaLnBrk="1" latinLnBrk="0" hangingPunct="1">
              <a:lnSpc>
                <a:spcPct val="100000"/>
              </a:lnSpc>
              <a:spcBef>
                <a:spcPts val="0"/>
              </a:spcBef>
              <a:buFont typeface="Wingdings" panose="05000000000000000000" pitchFamily="2" charset="2"/>
              <a:buNone/>
            </a:pPr>
            <a:endParaRPr lang="en-US" altLang="zh-CN" dirty="0">
              <a:effectLst/>
            </a:endParaRPr>
          </a:p>
        </p:txBody>
      </p:sp>
      <p:sp>
        <p:nvSpPr>
          <p:cNvPr id="123916" name="Text Box 12"/>
          <p:cNvSpPr txBox="1">
            <a:spLocks noChangeArrowheads="1"/>
          </p:cNvSpPr>
          <p:nvPr/>
        </p:nvSpPr>
        <p:spPr bwMode="auto">
          <a:xfrm>
            <a:off x="5453380" y="5625465"/>
            <a:ext cx="3635375" cy="4572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effectLst/>
                <a:ea typeface="宋体" panose="02010600030101010101" pitchFamily="2" charset="-122"/>
              </a:rPr>
              <a:t>Syntax tree of expression</a:t>
            </a:r>
          </a:p>
        </p:txBody>
      </p:sp>
      <p:sp>
        <p:nvSpPr>
          <p:cNvPr id="123917" name="Rectangle 13"/>
          <p:cNvSpPr>
            <a:spLocks noChangeArrowheads="1"/>
          </p:cNvSpPr>
          <p:nvPr/>
        </p:nvSpPr>
        <p:spPr bwMode="auto">
          <a:xfrm>
            <a:off x="1041400" y="4620578"/>
            <a:ext cx="386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4000" b="1" i="1" dirty="0">
                <a:solidFill>
                  <a:srgbClr val="FFFF00"/>
                </a:solidFill>
                <a:effectLst/>
                <a:latin typeface="Times New Roman" panose="02020603050405020304" pitchFamily="18" charset="0"/>
                <a:ea typeface="仿宋_GB2312" panose="02010609030101010101" pitchFamily="49" charset="-122"/>
              </a:rPr>
              <a:t>a</a:t>
            </a:r>
            <a:r>
              <a:rPr kumimoji="1" lang="en-US" altLang="zh-CN" sz="4000" b="1" dirty="0">
                <a:solidFill>
                  <a:srgbClr val="FFFF00"/>
                </a:solidFill>
                <a:effectLst/>
                <a:latin typeface="Times New Roman" panose="02020603050405020304" pitchFamily="18" charset="0"/>
                <a:ea typeface="仿宋_GB2312" panose="02010609030101010101" pitchFamily="49" charset="-122"/>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rPr>
              <a:t>b</a:t>
            </a:r>
            <a:r>
              <a:rPr kumimoji="1" lang="en-US" altLang="zh-CN" sz="4000" b="1" dirty="0">
                <a:solidFill>
                  <a:srgbClr val="FFFF00"/>
                </a:solidFill>
                <a:effectLst/>
                <a:latin typeface="Times New Roman" panose="02020603050405020304" pitchFamily="18" charset="0"/>
                <a:ea typeface="仿宋_GB2312" panose="02010609030101010101" pitchFamily="49" charset="-122"/>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rPr>
              <a:t>c</a:t>
            </a:r>
            <a:r>
              <a:rPr kumimoji="1" lang="en-US" altLang="zh-CN" sz="4000" b="1" dirty="0">
                <a:solidFill>
                  <a:srgbClr val="FFFF00"/>
                </a:solidFill>
                <a:effectLst/>
                <a:latin typeface="Times New Roman" panose="02020603050405020304" pitchFamily="18" charset="0"/>
                <a:ea typeface="仿宋_GB2312" panose="02010609030101010101" pitchFamily="49" charset="-122"/>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rPr>
              <a:t>d</a:t>
            </a:r>
            <a:r>
              <a:rPr kumimoji="1" lang="en-US" altLang="zh-CN" sz="4000" b="1" dirty="0">
                <a:solidFill>
                  <a:srgbClr val="FFFF00"/>
                </a:solidFill>
                <a:effectLst/>
                <a:latin typeface="Times New Roman" panose="02020603050405020304" pitchFamily="18" charset="0"/>
                <a:ea typeface="仿宋_GB2312" panose="02010609030101010101" pitchFamily="49" charset="-122"/>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rPr>
              <a:t>e</a:t>
            </a:r>
            <a:r>
              <a:rPr kumimoji="1" lang="en-US" altLang="zh-CN" sz="4000" b="1" dirty="0">
                <a:solidFill>
                  <a:srgbClr val="FFFF00"/>
                </a:solidFill>
                <a:effectLst/>
                <a:latin typeface="Times New Roman" panose="02020603050405020304" pitchFamily="18" charset="0"/>
                <a:ea typeface="仿宋_GB2312" panose="02010609030101010101" pitchFamily="49" charset="-122"/>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rPr>
              <a: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3915">
                                            <p:txEl>
                                              <p:pRg st="6" end="6"/>
                                            </p:txEl>
                                          </p:spTgt>
                                        </p:tgtEl>
                                        <p:attrNameLst>
                                          <p:attrName>style.visibility</p:attrName>
                                        </p:attrNameLst>
                                      </p:cBhvr>
                                      <p:to>
                                        <p:strVal val="visible"/>
                                      </p:to>
                                    </p:set>
                                    <p:animEffect transition="in" filter="fade">
                                      <p:cBhvr>
                                        <p:cTn id="7" dur="1000"/>
                                        <p:tgtEl>
                                          <p:spTgt spid="123915">
                                            <p:txEl>
                                              <p:pRg st="6" end="6"/>
                                            </p:txEl>
                                          </p:spTgt>
                                        </p:tgtEl>
                                      </p:cBhvr>
                                    </p:animEffect>
                                    <p:anim calcmode="lin" valueType="num">
                                      <p:cBhvr>
                                        <p:cTn id="8" dur="1000" fill="hold"/>
                                        <p:tgtEl>
                                          <p:spTgt spid="12391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239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iterate type="lt">
                                    <p:tmAbs val="500"/>
                                  </p:iterate>
                                  <p:childTnLst>
                                    <p:set>
                                      <p:cBhvr>
                                        <p:cTn id="13" dur="1" fill="hold">
                                          <p:stCondLst>
                                            <p:cond delay="0"/>
                                          </p:stCondLst>
                                        </p:cTn>
                                        <p:tgtEl>
                                          <p:spTgt spid="123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7" grpId="1"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23850" y="1079500"/>
            <a:ext cx="833568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effectLst/>
                <a:latin typeface="Times New Roman" panose="02020603050405020304" pitchFamily="18" charset="0"/>
                <a:ea typeface="宋体" panose="02010600030101010101" pitchFamily="2" charset="-122"/>
              </a:rPr>
              <a:t>Status </a:t>
            </a:r>
            <a:r>
              <a:rPr kumimoji="1" lang="en-US" altLang="zh-CN" sz="2400" dirty="0" err="1">
                <a:solidFill>
                  <a:srgbClr val="FFFF00"/>
                </a:solidFill>
                <a:effectLst/>
                <a:latin typeface="Times New Roman" panose="02020603050405020304" pitchFamily="18" charset="0"/>
                <a:ea typeface="宋体" panose="02010600030101010101" pitchFamily="2" charset="-122"/>
              </a:rPr>
              <a:t>InOrderTraverse</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PBinTree</a:t>
            </a:r>
            <a:r>
              <a:rPr kumimoji="1" lang="en-US" altLang="zh-CN" sz="2400" dirty="0">
                <a:effectLst/>
                <a:latin typeface="Times New Roman" panose="02020603050405020304" pitchFamily="18" charset="0"/>
                <a:ea typeface="宋体" panose="02010600030101010101" pitchFamily="2" charset="-122"/>
              </a:rPr>
              <a:t> T, Status (*Visit)(</a:t>
            </a:r>
            <a:r>
              <a:rPr kumimoji="1" lang="en-US" altLang="zh-CN" sz="2400" dirty="0" err="1">
                <a:effectLst/>
                <a:latin typeface="Times New Roman" panose="02020603050405020304" pitchFamily="18" charset="0"/>
                <a:ea typeface="宋体" panose="02010600030101010101" pitchFamily="2" charset="-122"/>
              </a:rPr>
              <a:t>ElemType</a:t>
            </a:r>
            <a:r>
              <a:rPr kumimoji="1" lang="en-US" altLang="zh-CN" sz="2400" dirty="0">
                <a:effectLst/>
                <a:latin typeface="Times New Roman" panose="02020603050405020304" pitchFamily="18" charset="0"/>
                <a:ea typeface="宋体" panose="02010600030101010101" pitchFamily="2" charset="-122"/>
              </a:rPr>
              <a:t> e))</a:t>
            </a:r>
          </a:p>
          <a:p>
            <a:pPr algn="l"/>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b="1" dirty="0" smtClean="0">
                <a:effectLst/>
                <a:latin typeface="Times New Roman" panose="02020603050405020304" pitchFamily="18" charset="0"/>
                <a:ea typeface="宋体" panose="02010600030101010101" pitchFamily="2" charset="-122"/>
              </a:rPr>
              <a:t>    if</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(T</a:t>
            </a:r>
            <a:r>
              <a:rPr kumimoji="1" lang="en-US" altLang="zh-CN" sz="2400" dirty="0" smtClean="0">
                <a:effectLst/>
                <a:latin typeface="Times New Roman" panose="02020603050405020304" pitchFamily="18" charset="0"/>
                <a:ea typeface="宋体" panose="02010600030101010101" pitchFamily="2" charset="-122"/>
              </a:rPr>
              <a:t>) {</a:t>
            </a:r>
            <a:endParaRPr kumimoji="1" lang="en-US" altLang="zh-CN" sz="2400" dirty="0">
              <a:effectLst/>
              <a:latin typeface="Times New Roman" panose="02020603050405020304" pitchFamily="18" charset="0"/>
              <a:ea typeface="宋体" panose="02010600030101010101" pitchFamily="2" charset="-122"/>
            </a:endParaRPr>
          </a:p>
          <a:p>
            <a:pPr algn="l"/>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err="1" smtClean="0">
                <a:solidFill>
                  <a:srgbClr val="FFFF00"/>
                </a:solidFill>
                <a:effectLst/>
                <a:latin typeface="Times New Roman" panose="02020603050405020304" pitchFamily="18" charset="0"/>
                <a:ea typeface="宋体" panose="02010600030101010101" pitchFamily="2" charset="-122"/>
              </a:rPr>
              <a:t>InOrderTraverse</a:t>
            </a:r>
            <a:r>
              <a:rPr kumimoji="1" lang="en-US" altLang="zh-CN" sz="2400" dirty="0" smtClean="0">
                <a:solidFill>
                  <a:srgbClr val="FFFF00"/>
                </a:solidFill>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(T-&gt;</a:t>
            </a:r>
            <a:r>
              <a:rPr kumimoji="1" lang="en-US" altLang="zh-CN" sz="2400" dirty="0" err="1">
                <a:effectLst/>
                <a:latin typeface="Times New Roman" panose="02020603050405020304" pitchFamily="18" charset="0"/>
                <a:ea typeface="宋体" panose="02010600030101010101" pitchFamily="2" charset="-122"/>
              </a:rPr>
              <a:t>lchild</a:t>
            </a:r>
            <a:r>
              <a:rPr kumimoji="1" lang="en-US" altLang="zh-CN" sz="2400" dirty="0">
                <a:effectLst/>
                <a:latin typeface="Times New Roman" panose="02020603050405020304" pitchFamily="18" charset="0"/>
                <a:ea typeface="宋体" panose="02010600030101010101" pitchFamily="2" charset="-122"/>
              </a:rPr>
              <a:t>, Visit);</a:t>
            </a:r>
          </a:p>
          <a:p>
            <a:pPr algn="l"/>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Visit)(T-&gt; </a:t>
            </a:r>
            <a:r>
              <a:rPr kumimoji="1" lang="en-US" altLang="zh-CN" sz="2400" dirty="0">
                <a:effectLst/>
                <a:latin typeface="Times New Roman" panose="02020603050405020304" pitchFamily="18" charset="0"/>
              </a:rPr>
              <a:t>info</a:t>
            </a:r>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dirty="0" smtClean="0">
                <a:solidFill>
                  <a:srgbClr val="FFFF00"/>
                </a:solidFill>
                <a:effectLst/>
                <a:latin typeface="Times New Roman" panose="02020603050405020304" pitchFamily="18" charset="0"/>
                <a:ea typeface="宋体" panose="02010600030101010101" pitchFamily="2" charset="-122"/>
              </a:rPr>
              <a:t>        </a:t>
            </a:r>
            <a:r>
              <a:rPr kumimoji="1" lang="en-US" altLang="zh-CN" sz="2400" dirty="0" err="1" smtClean="0">
                <a:solidFill>
                  <a:srgbClr val="FFFF00"/>
                </a:solidFill>
                <a:effectLst/>
                <a:latin typeface="Times New Roman" panose="02020603050405020304" pitchFamily="18" charset="0"/>
                <a:ea typeface="宋体" panose="02010600030101010101" pitchFamily="2" charset="-122"/>
              </a:rPr>
              <a:t>InOrderTraverse</a:t>
            </a:r>
            <a:r>
              <a:rPr kumimoji="1" lang="en-US" altLang="zh-CN" sz="2400" dirty="0" smtClean="0">
                <a:solidFill>
                  <a:srgbClr val="FFFF00"/>
                </a:solidFill>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(T-&gt;</a:t>
            </a:r>
            <a:r>
              <a:rPr kumimoji="1" lang="en-US" altLang="zh-CN" sz="2400" dirty="0" err="1">
                <a:effectLst/>
                <a:latin typeface="Times New Roman" panose="02020603050405020304" pitchFamily="18" charset="0"/>
                <a:ea typeface="宋体" panose="02010600030101010101" pitchFamily="2" charset="-122"/>
              </a:rPr>
              <a:t>rchild</a:t>
            </a:r>
            <a:r>
              <a:rPr kumimoji="1" lang="en-US" altLang="zh-CN" sz="2400" dirty="0">
                <a:effectLst/>
                <a:latin typeface="Times New Roman" panose="02020603050405020304" pitchFamily="18" charset="0"/>
                <a:ea typeface="宋体" panose="02010600030101010101" pitchFamily="2" charset="-122"/>
              </a:rPr>
              <a:t>, Visit);</a:t>
            </a:r>
          </a:p>
          <a:p>
            <a:pPr algn="l"/>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smtClean="0">
                <a:effectLst/>
                <a:latin typeface="Times New Roman" panose="02020603050405020304" pitchFamily="18" charset="0"/>
                <a:ea typeface="宋体" panose="02010600030101010101" pitchFamily="2" charset="-122"/>
              </a:rPr>
              <a:t>   }</a:t>
            </a:r>
            <a:endParaRPr kumimoji="1" lang="en-US" altLang="zh-CN" sz="2400" dirty="0">
              <a:effectLst/>
              <a:latin typeface="Times New Roman" panose="02020603050405020304" pitchFamily="18" charset="0"/>
              <a:ea typeface="宋体" panose="02010600030101010101" pitchFamily="2" charset="-122"/>
            </a:endParaRPr>
          </a:p>
          <a:p>
            <a:pPr algn="l"/>
            <a:r>
              <a:rPr kumimoji="1" lang="en-US" altLang="zh-CN" sz="2400" dirty="0">
                <a:effectLst/>
                <a:latin typeface="Times New Roman" panose="02020603050405020304" pitchFamily="18" charset="0"/>
                <a:ea typeface="宋体" panose="02010600030101010101" pitchFamily="2" charset="-122"/>
              </a:rPr>
              <a:t>}</a:t>
            </a:r>
          </a:p>
          <a:p>
            <a:pPr algn="l"/>
            <a:endParaRPr kumimoji="1" lang="en-US" altLang="zh-CN" sz="2400" dirty="0">
              <a:effectLst/>
              <a:latin typeface="Times New Roman" panose="02020603050405020304" pitchFamily="18" charset="0"/>
              <a:ea typeface="宋体" panose="02010600030101010101" pitchFamily="2" charset="-122"/>
            </a:endParaRPr>
          </a:p>
          <a:p>
            <a:pPr algn="l"/>
            <a:r>
              <a:rPr kumimoji="1" lang="en-US" altLang="zh-CN" sz="2400" dirty="0" err="1">
                <a:effectLst/>
                <a:latin typeface="Times New Roman" panose="02020603050405020304" pitchFamily="18" charset="0"/>
                <a:ea typeface="宋体" panose="02010600030101010101" pitchFamily="2" charset="-122"/>
              </a:rPr>
              <a:t>int</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PrintElement</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ElemType</a:t>
            </a:r>
            <a:r>
              <a:rPr kumimoji="1" lang="en-US" altLang="zh-CN" sz="2400" dirty="0">
                <a:effectLst/>
                <a:latin typeface="Times New Roman" panose="02020603050405020304" pitchFamily="18" charset="0"/>
                <a:ea typeface="宋体" panose="02010600030101010101" pitchFamily="2" charset="-122"/>
              </a:rPr>
              <a:t> e)</a:t>
            </a:r>
          </a:p>
          <a:p>
            <a:pPr algn="l"/>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err="1" smtClean="0">
                <a:effectLst/>
                <a:latin typeface="Times New Roman" panose="02020603050405020304" pitchFamily="18" charset="0"/>
                <a:ea typeface="宋体" panose="02010600030101010101" pitchFamily="2" charset="-122"/>
              </a:rPr>
              <a:t>printf</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(e);</a:t>
            </a:r>
          </a:p>
          <a:p>
            <a:pPr algn="l"/>
            <a:r>
              <a:rPr kumimoji="1" lang="en-US" altLang="zh-CN" sz="2400" b="1" dirty="0" smtClean="0">
                <a:effectLst/>
                <a:latin typeface="Times New Roman" panose="02020603050405020304" pitchFamily="18" charset="0"/>
                <a:ea typeface="宋体" panose="02010600030101010101" pitchFamily="2" charset="-122"/>
              </a:rPr>
              <a:t>    return</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OK;</a:t>
            </a:r>
          </a:p>
          <a:p>
            <a:pPr algn="l"/>
            <a:r>
              <a:rPr kumimoji="1" lang="en-US" altLang="zh-CN" sz="2400" dirty="0">
                <a:effectLst/>
                <a:latin typeface="Times New Roman" panose="02020603050405020304" pitchFamily="18" charset="0"/>
                <a:ea typeface="宋体" panose="02010600030101010101" pitchFamily="2" charset="-122"/>
              </a:rPr>
              <a:t>}</a:t>
            </a:r>
          </a:p>
        </p:txBody>
      </p:sp>
      <p:sp>
        <p:nvSpPr>
          <p:cNvPr id="14340" name="Rectangle 4"/>
          <p:cNvSpPr>
            <a:spLocks noChangeArrowheads="1"/>
          </p:cNvSpPr>
          <p:nvPr/>
        </p:nvSpPr>
        <p:spPr bwMode="auto">
          <a:xfrm>
            <a:off x="323850" y="344488"/>
            <a:ext cx="4581525" cy="51911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Recursive Inorder Traversal</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961" name="Group 9"/>
          <p:cNvGrpSpPr/>
          <p:nvPr/>
        </p:nvGrpSpPr>
        <p:grpSpPr bwMode="auto">
          <a:xfrm>
            <a:off x="71438" y="260350"/>
            <a:ext cx="8964612" cy="6151563"/>
            <a:chOff x="45" y="0"/>
            <a:chExt cx="5647" cy="3875"/>
          </a:xfrm>
        </p:grpSpPr>
        <p:pic>
          <p:nvPicPr>
            <p:cNvPr id="1259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 y="0"/>
              <a:ext cx="5647" cy="1516"/>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 y="1507"/>
              <a:ext cx="5647" cy="2368"/>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5964" name="Text Box 12"/>
          <p:cNvSpPr txBox="1">
            <a:spLocks noChangeArrowheads="1"/>
          </p:cNvSpPr>
          <p:nvPr/>
        </p:nvSpPr>
        <p:spPr bwMode="auto">
          <a:xfrm>
            <a:off x="6084888" y="363538"/>
            <a:ext cx="28082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CC0000"/>
                </a:solidFill>
                <a:effectLst/>
                <a:ea typeface="宋体" panose="02010600030101010101" pitchFamily="2" charset="-122"/>
              </a:rPr>
              <a:t>Recursive tree of Inorder traversal</a:t>
            </a:r>
          </a:p>
        </p:txBody>
      </p:sp>
      <p:pic>
        <p:nvPicPr>
          <p:cNvPr id="12596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192588"/>
            <a:ext cx="2232025" cy="1931987"/>
          </a:xfrm>
          <a:prstGeom prst="rect">
            <a:avLst/>
          </a:prstGeom>
          <a:noFill/>
          <a:ln w="9525">
            <a:solidFill>
              <a:schemeClr val="bg1"/>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grpSp>
        <p:nvGrpSpPr>
          <p:cNvPr id="125986" name="Group 34"/>
          <p:cNvGrpSpPr/>
          <p:nvPr/>
        </p:nvGrpSpPr>
        <p:grpSpPr bwMode="auto">
          <a:xfrm>
            <a:off x="3203575" y="788988"/>
            <a:ext cx="1271588" cy="336550"/>
            <a:chOff x="2018" y="497"/>
            <a:chExt cx="801" cy="212"/>
          </a:xfrm>
        </p:grpSpPr>
        <p:sp>
          <p:nvSpPr>
            <p:cNvPr id="125966" name="Rectangle 14"/>
            <p:cNvSpPr>
              <a:spLocks noChangeArrowheads="1"/>
            </p:cNvSpPr>
            <p:nvPr/>
          </p:nvSpPr>
          <p:spPr bwMode="auto">
            <a:xfrm>
              <a:off x="2184" y="572"/>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6" name="Text Box 24"/>
            <p:cNvSpPr txBox="1">
              <a:spLocks noChangeArrowheads="1"/>
            </p:cNvSpPr>
            <p:nvPr/>
          </p:nvSpPr>
          <p:spPr bwMode="auto">
            <a:xfrm>
              <a:off x="2018" y="497"/>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1</a:t>
              </a:r>
            </a:p>
          </p:txBody>
        </p:sp>
      </p:grpSp>
      <p:grpSp>
        <p:nvGrpSpPr>
          <p:cNvPr id="125987" name="Group 35"/>
          <p:cNvGrpSpPr/>
          <p:nvPr/>
        </p:nvGrpSpPr>
        <p:grpSpPr bwMode="auto">
          <a:xfrm>
            <a:off x="1570038" y="1069975"/>
            <a:ext cx="1417637" cy="414338"/>
            <a:chOff x="989" y="674"/>
            <a:chExt cx="893" cy="261"/>
          </a:xfrm>
        </p:grpSpPr>
        <p:sp>
          <p:nvSpPr>
            <p:cNvPr id="125967" name="Rectangle 15"/>
            <p:cNvSpPr>
              <a:spLocks noChangeArrowheads="1"/>
            </p:cNvSpPr>
            <p:nvPr/>
          </p:nvSpPr>
          <p:spPr bwMode="auto">
            <a:xfrm>
              <a:off x="1156" y="754"/>
              <a:ext cx="726" cy="181"/>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7" name="Text Box 25"/>
            <p:cNvSpPr txBox="1">
              <a:spLocks noChangeArrowheads="1"/>
            </p:cNvSpPr>
            <p:nvPr/>
          </p:nvSpPr>
          <p:spPr bwMode="auto">
            <a:xfrm>
              <a:off x="989" y="674"/>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2</a:t>
              </a:r>
            </a:p>
          </p:txBody>
        </p:sp>
      </p:grpSp>
      <p:grpSp>
        <p:nvGrpSpPr>
          <p:cNvPr id="125988" name="Group 36"/>
          <p:cNvGrpSpPr/>
          <p:nvPr/>
        </p:nvGrpSpPr>
        <p:grpSpPr bwMode="auto">
          <a:xfrm>
            <a:off x="4829175" y="1916113"/>
            <a:ext cx="1274763" cy="381000"/>
            <a:chOff x="3042" y="1207"/>
            <a:chExt cx="803" cy="240"/>
          </a:xfrm>
        </p:grpSpPr>
        <p:sp>
          <p:nvSpPr>
            <p:cNvPr id="125969" name="Rectangle 17"/>
            <p:cNvSpPr>
              <a:spLocks noChangeArrowheads="1"/>
            </p:cNvSpPr>
            <p:nvPr/>
          </p:nvSpPr>
          <p:spPr bwMode="auto">
            <a:xfrm>
              <a:off x="3210" y="1310"/>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8" name="Text Box 26"/>
            <p:cNvSpPr txBox="1">
              <a:spLocks noChangeArrowheads="1"/>
            </p:cNvSpPr>
            <p:nvPr/>
          </p:nvSpPr>
          <p:spPr bwMode="auto">
            <a:xfrm>
              <a:off x="3042" y="1207"/>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3</a:t>
              </a:r>
            </a:p>
          </p:txBody>
        </p:sp>
      </p:grpSp>
      <p:grpSp>
        <p:nvGrpSpPr>
          <p:cNvPr id="125989" name="Group 37"/>
          <p:cNvGrpSpPr/>
          <p:nvPr/>
        </p:nvGrpSpPr>
        <p:grpSpPr bwMode="auto">
          <a:xfrm>
            <a:off x="3221038" y="1989138"/>
            <a:ext cx="1404937" cy="360362"/>
            <a:chOff x="2029" y="1253"/>
            <a:chExt cx="885" cy="227"/>
          </a:xfrm>
        </p:grpSpPr>
        <p:sp>
          <p:nvSpPr>
            <p:cNvPr id="125968" name="Rectangle 16"/>
            <p:cNvSpPr>
              <a:spLocks noChangeArrowheads="1"/>
            </p:cNvSpPr>
            <p:nvPr/>
          </p:nvSpPr>
          <p:spPr bwMode="auto">
            <a:xfrm>
              <a:off x="2188" y="1299"/>
              <a:ext cx="726" cy="181"/>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9" name="Text Box 27"/>
            <p:cNvSpPr txBox="1">
              <a:spLocks noChangeArrowheads="1"/>
            </p:cNvSpPr>
            <p:nvPr/>
          </p:nvSpPr>
          <p:spPr bwMode="auto">
            <a:xfrm>
              <a:off x="2029" y="1253"/>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4</a:t>
              </a:r>
            </a:p>
          </p:txBody>
        </p:sp>
      </p:grpSp>
      <p:grpSp>
        <p:nvGrpSpPr>
          <p:cNvPr id="125990" name="Group 38"/>
          <p:cNvGrpSpPr/>
          <p:nvPr/>
        </p:nvGrpSpPr>
        <p:grpSpPr bwMode="auto">
          <a:xfrm>
            <a:off x="6362700" y="3236913"/>
            <a:ext cx="1304925" cy="409575"/>
            <a:chOff x="4008" y="2039"/>
            <a:chExt cx="822" cy="258"/>
          </a:xfrm>
        </p:grpSpPr>
        <p:sp>
          <p:nvSpPr>
            <p:cNvPr id="125973" name="Rectangle 21"/>
            <p:cNvSpPr>
              <a:spLocks noChangeArrowheads="1"/>
            </p:cNvSpPr>
            <p:nvPr/>
          </p:nvSpPr>
          <p:spPr bwMode="auto">
            <a:xfrm>
              <a:off x="4195" y="2160"/>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0" name="Text Box 28"/>
            <p:cNvSpPr txBox="1">
              <a:spLocks noChangeArrowheads="1"/>
            </p:cNvSpPr>
            <p:nvPr/>
          </p:nvSpPr>
          <p:spPr bwMode="auto">
            <a:xfrm>
              <a:off x="4008" y="2039"/>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5</a:t>
              </a:r>
            </a:p>
          </p:txBody>
        </p:sp>
      </p:grpSp>
      <p:grpSp>
        <p:nvGrpSpPr>
          <p:cNvPr id="125991" name="Group 39"/>
          <p:cNvGrpSpPr/>
          <p:nvPr/>
        </p:nvGrpSpPr>
        <p:grpSpPr bwMode="auto">
          <a:xfrm>
            <a:off x="4859338" y="3163888"/>
            <a:ext cx="1393825" cy="481012"/>
            <a:chOff x="3061" y="1993"/>
            <a:chExt cx="878" cy="303"/>
          </a:xfrm>
        </p:grpSpPr>
        <p:sp>
          <p:nvSpPr>
            <p:cNvPr id="125972" name="Rectangle 20"/>
            <p:cNvSpPr>
              <a:spLocks noChangeArrowheads="1"/>
            </p:cNvSpPr>
            <p:nvPr/>
          </p:nvSpPr>
          <p:spPr bwMode="auto">
            <a:xfrm>
              <a:off x="3213" y="2115"/>
              <a:ext cx="726" cy="181"/>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1" name="Text Box 29"/>
            <p:cNvSpPr txBox="1">
              <a:spLocks noChangeArrowheads="1"/>
            </p:cNvSpPr>
            <p:nvPr/>
          </p:nvSpPr>
          <p:spPr bwMode="auto">
            <a:xfrm>
              <a:off x="3061" y="1993"/>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6</a:t>
              </a:r>
            </a:p>
          </p:txBody>
        </p:sp>
      </p:grpSp>
      <p:grpSp>
        <p:nvGrpSpPr>
          <p:cNvPr id="125992" name="Group 40"/>
          <p:cNvGrpSpPr/>
          <p:nvPr/>
        </p:nvGrpSpPr>
        <p:grpSpPr bwMode="auto">
          <a:xfrm>
            <a:off x="6391275" y="4583113"/>
            <a:ext cx="1276350" cy="393700"/>
            <a:chOff x="4026" y="2887"/>
            <a:chExt cx="804" cy="248"/>
          </a:xfrm>
        </p:grpSpPr>
        <p:sp>
          <p:nvSpPr>
            <p:cNvPr id="125974" name="Rectangle 22"/>
            <p:cNvSpPr>
              <a:spLocks noChangeArrowheads="1"/>
            </p:cNvSpPr>
            <p:nvPr/>
          </p:nvSpPr>
          <p:spPr bwMode="auto">
            <a:xfrm>
              <a:off x="4195" y="2998"/>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2" name="Text Box 30"/>
            <p:cNvSpPr txBox="1">
              <a:spLocks noChangeArrowheads="1"/>
            </p:cNvSpPr>
            <p:nvPr/>
          </p:nvSpPr>
          <p:spPr bwMode="auto">
            <a:xfrm>
              <a:off x="4026" y="2887"/>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7</a:t>
              </a:r>
            </a:p>
          </p:txBody>
        </p:sp>
      </p:grpSp>
      <p:grpSp>
        <p:nvGrpSpPr>
          <p:cNvPr id="125993" name="Group 41"/>
          <p:cNvGrpSpPr/>
          <p:nvPr/>
        </p:nvGrpSpPr>
        <p:grpSpPr bwMode="auto">
          <a:xfrm>
            <a:off x="3203575" y="3379788"/>
            <a:ext cx="1281113" cy="411162"/>
            <a:chOff x="2018" y="2129"/>
            <a:chExt cx="807" cy="259"/>
          </a:xfrm>
        </p:grpSpPr>
        <p:sp>
          <p:nvSpPr>
            <p:cNvPr id="125971" name="Rectangle 19"/>
            <p:cNvSpPr>
              <a:spLocks noChangeArrowheads="1"/>
            </p:cNvSpPr>
            <p:nvPr/>
          </p:nvSpPr>
          <p:spPr bwMode="auto">
            <a:xfrm>
              <a:off x="2190" y="2251"/>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3" name="Text Box 31"/>
            <p:cNvSpPr txBox="1">
              <a:spLocks noChangeArrowheads="1"/>
            </p:cNvSpPr>
            <p:nvPr/>
          </p:nvSpPr>
          <p:spPr bwMode="auto">
            <a:xfrm>
              <a:off x="2018" y="2129"/>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9</a:t>
              </a:r>
            </a:p>
          </p:txBody>
        </p:sp>
      </p:grpSp>
      <p:grpSp>
        <p:nvGrpSpPr>
          <p:cNvPr id="125994" name="Group 42"/>
          <p:cNvGrpSpPr/>
          <p:nvPr/>
        </p:nvGrpSpPr>
        <p:grpSpPr bwMode="auto">
          <a:xfrm>
            <a:off x="1585913" y="3119438"/>
            <a:ext cx="1420812" cy="471487"/>
            <a:chOff x="999" y="1965"/>
            <a:chExt cx="895" cy="297"/>
          </a:xfrm>
        </p:grpSpPr>
        <p:sp>
          <p:nvSpPr>
            <p:cNvPr id="125970" name="Rectangle 18"/>
            <p:cNvSpPr>
              <a:spLocks noChangeArrowheads="1"/>
            </p:cNvSpPr>
            <p:nvPr/>
          </p:nvSpPr>
          <p:spPr bwMode="auto">
            <a:xfrm>
              <a:off x="1168" y="2081"/>
              <a:ext cx="726" cy="181"/>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4" name="Text Box 32"/>
            <p:cNvSpPr txBox="1">
              <a:spLocks noChangeArrowheads="1"/>
            </p:cNvSpPr>
            <p:nvPr/>
          </p:nvSpPr>
          <p:spPr bwMode="auto">
            <a:xfrm>
              <a:off x="999" y="1965"/>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10</a:t>
              </a:r>
            </a:p>
          </p:txBody>
        </p:sp>
      </p:grpSp>
      <p:grpSp>
        <p:nvGrpSpPr>
          <p:cNvPr id="125995" name="Group 43"/>
          <p:cNvGrpSpPr/>
          <p:nvPr/>
        </p:nvGrpSpPr>
        <p:grpSpPr bwMode="auto">
          <a:xfrm>
            <a:off x="3098799" y="5035550"/>
            <a:ext cx="1377950" cy="401638"/>
            <a:chOff x="1952" y="3172"/>
            <a:chExt cx="868" cy="253"/>
          </a:xfrm>
        </p:grpSpPr>
        <p:sp>
          <p:nvSpPr>
            <p:cNvPr id="125975" name="Rectangle 23"/>
            <p:cNvSpPr>
              <a:spLocks noChangeArrowheads="1"/>
            </p:cNvSpPr>
            <p:nvPr/>
          </p:nvSpPr>
          <p:spPr bwMode="auto">
            <a:xfrm>
              <a:off x="2185" y="3288"/>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5" name="Text Box 33"/>
            <p:cNvSpPr txBox="1">
              <a:spLocks noChangeArrowheads="1"/>
            </p:cNvSpPr>
            <p:nvPr/>
          </p:nvSpPr>
          <p:spPr bwMode="auto">
            <a:xfrm>
              <a:off x="1952" y="3172"/>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11</a:t>
              </a:r>
            </a:p>
          </p:txBody>
        </p:sp>
      </p:grpSp>
      <p:grpSp>
        <p:nvGrpSpPr>
          <p:cNvPr id="125996" name="Group 44"/>
          <p:cNvGrpSpPr/>
          <p:nvPr/>
        </p:nvGrpSpPr>
        <p:grpSpPr bwMode="auto">
          <a:xfrm>
            <a:off x="0" y="1700213"/>
            <a:ext cx="1417638" cy="414337"/>
            <a:chOff x="989" y="674"/>
            <a:chExt cx="893" cy="261"/>
          </a:xfrm>
        </p:grpSpPr>
        <p:sp>
          <p:nvSpPr>
            <p:cNvPr id="125997" name="Rectangle 45"/>
            <p:cNvSpPr>
              <a:spLocks noChangeArrowheads="1"/>
            </p:cNvSpPr>
            <p:nvPr/>
          </p:nvSpPr>
          <p:spPr bwMode="auto">
            <a:xfrm>
              <a:off x="1156" y="754"/>
              <a:ext cx="726" cy="181"/>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8" name="Text Box 46"/>
            <p:cNvSpPr txBox="1">
              <a:spLocks noChangeArrowheads="1"/>
            </p:cNvSpPr>
            <p:nvPr/>
          </p:nvSpPr>
          <p:spPr bwMode="auto">
            <a:xfrm>
              <a:off x="989" y="674"/>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8</a:t>
              </a:r>
            </a:p>
          </p:txBody>
        </p:sp>
      </p:grpSp>
      <p:sp>
        <p:nvSpPr>
          <p:cNvPr id="125999" name="Rectangle 47"/>
          <p:cNvSpPr>
            <a:spLocks noChangeArrowheads="1"/>
          </p:cNvSpPr>
          <p:nvPr/>
        </p:nvSpPr>
        <p:spPr bwMode="auto">
          <a:xfrm>
            <a:off x="5867400" y="56975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FF0000"/>
                </a:solidFill>
                <a:effectLst/>
                <a:latin typeface="Times New Roman" panose="02020603050405020304" pitchFamily="18" charset="0"/>
                <a:ea typeface="仿宋_GB2312" panose="02010609030101010101" pitchFamily="49" charset="-122"/>
              </a:rPr>
              <a:t>a</a:t>
            </a:r>
          </a:p>
        </p:txBody>
      </p:sp>
      <p:sp>
        <p:nvSpPr>
          <p:cNvPr id="126001" name="Rectangle 49"/>
          <p:cNvSpPr>
            <a:spLocks noChangeArrowheads="1"/>
          </p:cNvSpPr>
          <p:nvPr/>
        </p:nvSpPr>
        <p:spPr bwMode="auto">
          <a:xfrm>
            <a:off x="6161088" y="5697538"/>
            <a:ext cx="415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effectLst/>
                <a:latin typeface="Times New Roman" panose="02020603050405020304" pitchFamily="18" charset="0"/>
                <a:ea typeface="仿宋_GB2312" panose="02010609030101010101" pitchFamily="49" charset="-122"/>
              </a:rPr>
              <a:t>+</a:t>
            </a:r>
            <a:endParaRPr kumimoji="1" lang="en-US" altLang="zh-CN" sz="3200" b="1" i="1">
              <a:solidFill>
                <a:srgbClr val="FF0000"/>
              </a:solidFill>
              <a:effectLst/>
              <a:latin typeface="Times New Roman" panose="02020603050405020304" pitchFamily="18" charset="0"/>
              <a:ea typeface="仿宋_GB2312" panose="02010609030101010101" pitchFamily="49" charset="-122"/>
            </a:endParaRPr>
          </a:p>
        </p:txBody>
      </p:sp>
      <p:sp>
        <p:nvSpPr>
          <p:cNvPr id="126003" name="Rectangle 51"/>
          <p:cNvSpPr>
            <a:spLocks noChangeArrowheads="1"/>
          </p:cNvSpPr>
          <p:nvPr/>
        </p:nvSpPr>
        <p:spPr bwMode="auto">
          <a:xfrm>
            <a:off x="6483350" y="56975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b</a:t>
            </a:r>
          </a:p>
        </p:txBody>
      </p:sp>
      <p:sp>
        <p:nvSpPr>
          <p:cNvPr id="126005" name="Rectangle 53"/>
          <p:cNvSpPr>
            <a:spLocks noChangeArrowheads="1"/>
          </p:cNvSpPr>
          <p:nvPr/>
        </p:nvSpPr>
        <p:spPr bwMode="auto">
          <a:xfrm>
            <a:off x="6775450" y="56975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effectLst/>
                <a:latin typeface="Times New Roman" panose="02020603050405020304" pitchFamily="18" charset="0"/>
                <a:ea typeface="仿宋_GB2312" panose="02010609030101010101" pitchFamily="49" charset="-122"/>
              </a:rPr>
              <a:t>*</a:t>
            </a:r>
            <a:endParaRPr kumimoji="1" lang="en-US" altLang="zh-CN" sz="3200" b="1" i="1">
              <a:solidFill>
                <a:srgbClr val="FF0000"/>
              </a:solidFill>
              <a:effectLst/>
              <a:latin typeface="Times New Roman" panose="02020603050405020304" pitchFamily="18" charset="0"/>
              <a:ea typeface="仿宋_GB2312" panose="02010609030101010101" pitchFamily="49" charset="-122"/>
            </a:endParaRPr>
          </a:p>
        </p:txBody>
      </p:sp>
      <p:sp>
        <p:nvSpPr>
          <p:cNvPr id="126007" name="Rectangle 55"/>
          <p:cNvSpPr>
            <a:spLocks noChangeArrowheads="1"/>
          </p:cNvSpPr>
          <p:nvPr/>
        </p:nvSpPr>
        <p:spPr bwMode="auto">
          <a:xfrm>
            <a:off x="7069138" y="5697538"/>
            <a:ext cx="365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c</a:t>
            </a:r>
          </a:p>
        </p:txBody>
      </p:sp>
      <p:sp>
        <p:nvSpPr>
          <p:cNvPr id="126010" name="Rectangle 58"/>
          <p:cNvSpPr>
            <a:spLocks noChangeArrowheads="1"/>
          </p:cNvSpPr>
          <p:nvPr/>
        </p:nvSpPr>
        <p:spPr bwMode="auto">
          <a:xfrm>
            <a:off x="7339013" y="5697538"/>
            <a:ext cx="319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a:t>
            </a:r>
          </a:p>
        </p:txBody>
      </p:sp>
      <p:sp>
        <p:nvSpPr>
          <p:cNvPr id="126011" name="Rectangle 59"/>
          <p:cNvSpPr>
            <a:spLocks noChangeArrowheads="1"/>
          </p:cNvSpPr>
          <p:nvPr/>
        </p:nvSpPr>
        <p:spPr bwMode="auto">
          <a:xfrm>
            <a:off x="7564438" y="56975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d</a:t>
            </a:r>
          </a:p>
        </p:txBody>
      </p:sp>
      <p:sp>
        <p:nvSpPr>
          <p:cNvPr id="126012" name="Rectangle 60"/>
          <p:cNvSpPr>
            <a:spLocks noChangeArrowheads="1"/>
          </p:cNvSpPr>
          <p:nvPr/>
        </p:nvSpPr>
        <p:spPr bwMode="auto">
          <a:xfrm>
            <a:off x="8081963" y="5697538"/>
            <a:ext cx="365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e</a:t>
            </a:r>
          </a:p>
        </p:txBody>
      </p:sp>
      <p:sp>
        <p:nvSpPr>
          <p:cNvPr id="126013" name="Rectangle 61"/>
          <p:cNvSpPr>
            <a:spLocks noChangeArrowheads="1"/>
          </p:cNvSpPr>
          <p:nvPr/>
        </p:nvSpPr>
        <p:spPr bwMode="auto">
          <a:xfrm>
            <a:off x="8353425" y="5697538"/>
            <a:ext cx="296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a:t>
            </a:r>
          </a:p>
        </p:txBody>
      </p:sp>
      <p:sp>
        <p:nvSpPr>
          <p:cNvPr id="126014" name="Rectangle 62"/>
          <p:cNvSpPr>
            <a:spLocks noChangeArrowheads="1"/>
          </p:cNvSpPr>
          <p:nvPr/>
        </p:nvSpPr>
        <p:spPr bwMode="auto">
          <a:xfrm>
            <a:off x="8555038" y="5697538"/>
            <a:ext cx="319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f</a:t>
            </a:r>
          </a:p>
        </p:txBody>
      </p:sp>
      <p:sp>
        <p:nvSpPr>
          <p:cNvPr id="126015" name="Rectangle 63"/>
          <p:cNvSpPr>
            <a:spLocks noChangeArrowheads="1"/>
          </p:cNvSpPr>
          <p:nvPr/>
        </p:nvSpPr>
        <p:spPr bwMode="auto">
          <a:xfrm>
            <a:off x="7858125" y="5697538"/>
            <a:ext cx="319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8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childTnLst>
                                    <p:set>
                                      <p:cBhvr>
                                        <p:cTn id="9" dur="1" fill="hold">
                                          <p:stCondLst>
                                            <p:cond delay="0"/>
                                          </p:stCondLst>
                                        </p:cTn>
                                        <p:tgtEl>
                                          <p:spTgt spid="1259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598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260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598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2600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5989"/>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260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5990"/>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2600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25991"/>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260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5992"/>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2601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25996"/>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1260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599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60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599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60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599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6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99" grpId="1"/>
      <p:bldP spid="126001" grpId="0"/>
      <p:bldP spid="126003" grpId="0"/>
      <p:bldP spid="126005" grpId="0"/>
      <p:bldP spid="126007" grpId="0"/>
      <p:bldP spid="126010" grpId="0"/>
      <p:bldP spid="126011" grpId="0"/>
      <p:bldP spid="126012" grpId="0"/>
      <p:bldP spid="126013" grpId="0"/>
      <p:bldP spid="126014" grpId="0"/>
      <p:bldP spid="1260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205" y="3278505"/>
            <a:ext cx="2622550" cy="226949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4" name="Rectangle 10"/>
          <p:cNvSpPr>
            <a:spLocks noGrp="1" noChangeArrowheads="1"/>
          </p:cNvSpPr>
          <p:nvPr>
            <p:ph type="title"/>
          </p:nvPr>
        </p:nvSpPr>
        <p:spPr>
          <a:xfrm>
            <a:off x="457200" y="274638"/>
            <a:ext cx="8229600" cy="1143000"/>
          </a:xfrm>
          <a:noFill/>
        </p:spPr>
        <p:txBody>
          <a:bodyPr anchorCtr="0"/>
          <a:lstStyle/>
          <a:p>
            <a:r>
              <a:rPr lang="en-US" altLang="zh-CN"/>
              <a:t>Preorder traversal</a:t>
            </a:r>
          </a:p>
        </p:txBody>
      </p:sp>
      <p:sp>
        <p:nvSpPr>
          <p:cNvPr id="123915" name="Rectangle 11"/>
          <p:cNvSpPr>
            <a:spLocks noGrp="1" noChangeArrowheads="1"/>
          </p:cNvSpPr>
          <p:nvPr>
            <p:ph type="body" idx="1"/>
          </p:nvPr>
        </p:nvSpPr>
        <p:spPr>
          <a:xfrm>
            <a:off x="457200" y="1489075"/>
            <a:ext cx="7390765" cy="4526280"/>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latinLnBrk="0" hangingPunct="1">
              <a:lnSpc>
                <a:spcPct val="100000"/>
              </a:lnSpc>
              <a:spcBef>
                <a:spcPts val="0"/>
              </a:spcBef>
            </a:pPr>
            <a:r>
              <a:rPr lang="en-US" altLang="zh-CN" sz="3200" dirty="0">
                <a:effectLst/>
                <a:cs typeface="+mn-cs"/>
              </a:rPr>
              <a:t>  Framework of Preorder traversal</a:t>
            </a:r>
          </a:p>
          <a:p>
            <a:pPr marL="0" indent="0" eaLnBrk="1" latinLnBrk="0" hangingPunct="1">
              <a:lnSpc>
                <a:spcPct val="100000"/>
              </a:lnSpc>
              <a:spcBef>
                <a:spcPts val="0"/>
              </a:spcBef>
              <a:buNone/>
            </a:pPr>
            <a:r>
              <a:rPr lang="en-US" altLang="zh-CN" dirty="0">
                <a:effectLst/>
              </a:rPr>
              <a:t>   </a:t>
            </a:r>
            <a:r>
              <a:rPr lang="en-US" altLang="zh-CN" sz="2400" dirty="0">
                <a:effectLst/>
              </a:rPr>
              <a:t>  If </a:t>
            </a:r>
            <a:r>
              <a:rPr lang="en-US" altLang="zh-CN" sz="2400" dirty="0" smtClean="0">
                <a:effectLst/>
              </a:rPr>
              <a:t>the binary </a:t>
            </a:r>
            <a:r>
              <a:rPr lang="en-US" altLang="zh-CN" sz="2400" dirty="0">
                <a:effectLst/>
              </a:rPr>
              <a:t>tree T is NULL, NULL operation, else</a:t>
            </a:r>
          </a:p>
          <a:p>
            <a:pPr marL="899795" lvl="2" algn="l" eaLnBrk="1" latinLnBrk="0" hangingPunct="1">
              <a:lnSpc>
                <a:spcPct val="100000"/>
              </a:lnSpc>
              <a:spcBef>
                <a:spcPts val="0"/>
              </a:spcBef>
              <a:buNone/>
            </a:pPr>
            <a:r>
              <a:rPr lang="en-US" altLang="zh-CN" dirty="0">
                <a:solidFill>
                  <a:srgbClr val="FFFF00"/>
                </a:solidFill>
                <a:effectLst/>
                <a:cs typeface="+mn-ea"/>
                <a:sym typeface="+mn-ea"/>
              </a:rPr>
              <a:t>1) Visit the root</a:t>
            </a:r>
            <a:endParaRPr lang="en-US" altLang="zh-CN" dirty="0">
              <a:effectLst/>
              <a:cs typeface="+mn-ea"/>
            </a:endParaRPr>
          </a:p>
          <a:p>
            <a:pPr marL="899795" lvl="2" algn="l" eaLnBrk="1" latinLnBrk="0" hangingPunct="1">
              <a:lnSpc>
                <a:spcPct val="100000"/>
              </a:lnSpc>
              <a:spcBef>
                <a:spcPts val="0"/>
              </a:spcBef>
              <a:buNone/>
            </a:pPr>
            <a:r>
              <a:rPr lang="en-US" altLang="zh-CN" dirty="0">
                <a:effectLst/>
                <a:cs typeface="+mn-ea"/>
              </a:rPr>
              <a:t>2) Preorder traverse the left sub-tree</a:t>
            </a:r>
          </a:p>
          <a:p>
            <a:pPr marL="899795" lvl="2" algn="l" eaLnBrk="1" latinLnBrk="0" hangingPunct="1">
              <a:lnSpc>
                <a:spcPct val="100000"/>
              </a:lnSpc>
              <a:spcBef>
                <a:spcPts val="0"/>
              </a:spcBef>
              <a:buFont typeface="Wingdings" panose="05000000000000000000" pitchFamily="2" charset="2"/>
              <a:buNone/>
            </a:pPr>
            <a:r>
              <a:rPr lang="en-US" altLang="zh-CN" dirty="0">
                <a:effectLst/>
                <a:cs typeface="+mn-ea"/>
              </a:rPr>
              <a:t>3) Preorder traverse the right </a:t>
            </a:r>
            <a:r>
              <a:rPr lang="en-US" altLang="zh-CN" dirty="0">
                <a:effectLst/>
              </a:rPr>
              <a:t>sub-tree</a:t>
            </a:r>
          </a:p>
          <a:p>
            <a:pPr lvl="1" indent="0" eaLnBrk="1" latinLnBrk="0" hangingPunct="1">
              <a:lnSpc>
                <a:spcPct val="100000"/>
              </a:lnSpc>
              <a:spcBef>
                <a:spcPts val="0"/>
              </a:spcBef>
              <a:buFont typeface="Wingdings" panose="05000000000000000000" pitchFamily="2" charset="2"/>
              <a:buNone/>
            </a:pPr>
            <a:endParaRPr lang="en-US" altLang="zh-CN" dirty="0">
              <a:effectLst/>
            </a:endParaRPr>
          </a:p>
          <a:p>
            <a:pPr marL="0" lvl="1" indent="-457200" eaLnBrk="1" latinLnBrk="0" hangingPunct="1">
              <a:lnSpc>
                <a:spcPct val="100000"/>
              </a:lnSpc>
              <a:spcBef>
                <a:spcPts val="0"/>
              </a:spcBef>
              <a:buFont typeface="Wingdings" panose="05000000000000000000" charset="0"/>
              <a:buChar char=""/>
            </a:pPr>
            <a:r>
              <a:rPr lang="en-US" altLang="zh-CN" sz="3200" dirty="0">
                <a:effectLst/>
                <a:cs typeface="+mn-cs"/>
              </a:rPr>
              <a:t>The result of Inorder traversal is</a:t>
            </a:r>
            <a:endParaRPr lang="en-US" altLang="zh-CN" dirty="0">
              <a:effectLst/>
            </a:endParaRPr>
          </a:p>
          <a:p>
            <a:pPr lvl="1" indent="0" eaLnBrk="1" latinLnBrk="0" hangingPunct="1">
              <a:lnSpc>
                <a:spcPct val="100000"/>
              </a:lnSpc>
              <a:spcBef>
                <a:spcPts val="0"/>
              </a:spcBef>
              <a:buFont typeface="Wingdings" panose="05000000000000000000" pitchFamily="2" charset="2"/>
              <a:buNone/>
            </a:pPr>
            <a:endParaRPr lang="en-US" altLang="zh-CN" dirty="0">
              <a:effectLst/>
            </a:endParaRPr>
          </a:p>
        </p:txBody>
      </p:sp>
      <p:sp>
        <p:nvSpPr>
          <p:cNvPr id="123916" name="Text Box 12"/>
          <p:cNvSpPr txBox="1">
            <a:spLocks noChangeArrowheads="1"/>
          </p:cNvSpPr>
          <p:nvPr/>
        </p:nvSpPr>
        <p:spPr bwMode="auto">
          <a:xfrm>
            <a:off x="5453380" y="5625465"/>
            <a:ext cx="3635375" cy="4572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effectLst/>
                <a:ea typeface="宋体" panose="02010600030101010101" pitchFamily="2" charset="-122"/>
              </a:rPr>
              <a:t>Syntax tree of expression</a:t>
            </a:r>
          </a:p>
        </p:txBody>
      </p:sp>
      <p:sp>
        <p:nvSpPr>
          <p:cNvPr id="123917" name="Rectangle 13"/>
          <p:cNvSpPr>
            <a:spLocks noChangeArrowheads="1"/>
          </p:cNvSpPr>
          <p:nvPr/>
        </p:nvSpPr>
        <p:spPr bwMode="auto">
          <a:xfrm>
            <a:off x="1041400" y="4620578"/>
            <a:ext cx="391414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4000" b="1" dirty="0">
                <a:solidFill>
                  <a:srgbClr val="FFFF00"/>
                </a:solidFill>
                <a:effectLst/>
                <a:latin typeface="Times New Roman" panose="02020603050405020304" pitchFamily="18" charset="0"/>
                <a:ea typeface="仿宋_GB2312" panose="02010609030101010101" pitchFamily="49" charset="-122"/>
                <a:sym typeface="+mn-ea"/>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sym typeface="+mn-ea"/>
              </a:rPr>
              <a:t>a</a:t>
            </a:r>
            <a:r>
              <a:rPr kumimoji="1" lang="en-US" altLang="zh-CN" sz="4000" b="1" dirty="0">
                <a:solidFill>
                  <a:srgbClr val="FFFF00"/>
                </a:solidFill>
                <a:effectLst/>
                <a:latin typeface="Times New Roman" panose="02020603050405020304" pitchFamily="18" charset="0"/>
                <a:ea typeface="仿宋_GB2312" panose="02010609030101010101" pitchFamily="49" charset="-122"/>
                <a:sym typeface="+mn-ea"/>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sym typeface="+mn-ea"/>
              </a:rPr>
              <a:t>b</a:t>
            </a:r>
            <a:r>
              <a:rPr kumimoji="1" lang="en-US" altLang="zh-CN" sz="4000" b="1" dirty="0">
                <a:solidFill>
                  <a:srgbClr val="FFFF00"/>
                </a:solidFill>
                <a:effectLst/>
                <a:latin typeface="Times New Roman" panose="02020603050405020304" pitchFamily="18" charset="0"/>
                <a:ea typeface="仿宋_GB2312" panose="02010609030101010101" pitchFamily="49" charset="-122"/>
                <a:sym typeface="+mn-ea"/>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sym typeface="+mn-ea"/>
              </a:rPr>
              <a:t>c d</a:t>
            </a:r>
            <a:r>
              <a:rPr kumimoji="1" lang="en-US" altLang="zh-CN" sz="4000" b="1" dirty="0">
                <a:solidFill>
                  <a:srgbClr val="FFFF00"/>
                </a:solidFill>
                <a:effectLst/>
                <a:latin typeface="Times New Roman" panose="02020603050405020304" pitchFamily="18" charset="0"/>
                <a:ea typeface="仿宋_GB2312" panose="02010609030101010101" pitchFamily="49" charset="-122"/>
                <a:sym typeface="+mn-ea"/>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sym typeface="+mn-ea"/>
              </a:rPr>
              <a:t>e f</a:t>
            </a:r>
            <a:endParaRPr kumimoji="1" lang="en-US" altLang="zh-CN" sz="4000" b="1" i="1" dirty="0">
              <a:solidFill>
                <a:srgbClr val="FFFF00"/>
              </a:solidFill>
              <a:effectLst/>
              <a:latin typeface="Times New Roman" panose="02020603050405020304" pitchFamily="18" charset="0"/>
              <a:ea typeface="仿宋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3915">
                                            <p:txEl>
                                              <p:pRg st="6" end="6"/>
                                            </p:txEl>
                                          </p:spTgt>
                                        </p:tgtEl>
                                        <p:attrNameLst>
                                          <p:attrName>style.visibility</p:attrName>
                                        </p:attrNameLst>
                                      </p:cBhvr>
                                      <p:to>
                                        <p:strVal val="visible"/>
                                      </p:to>
                                    </p:set>
                                    <p:animEffect transition="in" filter="fade">
                                      <p:cBhvr>
                                        <p:cTn id="7" dur="1000"/>
                                        <p:tgtEl>
                                          <p:spTgt spid="123915">
                                            <p:txEl>
                                              <p:pRg st="6" end="6"/>
                                            </p:txEl>
                                          </p:spTgt>
                                        </p:tgtEl>
                                      </p:cBhvr>
                                    </p:animEffect>
                                    <p:anim calcmode="lin" valueType="num">
                                      <p:cBhvr>
                                        <p:cTn id="8" dur="1000" fill="hold"/>
                                        <p:tgtEl>
                                          <p:spTgt spid="12391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239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iterate type="lt">
                                    <p:tmAbs val="500"/>
                                  </p:iterate>
                                  <p:childTnLst>
                                    <p:set>
                                      <p:cBhvr>
                                        <p:cTn id="13" dur="1" fill="hold">
                                          <p:stCondLst>
                                            <p:cond delay="0"/>
                                          </p:stCondLst>
                                        </p:cTn>
                                        <p:tgtEl>
                                          <p:spTgt spid="123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7" grpId="1"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Text Box 4"/>
          <p:cNvSpPr txBox="1">
            <a:spLocks noChangeArrowheads="1"/>
          </p:cNvSpPr>
          <p:nvPr/>
        </p:nvSpPr>
        <p:spPr bwMode="auto">
          <a:xfrm>
            <a:off x="323850" y="1079500"/>
            <a:ext cx="848956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effectLst/>
                <a:latin typeface="Times New Roman" panose="02020603050405020304" pitchFamily="18" charset="0"/>
              </a:rPr>
              <a:t>Status </a:t>
            </a:r>
            <a:r>
              <a:rPr kumimoji="1" lang="en-US" altLang="zh-CN" sz="2400" dirty="0" err="1">
                <a:solidFill>
                  <a:srgbClr val="FFFF00"/>
                </a:solidFill>
                <a:effectLst/>
                <a:latin typeface="Times New Roman" panose="02020603050405020304" pitchFamily="18" charset="0"/>
              </a:rPr>
              <a:t>PreOrderTraverse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PBinTree</a:t>
            </a:r>
            <a:r>
              <a:rPr kumimoji="1" lang="en-US" altLang="zh-CN" sz="2400" dirty="0">
                <a:effectLst/>
                <a:latin typeface="Times New Roman" panose="02020603050405020304" pitchFamily="18" charset="0"/>
              </a:rPr>
              <a:t> T, Status (*Visit)(</a:t>
            </a:r>
            <a:r>
              <a:rPr kumimoji="1" lang="en-US" altLang="zh-CN" sz="2400" dirty="0" err="1">
                <a:effectLst/>
                <a:latin typeface="Times New Roman" panose="02020603050405020304" pitchFamily="18" charset="0"/>
              </a:rPr>
              <a:t>ElemType</a:t>
            </a:r>
            <a:r>
              <a:rPr kumimoji="1" lang="en-US" altLang="zh-CN" sz="2400" dirty="0">
                <a:effectLst/>
                <a:latin typeface="Times New Roman" panose="02020603050405020304" pitchFamily="18" charset="0"/>
              </a:rPr>
              <a:t> e))</a:t>
            </a:r>
          </a:p>
          <a:p>
            <a:pPr algn="l"/>
            <a:r>
              <a:rPr kumimoji="1" lang="en-US" altLang="zh-CN" sz="2400" dirty="0">
                <a:effectLst/>
                <a:latin typeface="Times New Roman" panose="02020603050405020304" pitchFamily="18" charset="0"/>
              </a:rPr>
              <a:t>{</a:t>
            </a:r>
          </a:p>
          <a:p>
            <a:pPr algn="l"/>
            <a:r>
              <a:rPr kumimoji="1" lang="en-US" altLang="zh-CN" sz="2400" b="1" dirty="0" smtClean="0">
                <a:effectLst/>
                <a:latin typeface="Times New Roman" panose="02020603050405020304" pitchFamily="18" charset="0"/>
              </a:rPr>
              <a:t>    if</a:t>
            </a:r>
            <a:r>
              <a:rPr kumimoji="1" lang="en-US" altLang="zh-CN" sz="2400" dirty="0" smtClean="0">
                <a:effectLst/>
                <a:latin typeface="Times New Roman" panose="02020603050405020304" pitchFamily="18" charset="0"/>
              </a:rPr>
              <a:t> </a:t>
            </a:r>
            <a:r>
              <a:rPr kumimoji="1" lang="en-US" altLang="zh-CN" sz="2400" dirty="0">
                <a:effectLst/>
                <a:latin typeface="Times New Roman" panose="02020603050405020304" pitchFamily="18" charset="0"/>
              </a:rPr>
              <a:t>(T</a:t>
            </a:r>
            <a:r>
              <a:rPr kumimoji="1" lang="en-US" altLang="zh-CN" sz="2400" dirty="0" smtClean="0">
                <a:effectLst/>
                <a:latin typeface="Times New Roman" panose="02020603050405020304" pitchFamily="18" charset="0"/>
              </a:rPr>
              <a:t>) {</a:t>
            </a:r>
            <a:endParaRPr kumimoji="1" lang="en-US" altLang="zh-CN" sz="2400" dirty="0">
              <a:effectLst/>
              <a:latin typeface="Times New Roman" panose="02020603050405020304" pitchFamily="18" charset="0"/>
            </a:endParaRPr>
          </a:p>
          <a:p>
            <a:pPr algn="l"/>
            <a:r>
              <a:rPr kumimoji="1" lang="en-US" altLang="zh-CN" sz="2400" dirty="0" smtClean="0">
                <a:effectLst/>
                <a:latin typeface="Times New Roman" panose="02020603050405020304" pitchFamily="18" charset="0"/>
              </a:rPr>
              <a:t>        (*</a:t>
            </a:r>
            <a:r>
              <a:rPr kumimoji="1" lang="en-US" altLang="zh-CN" sz="2400" dirty="0">
                <a:effectLst/>
                <a:latin typeface="Times New Roman" panose="02020603050405020304" pitchFamily="18" charset="0"/>
              </a:rPr>
              <a:t>Visit)(T-&gt; info);</a:t>
            </a:r>
          </a:p>
          <a:p>
            <a:pPr algn="l"/>
            <a:r>
              <a:rPr kumimoji="1" lang="en-US" altLang="zh-CN" sz="2400" dirty="0" smtClean="0">
                <a:solidFill>
                  <a:srgbClr val="FFFF00"/>
                </a:solidFill>
                <a:effectLst/>
                <a:latin typeface="Times New Roman" panose="02020603050405020304" pitchFamily="18" charset="0"/>
              </a:rPr>
              <a:t>        </a:t>
            </a:r>
            <a:r>
              <a:rPr kumimoji="1" lang="en-US" altLang="zh-CN" sz="2400" dirty="0" err="1" smtClean="0">
                <a:solidFill>
                  <a:srgbClr val="FFFF00"/>
                </a:solidFill>
                <a:effectLst/>
                <a:latin typeface="Times New Roman" panose="02020603050405020304" pitchFamily="18" charset="0"/>
              </a:rPr>
              <a:t>PreOrderTraverse</a:t>
            </a:r>
            <a:r>
              <a:rPr kumimoji="1" lang="en-US" altLang="zh-CN" sz="2400" dirty="0" smtClean="0">
                <a:effectLst/>
                <a:latin typeface="Times New Roman" panose="02020603050405020304" pitchFamily="18" charset="0"/>
              </a:rPr>
              <a:t> </a:t>
            </a:r>
            <a:r>
              <a:rPr kumimoji="1" lang="en-US" altLang="zh-CN" sz="2400" dirty="0">
                <a:effectLst/>
                <a:latin typeface="Times New Roman" panose="02020603050405020304" pitchFamily="18" charset="0"/>
              </a:rPr>
              <a:t>(T-&gt;</a:t>
            </a:r>
            <a:r>
              <a:rPr kumimoji="1" lang="en-US" altLang="zh-CN" sz="2400" dirty="0" err="1">
                <a:effectLst/>
                <a:latin typeface="Times New Roman" panose="02020603050405020304" pitchFamily="18" charset="0"/>
              </a:rPr>
              <a:t>lchild</a:t>
            </a:r>
            <a:r>
              <a:rPr kumimoji="1" lang="en-US" altLang="zh-CN" sz="2400" dirty="0">
                <a:effectLst/>
                <a:latin typeface="Times New Roman" panose="02020603050405020304" pitchFamily="18" charset="0"/>
              </a:rPr>
              <a:t>, Visit);</a:t>
            </a:r>
          </a:p>
          <a:p>
            <a:pPr algn="l"/>
            <a:r>
              <a:rPr kumimoji="1" lang="en-US" altLang="zh-CN" sz="2400" dirty="0" smtClean="0">
                <a:solidFill>
                  <a:srgbClr val="FFFF00"/>
                </a:solidFill>
                <a:effectLst/>
                <a:latin typeface="Times New Roman" panose="02020603050405020304" pitchFamily="18" charset="0"/>
              </a:rPr>
              <a:t>        </a:t>
            </a:r>
            <a:r>
              <a:rPr kumimoji="1" lang="en-US" altLang="zh-CN" sz="2400" dirty="0" err="1" smtClean="0">
                <a:solidFill>
                  <a:srgbClr val="FFFF00"/>
                </a:solidFill>
                <a:effectLst/>
                <a:latin typeface="Times New Roman" panose="02020603050405020304" pitchFamily="18" charset="0"/>
              </a:rPr>
              <a:t>PreOrderTraverse</a:t>
            </a:r>
            <a:r>
              <a:rPr kumimoji="1" lang="en-US" altLang="zh-CN" sz="2400" dirty="0" smtClean="0">
                <a:effectLst/>
                <a:latin typeface="Times New Roman" panose="02020603050405020304" pitchFamily="18" charset="0"/>
              </a:rPr>
              <a:t> </a:t>
            </a:r>
            <a:r>
              <a:rPr kumimoji="1" lang="en-US" altLang="zh-CN" sz="2400" dirty="0">
                <a:effectLst/>
                <a:latin typeface="Times New Roman" panose="02020603050405020304" pitchFamily="18" charset="0"/>
              </a:rPr>
              <a:t>(T-&gt;</a:t>
            </a:r>
            <a:r>
              <a:rPr kumimoji="1" lang="en-US" altLang="zh-CN" sz="2400" dirty="0" err="1">
                <a:effectLst/>
                <a:latin typeface="Times New Roman" panose="02020603050405020304" pitchFamily="18" charset="0"/>
              </a:rPr>
              <a:t>rchild</a:t>
            </a:r>
            <a:r>
              <a:rPr kumimoji="1" lang="en-US" altLang="zh-CN" sz="2400" dirty="0">
                <a:effectLst/>
                <a:latin typeface="Times New Roman" panose="02020603050405020304" pitchFamily="18" charset="0"/>
              </a:rPr>
              <a:t>, Visit);</a:t>
            </a:r>
          </a:p>
          <a:p>
            <a:pPr algn="l"/>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endParaRPr kumimoji="1" lang="en-US" altLang="zh-CN" sz="2400" dirty="0">
              <a:effectLst/>
              <a:latin typeface="Times New Roman" panose="02020603050405020304" pitchFamily="18" charset="0"/>
            </a:endParaRPr>
          </a:p>
          <a:p>
            <a:pPr algn="l"/>
            <a:r>
              <a:rPr kumimoji="1" lang="en-US" altLang="zh-CN" sz="2400" dirty="0">
                <a:effectLst/>
                <a:latin typeface="Times New Roman" panose="02020603050405020304" pitchFamily="18" charset="0"/>
              </a:rPr>
              <a:t>}</a:t>
            </a:r>
          </a:p>
          <a:p>
            <a:pPr algn="l"/>
            <a:endParaRPr kumimoji="1" lang="en-US" altLang="zh-CN" sz="2400" dirty="0">
              <a:effectLst/>
              <a:latin typeface="Times New Roman" panose="02020603050405020304" pitchFamily="18" charset="0"/>
              <a:ea typeface="宋体" panose="02010600030101010101" pitchFamily="2" charset="-122"/>
            </a:endParaRPr>
          </a:p>
          <a:p>
            <a:pPr algn="l"/>
            <a:r>
              <a:rPr kumimoji="1" lang="en-US" altLang="zh-CN" sz="2400" dirty="0" err="1">
                <a:effectLst/>
                <a:latin typeface="Times New Roman" panose="02020603050405020304" pitchFamily="18" charset="0"/>
                <a:ea typeface="宋体" panose="02010600030101010101" pitchFamily="2" charset="-122"/>
              </a:rPr>
              <a:t>int</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PrintElement</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ElemType</a:t>
            </a:r>
            <a:r>
              <a:rPr kumimoji="1" lang="en-US" altLang="zh-CN" sz="2400" dirty="0">
                <a:effectLst/>
                <a:latin typeface="Times New Roman" panose="02020603050405020304" pitchFamily="18" charset="0"/>
                <a:ea typeface="宋体" panose="02010600030101010101" pitchFamily="2" charset="-122"/>
              </a:rPr>
              <a:t> e)</a:t>
            </a:r>
          </a:p>
          <a:p>
            <a:pPr algn="l"/>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err="1" smtClean="0">
                <a:effectLst/>
                <a:latin typeface="Times New Roman" panose="02020603050405020304" pitchFamily="18" charset="0"/>
                <a:ea typeface="宋体" panose="02010600030101010101" pitchFamily="2" charset="-122"/>
              </a:rPr>
              <a:t>printf</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(e);</a:t>
            </a:r>
          </a:p>
          <a:p>
            <a:pPr algn="l"/>
            <a:r>
              <a:rPr kumimoji="1" lang="en-US" altLang="zh-CN" sz="2400" b="1" dirty="0" smtClean="0">
                <a:effectLst/>
                <a:latin typeface="Times New Roman" panose="02020603050405020304" pitchFamily="18" charset="0"/>
                <a:ea typeface="宋体" panose="02010600030101010101" pitchFamily="2" charset="-122"/>
              </a:rPr>
              <a:t>    return</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OK;</a:t>
            </a:r>
          </a:p>
          <a:p>
            <a:pPr algn="l"/>
            <a:r>
              <a:rPr kumimoji="1" lang="en-US" altLang="zh-CN" sz="2400" dirty="0">
                <a:effectLst/>
                <a:latin typeface="Times New Roman" panose="02020603050405020304" pitchFamily="18" charset="0"/>
                <a:ea typeface="宋体" panose="02010600030101010101" pitchFamily="2" charset="-122"/>
              </a:rPr>
              <a:t>}</a:t>
            </a:r>
            <a:endParaRPr kumimoji="1" lang="en-US" altLang="zh-CN" sz="2400" dirty="0">
              <a:effectLst/>
              <a:latin typeface="Times New Roman" panose="02020603050405020304" pitchFamily="18" charset="0"/>
            </a:endParaRPr>
          </a:p>
        </p:txBody>
      </p:sp>
      <p:sp>
        <p:nvSpPr>
          <p:cNvPr id="124933" name="Rectangle 5"/>
          <p:cNvSpPr>
            <a:spLocks noChangeArrowheads="1"/>
          </p:cNvSpPr>
          <p:nvPr/>
        </p:nvSpPr>
        <p:spPr bwMode="auto">
          <a:xfrm>
            <a:off x="323850" y="344488"/>
            <a:ext cx="4838700" cy="51911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Recursive Preorder Traversal</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205" y="3278505"/>
            <a:ext cx="2622550" cy="226949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4" name="Rectangle 10"/>
          <p:cNvSpPr>
            <a:spLocks noGrp="1" noChangeArrowheads="1"/>
          </p:cNvSpPr>
          <p:nvPr>
            <p:ph type="title"/>
          </p:nvPr>
        </p:nvSpPr>
        <p:spPr>
          <a:xfrm>
            <a:off x="457200" y="274638"/>
            <a:ext cx="8229600" cy="1143000"/>
          </a:xfrm>
          <a:noFill/>
        </p:spPr>
        <p:txBody>
          <a:bodyPr anchorCtr="0"/>
          <a:lstStyle/>
          <a:p>
            <a:r>
              <a:rPr lang="en-US" altLang="zh-CN"/>
              <a:t>Postorder traversal</a:t>
            </a:r>
          </a:p>
        </p:txBody>
      </p:sp>
      <p:sp>
        <p:nvSpPr>
          <p:cNvPr id="123915" name="Rectangle 11"/>
          <p:cNvSpPr>
            <a:spLocks noGrp="1" noChangeArrowheads="1"/>
          </p:cNvSpPr>
          <p:nvPr>
            <p:ph type="body" idx="1"/>
          </p:nvPr>
        </p:nvSpPr>
        <p:spPr>
          <a:xfrm>
            <a:off x="457200" y="1489075"/>
            <a:ext cx="7390765" cy="4526280"/>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latinLnBrk="0" hangingPunct="1">
              <a:lnSpc>
                <a:spcPct val="100000"/>
              </a:lnSpc>
              <a:spcBef>
                <a:spcPts val="0"/>
              </a:spcBef>
            </a:pPr>
            <a:r>
              <a:rPr lang="en-US" altLang="zh-CN" sz="3200" dirty="0">
                <a:effectLst/>
                <a:cs typeface="+mn-cs"/>
              </a:rPr>
              <a:t>  Framework of Postorder traversal</a:t>
            </a:r>
          </a:p>
          <a:p>
            <a:pPr marL="0" indent="0" eaLnBrk="1" latinLnBrk="0" hangingPunct="1">
              <a:lnSpc>
                <a:spcPct val="100000"/>
              </a:lnSpc>
              <a:spcBef>
                <a:spcPts val="0"/>
              </a:spcBef>
              <a:buNone/>
            </a:pPr>
            <a:r>
              <a:rPr lang="en-US" altLang="zh-CN" dirty="0">
                <a:effectLst/>
              </a:rPr>
              <a:t>   </a:t>
            </a:r>
            <a:r>
              <a:rPr lang="en-US" altLang="zh-CN" sz="2400" dirty="0">
                <a:effectLst/>
              </a:rPr>
              <a:t>  If </a:t>
            </a:r>
            <a:r>
              <a:rPr lang="en-US" altLang="zh-CN" sz="2400" dirty="0" smtClean="0">
                <a:effectLst/>
              </a:rPr>
              <a:t>the binary </a:t>
            </a:r>
            <a:r>
              <a:rPr lang="en-US" altLang="zh-CN" sz="2400" dirty="0">
                <a:effectLst/>
              </a:rPr>
              <a:t>tree T is NULL, NULL operation, else</a:t>
            </a:r>
            <a:endParaRPr lang="en-US" altLang="zh-CN" dirty="0">
              <a:effectLst/>
              <a:cs typeface="+mn-ea"/>
            </a:endParaRPr>
          </a:p>
          <a:p>
            <a:pPr marL="899795" lvl="2" algn="l" eaLnBrk="1" latinLnBrk="0" hangingPunct="1">
              <a:lnSpc>
                <a:spcPct val="100000"/>
              </a:lnSpc>
              <a:spcBef>
                <a:spcPts val="0"/>
              </a:spcBef>
              <a:buNone/>
            </a:pPr>
            <a:r>
              <a:rPr lang="en-US" altLang="zh-CN" dirty="0">
                <a:effectLst/>
                <a:cs typeface="+mn-ea"/>
              </a:rPr>
              <a:t>1) Postorder traverse the left sub-tree</a:t>
            </a:r>
          </a:p>
          <a:p>
            <a:pPr marL="899795" lvl="2" algn="l" eaLnBrk="1" latinLnBrk="0" hangingPunct="1">
              <a:lnSpc>
                <a:spcPct val="100000"/>
              </a:lnSpc>
              <a:spcBef>
                <a:spcPts val="0"/>
              </a:spcBef>
              <a:buFont typeface="Wingdings" panose="05000000000000000000" pitchFamily="2" charset="2"/>
              <a:buNone/>
            </a:pPr>
            <a:r>
              <a:rPr lang="en-US" altLang="zh-CN" dirty="0">
                <a:effectLst/>
                <a:cs typeface="+mn-ea"/>
              </a:rPr>
              <a:t>2) Postorder traverse the right </a:t>
            </a:r>
            <a:r>
              <a:rPr lang="en-US" altLang="zh-CN" dirty="0">
                <a:effectLst/>
              </a:rPr>
              <a:t>sub-tree</a:t>
            </a:r>
          </a:p>
          <a:p>
            <a:pPr marL="899795" lvl="2" algn="l" eaLnBrk="1" latinLnBrk="0" hangingPunct="1">
              <a:lnSpc>
                <a:spcPct val="100000"/>
              </a:lnSpc>
              <a:spcBef>
                <a:spcPts val="0"/>
              </a:spcBef>
              <a:buFont typeface="Wingdings" panose="05000000000000000000" pitchFamily="2" charset="2"/>
              <a:buNone/>
            </a:pPr>
            <a:r>
              <a:rPr lang="en-US" altLang="zh-CN" dirty="0">
                <a:solidFill>
                  <a:srgbClr val="FFFF00"/>
                </a:solidFill>
                <a:effectLst/>
                <a:cs typeface="+mn-ea"/>
                <a:sym typeface="+mn-ea"/>
              </a:rPr>
              <a:t>3) Visit the root</a:t>
            </a:r>
            <a:endParaRPr lang="en-US" altLang="zh-CN" dirty="0">
              <a:effectLst/>
            </a:endParaRPr>
          </a:p>
          <a:p>
            <a:pPr lvl="1" indent="0" eaLnBrk="1" latinLnBrk="0" hangingPunct="1">
              <a:lnSpc>
                <a:spcPct val="100000"/>
              </a:lnSpc>
              <a:spcBef>
                <a:spcPts val="0"/>
              </a:spcBef>
              <a:buFont typeface="Wingdings" panose="05000000000000000000" pitchFamily="2" charset="2"/>
              <a:buNone/>
            </a:pPr>
            <a:endParaRPr lang="en-US" altLang="zh-CN" dirty="0">
              <a:effectLst/>
            </a:endParaRPr>
          </a:p>
          <a:p>
            <a:pPr marL="0" lvl="1" indent="-457200" eaLnBrk="1" latinLnBrk="0" hangingPunct="1">
              <a:lnSpc>
                <a:spcPct val="100000"/>
              </a:lnSpc>
              <a:spcBef>
                <a:spcPts val="0"/>
              </a:spcBef>
              <a:buFont typeface="Wingdings" panose="05000000000000000000" charset="0"/>
              <a:buChar char=""/>
            </a:pPr>
            <a:r>
              <a:rPr lang="en-US" altLang="zh-CN" sz="3200" dirty="0">
                <a:effectLst/>
                <a:cs typeface="+mn-cs"/>
              </a:rPr>
              <a:t>The result of Inorder traversal is</a:t>
            </a:r>
            <a:endParaRPr lang="en-US" altLang="zh-CN" dirty="0">
              <a:effectLst/>
            </a:endParaRPr>
          </a:p>
          <a:p>
            <a:pPr lvl="1" indent="0" eaLnBrk="1" latinLnBrk="0" hangingPunct="1">
              <a:lnSpc>
                <a:spcPct val="100000"/>
              </a:lnSpc>
              <a:spcBef>
                <a:spcPts val="0"/>
              </a:spcBef>
              <a:buFont typeface="Wingdings" panose="05000000000000000000" pitchFamily="2" charset="2"/>
              <a:buNone/>
            </a:pPr>
            <a:endParaRPr lang="en-US" altLang="zh-CN" dirty="0">
              <a:effectLst/>
            </a:endParaRPr>
          </a:p>
        </p:txBody>
      </p:sp>
      <p:sp>
        <p:nvSpPr>
          <p:cNvPr id="123916" name="Text Box 12"/>
          <p:cNvSpPr txBox="1">
            <a:spLocks noChangeArrowheads="1"/>
          </p:cNvSpPr>
          <p:nvPr/>
        </p:nvSpPr>
        <p:spPr bwMode="auto">
          <a:xfrm>
            <a:off x="5453380" y="5625465"/>
            <a:ext cx="3635375" cy="4572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effectLst/>
                <a:ea typeface="宋体" panose="02010600030101010101" pitchFamily="2" charset="-122"/>
              </a:rPr>
              <a:t>Syntax tree of expression</a:t>
            </a:r>
          </a:p>
        </p:txBody>
      </p:sp>
      <p:sp>
        <p:nvSpPr>
          <p:cNvPr id="123917" name="Rectangle 13"/>
          <p:cNvSpPr>
            <a:spLocks noChangeArrowheads="1"/>
          </p:cNvSpPr>
          <p:nvPr/>
        </p:nvSpPr>
        <p:spPr bwMode="auto">
          <a:xfrm>
            <a:off x="1041400" y="4620578"/>
            <a:ext cx="391414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4000" b="1" dirty="0">
                <a:solidFill>
                  <a:srgbClr val="FFFF00"/>
                </a:solidFill>
                <a:effectLst/>
                <a:latin typeface="Times New Roman" panose="02020603050405020304" pitchFamily="18" charset="0"/>
                <a:ea typeface="仿宋_GB2312" panose="02010609030101010101" pitchFamily="49" charset="-122"/>
                <a:sym typeface="+mn-ea"/>
              </a:rPr>
              <a:t>a b c d - * + e f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3915">
                                            <p:txEl>
                                              <p:pRg st="6" end="6"/>
                                            </p:txEl>
                                          </p:spTgt>
                                        </p:tgtEl>
                                        <p:attrNameLst>
                                          <p:attrName>style.visibility</p:attrName>
                                        </p:attrNameLst>
                                      </p:cBhvr>
                                      <p:to>
                                        <p:strVal val="visible"/>
                                      </p:to>
                                    </p:set>
                                    <p:animEffect transition="in" filter="fade">
                                      <p:cBhvr>
                                        <p:cTn id="7" dur="1000"/>
                                        <p:tgtEl>
                                          <p:spTgt spid="123915">
                                            <p:txEl>
                                              <p:pRg st="6" end="6"/>
                                            </p:txEl>
                                          </p:spTgt>
                                        </p:tgtEl>
                                      </p:cBhvr>
                                    </p:animEffect>
                                    <p:anim calcmode="lin" valueType="num">
                                      <p:cBhvr>
                                        <p:cTn id="8" dur="1000" fill="hold"/>
                                        <p:tgtEl>
                                          <p:spTgt spid="12391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239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iterate type="lt">
                                    <p:tmAbs val="500"/>
                                  </p:iterate>
                                  <p:childTnLst>
                                    <p:set>
                                      <p:cBhvr>
                                        <p:cTn id="13" dur="1" fill="hold">
                                          <p:stCondLst>
                                            <p:cond delay="0"/>
                                          </p:stCondLst>
                                        </p:cTn>
                                        <p:tgtEl>
                                          <p:spTgt spid="123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7" grpId="1"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23850" y="1079500"/>
            <a:ext cx="860979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effectLst/>
                <a:latin typeface="Times New Roman" panose="02020603050405020304" pitchFamily="18" charset="0"/>
                <a:ea typeface="宋体" panose="02010600030101010101" pitchFamily="2" charset="-122"/>
              </a:rPr>
              <a:t>Status </a:t>
            </a:r>
            <a:r>
              <a:rPr kumimoji="1" lang="en-US" altLang="zh-CN" sz="2400" dirty="0" err="1">
                <a:solidFill>
                  <a:srgbClr val="FFFF00"/>
                </a:solidFill>
                <a:effectLst/>
                <a:latin typeface="Times New Roman" panose="02020603050405020304" pitchFamily="18" charset="0"/>
                <a:ea typeface="宋体" panose="02010600030101010101" pitchFamily="2" charset="-122"/>
              </a:rPr>
              <a:t>PostOrderTraverse</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PBinTree</a:t>
            </a:r>
            <a:r>
              <a:rPr kumimoji="1" lang="en-US" altLang="zh-CN" sz="2400" dirty="0">
                <a:effectLst/>
                <a:latin typeface="Times New Roman" panose="02020603050405020304" pitchFamily="18" charset="0"/>
                <a:ea typeface="宋体" panose="02010600030101010101" pitchFamily="2" charset="-122"/>
              </a:rPr>
              <a:t> T, Status (*Visit)(</a:t>
            </a:r>
            <a:r>
              <a:rPr kumimoji="1" lang="en-US" altLang="zh-CN" sz="2400" dirty="0" err="1">
                <a:effectLst/>
                <a:latin typeface="Times New Roman" panose="02020603050405020304" pitchFamily="18" charset="0"/>
                <a:ea typeface="宋体" panose="02010600030101010101" pitchFamily="2" charset="-122"/>
              </a:rPr>
              <a:t>ElemType</a:t>
            </a:r>
            <a:r>
              <a:rPr kumimoji="1" lang="en-US" altLang="zh-CN" sz="2400" dirty="0">
                <a:effectLst/>
                <a:latin typeface="Times New Roman" panose="02020603050405020304" pitchFamily="18" charset="0"/>
                <a:ea typeface="宋体" panose="02010600030101010101" pitchFamily="2" charset="-122"/>
              </a:rPr>
              <a:t> e))</a:t>
            </a:r>
          </a:p>
          <a:p>
            <a:pPr algn="l"/>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b="1" dirty="0" smtClean="0">
                <a:effectLst/>
                <a:latin typeface="Times New Roman" panose="02020603050405020304" pitchFamily="18" charset="0"/>
                <a:ea typeface="宋体" panose="02010600030101010101" pitchFamily="2" charset="-122"/>
              </a:rPr>
              <a:t>if</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(T</a:t>
            </a:r>
            <a:r>
              <a:rPr kumimoji="1" lang="en-US" altLang="zh-CN" sz="2400" dirty="0" smtClean="0">
                <a:effectLst/>
                <a:latin typeface="Times New Roman" panose="02020603050405020304" pitchFamily="18" charset="0"/>
                <a:ea typeface="宋体" panose="02010600030101010101" pitchFamily="2" charset="-122"/>
              </a:rPr>
              <a:t>) {</a:t>
            </a:r>
            <a:endParaRPr kumimoji="1" lang="en-US" altLang="zh-CN" sz="2400" dirty="0">
              <a:effectLst/>
              <a:latin typeface="Times New Roman" panose="02020603050405020304" pitchFamily="18" charset="0"/>
              <a:ea typeface="宋体" panose="02010600030101010101" pitchFamily="2" charset="-122"/>
            </a:endParaRPr>
          </a:p>
          <a:p>
            <a:pPr algn="l"/>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err="1" smtClean="0">
                <a:solidFill>
                  <a:srgbClr val="FFFF00"/>
                </a:solidFill>
                <a:effectLst/>
                <a:latin typeface="Times New Roman" panose="02020603050405020304" pitchFamily="18" charset="0"/>
                <a:ea typeface="宋体" panose="02010600030101010101" pitchFamily="2" charset="-122"/>
              </a:rPr>
              <a:t>PostOrderTraverse</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(T-&gt;</a:t>
            </a:r>
            <a:r>
              <a:rPr kumimoji="1" lang="en-US" altLang="zh-CN" sz="2400" dirty="0" err="1">
                <a:effectLst/>
                <a:latin typeface="Times New Roman" panose="02020603050405020304" pitchFamily="18" charset="0"/>
                <a:ea typeface="宋体" panose="02010600030101010101" pitchFamily="2" charset="-122"/>
              </a:rPr>
              <a:t>lchild</a:t>
            </a:r>
            <a:r>
              <a:rPr kumimoji="1" lang="en-US" altLang="zh-CN" sz="2400" dirty="0">
                <a:effectLst/>
                <a:latin typeface="Times New Roman" panose="02020603050405020304" pitchFamily="18" charset="0"/>
                <a:ea typeface="宋体" panose="02010600030101010101" pitchFamily="2" charset="-122"/>
              </a:rPr>
              <a:t>, Visit);</a:t>
            </a:r>
          </a:p>
          <a:p>
            <a:pPr algn="l"/>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err="1" smtClean="0">
                <a:solidFill>
                  <a:srgbClr val="FFFF00"/>
                </a:solidFill>
                <a:effectLst/>
                <a:latin typeface="Times New Roman" panose="02020603050405020304" pitchFamily="18" charset="0"/>
                <a:ea typeface="宋体" panose="02010600030101010101" pitchFamily="2" charset="-122"/>
              </a:rPr>
              <a:t>PostOrderTraverse</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(T-&gt;</a:t>
            </a:r>
            <a:r>
              <a:rPr kumimoji="1" lang="en-US" altLang="zh-CN" sz="2400" dirty="0" err="1">
                <a:effectLst/>
                <a:latin typeface="Times New Roman" panose="02020603050405020304" pitchFamily="18" charset="0"/>
                <a:ea typeface="宋体" panose="02010600030101010101" pitchFamily="2" charset="-122"/>
              </a:rPr>
              <a:t>rchild</a:t>
            </a:r>
            <a:r>
              <a:rPr kumimoji="1" lang="en-US" altLang="zh-CN" sz="2400" dirty="0">
                <a:effectLst/>
                <a:latin typeface="Times New Roman" panose="02020603050405020304" pitchFamily="18" charset="0"/>
                <a:ea typeface="宋体" panose="02010600030101010101" pitchFamily="2" charset="-122"/>
              </a:rPr>
              <a:t>, Visit);</a:t>
            </a:r>
          </a:p>
          <a:p>
            <a:pPr algn="l"/>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Visit) (T-&gt; </a:t>
            </a:r>
            <a:r>
              <a:rPr kumimoji="1" lang="en-US" altLang="zh-CN" sz="2400" dirty="0">
                <a:effectLst/>
                <a:latin typeface="Times New Roman" panose="02020603050405020304" pitchFamily="18" charset="0"/>
              </a:rPr>
              <a:t>info</a:t>
            </a:r>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smtClean="0">
                <a:effectLst/>
                <a:latin typeface="Times New Roman" panose="02020603050405020304" pitchFamily="18" charset="0"/>
                <a:ea typeface="宋体" panose="02010600030101010101" pitchFamily="2" charset="-122"/>
              </a:rPr>
              <a:t>   }</a:t>
            </a:r>
            <a:endParaRPr kumimoji="1" lang="en-US" altLang="zh-CN" sz="2400" dirty="0">
              <a:effectLst/>
              <a:latin typeface="Times New Roman" panose="02020603050405020304" pitchFamily="18" charset="0"/>
              <a:ea typeface="宋体" panose="02010600030101010101" pitchFamily="2" charset="-122"/>
            </a:endParaRPr>
          </a:p>
          <a:p>
            <a:pPr algn="l"/>
            <a:r>
              <a:rPr kumimoji="1" lang="en-US" altLang="zh-CN" sz="2400" dirty="0">
                <a:effectLst/>
                <a:latin typeface="Times New Roman" panose="02020603050405020304" pitchFamily="18" charset="0"/>
                <a:ea typeface="宋体" panose="02010600030101010101" pitchFamily="2" charset="-122"/>
              </a:rPr>
              <a:t>}</a:t>
            </a:r>
          </a:p>
          <a:p>
            <a:pPr algn="l"/>
            <a:endParaRPr kumimoji="1" lang="en-US" altLang="zh-CN" sz="2400" dirty="0">
              <a:effectLst/>
              <a:latin typeface="Times New Roman" panose="02020603050405020304" pitchFamily="18" charset="0"/>
              <a:ea typeface="宋体" panose="02010600030101010101" pitchFamily="2" charset="-122"/>
            </a:endParaRPr>
          </a:p>
          <a:p>
            <a:pPr algn="l"/>
            <a:r>
              <a:rPr kumimoji="1" lang="en-US" altLang="zh-CN" sz="2400" dirty="0" err="1">
                <a:effectLst/>
                <a:latin typeface="Times New Roman" panose="02020603050405020304" pitchFamily="18" charset="0"/>
                <a:ea typeface="宋体" panose="02010600030101010101" pitchFamily="2" charset="-122"/>
              </a:rPr>
              <a:t>int</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PrintElement</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ElemType</a:t>
            </a:r>
            <a:r>
              <a:rPr kumimoji="1" lang="en-US" altLang="zh-CN" sz="2400" dirty="0">
                <a:effectLst/>
                <a:latin typeface="Times New Roman" panose="02020603050405020304" pitchFamily="18" charset="0"/>
                <a:ea typeface="宋体" panose="02010600030101010101" pitchFamily="2" charset="-122"/>
              </a:rPr>
              <a:t> e)</a:t>
            </a:r>
          </a:p>
          <a:p>
            <a:pPr algn="l"/>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err="1" smtClean="0">
                <a:effectLst/>
                <a:latin typeface="Times New Roman" panose="02020603050405020304" pitchFamily="18" charset="0"/>
                <a:ea typeface="宋体" panose="02010600030101010101" pitchFamily="2" charset="-122"/>
              </a:rPr>
              <a:t>printf</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(e);</a:t>
            </a:r>
          </a:p>
          <a:p>
            <a:pPr algn="l"/>
            <a:r>
              <a:rPr kumimoji="1" lang="en-US" altLang="zh-CN" sz="2400" b="1" dirty="0" smtClean="0">
                <a:effectLst/>
                <a:latin typeface="Times New Roman" panose="02020603050405020304" pitchFamily="18" charset="0"/>
                <a:ea typeface="宋体" panose="02010600030101010101" pitchFamily="2" charset="-122"/>
              </a:rPr>
              <a:t>    return</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OK;</a:t>
            </a:r>
          </a:p>
          <a:p>
            <a:pPr algn="l"/>
            <a:r>
              <a:rPr kumimoji="1" lang="en-US" altLang="zh-CN" sz="2400" dirty="0">
                <a:effectLst/>
                <a:latin typeface="Times New Roman" panose="02020603050405020304" pitchFamily="18" charset="0"/>
                <a:ea typeface="宋体" panose="02010600030101010101" pitchFamily="2" charset="-122"/>
              </a:rPr>
              <a:t>}</a:t>
            </a:r>
          </a:p>
        </p:txBody>
      </p:sp>
      <p:sp>
        <p:nvSpPr>
          <p:cNvPr id="120836" name="Rectangle 4"/>
          <p:cNvSpPr>
            <a:spLocks noChangeArrowheads="1"/>
          </p:cNvSpPr>
          <p:nvPr/>
        </p:nvSpPr>
        <p:spPr bwMode="auto">
          <a:xfrm>
            <a:off x="323850" y="344488"/>
            <a:ext cx="4995863" cy="51911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Recursive Postorder Traversal</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sz="3600" dirty="0"/>
              <a:t>Other recursive </a:t>
            </a:r>
            <a:r>
              <a:rPr lang="en-US" altLang="zh-CN" sz="3600" dirty="0" smtClean="0"/>
              <a:t>algorithm </a:t>
            </a:r>
            <a:r>
              <a:rPr lang="en-US" altLang="zh-CN" sz="3600" dirty="0"/>
              <a:t>of binary tree</a:t>
            </a:r>
          </a:p>
        </p:txBody>
      </p:sp>
      <p:sp>
        <p:nvSpPr>
          <p:cNvPr id="151555" name="Rectangle 3"/>
          <p:cNvSpPr>
            <a:spLocks noGrp="1" noChangeArrowheads="1"/>
          </p:cNvSpPr>
          <p:nvPr>
            <p:ph type="body" idx="1"/>
          </p:nvPr>
        </p:nvSpPr>
        <p:spPr/>
        <p:txBody>
          <a:bodyPr/>
          <a:lstStyle/>
          <a:p>
            <a:pPr>
              <a:buFont typeface="Wingdings" panose="05000000000000000000" pitchFamily="2" charset="2"/>
              <a:buNone/>
            </a:pPr>
            <a:r>
              <a:rPr lang="en-US" altLang="zh-CN" sz="2800" dirty="0">
                <a:effectLst/>
                <a:latin typeface="Arial" panose="020B0604020202020204" pitchFamily="34" charset="0"/>
              </a:rPr>
              <a:t>1. Get the number of nodes of </a:t>
            </a:r>
            <a:r>
              <a:rPr lang="en-US" altLang="zh-CN" sz="2800" dirty="0" smtClean="0">
                <a:effectLst/>
                <a:latin typeface="Arial" panose="020B0604020202020204" pitchFamily="34" charset="0"/>
              </a:rPr>
              <a:t>a binary </a:t>
            </a:r>
            <a:r>
              <a:rPr lang="en-US" altLang="zh-CN" sz="2800" dirty="0">
                <a:effectLst/>
                <a:latin typeface="Arial" panose="020B0604020202020204" pitchFamily="34" charset="0"/>
              </a:rPr>
              <a:t>tree </a:t>
            </a:r>
          </a:p>
          <a:p>
            <a:pPr>
              <a:buFont typeface="Wingdings" panose="05000000000000000000" pitchFamily="2" charset="2"/>
              <a:buNone/>
            </a:pPr>
            <a:r>
              <a:rPr lang="en-US" altLang="zh-CN" sz="2800" dirty="0">
                <a:effectLst/>
                <a:latin typeface="Arial" panose="020B0604020202020204" pitchFamily="34" charset="0"/>
              </a:rPr>
              <a:t>    (</a:t>
            </a:r>
            <a:r>
              <a:rPr lang="zh-CN" altLang="en-US" sz="2800" dirty="0">
                <a:effectLst/>
                <a:latin typeface="Arial" panose="020B0604020202020204" pitchFamily="34" charset="0"/>
              </a:rPr>
              <a:t>求</a:t>
            </a:r>
            <a:r>
              <a:rPr lang="zh-CN" altLang="en-US" sz="2800" dirty="0" smtClean="0">
                <a:effectLst/>
                <a:latin typeface="Arial" panose="020B0604020202020204" pitchFamily="34" charset="0"/>
              </a:rPr>
              <a:t>二叉树中的</a:t>
            </a:r>
            <a:r>
              <a:rPr lang="zh-CN" altLang="en-US" sz="2800" dirty="0">
                <a:effectLst/>
                <a:latin typeface="Arial" panose="020B0604020202020204" pitchFamily="34" charset="0"/>
              </a:rPr>
              <a:t>结点个数</a:t>
            </a:r>
            <a:r>
              <a:rPr lang="en-US" altLang="zh-CN" sz="2800" dirty="0">
                <a:effectLst/>
                <a:latin typeface="Arial" panose="020B0604020202020204" pitchFamily="34" charset="0"/>
              </a:rPr>
              <a:t>)</a:t>
            </a:r>
          </a:p>
        </p:txBody>
      </p:sp>
      <p:sp>
        <p:nvSpPr>
          <p:cNvPr id="151559" name="Text Box 7"/>
          <p:cNvSpPr txBox="1">
            <a:spLocks noChangeArrowheads="1"/>
          </p:cNvSpPr>
          <p:nvPr/>
        </p:nvSpPr>
        <p:spPr bwMode="auto">
          <a:xfrm>
            <a:off x="827088" y="2686050"/>
            <a:ext cx="7885112" cy="3338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endParaRPr kumimoji="1" lang="en-US" altLang="zh-CN" sz="2400" dirty="0" err="1">
              <a:effectLst/>
              <a:latin typeface="Times New Roman" panose="02020603050405020304" pitchFamily="18" charset="0"/>
              <a:ea typeface="宋体" panose="02010600030101010101" pitchFamily="2" charset="-122"/>
            </a:endParaRPr>
          </a:p>
          <a:p>
            <a:pPr algn="l">
              <a:lnSpc>
                <a:spcPct val="110000"/>
              </a:lnSpc>
            </a:pPr>
            <a:r>
              <a:rPr kumimoji="1" lang="en-US" altLang="zh-CN" sz="2400" dirty="0" err="1">
                <a:effectLst/>
                <a:latin typeface="Times New Roman" panose="02020603050405020304" pitchFamily="18" charset="0"/>
                <a:ea typeface="宋体" panose="02010600030101010101" pitchFamily="2" charset="-122"/>
              </a:rPr>
              <a:t>int</a:t>
            </a:r>
            <a:r>
              <a:rPr kumimoji="1" lang="en-US" altLang="zh-CN" sz="2400" b="1" dirty="0">
                <a:effectLst/>
                <a:latin typeface="Times New Roman" panose="02020603050405020304" pitchFamily="18" charset="0"/>
                <a:ea typeface="宋体" panose="02010600030101010101" pitchFamily="2" charset="-122"/>
              </a:rPr>
              <a:t> </a:t>
            </a:r>
            <a:r>
              <a:rPr kumimoji="1" lang="en-US" altLang="zh-CN" sz="2400" b="1" dirty="0">
                <a:solidFill>
                  <a:srgbClr val="FFFF00"/>
                </a:solidFill>
                <a:effectLst/>
                <a:latin typeface="Times New Roman" panose="02020603050405020304" pitchFamily="18" charset="0"/>
                <a:ea typeface="宋体" panose="02010600030101010101" pitchFamily="2" charset="-122"/>
              </a:rPr>
              <a:t>count</a:t>
            </a:r>
            <a:r>
              <a:rPr kumimoji="1" lang="en-US" altLang="zh-CN" sz="2400" dirty="0">
                <a:effectLst/>
                <a:latin typeface="Times New Roman" panose="02020603050405020304" pitchFamily="18" charset="0"/>
                <a:ea typeface="宋体" panose="02010600030101010101" pitchFamily="2" charset="-122"/>
              </a:rPr>
              <a:t> ( </a:t>
            </a:r>
            <a:r>
              <a:rPr kumimoji="1" lang="en-US" altLang="zh-CN" sz="2400" i="1" dirty="0" err="1">
                <a:effectLst/>
                <a:latin typeface="Times New Roman" panose="02020603050405020304" pitchFamily="18" charset="0"/>
                <a:ea typeface="宋体" panose="02010600030101010101" pitchFamily="2" charset="-122"/>
              </a:rPr>
              <a:t>PBinTree</a:t>
            </a:r>
            <a:r>
              <a:rPr kumimoji="1" lang="en-US" altLang="zh-CN" sz="2400" i="1" dirty="0">
                <a:effectLst/>
                <a:latin typeface="Times New Roman" panose="02020603050405020304" pitchFamily="18" charset="0"/>
                <a:ea typeface="宋体" panose="02010600030101010101" pitchFamily="2" charset="-122"/>
              </a:rPr>
              <a:t> T </a:t>
            </a:r>
            <a:r>
              <a:rPr kumimoji="1" lang="en-US" altLang="zh-CN" sz="2400" dirty="0">
                <a:effectLst/>
                <a:latin typeface="Times New Roman" panose="02020603050405020304" pitchFamily="18" charset="0"/>
                <a:ea typeface="宋体" panose="02010600030101010101" pitchFamily="2" charset="-122"/>
              </a:rPr>
              <a:t>) </a:t>
            </a:r>
          </a:p>
          <a:p>
            <a:pPr algn="l">
              <a:lnSpc>
                <a:spcPct val="110000"/>
              </a:lnSpc>
            </a:pPr>
            <a:r>
              <a:rPr kumimoji="1" lang="en-US" altLang="zh-CN" sz="2400" b="1" dirty="0">
                <a:effectLst/>
                <a:latin typeface="Times New Roman" panose="02020603050405020304" pitchFamily="18" charset="0"/>
                <a:ea typeface="宋体" panose="02010600030101010101" pitchFamily="2" charset="-122"/>
              </a:rPr>
              <a:t>{</a:t>
            </a:r>
            <a:endParaRPr kumimoji="1" lang="en-US" altLang="zh-CN" sz="2400" dirty="0">
              <a:effectLst/>
              <a:latin typeface="Times New Roman" panose="02020603050405020304" pitchFamily="18" charset="0"/>
              <a:ea typeface="宋体" panose="02010600030101010101" pitchFamily="2" charset="-122"/>
            </a:endParaRPr>
          </a:p>
          <a:p>
            <a:pPr algn="l">
              <a:lnSpc>
                <a:spcPct val="110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b="1" dirty="0">
                <a:effectLst/>
                <a:latin typeface="Times New Roman" panose="02020603050405020304" pitchFamily="18" charset="0"/>
                <a:ea typeface="宋体" panose="02010600030101010101" pitchFamily="2" charset="-122"/>
              </a:rPr>
              <a:t>if</a:t>
            </a:r>
            <a:r>
              <a:rPr kumimoji="1" lang="en-US" altLang="zh-CN" sz="2400" dirty="0">
                <a:effectLst/>
                <a:latin typeface="Times New Roman" panose="02020603050405020304" pitchFamily="18" charset="0"/>
                <a:ea typeface="宋体" panose="02010600030101010101" pitchFamily="2" charset="-122"/>
              </a:rPr>
              <a:t> ( !</a:t>
            </a:r>
            <a:r>
              <a:rPr kumimoji="1" lang="en-US" altLang="zh-CN" sz="2400" i="1" dirty="0" smtClean="0">
                <a:effectLst/>
                <a:latin typeface="Times New Roman" panose="02020603050405020304" pitchFamily="18" charset="0"/>
                <a:ea typeface="宋体" panose="02010600030101010101" pitchFamily="2" charset="-122"/>
              </a:rPr>
              <a:t>T </a:t>
            </a:r>
            <a:r>
              <a:rPr kumimoji="1" lang="en-US" altLang="zh-CN" sz="2400" dirty="0" smtClean="0">
                <a:effectLst/>
                <a:latin typeface="Times New Roman" panose="02020603050405020304" pitchFamily="18" charset="0"/>
                <a:ea typeface="宋体" panose="02010600030101010101" pitchFamily="2" charset="-122"/>
              </a:rPr>
              <a:t>) </a:t>
            </a:r>
            <a:endParaRPr kumimoji="1" lang="en-US" altLang="zh-CN" sz="2400" dirty="0">
              <a:effectLst/>
              <a:latin typeface="Times New Roman" panose="02020603050405020304" pitchFamily="18" charset="0"/>
              <a:ea typeface="宋体" panose="02010600030101010101" pitchFamily="2" charset="-122"/>
            </a:endParaRPr>
          </a:p>
          <a:p>
            <a:pPr algn="l">
              <a:lnSpc>
                <a:spcPct val="110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b="1" dirty="0" smtClean="0">
                <a:effectLst/>
                <a:latin typeface="Times New Roman" panose="02020603050405020304" pitchFamily="18" charset="0"/>
                <a:ea typeface="宋体" panose="02010600030101010101" pitchFamily="2" charset="-122"/>
              </a:rPr>
              <a:t>return</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0;</a:t>
            </a:r>
          </a:p>
          <a:p>
            <a:pPr algn="l">
              <a:lnSpc>
                <a:spcPct val="110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b="1" dirty="0" smtClean="0">
                <a:effectLst/>
                <a:latin typeface="Times New Roman" panose="02020603050405020304" pitchFamily="18" charset="0"/>
                <a:ea typeface="宋体" panose="02010600030101010101" pitchFamily="2" charset="-122"/>
              </a:rPr>
              <a:t>else</a:t>
            </a:r>
            <a:endParaRPr kumimoji="1" lang="en-US" altLang="zh-CN" sz="2400" b="1" dirty="0">
              <a:effectLst/>
              <a:latin typeface="Times New Roman" panose="02020603050405020304" pitchFamily="18" charset="0"/>
              <a:ea typeface="宋体" panose="02010600030101010101" pitchFamily="2" charset="-122"/>
            </a:endParaRPr>
          </a:p>
          <a:p>
            <a:pPr algn="l">
              <a:lnSpc>
                <a:spcPct val="110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b="1" dirty="0" smtClean="0">
                <a:effectLst/>
                <a:latin typeface="Times New Roman" panose="02020603050405020304" pitchFamily="18" charset="0"/>
                <a:ea typeface="宋体" panose="02010600030101010101" pitchFamily="2" charset="-122"/>
              </a:rPr>
              <a:t>return</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1 + </a:t>
            </a:r>
            <a:r>
              <a:rPr kumimoji="1" lang="en-US" altLang="zh-CN" sz="2400" b="1" dirty="0">
                <a:solidFill>
                  <a:srgbClr val="FFFF00"/>
                </a:solidFill>
                <a:effectLst/>
                <a:latin typeface="Times New Roman" panose="02020603050405020304" pitchFamily="18" charset="0"/>
                <a:ea typeface="宋体" panose="02010600030101010101" pitchFamily="2" charset="-122"/>
              </a:rPr>
              <a:t>count</a:t>
            </a:r>
            <a:r>
              <a:rPr kumimoji="1" lang="en-US" altLang="zh-CN" sz="2400" dirty="0">
                <a:effectLst/>
                <a:latin typeface="Times New Roman" panose="02020603050405020304" pitchFamily="18" charset="0"/>
                <a:ea typeface="宋体" panose="02010600030101010101" pitchFamily="2" charset="-122"/>
              </a:rPr>
              <a:t> ( </a:t>
            </a:r>
            <a:r>
              <a:rPr kumimoji="1" lang="en-US" altLang="zh-CN" sz="2400" i="1" dirty="0" smtClean="0">
                <a:effectLst/>
                <a:latin typeface="Times New Roman" panose="02020603050405020304" pitchFamily="18" charset="0"/>
                <a:ea typeface="宋体" panose="02010600030101010101" pitchFamily="2" charset="-122"/>
              </a:rPr>
              <a:t>T</a:t>
            </a:r>
            <a:r>
              <a:rPr kumimoji="1" lang="en-US" altLang="zh-CN" sz="2400" dirty="0" smtClean="0">
                <a:effectLst/>
                <a:latin typeface="Times New Roman" panose="02020603050405020304" pitchFamily="18" charset="0"/>
                <a:ea typeface="宋体" panose="02010600030101010101" pitchFamily="2" charset="-122"/>
              </a:rPr>
              <a:t>-&gt;</a:t>
            </a:r>
            <a:r>
              <a:rPr kumimoji="1" lang="en-US" altLang="zh-CN" sz="2400" i="1" dirty="0" err="1" smtClean="0">
                <a:effectLst/>
                <a:latin typeface="Times New Roman" panose="02020603050405020304" pitchFamily="18" charset="0"/>
                <a:ea typeface="宋体" panose="02010600030101010101" pitchFamily="2" charset="-122"/>
              </a:rPr>
              <a:t>lchild</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 + </a:t>
            </a:r>
            <a:r>
              <a:rPr kumimoji="1" lang="en-US" altLang="zh-CN" sz="2400" b="1" dirty="0">
                <a:solidFill>
                  <a:srgbClr val="FFFF00"/>
                </a:solidFill>
                <a:effectLst/>
                <a:latin typeface="Times New Roman" panose="02020603050405020304" pitchFamily="18" charset="0"/>
                <a:ea typeface="宋体" panose="02010600030101010101" pitchFamily="2" charset="-122"/>
              </a:rPr>
              <a:t>count</a:t>
            </a:r>
            <a:r>
              <a:rPr kumimoji="1" lang="en-US" altLang="zh-CN" sz="2400" dirty="0">
                <a:effectLst/>
                <a:latin typeface="Times New Roman" panose="02020603050405020304" pitchFamily="18" charset="0"/>
                <a:ea typeface="宋体" panose="02010600030101010101" pitchFamily="2" charset="-122"/>
              </a:rPr>
              <a:t> ( </a:t>
            </a:r>
            <a:r>
              <a:rPr kumimoji="1" lang="en-US" altLang="zh-CN" sz="2400" i="1" dirty="0" smtClean="0">
                <a:effectLst/>
                <a:latin typeface="Times New Roman" panose="02020603050405020304" pitchFamily="18" charset="0"/>
                <a:ea typeface="宋体" panose="02010600030101010101" pitchFamily="2" charset="-122"/>
              </a:rPr>
              <a:t>T</a:t>
            </a:r>
            <a:r>
              <a:rPr kumimoji="1" lang="en-US" altLang="zh-CN" sz="2400" dirty="0" smtClean="0">
                <a:effectLst/>
                <a:latin typeface="Times New Roman" panose="02020603050405020304" pitchFamily="18" charset="0"/>
                <a:ea typeface="宋体" panose="02010600030101010101" pitchFamily="2" charset="-122"/>
              </a:rPr>
              <a:t>-&gt;</a:t>
            </a:r>
            <a:r>
              <a:rPr kumimoji="1" lang="en-US" altLang="zh-CN" sz="2400" i="1" dirty="0" err="1" smtClean="0">
                <a:effectLst/>
                <a:latin typeface="Times New Roman" panose="02020603050405020304" pitchFamily="18" charset="0"/>
                <a:ea typeface="宋体" panose="02010600030101010101" pitchFamily="2" charset="-122"/>
              </a:rPr>
              <a:t>rchild</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a:t>
            </a:r>
          </a:p>
          <a:p>
            <a:pPr algn="l">
              <a:lnSpc>
                <a:spcPct val="110000"/>
              </a:lnSpc>
            </a:pPr>
            <a:r>
              <a:rPr kumimoji="1" lang="en-US" altLang="zh-CN" sz="2400" b="1" dirty="0">
                <a:effectLst/>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zh-CN" sz="3600"/>
              <a:t>Other recursive algorithm of binary tree</a:t>
            </a:r>
          </a:p>
        </p:txBody>
      </p:sp>
      <p:sp>
        <p:nvSpPr>
          <p:cNvPr id="152579" name="Rectangle 3"/>
          <p:cNvSpPr>
            <a:spLocks noGrp="1" noChangeArrowheads="1"/>
          </p:cNvSpPr>
          <p:nvPr>
            <p:ph type="body" idx="1"/>
          </p:nvPr>
        </p:nvSpPr>
        <p:spPr/>
        <p:txBody>
          <a:bodyPr/>
          <a:lstStyle/>
          <a:p>
            <a:pPr>
              <a:buFont typeface="Wingdings" panose="05000000000000000000" pitchFamily="2" charset="2"/>
              <a:buNone/>
            </a:pPr>
            <a:r>
              <a:rPr lang="en-US" altLang="zh-CN" sz="2800" dirty="0">
                <a:effectLst/>
                <a:latin typeface="Arial" panose="020B0604020202020204" pitchFamily="34" charset="0"/>
              </a:rPr>
              <a:t>2. Get the depth of </a:t>
            </a:r>
            <a:r>
              <a:rPr lang="en-US" altLang="zh-CN" sz="2800" dirty="0" smtClean="0">
                <a:effectLst/>
                <a:latin typeface="Arial" panose="020B0604020202020204" pitchFamily="34" charset="0"/>
              </a:rPr>
              <a:t>a binary </a:t>
            </a:r>
            <a:r>
              <a:rPr lang="en-US" altLang="zh-CN" sz="2800" dirty="0">
                <a:effectLst/>
                <a:latin typeface="Arial" panose="020B0604020202020204" pitchFamily="34" charset="0"/>
              </a:rPr>
              <a:t>tree </a:t>
            </a:r>
          </a:p>
          <a:p>
            <a:pPr>
              <a:buFont typeface="Wingdings" panose="05000000000000000000" pitchFamily="2" charset="2"/>
              <a:buNone/>
            </a:pPr>
            <a:r>
              <a:rPr lang="en-US" altLang="zh-CN" sz="2800" dirty="0">
                <a:effectLst/>
                <a:latin typeface="Arial" panose="020B0604020202020204" pitchFamily="34" charset="0"/>
              </a:rPr>
              <a:t>    (</a:t>
            </a:r>
            <a:r>
              <a:rPr lang="zh-CN" altLang="en-US" sz="2800" dirty="0">
                <a:effectLst/>
                <a:latin typeface="Arial" panose="020B0604020202020204" pitchFamily="34" charset="0"/>
              </a:rPr>
              <a:t>求二叉树的深度</a:t>
            </a:r>
            <a:r>
              <a:rPr lang="en-US" altLang="zh-CN" sz="2800" dirty="0">
                <a:effectLst/>
                <a:latin typeface="Arial" panose="020B0604020202020204" pitchFamily="34" charset="0"/>
              </a:rPr>
              <a:t>)</a:t>
            </a:r>
          </a:p>
        </p:txBody>
      </p:sp>
      <p:sp>
        <p:nvSpPr>
          <p:cNvPr id="152580" name="Text Box 4"/>
          <p:cNvSpPr txBox="1">
            <a:spLocks noChangeArrowheads="1"/>
          </p:cNvSpPr>
          <p:nvPr/>
        </p:nvSpPr>
        <p:spPr bwMode="auto">
          <a:xfrm>
            <a:off x="844550" y="2595880"/>
            <a:ext cx="7930515" cy="3338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pPr>
            <a:endParaRPr kumimoji="1" lang="en-US" altLang="zh-CN" sz="2400" dirty="0" err="1">
              <a:effectLst/>
              <a:latin typeface="Times New Roman" panose="02020603050405020304" pitchFamily="18" charset="0"/>
              <a:ea typeface="宋体" panose="02010600030101010101" pitchFamily="2" charset="-122"/>
            </a:endParaRPr>
          </a:p>
          <a:p>
            <a:pPr algn="l">
              <a:lnSpc>
                <a:spcPct val="110000"/>
              </a:lnSpc>
            </a:pPr>
            <a:r>
              <a:rPr kumimoji="1" lang="en-US" altLang="zh-CN" sz="2400" dirty="0" err="1">
                <a:effectLst/>
                <a:latin typeface="Times New Roman" panose="02020603050405020304" pitchFamily="18" charset="0"/>
                <a:ea typeface="宋体" panose="02010600030101010101" pitchFamily="2" charset="-122"/>
              </a:rPr>
              <a:t>int</a:t>
            </a:r>
            <a:r>
              <a:rPr kumimoji="1" lang="en-US" altLang="zh-CN" sz="2400" b="1" dirty="0">
                <a:effectLst/>
                <a:latin typeface="Times New Roman" panose="02020603050405020304" pitchFamily="18" charset="0"/>
                <a:ea typeface="宋体" panose="02010600030101010101" pitchFamily="2" charset="-122"/>
              </a:rPr>
              <a:t> </a:t>
            </a:r>
            <a:r>
              <a:rPr kumimoji="1" lang="en-US" altLang="zh-CN" sz="2400" b="1" dirty="0">
                <a:solidFill>
                  <a:srgbClr val="FFFF00"/>
                </a:solidFill>
                <a:effectLst/>
                <a:latin typeface="Times New Roman" panose="02020603050405020304" pitchFamily="18" charset="0"/>
                <a:ea typeface="宋体" panose="02010600030101010101" pitchFamily="2" charset="-122"/>
              </a:rPr>
              <a:t>depth</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i="1" dirty="0" err="1">
                <a:effectLst/>
                <a:latin typeface="Times New Roman" panose="02020603050405020304" pitchFamily="18" charset="0"/>
                <a:ea typeface="宋体" panose="02010600030101010101" pitchFamily="2" charset="-122"/>
              </a:rPr>
              <a:t>PBinTree</a:t>
            </a:r>
            <a:r>
              <a:rPr kumimoji="1" lang="en-US" altLang="zh-CN" sz="2400" i="1" dirty="0">
                <a:effectLst/>
                <a:latin typeface="Times New Roman" panose="02020603050405020304" pitchFamily="18" charset="0"/>
                <a:ea typeface="宋体" panose="02010600030101010101" pitchFamily="2" charset="-122"/>
              </a:rPr>
              <a:t> T</a:t>
            </a:r>
            <a:r>
              <a:rPr kumimoji="1" lang="en-US" altLang="zh-CN" sz="2400" dirty="0">
                <a:effectLst/>
                <a:latin typeface="Times New Roman" panose="02020603050405020304" pitchFamily="18" charset="0"/>
                <a:ea typeface="宋体" panose="02010600030101010101" pitchFamily="2" charset="-122"/>
              </a:rPr>
              <a:t>) </a:t>
            </a:r>
          </a:p>
          <a:p>
            <a:pPr algn="l">
              <a:lnSpc>
                <a:spcPct val="110000"/>
              </a:lnSpc>
            </a:pPr>
            <a:r>
              <a:rPr kumimoji="1" lang="en-US" altLang="zh-CN" sz="2400" b="1" dirty="0">
                <a:effectLst/>
                <a:latin typeface="Times New Roman" panose="02020603050405020304" pitchFamily="18" charset="0"/>
                <a:ea typeface="宋体" panose="02010600030101010101" pitchFamily="2" charset="-122"/>
              </a:rPr>
              <a:t>{</a:t>
            </a:r>
            <a:endParaRPr kumimoji="1" lang="en-US" altLang="zh-CN" sz="2400" dirty="0">
              <a:effectLst/>
              <a:latin typeface="Times New Roman" panose="02020603050405020304" pitchFamily="18" charset="0"/>
              <a:ea typeface="宋体" panose="02010600030101010101" pitchFamily="2" charset="-122"/>
            </a:endParaRPr>
          </a:p>
          <a:p>
            <a:pPr algn="l">
              <a:lnSpc>
                <a:spcPct val="110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b="1" dirty="0">
                <a:effectLst/>
                <a:latin typeface="Times New Roman" panose="02020603050405020304" pitchFamily="18" charset="0"/>
                <a:ea typeface="宋体" panose="02010600030101010101" pitchFamily="2" charset="-122"/>
              </a:rPr>
              <a:t>if</a:t>
            </a:r>
            <a:r>
              <a:rPr kumimoji="1" lang="en-US" altLang="zh-CN" sz="2400" dirty="0">
                <a:effectLst/>
                <a:latin typeface="Times New Roman" panose="02020603050405020304" pitchFamily="18" charset="0"/>
                <a:ea typeface="宋体" panose="02010600030101010101" pitchFamily="2" charset="-122"/>
              </a:rPr>
              <a:t> ( </a:t>
            </a:r>
            <a:r>
              <a:rPr kumimoji="1" lang="en-US" altLang="zh-CN" sz="2400" dirty="0" smtClean="0">
                <a:effectLst/>
                <a:latin typeface="Times New Roman" panose="02020603050405020304" pitchFamily="18" charset="0"/>
                <a:ea typeface="宋体" panose="02010600030101010101" pitchFamily="2" charset="-122"/>
              </a:rPr>
              <a:t>!</a:t>
            </a:r>
            <a:r>
              <a:rPr kumimoji="1" lang="en-US" altLang="zh-CN" sz="2400" i="1" dirty="0" smtClean="0">
                <a:effectLst/>
                <a:latin typeface="Times New Roman" panose="02020603050405020304" pitchFamily="18" charset="0"/>
                <a:ea typeface="宋体" panose="02010600030101010101" pitchFamily="2" charset="-122"/>
              </a:rPr>
              <a:t>T </a:t>
            </a:r>
            <a:r>
              <a:rPr kumimoji="1" lang="en-US" altLang="zh-CN" sz="2400" dirty="0" smtClean="0">
                <a:effectLst/>
                <a:latin typeface="Times New Roman" panose="02020603050405020304" pitchFamily="18" charset="0"/>
                <a:ea typeface="宋体" panose="02010600030101010101" pitchFamily="2" charset="-122"/>
              </a:rPr>
              <a:t>) </a:t>
            </a:r>
            <a:endParaRPr kumimoji="1" lang="en-US" altLang="zh-CN" sz="2400" dirty="0">
              <a:effectLst/>
              <a:latin typeface="Times New Roman" panose="02020603050405020304" pitchFamily="18" charset="0"/>
              <a:ea typeface="宋体" panose="02010600030101010101" pitchFamily="2" charset="-122"/>
            </a:endParaRPr>
          </a:p>
          <a:p>
            <a:pPr algn="l">
              <a:lnSpc>
                <a:spcPct val="110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b="1" dirty="0" smtClean="0">
                <a:effectLst/>
                <a:latin typeface="Times New Roman" panose="02020603050405020304" pitchFamily="18" charset="0"/>
                <a:ea typeface="宋体" panose="02010600030101010101" pitchFamily="2" charset="-122"/>
              </a:rPr>
              <a:t>return</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0;</a:t>
            </a:r>
          </a:p>
          <a:p>
            <a:pPr algn="l">
              <a:lnSpc>
                <a:spcPct val="110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b="1" dirty="0" smtClean="0">
                <a:effectLst/>
                <a:latin typeface="Times New Roman" panose="02020603050405020304" pitchFamily="18" charset="0"/>
                <a:ea typeface="宋体" panose="02010600030101010101" pitchFamily="2" charset="-122"/>
              </a:rPr>
              <a:t>else</a:t>
            </a:r>
            <a:endParaRPr kumimoji="1" lang="en-US" altLang="zh-CN" sz="2400" b="1" dirty="0">
              <a:effectLst/>
              <a:latin typeface="Times New Roman" panose="02020603050405020304" pitchFamily="18" charset="0"/>
              <a:ea typeface="宋体" panose="02010600030101010101" pitchFamily="2" charset="-122"/>
            </a:endParaRPr>
          </a:p>
          <a:p>
            <a:pPr algn="l">
              <a:lnSpc>
                <a:spcPct val="110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b="1" dirty="0" smtClean="0">
                <a:effectLst/>
                <a:latin typeface="Times New Roman" panose="02020603050405020304" pitchFamily="18" charset="0"/>
                <a:ea typeface="宋体" panose="02010600030101010101" pitchFamily="2" charset="-122"/>
              </a:rPr>
              <a:t>return</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1+Max</a:t>
            </a:r>
            <a:r>
              <a:rPr kumimoji="1" lang="en-US" altLang="zh-CN" sz="2400" dirty="0">
                <a:effectLst/>
                <a:latin typeface="Times New Roman" panose="02020603050405020304" pitchFamily="18" charset="0"/>
                <a:ea typeface="宋体" panose="02010600030101010101" pitchFamily="2" charset="-122"/>
              </a:rPr>
              <a:t>{</a:t>
            </a:r>
            <a:r>
              <a:rPr kumimoji="1" lang="en-US" altLang="zh-CN" sz="2400" b="1" dirty="0">
                <a:solidFill>
                  <a:srgbClr val="FFFF00"/>
                </a:solidFill>
                <a:effectLst/>
                <a:latin typeface="Times New Roman" panose="02020603050405020304" pitchFamily="18" charset="0"/>
                <a:ea typeface="宋体" panose="02010600030101010101" pitchFamily="2" charset="-122"/>
              </a:rPr>
              <a:t>depth</a:t>
            </a:r>
            <a:r>
              <a:rPr kumimoji="1" lang="en-US" altLang="zh-CN" sz="2400" dirty="0">
                <a:effectLst/>
                <a:latin typeface="Times New Roman" panose="02020603050405020304" pitchFamily="18" charset="0"/>
                <a:ea typeface="宋体" panose="02010600030101010101" pitchFamily="2" charset="-122"/>
              </a:rPr>
              <a:t> ( </a:t>
            </a:r>
            <a:r>
              <a:rPr kumimoji="1" lang="en-US" altLang="zh-CN" sz="2400" i="1" dirty="0" smtClean="0">
                <a:effectLst/>
                <a:latin typeface="Times New Roman" panose="02020603050405020304" pitchFamily="18" charset="0"/>
                <a:ea typeface="宋体" panose="02010600030101010101" pitchFamily="2" charset="-122"/>
              </a:rPr>
              <a:t>T</a:t>
            </a:r>
            <a:r>
              <a:rPr kumimoji="1" lang="en-US" altLang="zh-CN" sz="2400" dirty="0" smtClean="0">
                <a:effectLst/>
                <a:latin typeface="Times New Roman" panose="02020603050405020304" pitchFamily="18" charset="0"/>
                <a:ea typeface="宋体" panose="02010600030101010101" pitchFamily="2" charset="-122"/>
              </a:rPr>
              <a:t>-&gt;</a:t>
            </a:r>
            <a:r>
              <a:rPr kumimoji="1" lang="en-US" altLang="zh-CN" sz="2400" i="1" dirty="0" err="1" smtClean="0">
                <a:effectLst/>
                <a:latin typeface="Times New Roman" panose="02020603050405020304" pitchFamily="18" charset="0"/>
                <a:ea typeface="宋体" panose="02010600030101010101" pitchFamily="2" charset="-122"/>
              </a:rPr>
              <a:t>lchild</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 , </a:t>
            </a:r>
            <a:r>
              <a:rPr kumimoji="1" lang="en-US" altLang="zh-CN" sz="2400" b="1" dirty="0">
                <a:solidFill>
                  <a:srgbClr val="FFFF00"/>
                </a:solidFill>
                <a:effectLst/>
                <a:latin typeface="Times New Roman" panose="02020603050405020304" pitchFamily="18" charset="0"/>
                <a:ea typeface="宋体" panose="02010600030101010101" pitchFamily="2" charset="-122"/>
              </a:rPr>
              <a:t>depth</a:t>
            </a:r>
            <a:r>
              <a:rPr kumimoji="1" lang="en-US" altLang="zh-CN" sz="2400" i="1" dirty="0">
                <a:solidFill>
                  <a:srgbClr val="FFFF00"/>
                </a:solidFill>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i="1" dirty="0" smtClean="0">
                <a:effectLst/>
                <a:latin typeface="Times New Roman" panose="02020603050405020304" pitchFamily="18" charset="0"/>
                <a:ea typeface="宋体" panose="02010600030101010101" pitchFamily="2" charset="-122"/>
              </a:rPr>
              <a:t>T</a:t>
            </a:r>
            <a:r>
              <a:rPr kumimoji="1" lang="en-US" altLang="zh-CN" sz="2400" dirty="0" smtClean="0">
                <a:effectLst/>
                <a:latin typeface="Times New Roman" panose="02020603050405020304" pitchFamily="18" charset="0"/>
                <a:ea typeface="宋体" panose="02010600030101010101" pitchFamily="2" charset="-122"/>
              </a:rPr>
              <a:t>-&gt;</a:t>
            </a:r>
            <a:r>
              <a:rPr kumimoji="1" lang="en-US" altLang="zh-CN" sz="2400" i="1" dirty="0" err="1" smtClean="0">
                <a:effectLst/>
                <a:latin typeface="Times New Roman" panose="02020603050405020304" pitchFamily="18" charset="0"/>
                <a:ea typeface="宋体" panose="02010600030101010101" pitchFamily="2" charset="-122"/>
              </a:rPr>
              <a:t>rchild</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 };</a:t>
            </a:r>
          </a:p>
          <a:p>
            <a:pPr algn="l">
              <a:lnSpc>
                <a:spcPct val="110000"/>
              </a:lnSpc>
            </a:pPr>
            <a:r>
              <a:rPr kumimoji="1" lang="en-US" altLang="zh-CN" sz="2400" b="1" dirty="0">
                <a:effectLst/>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3" name="Rectangle 33"/>
          <p:cNvSpPr>
            <a:spLocks noGrp="1" noChangeArrowheads="1"/>
          </p:cNvSpPr>
          <p:nvPr>
            <p:ph type="title" idx="4294967295"/>
          </p:nvPr>
        </p:nvSpPr>
        <p:spPr>
          <a:xfrm>
            <a:off x="457200" y="404813"/>
            <a:ext cx="5794375" cy="10668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wrap="none" anchor="t" anchorCtr="0">
            <a:spAutoFit/>
          </a:bodyPr>
          <a:lstStyle/>
          <a:p>
            <a:pPr algn="l"/>
            <a:r>
              <a:rPr lang="en-US" altLang="zh-CN" sz="3200">
                <a:latin typeface="Times New Roman" panose="02020603050405020304" pitchFamily="18" charset="0"/>
              </a:rPr>
              <a:t>Non-recursive traversal algorithm </a:t>
            </a:r>
            <a:br>
              <a:rPr lang="en-US" altLang="zh-CN" sz="3200">
                <a:latin typeface="Times New Roman" panose="02020603050405020304" pitchFamily="18" charset="0"/>
              </a:rPr>
            </a:br>
            <a:r>
              <a:rPr lang="zh-CN" altLang="en-US" sz="3200">
                <a:latin typeface="Times New Roman" panose="02020603050405020304" pitchFamily="18" charset="0"/>
              </a:rPr>
              <a:t>二叉树遍历的非递归算法</a:t>
            </a:r>
          </a:p>
        </p:txBody>
      </p:sp>
      <p:sp>
        <p:nvSpPr>
          <p:cNvPr id="15394" name="Text Box 34"/>
          <p:cNvSpPr txBox="1">
            <a:spLocks noChangeArrowheads="1"/>
          </p:cNvSpPr>
          <p:nvPr/>
        </p:nvSpPr>
        <p:spPr bwMode="auto">
          <a:xfrm>
            <a:off x="395288" y="3429000"/>
            <a:ext cx="8280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dirty="0">
                <a:solidFill>
                  <a:srgbClr val="FFFF00"/>
                </a:solidFill>
                <a:effectLst/>
                <a:latin typeface="Times New Roman" panose="02020603050405020304" pitchFamily="18" charset="0"/>
              </a:rPr>
              <a:t>中序遍历</a:t>
            </a:r>
            <a:r>
              <a:rPr kumimoji="1" lang="zh-CN" altLang="en-US" sz="2400" dirty="0">
                <a:effectLst/>
                <a:latin typeface="Times New Roman" panose="02020603050405020304" pitchFamily="18" charset="0"/>
              </a:rPr>
              <a:t>的基本思想：</a:t>
            </a:r>
          </a:p>
          <a:p>
            <a:pPr algn="l"/>
            <a:r>
              <a:rPr kumimoji="1" lang="zh-CN" altLang="en-US" sz="2400" dirty="0" smtClean="0">
                <a:effectLst/>
                <a:latin typeface="Times New Roman" panose="02020603050405020304" pitchFamily="18" charset="0"/>
              </a:rPr>
              <a:t>        遇到</a:t>
            </a:r>
            <a:r>
              <a:rPr kumimoji="1" lang="zh-CN" altLang="en-US" sz="2400" dirty="0">
                <a:effectLst/>
                <a:latin typeface="Times New Roman" panose="02020603050405020304" pitchFamily="18" charset="0"/>
              </a:rPr>
              <a:t>一个结点，就把它压入栈中，去遍历它的左子树，遍历它的左子树后，</a:t>
            </a:r>
            <a:r>
              <a:rPr kumimoji="1" lang="zh-CN" altLang="en-US" sz="2400" dirty="0">
                <a:solidFill>
                  <a:srgbClr val="FFFF00"/>
                </a:solidFill>
                <a:effectLst/>
                <a:latin typeface="Times New Roman" panose="02020603050405020304" pitchFamily="18" charset="0"/>
              </a:rPr>
              <a:t>从栈顶弹出这个结点并访问之</a:t>
            </a:r>
            <a:r>
              <a:rPr kumimoji="1" lang="zh-CN" altLang="en-US" sz="2400" dirty="0">
                <a:effectLst/>
                <a:latin typeface="Times New Roman" panose="02020603050405020304" pitchFamily="18" charset="0"/>
              </a:rPr>
              <a:t>，然后再去遍历它的右子树。</a:t>
            </a:r>
          </a:p>
        </p:txBody>
      </p:sp>
      <p:sp>
        <p:nvSpPr>
          <p:cNvPr id="15396" name="Rectangle 36"/>
          <p:cNvSpPr>
            <a:spLocks noChangeArrowheads="1"/>
          </p:cNvSpPr>
          <p:nvPr/>
        </p:nvSpPr>
        <p:spPr bwMode="auto">
          <a:xfrm>
            <a:off x="393700" y="5194300"/>
            <a:ext cx="8280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dirty="0" smtClean="0">
                <a:effectLst/>
                <a:latin typeface="Times New Roman" panose="02020603050405020304" pitchFamily="18" charset="0"/>
              </a:rPr>
              <a:t>        对于</a:t>
            </a:r>
            <a:r>
              <a:rPr kumimoji="1" lang="zh-CN" altLang="en-US" sz="2400" dirty="0">
                <a:effectLst/>
                <a:latin typeface="Times New Roman" panose="02020603050405020304" pitchFamily="18" charset="0"/>
              </a:rPr>
              <a:t>先根遍历，</a:t>
            </a:r>
            <a:r>
              <a:rPr kumimoji="1" lang="zh-CN" altLang="en-US" sz="2400" dirty="0" smtClean="0">
                <a:effectLst/>
                <a:latin typeface="Times New Roman" panose="02020603050405020304" pitchFamily="18" charset="0"/>
              </a:rPr>
              <a:t>可以通过适当判断减少</a:t>
            </a:r>
            <a:r>
              <a:rPr kumimoji="1" lang="zh-CN" altLang="en-US" sz="2400" dirty="0">
                <a:effectLst/>
                <a:latin typeface="Times New Roman" panose="02020603050405020304" pitchFamily="18" charset="0"/>
              </a:rPr>
              <a:t>进出栈的次数：访问一个结点之后，仅当该结点左、右子树都不空时才把结点的右子女压进栈。这样可以节省算法的时间与空间开销。</a:t>
            </a:r>
          </a:p>
        </p:txBody>
      </p:sp>
      <p:sp>
        <p:nvSpPr>
          <p:cNvPr id="15397" name="Text Box 37"/>
          <p:cNvSpPr txBox="1">
            <a:spLocks noChangeArrowheads="1"/>
          </p:cNvSpPr>
          <p:nvPr/>
        </p:nvSpPr>
        <p:spPr bwMode="auto">
          <a:xfrm>
            <a:off x="395288" y="1700213"/>
            <a:ext cx="8280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dirty="0">
                <a:solidFill>
                  <a:srgbClr val="FFFF00"/>
                </a:solidFill>
                <a:effectLst/>
                <a:latin typeface="Times New Roman" panose="02020603050405020304" pitchFamily="18" charset="0"/>
              </a:rPr>
              <a:t>先序遍历</a:t>
            </a:r>
            <a:r>
              <a:rPr kumimoji="1" lang="zh-CN" altLang="en-US" sz="2400" dirty="0">
                <a:effectLst/>
                <a:latin typeface="Times New Roman" panose="02020603050405020304" pitchFamily="18" charset="0"/>
              </a:rPr>
              <a:t>的基本思想：</a:t>
            </a:r>
          </a:p>
          <a:p>
            <a:pPr algn="l"/>
            <a:r>
              <a:rPr kumimoji="1" lang="zh-CN" altLang="en-US" sz="2400" dirty="0" smtClean="0">
                <a:effectLst/>
                <a:latin typeface="Times New Roman" panose="02020603050405020304" pitchFamily="18" charset="0"/>
              </a:rPr>
              <a:t>        遇到</a:t>
            </a:r>
            <a:r>
              <a:rPr kumimoji="1" lang="zh-CN" altLang="en-US" sz="2400" dirty="0">
                <a:effectLst/>
                <a:latin typeface="Times New Roman" panose="02020603050405020304" pitchFamily="18" charset="0"/>
              </a:rPr>
              <a:t>一个结点，访问之，接着</a:t>
            </a:r>
            <a:r>
              <a:rPr kumimoji="1" lang="zh-CN" altLang="en-US" sz="2400" dirty="0" smtClean="0">
                <a:effectLst/>
                <a:latin typeface="Times New Roman" panose="02020603050405020304" pitchFamily="18" charset="0"/>
              </a:rPr>
              <a:t>把它压入</a:t>
            </a:r>
            <a:r>
              <a:rPr kumimoji="1" lang="zh-CN" altLang="en-US" sz="2400" dirty="0">
                <a:effectLst/>
                <a:latin typeface="Times New Roman" panose="02020603050405020304" pitchFamily="18" charset="0"/>
              </a:rPr>
              <a:t>栈中，然后去遍历它的左子树。</a:t>
            </a:r>
            <a:r>
              <a:rPr kumimoji="1" lang="zh-CN" altLang="en-US" sz="2400" dirty="0">
                <a:solidFill>
                  <a:srgbClr val="FFFF00"/>
                </a:solidFill>
                <a:effectLst/>
                <a:latin typeface="Times New Roman" panose="02020603050405020304" pitchFamily="18" charset="0"/>
              </a:rPr>
              <a:t>遍历完它的左子树后，从栈顶弹出这个结点</a:t>
            </a:r>
            <a:r>
              <a:rPr kumimoji="1" lang="zh-CN" altLang="en-US" sz="2400" dirty="0">
                <a:effectLst/>
                <a:latin typeface="Times New Roman" panose="02020603050405020304" pitchFamily="18" charset="0"/>
              </a:rPr>
              <a:t>，然后再去遍历它的右子树。</a:t>
            </a:r>
          </a:p>
        </p:txBody>
      </p:sp>
      <p:sp>
        <p:nvSpPr>
          <p:cNvPr id="15398" name="Rectangle 38"/>
          <p:cNvSpPr>
            <a:spLocks noChangeArrowheads="1"/>
          </p:cNvSpPr>
          <p:nvPr/>
        </p:nvSpPr>
        <p:spPr bwMode="auto">
          <a:xfrm>
            <a:off x="6883400" y="404813"/>
            <a:ext cx="641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a:solidFill>
                  <a:srgbClr val="FF0000"/>
                </a:solidFill>
                <a:effectLst/>
                <a:ea typeface="宋体" panose="02010600030101010101" pitchFamily="2" charset="-122"/>
              </a:rPr>
              <a:t>★</a:t>
            </a:r>
          </a:p>
        </p:txBody>
      </p:sp>
      <p:sp>
        <p:nvSpPr>
          <p:cNvPr id="15399" name="Rectangle 39"/>
          <p:cNvSpPr>
            <a:spLocks noChangeArrowheads="1"/>
          </p:cNvSpPr>
          <p:nvPr/>
        </p:nvSpPr>
        <p:spPr bwMode="auto">
          <a:xfrm>
            <a:off x="50800" y="1700213"/>
            <a:ext cx="488950" cy="457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FF0000"/>
                </a:solidFill>
                <a:effectLst/>
                <a:ea typeface="宋体" panose="02010600030101010101" pitchFamily="2" charset="-122"/>
              </a:rPr>
              <a:t>★</a:t>
            </a:r>
          </a:p>
        </p:txBody>
      </p:sp>
      <p:sp>
        <p:nvSpPr>
          <p:cNvPr id="15400" name="Rectangle 40"/>
          <p:cNvSpPr>
            <a:spLocks noChangeArrowheads="1"/>
          </p:cNvSpPr>
          <p:nvPr/>
        </p:nvSpPr>
        <p:spPr bwMode="auto">
          <a:xfrm>
            <a:off x="50800" y="3429000"/>
            <a:ext cx="488950" cy="457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solidFill>
                  <a:srgbClr val="FF0000"/>
                </a:solidFill>
                <a:effectLst/>
                <a:ea typeface="宋体" panose="02010600030101010101" pitchFamily="2" charset="-122"/>
              </a:rPr>
              <a:t>★</a:t>
            </a:r>
          </a:p>
        </p:txBody>
      </p:sp>
      <p:sp>
        <p:nvSpPr>
          <p:cNvPr id="11" name="Rectangle 40"/>
          <p:cNvSpPr>
            <a:spLocks noChangeArrowheads="1"/>
          </p:cNvSpPr>
          <p:nvPr/>
        </p:nvSpPr>
        <p:spPr bwMode="auto">
          <a:xfrm>
            <a:off x="50602" y="5229200"/>
            <a:ext cx="595035" cy="338554"/>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dirty="0" smtClean="0">
                <a:solidFill>
                  <a:srgbClr val="FF0000"/>
                </a:solidFill>
                <a:effectLst/>
                <a:ea typeface="宋体" panose="02010600030101010101" pitchFamily="2" charset="-122"/>
              </a:rPr>
              <a:t>★★</a:t>
            </a:r>
            <a:endParaRPr lang="en-US" altLang="zh-CN" sz="1600" dirty="0">
              <a:solidFill>
                <a:srgbClr val="FF0000"/>
              </a:solidFill>
              <a:effectLst/>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552" name="Group 8"/>
          <p:cNvGrpSpPr/>
          <p:nvPr/>
        </p:nvGrpSpPr>
        <p:grpSpPr bwMode="auto">
          <a:xfrm>
            <a:off x="526098" y="260985"/>
            <a:ext cx="8091487" cy="6299200"/>
            <a:chOff x="331" y="91"/>
            <a:chExt cx="5097" cy="3968"/>
          </a:xfrm>
        </p:grpSpPr>
        <p:pic>
          <p:nvPicPr>
            <p:cNvPr id="2365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 y="91"/>
              <a:ext cx="5097" cy="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6550" name="Text Box 6"/>
            <p:cNvSpPr txBox="1">
              <a:spLocks noChangeArrowheads="1"/>
            </p:cNvSpPr>
            <p:nvPr/>
          </p:nvSpPr>
          <p:spPr bwMode="auto">
            <a:xfrm>
              <a:off x="331" y="1979"/>
              <a:ext cx="5096" cy="190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176530"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b="1" dirty="0">
                  <a:solidFill>
                    <a:schemeClr val="bg1"/>
                  </a:solidFill>
                  <a:effectLst/>
                  <a:latin typeface="Arial" panose="020B0604020202020204" pitchFamily="34" charset="0"/>
                  <a:ea typeface="黑体" panose="02010609060101010101" pitchFamily="2" charset="-122"/>
                </a:rPr>
                <a:t>基本操作：</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InitTree</a:t>
              </a:r>
              <a:r>
                <a:rPr kumimoji="0" lang="en-US" altLang="zh-CN" sz="1200" b="1" dirty="0">
                  <a:solidFill>
                    <a:schemeClr val="bg1"/>
                  </a:solidFill>
                  <a:effectLst/>
                  <a:latin typeface="Arial" panose="020B0604020202020204" pitchFamily="34" charset="0"/>
                  <a:ea typeface="幼圆" panose="02010509060101010101" pitchFamily="49" charset="-122"/>
                </a:rPr>
                <a:t>(&amp;T);</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DestroyTree</a:t>
              </a:r>
              <a:r>
                <a:rPr kumimoji="0" lang="en-US" altLang="zh-CN" sz="1200" b="1" dirty="0">
                  <a:solidFill>
                    <a:schemeClr val="bg1"/>
                  </a:solidFill>
                  <a:effectLst/>
                  <a:latin typeface="Arial" panose="020B0604020202020204" pitchFamily="34" charset="0"/>
                  <a:ea typeface="幼圆" panose="02010509060101010101" pitchFamily="49" charset="-122"/>
                </a:rPr>
                <a:t>(&amp;T);</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CreateTree</a:t>
              </a:r>
              <a:r>
                <a:rPr kumimoji="0" lang="en-US" altLang="zh-CN" sz="1200" b="1" dirty="0">
                  <a:solidFill>
                    <a:schemeClr val="bg1"/>
                  </a:solidFill>
                  <a:effectLst/>
                  <a:latin typeface="Arial" panose="020B0604020202020204" pitchFamily="34" charset="0"/>
                  <a:ea typeface="幼圆" panose="02010509060101010101" pitchFamily="49" charset="-122"/>
                </a:rPr>
                <a:t>(&amp;T);</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ClearTree</a:t>
              </a:r>
              <a:r>
                <a:rPr kumimoji="0" lang="en-US" altLang="zh-CN" sz="1200" b="1" dirty="0">
                  <a:solidFill>
                    <a:schemeClr val="bg1"/>
                  </a:solidFill>
                  <a:effectLst/>
                  <a:latin typeface="Arial" panose="020B0604020202020204" pitchFamily="34" charset="0"/>
                  <a:ea typeface="幼圆" panose="02010509060101010101" pitchFamily="49" charset="-122"/>
                </a:rPr>
                <a:t>(&amp;T);</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TreeEmpty</a:t>
              </a:r>
              <a:r>
                <a:rPr kumimoji="0" lang="en-US" altLang="zh-CN" sz="1200" b="1" dirty="0">
                  <a:solidFill>
                    <a:schemeClr val="bg1"/>
                  </a:solidFill>
                  <a:effectLst/>
                  <a:latin typeface="Arial" panose="020B0604020202020204" pitchFamily="34" charset="0"/>
                  <a:ea typeface="幼圆" panose="02010509060101010101" pitchFamily="49" charset="-122"/>
                </a:rPr>
                <a:t>(T);</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TreeDepth</a:t>
              </a:r>
              <a:r>
                <a:rPr kumimoji="0" lang="en-US" altLang="zh-CN" sz="1200" b="1" dirty="0">
                  <a:solidFill>
                    <a:schemeClr val="bg1"/>
                  </a:solidFill>
                  <a:effectLst/>
                  <a:latin typeface="Arial" panose="020B0604020202020204" pitchFamily="34" charset="0"/>
                  <a:ea typeface="幼圆" panose="02010509060101010101" pitchFamily="49" charset="-122"/>
                </a:rPr>
                <a:t>(T);</a:t>
              </a:r>
            </a:p>
            <a:p>
              <a:pPr marL="268605"/>
              <a:r>
                <a:rPr kumimoji="0" lang="en-US" altLang="zh-CN" sz="1200" b="1" dirty="0">
                  <a:solidFill>
                    <a:schemeClr val="bg1"/>
                  </a:solidFill>
                  <a:effectLst/>
                  <a:latin typeface="Arial" panose="020B0604020202020204" pitchFamily="34" charset="0"/>
                  <a:ea typeface="幼圆" panose="02010509060101010101" pitchFamily="49" charset="-122"/>
                </a:rPr>
                <a:t>Root(T);</a:t>
              </a:r>
            </a:p>
            <a:p>
              <a:pPr marL="268605"/>
              <a:r>
                <a:rPr kumimoji="0" lang="en-US" altLang="zh-CN" sz="1200" b="1" dirty="0">
                  <a:solidFill>
                    <a:schemeClr val="bg1"/>
                  </a:solidFill>
                  <a:effectLst/>
                  <a:latin typeface="Arial" panose="020B0604020202020204" pitchFamily="34" charset="0"/>
                  <a:ea typeface="幼圆" panose="02010509060101010101" pitchFamily="49" charset="-122"/>
                </a:rPr>
                <a:t>Value(T, </a:t>
              </a:r>
              <a:r>
                <a:rPr kumimoji="0" lang="en-US" altLang="zh-CN" sz="1200" b="1" dirty="0" err="1">
                  <a:solidFill>
                    <a:schemeClr val="bg1"/>
                  </a:solidFill>
                  <a:effectLst/>
                  <a:latin typeface="Arial" panose="020B0604020202020204" pitchFamily="34" charset="0"/>
                  <a:ea typeface="幼圆" panose="02010509060101010101" pitchFamily="49" charset="-122"/>
                </a:rPr>
                <a:t>cur_e</a:t>
              </a:r>
              <a:r>
                <a:rPr kumimoji="0" lang="en-US" altLang="zh-CN" sz="1200" b="1" dirty="0">
                  <a:solidFill>
                    <a:schemeClr val="bg1"/>
                  </a:solidFill>
                  <a:effectLst/>
                  <a:latin typeface="Arial" panose="020B0604020202020204" pitchFamily="34" charset="0"/>
                  <a:ea typeface="幼圆" panose="02010509060101010101" pitchFamily="49" charset="-122"/>
                </a:rPr>
                <a:t>);</a:t>
              </a:r>
            </a:p>
            <a:p>
              <a:pPr marL="268605"/>
              <a:r>
                <a:rPr kumimoji="0" lang="en-US" altLang="zh-CN" sz="1200" b="1" dirty="0">
                  <a:solidFill>
                    <a:schemeClr val="bg1"/>
                  </a:solidFill>
                  <a:effectLst/>
                  <a:latin typeface="Arial" panose="020B0604020202020204" pitchFamily="34" charset="0"/>
                  <a:ea typeface="幼圆" panose="02010509060101010101" pitchFamily="49" charset="-122"/>
                </a:rPr>
                <a:t>Assign(T, </a:t>
              </a:r>
              <a:r>
                <a:rPr kumimoji="0" lang="en-US" altLang="zh-CN" sz="1200" b="1" dirty="0" err="1">
                  <a:solidFill>
                    <a:schemeClr val="bg1"/>
                  </a:solidFill>
                  <a:effectLst/>
                  <a:latin typeface="Arial" panose="020B0604020202020204" pitchFamily="34" charset="0"/>
                  <a:ea typeface="幼圆" panose="02010509060101010101" pitchFamily="49" charset="-122"/>
                </a:rPr>
                <a:t>cur_e</a:t>
              </a:r>
              <a:r>
                <a:rPr kumimoji="0" lang="en-US" altLang="zh-CN" sz="1200" b="1" dirty="0">
                  <a:solidFill>
                    <a:schemeClr val="bg1"/>
                  </a:solidFill>
                  <a:effectLst/>
                  <a:latin typeface="Arial" panose="020B0604020202020204" pitchFamily="34" charset="0"/>
                  <a:ea typeface="幼圆" panose="02010509060101010101" pitchFamily="49" charset="-122"/>
                </a:rPr>
                <a:t>, value);</a:t>
              </a:r>
            </a:p>
            <a:p>
              <a:pPr marL="268605"/>
              <a:r>
                <a:rPr kumimoji="0" lang="en-US" altLang="zh-CN" sz="1200" b="1" dirty="0">
                  <a:solidFill>
                    <a:schemeClr val="bg1"/>
                  </a:solidFill>
                  <a:effectLst/>
                  <a:latin typeface="Arial" panose="020B0604020202020204" pitchFamily="34" charset="0"/>
                  <a:ea typeface="幼圆" panose="02010509060101010101" pitchFamily="49" charset="-122"/>
                </a:rPr>
                <a:t>Parent(T, </a:t>
              </a:r>
              <a:r>
                <a:rPr kumimoji="0" lang="en-US" altLang="zh-CN" sz="1200" b="1" dirty="0" err="1">
                  <a:solidFill>
                    <a:schemeClr val="bg1"/>
                  </a:solidFill>
                  <a:effectLst/>
                  <a:latin typeface="Arial" panose="020B0604020202020204" pitchFamily="34" charset="0"/>
                  <a:ea typeface="幼圆" panose="02010509060101010101" pitchFamily="49" charset="-122"/>
                </a:rPr>
                <a:t>cur_e</a:t>
              </a:r>
              <a:r>
                <a:rPr kumimoji="0" lang="en-US" altLang="zh-CN" sz="1200" b="1" dirty="0">
                  <a:solidFill>
                    <a:schemeClr val="bg1"/>
                  </a:solidFill>
                  <a:effectLst/>
                  <a:latin typeface="Arial" panose="020B0604020202020204" pitchFamily="34" charset="0"/>
                  <a:ea typeface="幼圆" panose="02010509060101010101" pitchFamily="49" charset="-122"/>
                </a:rPr>
                <a:t>);</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LeftChild</a:t>
              </a:r>
              <a:r>
                <a:rPr kumimoji="0" lang="en-US" altLang="zh-CN" sz="1200" b="1" dirty="0">
                  <a:solidFill>
                    <a:schemeClr val="bg1"/>
                  </a:solidFill>
                  <a:effectLst/>
                  <a:latin typeface="Arial" panose="020B0604020202020204" pitchFamily="34" charset="0"/>
                  <a:ea typeface="幼圆" panose="02010509060101010101" pitchFamily="49" charset="-122"/>
                </a:rPr>
                <a:t>(T, </a:t>
              </a:r>
              <a:r>
                <a:rPr kumimoji="0" lang="en-US" altLang="zh-CN" sz="1200" b="1" dirty="0" err="1">
                  <a:solidFill>
                    <a:schemeClr val="bg1"/>
                  </a:solidFill>
                  <a:effectLst/>
                  <a:latin typeface="Arial" panose="020B0604020202020204" pitchFamily="34" charset="0"/>
                  <a:ea typeface="幼圆" panose="02010509060101010101" pitchFamily="49" charset="-122"/>
                </a:rPr>
                <a:t>cur_e</a:t>
              </a:r>
              <a:r>
                <a:rPr kumimoji="0" lang="en-US" altLang="zh-CN" sz="1200" b="1" dirty="0">
                  <a:solidFill>
                    <a:schemeClr val="bg1"/>
                  </a:solidFill>
                  <a:effectLst/>
                  <a:latin typeface="Arial" panose="020B0604020202020204" pitchFamily="34" charset="0"/>
                  <a:ea typeface="幼圆" panose="02010509060101010101" pitchFamily="49" charset="-122"/>
                </a:rPr>
                <a:t>);</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RightSibling</a:t>
              </a:r>
              <a:r>
                <a:rPr kumimoji="0" lang="en-US" altLang="zh-CN" sz="1200" b="1" dirty="0">
                  <a:solidFill>
                    <a:schemeClr val="bg1"/>
                  </a:solidFill>
                  <a:effectLst/>
                  <a:latin typeface="Arial" panose="020B0604020202020204" pitchFamily="34" charset="0"/>
                  <a:ea typeface="幼圆" panose="02010509060101010101" pitchFamily="49" charset="-122"/>
                </a:rPr>
                <a:t>(T, </a:t>
              </a:r>
              <a:r>
                <a:rPr kumimoji="0" lang="en-US" altLang="zh-CN" sz="1200" b="1" dirty="0" err="1">
                  <a:solidFill>
                    <a:schemeClr val="bg1"/>
                  </a:solidFill>
                  <a:effectLst/>
                  <a:latin typeface="Arial" panose="020B0604020202020204" pitchFamily="34" charset="0"/>
                  <a:ea typeface="幼圆" panose="02010509060101010101" pitchFamily="49" charset="-122"/>
                </a:rPr>
                <a:t>cur_e</a:t>
              </a:r>
              <a:r>
                <a:rPr kumimoji="0" lang="en-US" altLang="zh-CN" sz="1200" b="1" dirty="0">
                  <a:solidFill>
                    <a:schemeClr val="bg1"/>
                  </a:solidFill>
                  <a:effectLst/>
                  <a:latin typeface="Arial" panose="020B0604020202020204" pitchFamily="34" charset="0"/>
                  <a:ea typeface="幼圆" panose="02010509060101010101" pitchFamily="49" charset="-122"/>
                </a:rPr>
                <a:t>);</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InsertChild</a:t>
              </a:r>
              <a:r>
                <a:rPr kumimoji="0" lang="en-US" altLang="zh-CN" sz="1200" b="1" dirty="0">
                  <a:solidFill>
                    <a:schemeClr val="bg1"/>
                  </a:solidFill>
                  <a:effectLst/>
                  <a:latin typeface="Arial" panose="020B0604020202020204" pitchFamily="34" charset="0"/>
                  <a:ea typeface="幼圆" panose="02010509060101010101" pitchFamily="49" charset="-122"/>
                </a:rPr>
                <a:t>(&amp;T, &amp;p, i, c);</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DeleteChild</a:t>
              </a:r>
              <a:r>
                <a:rPr kumimoji="0" lang="en-US" altLang="zh-CN" sz="1200" b="1" dirty="0">
                  <a:solidFill>
                    <a:schemeClr val="bg1"/>
                  </a:solidFill>
                  <a:effectLst/>
                  <a:latin typeface="Arial" panose="020B0604020202020204" pitchFamily="34" charset="0"/>
                  <a:ea typeface="幼圆" panose="02010509060101010101" pitchFamily="49" charset="-122"/>
                </a:rPr>
                <a:t>(&amp;T, &amp;p, i);</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TravseTree</a:t>
              </a:r>
              <a:r>
                <a:rPr kumimoji="0" lang="en-US" altLang="zh-CN" sz="1200" b="1" dirty="0">
                  <a:solidFill>
                    <a:schemeClr val="bg1"/>
                  </a:solidFill>
                  <a:effectLst/>
                  <a:latin typeface="Arial" panose="020B0604020202020204" pitchFamily="34" charset="0"/>
                  <a:ea typeface="幼圆" panose="02010509060101010101" pitchFamily="49" charset="-122"/>
                </a:rPr>
                <a:t>(T, visit());</a:t>
              </a:r>
            </a:p>
          </p:txBody>
        </p:sp>
        <p:pic>
          <p:nvPicPr>
            <p:cNvPr id="2365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 y="3880"/>
              <a:ext cx="509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椭圆 1"/>
          <p:cNvSpPr/>
          <p:nvPr/>
        </p:nvSpPr>
        <p:spPr>
          <a:xfrm>
            <a:off x="4572000" y="1125220"/>
            <a:ext cx="144145" cy="287655"/>
          </a:xfrm>
          <a:prstGeom prst="ellipse">
            <a:avLst/>
          </a:prstGeom>
          <a:solidFill>
            <a:srgbClr val="000000">
              <a:alpha val="0"/>
            </a:srgbClr>
          </a:solidFill>
          <a:ln>
            <a:solidFill>
              <a:schemeClr val="bg2">
                <a:lumMod val="60000"/>
                <a:lumOff val="40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 name="文本框 2"/>
          <p:cNvSpPr txBox="1"/>
          <p:nvPr/>
        </p:nvSpPr>
        <p:spPr>
          <a:xfrm>
            <a:off x="4500245" y="836930"/>
            <a:ext cx="1294765" cy="306705"/>
          </a:xfrm>
          <a:prstGeom prst="rect">
            <a:avLst/>
          </a:prstGeom>
          <a:noFill/>
        </p:spPr>
        <p:txBody>
          <a:bodyPr wrap="square" rtlCol="0">
            <a:spAutoFit/>
          </a:bodyPr>
          <a:lstStyle/>
          <a:p>
            <a:r>
              <a:rPr lang="zh-CN" altLang="en-US" sz="1400" b="1">
                <a:solidFill>
                  <a:schemeClr val="bg2">
                    <a:lumMod val="60000"/>
                    <a:lumOff val="40000"/>
                  </a:schemeClr>
                </a:solidFill>
                <a:effectLst/>
              </a:rPr>
              <a:t>节点间关系</a:t>
            </a:r>
          </a:p>
        </p:txBody>
      </p:sp>
      <p:sp>
        <p:nvSpPr>
          <p:cNvPr id="6" name="文本框 5"/>
          <p:cNvSpPr txBox="1"/>
          <p:nvPr/>
        </p:nvSpPr>
        <p:spPr>
          <a:xfrm>
            <a:off x="2844165" y="3559810"/>
            <a:ext cx="5645150" cy="1260475"/>
          </a:xfrm>
          <a:prstGeom prst="rect">
            <a:avLst/>
          </a:prstGeom>
          <a:noFill/>
          <a:ln w="19050">
            <a:solidFill>
              <a:schemeClr val="bg1">
                <a:lumMod val="65000"/>
                <a:lumOff val="35000"/>
              </a:schemeClr>
            </a:solidFill>
          </a:ln>
        </p:spPr>
        <p:txBody>
          <a:bodyPr wrap="square" rtlCol="0">
            <a:spAutoFit/>
          </a:bodyPr>
          <a:lstStyle/>
          <a:p>
            <a:pPr algn="l" eaLnBrk="1" latinLnBrk="0" hangingPunct="1">
              <a:spcBef>
                <a:spcPts val="600"/>
              </a:spcBef>
              <a:spcAft>
                <a:spcPts val="600"/>
              </a:spcAft>
            </a:pPr>
            <a:r>
              <a:rPr lang="en-US" altLang="zh-CN"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rPr>
              <a:t>(1) </a:t>
            </a:r>
            <a:r>
              <a:rPr lang="zh-CN"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rPr>
              <a:t>存在唯一的根</a:t>
            </a:r>
          </a:p>
          <a:p>
            <a:pPr algn="l" eaLnBrk="1" latinLnBrk="0" hangingPunct="1">
              <a:spcBef>
                <a:spcPts val="600"/>
              </a:spcBef>
              <a:spcAft>
                <a:spcPts val="0"/>
              </a:spcAft>
            </a:pPr>
            <a:r>
              <a:rPr lang="en-US" altLang="zh-CN"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(2) </a:t>
            </a:r>
            <a:r>
              <a:rPr lang="zh-CN" altLang="en-US"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数据可划分成</a:t>
            </a:r>
            <a:r>
              <a:rPr lang="en-US" altLang="zh-CN"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m</a:t>
            </a:r>
            <a:r>
              <a:rPr lang="zh-CN" altLang="en-US"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个互不相交的集合，且每个集合中存在唯一元素</a:t>
            </a:r>
            <a:endParaRPr lang="zh-CN" altLang="en-US"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algn="l" eaLnBrk="1" latinLnBrk="0" hangingPunct="1">
              <a:spcBef>
                <a:spcPts val="0"/>
              </a:spcBef>
              <a:spcAft>
                <a:spcPts val="600"/>
              </a:spcAft>
            </a:pPr>
            <a:r>
              <a:rPr lang="zh-CN" altLang="en-US"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     即子树的根，与跟相连</a:t>
            </a:r>
          </a:p>
          <a:p>
            <a:pPr algn="l" eaLnBrk="1" latinLnBrk="0" hangingPunct="1">
              <a:spcBef>
                <a:spcPts val="600"/>
              </a:spcBef>
              <a:spcAft>
                <a:spcPts val="600"/>
              </a:spcAft>
            </a:pPr>
            <a:r>
              <a:rPr lang="en-US" altLang="zh-CN"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(3) </a:t>
            </a:r>
            <a:r>
              <a:rPr lang="zh-CN" altLang="en-US"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关系可划分成</a:t>
            </a:r>
            <a:r>
              <a:rPr lang="en-US" altLang="zh-CN"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m</a:t>
            </a:r>
            <a:r>
              <a:rPr lang="zh-CN" altLang="en-US"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个互不相交的集合，且每组关系表示一个树</a:t>
            </a:r>
            <a:endParaRPr lang="zh-CN"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endParaRPr>
          </a:p>
        </p:txBody>
      </p:sp>
      <p:sp>
        <p:nvSpPr>
          <p:cNvPr id="10" name="上箭头 9"/>
          <p:cNvSpPr/>
          <p:nvPr/>
        </p:nvSpPr>
        <p:spPr>
          <a:xfrm>
            <a:off x="5652135" y="3271520"/>
            <a:ext cx="324485" cy="215900"/>
          </a:xfrm>
          <a:prstGeom prst="upArrow">
            <a:avLst/>
          </a:prstGeom>
          <a:solidFill>
            <a:schemeClr val="tx1">
              <a:lumMod val="75000"/>
            </a:schemeClr>
          </a:solidFill>
          <a:ln>
            <a:no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961" name="Group 9"/>
          <p:cNvGrpSpPr/>
          <p:nvPr/>
        </p:nvGrpSpPr>
        <p:grpSpPr bwMode="auto">
          <a:xfrm>
            <a:off x="89853" y="676275"/>
            <a:ext cx="8964612" cy="6151563"/>
            <a:chOff x="45" y="0"/>
            <a:chExt cx="5647" cy="3875"/>
          </a:xfrm>
        </p:grpSpPr>
        <p:pic>
          <p:nvPicPr>
            <p:cNvPr id="1259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 y="0"/>
              <a:ext cx="5647" cy="1516"/>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 y="1507"/>
              <a:ext cx="5647" cy="2368"/>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5964" name="Text Box 12"/>
          <p:cNvSpPr txBox="1">
            <a:spLocks noChangeArrowheads="1"/>
          </p:cNvSpPr>
          <p:nvPr/>
        </p:nvSpPr>
        <p:spPr bwMode="auto">
          <a:xfrm>
            <a:off x="6156008" y="908368"/>
            <a:ext cx="28082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CC0000"/>
                </a:solidFill>
                <a:effectLst/>
                <a:ea typeface="宋体" panose="02010600030101010101" pitchFamily="2" charset="-122"/>
              </a:rPr>
              <a:t>Recursive tree of Inorder traversal</a:t>
            </a:r>
          </a:p>
        </p:txBody>
      </p:sp>
      <p:cxnSp>
        <p:nvCxnSpPr>
          <p:cNvPr id="8" name="曲线连接符 7"/>
          <p:cNvCxnSpPr/>
          <p:nvPr/>
        </p:nvCxnSpPr>
        <p:spPr>
          <a:xfrm rot="10800000">
            <a:off x="2339975" y="548005"/>
            <a:ext cx="4558030" cy="10795"/>
          </a:xfrm>
          <a:prstGeom prst="curvedConnector3">
            <a:avLst>
              <a:gd name="adj1" fmla="val 50027"/>
            </a:avLst>
          </a:prstGeom>
          <a:noFill/>
          <a:ln>
            <a:noFill/>
            <a:tailEnd type="arrow"/>
          </a:ln>
        </p:spPr>
      </p:cxnSp>
      <p:pic>
        <p:nvPicPr>
          <p:cNvPr id="11" name="图片 10" descr="未命名文件"/>
          <p:cNvPicPr>
            <a:picLocks noChangeAspect="1"/>
          </p:cNvPicPr>
          <p:nvPr/>
        </p:nvPicPr>
        <p:blipFill>
          <a:blip r:embed="rId5"/>
          <a:stretch>
            <a:fillRect/>
          </a:stretch>
        </p:blipFill>
        <p:spPr>
          <a:xfrm>
            <a:off x="5868035" y="116840"/>
            <a:ext cx="3307715" cy="1659890"/>
          </a:xfrm>
          <a:prstGeom prst="rect">
            <a:avLst/>
          </a:prstGeom>
          <a:effectLst>
            <a:outerShdw blurRad="50800" dist="38100" dir="8100000" algn="tr" rotWithShape="0">
              <a:prstClr val="black">
                <a:alpha val="40000"/>
              </a:prstClr>
            </a:outerShdw>
          </a:effectLst>
        </p:spPr>
      </p:pic>
      <p:pic>
        <p:nvPicPr>
          <p:cNvPr id="130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495800"/>
            <a:ext cx="2740660" cy="237109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4"/>
          <p:cNvSpPr>
            <a:spLocks noChangeArrowheads="1"/>
          </p:cNvSpPr>
          <p:nvPr/>
        </p:nvSpPr>
        <p:spPr bwMode="auto">
          <a:xfrm>
            <a:off x="388938" y="131763"/>
            <a:ext cx="8215312" cy="665226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rgbClr val="FFFF00"/>
                </a:solidFill>
                <a:effectLst/>
                <a:ea typeface="仿宋_GB2312" panose="02010609030101010101" pitchFamily="49" charset="-122"/>
              </a:rPr>
              <a:t>//</a:t>
            </a:r>
            <a:r>
              <a:rPr kumimoji="1" lang="en-US" altLang="zh-CN" sz="2400" dirty="0" err="1">
                <a:solidFill>
                  <a:srgbClr val="FFFF00"/>
                </a:solidFill>
                <a:effectLst/>
                <a:ea typeface="仿宋_GB2312" panose="02010609030101010101" pitchFamily="49" charset="-122"/>
              </a:rPr>
              <a:t>Inorder</a:t>
            </a:r>
            <a:r>
              <a:rPr kumimoji="1" lang="en-US" altLang="zh-CN" sz="2400" dirty="0">
                <a:solidFill>
                  <a:srgbClr val="FFFF00"/>
                </a:solidFill>
                <a:effectLst/>
                <a:ea typeface="仿宋_GB2312" panose="02010609030101010101" pitchFamily="49" charset="-122"/>
              </a:rPr>
              <a:t> Traversal</a:t>
            </a:r>
          </a:p>
          <a:p>
            <a:pPr algn="l">
              <a:lnSpc>
                <a:spcPct val="40000"/>
              </a:lnSpc>
            </a:pPr>
            <a:endParaRPr kumimoji="1" lang="en-US" altLang="zh-CN" sz="2800" b="1"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400" b="1" dirty="0">
                <a:effectLst/>
                <a:latin typeface="Times New Roman" panose="02020603050405020304" pitchFamily="18" charset="0"/>
                <a:ea typeface="仿宋_GB2312" panose="02010609030101010101" pitchFamily="49" charset="-122"/>
              </a:rPr>
              <a:t>void</a:t>
            </a:r>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err="1">
                <a:solidFill>
                  <a:srgbClr val="FFFF00"/>
                </a:solidFill>
                <a:effectLst/>
                <a:latin typeface="Times New Roman" panose="02020603050405020304" pitchFamily="18" charset="0"/>
                <a:ea typeface="仿宋_GB2312" panose="02010609030101010101" pitchFamily="49" charset="-122"/>
              </a:rPr>
              <a:t>InOrderTraverse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err="1">
                <a:effectLst/>
                <a:latin typeface="Times New Roman" panose="02020603050405020304" pitchFamily="18" charset="0"/>
                <a:ea typeface="宋体" panose="02010600030101010101" pitchFamily="2" charset="-122"/>
              </a:rPr>
              <a:t>PBinTree</a:t>
            </a:r>
            <a:r>
              <a:rPr kumimoji="1" lang="en-US" altLang="zh-CN" sz="2400" i="1" dirty="0">
                <a:effectLst/>
                <a:latin typeface="Times New Roman" panose="02020603050405020304" pitchFamily="18" charset="0"/>
                <a:ea typeface="仿宋_GB2312" panose="02010609030101010101" pitchFamily="49" charset="-122"/>
              </a:rPr>
              <a:t> T</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Stack</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dirty="0" err="1">
                <a:solidFill>
                  <a:srgbClr val="FFFF00"/>
                </a:solidFill>
                <a:effectLst/>
                <a:latin typeface="Times New Roman" panose="02020603050405020304" pitchFamily="18" charset="0"/>
                <a:ea typeface="宋体" panose="02010600030101010101" pitchFamily="2" charset="-122"/>
              </a:rPr>
              <a:t>PBinTree</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4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StackEmpty</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b="1" dirty="0">
                <a:effectLst/>
                <a:latin typeface="Times New Roman" panose="02020603050405020304" pitchFamily="18" charset="0"/>
                <a:ea typeface="仿宋_GB2312" panose="02010609030101010101" pitchFamily="49" charset="-122"/>
              </a:rPr>
              <a:t>;</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 p</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T</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do {</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 while</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b="1" dirty="0">
                <a:solidFill>
                  <a:srgbClr val="00B050"/>
                </a:solidFill>
                <a:effectLst/>
                <a:latin typeface="Times New Roman" panose="02020603050405020304" pitchFamily="18" charset="0"/>
                <a:ea typeface="仿宋_GB2312" panose="02010609030101010101" pitchFamily="49" charset="-122"/>
                <a:sym typeface="+mn-ea"/>
              </a:rPr>
              <a:t>//</a:t>
            </a:r>
            <a:r>
              <a:rPr kumimoji="1" lang="zh-CN" altLang="en-US" sz="2400" b="1" dirty="0">
                <a:solidFill>
                  <a:srgbClr val="00B050"/>
                </a:solidFill>
                <a:effectLst/>
                <a:latin typeface="Times New Roman" panose="02020603050405020304" pitchFamily="18" charset="0"/>
                <a:ea typeface="仿宋_GB2312" panose="02010609030101010101" pitchFamily="49" charset="-122"/>
                <a:sym typeface="+mn-ea"/>
              </a:rPr>
              <a:t>向左走到尽头</a:t>
            </a:r>
            <a:endParaRPr kumimoji="1" lang="en-US" altLang="zh-CN" sz="2400" b="1" dirty="0">
              <a:effectLst/>
              <a:latin typeface="Times New Roman" panose="02020603050405020304" pitchFamily="18" charset="0"/>
              <a:ea typeface="仿宋_GB2312" panose="02010609030101010101" pitchFamily="49" charset="-122"/>
            </a:endParaRPr>
          </a:p>
          <a:p>
            <a:pPr algn="l"/>
            <a:r>
              <a:rPr kumimoji="1" lang="en-US" altLang="zh-CN" sz="2400" b="1"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smtClean="0">
                <a:solidFill>
                  <a:srgbClr val="FFFF00"/>
                </a:solidFill>
                <a:effectLst/>
                <a:latin typeface="Times New Roman" panose="02020603050405020304" pitchFamily="18" charset="0"/>
                <a:ea typeface="仿宋_GB2312" panose="02010609030101010101" pitchFamily="49" charset="-122"/>
              </a:rPr>
              <a:t>Push</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 p </a:t>
            </a:r>
            <a:r>
              <a:rPr kumimoji="1" lang="en-US" altLang="zh-CN" sz="2400" dirty="0">
                <a:solidFill>
                  <a:srgbClr val="FFFF00"/>
                </a:solidFill>
                <a:effectLst/>
                <a:latin typeface="Times New Roman" panose="02020603050405020304" pitchFamily="18" charset="0"/>
                <a:ea typeface="仿宋_GB2312" panose="02010609030101010101" pitchFamily="49" charset="-122"/>
              </a:rPr>
              <a:t>)</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p>
          <a:p>
            <a:pPr algn="l"/>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smtClean="0">
                <a:effectLst/>
                <a:latin typeface="Times New Roman" panose="02020603050405020304" pitchFamily="18" charset="0"/>
                <a:ea typeface="仿宋_GB2312" panose="02010609030101010101" pitchFamily="49" charset="-122"/>
              </a:rPr>
              <a:t>p</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smtClean="0">
                <a:effectLst/>
                <a:latin typeface="Times New Roman" panose="02020603050405020304" pitchFamily="18" charset="0"/>
                <a:ea typeface="仿宋_GB2312" panose="02010609030101010101" pitchFamily="49" charset="-122"/>
              </a:rPr>
              <a:t>p</a:t>
            </a:r>
            <a:r>
              <a:rPr kumimoji="1" lang="en-US" altLang="zh-CN" sz="2400" dirty="0" smtClean="0">
                <a:effectLst/>
                <a:latin typeface="Times New Roman" panose="02020603050405020304" pitchFamily="18" charset="0"/>
                <a:ea typeface="仿宋_GB2312" panose="02010609030101010101" pitchFamily="49" charset="-122"/>
              </a:rPr>
              <a:t>-&gt;</a:t>
            </a:r>
            <a:r>
              <a:rPr kumimoji="1" lang="en-US" altLang="zh-CN" sz="2400" i="1" dirty="0" err="1" smtClean="0">
                <a:effectLst/>
                <a:latin typeface="Times New Roman" panose="02020603050405020304" pitchFamily="18" charset="0"/>
                <a:ea typeface="仿宋_GB2312" panose="02010609030101010101" pitchFamily="49" charset="-122"/>
              </a:rPr>
              <a:t>lchild</a:t>
            </a:r>
            <a:r>
              <a:rPr kumimoji="1" lang="en-US" altLang="zh-CN" sz="2400" b="1" dirty="0">
                <a:effectLst/>
                <a:latin typeface="Times New Roman" panose="02020603050405020304" pitchFamily="18" charset="0"/>
                <a:ea typeface="仿宋_GB2312" panose="02010609030101010101" pitchFamily="49" charset="-122"/>
              </a:rPr>
              <a:t>; </a:t>
            </a:r>
          </a:p>
          <a:p>
            <a:pPr algn="l"/>
            <a:r>
              <a:rPr kumimoji="1" lang="en-US" altLang="zh-CN" sz="2400" b="1" dirty="0">
                <a:effectLst/>
                <a:latin typeface="Times New Roman" panose="02020603050405020304" pitchFamily="18" charset="0"/>
                <a:ea typeface="仿宋_GB2312" panose="02010609030101010101" pitchFamily="49" charset="-122"/>
              </a:rPr>
              <a:t>        }</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if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IsEmpty</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smtClean="0">
                <a:effectLst/>
                <a:latin typeface="Times New Roman" panose="02020603050405020304" pitchFamily="18" charset="0"/>
                <a:ea typeface="仿宋_GB2312" panose="02010609030101010101" pitchFamily="49" charset="-122"/>
              </a:rPr>
              <a:t>p</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getTop</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b="1" dirty="0">
                <a:effectLst/>
                <a:latin typeface="Times New Roman" panose="02020603050405020304" pitchFamily="18" charset="0"/>
                <a:ea typeface="仿宋_GB2312" panose="02010609030101010101" pitchFamily="49" charset="-122"/>
              </a:rPr>
              <a:t>;</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sym typeface="+mn-ea"/>
              </a:rPr>
              <a:t> </a:t>
            </a:r>
            <a:r>
              <a:rPr kumimoji="1" lang="en-US" altLang="zh-CN" sz="2400" b="1" dirty="0">
                <a:solidFill>
                  <a:srgbClr val="00B050"/>
                </a:solidFill>
                <a:effectLst/>
                <a:latin typeface="Times New Roman" panose="02020603050405020304" pitchFamily="18" charset="0"/>
                <a:ea typeface="仿宋_GB2312" panose="02010609030101010101" pitchFamily="49" charset="-122"/>
                <a:sym typeface="+mn-ea"/>
              </a:rPr>
              <a:t>//</a:t>
            </a:r>
            <a:r>
              <a:rPr kumimoji="1" lang="zh-CN" altLang="en-US" sz="2400" b="1" dirty="0">
                <a:solidFill>
                  <a:srgbClr val="00B050"/>
                </a:solidFill>
                <a:effectLst/>
                <a:latin typeface="Times New Roman" panose="02020603050405020304" pitchFamily="18" charset="0"/>
                <a:ea typeface="仿宋_GB2312" panose="02010609030101010101" pitchFamily="49" charset="-122"/>
                <a:sym typeface="+mn-ea"/>
              </a:rPr>
              <a:t>回退一步</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smtClean="0">
                <a:solidFill>
                  <a:srgbClr val="FFFF00"/>
                </a:solidFill>
                <a:effectLst/>
                <a:latin typeface="Times New Roman" panose="02020603050405020304" pitchFamily="18" charset="0"/>
                <a:ea typeface="仿宋_GB2312" panose="02010609030101010101" pitchFamily="49" charset="-122"/>
              </a:rPr>
              <a:t>Pop</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 </a:t>
            </a:r>
          </a:p>
          <a:p>
            <a:pPr algn="l">
              <a:lnSpc>
                <a:spcPct val="130000"/>
              </a:lnSpc>
            </a:pPr>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i="1" dirty="0" err="1" smtClean="0">
                <a:solidFill>
                  <a:srgbClr val="FFFF00"/>
                </a:solidFill>
                <a:effectLst/>
                <a:latin typeface="Times New Roman" panose="02020603050405020304" pitchFamily="18" charset="0"/>
                <a:ea typeface="仿宋_GB2312" panose="02010609030101010101" pitchFamily="49" charset="-122"/>
              </a:rPr>
              <a:t>printf</a:t>
            </a:r>
            <a:r>
              <a:rPr kumimoji="1" lang="en-US" altLang="zh-CN" sz="2400" dirty="0" smtClean="0">
                <a:solidFill>
                  <a:srgbClr val="FFFF00"/>
                </a:solidFill>
                <a:effectLst/>
                <a:latin typeface="Times New Roman" panose="02020603050405020304" pitchFamily="18" charset="0"/>
                <a:ea typeface="仿宋_GB2312" panose="02010609030101010101" pitchFamily="49" charset="-122"/>
              </a:rPr>
              <a:t> </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smtClean="0">
                <a:solidFill>
                  <a:srgbClr val="FFFF00"/>
                </a:solidFill>
                <a:effectLst/>
                <a:latin typeface="Times New Roman" panose="02020603050405020304" pitchFamily="18" charset="0"/>
                <a:ea typeface="仿宋_GB2312" panose="02010609030101010101" pitchFamily="49" charset="-122"/>
              </a:rPr>
              <a:t>p-&gt;info</a:t>
            </a:r>
            <a:r>
              <a:rPr kumimoji="1" lang="en-US" altLang="zh-CN" sz="2400" dirty="0">
                <a:solidFill>
                  <a:srgbClr val="FFFF00"/>
                </a:solidFill>
                <a:effectLst/>
                <a:latin typeface="Times New Roman" panose="02020603050405020304" pitchFamily="18" charset="0"/>
                <a:ea typeface="仿宋_GB2312" panose="02010609030101010101" pitchFamily="49" charset="-122"/>
              </a:rPr>
              <a:t>)</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4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smtClean="0">
                <a:effectLst/>
                <a:latin typeface="Times New Roman" panose="02020603050405020304" pitchFamily="18" charset="0"/>
                <a:ea typeface="仿宋_GB2312" panose="02010609030101010101" pitchFamily="49" charset="-122"/>
              </a:rPr>
              <a:t>p</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smtClean="0">
                <a:effectLst/>
                <a:latin typeface="Times New Roman" panose="02020603050405020304" pitchFamily="18" charset="0"/>
                <a:ea typeface="仿宋_GB2312" panose="02010609030101010101" pitchFamily="49" charset="-122"/>
              </a:rPr>
              <a:t>p</a:t>
            </a:r>
            <a:r>
              <a:rPr kumimoji="1" lang="en-US" altLang="zh-CN" sz="2400" dirty="0" smtClean="0">
                <a:effectLst/>
                <a:latin typeface="Times New Roman" panose="02020603050405020304" pitchFamily="18" charset="0"/>
                <a:ea typeface="仿宋_GB2312" panose="02010609030101010101" pitchFamily="49" charset="-122"/>
              </a:rPr>
              <a:t>-&gt;</a:t>
            </a:r>
            <a:r>
              <a:rPr kumimoji="1" lang="en-US" altLang="zh-CN" sz="2400" i="1" dirty="0" err="1" smtClean="0">
                <a:effectLst/>
                <a:latin typeface="Times New Roman" panose="02020603050405020304" pitchFamily="18" charset="0"/>
                <a:ea typeface="仿宋_GB2312" panose="02010609030101010101" pitchFamily="49" charset="-122"/>
              </a:rPr>
              <a:t>rchild</a:t>
            </a:r>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b="1" dirty="0">
                <a:solidFill>
                  <a:srgbClr val="00B050"/>
                </a:solidFill>
                <a:effectLst/>
                <a:latin typeface="Times New Roman" panose="02020603050405020304" pitchFamily="18" charset="0"/>
                <a:ea typeface="仿宋_GB2312" panose="02010609030101010101" pitchFamily="49" charset="-122"/>
                <a:sym typeface="+mn-ea"/>
              </a:rPr>
              <a:t>//</a:t>
            </a:r>
            <a:r>
              <a:rPr kumimoji="1" lang="zh-CN" altLang="en-US" sz="2400" b="1" dirty="0">
                <a:solidFill>
                  <a:srgbClr val="00B050"/>
                </a:solidFill>
                <a:effectLst/>
                <a:latin typeface="Times New Roman" panose="02020603050405020304" pitchFamily="18" charset="0"/>
                <a:ea typeface="仿宋_GB2312" panose="02010609030101010101" pitchFamily="49" charset="-122"/>
                <a:sym typeface="+mn-ea"/>
              </a:rPr>
              <a:t>访问右子树</a:t>
            </a:r>
            <a:endParaRPr kumimoji="1" lang="en-US" altLang="zh-CN" sz="2400" b="1" dirty="0">
              <a:effectLst/>
              <a:latin typeface="Times New Roman" panose="02020603050405020304" pitchFamily="18" charset="0"/>
              <a:ea typeface="仿宋_GB2312" panose="02010609030101010101" pitchFamily="49" charset="-122"/>
            </a:endParaRPr>
          </a:p>
          <a:p>
            <a:pPr algn="l"/>
            <a:r>
              <a:rPr kumimoji="1" lang="en-US" altLang="zh-CN" sz="2400" b="1" dirty="0">
                <a:effectLst/>
                <a:latin typeface="Times New Roman" panose="02020603050405020304" pitchFamily="18" charset="0"/>
                <a:ea typeface="仿宋_GB2312" panose="02010609030101010101" pitchFamily="49" charset="-122"/>
              </a:rPr>
              <a:t>        }</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 while</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b="1" dirty="0">
                <a:effectLst/>
                <a:latin typeface="Times New Roman" panose="02020603050405020304" pitchFamily="18" charset="0"/>
                <a:ea typeface="仿宋_GB2312" panose="02010609030101010101" pitchFamily="49" charset="-122"/>
              </a:rPr>
              <a:t> ||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i="1" dirty="0" err="1">
                <a:effectLst/>
                <a:latin typeface="Times New Roman" panose="02020603050405020304" pitchFamily="18" charset="0"/>
                <a:ea typeface="仿宋_GB2312" panose="02010609030101010101" pitchFamily="49" charset="-122"/>
              </a:rPr>
              <a:t>IsEmpty</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b="1" dirty="0">
                <a:effectLst/>
                <a:latin typeface="Times New Roman" panose="02020603050405020304" pitchFamily="18" charset="0"/>
                <a:ea typeface="仿宋_GB2312" panose="02010609030101010101" pitchFamily="49" charset="-122"/>
              </a:rPr>
              <a:t>}</a:t>
            </a:r>
            <a:r>
              <a:rPr kumimoji="1" lang="en-US" altLang="zh-CN" sz="2400" dirty="0">
                <a:effectLst/>
                <a:latin typeface="Times New Roman" panose="02020603050405020304" pitchFamily="18" charset="0"/>
                <a:ea typeface="仿宋_GB2312" panose="02010609030101010101" pitchFamily="49" charset="-122"/>
              </a:rPr>
              <a:t>    </a:t>
            </a:r>
          </a:p>
        </p:txBody>
      </p:sp>
      <p:sp>
        <p:nvSpPr>
          <p:cNvPr id="130053" name="Rectangle 5"/>
          <p:cNvSpPr>
            <a:spLocks noChangeArrowheads="1"/>
          </p:cNvSpPr>
          <p:nvPr/>
        </p:nvSpPr>
        <p:spPr bwMode="auto">
          <a:xfrm>
            <a:off x="6659563" y="1484313"/>
            <a:ext cx="1439862" cy="609600"/>
          </a:xfrm>
          <a:prstGeom prst="rect">
            <a:avLst/>
          </a:prstGeom>
          <a:solidFill>
            <a:srgbClr val="FFFFCC"/>
          </a:solidFill>
          <a:ln w="28575">
            <a:miter lim="800000"/>
          </a:ln>
          <a:effectLst/>
          <a:scene3d>
            <a:camera prst="legacyPerspectiv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en-US" altLang="zh-CN" sz="3200" i="1">
                <a:solidFill>
                  <a:srgbClr val="CC0000"/>
                </a:solidFill>
                <a:effectLst/>
                <a:latin typeface="Times New Roman" panose="02020603050405020304" pitchFamily="18" charset="0"/>
                <a:ea typeface="黑体" panose="02010609060101010101" pitchFamily="2" charset="-122"/>
              </a:rPr>
              <a:t>ptr</a:t>
            </a:r>
            <a:endParaRPr kumimoji="1" lang="en-US" altLang="zh-CN" sz="2400">
              <a:solidFill>
                <a:srgbClr val="CC0000"/>
              </a:solidFill>
              <a:effectLst/>
              <a:ea typeface="黑体" panose="02010609060101010101" pitchFamily="2" charset="-122"/>
            </a:endParaRPr>
          </a:p>
        </p:txBody>
      </p:sp>
      <p:pic>
        <p:nvPicPr>
          <p:cNvPr id="130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165475"/>
            <a:ext cx="2868613"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5" name="Rectangle 7">
            <a:hlinkHover r:id="" action="ppaction://noaction" highlightClick="1"/>
          </p:cNvPr>
          <p:cNvSpPr>
            <a:spLocks noChangeArrowheads="1"/>
          </p:cNvSpPr>
          <p:nvPr/>
        </p:nvSpPr>
        <p:spPr bwMode="auto">
          <a:xfrm>
            <a:off x="1259632" y="4797425"/>
            <a:ext cx="2376487" cy="431800"/>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005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005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052">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052">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005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0052">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0052">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0052">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0052">
                                            <p:txEl>
                                              <p:pRg st="15" end="1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30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620713"/>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6445" name="Group 77"/>
          <p:cNvGrpSpPr/>
          <p:nvPr/>
        </p:nvGrpSpPr>
        <p:grpSpPr bwMode="auto">
          <a:xfrm>
            <a:off x="325438" y="1628775"/>
            <a:ext cx="865187" cy="2160588"/>
            <a:chOff x="205" y="1026"/>
            <a:chExt cx="545" cy="1361"/>
          </a:xfrm>
        </p:grpSpPr>
        <p:sp>
          <p:nvSpPr>
            <p:cNvPr id="186372" name="Line 4"/>
            <p:cNvSpPr>
              <a:spLocks noChangeShapeType="1"/>
            </p:cNvSpPr>
            <p:nvPr/>
          </p:nvSpPr>
          <p:spPr bwMode="auto">
            <a:xfrm>
              <a:off x="2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73" name="Line 5"/>
            <p:cNvSpPr>
              <a:spLocks noChangeShapeType="1"/>
            </p:cNvSpPr>
            <p:nvPr/>
          </p:nvSpPr>
          <p:spPr bwMode="auto">
            <a:xfrm>
              <a:off x="7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74" name="Line 6"/>
            <p:cNvSpPr>
              <a:spLocks noChangeShapeType="1"/>
            </p:cNvSpPr>
            <p:nvPr/>
          </p:nvSpPr>
          <p:spPr bwMode="auto">
            <a:xfrm>
              <a:off x="2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75" name="Rectangle 7"/>
            <p:cNvSpPr>
              <a:spLocks noChangeArrowheads="1"/>
            </p:cNvSpPr>
            <p:nvPr/>
          </p:nvSpPr>
          <p:spPr bwMode="auto">
            <a:xfrm>
              <a:off x="2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6434" name="Group 66"/>
          <p:cNvGrpSpPr/>
          <p:nvPr/>
        </p:nvGrpSpPr>
        <p:grpSpPr bwMode="auto">
          <a:xfrm>
            <a:off x="1477963" y="1628775"/>
            <a:ext cx="866775" cy="2160588"/>
            <a:chOff x="931" y="1026"/>
            <a:chExt cx="546" cy="1361"/>
          </a:xfrm>
        </p:grpSpPr>
        <p:sp>
          <p:nvSpPr>
            <p:cNvPr id="186376" name="Line 8"/>
            <p:cNvSpPr>
              <a:spLocks noChangeShapeType="1"/>
            </p:cNvSpPr>
            <p:nvPr/>
          </p:nvSpPr>
          <p:spPr bwMode="auto">
            <a:xfrm>
              <a:off x="93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77" name="Line 9"/>
            <p:cNvSpPr>
              <a:spLocks noChangeShapeType="1"/>
            </p:cNvSpPr>
            <p:nvPr/>
          </p:nvSpPr>
          <p:spPr bwMode="auto">
            <a:xfrm>
              <a:off x="147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78" name="Line 10"/>
            <p:cNvSpPr>
              <a:spLocks noChangeShapeType="1"/>
            </p:cNvSpPr>
            <p:nvPr/>
          </p:nvSpPr>
          <p:spPr bwMode="auto">
            <a:xfrm>
              <a:off x="93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79" name="Rectangle 11"/>
            <p:cNvSpPr>
              <a:spLocks noChangeArrowheads="1"/>
            </p:cNvSpPr>
            <p:nvPr/>
          </p:nvSpPr>
          <p:spPr bwMode="auto">
            <a:xfrm>
              <a:off x="931"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380" name="Rectangle 12"/>
            <p:cNvSpPr>
              <a:spLocks noChangeArrowheads="1"/>
            </p:cNvSpPr>
            <p:nvPr/>
          </p:nvSpPr>
          <p:spPr bwMode="auto">
            <a:xfrm>
              <a:off x="932"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6435" name="Group 67"/>
          <p:cNvGrpSpPr/>
          <p:nvPr/>
        </p:nvGrpSpPr>
        <p:grpSpPr bwMode="auto">
          <a:xfrm>
            <a:off x="2627317" y="1628775"/>
            <a:ext cx="865188" cy="2160588"/>
            <a:chOff x="1655" y="1026"/>
            <a:chExt cx="545" cy="1361"/>
          </a:xfrm>
        </p:grpSpPr>
        <p:sp>
          <p:nvSpPr>
            <p:cNvPr id="186381" name="Line 13"/>
            <p:cNvSpPr>
              <a:spLocks noChangeShapeType="1"/>
            </p:cNvSpPr>
            <p:nvPr/>
          </p:nvSpPr>
          <p:spPr bwMode="auto">
            <a:xfrm>
              <a:off x="165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82" name="Line 14"/>
            <p:cNvSpPr>
              <a:spLocks noChangeShapeType="1"/>
            </p:cNvSpPr>
            <p:nvPr/>
          </p:nvSpPr>
          <p:spPr bwMode="auto">
            <a:xfrm>
              <a:off x="220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83" name="Line 15"/>
            <p:cNvSpPr>
              <a:spLocks noChangeShapeType="1"/>
            </p:cNvSpPr>
            <p:nvPr/>
          </p:nvSpPr>
          <p:spPr bwMode="auto">
            <a:xfrm>
              <a:off x="165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84" name="Rectangle 16"/>
            <p:cNvSpPr>
              <a:spLocks noChangeArrowheads="1"/>
            </p:cNvSpPr>
            <p:nvPr/>
          </p:nvSpPr>
          <p:spPr bwMode="auto">
            <a:xfrm>
              <a:off x="165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385" name="Rectangle 17"/>
            <p:cNvSpPr>
              <a:spLocks noChangeArrowheads="1"/>
            </p:cNvSpPr>
            <p:nvPr/>
          </p:nvSpPr>
          <p:spPr bwMode="auto">
            <a:xfrm>
              <a:off x="1655"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386" name="Rectangle 18"/>
            <p:cNvSpPr>
              <a:spLocks noChangeArrowheads="1"/>
            </p:cNvSpPr>
            <p:nvPr/>
          </p:nvSpPr>
          <p:spPr bwMode="auto">
            <a:xfrm>
              <a:off x="1655" y="1842"/>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grpSp>
      <p:grpSp>
        <p:nvGrpSpPr>
          <p:cNvPr id="186436" name="Group 68"/>
          <p:cNvGrpSpPr/>
          <p:nvPr/>
        </p:nvGrpSpPr>
        <p:grpSpPr bwMode="auto">
          <a:xfrm>
            <a:off x="3779838" y="1628775"/>
            <a:ext cx="866775" cy="2160588"/>
            <a:chOff x="2381" y="1026"/>
            <a:chExt cx="546" cy="1361"/>
          </a:xfrm>
        </p:grpSpPr>
        <p:sp>
          <p:nvSpPr>
            <p:cNvPr id="186387" name="Line 19"/>
            <p:cNvSpPr>
              <a:spLocks noChangeShapeType="1"/>
            </p:cNvSpPr>
            <p:nvPr/>
          </p:nvSpPr>
          <p:spPr bwMode="auto">
            <a:xfrm>
              <a:off x="238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88" name="Line 20"/>
            <p:cNvSpPr>
              <a:spLocks noChangeShapeType="1"/>
            </p:cNvSpPr>
            <p:nvPr/>
          </p:nvSpPr>
          <p:spPr bwMode="auto">
            <a:xfrm>
              <a:off x="292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89" name="Line 21"/>
            <p:cNvSpPr>
              <a:spLocks noChangeShapeType="1"/>
            </p:cNvSpPr>
            <p:nvPr/>
          </p:nvSpPr>
          <p:spPr bwMode="auto">
            <a:xfrm>
              <a:off x="238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90" name="Rectangle 22"/>
            <p:cNvSpPr>
              <a:spLocks noChangeArrowheads="1"/>
            </p:cNvSpPr>
            <p:nvPr/>
          </p:nvSpPr>
          <p:spPr bwMode="auto">
            <a:xfrm>
              <a:off x="2381"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391" name="Rectangle 23"/>
            <p:cNvSpPr>
              <a:spLocks noChangeArrowheads="1"/>
            </p:cNvSpPr>
            <p:nvPr/>
          </p:nvSpPr>
          <p:spPr bwMode="auto">
            <a:xfrm>
              <a:off x="2382"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6438" name="Group 70"/>
          <p:cNvGrpSpPr/>
          <p:nvPr/>
        </p:nvGrpSpPr>
        <p:grpSpPr bwMode="auto">
          <a:xfrm>
            <a:off x="322263" y="4364038"/>
            <a:ext cx="866775" cy="2160587"/>
            <a:chOff x="203" y="2749"/>
            <a:chExt cx="546" cy="1361"/>
          </a:xfrm>
        </p:grpSpPr>
        <p:sp>
          <p:nvSpPr>
            <p:cNvPr id="186392" name="Line 24"/>
            <p:cNvSpPr>
              <a:spLocks noChangeShapeType="1"/>
            </p:cNvSpPr>
            <p:nvPr/>
          </p:nvSpPr>
          <p:spPr bwMode="auto">
            <a:xfrm>
              <a:off x="203" y="2749"/>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93" name="Line 25"/>
            <p:cNvSpPr>
              <a:spLocks noChangeShapeType="1"/>
            </p:cNvSpPr>
            <p:nvPr/>
          </p:nvSpPr>
          <p:spPr bwMode="auto">
            <a:xfrm>
              <a:off x="748" y="2749"/>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94" name="Line 26"/>
            <p:cNvSpPr>
              <a:spLocks noChangeShapeType="1"/>
            </p:cNvSpPr>
            <p:nvPr/>
          </p:nvSpPr>
          <p:spPr bwMode="auto">
            <a:xfrm>
              <a:off x="203" y="4110"/>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95" name="Rectangle 27"/>
            <p:cNvSpPr>
              <a:spLocks noChangeArrowheads="1"/>
            </p:cNvSpPr>
            <p:nvPr/>
          </p:nvSpPr>
          <p:spPr bwMode="auto">
            <a:xfrm>
              <a:off x="203" y="392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396" name="Rectangle 28"/>
            <p:cNvSpPr>
              <a:spLocks noChangeArrowheads="1"/>
            </p:cNvSpPr>
            <p:nvPr/>
          </p:nvSpPr>
          <p:spPr bwMode="auto">
            <a:xfrm>
              <a:off x="204" y="374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6439" name="Group 71"/>
          <p:cNvGrpSpPr/>
          <p:nvPr/>
        </p:nvGrpSpPr>
        <p:grpSpPr bwMode="auto">
          <a:xfrm>
            <a:off x="1476375" y="4365625"/>
            <a:ext cx="866775" cy="2160588"/>
            <a:chOff x="930" y="2750"/>
            <a:chExt cx="546" cy="1361"/>
          </a:xfrm>
        </p:grpSpPr>
        <p:sp>
          <p:nvSpPr>
            <p:cNvPr id="186397" name="Line 29"/>
            <p:cNvSpPr>
              <a:spLocks noChangeShapeType="1"/>
            </p:cNvSpPr>
            <p:nvPr/>
          </p:nvSpPr>
          <p:spPr bwMode="auto">
            <a:xfrm>
              <a:off x="930"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98" name="Line 30"/>
            <p:cNvSpPr>
              <a:spLocks noChangeShapeType="1"/>
            </p:cNvSpPr>
            <p:nvPr/>
          </p:nvSpPr>
          <p:spPr bwMode="auto">
            <a:xfrm>
              <a:off x="1475"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99" name="Line 31"/>
            <p:cNvSpPr>
              <a:spLocks noChangeShapeType="1"/>
            </p:cNvSpPr>
            <p:nvPr/>
          </p:nvSpPr>
          <p:spPr bwMode="auto">
            <a:xfrm>
              <a:off x="930"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00" name="Rectangle 32"/>
            <p:cNvSpPr>
              <a:spLocks noChangeArrowheads="1"/>
            </p:cNvSpPr>
            <p:nvPr/>
          </p:nvSpPr>
          <p:spPr bwMode="auto">
            <a:xfrm>
              <a:off x="930"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401" name="Rectangle 33"/>
            <p:cNvSpPr>
              <a:spLocks noChangeArrowheads="1"/>
            </p:cNvSpPr>
            <p:nvPr/>
          </p:nvSpPr>
          <p:spPr bwMode="auto">
            <a:xfrm>
              <a:off x="931"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402" name="Rectangle 34"/>
            <p:cNvSpPr>
              <a:spLocks noChangeArrowheads="1"/>
            </p:cNvSpPr>
            <p:nvPr/>
          </p:nvSpPr>
          <p:spPr bwMode="auto">
            <a:xfrm>
              <a:off x="931" y="3566"/>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grpSp>
      <p:grpSp>
        <p:nvGrpSpPr>
          <p:cNvPr id="186440" name="Group 72"/>
          <p:cNvGrpSpPr/>
          <p:nvPr/>
        </p:nvGrpSpPr>
        <p:grpSpPr bwMode="auto">
          <a:xfrm>
            <a:off x="2627315" y="4365625"/>
            <a:ext cx="865188" cy="2160588"/>
            <a:chOff x="1655" y="2750"/>
            <a:chExt cx="545" cy="1361"/>
          </a:xfrm>
        </p:grpSpPr>
        <p:sp>
          <p:nvSpPr>
            <p:cNvPr id="186403" name="Line 35"/>
            <p:cNvSpPr>
              <a:spLocks noChangeShapeType="1"/>
            </p:cNvSpPr>
            <p:nvPr/>
          </p:nvSpPr>
          <p:spPr bwMode="auto">
            <a:xfrm>
              <a:off x="165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04" name="Line 36"/>
            <p:cNvSpPr>
              <a:spLocks noChangeShapeType="1"/>
            </p:cNvSpPr>
            <p:nvPr/>
          </p:nvSpPr>
          <p:spPr bwMode="auto">
            <a:xfrm>
              <a:off x="220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05" name="Line 37"/>
            <p:cNvSpPr>
              <a:spLocks noChangeShapeType="1"/>
            </p:cNvSpPr>
            <p:nvPr/>
          </p:nvSpPr>
          <p:spPr bwMode="auto">
            <a:xfrm>
              <a:off x="165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06" name="Rectangle 38"/>
            <p:cNvSpPr>
              <a:spLocks noChangeArrowheads="1"/>
            </p:cNvSpPr>
            <p:nvPr/>
          </p:nvSpPr>
          <p:spPr bwMode="auto">
            <a:xfrm>
              <a:off x="1655"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407" name="Rectangle 39"/>
            <p:cNvSpPr>
              <a:spLocks noChangeArrowheads="1"/>
            </p:cNvSpPr>
            <p:nvPr/>
          </p:nvSpPr>
          <p:spPr bwMode="auto">
            <a:xfrm>
              <a:off x="1655"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6441" name="Group 73"/>
          <p:cNvGrpSpPr/>
          <p:nvPr/>
        </p:nvGrpSpPr>
        <p:grpSpPr bwMode="auto">
          <a:xfrm>
            <a:off x="3781425" y="4365625"/>
            <a:ext cx="865188" cy="2160588"/>
            <a:chOff x="2382" y="2750"/>
            <a:chExt cx="545" cy="1361"/>
          </a:xfrm>
        </p:grpSpPr>
        <p:sp>
          <p:nvSpPr>
            <p:cNvPr id="186408" name="Line 40"/>
            <p:cNvSpPr>
              <a:spLocks noChangeShapeType="1"/>
            </p:cNvSpPr>
            <p:nvPr/>
          </p:nvSpPr>
          <p:spPr bwMode="auto">
            <a:xfrm>
              <a:off x="2382"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09" name="Line 41"/>
            <p:cNvSpPr>
              <a:spLocks noChangeShapeType="1"/>
            </p:cNvSpPr>
            <p:nvPr/>
          </p:nvSpPr>
          <p:spPr bwMode="auto">
            <a:xfrm>
              <a:off x="2927"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10" name="Line 42"/>
            <p:cNvSpPr>
              <a:spLocks noChangeShapeType="1"/>
            </p:cNvSpPr>
            <p:nvPr/>
          </p:nvSpPr>
          <p:spPr bwMode="auto">
            <a:xfrm>
              <a:off x="2382"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11" name="Rectangle 43"/>
            <p:cNvSpPr>
              <a:spLocks noChangeArrowheads="1"/>
            </p:cNvSpPr>
            <p:nvPr/>
          </p:nvSpPr>
          <p:spPr bwMode="auto">
            <a:xfrm>
              <a:off x="2382"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6437" name="Group 69"/>
          <p:cNvGrpSpPr/>
          <p:nvPr/>
        </p:nvGrpSpPr>
        <p:grpSpPr bwMode="auto">
          <a:xfrm>
            <a:off x="4929188" y="1628775"/>
            <a:ext cx="865187" cy="2160588"/>
            <a:chOff x="3105" y="1026"/>
            <a:chExt cx="545" cy="1361"/>
          </a:xfrm>
        </p:grpSpPr>
        <p:sp>
          <p:nvSpPr>
            <p:cNvPr id="186412" name="Line 44"/>
            <p:cNvSpPr>
              <a:spLocks noChangeShapeType="1"/>
            </p:cNvSpPr>
            <p:nvPr/>
          </p:nvSpPr>
          <p:spPr bwMode="auto">
            <a:xfrm>
              <a:off x="31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13" name="Line 45"/>
            <p:cNvSpPr>
              <a:spLocks noChangeShapeType="1"/>
            </p:cNvSpPr>
            <p:nvPr/>
          </p:nvSpPr>
          <p:spPr bwMode="auto">
            <a:xfrm>
              <a:off x="36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14" name="Line 46"/>
            <p:cNvSpPr>
              <a:spLocks noChangeShapeType="1"/>
            </p:cNvSpPr>
            <p:nvPr/>
          </p:nvSpPr>
          <p:spPr bwMode="auto">
            <a:xfrm>
              <a:off x="31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15" name="Rectangle 47"/>
            <p:cNvSpPr>
              <a:spLocks noChangeArrowheads="1"/>
            </p:cNvSpPr>
            <p:nvPr/>
          </p:nvSpPr>
          <p:spPr bwMode="auto">
            <a:xfrm>
              <a:off x="31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6442" name="Group 74"/>
          <p:cNvGrpSpPr/>
          <p:nvPr/>
        </p:nvGrpSpPr>
        <p:grpSpPr bwMode="auto">
          <a:xfrm>
            <a:off x="4929191" y="4365625"/>
            <a:ext cx="865188" cy="2160588"/>
            <a:chOff x="3105" y="2750"/>
            <a:chExt cx="545" cy="1361"/>
          </a:xfrm>
        </p:grpSpPr>
        <p:sp>
          <p:nvSpPr>
            <p:cNvPr id="186416" name="Line 48"/>
            <p:cNvSpPr>
              <a:spLocks noChangeShapeType="1"/>
            </p:cNvSpPr>
            <p:nvPr/>
          </p:nvSpPr>
          <p:spPr bwMode="auto">
            <a:xfrm>
              <a:off x="310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17" name="Line 49"/>
            <p:cNvSpPr>
              <a:spLocks noChangeShapeType="1"/>
            </p:cNvSpPr>
            <p:nvPr/>
          </p:nvSpPr>
          <p:spPr bwMode="auto">
            <a:xfrm>
              <a:off x="365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18" name="Line 50"/>
            <p:cNvSpPr>
              <a:spLocks noChangeShapeType="1"/>
            </p:cNvSpPr>
            <p:nvPr/>
          </p:nvSpPr>
          <p:spPr bwMode="auto">
            <a:xfrm>
              <a:off x="310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19" name="Rectangle 51"/>
            <p:cNvSpPr>
              <a:spLocks noChangeArrowheads="1"/>
            </p:cNvSpPr>
            <p:nvPr/>
          </p:nvSpPr>
          <p:spPr bwMode="auto">
            <a:xfrm>
              <a:off x="3105"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420" name="Rectangle 52"/>
            <p:cNvSpPr>
              <a:spLocks noChangeArrowheads="1"/>
            </p:cNvSpPr>
            <p:nvPr/>
          </p:nvSpPr>
          <p:spPr bwMode="auto">
            <a:xfrm>
              <a:off x="3105"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6443" name="Group 75"/>
          <p:cNvGrpSpPr/>
          <p:nvPr/>
        </p:nvGrpSpPr>
        <p:grpSpPr bwMode="auto">
          <a:xfrm>
            <a:off x="6083300" y="4367213"/>
            <a:ext cx="866775" cy="2160587"/>
            <a:chOff x="3832" y="2751"/>
            <a:chExt cx="546" cy="1361"/>
          </a:xfrm>
        </p:grpSpPr>
        <p:sp>
          <p:nvSpPr>
            <p:cNvPr id="186421" name="Line 53"/>
            <p:cNvSpPr>
              <a:spLocks noChangeShapeType="1"/>
            </p:cNvSpPr>
            <p:nvPr/>
          </p:nvSpPr>
          <p:spPr bwMode="auto">
            <a:xfrm>
              <a:off x="3832" y="2751"/>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22" name="Line 54"/>
            <p:cNvSpPr>
              <a:spLocks noChangeShapeType="1"/>
            </p:cNvSpPr>
            <p:nvPr/>
          </p:nvSpPr>
          <p:spPr bwMode="auto">
            <a:xfrm>
              <a:off x="4377" y="2751"/>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23" name="Line 55"/>
            <p:cNvSpPr>
              <a:spLocks noChangeShapeType="1"/>
            </p:cNvSpPr>
            <p:nvPr/>
          </p:nvSpPr>
          <p:spPr bwMode="auto">
            <a:xfrm>
              <a:off x="3832" y="4112"/>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24" name="Rectangle 56"/>
            <p:cNvSpPr>
              <a:spLocks noChangeArrowheads="1"/>
            </p:cNvSpPr>
            <p:nvPr/>
          </p:nvSpPr>
          <p:spPr bwMode="auto">
            <a:xfrm>
              <a:off x="3832" y="3930"/>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425" name="Rectangle 57"/>
            <p:cNvSpPr>
              <a:spLocks noChangeArrowheads="1"/>
            </p:cNvSpPr>
            <p:nvPr/>
          </p:nvSpPr>
          <p:spPr bwMode="auto">
            <a:xfrm>
              <a:off x="3833" y="374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426" name="Rectangle 58"/>
            <p:cNvSpPr>
              <a:spLocks noChangeArrowheads="1"/>
            </p:cNvSpPr>
            <p:nvPr/>
          </p:nvSpPr>
          <p:spPr bwMode="auto">
            <a:xfrm>
              <a:off x="3833" y="356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grpSp>
      <p:grpSp>
        <p:nvGrpSpPr>
          <p:cNvPr id="186444" name="Group 76"/>
          <p:cNvGrpSpPr/>
          <p:nvPr/>
        </p:nvGrpSpPr>
        <p:grpSpPr bwMode="auto">
          <a:xfrm>
            <a:off x="7234242" y="4367213"/>
            <a:ext cx="865188" cy="2160587"/>
            <a:chOff x="4557" y="2751"/>
            <a:chExt cx="545" cy="1361"/>
          </a:xfrm>
        </p:grpSpPr>
        <p:sp>
          <p:nvSpPr>
            <p:cNvPr id="186427" name="Line 59"/>
            <p:cNvSpPr>
              <a:spLocks noChangeShapeType="1"/>
            </p:cNvSpPr>
            <p:nvPr/>
          </p:nvSpPr>
          <p:spPr bwMode="auto">
            <a:xfrm>
              <a:off x="4557" y="2751"/>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28" name="Line 60"/>
            <p:cNvSpPr>
              <a:spLocks noChangeShapeType="1"/>
            </p:cNvSpPr>
            <p:nvPr/>
          </p:nvSpPr>
          <p:spPr bwMode="auto">
            <a:xfrm>
              <a:off x="5102" y="2751"/>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29" name="Line 61"/>
            <p:cNvSpPr>
              <a:spLocks noChangeShapeType="1"/>
            </p:cNvSpPr>
            <p:nvPr/>
          </p:nvSpPr>
          <p:spPr bwMode="auto">
            <a:xfrm>
              <a:off x="4557" y="4112"/>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30" name="Rectangle 62"/>
            <p:cNvSpPr>
              <a:spLocks noChangeArrowheads="1"/>
            </p:cNvSpPr>
            <p:nvPr/>
          </p:nvSpPr>
          <p:spPr bwMode="auto">
            <a:xfrm>
              <a:off x="4557" y="3930"/>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431" name="Rectangle 63"/>
            <p:cNvSpPr>
              <a:spLocks noChangeArrowheads="1"/>
            </p:cNvSpPr>
            <p:nvPr/>
          </p:nvSpPr>
          <p:spPr bwMode="auto">
            <a:xfrm>
              <a:off x="4557" y="374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sp>
        <p:nvSpPr>
          <p:cNvPr id="186432" name="Text Box 64"/>
          <p:cNvSpPr txBox="1">
            <a:spLocks noChangeArrowheads="1"/>
          </p:cNvSpPr>
          <p:nvPr/>
        </p:nvSpPr>
        <p:spPr bwMode="auto">
          <a:xfrm>
            <a:off x="179388" y="188913"/>
            <a:ext cx="51117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solidFill>
                  <a:srgbClr val="FFFF00"/>
                </a:solidFill>
                <a:effectLst/>
              </a:rPr>
              <a:t>Stack state in InOrderTraversal</a:t>
            </a:r>
          </a:p>
          <a:p>
            <a:pPr algn="l"/>
            <a:r>
              <a:rPr kumimoji="1" lang="zh-CN" altLang="en-US" sz="2800">
                <a:effectLst/>
              </a:rPr>
              <a:t>中序遍历中栈的变化</a:t>
            </a:r>
          </a:p>
        </p:txBody>
      </p:sp>
      <p:cxnSp>
        <p:nvCxnSpPr>
          <p:cNvPr id="2" name="直接箭头连接符 1"/>
          <p:cNvCxnSpPr/>
          <p:nvPr/>
        </p:nvCxnSpPr>
        <p:spPr>
          <a:xfrm flipH="1">
            <a:off x="7595870" y="404495"/>
            <a:ext cx="95250" cy="260350"/>
          </a:xfrm>
          <a:prstGeom prst="straightConnector1">
            <a:avLst/>
          </a:prstGeom>
          <a:noFill/>
          <a:ln w="19050">
            <a:solidFill>
              <a:srgbClr val="FF0000"/>
            </a:solidFill>
            <a:tailEnd type="arrow"/>
          </a:ln>
        </p:spPr>
      </p:cxnSp>
      <p:cxnSp>
        <p:nvCxnSpPr>
          <p:cNvPr id="3" name="直接箭头连接符 2"/>
          <p:cNvCxnSpPr/>
          <p:nvPr/>
        </p:nvCxnSpPr>
        <p:spPr>
          <a:xfrm>
            <a:off x="6804025" y="1052830"/>
            <a:ext cx="49530" cy="260350"/>
          </a:xfrm>
          <a:prstGeom prst="straightConnector1">
            <a:avLst/>
          </a:prstGeom>
          <a:noFill/>
          <a:ln w="19050">
            <a:solidFill>
              <a:srgbClr val="FF0000"/>
            </a:solidFill>
            <a:tailEnd type="arrow"/>
          </a:ln>
        </p:spPr>
      </p:cxnSp>
      <p:cxnSp>
        <p:nvCxnSpPr>
          <p:cNvPr id="4" name="直接箭头连接符 3"/>
          <p:cNvCxnSpPr/>
          <p:nvPr/>
        </p:nvCxnSpPr>
        <p:spPr>
          <a:xfrm>
            <a:off x="6228080" y="1557020"/>
            <a:ext cx="49530" cy="260350"/>
          </a:xfrm>
          <a:prstGeom prst="straightConnector1">
            <a:avLst/>
          </a:prstGeom>
          <a:noFill/>
          <a:ln w="19050">
            <a:solidFill>
              <a:srgbClr val="FF0000"/>
            </a:solidFill>
            <a:tailEnd type="arrow"/>
          </a:ln>
        </p:spPr>
      </p:cxnSp>
      <p:cxnSp>
        <p:nvCxnSpPr>
          <p:cNvPr id="5" name="直接箭头连接符 4"/>
          <p:cNvCxnSpPr/>
          <p:nvPr/>
        </p:nvCxnSpPr>
        <p:spPr>
          <a:xfrm flipH="1">
            <a:off x="6182995" y="2060575"/>
            <a:ext cx="94615" cy="187960"/>
          </a:xfrm>
          <a:prstGeom prst="straightConnector1">
            <a:avLst/>
          </a:prstGeom>
          <a:noFill/>
          <a:ln w="19050">
            <a:solidFill>
              <a:srgbClr val="FF0000"/>
            </a:solidFill>
            <a:tailEnd type="arrow"/>
          </a:ln>
        </p:spPr>
      </p:cxnSp>
      <p:cxnSp>
        <p:nvCxnSpPr>
          <p:cNvPr id="6" name="直接箭头连接符 5"/>
          <p:cNvCxnSpPr/>
          <p:nvPr/>
        </p:nvCxnSpPr>
        <p:spPr>
          <a:xfrm>
            <a:off x="6443980" y="2032635"/>
            <a:ext cx="121285" cy="215900"/>
          </a:xfrm>
          <a:prstGeom prst="straightConnector1">
            <a:avLst/>
          </a:prstGeom>
          <a:noFill/>
          <a:ln w="19050">
            <a:solidFill>
              <a:srgbClr val="FF0000"/>
            </a:solidFill>
            <a:tailEnd type="arrow"/>
          </a:ln>
        </p:spPr>
      </p:cxnSp>
      <p:cxnSp>
        <p:nvCxnSpPr>
          <p:cNvPr id="7" name="直接箭头连接符 6"/>
          <p:cNvCxnSpPr/>
          <p:nvPr/>
        </p:nvCxnSpPr>
        <p:spPr>
          <a:xfrm>
            <a:off x="7138670" y="1557020"/>
            <a:ext cx="191770" cy="215900"/>
          </a:xfrm>
          <a:prstGeom prst="straightConnector1">
            <a:avLst/>
          </a:prstGeom>
          <a:noFill/>
          <a:ln w="19050">
            <a:solidFill>
              <a:srgbClr val="FF0000"/>
            </a:solidFill>
            <a:tailEnd type="arrow"/>
          </a:ln>
        </p:spPr>
      </p:cxnSp>
      <p:cxnSp>
        <p:nvCxnSpPr>
          <p:cNvPr id="8" name="直接箭头连接符 7"/>
          <p:cNvCxnSpPr/>
          <p:nvPr/>
        </p:nvCxnSpPr>
        <p:spPr>
          <a:xfrm flipH="1">
            <a:off x="6865620" y="2060575"/>
            <a:ext cx="167005" cy="215900"/>
          </a:xfrm>
          <a:prstGeom prst="straightConnector1">
            <a:avLst/>
          </a:prstGeom>
          <a:noFill/>
          <a:ln w="19050">
            <a:solidFill>
              <a:srgbClr val="FF0000"/>
            </a:solidFill>
            <a:tailEnd type="arrow"/>
          </a:ln>
        </p:spPr>
      </p:cxnSp>
      <p:cxnSp>
        <p:nvCxnSpPr>
          <p:cNvPr id="9" name="直接箭头连接符 8"/>
          <p:cNvCxnSpPr/>
          <p:nvPr/>
        </p:nvCxnSpPr>
        <p:spPr>
          <a:xfrm flipH="1">
            <a:off x="6565265" y="2493010"/>
            <a:ext cx="167005" cy="215900"/>
          </a:xfrm>
          <a:prstGeom prst="straightConnector1">
            <a:avLst/>
          </a:prstGeom>
          <a:noFill/>
          <a:ln w="19050">
            <a:solidFill>
              <a:srgbClr val="FF0000"/>
            </a:solidFill>
            <a:tailEnd type="arrow"/>
          </a:ln>
        </p:spPr>
      </p:cxnSp>
      <p:cxnSp>
        <p:nvCxnSpPr>
          <p:cNvPr id="10" name="直接箭头连接符 9"/>
          <p:cNvCxnSpPr/>
          <p:nvPr/>
        </p:nvCxnSpPr>
        <p:spPr>
          <a:xfrm>
            <a:off x="6928485" y="2510155"/>
            <a:ext cx="104140" cy="198755"/>
          </a:xfrm>
          <a:prstGeom prst="straightConnector1">
            <a:avLst/>
          </a:prstGeom>
          <a:noFill/>
          <a:ln w="19050">
            <a:solidFill>
              <a:srgbClr val="FF0000"/>
            </a:solidFill>
            <a:tailEnd type="arrow"/>
          </a:ln>
        </p:spPr>
      </p:cxnSp>
      <p:cxnSp>
        <p:nvCxnSpPr>
          <p:cNvPr id="11" name="直接箭头连接符 10"/>
          <p:cNvCxnSpPr/>
          <p:nvPr/>
        </p:nvCxnSpPr>
        <p:spPr>
          <a:xfrm>
            <a:off x="7404100" y="2132965"/>
            <a:ext cx="191770" cy="215900"/>
          </a:xfrm>
          <a:prstGeom prst="straightConnector1">
            <a:avLst/>
          </a:prstGeom>
          <a:noFill/>
          <a:ln w="19050">
            <a:solidFill>
              <a:srgbClr val="FF0000"/>
            </a:solidFill>
            <a:tailEnd type="arrow"/>
          </a:ln>
        </p:spPr>
      </p:cxnSp>
      <p:cxnSp>
        <p:nvCxnSpPr>
          <p:cNvPr id="12" name="直接箭头连接符 11"/>
          <p:cNvCxnSpPr/>
          <p:nvPr/>
        </p:nvCxnSpPr>
        <p:spPr>
          <a:xfrm flipH="1">
            <a:off x="7404100" y="2564765"/>
            <a:ext cx="167005" cy="215900"/>
          </a:xfrm>
          <a:prstGeom prst="straightConnector1">
            <a:avLst/>
          </a:prstGeom>
          <a:noFill/>
          <a:ln w="19050">
            <a:solidFill>
              <a:srgbClr val="FF0000"/>
            </a:solidFill>
            <a:tailEnd type="arrow"/>
          </a:ln>
        </p:spPr>
      </p:cxnSp>
      <p:cxnSp>
        <p:nvCxnSpPr>
          <p:cNvPr id="13" name="直接箭头连接符 12"/>
          <p:cNvCxnSpPr/>
          <p:nvPr/>
        </p:nvCxnSpPr>
        <p:spPr>
          <a:xfrm flipH="1">
            <a:off x="7092315" y="2997200"/>
            <a:ext cx="167005" cy="215900"/>
          </a:xfrm>
          <a:prstGeom prst="straightConnector1">
            <a:avLst/>
          </a:prstGeom>
          <a:noFill/>
          <a:ln w="19050">
            <a:solidFill>
              <a:srgbClr val="FF0000"/>
            </a:solidFill>
            <a:tailEnd type="arrow"/>
          </a:ln>
        </p:spPr>
      </p:cxnSp>
      <p:cxnSp>
        <p:nvCxnSpPr>
          <p:cNvPr id="14" name="直接箭头连接符 13"/>
          <p:cNvCxnSpPr/>
          <p:nvPr/>
        </p:nvCxnSpPr>
        <p:spPr>
          <a:xfrm>
            <a:off x="7415530" y="2997200"/>
            <a:ext cx="144145" cy="180340"/>
          </a:xfrm>
          <a:prstGeom prst="straightConnector1">
            <a:avLst/>
          </a:prstGeom>
          <a:noFill/>
          <a:ln w="19050">
            <a:solidFill>
              <a:srgbClr val="FF0000"/>
            </a:solidFill>
            <a:tailEnd type="arrow"/>
          </a:ln>
        </p:spPr>
      </p:cxnSp>
      <p:sp>
        <p:nvSpPr>
          <p:cNvPr id="15" name="文本框 14"/>
          <p:cNvSpPr txBox="1"/>
          <p:nvPr/>
        </p:nvSpPr>
        <p:spPr>
          <a:xfrm>
            <a:off x="6275705" y="3279140"/>
            <a:ext cx="2329180" cy="460375"/>
          </a:xfrm>
          <a:prstGeom prst="rect">
            <a:avLst/>
          </a:prstGeom>
          <a:noFill/>
        </p:spPr>
        <p:txBody>
          <a:bodyPr wrap="square" rtlCol="0">
            <a:spAutoFit/>
          </a:bodyPr>
          <a:lstStyle/>
          <a:p>
            <a:r>
              <a:rPr lang="zh-CN" altLang="en-US" sz="2400" b="1">
                <a:solidFill>
                  <a:srgbClr val="FFFF00"/>
                </a:solidFill>
              </a:rPr>
              <a:t>退栈时打印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4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64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4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64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5"/>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64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6"/>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864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7"/>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864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8"/>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8644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9"/>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864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1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8644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11"/>
                                        </p:tgtEl>
                                        <p:attrNameLst>
                                          <p:attrName>style.visibility</p:attrName>
                                        </p:attrNameLst>
                                      </p:cBhvr>
                                      <p:to>
                                        <p:strVal val="hidden"/>
                                      </p:to>
                                    </p:set>
                                  </p:childTnLst>
                                </p:cTn>
                              </p:par>
                              <p:par>
                                <p:cTn id="105" presetID="1" presetClass="entr" presetSubtype="0" fill="hold" nodeType="withEffect">
                                  <p:stCondLst>
                                    <p:cond delay="0"/>
                                  </p:stCondLst>
                                  <p:childTnLst>
                                    <p:set>
                                      <p:cBhvr>
                                        <p:cTn id="106" dur="1" fill="hold">
                                          <p:stCondLst>
                                            <p:cond delay="0"/>
                                          </p:stCondLst>
                                        </p:cTn>
                                        <p:tgtEl>
                                          <p:spTgt spid="1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8644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12"/>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Par">
                                  <p:stCondLst>
                                    <p:cond delay="0"/>
                                  </p:stCondLst>
                                  <p:childTnLst>
                                    <p:set>
                                      <p:cBhvr>
                                        <p:cTn id="118" dur="1" fill="hold">
                                          <p:stCondLst>
                                            <p:cond delay="0"/>
                                          </p:stCondLst>
                                        </p:cTn>
                                        <p:tgtEl>
                                          <p:spTgt spid="1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8644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1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Par">
                                  <p:stCondLst>
                                    <p:cond delay="0"/>
                                  </p:stCondLst>
                                  <p:childTnLst>
                                    <p:set>
                                      <p:cBhvr>
                                        <p:cTn id="1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620713"/>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7437" name="Group 45"/>
          <p:cNvGrpSpPr/>
          <p:nvPr/>
        </p:nvGrpSpPr>
        <p:grpSpPr bwMode="auto">
          <a:xfrm>
            <a:off x="325438" y="1628775"/>
            <a:ext cx="865187" cy="2160588"/>
            <a:chOff x="205" y="1026"/>
            <a:chExt cx="545" cy="1361"/>
          </a:xfrm>
        </p:grpSpPr>
        <p:sp>
          <p:nvSpPr>
            <p:cNvPr id="187396" name="Line 4"/>
            <p:cNvSpPr>
              <a:spLocks noChangeShapeType="1"/>
            </p:cNvSpPr>
            <p:nvPr/>
          </p:nvSpPr>
          <p:spPr bwMode="auto">
            <a:xfrm>
              <a:off x="2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397" name="Line 5"/>
            <p:cNvSpPr>
              <a:spLocks noChangeShapeType="1"/>
            </p:cNvSpPr>
            <p:nvPr/>
          </p:nvSpPr>
          <p:spPr bwMode="auto">
            <a:xfrm>
              <a:off x="7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398" name="Line 6"/>
            <p:cNvSpPr>
              <a:spLocks noChangeShapeType="1"/>
            </p:cNvSpPr>
            <p:nvPr/>
          </p:nvSpPr>
          <p:spPr bwMode="auto">
            <a:xfrm>
              <a:off x="2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399" name="Rectangle 7"/>
            <p:cNvSpPr>
              <a:spLocks noChangeArrowheads="1"/>
            </p:cNvSpPr>
            <p:nvPr/>
          </p:nvSpPr>
          <p:spPr bwMode="auto">
            <a:xfrm>
              <a:off x="2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7438" name="Group 46"/>
          <p:cNvGrpSpPr/>
          <p:nvPr/>
        </p:nvGrpSpPr>
        <p:grpSpPr bwMode="auto">
          <a:xfrm>
            <a:off x="1477964" y="1628775"/>
            <a:ext cx="865188" cy="2160588"/>
            <a:chOff x="931" y="1026"/>
            <a:chExt cx="545" cy="1361"/>
          </a:xfrm>
        </p:grpSpPr>
        <p:sp>
          <p:nvSpPr>
            <p:cNvPr id="187400" name="Line 8"/>
            <p:cNvSpPr>
              <a:spLocks noChangeShapeType="1"/>
            </p:cNvSpPr>
            <p:nvPr/>
          </p:nvSpPr>
          <p:spPr bwMode="auto">
            <a:xfrm>
              <a:off x="93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01" name="Line 9"/>
            <p:cNvSpPr>
              <a:spLocks noChangeShapeType="1"/>
            </p:cNvSpPr>
            <p:nvPr/>
          </p:nvSpPr>
          <p:spPr bwMode="auto">
            <a:xfrm>
              <a:off x="147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02" name="Line 10"/>
            <p:cNvSpPr>
              <a:spLocks noChangeShapeType="1"/>
            </p:cNvSpPr>
            <p:nvPr/>
          </p:nvSpPr>
          <p:spPr bwMode="auto">
            <a:xfrm>
              <a:off x="93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03" name="Rectangle 11"/>
            <p:cNvSpPr>
              <a:spLocks noChangeArrowheads="1"/>
            </p:cNvSpPr>
            <p:nvPr/>
          </p:nvSpPr>
          <p:spPr bwMode="auto">
            <a:xfrm>
              <a:off x="931"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7404" name="Rectangle 12"/>
            <p:cNvSpPr>
              <a:spLocks noChangeArrowheads="1"/>
            </p:cNvSpPr>
            <p:nvPr/>
          </p:nvSpPr>
          <p:spPr bwMode="auto">
            <a:xfrm>
              <a:off x="931"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grpSp>
      <p:grpSp>
        <p:nvGrpSpPr>
          <p:cNvPr id="187439" name="Group 47"/>
          <p:cNvGrpSpPr/>
          <p:nvPr/>
        </p:nvGrpSpPr>
        <p:grpSpPr bwMode="auto">
          <a:xfrm>
            <a:off x="2627313" y="1628775"/>
            <a:ext cx="865187" cy="2160588"/>
            <a:chOff x="1655" y="1026"/>
            <a:chExt cx="545" cy="1361"/>
          </a:xfrm>
        </p:grpSpPr>
        <p:sp>
          <p:nvSpPr>
            <p:cNvPr id="187405" name="Line 13"/>
            <p:cNvSpPr>
              <a:spLocks noChangeShapeType="1"/>
            </p:cNvSpPr>
            <p:nvPr/>
          </p:nvSpPr>
          <p:spPr bwMode="auto">
            <a:xfrm>
              <a:off x="165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06" name="Line 14"/>
            <p:cNvSpPr>
              <a:spLocks noChangeShapeType="1"/>
            </p:cNvSpPr>
            <p:nvPr/>
          </p:nvSpPr>
          <p:spPr bwMode="auto">
            <a:xfrm>
              <a:off x="220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07" name="Line 15"/>
            <p:cNvSpPr>
              <a:spLocks noChangeShapeType="1"/>
            </p:cNvSpPr>
            <p:nvPr/>
          </p:nvSpPr>
          <p:spPr bwMode="auto">
            <a:xfrm>
              <a:off x="165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08" name="Rectangle 16"/>
            <p:cNvSpPr>
              <a:spLocks noChangeArrowheads="1"/>
            </p:cNvSpPr>
            <p:nvPr/>
          </p:nvSpPr>
          <p:spPr bwMode="auto">
            <a:xfrm>
              <a:off x="165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FFFF00"/>
                  </a:solidFill>
                  <a:effectLst/>
                  <a:ea typeface="宋体" panose="02010600030101010101" pitchFamily="2" charset="-122"/>
                </a:rPr>
                <a:t>-</a:t>
              </a:r>
            </a:p>
          </p:txBody>
        </p:sp>
      </p:grpSp>
      <p:grpSp>
        <p:nvGrpSpPr>
          <p:cNvPr id="187440" name="Group 48"/>
          <p:cNvGrpSpPr/>
          <p:nvPr/>
        </p:nvGrpSpPr>
        <p:grpSpPr bwMode="auto">
          <a:xfrm>
            <a:off x="3779838" y="1628775"/>
            <a:ext cx="865187" cy="2160588"/>
            <a:chOff x="2381" y="1026"/>
            <a:chExt cx="545" cy="1361"/>
          </a:xfrm>
        </p:grpSpPr>
        <p:sp>
          <p:nvSpPr>
            <p:cNvPr id="187409" name="Line 17"/>
            <p:cNvSpPr>
              <a:spLocks noChangeShapeType="1"/>
            </p:cNvSpPr>
            <p:nvPr/>
          </p:nvSpPr>
          <p:spPr bwMode="auto">
            <a:xfrm>
              <a:off x="238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10" name="Line 18"/>
            <p:cNvSpPr>
              <a:spLocks noChangeShapeType="1"/>
            </p:cNvSpPr>
            <p:nvPr/>
          </p:nvSpPr>
          <p:spPr bwMode="auto">
            <a:xfrm>
              <a:off x="292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11" name="Line 19"/>
            <p:cNvSpPr>
              <a:spLocks noChangeShapeType="1"/>
            </p:cNvSpPr>
            <p:nvPr/>
          </p:nvSpPr>
          <p:spPr bwMode="auto">
            <a:xfrm>
              <a:off x="238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7442" name="Group 50"/>
          <p:cNvGrpSpPr/>
          <p:nvPr/>
        </p:nvGrpSpPr>
        <p:grpSpPr bwMode="auto">
          <a:xfrm>
            <a:off x="322263" y="4364038"/>
            <a:ext cx="866775" cy="2160587"/>
            <a:chOff x="203" y="2749"/>
            <a:chExt cx="546" cy="1361"/>
          </a:xfrm>
        </p:grpSpPr>
        <p:sp>
          <p:nvSpPr>
            <p:cNvPr id="187412" name="Line 20"/>
            <p:cNvSpPr>
              <a:spLocks noChangeShapeType="1"/>
            </p:cNvSpPr>
            <p:nvPr/>
          </p:nvSpPr>
          <p:spPr bwMode="auto">
            <a:xfrm>
              <a:off x="203" y="2749"/>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13" name="Line 21"/>
            <p:cNvSpPr>
              <a:spLocks noChangeShapeType="1"/>
            </p:cNvSpPr>
            <p:nvPr/>
          </p:nvSpPr>
          <p:spPr bwMode="auto">
            <a:xfrm>
              <a:off x="748" y="2749"/>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14" name="Line 22"/>
            <p:cNvSpPr>
              <a:spLocks noChangeShapeType="1"/>
            </p:cNvSpPr>
            <p:nvPr/>
          </p:nvSpPr>
          <p:spPr bwMode="auto">
            <a:xfrm>
              <a:off x="203" y="4110"/>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15" name="Rectangle 23"/>
            <p:cNvSpPr>
              <a:spLocks noChangeArrowheads="1"/>
            </p:cNvSpPr>
            <p:nvPr/>
          </p:nvSpPr>
          <p:spPr bwMode="auto">
            <a:xfrm>
              <a:off x="203" y="392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7416" name="Rectangle 24"/>
            <p:cNvSpPr>
              <a:spLocks noChangeArrowheads="1"/>
            </p:cNvSpPr>
            <p:nvPr/>
          </p:nvSpPr>
          <p:spPr bwMode="auto">
            <a:xfrm>
              <a:off x="204" y="374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grpSp>
      <p:grpSp>
        <p:nvGrpSpPr>
          <p:cNvPr id="187443" name="Group 51"/>
          <p:cNvGrpSpPr/>
          <p:nvPr/>
        </p:nvGrpSpPr>
        <p:grpSpPr bwMode="auto">
          <a:xfrm>
            <a:off x="1476375" y="4365625"/>
            <a:ext cx="865188" cy="2160588"/>
            <a:chOff x="930" y="2750"/>
            <a:chExt cx="545" cy="1361"/>
          </a:xfrm>
        </p:grpSpPr>
        <p:sp>
          <p:nvSpPr>
            <p:cNvPr id="187417" name="Line 25"/>
            <p:cNvSpPr>
              <a:spLocks noChangeShapeType="1"/>
            </p:cNvSpPr>
            <p:nvPr/>
          </p:nvSpPr>
          <p:spPr bwMode="auto">
            <a:xfrm>
              <a:off x="930"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18" name="Line 26"/>
            <p:cNvSpPr>
              <a:spLocks noChangeShapeType="1"/>
            </p:cNvSpPr>
            <p:nvPr/>
          </p:nvSpPr>
          <p:spPr bwMode="auto">
            <a:xfrm>
              <a:off x="1475"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19" name="Line 27"/>
            <p:cNvSpPr>
              <a:spLocks noChangeShapeType="1"/>
            </p:cNvSpPr>
            <p:nvPr/>
          </p:nvSpPr>
          <p:spPr bwMode="auto">
            <a:xfrm>
              <a:off x="930"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20" name="Rectangle 28"/>
            <p:cNvSpPr>
              <a:spLocks noChangeArrowheads="1"/>
            </p:cNvSpPr>
            <p:nvPr/>
          </p:nvSpPr>
          <p:spPr bwMode="auto">
            <a:xfrm>
              <a:off x="930"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7444" name="Group 52"/>
          <p:cNvGrpSpPr/>
          <p:nvPr/>
        </p:nvGrpSpPr>
        <p:grpSpPr bwMode="auto">
          <a:xfrm>
            <a:off x="2627313" y="4365625"/>
            <a:ext cx="865187" cy="2160588"/>
            <a:chOff x="1655" y="2750"/>
            <a:chExt cx="545" cy="1361"/>
          </a:xfrm>
        </p:grpSpPr>
        <p:sp>
          <p:nvSpPr>
            <p:cNvPr id="187421" name="Line 29"/>
            <p:cNvSpPr>
              <a:spLocks noChangeShapeType="1"/>
            </p:cNvSpPr>
            <p:nvPr/>
          </p:nvSpPr>
          <p:spPr bwMode="auto">
            <a:xfrm>
              <a:off x="165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22" name="Line 30"/>
            <p:cNvSpPr>
              <a:spLocks noChangeShapeType="1"/>
            </p:cNvSpPr>
            <p:nvPr/>
          </p:nvSpPr>
          <p:spPr bwMode="auto">
            <a:xfrm>
              <a:off x="220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23" name="Line 31"/>
            <p:cNvSpPr>
              <a:spLocks noChangeShapeType="1"/>
            </p:cNvSpPr>
            <p:nvPr/>
          </p:nvSpPr>
          <p:spPr bwMode="auto">
            <a:xfrm>
              <a:off x="165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7445" name="Group 53"/>
          <p:cNvGrpSpPr/>
          <p:nvPr/>
        </p:nvGrpSpPr>
        <p:grpSpPr bwMode="auto">
          <a:xfrm>
            <a:off x="3781425" y="4365625"/>
            <a:ext cx="865188" cy="2160588"/>
            <a:chOff x="2382" y="2750"/>
            <a:chExt cx="545" cy="1361"/>
          </a:xfrm>
        </p:grpSpPr>
        <p:sp>
          <p:nvSpPr>
            <p:cNvPr id="187424" name="Line 32"/>
            <p:cNvSpPr>
              <a:spLocks noChangeShapeType="1"/>
            </p:cNvSpPr>
            <p:nvPr/>
          </p:nvSpPr>
          <p:spPr bwMode="auto">
            <a:xfrm>
              <a:off x="2382"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25" name="Line 33"/>
            <p:cNvSpPr>
              <a:spLocks noChangeShapeType="1"/>
            </p:cNvSpPr>
            <p:nvPr/>
          </p:nvSpPr>
          <p:spPr bwMode="auto">
            <a:xfrm>
              <a:off x="2927"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26" name="Line 34"/>
            <p:cNvSpPr>
              <a:spLocks noChangeShapeType="1"/>
            </p:cNvSpPr>
            <p:nvPr/>
          </p:nvSpPr>
          <p:spPr bwMode="auto">
            <a:xfrm>
              <a:off x="2382"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27" name="Rectangle 35"/>
            <p:cNvSpPr>
              <a:spLocks noChangeArrowheads="1"/>
            </p:cNvSpPr>
            <p:nvPr/>
          </p:nvSpPr>
          <p:spPr bwMode="auto">
            <a:xfrm>
              <a:off x="2382"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grpSp>
      <p:grpSp>
        <p:nvGrpSpPr>
          <p:cNvPr id="187441" name="Group 49"/>
          <p:cNvGrpSpPr/>
          <p:nvPr/>
        </p:nvGrpSpPr>
        <p:grpSpPr bwMode="auto">
          <a:xfrm>
            <a:off x="4929188" y="1628775"/>
            <a:ext cx="865187" cy="2160588"/>
            <a:chOff x="3105" y="1026"/>
            <a:chExt cx="545" cy="1361"/>
          </a:xfrm>
        </p:grpSpPr>
        <p:sp>
          <p:nvSpPr>
            <p:cNvPr id="187428" name="Line 36"/>
            <p:cNvSpPr>
              <a:spLocks noChangeShapeType="1"/>
            </p:cNvSpPr>
            <p:nvPr/>
          </p:nvSpPr>
          <p:spPr bwMode="auto">
            <a:xfrm>
              <a:off x="31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29" name="Line 37"/>
            <p:cNvSpPr>
              <a:spLocks noChangeShapeType="1"/>
            </p:cNvSpPr>
            <p:nvPr/>
          </p:nvSpPr>
          <p:spPr bwMode="auto">
            <a:xfrm>
              <a:off x="36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30" name="Line 38"/>
            <p:cNvSpPr>
              <a:spLocks noChangeShapeType="1"/>
            </p:cNvSpPr>
            <p:nvPr/>
          </p:nvSpPr>
          <p:spPr bwMode="auto">
            <a:xfrm>
              <a:off x="31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31" name="Rectangle 39"/>
            <p:cNvSpPr>
              <a:spLocks noChangeArrowheads="1"/>
            </p:cNvSpPr>
            <p:nvPr/>
          </p:nvSpPr>
          <p:spPr bwMode="auto">
            <a:xfrm>
              <a:off x="31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7446" name="Group 54"/>
          <p:cNvGrpSpPr/>
          <p:nvPr/>
        </p:nvGrpSpPr>
        <p:grpSpPr bwMode="auto">
          <a:xfrm>
            <a:off x="4906965" y="4365625"/>
            <a:ext cx="906463" cy="2160588"/>
            <a:chOff x="3091" y="2750"/>
            <a:chExt cx="571" cy="1361"/>
          </a:xfrm>
        </p:grpSpPr>
        <p:sp>
          <p:nvSpPr>
            <p:cNvPr id="187432" name="Line 40"/>
            <p:cNvSpPr>
              <a:spLocks noChangeShapeType="1"/>
            </p:cNvSpPr>
            <p:nvPr/>
          </p:nvSpPr>
          <p:spPr bwMode="auto">
            <a:xfrm>
              <a:off x="3105" y="2750"/>
              <a:ext cx="0" cy="1360"/>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33" name="Line 41"/>
            <p:cNvSpPr>
              <a:spLocks noChangeShapeType="1"/>
            </p:cNvSpPr>
            <p:nvPr/>
          </p:nvSpPr>
          <p:spPr bwMode="auto">
            <a:xfrm>
              <a:off x="3650" y="2750"/>
              <a:ext cx="0" cy="1361"/>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34" name="Line 42"/>
            <p:cNvSpPr>
              <a:spLocks noChangeShapeType="1"/>
            </p:cNvSpPr>
            <p:nvPr/>
          </p:nvSpPr>
          <p:spPr bwMode="auto">
            <a:xfrm>
              <a:off x="3105" y="4111"/>
              <a:ext cx="545" cy="0"/>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35" name="Text Box 43"/>
            <p:cNvSpPr txBox="1">
              <a:spLocks noChangeArrowheads="1"/>
            </p:cNvSpPr>
            <p:nvPr/>
          </p:nvSpPr>
          <p:spPr bwMode="auto">
            <a:xfrm>
              <a:off x="3091" y="3397"/>
              <a:ext cx="57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FF00"/>
                  </a:solidFill>
                  <a:effectLst/>
                </a:rPr>
                <a:t>栈空</a:t>
              </a:r>
            </a:p>
          </p:txBody>
        </p:sp>
      </p:grpSp>
      <p:sp>
        <p:nvSpPr>
          <p:cNvPr id="187436" name="Text Box 44"/>
          <p:cNvSpPr txBox="1">
            <a:spLocks noChangeArrowheads="1"/>
          </p:cNvSpPr>
          <p:nvPr/>
        </p:nvSpPr>
        <p:spPr bwMode="auto">
          <a:xfrm>
            <a:off x="179388" y="188913"/>
            <a:ext cx="51117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solidFill>
                  <a:srgbClr val="FFFF00"/>
                </a:solidFill>
                <a:effectLst/>
              </a:rPr>
              <a:t>Stack state in InOrderTraversal</a:t>
            </a:r>
          </a:p>
          <a:p>
            <a:pPr algn="l"/>
            <a:r>
              <a:rPr kumimoji="1" lang="zh-CN" altLang="en-US" sz="2800">
                <a:effectLst/>
              </a:rPr>
              <a:t>中序遍历中栈的变化</a:t>
            </a:r>
          </a:p>
        </p:txBody>
      </p:sp>
      <p:cxnSp>
        <p:nvCxnSpPr>
          <p:cNvPr id="11" name="直接箭头连接符 10"/>
          <p:cNvCxnSpPr/>
          <p:nvPr/>
        </p:nvCxnSpPr>
        <p:spPr>
          <a:xfrm>
            <a:off x="8028305" y="2564765"/>
            <a:ext cx="191770" cy="215900"/>
          </a:xfrm>
          <a:prstGeom prst="straightConnector1">
            <a:avLst/>
          </a:prstGeom>
          <a:noFill/>
          <a:ln w="19050">
            <a:solidFill>
              <a:srgbClr val="FF0000"/>
            </a:solidFill>
            <a:tailEnd type="arrow"/>
          </a:ln>
        </p:spPr>
      </p:cxnSp>
      <p:cxnSp>
        <p:nvCxnSpPr>
          <p:cNvPr id="8" name="直接箭头连接符 7"/>
          <p:cNvCxnSpPr/>
          <p:nvPr/>
        </p:nvCxnSpPr>
        <p:spPr>
          <a:xfrm flipH="1">
            <a:off x="8028305" y="2997200"/>
            <a:ext cx="167005" cy="215900"/>
          </a:xfrm>
          <a:prstGeom prst="straightConnector1">
            <a:avLst/>
          </a:prstGeom>
          <a:noFill/>
          <a:ln w="19050">
            <a:solidFill>
              <a:srgbClr val="FF0000"/>
            </a:solidFill>
            <a:tailEnd type="arrow"/>
          </a:ln>
        </p:spPr>
      </p:cxnSp>
      <p:cxnSp>
        <p:nvCxnSpPr>
          <p:cNvPr id="2" name="直接箭头连接符 1"/>
          <p:cNvCxnSpPr/>
          <p:nvPr/>
        </p:nvCxnSpPr>
        <p:spPr>
          <a:xfrm>
            <a:off x="8388350" y="2997200"/>
            <a:ext cx="191770" cy="215900"/>
          </a:xfrm>
          <a:prstGeom prst="straightConnector1">
            <a:avLst/>
          </a:prstGeom>
          <a:noFill/>
          <a:ln w="19050">
            <a:solidFill>
              <a:srgbClr val="FF0000"/>
            </a:solidFill>
            <a:tailEnd type="arrow"/>
          </a:ln>
        </p:spPr>
      </p:cxnSp>
      <p:cxnSp>
        <p:nvCxnSpPr>
          <p:cNvPr id="3" name="直接箭头连接符 2"/>
          <p:cNvCxnSpPr/>
          <p:nvPr/>
        </p:nvCxnSpPr>
        <p:spPr>
          <a:xfrm>
            <a:off x="7740015" y="980440"/>
            <a:ext cx="191770" cy="215900"/>
          </a:xfrm>
          <a:prstGeom prst="straightConnector1">
            <a:avLst/>
          </a:prstGeom>
          <a:noFill/>
          <a:ln w="19050">
            <a:solidFill>
              <a:srgbClr val="FF0000"/>
            </a:solidFill>
            <a:tailEnd type="arrow"/>
          </a:ln>
        </p:spPr>
      </p:cxnSp>
      <p:cxnSp>
        <p:nvCxnSpPr>
          <p:cNvPr id="4" name="直接箭头连接符 3"/>
          <p:cNvCxnSpPr/>
          <p:nvPr/>
        </p:nvCxnSpPr>
        <p:spPr>
          <a:xfrm flipH="1">
            <a:off x="7668260" y="1557020"/>
            <a:ext cx="167005" cy="215900"/>
          </a:xfrm>
          <a:prstGeom prst="straightConnector1">
            <a:avLst/>
          </a:prstGeom>
          <a:noFill/>
          <a:ln w="19050">
            <a:solidFill>
              <a:srgbClr val="FF0000"/>
            </a:solidFill>
            <a:tailEnd type="arrow"/>
          </a:ln>
        </p:spPr>
      </p:cxnSp>
      <p:cxnSp>
        <p:nvCxnSpPr>
          <p:cNvPr id="5" name="直接箭头连接符 4"/>
          <p:cNvCxnSpPr/>
          <p:nvPr/>
        </p:nvCxnSpPr>
        <p:spPr>
          <a:xfrm flipH="1">
            <a:off x="7435850" y="1988820"/>
            <a:ext cx="167005" cy="215900"/>
          </a:xfrm>
          <a:prstGeom prst="straightConnector1">
            <a:avLst/>
          </a:prstGeom>
          <a:noFill/>
          <a:ln w="19050">
            <a:solidFill>
              <a:srgbClr val="FF0000"/>
            </a:solidFill>
            <a:tailEnd type="arrow"/>
          </a:ln>
        </p:spPr>
      </p:cxnSp>
      <p:cxnSp>
        <p:nvCxnSpPr>
          <p:cNvPr id="6" name="直接箭头连接符 5"/>
          <p:cNvCxnSpPr/>
          <p:nvPr/>
        </p:nvCxnSpPr>
        <p:spPr>
          <a:xfrm>
            <a:off x="7812405" y="1988820"/>
            <a:ext cx="191770" cy="215900"/>
          </a:xfrm>
          <a:prstGeom prst="straightConnector1">
            <a:avLst/>
          </a:prstGeom>
          <a:noFill/>
          <a:ln w="19050">
            <a:solidFill>
              <a:srgbClr val="FF0000"/>
            </a:solidFill>
            <a:tailEnd type="arrow"/>
          </a:ln>
        </p:spPr>
      </p:cxnSp>
      <p:cxnSp>
        <p:nvCxnSpPr>
          <p:cNvPr id="7" name="直接箭头连接符 6"/>
          <p:cNvCxnSpPr/>
          <p:nvPr/>
        </p:nvCxnSpPr>
        <p:spPr>
          <a:xfrm>
            <a:off x="8315960" y="1557020"/>
            <a:ext cx="191770" cy="215900"/>
          </a:xfrm>
          <a:prstGeom prst="straightConnector1">
            <a:avLst/>
          </a:prstGeom>
          <a:noFill/>
          <a:ln w="19050">
            <a:solidFill>
              <a:srgbClr val="FF0000"/>
            </a:solidFill>
            <a:tailEnd type="arrow"/>
          </a:ln>
        </p:spPr>
      </p:cxnSp>
      <p:cxnSp>
        <p:nvCxnSpPr>
          <p:cNvPr id="9" name="直接箭头连接符 8"/>
          <p:cNvCxnSpPr/>
          <p:nvPr/>
        </p:nvCxnSpPr>
        <p:spPr>
          <a:xfrm flipH="1">
            <a:off x="8340725" y="2060575"/>
            <a:ext cx="167005" cy="215900"/>
          </a:xfrm>
          <a:prstGeom prst="straightConnector1">
            <a:avLst/>
          </a:prstGeom>
          <a:noFill/>
          <a:ln w="19050">
            <a:solidFill>
              <a:srgbClr val="FF0000"/>
            </a:solidFill>
            <a:tailEnd type="arrow"/>
          </a:ln>
        </p:spPr>
      </p:cxnSp>
      <p:cxnSp>
        <p:nvCxnSpPr>
          <p:cNvPr id="10" name="直接箭头连接符 9"/>
          <p:cNvCxnSpPr/>
          <p:nvPr/>
        </p:nvCxnSpPr>
        <p:spPr>
          <a:xfrm>
            <a:off x="8676005" y="2060575"/>
            <a:ext cx="191770" cy="215900"/>
          </a:xfrm>
          <a:prstGeom prst="straightConnector1">
            <a:avLst/>
          </a:prstGeom>
          <a:noFill/>
          <a:ln w="19050">
            <a:solidFill>
              <a:srgbClr val="FF0000"/>
            </a:solidFill>
            <a:tailEnd type="arrow"/>
          </a:ln>
        </p:spPr>
      </p:cxnSp>
      <p:sp>
        <p:nvSpPr>
          <p:cNvPr id="15" name="文本框 14"/>
          <p:cNvSpPr txBox="1"/>
          <p:nvPr/>
        </p:nvSpPr>
        <p:spPr>
          <a:xfrm>
            <a:off x="6275705" y="3279140"/>
            <a:ext cx="2329180" cy="460375"/>
          </a:xfrm>
          <a:prstGeom prst="rect">
            <a:avLst/>
          </a:prstGeom>
          <a:noFill/>
        </p:spPr>
        <p:txBody>
          <a:bodyPr wrap="square" rtlCol="0">
            <a:spAutoFit/>
          </a:bodyPr>
          <a:lstStyle/>
          <a:p>
            <a:r>
              <a:rPr lang="zh-CN" altLang="en-US" sz="2400" b="1">
                <a:solidFill>
                  <a:srgbClr val="FFFF00"/>
                </a:solidFill>
              </a:rPr>
              <a:t>退栈时打印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4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74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74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74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74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4"/>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874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5"/>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874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6"/>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8744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7"/>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744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9"/>
                                        </p:tgtEl>
                                        <p:attrNameLst>
                                          <p:attrName>style.visibility</p:attrName>
                                        </p:attrNameLst>
                                      </p:cBhvr>
                                      <p:to>
                                        <p:strVal val="hidden"/>
                                      </p:to>
                                    </p:set>
                                  </p:childTnLst>
                                </p:cTn>
                              </p:par>
                              <p:par>
                                <p:cTn id="99" presetID="1" presetClass="entr" presetSubtype="0" fill="hold" nodeType="withEffect">
                                  <p:stCondLst>
                                    <p:cond delay="0"/>
                                  </p:stCondLst>
                                  <p:childTnLst>
                                    <p:set>
                                      <p:cBhvr>
                                        <p:cTn id="10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0" name="Rectangle 6"/>
          <p:cNvSpPr>
            <a:spLocks noChangeArrowheads="1"/>
          </p:cNvSpPr>
          <p:nvPr/>
        </p:nvSpPr>
        <p:spPr bwMode="auto">
          <a:xfrm>
            <a:off x="388938" y="187325"/>
            <a:ext cx="8215312" cy="64166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rgbClr val="FFFF00"/>
                </a:solidFill>
                <a:effectLst/>
                <a:ea typeface="仿宋_GB2312" panose="02010609030101010101" pitchFamily="49" charset="-122"/>
              </a:rPr>
              <a:t>//Preorder Traversal</a:t>
            </a:r>
          </a:p>
          <a:p>
            <a:pPr algn="l">
              <a:lnSpc>
                <a:spcPct val="40000"/>
              </a:lnSpc>
            </a:pPr>
            <a:endParaRPr kumimoji="1" lang="en-US" altLang="zh-CN" sz="2800" b="1"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300" b="1" dirty="0">
                <a:effectLst/>
                <a:latin typeface="Times New Roman" panose="02020603050405020304" pitchFamily="18" charset="0"/>
                <a:ea typeface="仿宋_GB2312" panose="02010609030101010101" pitchFamily="49" charset="-122"/>
              </a:rPr>
              <a:t>void</a:t>
            </a:r>
            <a:r>
              <a:rPr kumimoji="1" lang="en-US" altLang="zh-CN" sz="2300" i="1" dirty="0">
                <a:effectLst/>
                <a:latin typeface="Times New Roman" panose="02020603050405020304" pitchFamily="18" charset="0"/>
                <a:ea typeface="仿宋_GB2312" panose="02010609030101010101" pitchFamily="49" charset="-122"/>
              </a:rPr>
              <a:t> </a:t>
            </a:r>
            <a:r>
              <a:rPr kumimoji="1" lang="en-US" altLang="zh-CN" sz="2300" i="1" dirty="0" err="1">
                <a:solidFill>
                  <a:srgbClr val="FFFF00"/>
                </a:solidFill>
                <a:effectLst/>
                <a:latin typeface="Times New Roman" panose="02020603050405020304" pitchFamily="18" charset="0"/>
                <a:ea typeface="仿宋_GB2312" panose="02010609030101010101" pitchFamily="49" charset="-122"/>
              </a:rPr>
              <a:t>PreOrderTraverse</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dirty="0" err="1">
                <a:effectLst/>
                <a:latin typeface="Times New Roman" panose="02020603050405020304" pitchFamily="18" charset="0"/>
                <a:ea typeface="宋体" panose="02010600030101010101" pitchFamily="2" charset="-122"/>
              </a:rPr>
              <a:t>PBinTree</a:t>
            </a:r>
            <a:r>
              <a:rPr kumimoji="1" lang="en-US" altLang="zh-CN" sz="2300" i="1" dirty="0">
                <a:effectLst/>
                <a:latin typeface="Times New Roman" panose="02020603050405020304" pitchFamily="18" charset="0"/>
                <a:ea typeface="仿宋_GB2312" panose="02010609030101010101" pitchFamily="49" charset="-122"/>
              </a:rPr>
              <a:t> T</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b="1" dirty="0">
                <a:effectLst/>
                <a:latin typeface="Times New Roman" panose="02020603050405020304" pitchFamily="18" charset="0"/>
                <a:ea typeface="仿宋_GB2312" panose="02010609030101010101" pitchFamily="49" charset="-122"/>
              </a:rPr>
              <a:t>{</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Stack</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b="1" dirty="0" err="1">
                <a:solidFill>
                  <a:srgbClr val="FFFF00"/>
                </a:solidFill>
                <a:effectLst/>
                <a:latin typeface="Times New Roman" panose="02020603050405020304" pitchFamily="18" charset="0"/>
                <a:ea typeface="宋体" panose="02010600030101010101" pitchFamily="2" charset="-122"/>
              </a:rPr>
              <a:t>PBinTree</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p</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3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300" i="1" dirty="0">
                <a:effectLst/>
                <a:latin typeface="Times New Roman" panose="02020603050405020304" pitchFamily="18" charset="0"/>
                <a:ea typeface="仿宋_GB2312" panose="02010609030101010101" pitchFamily="49" charset="-122"/>
              </a:rPr>
              <a:t>    </a:t>
            </a:r>
            <a:r>
              <a:rPr kumimoji="1" lang="en-US" altLang="zh-CN" sz="2300" i="1" dirty="0" err="1">
                <a:effectLst/>
                <a:latin typeface="Times New Roman" panose="02020603050405020304" pitchFamily="18" charset="0"/>
                <a:ea typeface="仿宋_GB2312" panose="02010609030101010101" pitchFamily="49" charset="-122"/>
              </a:rPr>
              <a:t>StackEmpty</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S </a:t>
            </a:r>
            <a:r>
              <a:rPr kumimoji="1" lang="en-US" altLang="zh-CN" sz="2300" dirty="0">
                <a:effectLst/>
                <a:latin typeface="Times New Roman" panose="02020603050405020304" pitchFamily="18" charset="0"/>
                <a:ea typeface="仿宋_GB2312" panose="02010609030101010101" pitchFamily="49" charset="-122"/>
              </a:rPr>
              <a:t>)</a:t>
            </a:r>
            <a:r>
              <a:rPr kumimoji="1" lang="en-US" altLang="zh-CN" sz="2300" b="1" dirty="0">
                <a:effectLst/>
                <a:latin typeface="Times New Roman" panose="02020603050405020304" pitchFamily="18" charset="0"/>
                <a:ea typeface="仿宋_GB2312" panose="02010609030101010101" pitchFamily="49" charset="-122"/>
              </a:rPr>
              <a:t>;</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 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a:effectLst/>
                <a:latin typeface="Times New Roman" panose="02020603050405020304" pitchFamily="18" charset="0"/>
                <a:ea typeface="仿宋_GB2312" panose="02010609030101010101" pitchFamily="49" charset="-122"/>
              </a:rPr>
              <a:t>T</a:t>
            </a:r>
            <a:r>
              <a:rPr kumimoji="1" lang="en-US" altLang="zh-CN" sz="2300" b="1" dirty="0">
                <a:effectLst/>
                <a:latin typeface="Times New Roman" panose="02020603050405020304" pitchFamily="18" charset="0"/>
                <a:ea typeface="仿宋_GB2312" panose="02010609030101010101" pitchFamily="49" charset="-122"/>
              </a:rPr>
              <a:t>;</a:t>
            </a:r>
            <a:r>
              <a:rPr kumimoji="1" lang="en-US" altLang="zh-CN" sz="2300" dirty="0">
                <a:effectLst/>
                <a:latin typeface="Times New Roman" panose="02020603050405020304" pitchFamily="18" charset="0"/>
                <a:ea typeface="仿宋_GB2312" panose="02010609030101010101" pitchFamily="49" charset="-122"/>
              </a:rPr>
              <a:t>              </a:t>
            </a: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do {</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 while</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b="1" dirty="0">
                <a:effectLst/>
                <a:latin typeface="Times New Roman" panose="02020603050405020304" pitchFamily="18" charset="0"/>
                <a:ea typeface="仿宋_GB2312" panose="02010609030101010101" pitchFamily="49" charset="-122"/>
                <a:sym typeface="+mn-ea"/>
              </a:rPr>
              <a:t>{</a:t>
            </a:r>
            <a:r>
              <a:rPr kumimoji="1" lang="en-US" altLang="zh-CN" sz="2300" dirty="0">
                <a:effectLst/>
                <a:latin typeface="Times New Roman" panose="02020603050405020304" pitchFamily="18" charset="0"/>
                <a:ea typeface="仿宋_GB2312" panose="02010609030101010101" pitchFamily="49" charset="-122"/>
              </a:rPr>
              <a:t>            </a:t>
            </a:r>
            <a:endParaRPr kumimoji="1" lang="en-US" altLang="zh-CN" sz="2300" b="1" dirty="0">
              <a:effectLst/>
              <a:latin typeface="Times New Roman" panose="02020603050405020304" pitchFamily="18" charset="0"/>
              <a:ea typeface="仿宋_GB2312" panose="02010609030101010101" pitchFamily="49" charset="-122"/>
            </a:endParaRPr>
          </a:p>
          <a:p>
            <a:pPr algn="l"/>
            <a:r>
              <a:rPr kumimoji="1" lang="en-US" altLang="zh-CN" sz="2300" b="1" dirty="0">
                <a:effectLst/>
                <a:latin typeface="Times New Roman" panose="02020603050405020304" pitchFamily="18" charset="0"/>
                <a:ea typeface="仿宋_GB2312" panose="02010609030101010101" pitchFamily="49" charset="-122"/>
              </a:rPr>
              <a:t>            </a:t>
            </a:r>
            <a:r>
              <a:rPr kumimoji="1" lang="en-US" altLang="zh-CN" sz="2300" i="1" dirty="0" err="1">
                <a:solidFill>
                  <a:srgbClr val="FFFF00"/>
                </a:solidFill>
                <a:effectLst/>
                <a:latin typeface="Times New Roman" panose="02020603050405020304" pitchFamily="18" charset="0"/>
                <a:ea typeface="仿宋_GB2312" panose="02010609030101010101" pitchFamily="49" charset="-122"/>
              </a:rPr>
              <a:t>printf</a:t>
            </a:r>
            <a:r>
              <a:rPr kumimoji="1" lang="en-US" altLang="zh-CN" sz="2300" dirty="0">
                <a:solidFill>
                  <a:srgbClr val="FFFF00"/>
                </a:solidFill>
                <a:effectLst/>
                <a:latin typeface="Times New Roman" panose="02020603050405020304" pitchFamily="18" charset="0"/>
                <a:ea typeface="仿宋_GB2312" panose="02010609030101010101" pitchFamily="49" charset="-122"/>
              </a:rPr>
              <a:t> ( </a:t>
            </a:r>
            <a:r>
              <a:rPr kumimoji="1" lang="en-US" altLang="zh-CN" sz="2300" i="1" dirty="0" smtClean="0">
                <a:solidFill>
                  <a:srgbClr val="FFFF00"/>
                </a:solidFill>
                <a:effectLst/>
                <a:latin typeface="Times New Roman" panose="02020603050405020304" pitchFamily="18" charset="0"/>
                <a:ea typeface="仿宋_GB2312" panose="02010609030101010101" pitchFamily="49" charset="-122"/>
              </a:rPr>
              <a:t>p</a:t>
            </a:r>
            <a:r>
              <a:rPr kumimoji="1" lang="en-US" altLang="zh-CN" sz="2300" dirty="0" smtClean="0">
                <a:solidFill>
                  <a:srgbClr val="FFFF00"/>
                </a:solidFill>
                <a:effectLst/>
                <a:latin typeface="Times New Roman" panose="02020603050405020304" pitchFamily="18" charset="0"/>
                <a:ea typeface="仿宋_GB2312" panose="02010609030101010101" pitchFamily="49" charset="-122"/>
              </a:rPr>
              <a:t>-&gt;</a:t>
            </a:r>
            <a:r>
              <a:rPr kumimoji="1" lang="en-US" altLang="zh-CN" sz="2400" i="1" dirty="0" smtClean="0">
                <a:solidFill>
                  <a:srgbClr val="FFFF00"/>
                </a:solidFill>
                <a:effectLst/>
                <a:latin typeface="Times New Roman" panose="02020603050405020304" pitchFamily="18" charset="0"/>
                <a:ea typeface="仿宋_GB2312" panose="02010609030101010101" pitchFamily="49" charset="-122"/>
              </a:rPr>
              <a:t>info</a:t>
            </a:r>
            <a:r>
              <a:rPr kumimoji="1" lang="en-US" altLang="zh-CN" sz="2300" dirty="0">
                <a:solidFill>
                  <a:srgbClr val="FFFF00"/>
                </a:solidFill>
                <a:effectLst/>
                <a:latin typeface="Times New Roman" panose="02020603050405020304" pitchFamily="18" charset="0"/>
                <a:ea typeface="仿宋_GB2312" panose="02010609030101010101" pitchFamily="49" charset="-122"/>
              </a:rPr>
              <a:t>)</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300" dirty="0">
              <a:solidFill>
                <a:srgbClr val="FFFF00"/>
              </a:solidFill>
              <a:effectLst/>
              <a:latin typeface="Times New Roman" panose="02020603050405020304" pitchFamily="18" charset="0"/>
              <a:ea typeface="仿宋_GB2312" panose="02010609030101010101" pitchFamily="49" charset="-122"/>
            </a:endParaRPr>
          </a:p>
          <a:p>
            <a:pPr algn="l">
              <a:lnSpc>
                <a:spcPct val="130000"/>
              </a:lnSpc>
            </a:pP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Push</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S, p </a:t>
            </a:r>
            <a:r>
              <a:rPr kumimoji="1" lang="en-US" altLang="zh-CN" sz="2300" dirty="0">
                <a:solidFill>
                  <a:srgbClr val="FFFF00"/>
                </a:solidFill>
                <a:effectLst/>
                <a:latin typeface="Times New Roman" panose="02020603050405020304" pitchFamily="18" charset="0"/>
                <a:ea typeface="仿宋_GB2312" panose="02010609030101010101" pitchFamily="49" charset="-122"/>
              </a:rPr>
              <a:t>)</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smtClean="0">
                <a:effectLst/>
                <a:latin typeface="Times New Roman" panose="02020603050405020304" pitchFamily="18" charset="0"/>
                <a:ea typeface="仿宋_GB2312" panose="02010609030101010101" pitchFamily="49" charset="-122"/>
              </a:rPr>
              <a:t>p</a:t>
            </a:r>
            <a:r>
              <a:rPr kumimoji="1" lang="en-US" altLang="zh-CN" sz="2300" dirty="0" smtClean="0">
                <a:effectLst/>
                <a:latin typeface="Times New Roman" panose="02020603050405020304" pitchFamily="18" charset="0"/>
                <a:ea typeface="仿宋_GB2312" panose="02010609030101010101" pitchFamily="49" charset="-122"/>
              </a:rPr>
              <a:t>-&gt;</a:t>
            </a:r>
            <a:r>
              <a:rPr kumimoji="1" lang="en-US" altLang="zh-CN" sz="2300" i="1" dirty="0" err="1" smtClean="0">
                <a:effectLst/>
                <a:latin typeface="Times New Roman" panose="02020603050405020304" pitchFamily="18" charset="0"/>
                <a:ea typeface="仿宋_GB2312" panose="02010609030101010101" pitchFamily="49" charset="-122"/>
              </a:rPr>
              <a:t>lchild</a:t>
            </a:r>
            <a:r>
              <a:rPr kumimoji="1" lang="en-US" altLang="zh-CN" sz="2300" b="1" dirty="0">
                <a:effectLst/>
                <a:latin typeface="Times New Roman" panose="02020603050405020304" pitchFamily="18" charset="0"/>
                <a:ea typeface="仿宋_GB2312" panose="02010609030101010101" pitchFamily="49" charset="-122"/>
              </a:rPr>
              <a:t>; </a:t>
            </a:r>
          </a:p>
          <a:p>
            <a:pPr algn="l"/>
            <a:r>
              <a:rPr kumimoji="1" lang="en-US" altLang="zh-CN" sz="2300" b="1" dirty="0">
                <a:effectLst/>
                <a:latin typeface="Times New Roman" panose="02020603050405020304" pitchFamily="18" charset="0"/>
                <a:ea typeface="仿宋_GB2312" panose="02010609030101010101" pitchFamily="49" charset="-122"/>
              </a:rPr>
              <a:t>        }</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if </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err="1">
                <a:effectLst/>
                <a:latin typeface="Times New Roman" panose="02020603050405020304" pitchFamily="18" charset="0"/>
                <a:ea typeface="仿宋_GB2312" panose="02010609030101010101" pitchFamily="49" charset="-122"/>
              </a:rPr>
              <a:t>IsEmpty</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S </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b="1" dirty="0">
                <a:effectLst/>
                <a:latin typeface="Times New Roman" panose="02020603050405020304" pitchFamily="18" charset="0"/>
                <a:ea typeface="仿宋_GB2312" panose="02010609030101010101" pitchFamily="49" charset="-122"/>
              </a:rPr>
              <a:t>{</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err="1">
                <a:effectLst/>
                <a:latin typeface="Times New Roman" panose="02020603050405020304" pitchFamily="18" charset="0"/>
                <a:ea typeface="仿宋_GB2312" panose="02010609030101010101" pitchFamily="49" charset="-122"/>
              </a:rPr>
              <a:t>getTop</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S </a:t>
            </a:r>
            <a:r>
              <a:rPr kumimoji="1" lang="en-US" altLang="zh-CN" sz="2300" dirty="0">
                <a:effectLst/>
                <a:latin typeface="Times New Roman" panose="02020603050405020304" pitchFamily="18" charset="0"/>
                <a:ea typeface="仿宋_GB2312" panose="02010609030101010101" pitchFamily="49" charset="-122"/>
              </a:rPr>
              <a:t>)</a:t>
            </a:r>
            <a:r>
              <a:rPr kumimoji="1" lang="en-US" altLang="zh-CN" sz="2300" b="1" dirty="0">
                <a:effectLst/>
                <a:latin typeface="Times New Roman" panose="02020603050405020304" pitchFamily="18" charset="0"/>
                <a:ea typeface="仿宋_GB2312" panose="02010609030101010101" pitchFamily="49" charset="-122"/>
              </a:rPr>
              <a:t>;</a:t>
            </a:r>
            <a:r>
              <a:rPr kumimoji="1" lang="en-US" altLang="zh-CN" sz="2300" dirty="0">
                <a:effectLst/>
                <a:latin typeface="Times New Roman" panose="02020603050405020304" pitchFamily="18" charset="0"/>
                <a:ea typeface="仿宋_GB2312" panose="02010609030101010101" pitchFamily="49" charset="-122"/>
              </a:rPr>
              <a:t>   </a:t>
            </a:r>
          </a:p>
          <a:p>
            <a:pPr algn="l"/>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Pop</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3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smtClean="0">
                <a:effectLst/>
                <a:latin typeface="Times New Roman" panose="02020603050405020304" pitchFamily="18" charset="0"/>
                <a:ea typeface="仿宋_GB2312" panose="02010609030101010101" pitchFamily="49" charset="-122"/>
              </a:rPr>
              <a:t>p</a:t>
            </a:r>
            <a:r>
              <a:rPr kumimoji="1" lang="en-US" altLang="zh-CN" sz="2300" dirty="0" smtClean="0">
                <a:effectLst/>
                <a:latin typeface="Times New Roman" panose="02020603050405020304" pitchFamily="18" charset="0"/>
                <a:ea typeface="仿宋_GB2312" panose="02010609030101010101" pitchFamily="49" charset="-122"/>
              </a:rPr>
              <a:t>-&gt;</a:t>
            </a:r>
            <a:r>
              <a:rPr kumimoji="1" lang="en-US" altLang="zh-CN" sz="2300" i="1" dirty="0" err="1" smtClean="0">
                <a:effectLst/>
                <a:latin typeface="Times New Roman" panose="02020603050405020304" pitchFamily="18" charset="0"/>
                <a:ea typeface="仿宋_GB2312" panose="02010609030101010101" pitchFamily="49" charset="-122"/>
              </a:rPr>
              <a:t>rchild</a:t>
            </a:r>
            <a:r>
              <a:rPr kumimoji="1" lang="en-US" altLang="zh-CN" sz="2300" b="1" dirty="0">
                <a:effectLst/>
                <a:latin typeface="Times New Roman" panose="02020603050405020304" pitchFamily="18" charset="0"/>
                <a:ea typeface="仿宋_GB2312" panose="02010609030101010101" pitchFamily="49" charset="-122"/>
              </a:rPr>
              <a:t>;     </a:t>
            </a:r>
          </a:p>
          <a:p>
            <a:pPr algn="l"/>
            <a:r>
              <a:rPr kumimoji="1" lang="en-US" altLang="zh-CN" sz="2300" b="1" dirty="0">
                <a:effectLst/>
                <a:latin typeface="Times New Roman" panose="02020603050405020304" pitchFamily="18" charset="0"/>
                <a:ea typeface="仿宋_GB2312" panose="02010609030101010101" pitchFamily="49" charset="-122"/>
              </a:rPr>
              <a:t>        }</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 while</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b="1" dirty="0">
                <a:effectLst/>
                <a:latin typeface="Times New Roman" panose="02020603050405020304" pitchFamily="18" charset="0"/>
                <a:ea typeface="仿宋_GB2312" panose="02010609030101010101" pitchFamily="49" charset="-122"/>
              </a:rPr>
              <a:t> || </a:t>
            </a:r>
            <a:r>
              <a:rPr kumimoji="1" lang="en-US" altLang="zh-CN" sz="2300" dirty="0">
                <a:effectLst/>
                <a:latin typeface="Times New Roman" panose="02020603050405020304" pitchFamily="18" charset="0"/>
                <a:ea typeface="仿宋_GB2312" panose="02010609030101010101" pitchFamily="49" charset="-122"/>
              </a:rPr>
              <a:t>!</a:t>
            </a:r>
            <a:r>
              <a:rPr kumimoji="1" lang="en-US" altLang="zh-CN" sz="2300" i="1" dirty="0" err="1">
                <a:effectLst/>
                <a:latin typeface="Times New Roman" panose="02020603050405020304" pitchFamily="18" charset="0"/>
                <a:ea typeface="仿宋_GB2312" panose="02010609030101010101" pitchFamily="49" charset="-122"/>
              </a:rPr>
              <a:t>IsEmpty</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S </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b="1" dirty="0">
                <a:effectLst/>
                <a:latin typeface="Times New Roman" panose="02020603050405020304" pitchFamily="18" charset="0"/>
                <a:ea typeface="仿宋_GB2312" panose="02010609030101010101" pitchFamily="49" charset="-122"/>
              </a:rPr>
              <a:t>}</a:t>
            </a:r>
            <a:r>
              <a:rPr kumimoji="1" lang="en-US" altLang="zh-CN" sz="2300" dirty="0">
                <a:effectLst/>
                <a:latin typeface="Times New Roman" panose="02020603050405020304" pitchFamily="18" charset="0"/>
                <a:ea typeface="仿宋_GB2312" panose="02010609030101010101" pitchFamily="49" charset="-122"/>
              </a:rPr>
              <a:t>    </a:t>
            </a:r>
          </a:p>
        </p:txBody>
      </p:sp>
      <p:sp>
        <p:nvSpPr>
          <p:cNvPr id="129031" name="Rectangle 7"/>
          <p:cNvSpPr>
            <a:spLocks noChangeArrowheads="1"/>
          </p:cNvSpPr>
          <p:nvPr/>
        </p:nvSpPr>
        <p:spPr bwMode="auto">
          <a:xfrm>
            <a:off x="5940425" y="2205038"/>
            <a:ext cx="1439863" cy="609600"/>
          </a:xfrm>
          <a:prstGeom prst="rect">
            <a:avLst/>
          </a:prstGeom>
          <a:solidFill>
            <a:srgbClr val="FFFFCC"/>
          </a:solidFill>
          <a:ln w="28575">
            <a:miter lim="800000"/>
          </a:ln>
          <a:effectLst/>
          <a:scene3d>
            <a:camera prst="legacyPerspectiv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en-US" altLang="zh-CN" sz="3200" i="1">
                <a:solidFill>
                  <a:srgbClr val="CC0000"/>
                </a:solidFill>
                <a:effectLst/>
                <a:latin typeface="Times New Roman" panose="02020603050405020304" pitchFamily="18" charset="0"/>
                <a:ea typeface="黑体" panose="02010609060101010101" pitchFamily="2" charset="-122"/>
              </a:rPr>
              <a:t>ptr</a:t>
            </a:r>
            <a:endParaRPr kumimoji="1" lang="en-US" altLang="zh-CN" sz="2400">
              <a:solidFill>
                <a:srgbClr val="CC0000"/>
              </a:solidFill>
              <a:effectLst/>
              <a:ea typeface="黑体" panose="02010609060101010101" pitchFamily="2" charset="-122"/>
            </a:endParaRPr>
          </a:p>
        </p:txBody>
      </p:sp>
      <p:pic>
        <p:nvPicPr>
          <p:cNvPr id="129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165475"/>
            <a:ext cx="2868613"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5" name="Rectangle 11"/>
          <p:cNvSpPr>
            <a:spLocks noChangeArrowheads="1"/>
          </p:cNvSpPr>
          <p:nvPr/>
        </p:nvSpPr>
        <p:spPr bwMode="auto">
          <a:xfrm>
            <a:off x="6084888" y="333375"/>
            <a:ext cx="2736850" cy="1187450"/>
          </a:xfrm>
          <a:prstGeom prst="rect">
            <a:avLst/>
          </a:prstGeom>
          <a:solidFill>
            <a:srgbClr val="000099"/>
          </a:solidFill>
          <a:ln>
            <a:noFill/>
          </a:ln>
          <a:effectLst>
            <a:outerShdw dist="107763" dir="2700000" algn="ctr" rotWithShape="0">
              <a:schemeClr val="accent2"/>
            </a:outerShdw>
          </a:effectLst>
          <a:extLst>
            <a:ext uri="{91240B29-F687-4F45-9708-019B960494DF}">
              <a14:hiddenLine xmlns:a14="http://schemas.microsoft.com/office/drawing/2010/main" w="9525">
                <a:solidFill>
                  <a:srgbClr val="0000FF"/>
                </a:solidFill>
                <a:miter lim="800000"/>
                <a:headEnd/>
                <a:tailEnd/>
              </a14:hiddenLine>
            </a:ext>
          </a:extLst>
        </p:spPr>
        <p:txBody>
          <a:bodyPr>
            <a:spAutoFit/>
          </a:bodyPr>
          <a:lstStyle/>
          <a:p>
            <a:pPr algn="l"/>
            <a:r>
              <a:rPr kumimoji="1" lang="en-US" altLang="zh-CN" sz="2400" b="1">
                <a:solidFill>
                  <a:srgbClr val="FFFF00"/>
                </a:solidFill>
                <a:effectLst/>
                <a:latin typeface="Times New Roman" panose="02020603050405020304" pitchFamily="18" charset="0"/>
                <a:ea typeface="仿宋_GB2312" panose="02010609030101010101" pitchFamily="49" charset="-122"/>
              </a:rPr>
              <a:t>struct</a:t>
            </a:r>
            <a:r>
              <a:rPr kumimoji="1" lang="en-US" altLang="zh-CN" sz="2400">
                <a:solidFill>
                  <a:srgbClr val="FFFF00"/>
                </a:solidFill>
                <a:effectLst/>
                <a:latin typeface="Times New Roman" panose="02020603050405020304" pitchFamily="18" charset="0"/>
                <a:ea typeface="仿宋_GB2312" panose="02010609030101010101" pitchFamily="49" charset="-122"/>
              </a:rPr>
              <a:t> </a:t>
            </a:r>
            <a:r>
              <a:rPr kumimoji="1" lang="en-US" altLang="zh-CN" sz="2400" i="1">
                <a:solidFill>
                  <a:srgbClr val="FFFF00"/>
                </a:solidFill>
                <a:effectLst/>
                <a:latin typeface="Times New Roman" panose="02020603050405020304" pitchFamily="18" charset="0"/>
                <a:ea typeface="仿宋_GB2312" panose="02010609030101010101" pitchFamily="49" charset="-122"/>
              </a:rPr>
              <a:t>StackNode</a:t>
            </a:r>
            <a:r>
              <a:rPr kumimoji="1" lang="en-US" altLang="zh-CN" sz="2400">
                <a:solidFill>
                  <a:srgbClr val="FFFF00"/>
                </a:solidFill>
                <a:effectLst/>
                <a:latin typeface="Times New Roman" panose="02020603050405020304" pitchFamily="18" charset="0"/>
                <a:ea typeface="仿宋_GB2312" panose="02010609030101010101" pitchFamily="49" charset="-122"/>
              </a:rPr>
              <a:t> </a:t>
            </a:r>
            <a:r>
              <a:rPr kumimoji="1" lang="en-US" altLang="zh-CN" sz="2400" b="1">
                <a:solidFill>
                  <a:srgbClr val="FFFF00"/>
                </a:solidFill>
                <a:effectLst/>
                <a:latin typeface="Times New Roman" panose="02020603050405020304" pitchFamily="18" charset="0"/>
                <a:ea typeface="仿宋_GB2312" panose="02010609030101010101" pitchFamily="49" charset="-122"/>
              </a:rPr>
              <a:t>{</a:t>
            </a:r>
          </a:p>
          <a:p>
            <a:pPr algn="l"/>
            <a:r>
              <a:rPr kumimoji="1" lang="en-US" altLang="zh-CN" sz="2400" b="1">
                <a:solidFill>
                  <a:srgbClr val="FFFF00"/>
                </a:solidFill>
                <a:effectLst/>
                <a:latin typeface="Times New Roman" panose="02020603050405020304" pitchFamily="18" charset="0"/>
                <a:ea typeface="仿宋_GB2312" panose="02010609030101010101" pitchFamily="49" charset="-122"/>
              </a:rPr>
              <a:t>    </a:t>
            </a:r>
            <a:r>
              <a:rPr kumimoji="1" lang="en-US" altLang="zh-CN" sz="2400">
                <a:solidFill>
                  <a:srgbClr val="FFFF00"/>
                </a:solidFill>
                <a:effectLst/>
                <a:latin typeface="Times New Roman" panose="02020603050405020304" pitchFamily="18" charset="0"/>
                <a:ea typeface="宋体" panose="02010600030101010101" pitchFamily="2" charset="-122"/>
              </a:rPr>
              <a:t>PBinTree</a:t>
            </a:r>
            <a:r>
              <a:rPr kumimoji="1" lang="en-US" altLang="zh-CN" sz="2400">
                <a:solidFill>
                  <a:srgbClr val="FFFF00"/>
                </a:solidFill>
                <a:effectLst/>
                <a:latin typeface="Times New Roman" panose="02020603050405020304" pitchFamily="18" charset="0"/>
                <a:ea typeface="仿宋_GB2312" panose="02010609030101010101" pitchFamily="49" charset="-122"/>
              </a:rPr>
              <a:t> </a:t>
            </a:r>
            <a:r>
              <a:rPr kumimoji="1" lang="en-US" altLang="zh-CN" sz="2400" i="1">
                <a:solidFill>
                  <a:srgbClr val="FFFF00"/>
                </a:solidFill>
                <a:effectLst/>
                <a:latin typeface="Times New Roman" panose="02020603050405020304" pitchFamily="18" charset="0"/>
                <a:ea typeface="仿宋_GB2312" panose="02010609030101010101" pitchFamily="49" charset="-122"/>
              </a:rPr>
              <a:t>ptr</a:t>
            </a:r>
            <a:r>
              <a:rPr kumimoji="1" lang="en-US" altLang="zh-CN" sz="2400" b="1">
                <a:solidFill>
                  <a:srgbClr val="FFFF00"/>
                </a:solidFill>
                <a:effectLst/>
                <a:latin typeface="Times New Roman" panose="02020603050405020304" pitchFamily="18" charset="0"/>
                <a:ea typeface="仿宋_GB2312" panose="02010609030101010101" pitchFamily="49" charset="-122"/>
              </a:rPr>
              <a:t>; </a:t>
            </a:r>
          </a:p>
          <a:p>
            <a:pPr algn="l"/>
            <a:r>
              <a:rPr kumimoji="1" lang="en-US" altLang="zh-CN" sz="2400" b="1">
                <a:solidFill>
                  <a:srgbClr val="FFFF00"/>
                </a:solidFill>
                <a:effectLst/>
                <a:latin typeface="Times New Roman" panose="02020603050405020304" pitchFamily="18" charset="0"/>
                <a:ea typeface="仿宋_GB2312" panose="02010609030101010101" pitchFamily="49" charset="-122"/>
              </a:rPr>
              <a:t>};</a:t>
            </a:r>
          </a:p>
        </p:txBody>
      </p:sp>
      <p:sp>
        <p:nvSpPr>
          <p:cNvPr id="129036" name="Rectangle 12">
            <a:hlinkHover r:id="" action="ppaction://noaction" highlightClick="1"/>
          </p:cNvPr>
          <p:cNvSpPr>
            <a:spLocks noChangeArrowheads="1"/>
          </p:cNvSpPr>
          <p:nvPr/>
        </p:nvSpPr>
        <p:spPr bwMode="auto">
          <a:xfrm>
            <a:off x="1187450" y="2546350"/>
            <a:ext cx="2376488" cy="431800"/>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03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03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03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03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030">
                                            <p:txEl>
                                              <p:pRg st="10" end="1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90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9030">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9030">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9030">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9030">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903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620713"/>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5" name="Text Box 5"/>
          <p:cNvSpPr txBox="1">
            <a:spLocks noChangeArrowheads="1"/>
          </p:cNvSpPr>
          <p:nvPr/>
        </p:nvSpPr>
        <p:spPr bwMode="auto">
          <a:xfrm>
            <a:off x="179388" y="188913"/>
            <a:ext cx="5368925"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solidFill>
                  <a:srgbClr val="FFFF00"/>
                </a:solidFill>
                <a:effectLst/>
              </a:rPr>
              <a:t>Stack state in PreOrderTraversal</a:t>
            </a:r>
          </a:p>
          <a:p>
            <a:pPr algn="l"/>
            <a:r>
              <a:rPr kumimoji="1" lang="zh-CN" altLang="en-US" sz="3600">
                <a:effectLst/>
              </a:rPr>
              <a:t>先序遍历中栈的变化</a:t>
            </a:r>
          </a:p>
        </p:txBody>
      </p:sp>
      <p:grpSp>
        <p:nvGrpSpPr>
          <p:cNvPr id="184395" name="Group 75"/>
          <p:cNvGrpSpPr/>
          <p:nvPr/>
        </p:nvGrpSpPr>
        <p:grpSpPr bwMode="auto">
          <a:xfrm>
            <a:off x="325438" y="1628775"/>
            <a:ext cx="865187" cy="2160588"/>
            <a:chOff x="205" y="1026"/>
            <a:chExt cx="545" cy="1361"/>
          </a:xfrm>
        </p:grpSpPr>
        <p:sp>
          <p:nvSpPr>
            <p:cNvPr id="184326" name="Line 6"/>
            <p:cNvSpPr>
              <a:spLocks noChangeShapeType="1"/>
            </p:cNvSpPr>
            <p:nvPr/>
          </p:nvSpPr>
          <p:spPr bwMode="auto">
            <a:xfrm>
              <a:off x="2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7" name="Line 7"/>
            <p:cNvSpPr>
              <a:spLocks noChangeShapeType="1"/>
            </p:cNvSpPr>
            <p:nvPr/>
          </p:nvSpPr>
          <p:spPr bwMode="auto">
            <a:xfrm>
              <a:off x="7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8" name="Line 8"/>
            <p:cNvSpPr>
              <a:spLocks noChangeShapeType="1"/>
            </p:cNvSpPr>
            <p:nvPr/>
          </p:nvSpPr>
          <p:spPr bwMode="auto">
            <a:xfrm>
              <a:off x="2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9" name="Rectangle 9"/>
            <p:cNvSpPr>
              <a:spLocks noChangeArrowheads="1"/>
            </p:cNvSpPr>
            <p:nvPr/>
          </p:nvSpPr>
          <p:spPr bwMode="auto">
            <a:xfrm>
              <a:off x="2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4396" name="Group 76"/>
          <p:cNvGrpSpPr/>
          <p:nvPr/>
        </p:nvGrpSpPr>
        <p:grpSpPr bwMode="auto">
          <a:xfrm>
            <a:off x="1476375" y="1628775"/>
            <a:ext cx="866775" cy="2160588"/>
            <a:chOff x="930" y="1026"/>
            <a:chExt cx="546" cy="1361"/>
          </a:xfrm>
        </p:grpSpPr>
        <p:sp>
          <p:nvSpPr>
            <p:cNvPr id="184330" name="Line 10"/>
            <p:cNvSpPr>
              <a:spLocks noChangeShapeType="1"/>
            </p:cNvSpPr>
            <p:nvPr/>
          </p:nvSpPr>
          <p:spPr bwMode="auto">
            <a:xfrm>
              <a:off x="930"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1" name="Line 11"/>
            <p:cNvSpPr>
              <a:spLocks noChangeShapeType="1"/>
            </p:cNvSpPr>
            <p:nvPr/>
          </p:nvSpPr>
          <p:spPr bwMode="auto">
            <a:xfrm>
              <a:off x="147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2" name="Line 12"/>
            <p:cNvSpPr>
              <a:spLocks noChangeShapeType="1"/>
            </p:cNvSpPr>
            <p:nvPr/>
          </p:nvSpPr>
          <p:spPr bwMode="auto">
            <a:xfrm>
              <a:off x="93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3" name="Rectangle 13"/>
            <p:cNvSpPr>
              <a:spLocks noChangeArrowheads="1"/>
            </p:cNvSpPr>
            <p:nvPr/>
          </p:nvSpPr>
          <p:spPr bwMode="auto">
            <a:xfrm>
              <a:off x="930"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34" name="Rectangle 14"/>
            <p:cNvSpPr>
              <a:spLocks noChangeArrowheads="1"/>
            </p:cNvSpPr>
            <p:nvPr/>
          </p:nvSpPr>
          <p:spPr bwMode="auto">
            <a:xfrm>
              <a:off x="930"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4397" name="Group 77"/>
          <p:cNvGrpSpPr/>
          <p:nvPr/>
        </p:nvGrpSpPr>
        <p:grpSpPr bwMode="auto">
          <a:xfrm>
            <a:off x="2627312" y="1628775"/>
            <a:ext cx="862021" cy="2160588"/>
            <a:chOff x="1655" y="1026"/>
            <a:chExt cx="546" cy="1361"/>
          </a:xfrm>
        </p:grpSpPr>
        <p:sp>
          <p:nvSpPr>
            <p:cNvPr id="184335" name="Line 15"/>
            <p:cNvSpPr>
              <a:spLocks noChangeShapeType="1"/>
            </p:cNvSpPr>
            <p:nvPr/>
          </p:nvSpPr>
          <p:spPr bwMode="auto">
            <a:xfrm>
              <a:off x="165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6" name="Line 16"/>
            <p:cNvSpPr>
              <a:spLocks noChangeShapeType="1"/>
            </p:cNvSpPr>
            <p:nvPr/>
          </p:nvSpPr>
          <p:spPr bwMode="auto">
            <a:xfrm>
              <a:off x="220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7" name="Line 17"/>
            <p:cNvSpPr>
              <a:spLocks noChangeShapeType="1"/>
            </p:cNvSpPr>
            <p:nvPr/>
          </p:nvSpPr>
          <p:spPr bwMode="auto">
            <a:xfrm>
              <a:off x="165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8" name="Rectangle 18"/>
            <p:cNvSpPr>
              <a:spLocks noChangeArrowheads="1"/>
            </p:cNvSpPr>
            <p:nvPr/>
          </p:nvSpPr>
          <p:spPr bwMode="auto">
            <a:xfrm>
              <a:off x="165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39" name="Rectangle 19"/>
            <p:cNvSpPr>
              <a:spLocks noChangeArrowheads="1"/>
            </p:cNvSpPr>
            <p:nvPr/>
          </p:nvSpPr>
          <p:spPr bwMode="auto">
            <a:xfrm>
              <a:off x="1656"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40" name="Rectangle 20"/>
            <p:cNvSpPr>
              <a:spLocks noChangeArrowheads="1"/>
            </p:cNvSpPr>
            <p:nvPr/>
          </p:nvSpPr>
          <p:spPr bwMode="auto">
            <a:xfrm>
              <a:off x="1655" y="1842"/>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grpSp>
      <p:grpSp>
        <p:nvGrpSpPr>
          <p:cNvPr id="184398" name="Group 78"/>
          <p:cNvGrpSpPr/>
          <p:nvPr/>
        </p:nvGrpSpPr>
        <p:grpSpPr bwMode="auto">
          <a:xfrm>
            <a:off x="3779838" y="1628775"/>
            <a:ext cx="866775" cy="2160588"/>
            <a:chOff x="2381" y="1026"/>
            <a:chExt cx="546" cy="1361"/>
          </a:xfrm>
        </p:grpSpPr>
        <p:sp>
          <p:nvSpPr>
            <p:cNvPr id="184341" name="Line 21"/>
            <p:cNvSpPr>
              <a:spLocks noChangeShapeType="1"/>
            </p:cNvSpPr>
            <p:nvPr/>
          </p:nvSpPr>
          <p:spPr bwMode="auto">
            <a:xfrm>
              <a:off x="238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2" name="Line 22"/>
            <p:cNvSpPr>
              <a:spLocks noChangeShapeType="1"/>
            </p:cNvSpPr>
            <p:nvPr/>
          </p:nvSpPr>
          <p:spPr bwMode="auto">
            <a:xfrm>
              <a:off x="292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3" name="Line 23"/>
            <p:cNvSpPr>
              <a:spLocks noChangeShapeType="1"/>
            </p:cNvSpPr>
            <p:nvPr/>
          </p:nvSpPr>
          <p:spPr bwMode="auto">
            <a:xfrm>
              <a:off x="238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4" name="Rectangle 24"/>
            <p:cNvSpPr>
              <a:spLocks noChangeArrowheads="1"/>
            </p:cNvSpPr>
            <p:nvPr/>
          </p:nvSpPr>
          <p:spPr bwMode="auto">
            <a:xfrm>
              <a:off x="2381"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45" name="Rectangle 25"/>
            <p:cNvSpPr>
              <a:spLocks noChangeArrowheads="1"/>
            </p:cNvSpPr>
            <p:nvPr/>
          </p:nvSpPr>
          <p:spPr bwMode="auto">
            <a:xfrm>
              <a:off x="2382"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4400" name="Group 80"/>
          <p:cNvGrpSpPr/>
          <p:nvPr/>
        </p:nvGrpSpPr>
        <p:grpSpPr bwMode="auto">
          <a:xfrm>
            <a:off x="322263" y="4364038"/>
            <a:ext cx="866775" cy="2160587"/>
            <a:chOff x="203" y="2749"/>
            <a:chExt cx="546" cy="1361"/>
          </a:xfrm>
        </p:grpSpPr>
        <p:sp>
          <p:nvSpPr>
            <p:cNvPr id="184347" name="Line 27"/>
            <p:cNvSpPr>
              <a:spLocks noChangeShapeType="1"/>
            </p:cNvSpPr>
            <p:nvPr/>
          </p:nvSpPr>
          <p:spPr bwMode="auto">
            <a:xfrm>
              <a:off x="203" y="2749"/>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8" name="Line 28"/>
            <p:cNvSpPr>
              <a:spLocks noChangeShapeType="1"/>
            </p:cNvSpPr>
            <p:nvPr/>
          </p:nvSpPr>
          <p:spPr bwMode="auto">
            <a:xfrm>
              <a:off x="748" y="2749"/>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9" name="Line 29"/>
            <p:cNvSpPr>
              <a:spLocks noChangeShapeType="1"/>
            </p:cNvSpPr>
            <p:nvPr/>
          </p:nvSpPr>
          <p:spPr bwMode="auto">
            <a:xfrm>
              <a:off x="203" y="4110"/>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0" name="Rectangle 30"/>
            <p:cNvSpPr>
              <a:spLocks noChangeArrowheads="1"/>
            </p:cNvSpPr>
            <p:nvPr/>
          </p:nvSpPr>
          <p:spPr bwMode="auto">
            <a:xfrm>
              <a:off x="203" y="392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51" name="Rectangle 31"/>
            <p:cNvSpPr>
              <a:spLocks noChangeArrowheads="1"/>
            </p:cNvSpPr>
            <p:nvPr/>
          </p:nvSpPr>
          <p:spPr bwMode="auto">
            <a:xfrm>
              <a:off x="204" y="374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4401" name="Group 81"/>
          <p:cNvGrpSpPr/>
          <p:nvPr/>
        </p:nvGrpSpPr>
        <p:grpSpPr bwMode="auto">
          <a:xfrm>
            <a:off x="1476376" y="4365625"/>
            <a:ext cx="865188" cy="2160588"/>
            <a:chOff x="930" y="2750"/>
            <a:chExt cx="545" cy="1361"/>
          </a:xfrm>
        </p:grpSpPr>
        <p:sp>
          <p:nvSpPr>
            <p:cNvPr id="184353" name="Line 33"/>
            <p:cNvSpPr>
              <a:spLocks noChangeShapeType="1"/>
            </p:cNvSpPr>
            <p:nvPr/>
          </p:nvSpPr>
          <p:spPr bwMode="auto">
            <a:xfrm>
              <a:off x="930"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4" name="Line 34"/>
            <p:cNvSpPr>
              <a:spLocks noChangeShapeType="1"/>
            </p:cNvSpPr>
            <p:nvPr/>
          </p:nvSpPr>
          <p:spPr bwMode="auto">
            <a:xfrm>
              <a:off x="1475"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5" name="Line 35"/>
            <p:cNvSpPr>
              <a:spLocks noChangeShapeType="1"/>
            </p:cNvSpPr>
            <p:nvPr/>
          </p:nvSpPr>
          <p:spPr bwMode="auto">
            <a:xfrm>
              <a:off x="930"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6" name="Rectangle 36"/>
            <p:cNvSpPr>
              <a:spLocks noChangeArrowheads="1"/>
            </p:cNvSpPr>
            <p:nvPr/>
          </p:nvSpPr>
          <p:spPr bwMode="auto">
            <a:xfrm>
              <a:off x="930"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57" name="Rectangle 37"/>
            <p:cNvSpPr>
              <a:spLocks noChangeArrowheads="1"/>
            </p:cNvSpPr>
            <p:nvPr/>
          </p:nvSpPr>
          <p:spPr bwMode="auto">
            <a:xfrm>
              <a:off x="930"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58" name="Rectangle 38"/>
            <p:cNvSpPr>
              <a:spLocks noChangeArrowheads="1"/>
            </p:cNvSpPr>
            <p:nvPr/>
          </p:nvSpPr>
          <p:spPr bwMode="auto">
            <a:xfrm>
              <a:off x="930" y="3566"/>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grpSp>
      <p:grpSp>
        <p:nvGrpSpPr>
          <p:cNvPr id="184402" name="Group 82"/>
          <p:cNvGrpSpPr/>
          <p:nvPr/>
        </p:nvGrpSpPr>
        <p:grpSpPr bwMode="auto">
          <a:xfrm>
            <a:off x="2627313" y="4365625"/>
            <a:ext cx="866775" cy="2160588"/>
            <a:chOff x="1655" y="2750"/>
            <a:chExt cx="546" cy="1361"/>
          </a:xfrm>
        </p:grpSpPr>
        <p:sp>
          <p:nvSpPr>
            <p:cNvPr id="184359" name="Line 39"/>
            <p:cNvSpPr>
              <a:spLocks noChangeShapeType="1"/>
            </p:cNvSpPr>
            <p:nvPr/>
          </p:nvSpPr>
          <p:spPr bwMode="auto">
            <a:xfrm>
              <a:off x="165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0" name="Line 40"/>
            <p:cNvSpPr>
              <a:spLocks noChangeShapeType="1"/>
            </p:cNvSpPr>
            <p:nvPr/>
          </p:nvSpPr>
          <p:spPr bwMode="auto">
            <a:xfrm>
              <a:off x="220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1" name="Line 41"/>
            <p:cNvSpPr>
              <a:spLocks noChangeShapeType="1"/>
            </p:cNvSpPr>
            <p:nvPr/>
          </p:nvSpPr>
          <p:spPr bwMode="auto">
            <a:xfrm>
              <a:off x="165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2" name="Rectangle 42"/>
            <p:cNvSpPr>
              <a:spLocks noChangeArrowheads="1"/>
            </p:cNvSpPr>
            <p:nvPr/>
          </p:nvSpPr>
          <p:spPr bwMode="auto">
            <a:xfrm>
              <a:off x="1655"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63" name="Rectangle 43"/>
            <p:cNvSpPr>
              <a:spLocks noChangeArrowheads="1"/>
            </p:cNvSpPr>
            <p:nvPr/>
          </p:nvSpPr>
          <p:spPr bwMode="auto">
            <a:xfrm>
              <a:off x="1656"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4403" name="Group 83"/>
          <p:cNvGrpSpPr/>
          <p:nvPr/>
        </p:nvGrpSpPr>
        <p:grpSpPr bwMode="auto">
          <a:xfrm>
            <a:off x="3781425" y="4365625"/>
            <a:ext cx="865188" cy="2160588"/>
            <a:chOff x="2382" y="2750"/>
            <a:chExt cx="545" cy="1361"/>
          </a:xfrm>
        </p:grpSpPr>
        <p:sp>
          <p:nvSpPr>
            <p:cNvPr id="184365" name="Line 45"/>
            <p:cNvSpPr>
              <a:spLocks noChangeShapeType="1"/>
            </p:cNvSpPr>
            <p:nvPr/>
          </p:nvSpPr>
          <p:spPr bwMode="auto">
            <a:xfrm>
              <a:off x="2382"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6" name="Line 46"/>
            <p:cNvSpPr>
              <a:spLocks noChangeShapeType="1"/>
            </p:cNvSpPr>
            <p:nvPr/>
          </p:nvSpPr>
          <p:spPr bwMode="auto">
            <a:xfrm>
              <a:off x="2927"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7" name="Line 47"/>
            <p:cNvSpPr>
              <a:spLocks noChangeShapeType="1"/>
            </p:cNvSpPr>
            <p:nvPr/>
          </p:nvSpPr>
          <p:spPr bwMode="auto">
            <a:xfrm>
              <a:off x="2382"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8" name="Rectangle 48"/>
            <p:cNvSpPr>
              <a:spLocks noChangeArrowheads="1"/>
            </p:cNvSpPr>
            <p:nvPr/>
          </p:nvSpPr>
          <p:spPr bwMode="auto">
            <a:xfrm>
              <a:off x="2382"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4399" name="Group 79"/>
          <p:cNvGrpSpPr/>
          <p:nvPr/>
        </p:nvGrpSpPr>
        <p:grpSpPr bwMode="auto">
          <a:xfrm>
            <a:off x="4929188" y="1628775"/>
            <a:ext cx="865187" cy="2160588"/>
            <a:chOff x="3105" y="1026"/>
            <a:chExt cx="545" cy="1361"/>
          </a:xfrm>
        </p:grpSpPr>
        <p:sp>
          <p:nvSpPr>
            <p:cNvPr id="184370" name="Line 50"/>
            <p:cNvSpPr>
              <a:spLocks noChangeShapeType="1"/>
            </p:cNvSpPr>
            <p:nvPr/>
          </p:nvSpPr>
          <p:spPr bwMode="auto">
            <a:xfrm>
              <a:off x="31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1" name="Line 51"/>
            <p:cNvSpPr>
              <a:spLocks noChangeShapeType="1"/>
            </p:cNvSpPr>
            <p:nvPr/>
          </p:nvSpPr>
          <p:spPr bwMode="auto">
            <a:xfrm>
              <a:off x="36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2" name="Line 52"/>
            <p:cNvSpPr>
              <a:spLocks noChangeShapeType="1"/>
            </p:cNvSpPr>
            <p:nvPr/>
          </p:nvSpPr>
          <p:spPr bwMode="auto">
            <a:xfrm>
              <a:off x="31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3" name="Rectangle 53"/>
            <p:cNvSpPr>
              <a:spLocks noChangeArrowheads="1"/>
            </p:cNvSpPr>
            <p:nvPr/>
          </p:nvSpPr>
          <p:spPr bwMode="auto">
            <a:xfrm>
              <a:off x="31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4404" name="Group 84"/>
          <p:cNvGrpSpPr/>
          <p:nvPr/>
        </p:nvGrpSpPr>
        <p:grpSpPr bwMode="auto">
          <a:xfrm>
            <a:off x="4929188" y="4365625"/>
            <a:ext cx="866775" cy="2160588"/>
            <a:chOff x="3105" y="2750"/>
            <a:chExt cx="546" cy="1361"/>
          </a:xfrm>
        </p:grpSpPr>
        <p:sp>
          <p:nvSpPr>
            <p:cNvPr id="184375" name="Line 55"/>
            <p:cNvSpPr>
              <a:spLocks noChangeShapeType="1"/>
            </p:cNvSpPr>
            <p:nvPr/>
          </p:nvSpPr>
          <p:spPr bwMode="auto">
            <a:xfrm>
              <a:off x="310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6" name="Line 56"/>
            <p:cNvSpPr>
              <a:spLocks noChangeShapeType="1"/>
            </p:cNvSpPr>
            <p:nvPr/>
          </p:nvSpPr>
          <p:spPr bwMode="auto">
            <a:xfrm>
              <a:off x="365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7" name="Line 57"/>
            <p:cNvSpPr>
              <a:spLocks noChangeShapeType="1"/>
            </p:cNvSpPr>
            <p:nvPr/>
          </p:nvSpPr>
          <p:spPr bwMode="auto">
            <a:xfrm>
              <a:off x="310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8" name="Rectangle 58"/>
            <p:cNvSpPr>
              <a:spLocks noChangeArrowheads="1"/>
            </p:cNvSpPr>
            <p:nvPr/>
          </p:nvSpPr>
          <p:spPr bwMode="auto">
            <a:xfrm>
              <a:off x="3105"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79" name="Rectangle 59"/>
            <p:cNvSpPr>
              <a:spLocks noChangeArrowheads="1"/>
            </p:cNvSpPr>
            <p:nvPr/>
          </p:nvSpPr>
          <p:spPr bwMode="auto">
            <a:xfrm>
              <a:off x="3106"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4405" name="Group 85"/>
          <p:cNvGrpSpPr/>
          <p:nvPr/>
        </p:nvGrpSpPr>
        <p:grpSpPr bwMode="auto">
          <a:xfrm>
            <a:off x="6083300" y="4367213"/>
            <a:ext cx="866775" cy="2160587"/>
            <a:chOff x="3832" y="2751"/>
            <a:chExt cx="546" cy="1361"/>
          </a:xfrm>
        </p:grpSpPr>
        <p:sp>
          <p:nvSpPr>
            <p:cNvPr id="184380" name="Line 60"/>
            <p:cNvSpPr>
              <a:spLocks noChangeShapeType="1"/>
            </p:cNvSpPr>
            <p:nvPr/>
          </p:nvSpPr>
          <p:spPr bwMode="auto">
            <a:xfrm>
              <a:off x="3832" y="2751"/>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1" name="Line 61"/>
            <p:cNvSpPr>
              <a:spLocks noChangeShapeType="1"/>
            </p:cNvSpPr>
            <p:nvPr/>
          </p:nvSpPr>
          <p:spPr bwMode="auto">
            <a:xfrm>
              <a:off x="4377" y="2751"/>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2" name="Line 62"/>
            <p:cNvSpPr>
              <a:spLocks noChangeShapeType="1"/>
            </p:cNvSpPr>
            <p:nvPr/>
          </p:nvSpPr>
          <p:spPr bwMode="auto">
            <a:xfrm>
              <a:off x="3832" y="4112"/>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3" name="Rectangle 63"/>
            <p:cNvSpPr>
              <a:spLocks noChangeArrowheads="1"/>
            </p:cNvSpPr>
            <p:nvPr/>
          </p:nvSpPr>
          <p:spPr bwMode="auto">
            <a:xfrm>
              <a:off x="3832" y="3930"/>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84" name="Rectangle 64"/>
            <p:cNvSpPr>
              <a:spLocks noChangeArrowheads="1"/>
            </p:cNvSpPr>
            <p:nvPr/>
          </p:nvSpPr>
          <p:spPr bwMode="auto">
            <a:xfrm>
              <a:off x="3833" y="374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85" name="Rectangle 65"/>
            <p:cNvSpPr>
              <a:spLocks noChangeArrowheads="1"/>
            </p:cNvSpPr>
            <p:nvPr/>
          </p:nvSpPr>
          <p:spPr bwMode="auto">
            <a:xfrm>
              <a:off x="3833" y="356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grpSp>
      <p:grpSp>
        <p:nvGrpSpPr>
          <p:cNvPr id="184406" name="Group 86"/>
          <p:cNvGrpSpPr/>
          <p:nvPr/>
        </p:nvGrpSpPr>
        <p:grpSpPr bwMode="auto">
          <a:xfrm>
            <a:off x="7234238" y="4367213"/>
            <a:ext cx="866775" cy="2160587"/>
            <a:chOff x="4557" y="2751"/>
            <a:chExt cx="546" cy="1361"/>
          </a:xfrm>
        </p:grpSpPr>
        <p:sp>
          <p:nvSpPr>
            <p:cNvPr id="184386" name="Line 66"/>
            <p:cNvSpPr>
              <a:spLocks noChangeShapeType="1"/>
            </p:cNvSpPr>
            <p:nvPr/>
          </p:nvSpPr>
          <p:spPr bwMode="auto">
            <a:xfrm>
              <a:off x="4557" y="2751"/>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7" name="Line 67"/>
            <p:cNvSpPr>
              <a:spLocks noChangeShapeType="1"/>
            </p:cNvSpPr>
            <p:nvPr/>
          </p:nvSpPr>
          <p:spPr bwMode="auto">
            <a:xfrm>
              <a:off x="5102" y="2751"/>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8" name="Line 68"/>
            <p:cNvSpPr>
              <a:spLocks noChangeShapeType="1"/>
            </p:cNvSpPr>
            <p:nvPr/>
          </p:nvSpPr>
          <p:spPr bwMode="auto">
            <a:xfrm>
              <a:off x="4557" y="4112"/>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9" name="Rectangle 69"/>
            <p:cNvSpPr>
              <a:spLocks noChangeArrowheads="1"/>
            </p:cNvSpPr>
            <p:nvPr/>
          </p:nvSpPr>
          <p:spPr bwMode="auto">
            <a:xfrm>
              <a:off x="4557" y="3930"/>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90" name="Rectangle 70"/>
            <p:cNvSpPr>
              <a:spLocks noChangeArrowheads="1"/>
            </p:cNvSpPr>
            <p:nvPr/>
          </p:nvSpPr>
          <p:spPr bwMode="auto">
            <a:xfrm>
              <a:off x="4558" y="374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sp>
        <p:nvSpPr>
          <p:cNvPr id="15" name="文本框 14"/>
          <p:cNvSpPr txBox="1"/>
          <p:nvPr/>
        </p:nvSpPr>
        <p:spPr>
          <a:xfrm>
            <a:off x="6275705" y="3279140"/>
            <a:ext cx="2329180" cy="460375"/>
          </a:xfrm>
          <a:prstGeom prst="rect">
            <a:avLst/>
          </a:prstGeom>
          <a:noFill/>
        </p:spPr>
        <p:txBody>
          <a:bodyPr wrap="square" rtlCol="0">
            <a:spAutoFit/>
          </a:bodyPr>
          <a:lstStyle/>
          <a:p>
            <a:r>
              <a:rPr lang="zh-CN" altLang="en-US" sz="2400" b="1">
                <a:solidFill>
                  <a:srgbClr val="FFFF00"/>
                </a:solidFill>
              </a:rPr>
              <a:t>进栈时打印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4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4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440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440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440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440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4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620713"/>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411" name="Group 67"/>
          <p:cNvGrpSpPr/>
          <p:nvPr/>
        </p:nvGrpSpPr>
        <p:grpSpPr bwMode="auto">
          <a:xfrm>
            <a:off x="325438" y="1628775"/>
            <a:ext cx="865187" cy="2160588"/>
            <a:chOff x="205" y="1026"/>
            <a:chExt cx="545" cy="1361"/>
          </a:xfrm>
        </p:grpSpPr>
        <p:sp>
          <p:nvSpPr>
            <p:cNvPr id="185350" name="Line 6"/>
            <p:cNvSpPr>
              <a:spLocks noChangeShapeType="1"/>
            </p:cNvSpPr>
            <p:nvPr/>
          </p:nvSpPr>
          <p:spPr bwMode="auto">
            <a:xfrm>
              <a:off x="2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1" name="Line 7"/>
            <p:cNvSpPr>
              <a:spLocks noChangeShapeType="1"/>
            </p:cNvSpPr>
            <p:nvPr/>
          </p:nvSpPr>
          <p:spPr bwMode="auto">
            <a:xfrm>
              <a:off x="7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2" name="Line 8"/>
            <p:cNvSpPr>
              <a:spLocks noChangeShapeType="1"/>
            </p:cNvSpPr>
            <p:nvPr/>
          </p:nvSpPr>
          <p:spPr bwMode="auto">
            <a:xfrm>
              <a:off x="2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3" name="Rectangle 9"/>
            <p:cNvSpPr>
              <a:spLocks noChangeArrowheads="1"/>
            </p:cNvSpPr>
            <p:nvPr/>
          </p:nvSpPr>
          <p:spPr bwMode="auto">
            <a:xfrm>
              <a:off x="2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5412" name="Group 68"/>
          <p:cNvGrpSpPr/>
          <p:nvPr/>
        </p:nvGrpSpPr>
        <p:grpSpPr bwMode="auto">
          <a:xfrm>
            <a:off x="1477965" y="1628775"/>
            <a:ext cx="865188" cy="2160588"/>
            <a:chOff x="931" y="1026"/>
            <a:chExt cx="545" cy="1361"/>
          </a:xfrm>
        </p:grpSpPr>
        <p:sp>
          <p:nvSpPr>
            <p:cNvPr id="185354" name="Line 10"/>
            <p:cNvSpPr>
              <a:spLocks noChangeShapeType="1"/>
            </p:cNvSpPr>
            <p:nvPr/>
          </p:nvSpPr>
          <p:spPr bwMode="auto">
            <a:xfrm>
              <a:off x="93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5" name="Line 11"/>
            <p:cNvSpPr>
              <a:spLocks noChangeShapeType="1"/>
            </p:cNvSpPr>
            <p:nvPr/>
          </p:nvSpPr>
          <p:spPr bwMode="auto">
            <a:xfrm>
              <a:off x="147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6" name="Line 12"/>
            <p:cNvSpPr>
              <a:spLocks noChangeShapeType="1"/>
            </p:cNvSpPr>
            <p:nvPr/>
          </p:nvSpPr>
          <p:spPr bwMode="auto">
            <a:xfrm>
              <a:off x="93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7" name="Rectangle 13"/>
            <p:cNvSpPr>
              <a:spLocks noChangeArrowheads="1"/>
            </p:cNvSpPr>
            <p:nvPr/>
          </p:nvSpPr>
          <p:spPr bwMode="auto">
            <a:xfrm>
              <a:off x="931"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5358" name="Rectangle 14"/>
            <p:cNvSpPr>
              <a:spLocks noChangeArrowheads="1"/>
            </p:cNvSpPr>
            <p:nvPr/>
          </p:nvSpPr>
          <p:spPr bwMode="auto">
            <a:xfrm>
              <a:off x="931"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grpSp>
      <p:grpSp>
        <p:nvGrpSpPr>
          <p:cNvPr id="185413" name="Group 69"/>
          <p:cNvGrpSpPr/>
          <p:nvPr/>
        </p:nvGrpSpPr>
        <p:grpSpPr bwMode="auto">
          <a:xfrm>
            <a:off x="2627313" y="1628775"/>
            <a:ext cx="865187" cy="2160588"/>
            <a:chOff x="1655" y="1026"/>
            <a:chExt cx="545" cy="1361"/>
          </a:xfrm>
        </p:grpSpPr>
        <p:sp>
          <p:nvSpPr>
            <p:cNvPr id="185359" name="Line 15"/>
            <p:cNvSpPr>
              <a:spLocks noChangeShapeType="1"/>
            </p:cNvSpPr>
            <p:nvPr/>
          </p:nvSpPr>
          <p:spPr bwMode="auto">
            <a:xfrm>
              <a:off x="165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0" name="Line 16"/>
            <p:cNvSpPr>
              <a:spLocks noChangeShapeType="1"/>
            </p:cNvSpPr>
            <p:nvPr/>
          </p:nvSpPr>
          <p:spPr bwMode="auto">
            <a:xfrm>
              <a:off x="220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1" name="Line 17"/>
            <p:cNvSpPr>
              <a:spLocks noChangeShapeType="1"/>
            </p:cNvSpPr>
            <p:nvPr/>
          </p:nvSpPr>
          <p:spPr bwMode="auto">
            <a:xfrm>
              <a:off x="165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2" name="Rectangle 18"/>
            <p:cNvSpPr>
              <a:spLocks noChangeArrowheads="1"/>
            </p:cNvSpPr>
            <p:nvPr/>
          </p:nvSpPr>
          <p:spPr bwMode="auto">
            <a:xfrm>
              <a:off x="165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5414" name="Group 70"/>
          <p:cNvGrpSpPr/>
          <p:nvPr/>
        </p:nvGrpSpPr>
        <p:grpSpPr bwMode="auto">
          <a:xfrm>
            <a:off x="3779838" y="1628775"/>
            <a:ext cx="865187" cy="2160588"/>
            <a:chOff x="2381" y="1026"/>
            <a:chExt cx="545" cy="1361"/>
          </a:xfrm>
        </p:grpSpPr>
        <p:sp>
          <p:nvSpPr>
            <p:cNvPr id="185365" name="Line 21"/>
            <p:cNvSpPr>
              <a:spLocks noChangeShapeType="1"/>
            </p:cNvSpPr>
            <p:nvPr/>
          </p:nvSpPr>
          <p:spPr bwMode="auto">
            <a:xfrm>
              <a:off x="238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6" name="Line 22"/>
            <p:cNvSpPr>
              <a:spLocks noChangeShapeType="1"/>
            </p:cNvSpPr>
            <p:nvPr/>
          </p:nvSpPr>
          <p:spPr bwMode="auto">
            <a:xfrm>
              <a:off x="292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7" name="Line 23"/>
            <p:cNvSpPr>
              <a:spLocks noChangeShapeType="1"/>
            </p:cNvSpPr>
            <p:nvPr/>
          </p:nvSpPr>
          <p:spPr bwMode="auto">
            <a:xfrm>
              <a:off x="238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416" name="Group 72"/>
          <p:cNvGrpSpPr/>
          <p:nvPr/>
        </p:nvGrpSpPr>
        <p:grpSpPr bwMode="auto">
          <a:xfrm>
            <a:off x="322263" y="4364038"/>
            <a:ext cx="866775" cy="2160587"/>
            <a:chOff x="203" y="2749"/>
            <a:chExt cx="546" cy="1361"/>
          </a:xfrm>
        </p:grpSpPr>
        <p:sp>
          <p:nvSpPr>
            <p:cNvPr id="185370" name="Line 26"/>
            <p:cNvSpPr>
              <a:spLocks noChangeShapeType="1"/>
            </p:cNvSpPr>
            <p:nvPr/>
          </p:nvSpPr>
          <p:spPr bwMode="auto">
            <a:xfrm>
              <a:off x="203" y="2749"/>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1" name="Line 27"/>
            <p:cNvSpPr>
              <a:spLocks noChangeShapeType="1"/>
            </p:cNvSpPr>
            <p:nvPr/>
          </p:nvSpPr>
          <p:spPr bwMode="auto">
            <a:xfrm>
              <a:off x="748" y="2749"/>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2" name="Line 28"/>
            <p:cNvSpPr>
              <a:spLocks noChangeShapeType="1"/>
            </p:cNvSpPr>
            <p:nvPr/>
          </p:nvSpPr>
          <p:spPr bwMode="auto">
            <a:xfrm>
              <a:off x="203" y="4110"/>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3" name="Rectangle 29"/>
            <p:cNvSpPr>
              <a:spLocks noChangeArrowheads="1"/>
            </p:cNvSpPr>
            <p:nvPr/>
          </p:nvSpPr>
          <p:spPr bwMode="auto">
            <a:xfrm>
              <a:off x="203" y="392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5374" name="Rectangle 30"/>
            <p:cNvSpPr>
              <a:spLocks noChangeArrowheads="1"/>
            </p:cNvSpPr>
            <p:nvPr/>
          </p:nvSpPr>
          <p:spPr bwMode="auto">
            <a:xfrm>
              <a:off x="204" y="374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grpSp>
      <p:grpSp>
        <p:nvGrpSpPr>
          <p:cNvPr id="185417" name="Group 73"/>
          <p:cNvGrpSpPr/>
          <p:nvPr/>
        </p:nvGrpSpPr>
        <p:grpSpPr bwMode="auto">
          <a:xfrm>
            <a:off x="1476375" y="4365625"/>
            <a:ext cx="865188" cy="2160588"/>
            <a:chOff x="930" y="2750"/>
            <a:chExt cx="545" cy="1361"/>
          </a:xfrm>
        </p:grpSpPr>
        <p:sp>
          <p:nvSpPr>
            <p:cNvPr id="185375" name="Line 31"/>
            <p:cNvSpPr>
              <a:spLocks noChangeShapeType="1"/>
            </p:cNvSpPr>
            <p:nvPr/>
          </p:nvSpPr>
          <p:spPr bwMode="auto">
            <a:xfrm>
              <a:off x="930"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6" name="Line 32"/>
            <p:cNvSpPr>
              <a:spLocks noChangeShapeType="1"/>
            </p:cNvSpPr>
            <p:nvPr/>
          </p:nvSpPr>
          <p:spPr bwMode="auto">
            <a:xfrm>
              <a:off x="1475"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7" name="Line 33"/>
            <p:cNvSpPr>
              <a:spLocks noChangeShapeType="1"/>
            </p:cNvSpPr>
            <p:nvPr/>
          </p:nvSpPr>
          <p:spPr bwMode="auto">
            <a:xfrm>
              <a:off x="930"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8" name="Rectangle 34"/>
            <p:cNvSpPr>
              <a:spLocks noChangeArrowheads="1"/>
            </p:cNvSpPr>
            <p:nvPr/>
          </p:nvSpPr>
          <p:spPr bwMode="auto">
            <a:xfrm>
              <a:off x="930"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5418" name="Group 74"/>
          <p:cNvGrpSpPr/>
          <p:nvPr/>
        </p:nvGrpSpPr>
        <p:grpSpPr bwMode="auto">
          <a:xfrm>
            <a:off x="2627313" y="4365625"/>
            <a:ext cx="865187" cy="2160588"/>
            <a:chOff x="1655" y="2750"/>
            <a:chExt cx="545" cy="1361"/>
          </a:xfrm>
        </p:grpSpPr>
        <p:sp>
          <p:nvSpPr>
            <p:cNvPr id="185381" name="Line 37"/>
            <p:cNvSpPr>
              <a:spLocks noChangeShapeType="1"/>
            </p:cNvSpPr>
            <p:nvPr/>
          </p:nvSpPr>
          <p:spPr bwMode="auto">
            <a:xfrm>
              <a:off x="165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2" name="Line 38"/>
            <p:cNvSpPr>
              <a:spLocks noChangeShapeType="1"/>
            </p:cNvSpPr>
            <p:nvPr/>
          </p:nvSpPr>
          <p:spPr bwMode="auto">
            <a:xfrm>
              <a:off x="220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3" name="Line 39"/>
            <p:cNvSpPr>
              <a:spLocks noChangeShapeType="1"/>
            </p:cNvSpPr>
            <p:nvPr/>
          </p:nvSpPr>
          <p:spPr bwMode="auto">
            <a:xfrm>
              <a:off x="165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419" name="Group 75"/>
          <p:cNvGrpSpPr/>
          <p:nvPr/>
        </p:nvGrpSpPr>
        <p:grpSpPr bwMode="auto">
          <a:xfrm>
            <a:off x="3781425" y="4365625"/>
            <a:ext cx="865188" cy="2160588"/>
            <a:chOff x="2382" y="2750"/>
            <a:chExt cx="545" cy="1361"/>
          </a:xfrm>
        </p:grpSpPr>
        <p:sp>
          <p:nvSpPr>
            <p:cNvPr id="185386" name="Line 42"/>
            <p:cNvSpPr>
              <a:spLocks noChangeShapeType="1"/>
            </p:cNvSpPr>
            <p:nvPr/>
          </p:nvSpPr>
          <p:spPr bwMode="auto">
            <a:xfrm>
              <a:off x="2382"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7" name="Line 43"/>
            <p:cNvSpPr>
              <a:spLocks noChangeShapeType="1"/>
            </p:cNvSpPr>
            <p:nvPr/>
          </p:nvSpPr>
          <p:spPr bwMode="auto">
            <a:xfrm>
              <a:off x="2927"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8" name="Line 44"/>
            <p:cNvSpPr>
              <a:spLocks noChangeShapeType="1"/>
            </p:cNvSpPr>
            <p:nvPr/>
          </p:nvSpPr>
          <p:spPr bwMode="auto">
            <a:xfrm>
              <a:off x="2382"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9" name="Rectangle 45"/>
            <p:cNvSpPr>
              <a:spLocks noChangeArrowheads="1"/>
            </p:cNvSpPr>
            <p:nvPr/>
          </p:nvSpPr>
          <p:spPr bwMode="auto">
            <a:xfrm>
              <a:off x="2382"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grpSp>
      <p:grpSp>
        <p:nvGrpSpPr>
          <p:cNvPr id="185415" name="Group 71"/>
          <p:cNvGrpSpPr/>
          <p:nvPr/>
        </p:nvGrpSpPr>
        <p:grpSpPr bwMode="auto">
          <a:xfrm>
            <a:off x="4929188" y="1628775"/>
            <a:ext cx="865187" cy="2160588"/>
            <a:chOff x="3105" y="1026"/>
            <a:chExt cx="545" cy="1361"/>
          </a:xfrm>
        </p:grpSpPr>
        <p:sp>
          <p:nvSpPr>
            <p:cNvPr id="185390" name="Line 46"/>
            <p:cNvSpPr>
              <a:spLocks noChangeShapeType="1"/>
            </p:cNvSpPr>
            <p:nvPr/>
          </p:nvSpPr>
          <p:spPr bwMode="auto">
            <a:xfrm>
              <a:off x="31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1" name="Line 47"/>
            <p:cNvSpPr>
              <a:spLocks noChangeShapeType="1"/>
            </p:cNvSpPr>
            <p:nvPr/>
          </p:nvSpPr>
          <p:spPr bwMode="auto">
            <a:xfrm>
              <a:off x="36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2" name="Line 48"/>
            <p:cNvSpPr>
              <a:spLocks noChangeShapeType="1"/>
            </p:cNvSpPr>
            <p:nvPr/>
          </p:nvSpPr>
          <p:spPr bwMode="auto">
            <a:xfrm>
              <a:off x="31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3" name="Rectangle 49"/>
            <p:cNvSpPr>
              <a:spLocks noChangeArrowheads="1"/>
            </p:cNvSpPr>
            <p:nvPr/>
          </p:nvSpPr>
          <p:spPr bwMode="auto">
            <a:xfrm>
              <a:off x="31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5420" name="Group 76"/>
          <p:cNvGrpSpPr/>
          <p:nvPr/>
        </p:nvGrpSpPr>
        <p:grpSpPr bwMode="auto">
          <a:xfrm>
            <a:off x="4905378" y="4365625"/>
            <a:ext cx="906463" cy="2160588"/>
            <a:chOff x="3090" y="2750"/>
            <a:chExt cx="571" cy="1361"/>
          </a:xfrm>
        </p:grpSpPr>
        <p:sp>
          <p:nvSpPr>
            <p:cNvPr id="185394" name="Line 50"/>
            <p:cNvSpPr>
              <a:spLocks noChangeShapeType="1"/>
            </p:cNvSpPr>
            <p:nvPr/>
          </p:nvSpPr>
          <p:spPr bwMode="auto">
            <a:xfrm>
              <a:off x="3105" y="2750"/>
              <a:ext cx="0" cy="1360"/>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5" name="Line 51"/>
            <p:cNvSpPr>
              <a:spLocks noChangeShapeType="1"/>
            </p:cNvSpPr>
            <p:nvPr/>
          </p:nvSpPr>
          <p:spPr bwMode="auto">
            <a:xfrm>
              <a:off x="3650" y="2750"/>
              <a:ext cx="0" cy="1361"/>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6" name="Line 52"/>
            <p:cNvSpPr>
              <a:spLocks noChangeShapeType="1"/>
            </p:cNvSpPr>
            <p:nvPr/>
          </p:nvSpPr>
          <p:spPr bwMode="auto">
            <a:xfrm>
              <a:off x="3105" y="4111"/>
              <a:ext cx="545" cy="0"/>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410" name="Text Box 66"/>
            <p:cNvSpPr txBox="1">
              <a:spLocks noChangeArrowheads="1"/>
            </p:cNvSpPr>
            <p:nvPr/>
          </p:nvSpPr>
          <p:spPr bwMode="auto">
            <a:xfrm>
              <a:off x="3090" y="3397"/>
              <a:ext cx="57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FF00"/>
                  </a:solidFill>
                  <a:effectLst/>
                </a:rPr>
                <a:t>栈空</a:t>
              </a:r>
            </a:p>
          </p:txBody>
        </p:sp>
      </p:grpSp>
      <p:sp>
        <p:nvSpPr>
          <p:cNvPr id="185432" name="Text Box 88"/>
          <p:cNvSpPr txBox="1">
            <a:spLocks noChangeArrowheads="1"/>
          </p:cNvSpPr>
          <p:nvPr/>
        </p:nvSpPr>
        <p:spPr bwMode="auto">
          <a:xfrm>
            <a:off x="179388" y="188913"/>
            <a:ext cx="5368925"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solidFill>
                  <a:srgbClr val="FFFF00"/>
                </a:solidFill>
                <a:effectLst/>
              </a:rPr>
              <a:t>Stack state in PreOrderTraversal</a:t>
            </a:r>
          </a:p>
          <a:p>
            <a:pPr algn="l"/>
            <a:r>
              <a:rPr kumimoji="1" lang="zh-CN" altLang="en-US" sz="3600">
                <a:effectLst/>
              </a:rPr>
              <a:t>先序遍历中栈的变化</a:t>
            </a:r>
          </a:p>
        </p:txBody>
      </p:sp>
      <p:sp>
        <p:nvSpPr>
          <p:cNvPr id="15" name="文本框 14"/>
          <p:cNvSpPr txBox="1"/>
          <p:nvPr/>
        </p:nvSpPr>
        <p:spPr>
          <a:xfrm>
            <a:off x="6275705" y="3279140"/>
            <a:ext cx="2329180" cy="460375"/>
          </a:xfrm>
          <a:prstGeom prst="rect">
            <a:avLst/>
          </a:prstGeom>
          <a:noFill/>
        </p:spPr>
        <p:txBody>
          <a:bodyPr wrap="square" rtlCol="0">
            <a:spAutoFit/>
          </a:bodyPr>
          <a:lstStyle/>
          <a:p>
            <a:r>
              <a:rPr lang="zh-CN" altLang="en-US" sz="2400" b="1">
                <a:solidFill>
                  <a:srgbClr val="FFFF00"/>
                </a:solidFill>
              </a:rPr>
              <a:t>进栈时打印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4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54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54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54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4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54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54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54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5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96000" y="549275"/>
            <a:ext cx="8280000" cy="32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dirty="0">
                <a:solidFill>
                  <a:srgbClr val="FFFF00"/>
                </a:solidFill>
                <a:effectLst/>
                <a:latin typeface="Times New Roman" panose="02020603050405020304" pitchFamily="18" charset="0"/>
              </a:rPr>
              <a:t>后序遍历</a:t>
            </a:r>
            <a:r>
              <a:rPr kumimoji="1" lang="zh-CN" altLang="en-US" sz="2400" dirty="0">
                <a:effectLst/>
                <a:latin typeface="Times New Roman" panose="02020603050405020304" pitchFamily="18" charset="0"/>
              </a:rPr>
              <a:t>的基本思想是：</a:t>
            </a:r>
          </a:p>
          <a:p>
            <a:pPr algn="l">
              <a:spcBef>
                <a:spcPct val="50000"/>
              </a:spcBef>
            </a:pPr>
            <a:r>
              <a:rPr kumimoji="1" lang="zh-CN" altLang="en-US" sz="2400" dirty="0" smtClean="0">
                <a:effectLst/>
                <a:latin typeface="Times New Roman" panose="02020603050405020304" pitchFamily="18" charset="0"/>
              </a:rPr>
              <a:t>        后序</a:t>
            </a:r>
            <a:r>
              <a:rPr kumimoji="1" lang="zh-CN" altLang="en-US" sz="2400" dirty="0">
                <a:effectLst/>
                <a:latin typeface="Times New Roman" panose="02020603050405020304" pitchFamily="18" charset="0"/>
              </a:rPr>
              <a:t>非递归算法比较复杂，每个结点</a:t>
            </a:r>
            <a:r>
              <a:rPr kumimoji="1" lang="zh-CN" altLang="en-US" sz="2400" dirty="0" smtClean="0">
                <a:effectLst/>
                <a:latin typeface="Times New Roman" panose="02020603050405020304" pitchFamily="18" charset="0"/>
              </a:rPr>
              <a:t>要</a:t>
            </a:r>
            <a:r>
              <a:rPr kumimoji="1" lang="zh-CN" altLang="en-US" sz="2400" dirty="0">
                <a:effectLst/>
                <a:latin typeface="Times New Roman" panose="02020603050405020304" pitchFamily="18" charset="0"/>
              </a:rPr>
              <a:t>等</a:t>
            </a:r>
            <a:r>
              <a:rPr kumimoji="1" lang="zh-CN" altLang="en-US" sz="2400" dirty="0" smtClean="0">
                <a:effectLst/>
                <a:latin typeface="Times New Roman" panose="02020603050405020304" pitchFamily="18" charset="0"/>
              </a:rPr>
              <a:t>到</a:t>
            </a:r>
            <a:r>
              <a:rPr kumimoji="1" lang="zh-CN" altLang="en-US" sz="2400" dirty="0">
                <a:effectLst/>
                <a:latin typeface="Times New Roman" panose="02020603050405020304" pitchFamily="18" charset="0"/>
              </a:rPr>
              <a:t>它们左、右子树</a:t>
            </a:r>
            <a:r>
              <a:rPr kumimoji="1" lang="zh-CN" altLang="en-US" sz="2400" dirty="0" smtClean="0">
                <a:effectLst/>
                <a:latin typeface="Times New Roman" panose="02020603050405020304" pitchFamily="18" charset="0"/>
              </a:rPr>
              <a:t>都被遍历完后才</a:t>
            </a:r>
            <a:r>
              <a:rPr kumimoji="1" lang="zh-CN" altLang="en-US" sz="2400" dirty="0">
                <a:effectLst/>
                <a:latin typeface="Times New Roman" panose="02020603050405020304" pitchFamily="18" charset="0"/>
              </a:rPr>
              <a:t>得以访问，所以</a:t>
            </a:r>
            <a:r>
              <a:rPr kumimoji="1" lang="zh-CN" altLang="en-US" sz="2400" dirty="0">
                <a:solidFill>
                  <a:srgbClr val="FFFF00"/>
                </a:solidFill>
                <a:effectLst/>
                <a:latin typeface="Times New Roman" panose="02020603050405020304" pitchFamily="18" charset="0"/>
              </a:rPr>
              <a:t>在去遍历它的左、右子树之前都需要进栈</a:t>
            </a:r>
            <a:r>
              <a:rPr kumimoji="1" lang="zh-CN" altLang="en-US" sz="2400" dirty="0" smtClean="0">
                <a:effectLst/>
                <a:latin typeface="Times New Roman" panose="02020603050405020304" pitchFamily="18" charset="0"/>
              </a:rPr>
              <a:t>。</a:t>
            </a:r>
            <a:endParaRPr kumimoji="1" lang="en-US" altLang="zh-CN" sz="2400" dirty="0" smtClean="0">
              <a:effectLst/>
              <a:latin typeface="Times New Roman" panose="02020603050405020304" pitchFamily="18" charset="0"/>
            </a:endParaRPr>
          </a:p>
          <a:p>
            <a:pPr algn="l">
              <a:spcBef>
                <a:spcPts val="0"/>
              </a:spcBef>
            </a:pPr>
            <a:r>
              <a:rPr kumimoji="1" lang="zh-CN" altLang="en-US" sz="2400" dirty="0" smtClean="0">
                <a:effectLst/>
                <a:latin typeface="Times New Roman" panose="02020603050405020304" pitchFamily="18" charset="0"/>
              </a:rPr>
              <a:t>        当</a:t>
            </a:r>
            <a:r>
              <a:rPr kumimoji="1" lang="zh-CN" altLang="en-US" sz="2400" dirty="0">
                <a:effectLst/>
                <a:latin typeface="Times New Roman" panose="02020603050405020304" pitchFamily="18" charset="0"/>
              </a:rPr>
              <a:t>它出栈时，需要判断是从左子树回来（即刚遍历完左子树，此时需要去遍历右子树），还是从右子树回来（即刚遍历完右子树，</a:t>
            </a:r>
            <a:r>
              <a:rPr kumimoji="1" lang="zh-CN" altLang="en-US" sz="2400" dirty="0" smtClean="0">
                <a:effectLst/>
                <a:latin typeface="Times New Roman" panose="02020603050405020304" pitchFamily="18" charset="0"/>
              </a:rPr>
              <a:t>此时可以访问</a:t>
            </a:r>
            <a:r>
              <a:rPr kumimoji="1" lang="zh-CN" altLang="en-US" sz="2400" dirty="0">
                <a:effectLst/>
                <a:latin typeface="Times New Roman" panose="02020603050405020304" pitchFamily="18" charset="0"/>
              </a:rPr>
              <a:t>这个结点）。因此，进栈的结点需要伴随着一个标记</a:t>
            </a:r>
            <a:r>
              <a:rPr kumimoji="1" lang="en-US" altLang="zh-CN" sz="2400" b="1" i="1" dirty="0">
                <a:solidFill>
                  <a:srgbClr val="FFFF00"/>
                </a:solidFill>
                <a:effectLst/>
                <a:latin typeface="Times New Roman" panose="02020603050405020304" pitchFamily="18" charset="0"/>
              </a:rPr>
              <a:t>tag</a:t>
            </a:r>
            <a:r>
              <a:rPr kumimoji="1" lang="en-US" altLang="zh-CN" sz="2400" dirty="0">
                <a:effectLst/>
                <a:latin typeface="Times New Roman" panose="02020603050405020304" pitchFamily="18" charset="0"/>
              </a:rPr>
              <a:t> </a:t>
            </a:r>
            <a:r>
              <a:rPr kumimoji="1" lang="zh-CN" altLang="en-US" sz="2400" dirty="0">
                <a:effectLst/>
                <a:latin typeface="Times New Roman" panose="02020603050405020304" pitchFamily="18" charset="0"/>
              </a:rPr>
              <a:t>。</a:t>
            </a:r>
          </a:p>
        </p:txBody>
      </p:sp>
      <p:sp>
        <p:nvSpPr>
          <p:cNvPr id="2" name="椭圆 1"/>
          <p:cNvSpPr/>
          <p:nvPr/>
        </p:nvSpPr>
        <p:spPr>
          <a:xfrm>
            <a:off x="1259840" y="4509135"/>
            <a:ext cx="216535" cy="215900"/>
          </a:xfrm>
          <a:prstGeom prst="ellipse">
            <a:avLst/>
          </a:prstGeom>
          <a:noFill/>
          <a:ln w="19050">
            <a:solidFill>
              <a:schemeClr val="tx1"/>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 name="椭圆 2"/>
          <p:cNvSpPr/>
          <p:nvPr/>
        </p:nvSpPr>
        <p:spPr>
          <a:xfrm>
            <a:off x="935355" y="5013325"/>
            <a:ext cx="216535" cy="215900"/>
          </a:xfrm>
          <a:prstGeom prst="ellipse">
            <a:avLst/>
          </a:prstGeom>
          <a:noFill/>
          <a:ln w="19050">
            <a:solidFill>
              <a:schemeClr val="tx1"/>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5" name="等腰三角形 4"/>
          <p:cNvSpPr/>
          <p:nvPr/>
        </p:nvSpPr>
        <p:spPr>
          <a:xfrm>
            <a:off x="719455" y="5589270"/>
            <a:ext cx="215900" cy="504190"/>
          </a:xfrm>
          <a:prstGeom prst="triangle">
            <a:avLst/>
          </a:prstGeom>
          <a:noFill/>
          <a:ln w="19050">
            <a:solidFill>
              <a:schemeClr val="tx1"/>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6" name="等腰三角形 5"/>
          <p:cNvSpPr/>
          <p:nvPr/>
        </p:nvSpPr>
        <p:spPr>
          <a:xfrm>
            <a:off x="1151890" y="5589270"/>
            <a:ext cx="215900" cy="504190"/>
          </a:xfrm>
          <a:prstGeom prst="triangle">
            <a:avLst/>
          </a:prstGeom>
          <a:noFill/>
          <a:ln w="19050">
            <a:solidFill>
              <a:schemeClr val="tx1"/>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cxnSp>
        <p:nvCxnSpPr>
          <p:cNvPr id="7" name="直接连接符 6"/>
          <p:cNvCxnSpPr>
            <a:stCxn id="3" idx="4"/>
            <a:endCxn id="5" idx="0"/>
          </p:cNvCxnSpPr>
          <p:nvPr/>
        </p:nvCxnSpPr>
        <p:spPr>
          <a:xfrm flipH="1">
            <a:off x="827405" y="5229225"/>
            <a:ext cx="216535" cy="360045"/>
          </a:xfrm>
          <a:prstGeom prst="line">
            <a:avLst/>
          </a:prstGeom>
          <a:noFill/>
          <a:ln w="19050">
            <a:solidFill>
              <a:schemeClr val="tx1"/>
            </a:solidFill>
          </a:ln>
        </p:spPr>
      </p:cxnSp>
      <p:cxnSp>
        <p:nvCxnSpPr>
          <p:cNvPr id="8" name="直接连接符 7"/>
          <p:cNvCxnSpPr>
            <a:stCxn id="3" idx="4"/>
            <a:endCxn id="6" idx="0"/>
          </p:cNvCxnSpPr>
          <p:nvPr/>
        </p:nvCxnSpPr>
        <p:spPr>
          <a:xfrm>
            <a:off x="1043940" y="5229225"/>
            <a:ext cx="215900" cy="360045"/>
          </a:xfrm>
          <a:prstGeom prst="line">
            <a:avLst/>
          </a:prstGeom>
          <a:noFill/>
          <a:ln w="19050">
            <a:solidFill>
              <a:schemeClr val="tx1"/>
            </a:solidFill>
          </a:ln>
        </p:spPr>
      </p:cxnSp>
      <p:cxnSp>
        <p:nvCxnSpPr>
          <p:cNvPr id="9" name="直接连接符 8"/>
          <p:cNvCxnSpPr/>
          <p:nvPr/>
        </p:nvCxnSpPr>
        <p:spPr>
          <a:xfrm flipH="1">
            <a:off x="1043940" y="4693285"/>
            <a:ext cx="247650" cy="320040"/>
          </a:xfrm>
          <a:prstGeom prst="line">
            <a:avLst/>
          </a:prstGeom>
          <a:noFill/>
          <a:ln w="19050">
            <a:solidFill>
              <a:schemeClr val="tx1"/>
            </a:solidFill>
          </a:ln>
        </p:spPr>
      </p:cxnSp>
      <p:sp>
        <p:nvSpPr>
          <p:cNvPr id="10" name="文本框 9"/>
          <p:cNvSpPr txBox="1"/>
          <p:nvPr/>
        </p:nvSpPr>
        <p:spPr>
          <a:xfrm>
            <a:off x="2320925" y="3933190"/>
            <a:ext cx="6294120" cy="1198880"/>
          </a:xfrm>
          <a:prstGeom prst="rect">
            <a:avLst/>
          </a:prstGeom>
          <a:noFill/>
          <a:ln>
            <a:solidFill>
              <a:srgbClr val="FFFF00"/>
            </a:solidFill>
          </a:ln>
        </p:spPr>
        <p:txBody>
          <a:bodyPr wrap="square" rtlCol="0">
            <a:spAutoFit/>
          </a:bodyPr>
          <a:lstStyle/>
          <a:p>
            <a:pPr algn="just"/>
            <a:r>
              <a:rPr lang="zh-CN" altLang="en-US" sz="2400" b="1">
                <a:solidFill>
                  <a:srgbClr val="FFFF00"/>
                </a:solidFill>
              </a:rPr>
              <a:t>中序</a:t>
            </a:r>
            <a:r>
              <a:rPr lang="en-US" altLang="zh-CN" sz="2400" b="1">
                <a:solidFill>
                  <a:srgbClr val="FFFF00"/>
                </a:solidFill>
              </a:rPr>
              <a:t>&amp;</a:t>
            </a:r>
            <a:r>
              <a:rPr lang="zh-CN" altLang="en-US" sz="2400" b="1">
                <a:solidFill>
                  <a:srgbClr val="FFFF00"/>
                </a:solidFill>
              </a:rPr>
              <a:t>先序</a:t>
            </a:r>
            <a:r>
              <a:rPr lang="zh-CN" altLang="en-US" sz="2400"/>
              <a:t>：访问完左子树后需要根据栈中节点找到根，以访问右子树；访问完右子树后直接回退至上一级</a:t>
            </a:r>
          </a:p>
        </p:txBody>
      </p:sp>
      <p:sp>
        <p:nvSpPr>
          <p:cNvPr id="11" name="文本框 10"/>
          <p:cNvSpPr txBox="1"/>
          <p:nvPr/>
        </p:nvSpPr>
        <p:spPr>
          <a:xfrm>
            <a:off x="2320290" y="5300980"/>
            <a:ext cx="6294755" cy="1198880"/>
          </a:xfrm>
          <a:prstGeom prst="rect">
            <a:avLst/>
          </a:prstGeom>
          <a:noFill/>
          <a:ln>
            <a:solidFill>
              <a:srgbClr val="FFFF00"/>
            </a:solidFill>
          </a:ln>
        </p:spPr>
        <p:txBody>
          <a:bodyPr wrap="square" rtlCol="0">
            <a:spAutoFit/>
          </a:bodyPr>
          <a:lstStyle/>
          <a:p>
            <a:pPr algn="just"/>
            <a:r>
              <a:rPr lang="zh-CN" altLang="en-US" sz="2400" b="1">
                <a:solidFill>
                  <a:srgbClr val="FFFF00"/>
                </a:solidFill>
              </a:rPr>
              <a:t>后序</a:t>
            </a:r>
            <a:r>
              <a:rPr lang="zh-CN" altLang="en-US" sz="2400"/>
              <a:t>：访问完左子树后需要根据栈中节点找到根，以访问右子树；访问完右子树后同样</a:t>
            </a:r>
            <a:r>
              <a:rPr lang="zh-CN" altLang="en-US" sz="2400">
                <a:sym typeface="+mn-ea"/>
              </a:rPr>
              <a:t>需要根据栈中节点找到根，以访问右子树</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10" grpId="0" animBg="1"/>
      <p:bldP spid="11"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96000" y="549275"/>
            <a:ext cx="82800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dirty="0">
                <a:solidFill>
                  <a:srgbClr val="FFFF00"/>
                </a:solidFill>
                <a:effectLst/>
                <a:latin typeface="Times New Roman" panose="02020603050405020304" pitchFamily="18" charset="0"/>
              </a:rPr>
              <a:t>后序遍历</a:t>
            </a:r>
            <a:r>
              <a:rPr kumimoji="1" lang="zh-CN" altLang="en-US" sz="2400" dirty="0">
                <a:effectLst/>
                <a:latin typeface="Times New Roman" panose="02020603050405020304" pitchFamily="18" charset="0"/>
              </a:rPr>
              <a:t>的基本思想是：</a:t>
            </a:r>
          </a:p>
          <a:p>
            <a:pPr algn="l">
              <a:spcBef>
                <a:spcPct val="50000"/>
              </a:spcBef>
            </a:pPr>
            <a:r>
              <a:rPr kumimoji="1" lang="zh-CN" altLang="en-US" sz="2400" dirty="0" smtClean="0">
                <a:effectLst/>
                <a:latin typeface="Times New Roman" panose="02020603050405020304" pitchFamily="18" charset="0"/>
              </a:rPr>
              <a:t>        后序</a:t>
            </a:r>
            <a:r>
              <a:rPr kumimoji="1" lang="zh-CN" altLang="en-US" sz="2400" dirty="0">
                <a:effectLst/>
                <a:latin typeface="Times New Roman" panose="02020603050405020304" pitchFamily="18" charset="0"/>
              </a:rPr>
              <a:t>非递归算法比较复杂，每个结点</a:t>
            </a:r>
            <a:r>
              <a:rPr kumimoji="1" lang="zh-CN" altLang="en-US" sz="2400" dirty="0" smtClean="0">
                <a:effectLst/>
                <a:latin typeface="Times New Roman" panose="02020603050405020304" pitchFamily="18" charset="0"/>
              </a:rPr>
              <a:t>要</a:t>
            </a:r>
            <a:r>
              <a:rPr kumimoji="1" lang="zh-CN" altLang="en-US" sz="2400" dirty="0">
                <a:effectLst/>
                <a:latin typeface="Times New Roman" panose="02020603050405020304" pitchFamily="18" charset="0"/>
              </a:rPr>
              <a:t>等</a:t>
            </a:r>
            <a:r>
              <a:rPr kumimoji="1" lang="zh-CN" altLang="en-US" sz="2400" dirty="0" smtClean="0">
                <a:effectLst/>
                <a:latin typeface="Times New Roman" panose="02020603050405020304" pitchFamily="18" charset="0"/>
              </a:rPr>
              <a:t>到</a:t>
            </a:r>
            <a:r>
              <a:rPr kumimoji="1" lang="zh-CN" altLang="en-US" sz="2400" dirty="0">
                <a:effectLst/>
                <a:latin typeface="Times New Roman" panose="02020603050405020304" pitchFamily="18" charset="0"/>
              </a:rPr>
              <a:t>它们左、右子树</a:t>
            </a:r>
            <a:r>
              <a:rPr kumimoji="1" lang="zh-CN" altLang="en-US" sz="2400" dirty="0" smtClean="0">
                <a:effectLst/>
                <a:latin typeface="Times New Roman" panose="02020603050405020304" pitchFamily="18" charset="0"/>
              </a:rPr>
              <a:t>都被遍历完后才</a:t>
            </a:r>
            <a:r>
              <a:rPr kumimoji="1" lang="zh-CN" altLang="en-US" sz="2400" dirty="0">
                <a:effectLst/>
                <a:latin typeface="Times New Roman" panose="02020603050405020304" pitchFamily="18" charset="0"/>
              </a:rPr>
              <a:t>得以访问，所以</a:t>
            </a:r>
            <a:r>
              <a:rPr kumimoji="1" lang="zh-CN" altLang="en-US" sz="2400" dirty="0">
                <a:solidFill>
                  <a:srgbClr val="FFFF00"/>
                </a:solidFill>
                <a:effectLst/>
                <a:latin typeface="Times New Roman" panose="02020603050405020304" pitchFamily="18" charset="0"/>
              </a:rPr>
              <a:t>在去遍历它的左、右子树之前都需要进栈</a:t>
            </a:r>
            <a:r>
              <a:rPr kumimoji="1" lang="zh-CN" altLang="en-US" sz="2400" dirty="0" smtClean="0">
                <a:effectLst/>
                <a:latin typeface="Times New Roman" panose="02020603050405020304" pitchFamily="18" charset="0"/>
              </a:rPr>
              <a:t>。</a:t>
            </a:r>
            <a:endParaRPr kumimoji="1" lang="en-US" altLang="zh-CN" sz="2400" dirty="0" smtClean="0">
              <a:effectLst/>
              <a:latin typeface="Times New Roman" panose="02020603050405020304" pitchFamily="18" charset="0"/>
            </a:endParaRPr>
          </a:p>
          <a:p>
            <a:pPr algn="l">
              <a:spcBef>
                <a:spcPts val="0"/>
              </a:spcBef>
            </a:pPr>
            <a:r>
              <a:rPr kumimoji="1" lang="zh-CN" altLang="en-US" sz="2400" dirty="0" smtClean="0">
                <a:effectLst/>
                <a:latin typeface="Times New Roman" panose="02020603050405020304" pitchFamily="18" charset="0"/>
              </a:rPr>
              <a:t>        当</a:t>
            </a:r>
            <a:r>
              <a:rPr kumimoji="1" lang="zh-CN" altLang="en-US" sz="2400" dirty="0">
                <a:effectLst/>
                <a:latin typeface="Times New Roman" panose="02020603050405020304" pitchFamily="18" charset="0"/>
              </a:rPr>
              <a:t>它出栈时，需要判断是从左子树回来（即刚遍历完左子树，此时需要去遍历右子树），还是从右子树回来（即刚遍历完右子树，</a:t>
            </a:r>
            <a:r>
              <a:rPr kumimoji="1" lang="zh-CN" altLang="en-US" sz="2400" dirty="0" smtClean="0">
                <a:effectLst/>
                <a:latin typeface="Times New Roman" panose="02020603050405020304" pitchFamily="18" charset="0"/>
              </a:rPr>
              <a:t>此时可以访问</a:t>
            </a:r>
            <a:r>
              <a:rPr kumimoji="1" lang="zh-CN" altLang="en-US" sz="2400" dirty="0">
                <a:effectLst/>
                <a:latin typeface="Times New Roman" panose="02020603050405020304" pitchFamily="18" charset="0"/>
              </a:rPr>
              <a:t>这个结点）。因此，进栈的结点需要伴随着一个标记</a:t>
            </a:r>
            <a:r>
              <a:rPr kumimoji="1" lang="en-US" altLang="zh-CN" sz="2400" b="1" i="1" dirty="0">
                <a:solidFill>
                  <a:srgbClr val="FFFF00"/>
                </a:solidFill>
                <a:effectLst/>
                <a:latin typeface="Times New Roman" panose="02020603050405020304" pitchFamily="18" charset="0"/>
              </a:rPr>
              <a:t>tag</a:t>
            </a:r>
            <a:r>
              <a:rPr kumimoji="1" lang="en-US" altLang="zh-CN" sz="2400" dirty="0">
                <a:effectLst/>
                <a:latin typeface="Times New Roman" panose="02020603050405020304" pitchFamily="18" charset="0"/>
              </a:rPr>
              <a:t> </a:t>
            </a:r>
            <a:r>
              <a:rPr kumimoji="1" lang="zh-CN" altLang="en-US" sz="2400" dirty="0">
                <a:effectLst/>
                <a:latin typeface="Times New Roman" panose="02020603050405020304" pitchFamily="18" charset="0"/>
              </a:rPr>
              <a:t>。</a:t>
            </a:r>
          </a:p>
          <a:p>
            <a:pPr algn="l">
              <a:spcBef>
                <a:spcPct val="50000"/>
              </a:spcBef>
            </a:pPr>
            <a:r>
              <a:rPr kumimoji="1" lang="zh-CN" altLang="en-US" sz="2400" dirty="0">
                <a:effectLst/>
                <a:latin typeface="Times New Roman" panose="02020603050405020304" pitchFamily="18" charset="0"/>
              </a:rPr>
              <a:t> 	</a:t>
            </a:r>
            <a:r>
              <a:rPr kumimoji="1" lang="zh-CN" altLang="en-US" sz="2400" dirty="0" smtClean="0">
                <a:effectLst/>
                <a:latin typeface="Times New Roman" panose="02020603050405020304" pitchFamily="18" charset="0"/>
              </a:rPr>
              <a:t>     </a:t>
            </a:r>
            <a:r>
              <a:rPr kumimoji="1" lang="en-US" altLang="zh-CN" sz="2400" i="1" dirty="0" smtClean="0">
                <a:effectLst/>
                <a:latin typeface="Times New Roman" panose="02020603050405020304" pitchFamily="18" charset="0"/>
              </a:rPr>
              <a:t>L</a:t>
            </a:r>
            <a:r>
              <a:rPr kumimoji="1" lang="en-US" altLang="zh-CN" sz="2400" dirty="0" smtClean="0">
                <a:effectLst/>
                <a:latin typeface="Times New Roman" panose="02020603050405020304" pitchFamily="18" charset="0"/>
              </a:rPr>
              <a:t>     </a:t>
            </a:r>
            <a:r>
              <a:rPr kumimoji="1" lang="zh-CN" altLang="en-US" sz="2400" dirty="0">
                <a:effectLst/>
                <a:latin typeface="Times New Roman" panose="02020603050405020304" pitchFamily="18" charset="0"/>
              </a:rPr>
              <a:t>表明遍历它的左子树</a:t>
            </a:r>
          </a:p>
          <a:p>
            <a:pPr algn="l">
              <a:spcBef>
                <a:spcPct val="50000"/>
              </a:spcBef>
            </a:pPr>
            <a:r>
              <a:rPr kumimoji="1" lang="en-US" altLang="zh-CN" sz="2400" dirty="0" smtClean="0">
                <a:effectLst/>
                <a:latin typeface="Times New Roman" panose="02020603050405020304" pitchFamily="18" charset="0"/>
              </a:rPr>
              <a:t>    </a:t>
            </a:r>
            <a:r>
              <a:rPr kumimoji="1" lang="en-US" altLang="zh-CN" sz="2400" b="1" i="1" dirty="0" smtClean="0">
                <a:solidFill>
                  <a:srgbClr val="FFFF00"/>
                </a:solidFill>
                <a:effectLst/>
                <a:latin typeface="Times New Roman" panose="02020603050405020304" pitchFamily="18" charset="0"/>
              </a:rPr>
              <a:t>tag</a:t>
            </a:r>
            <a:r>
              <a:rPr kumimoji="1" lang="en-US" altLang="zh-CN" sz="2400" dirty="0" smtClean="0">
                <a:solidFill>
                  <a:srgbClr val="FFFF00"/>
                </a:solidFill>
                <a:effectLst/>
                <a:latin typeface="Times New Roman" panose="02020603050405020304" pitchFamily="18" charset="0"/>
              </a:rPr>
              <a:t> </a:t>
            </a:r>
            <a:r>
              <a:rPr kumimoji="1" lang="en-US" altLang="zh-CN" sz="2400" dirty="0" smtClean="0">
                <a:effectLst/>
                <a:latin typeface="Times New Roman" panose="02020603050405020304" pitchFamily="18" charset="0"/>
              </a:rPr>
              <a:t>=</a:t>
            </a:r>
            <a:endParaRPr kumimoji="1" lang="en-US" altLang="zh-CN" sz="2400" dirty="0">
              <a:effectLst/>
              <a:latin typeface="Times New Roman" panose="02020603050405020304" pitchFamily="18" charset="0"/>
            </a:endParaRPr>
          </a:p>
          <a:p>
            <a:pPr algn="l">
              <a:spcBef>
                <a:spcPct val="50000"/>
              </a:spcBef>
            </a:pPr>
            <a:r>
              <a:rPr kumimoji="1" lang="en-US" altLang="zh-CN" sz="2400" dirty="0">
                <a:effectLst/>
                <a:latin typeface="Times New Roman" panose="02020603050405020304" pitchFamily="18" charset="0"/>
              </a:rPr>
              <a:t>        	</a:t>
            </a:r>
            <a:r>
              <a:rPr kumimoji="1" lang="en-US" altLang="zh-CN" sz="2400" dirty="0" smtClean="0">
                <a:effectLst/>
                <a:latin typeface="Times New Roman" panose="02020603050405020304" pitchFamily="18" charset="0"/>
              </a:rPr>
              <a:t>     </a:t>
            </a:r>
            <a:r>
              <a:rPr kumimoji="1" lang="en-US" altLang="zh-CN" sz="2400" i="1" dirty="0" smtClean="0">
                <a:effectLst/>
                <a:latin typeface="Times New Roman" panose="02020603050405020304" pitchFamily="18" charset="0"/>
              </a:rPr>
              <a:t>R</a:t>
            </a:r>
            <a:r>
              <a:rPr kumimoji="1" lang="en-US" altLang="zh-CN" sz="2400" dirty="0" smtClean="0">
                <a:effectLst/>
                <a:latin typeface="Times New Roman" panose="02020603050405020304" pitchFamily="18" charset="0"/>
              </a:rPr>
              <a:t>     </a:t>
            </a:r>
            <a:r>
              <a:rPr kumimoji="1" lang="zh-CN" altLang="en-US" sz="2400" dirty="0">
                <a:effectLst/>
                <a:latin typeface="Times New Roman" panose="02020603050405020304" pitchFamily="18" charset="0"/>
              </a:rPr>
              <a:t>表明遍历它的右子树</a:t>
            </a:r>
          </a:p>
        </p:txBody>
      </p:sp>
      <p:sp>
        <p:nvSpPr>
          <p:cNvPr id="87043" name="AutoShape 3"/>
          <p:cNvSpPr/>
          <p:nvPr/>
        </p:nvSpPr>
        <p:spPr bwMode="auto">
          <a:xfrm>
            <a:off x="1476797" y="3997244"/>
            <a:ext cx="142875" cy="1282700"/>
          </a:xfrm>
          <a:prstGeom prst="leftBrace">
            <a:avLst>
              <a:gd name="adj1" fmla="val 74815"/>
              <a:gd name="adj2" fmla="val 50000"/>
            </a:avLst>
          </a:prstGeom>
          <a:noFill/>
          <a:ln w="28575">
            <a:solidFill>
              <a:srgbClr val="FFFF00"/>
            </a:solidFill>
            <a:round/>
          </a:ln>
          <a:extLst>
            <a:ext uri="{909E8E84-426E-40DD-AFC4-6F175D3DCCD1}">
              <a14:hiddenFill xmlns:a14="http://schemas.microsoft.com/office/drawing/2010/main">
                <a:solidFill>
                  <a:srgbClr val="FFFFFF"/>
                </a:solidFill>
              </a14:hiddenFill>
            </a:ext>
          </a:extLst>
        </p:spPr>
        <p:txBody>
          <a:bodyPr/>
          <a:lstStyle/>
          <a:p>
            <a:pPr algn="l"/>
            <a:endParaRPr lang="zh-CN" altLang="zh-CN" sz="1600">
              <a:effectLst/>
              <a:ea typeface="宋体" panose="02010600030101010101" pitchFamily="2" charset="-122"/>
            </a:endParaRPr>
          </a:p>
        </p:txBody>
      </p:sp>
      <p:sp>
        <p:nvSpPr>
          <p:cNvPr id="87044" name="Text Box 4"/>
          <p:cNvSpPr txBox="1">
            <a:spLocks noChangeArrowheads="1"/>
          </p:cNvSpPr>
          <p:nvPr/>
        </p:nvSpPr>
        <p:spPr bwMode="auto">
          <a:xfrm>
            <a:off x="719138" y="5589588"/>
            <a:ext cx="7669212" cy="64135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dirty="0">
                <a:solidFill>
                  <a:srgbClr val="FFFF00"/>
                </a:solidFill>
                <a:effectLst/>
              </a:rPr>
              <a:t>需要考虑二次进栈！！！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4"/>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70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ldLvl="0" animBg="1"/>
      <p:bldP spid="87044" grpId="1"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4" name="Rectangle 14"/>
          <p:cNvSpPr>
            <a:spLocks noChangeArrowheads="1"/>
          </p:cNvSpPr>
          <p:nvPr/>
        </p:nvSpPr>
        <p:spPr bwMode="auto">
          <a:xfrm>
            <a:off x="323850" y="2997200"/>
            <a:ext cx="8496300" cy="3095625"/>
          </a:xfrm>
          <a:prstGeom prst="rect">
            <a:avLst/>
          </a:prstGeom>
          <a:solidFill>
            <a:schemeClr val="tx1"/>
          </a:solidFill>
          <a:ln w="9525">
            <a:solidFill>
              <a:schemeClr val="tx1"/>
            </a:solidFill>
            <a:miter lim="800000"/>
          </a:ln>
          <a:effectLst>
            <a:outerShdw dist="107763" dir="2700000" algn="ctr" rotWithShape="0">
              <a:schemeClr val="tx2">
                <a:alpha val="50000"/>
              </a:schemeClr>
            </a:outerShdw>
          </a:effectLst>
        </p:spPr>
        <p:txBody>
          <a:bodyPr wrap="none" anchor="ctr"/>
          <a:lstStyle/>
          <a:p>
            <a:endParaRPr lang="zh-CN" altLang="en-US"/>
          </a:p>
        </p:txBody>
      </p:sp>
      <p:sp>
        <p:nvSpPr>
          <p:cNvPr id="133129" name="Rectangle 9"/>
          <p:cNvSpPr>
            <a:spLocks noChangeArrowheads="1"/>
          </p:cNvSpPr>
          <p:nvPr/>
        </p:nvSpPr>
        <p:spPr bwMode="auto">
          <a:xfrm>
            <a:off x="381000" y="3005138"/>
            <a:ext cx="8458200" cy="3016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200" b="1" dirty="0">
                <a:solidFill>
                  <a:srgbClr val="0000FF"/>
                </a:solidFill>
                <a:effectLst/>
                <a:latin typeface="Times New Roman" panose="02020603050405020304" pitchFamily="18" charset="0"/>
                <a:ea typeface="仿宋_GB2312" panose="02010609030101010101" pitchFamily="49" charset="-122"/>
              </a:rPr>
              <a:t>后序遍历根为 </a:t>
            </a:r>
            <a:r>
              <a:rPr kumimoji="1" lang="en-US" altLang="zh-CN" sz="2800" b="1" i="1" dirty="0">
                <a:solidFill>
                  <a:srgbClr val="CC3300"/>
                </a:solidFill>
                <a:effectLst/>
                <a:latin typeface="Times New Roman" panose="02020603050405020304" pitchFamily="18" charset="0"/>
                <a:ea typeface="仿宋_GB2312" panose="02010609030101010101" pitchFamily="49" charset="-122"/>
              </a:rPr>
              <a:t>T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的二叉树</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存储结构为二叉链表</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en-US" altLang="zh-CN" sz="2800" b="1" i="1" dirty="0">
                <a:solidFill>
                  <a:srgbClr val="CC3300"/>
                </a:solidFill>
                <a:effectLst/>
                <a:latin typeface="Times New Roman" panose="02020603050405020304" pitchFamily="18" charset="0"/>
                <a:ea typeface="仿宋_GB2312" panose="02010609030101010101" pitchFamily="49" charset="-122"/>
              </a:rPr>
              <a:t>S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是存储所经过二叉树结点的工作栈。其中</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en-US" altLang="zh-CN" sz="3200" b="1" i="1" dirty="0">
                <a:solidFill>
                  <a:srgbClr val="008000"/>
                </a:solidFill>
                <a:effectLst/>
                <a:latin typeface="Times New Roman" panose="02020603050405020304" pitchFamily="18" charset="0"/>
                <a:ea typeface="仿宋_GB2312" panose="02010609030101010101" pitchFamily="49" charset="-122"/>
              </a:rPr>
              <a:t>tag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是结点标记。当 </a:t>
            </a:r>
            <a:r>
              <a:rPr kumimoji="1" lang="en-US" altLang="zh-CN" sz="3200" b="1" i="1" dirty="0">
                <a:solidFill>
                  <a:srgbClr val="008000"/>
                </a:solidFill>
                <a:effectLst/>
                <a:latin typeface="Times New Roman" panose="02020603050405020304" pitchFamily="18" charset="0"/>
                <a:ea typeface="仿宋_GB2312" panose="02010609030101010101" pitchFamily="49" charset="-122"/>
              </a:rPr>
              <a:t>tag</a:t>
            </a:r>
            <a:r>
              <a:rPr kumimoji="1" lang="zh-CN" altLang="en-US" sz="3200" b="1" dirty="0">
                <a:solidFill>
                  <a:srgbClr val="008000"/>
                </a:solidFill>
                <a:effectLst/>
                <a:latin typeface="Times New Roman" panose="02020603050405020304" pitchFamily="18" charset="0"/>
                <a:ea typeface="仿宋_GB2312" panose="02010609030101010101" pitchFamily="49" charset="-122"/>
              </a:rPr>
              <a:t>＝</a:t>
            </a:r>
            <a:r>
              <a:rPr kumimoji="1" lang="en-US" altLang="zh-CN" sz="3200" b="1" i="1" dirty="0">
                <a:solidFill>
                  <a:srgbClr val="008000"/>
                </a:solidFill>
                <a:effectLst/>
                <a:latin typeface="Times New Roman" panose="02020603050405020304" pitchFamily="18" charset="0"/>
                <a:ea typeface="仿宋_GB2312" panose="02010609030101010101" pitchFamily="49" charset="-122"/>
              </a:rPr>
              <a:t>L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时</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表示刚才是在左子树中</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从左子树退出时</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还要去遍历右子树。当 </a:t>
            </a:r>
            <a:r>
              <a:rPr kumimoji="1" lang="en-US" altLang="zh-CN" sz="3200" b="1" i="1" dirty="0">
                <a:solidFill>
                  <a:srgbClr val="008000"/>
                </a:solidFill>
                <a:effectLst/>
                <a:latin typeface="Times New Roman" panose="02020603050405020304" pitchFamily="18" charset="0"/>
                <a:ea typeface="仿宋_GB2312" panose="02010609030101010101" pitchFamily="49" charset="-122"/>
              </a:rPr>
              <a:t>tag </a:t>
            </a:r>
            <a:r>
              <a:rPr kumimoji="1" lang="zh-CN" altLang="en-US" sz="3200" b="1" dirty="0">
                <a:solidFill>
                  <a:srgbClr val="008000"/>
                </a:solidFill>
                <a:effectLst/>
                <a:latin typeface="Times New Roman" panose="02020603050405020304" pitchFamily="18" charset="0"/>
                <a:ea typeface="仿宋_GB2312" panose="02010609030101010101" pitchFamily="49" charset="-122"/>
              </a:rPr>
              <a:t>＝</a:t>
            </a:r>
            <a:r>
              <a:rPr kumimoji="1" lang="en-US" altLang="zh-CN" sz="3200" b="1" i="1" dirty="0">
                <a:solidFill>
                  <a:srgbClr val="008000"/>
                </a:solidFill>
                <a:effectLst/>
                <a:latin typeface="Times New Roman" panose="02020603050405020304" pitchFamily="18" charset="0"/>
                <a:ea typeface="仿宋_GB2312" panose="02010609030101010101" pitchFamily="49" charset="-122"/>
              </a:rPr>
              <a:t>R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时</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表示刚才是在右子树中</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在从右子树中退出时</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去访问位于栈顶的结点。</a:t>
            </a:r>
          </a:p>
        </p:txBody>
      </p:sp>
      <p:sp>
        <p:nvSpPr>
          <p:cNvPr id="133130" name="Rectangle 10"/>
          <p:cNvSpPr>
            <a:spLocks noChangeArrowheads="1"/>
          </p:cNvSpPr>
          <p:nvPr/>
        </p:nvSpPr>
        <p:spPr bwMode="auto">
          <a:xfrm>
            <a:off x="361950" y="711200"/>
            <a:ext cx="8458200" cy="18002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dirty="0" err="1">
                <a:effectLst/>
                <a:latin typeface="Times New Roman" panose="02020603050405020304" pitchFamily="18" charset="0"/>
                <a:ea typeface="仿宋_GB2312" panose="02010609030101010101" pitchFamily="49" charset="-122"/>
              </a:rPr>
              <a:t>typedef</a:t>
            </a:r>
            <a:r>
              <a:rPr kumimoji="1" lang="en-US" altLang="zh-CN" sz="2800" b="1" dirty="0">
                <a:effectLst/>
                <a:latin typeface="Times New Roman" panose="02020603050405020304" pitchFamily="18" charset="0"/>
                <a:ea typeface="仿宋_GB2312" panose="02010609030101010101" pitchFamily="49" charset="-122"/>
              </a:rPr>
              <a:t> </a:t>
            </a:r>
            <a:r>
              <a:rPr kumimoji="1" lang="en-US" altLang="zh-CN" sz="2800" b="1" dirty="0" err="1">
                <a:effectLst/>
                <a:latin typeface="Times New Roman" panose="02020603050405020304" pitchFamily="18" charset="0"/>
                <a:ea typeface="仿宋_GB2312" panose="02010609030101010101" pitchFamily="49" charset="-122"/>
              </a:rPr>
              <a:t>struct</a:t>
            </a:r>
            <a:r>
              <a:rPr kumimoji="1" lang="en-US" altLang="zh-CN" sz="2800" dirty="0">
                <a:effectLst/>
                <a:latin typeface="Times New Roman" panose="02020603050405020304" pitchFamily="18" charset="0"/>
                <a:ea typeface="仿宋_GB2312" panose="02010609030101010101" pitchFamily="49" charset="-122"/>
              </a:rPr>
              <a:t> </a:t>
            </a:r>
            <a:r>
              <a:rPr kumimoji="1" lang="en-US" altLang="zh-CN" sz="2800" i="1" dirty="0" err="1">
                <a:effectLst/>
                <a:latin typeface="Times New Roman" panose="02020603050405020304" pitchFamily="18" charset="0"/>
                <a:ea typeface="仿宋_GB2312" panose="02010609030101010101" pitchFamily="49" charset="-122"/>
              </a:rPr>
              <a:t>StackNode</a:t>
            </a:r>
            <a:r>
              <a:rPr kumimoji="1" lang="en-US" altLang="zh-CN" sz="2800" dirty="0">
                <a:effectLst/>
                <a:latin typeface="Times New Roman" panose="02020603050405020304" pitchFamily="18" charset="0"/>
                <a:ea typeface="仿宋_GB2312" panose="02010609030101010101" pitchFamily="49" charset="-122"/>
              </a:rPr>
              <a:t> {</a:t>
            </a:r>
          </a:p>
          <a:p>
            <a:pPr algn="l"/>
            <a:r>
              <a:rPr kumimoji="1" lang="en-US" altLang="zh-CN" sz="2800" b="1" dirty="0">
                <a:effectLst/>
                <a:latin typeface="Times New Roman" panose="02020603050405020304" pitchFamily="18" charset="0"/>
                <a:ea typeface="仿宋_GB2312" panose="02010609030101010101" pitchFamily="49" charset="-122"/>
              </a:rPr>
              <a:t>    </a:t>
            </a:r>
            <a:r>
              <a:rPr kumimoji="1" lang="en-US" altLang="zh-CN" sz="2800" b="1" dirty="0" err="1">
                <a:effectLst/>
                <a:latin typeface="Times New Roman" panose="02020603050405020304" pitchFamily="18" charset="0"/>
                <a:ea typeface="仿宋_GB2312" panose="02010609030101010101" pitchFamily="49" charset="-122"/>
              </a:rPr>
              <a:t>enum</a:t>
            </a:r>
            <a:r>
              <a:rPr kumimoji="1" lang="en-US" altLang="zh-CN" sz="2800" dirty="0">
                <a:effectLst/>
                <a:latin typeface="Times New Roman" panose="02020603050405020304" pitchFamily="18" charset="0"/>
                <a:ea typeface="仿宋_GB2312" panose="02010609030101010101" pitchFamily="49" charset="-122"/>
              </a:rPr>
              <a:t> </a:t>
            </a:r>
            <a:r>
              <a:rPr kumimoji="1" lang="en-US" altLang="zh-CN" sz="2800" i="1" dirty="0">
                <a:effectLst/>
                <a:latin typeface="Times New Roman" panose="02020603050405020304" pitchFamily="18" charset="0"/>
                <a:ea typeface="仿宋_GB2312" panose="02010609030101010101" pitchFamily="49" charset="-122"/>
              </a:rPr>
              <a:t>tag </a:t>
            </a:r>
            <a:r>
              <a:rPr kumimoji="1" lang="en-US" altLang="zh-CN" sz="2800" dirty="0">
                <a:effectLst/>
                <a:latin typeface="Times New Roman" panose="02020603050405020304" pitchFamily="18" charset="0"/>
                <a:ea typeface="仿宋_GB2312" panose="02010609030101010101" pitchFamily="49" charset="-122"/>
              </a:rPr>
              <a:t>{ </a:t>
            </a:r>
            <a:r>
              <a:rPr kumimoji="1" lang="en-US" altLang="zh-CN" sz="2800" i="1" dirty="0">
                <a:effectLst/>
                <a:latin typeface="Times New Roman" panose="02020603050405020304" pitchFamily="18" charset="0"/>
                <a:ea typeface="仿宋_GB2312" panose="02010609030101010101" pitchFamily="49" charset="-122"/>
              </a:rPr>
              <a:t>L</a:t>
            </a:r>
            <a:r>
              <a:rPr kumimoji="1" lang="en-US" altLang="zh-CN" sz="2800" dirty="0">
                <a:effectLst/>
                <a:latin typeface="Times New Roman" panose="02020603050405020304" pitchFamily="18" charset="0"/>
                <a:ea typeface="仿宋_GB2312" panose="02010609030101010101" pitchFamily="49" charset="-122"/>
              </a:rPr>
              <a:t>, </a:t>
            </a:r>
            <a:r>
              <a:rPr kumimoji="1" lang="en-US" altLang="zh-CN" sz="2800" i="1" dirty="0">
                <a:effectLst/>
                <a:latin typeface="Times New Roman" panose="02020603050405020304" pitchFamily="18" charset="0"/>
                <a:ea typeface="仿宋_GB2312" panose="02010609030101010101" pitchFamily="49" charset="-122"/>
              </a:rPr>
              <a:t>R</a:t>
            </a:r>
            <a:r>
              <a:rPr kumimoji="1" lang="en-US" altLang="zh-CN" sz="2800" dirty="0">
                <a:effectLst/>
                <a:latin typeface="Times New Roman" panose="02020603050405020304" pitchFamily="18" charset="0"/>
                <a:ea typeface="仿宋_GB2312" panose="02010609030101010101" pitchFamily="49" charset="-122"/>
              </a:rPr>
              <a:t> };</a:t>
            </a:r>
          </a:p>
          <a:p>
            <a:pPr algn="l"/>
            <a:r>
              <a:rPr kumimoji="1" lang="en-US" altLang="zh-CN" sz="2800" dirty="0">
                <a:effectLst/>
                <a:latin typeface="Times New Roman" panose="02020603050405020304" pitchFamily="18" charset="0"/>
                <a:ea typeface="仿宋_GB2312" panose="02010609030101010101" pitchFamily="49" charset="-122"/>
              </a:rPr>
              <a:t>    </a:t>
            </a:r>
            <a:r>
              <a:rPr kumimoji="1" lang="en-US" altLang="zh-CN" sz="2800" dirty="0" err="1">
                <a:effectLst/>
                <a:latin typeface="Times New Roman" panose="02020603050405020304" pitchFamily="18" charset="0"/>
                <a:ea typeface="宋体" panose="02010600030101010101" pitchFamily="2" charset="-122"/>
              </a:rPr>
              <a:t>PBinTree</a:t>
            </a:r>
            <a:r>
              <a:rPr kumimoji="1" lang="en-US" altLang="zh-CN" sz="2800" dirty="0">
                <a:effectLst/>
                <a:latin typeface="Times New Roman" panose="02020603050405020304" pitchFamily="18" charset="0"/>
                <a:ea typeface="仿宋_GB2312" panose="02010609030101010101" pitchFamily="49" charset="-122"/>
              </a:rPr>
              <a:t> </a:t>
            </a:r>
            <a:r>
              <a:rPr kumimoji="1" lang="en-US" altLang="zh-CN" sz="2800" i="1" dirty="0" err="1">
                <a:effectLst/>
                <a:latin typeface="Times New Roman" panose="02020603050405020304" pitchFamily="18" charset="0"/>
                <a:ea typeface="仿宋_GB2312" panose="02010609030101010101" pitchFamily="49" charset="-122"/>
              </a:rPr>
              <a:t>ptr</a:t>
            </a:r>
            <a:r>
              <a:rPr kumimoji="1" lang="en-US" altLang="zh-CN" sz="2800" dirty="0" smtClean="0">
                <a:effectLst/>
                <a:latin typeface="Times New Roman" panose="02020603050405020304" pitchFamily="18" charset="0"/>
                <a:ea typeface="仿宋_GB2312" panose="02010609030101010101" pitchFamily="49" charset="-122"/>
              </a:rPr>
              <a:t>;</a:t>
            </a:r>
            <a:endParaRPr kumimoji="1" lang="en-US" altLang="zh-CN" sz="2800" dirty="0">
              <a:effectLst/>
              <a:latin typeface="Times New Roman" panose="02020603050405020304" pitchFamily="18" charset="0"/>
              <a:ea typeface="仿宋_GB2312" panose="02010609030101010101" pitchFamily="49" charset="-122"/>
            </a:endParaRPr>
          </a:p>
          <a:p>
            <a:pPr algn="l"/>
            <a:r>
              <a:rPr kumimoji="1" lang="en-US" altLang="zh-CN" sz="2800" dirty="0">
                <a:effectLst/>
                <a:latin typeface="Times New Roman" panose="02020603050405020304" pitchFamily="18" charset="0"/>
                <a:ea typeface="仿宋_GB2312" panose="02010609030101010101" pitchFamily="49" charset="-122"/>
              </a:rPr>
              <a:t>}</a:t>
            </a:r>
            <a:r>
              <a:rPr kumimoji="1" lang="en-US" altLang="zh-CN" sz="2800" b="1" dirty="0">
                <a:effectLst/>
                <a:latin typeface="Times New Roman" panose="02020603050405020304" pitchFamily="18" charset="0"/>
                <a:ea typeface="仿宋_GB2312" panose="02010609030101010101" pitchFamily="49" charset="-122"/>
              </a:rPr>
              <a:t> </a:t>
            </a:r>
            <a:r>
              <a:rPr kumimoji="1" lang="en-US" altLang="zh-CN" sz="2800" i="1" dirty="0" err="1">
                <a:effectLst/>
                <a:latin typeface="Times New Roman" panose="02020603050405020304" pitchFamily="18" charset="0"/>
                <a:ea typeface="仿宋_GB2312" panose="02010609030101010101" pitchFamily="49" charset="-122"/>
              </a:rPr>
              <a:t>StackNode</a:t>
            </a:r>
            <a:r>
              <a:rPr kumimoji="1" lang="en-US" altLang="zh-CN" sz="2800" dirty="0">
                <a:effectLst/>
                <a:latin typeface="Times New Roman" panose="02020603050405020304" pitchFamily="18" charset="0"/>
                <a:ea typeface="仿宋_GB2312" panose="02010609030101010101" pitchFamily="49" charset="-122"/>
              </a:rPr>
              <a:t>;</a:t>
            </a:r>
          </a:p>
        </p:txBody>
      </p:sp>
      <p:sp>
        <p:nvSpPr>
          <p:cNvPr id="133131" name="Rectangle 11"/>
          <p:cNvSpPr>
            <a:spLocks noChangeArrowheads="1"/>
          </p:cNvSpPr>
          <p:nvPr/>
        </p:nvSpPr>
        <p:spPr bwMode="auto">
          <a:xfrm>
            <a:off x="5076825" y="1524000"/>
            <a:ext cx="3352800" cy="609600"/>
          </a:xfrm>
          <a:prstGeom prst="rect">
            <a:avLst/>
          </a:prstGeom>
          <a:solidFill>
            <a:srgbClr val="FFFFCC"/>
          </a:solidFill>
          <a:ln w="28575">
            <a:miter lim="800000"/>
          </a:ln>
          <a:effectLst/>
          <a:scene3d>
            <a:camera prst="legacyPerspectiv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l"/>
            <a:r>
              <a:rPr kumimoji="1" lang="en-US" altLang="zh-CN" sz="3200" b="1" i="1">
                <a:solidFill>
                  <a:srgbClr val="0000FF"/>
                </a:solidFill>
                <a:effectLst/>
                <a:latin typeface="Times New Roman" panose="02020603050405020304" pitchFamily="18" charset="0"/>
                <a:ea typeface="黑体" panose="02010609060101010101" pitchFamily="2" charset="-122"/>
              </a:rPr>
              <a:t>    </a:t>
            </a:r>
            <a:r>
              <a:rPr kumimoji="1" lang="en-US" altLang="zh-CN" sz="3200" i="1">
                <a:solidFill>
                  <a:srgbClr val="0000FF"/>
                </a:solidFill>
                <a:effectLst/>
                <a:latin typeface="Times New Roman" panose="02020603050405020304" pitchFamily="18" charset="0"/>
                <a:ea typeface="黑体" panose="02010609060101010101" pitchFamily="2" charset="-122"/>
              </a:rPr>
              <a:t>ptr</a:t>
            </a:r>
            <a:r>
              <a:rPr kumimoji="1" lang="en-US" altLang="zh-CN" sz="2800">
                <a:solidFill>
                  <a:srgbClr val="0000FF"/>
                </a:solidFill>
                <a:effectLst/>
                <a:latin typeface="Times New Roman" panose="02020603050405020304" pitchFamily="18" charset="0"/>
                <a:ea typeface="黑体" panose="02010609060101010101" pitchFamily="2" charset="-122"/>
              </a:rPr>
              <a:t>        </a:t>
            </a:r>
            <a:r>
              <a:rPr kumimoji="1" lang="en-US" altLang="zh-CN" sz="3200" i="1">
                <a:solidFill>
                  <a:srgbClr val="0000FF"/>
                </a:solidFill>
                <a:effectLst/>
                <a:latin typeface="Times New Roman" panose="02020603050405020304" pitchFamily="18" charset="0"/>
                <a:ea typeface="黑体" panose="02010609060101010101" pitchFamily="2" charset="-122"/>
              </a:rPr>
              <a:t>tag</a:t>
            </a:r>
            <a:r>
              <a:rPr kumimoji="1" lang="en-US" altLang="zh-CN" sz="3200">
                <a:solidFill>
                  <a:srgbClr val="0000FF"/>
                </a:solidFill>
                <a:effectLst/>
                <a:latin typeface="Times New Roman" panose="02020603050405020304" pitchFamily="18" charset="0"/>
                <a:ea typeface="黑体" panose="02010609060101010101" pitchFamily="2" charset="-122"/>
              </a:rPr>
              <a:t> (</a:t>
            </a:r>
            <a:r>
              <a:rPr kumimoji="1" lang="en-US" altLang="zh-CN" sz="3200" i="1">
                <a:solidFill>
                  <a:srgbClr val="0000FF"/>
                </a:solidFill>
                <a:effectLst/>
                <a:latin typeface="Times New Roman" panose="02020603050405020304" pitchFamily="18" charset="0"/>
                <a:ea typeface="黑体" panose="02010609060101010101" pitchFamily="2" charset="-122"/>
              </a:rPr>
              <a:t>L</a:t>
            </a:r>
            <a:r>
              <a:rPr kumimoji="1" lang="en-US" altLang="zh-CN" sz="3200">
                <a:solidFill>
                  <a:srgbClr val="0000FF"/>
                </a:solidFill>
                <a:effectLst/>
                <a:latin typeface="Times New Roman" panose="02020603050405020304" pitchFamily="18" charset="0"/>
                <a:ea typeface="黑体" panose="02010609060101010101" pitchFamily="2" charset="-122"/>
                <a:sym typeface="Symbol" panose="05050102010706020507" pitchFamily="18" charset="2"/>
              </a:rPr>
              <a:t></a:t>
            </a:r>
            <a:r>
              <a:rPr kumimoji="1" lang="en-US" altLang="zh-CN" sz="3200" i="1">
                <a:solidFill>
                  <a:srgbClr val="0000FF"/>
                </a:solidFill>
                <a:effectLst/>
                <a:latin typeface="Times New Roman" panose="02020603050405020304" pitchFamily="18" charset="0"/>
                <a:ea typeface="黑体" panose="02010609060101010101" pitchFamily="2" charset="-122"/>
              </a:rPr>
              <a:t>R</a:t>
            </a:r>
            <a:r>
              <a:rPr kumimoji="1" lang="en-US" altLang="zh-CN" sz="3200">
                <a:solidFill>
                  <a:srgbClr val="0000FF"/>
                </a:solidFill>
                <a:effectLst/>
                <a:latin typeface="Times New Roman" panose="02020603050405020304" pitchFamily="18" charset="0"/>
                <a:ea typeface="黑体" panose="02010609060101010101" pitchFamily="2" charset="-122"/>
              </a:rPr>
              <a:t>)</a:t>
            </a:r>
            <a:r>
              <a:rPr kumimoji="1" lang="en-US" altLang="zh-CN" sz="2400">
                <a:solidFill>
                  <a:srgbClr val="0000FF"/>
                </a:solidFill>
                <a:effectLst/>
                <a:ea typeface="黑体" panose="02010609060101010101" pitchFamily="2" charset="-122"/>
              </a:rPr>
              <a:t>  </a:t>
            </a:r>
          </a:p>
        </p:txBody>
      </p:sp>
      <p:sp>
        <p:nvSpPr>
          <p:cNvPr id="133132" name="Line 12"/>
          <p:cNvSpPr>
            <a:spLocks noChangeShapeType="1"/>
          </p:cNvSpPr>
          <p:nvPr/>
        </p:nvSpPr>
        <p:spPr bwMode="auto">
          <a:xfrm>
            <a:off x="6600825" y="1524000"/>
            <a:ext cx="0" cy="609600"/>
          </a:xfrm>
          <a:prstGeom prst="line">
            <a:avLst/>
          </a:prstGeom>
          <a:noFill/>
          <a:ln w="28575">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2" name="Text Box 70"/>
          <p:cNvSpPr txBox="1">
            <a:spLocks noChangeArrowheads="1"/>
          </p:cNvSpPr>
          <p:nvPr/>
        </p:nvSpPr>
        <p:spPr bwMode="auto">
          <a:xfrm>
            <a:off x="5328603" y="567189"/>
            <a:ext cx="1752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buFont typeface="Wingdings" panose="05000000000000000000" charset="0"/>
              <a:buChar char=""/>
            </a:pPr>
            <a:r>
              <a:rPr kumimoji="1" lang="en-US" altLang="zh-CN" sz="2400" dirty="0">
                <a:solidFill>
                  <a:srgbClr val="FFFF00"/>
                </a:solidFill>
                <a:effectLst/>
                <a:latin typeface="Times New Roman" panose="02020603050405020304" pitchFamily="18" charset="0"/>
              </a:rPr>
              <a:t>Tree form</a:t>
            </a:r>
          </a:p>
        </p:txBody>
      </p:sp>
      <p:sp>
        <p:nvSpPr>
          <p:cNvPr id="3143" name="Text Box 71"/>
          <p:cNvSpPr txBox="1">
            <a:spLocks noChangeArrowheads="1"/>
          </p:cNvSpPr>
          <p:nvPr/>
        </p:nvSpPr>
        <p:spPr bwMode="auto">
          <a:xfrm>
            <a:off x="354013" y="1260475"/>
            <a:ext cx="465455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buFont typeface="Wingdings" panose="05000000000000000000" charset="0"/>
              <a:buChar char=""/>
            </a:pPr>
            <a:r>
              <a:rPr kumimoji="1" lang="en-US" altLang="zh-CN" sz="2400" dirty="0">
                <a:solidFill>
                  <a:srgbClr val="FFFF00"/>
                </a:solidFill>
                <a:effectLst/>
                <a:latin typeface="Times New Roman" panose="02020603050405020304" pitchFamily="18" charset="0"/>
              </a:rPr>
              <a:t>General list form</a:t>
            </a:r>
          </a:p>
          <a:p>
            <a:pPr algn="l">
              <a:lnSpc>
                <a:spcPct val="130000"/>
              </a:lnSpc>
            </a:pPr>
            <a:r>
              <a:rPr kumimoji="1" lang="en-US" altLang="zh-CN" sz="2400" dirty="0">
                <a:effectLst/>
                <a:latin typeface="Times New Roman" panose="02020603050405020304" pitchFamily="18" charset="0"/>
              </a:rPr>
              <a:t>(A</a:t>
            </a:r>
            <a:r>
              <a:rPr kumimoji="1" lang="en-US" altLang="zh-CN" sz="2400" dirty="0">
                <a:solidFill>
                  <a:schemeClr val="tx1"/>
                </a:solidFill>
                <a:effectLst/>
                <a:latin typeface="Times New Roman" panose="02020603050405020304" pitchFamily="18" charset="0"/>
              </a:rPr>
              <a:t>(</a:t>
            </a:r>
            <a:r>
              <a:rPr kumimoji="1" lang="en-US" altLang="zh-CN" sz="2400" dirty="0">
                <a:solidFill>
                  <a:srgbClr val="FFFF00"/>
                </a:solidFill>
                <a:effectLst/>
                <a:latin typeface="Times New Roman" panose="02020603050405020304" pitchFamily="18" charset="0"/>
              </a:rPr>
              <a:t>B</a:t>
            </a:r>
            <a:r>
              <a:rPr kumimoji="1" lang="en-US" altLang="zh-CN" sz="2400" dirty="0">
                <a:solidFill>
                  <a:schemeClr val="tx1"/>
                </a:solidFill>
                <a:effectLst/>
                <a:latin typeface="Times New Roman" panose="02020603050405020304" pitchFamily="18" charset="0"/>
              </a:rPr>
              <a:t>(</a:t>
            </a:r>
            <a:r>
              <a:rPr kumimoji="1" lang="en-US" altLang="zh-CN" sz="2400" dirty="0">
                <a:solidFill>
                  <a:schemeClr val="accent5"/>
                </a:solidFill>
                <a:effectLst/>
                <a:latin typeface="Times New Roman" panose="02020603050405020304" pitchFamily="18" charset="0"/>
              </a:rPr>
              <a:t>E</a:t>
            </a:r>
            <a:r>
              <a:rPr kumimoji="1" lang="en-US" altLang="zh-CN" sz="2400" dirty="0">
                <a:solidFill>
                  <a:schemeClr val="tx1"/>
                </a:solidFill>
                <a:effectLst/>
                <a:latin typeface="Times New Roman" panose="02020603050405020304" pitchFamily="18" charset="0"/>
              </a:rPr>
              <a:t>(</a:t>
            </a:r>
            <a:r>
              <a:rPr kumimoji="1" lang="en-US" altLang="zh-CN" sz="2400" dirty="0" err="1">
                <a:solidFill>
                  <a:srgbClr val="92D050"/>
                </a:solidFill>
                <a:effectLst/>
                <a:latin typeface="Times New Roman" panose="02020603050405020304" pitchFamily="18" charset="0"/>
              </a:rPr>
              <a:t>K</a:t>
            </a:r>
            <a:r>
              <a:rPr kumimoji="1" lang="en-US" altLang="zh-CN" sz="2400" dirty="0" err="1">
                <a:solidFill>
                  <a:schemeClr val="tx1"/>
                </a:solidFill>
                <a:effectLst/>
                <a:latin typeface="Times New Roman" panose="02020603050405020304" pitchFamily="18" charset="0"/>
              </a:rPr>
              <a:t>,</a:t>
            </a:r>
            <a:r>
              <a:rPr kumimoji="1" lang="en-US" altLang="zh-CN" sz="2400" dirty="0" err="1">
                <a:solidFill>
                  <a:srgbClr val="92D050"/>
                </a:solidFill>
                <a:effectLst/>
                <a:latin typeface="Times New Roman" panose="02020603050405020304" pitchFamily="18" charset="0"/>
              </a:rPr>
              <a:t>L</a:t>
            </a:r>
            <a:r>
              <a:rPr kumimoji="1" lang="en-US" altLang="zh-CN" sz="2400" dirty="0">
                <a:solidFill>
                  <a:schemeClr val="tx1"/>
                </a:solidFill>
                <a:effectLst/>
                <a:latin typeface="Times New Roman" panose="02020603050405020304" pitchFamily="18" charset="0"/>
              </a:rPr>
              <a:t>),</a:t>
            </a:r>
            <a:r>
              <a:rPr kumimoji="1" lang="en-US" altLang="zh-CN" sz="2400" dirty="0">
                <a:solidFill>
                  <a:schemeClr val="accent5"/>
                </a:solidFill>
                <a:effectLst/>
                <a:latin typeface="Times New Roman" panose="02020603050405020304" pitchFamily="18" charset="0"/>
              </a:rPr>
              <a:t>F</a:t>
            </a:r>
            <a:r>
              <a:rPr kumimoji="1" lang="en-US" altLang="zh-CN" sz="2400" dirty="0">
                <a:solidFill>
                  <a:schemeClr val="tx1"/>
                </a:solidFill>
                <a:effectLst/>
                <a:latin typeface="Times New Roman" panose="02020603050405020304" pitchFamily="18" charset="0"/>
              </a:rPr>
              <a:t>)</a:t>
            </a:r>
            <a:r>
              <a:rPr kumimoji="1" lang="en-US" altLang="zh-CN" sz="2400" dirty="0">
                <a:effectLst/>
                <a:latin typeface="Times New Roman" panose="02020603050405020304" pitchFamily="18" charset="0"/>
              </a:rPr>
              <a:t>, </a:t>
            </a:r>
            <a:r>
              <a:rPr kumimoji="1" lang="en-US" altLang="zh-CN" sz="2400" dirty="0">
                <a:solidFill>
                  <a:srgbClr val="FFFF00"/>
                </a:solidFill>
                <a:effectLst/>
                <a:latin typeface="Times New Roman" panose="02020603050405020304" pitchFamily="18" charset="0"/>
              </a:rPr>
              <a:t>C</a:t>
            </a:r>
            <a:r>
              <a:rPr kumimoji="1" lang="en-US" altLang="zh-CN" sz="2400" dirty="0">
                <a:effectLst/>
                <a:latin typeface="Times New Roman" panose="02020603050405020304" pitchFamily="18" charset="0"/>
              </a:rPr>
              <a:t>(</a:t>
            </a:r>
            <a:r>
              <a:rPr kumimoji="1" lang="en-US" altLang="zh-CN" sz="2400" dirty="0">
                <a:solidFill>
                  <a:schemeClr val="accent5"/>
                </a:solidFill>
                <a:effectLst/>
                <a:latin typeface="Times New Roman" panose="02020603050405020304" pitchFamily="18" charset="0"/>
              </a:rPr>
              <a:t>G</a:t>
            </a:r>
            <a:r>
              <a:rPr kumimoji="1" lang="en-US" altLang="zh-CN" sz="2400" dirty="0">
                <a:effectLst/>
                <a:latin typeface="Times New Roman" panose="02020603050405020304" pitchFamily="18" charset="0"/>
              </a:rPr>
              <a:t>), </a:t>
            </a:r>
            <a:r>
              <a:rPr kumimoji="1" lang="en-US" altLang="zh-CN" sz="2400" dirty="0">
                <a:solidFill>
                  <a:srgbClr val="FFFF00"/>
                </a:solidFill>
                <a:effectLst/>
                <a:latin typeface="Times New Roman" panose="02020603050405020304" pitchFamily="18" charset="0"/>
              </a:rPr>
              <a:t>D</a:t>
            </a:r>
            <a:r>
              <a:rPr kumimoji="1" lang="en-US" altLang="zh-CN" sz="2400" dirty="0">
                <a:solidFill>
                  <a:schemeClr val="tx1"/>
                </a:solidFill>
                <a:effectLst/>
                <a:latin typeface="Times New Roman" panose="02020603050405020304" pitchFamily="18" charset="0"/>
              </a:rPr>
              <a:t>(</a:t>
            </a:r>
            <a:r>
              <a:rPr kumimoji="1" lang="en-US" altLang="zh-CN" sz="2400" dirty="0">
                <a:solidFill>
                  <a:schemeClr val="accent5"/>
                </a:solidFill>
                <a:effectLst/>
                <a:latin typeface="Times New Roman" panose="02020603050405020304" pitchFamily="18" charset="0"/>
              </a:rPr>
              <a:t>H</a:t>
            </a:r>
            <a:r>
              <a:rPr kumimoji="1" lang="en-US" altLang="zh-CN" sz="2400" dirty="0">
                <a:solidFill>
                  <a:schemeClr val="tx1"/>
                </a:solidFill>
                <a:effectLst/>
                <a:latin typeface="Times New Roman" panose="02020603050405020304" pitchFamily="18" charset="0"/>
              </a:rPr>
              <a:t>(</a:t>
            </a:r>
            <a:r>
              <a:rPr kumimoji="1" lang="en-US" altLang="zh-CN" sz="2400" dirty="0">
                <a:solidFill>
                  <a:srgbClr val="92D050"/>
                </a:solidFill>
                <a:effectLst/>
                <a:latin typeface="Times New Roman" panose="02020603050405020304" pitchFamily="18" charset="0"/>
              </a:rPr>
              <a:t>M</a:t>
            </a:r>
            <a:r>
              <a:rPr kumimoji="1" lang="en-US" altLang="zh-CN" sz="2400" dirty="0">
                <a:solidFill>
                  <a:schemeClr val="tx1"/>
                </a:solidFill>
                <a:effectLst/>
                <a:latin typeface="Times New Roman" panose="02020603050405020304" pitchFamily="18" charset="0"/>
              </a:rPr>
              <a:t>),</a:t>
            </a:r>
            <a:r>
              <a:rPr kumimoji="1" lang="en-US" altLang="zh-CN" sz="2400" dirty="0" err="1">
                <a:solidFill>
                  <a:schemeClr val="accent5"/>
                </a:solidFill>
                <a:effectLst/>
                <a:latin typeface="Times New Roman" panose="02020603050405020304" pitchFamily="18" charset="0"/>
              </a:rPr>
              <a:t>I</a:t>
            </a:r>
            <a:r>
              <a:rPr kumimoji="1" lang="en-US" altLang="zh-CN" sz="2400" dirty="0" err="1">
                <a:solidFill>
                  <a:schemeClr val="tx1"/>
                </a:solidFill>
                <a:effectLst/>
                <a:latin typeface="Times New Roman" panose="02020603050405020304" pitchFamily="18" charset="0"/>
              </a:rPr>
              <a:t>,</a:t>
            </a:r>
            <a:r>
              <a:rPr kumimoji="1" lang="en-US" altLang="zh-CN" sz="2400" dirty="0" err="1">
                <a:solidFill>
                  <a:schemeClr val="accent5"/>
                </a:solidFill>
                <a:effectLst/>
                <a:latin typeface="Times New Roman" panose="02020603050405020304" pitchFamily="18" charset="0"/>
              </a:rPr>
              <a:t>J</a:t>
            </a:r>
            <a:r>
              <a:rPr kumimoji="1" lang="en-US" altLang="zh-CN" sz="2400" dirty="0">
                <a:solidFill>
                  <a:schemeClr val="tx1"/>
                </a:solidFill>
                <a:effectLst/>
                <a:latin typeface="Times New Roman" panose="02020603050405020304" pitchFamily="18" charset="0"/>
              </a:rPr>
              <a:t>)</a:t>
            </a:r>
            <a:r>
              <a:rPr kumimoji="1" lang="en-US" altLang="zh-CN" sz="2400" dirty="0">
                <a:effectLst/>
                <a:latin typeface="Times New Roman" panose="02020603050405020304" pitchFamily="18" charset="0"/>
              </a:rPr>
              <a:t>)</a:t>
            </a:r>
          </a:p>
        </p:txBody>
      </p:sp>
      <p:sp>
        <p:nvSpPr>
          <p:cNvPr id="3177" name="Rectangle 105"/>
          <p:cNvSpPr>
            <a:spLocks noGrp="1" noChangeArrowheads="1"/>
          </p:cNvSpPr>
          <p:nvPr>
            <p:ph type="title" idx="4294967295"/>
          </p:nvPr>
        </p:nvSpPr>
        <p:spPr>
          <a:xfrm>
            <a:off x="323850" y="403225"/>
            <a:ext cx="3698875" cy="519113"/>
          </a:xfrm>
          <a:solidFill>
            <a:srgbClr val="000099"/>
          </a:solidFill>
          <a:extLst>
            <a:ext uri="{91240B29-F687-4F45-9708-019B960494DF}">
              <a14:hiddenLine xmlns:a14="http://schemas.microsoft.com/office/drawing/2010/main" w="9525">
                <a:solidFill>
                  <a:schemeClr val="tx1"/>
                </a:solidFill>
                <a:prstDash val="solid"/>
                <a:miter lim="800000"/>
                <a:headEnd/>
                <a:tailEnd/>
              </a14:hiddenLine>
            </a:ext>
          </a:extLst>
        </p:spPr>
        <p:txBody>
          <a:bodyPr wrap="none" anchor="t" anchorCtr="0">
            <a:spAutoFit/>
          </a:bodyPr>
          <a:lstStyle/>
          <a:p>
            <a:pPr algn="l"/>
            <a:r>
              <a:rPr lang="en-US" altLang="zh-CN" sz="2800" b="1">
                <a:latin typeface="Times New Roman" panose="02020603050405020304" pitchFamily="18" charset="0"/>
              </a:rPr>
              <a:t>Representations of tree</a:t>
            </a:r>
          </a:p>
        </p:txBody>
      </p:sp>
      <p:grpSp>
        <p:nvGrpSpPr>
          <p:cNvPr id="3179" name="Group 107"/>
          <p:cNvGrpSpPr/>
          <p:nvPr/>
        </p:nvGrpSpPr>
        <p:grpSpPr bwMode="auto">
          <a:xfrm>
            <a:off x="773430" y="3232150"/>
            <a:ext cx="3352800" cy="3276600"/>
            <a:chOff x="288" y="1200"/>
            <a:chExt cx="2592" cy="2592"/>
          </a:xfrm>
        </p:grpSpPr>
        <p:sp>
          <p:nvSpPr>
            <p:cNvPr id="3144" name="Oval 72"/>
            <p:cNvSpPr>
              <a:spLocks noChangeArrowheads="1"/>
            </p:cNvSpPr>
            <p:nvPr/>
          </p:nvSpPr>
          <p:spPr bwMode="auto">
            <a:xfrm>
              <a:off x="288" y="1200"/>
              <a:ext cx="2592" cy="259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5" name="Oval 73"/>
            <p:cNvSpPr>
              <a:spLocks noChangeArrowheads="1"/>
            </p:cNvSpPr>
            <p:nvPr/>
          </p:nvSpPr>
          <p:spPr bwMode="auto">
            <a:xfrm>
              <a:off x="336" y="1872"/>
              <a:ext cx="1152" cy="115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6" name="Oval 74"/>
            <p:cNvSpPr>
              <a:spLocks noChangeArrowheads="1"/>
            </p:cNvSpPr>
            <p:nvPr/>
          </p:nvSpPr>
          <p:spPr bwMode="auto">
            <a:xfrm>
              <a:off x="1680" y="1920"/>
              <a:ext cx="1152" cy="1152"/>
            </a:xfrm>
            <a:prstGeom prst="ellipse">
              <a:avLst/>
            </a:prstGeom>
            <a:noFill/>
            <a:ln w="28575">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7" name="Oval 75"/>
            <p:cNvSpPr>
              <a:spLocks noChangeArrowheads="1"/>
            </p:cNvSpPr>
            <p:nvPr/>
          </p:nvSpPr>
          <p:spPr bwMode="auto">
            <a:xfrm>
              <a:off x="336" y="2112"/>
              <a:ext cx="672" cy="67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8" name="Oval 76"/>
            <p:cNvSpPr>
              <a:spLocks noChangeArrowheads="1"/>
            </p:cNvSpPr>
            <p:nvPr/>
          </p:nvSpPr>
          <p:spPr bwMode="auto">
            <a:xfrm>
              <a:off x="1104" y="2880"/>
              <a:ext cx="672" cy="6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9" name="Oval 77"/>
            <p:cNvSpPr>
              <a:spLocks noChangeArrowheads="1"/>
            </p:cNvSpPr>
            <p:nvPr/>
          </p:nvSpPr>
          <p:spPr bwMode="auto">
            <a:xfrm>
              <a:off x="1824" y="2112"/>
              <a:ext cx="576" cy="57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52" name="Group 80"/>
            <p:cNvGrpSpPr/>
            <p:nvPr/>
          </p:nvGrpSpPr>
          <p:grpSpPr bwMode="auto">
            <a:xfrm>
              <a:off x="2112" y="2736"/>
              <a:ext cx="288" cy="361"/>
              <a:chOff x="2256" y="2640"/>
              <a:chExt cx="288" cy="361"/>
            </a:xfrm>
          </p:grpSpPr>
          <p:sp>
            <p:nvSpPr>
              <p:cNvPr id="3150" name="Oval 78"/>
              <p:cNvSpPr>
                <a:spLocks noChangeArrowheads="1"/>
              </p:cNvSpPr>
              <p:nvPr/>
            </p:nvSpPr>
            <p:spPr bwMode="auto">
              <a:xfrm>
                <a:off x="2256" y="2640"/>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1" name="Text Box 79"/>
              <p:cNvSpPr txBox="1">
                <a:spLocks noChangeArrowheads="1"/>
              </p:cNvSpPr>
              <p:nvPr/>
            </p:nvSpPr>
            <p:spPr bwMode="auto">
              <a:xfrm>
                <a:off x="2257" y="2640"/>
                <a:ext cx="280"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 I</a:t>
                </a:r>
              </a:p>
            </p:txBody>
          </p:sp>
        </p:grpSp>
        <p:grpSp>
          <p:nvGrpSpPr>
            <p:cNvPr id="3153" name="Group 81"/>
            <p:cNvGrpSpPr/>
            <p:nvPr/>
          </p:nvGrpSpPr>
          <p:grpSpPr bwMode="auto">
            <a:xfrm>
              <a:off x="2400" y="2496"/>
              <a:ext cx="296" cy="361"/>
              <a:chOff x="2256" y="2640"/>
              <a:chExt cx="296" cy="361"/>
            </a:xfrm>
          </p:grpSpPr>
          <p:sp>
            <p:nvSpPr>
              <p:cNvPr id="3154" name="Oval 82"/>
              <p:cNvSpPr>
                <a:spLocks noChangeArrowheads="1"/>
              </p:cNvSpPr>
              <p:nvPr/>
            </p:nvSpPr>
            <p:spPr bwMode="auto">
              <a:xfrm>
                <a:off x="2256" y="2640"/>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5" name="Text Box 83"/>
              <p:cNvSpPr txBox="1">
                <a:spLocks noChangeArrowheads="1"/>
              </p:cNvSpPr>
              <p:nvPr/>
            </p:nvSpPr>
            <p:spPr bwMode="auto">
              <a:xfrm>
                <a:off x="2258" y="2640"/>
                <a:ext cx="294"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 J</a:t>
                </a:r>
              </a:p>
            </p:txBody>
          </p:sp>
        </p:grpSp>
        <p:grpSp>
          <p:nvGrpSpPr>
            <p:cNvPr id="3156" name="Group 84"/>
            <p:cNvGrpSpPr/>
            <p:nvPr/>
          </p:nvGrpSpPr>
          <p:grpSpPr bwMode="auto">
            <a:xfrm>
              <a:off x="960" y="2591"/>
              <a:ext cx="288" cy="362"/>
              <a:chOff x="2256" y="2639"/>
              <a:chExt cx="288" cy="362"/>
            </a:xfrm>
          </p:grpSpPr>
          <p:sp>
            <p:nvSpPr>
              <p:cNvPr id="3157" name="Oval 85"/>
              <p:cNvSpPr>
                <a:spLocks noChangeArrowheads="1"/>
              </p:cNvSpPr>
              <p:nvPr/>
            </p:nvSpPr>
            <p:spPr bwMode="auto">
              <a:xfrm>
                <a:off x="2256" y="2640"/>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8" name="Text Box 86"/>
              <p:cNvSpPr txBox="1">
                <a:spLocks noChangeArrowheads="1"/>
              </p:cNvSpPr>
              <p:nvPr/>
            </p:nvSpPr>
            <p:spPr bwMode="auto">
              <a:xfrm>
                <a:off x="2258" y="2639"/>
                <a:ext cx="275"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F</a:t>
                </a:r>
              </a:p>
            </p:txBody>
          </p:sp>
        </p:grpSp>
        <p:grpSp>
          <p:nvGrpSpPr>
            <p:cNvPr id="3159" name="Group 87"/>
            <p:cNvGrpSpPr/>
            <p:nvPr/>
          </p:nvGrpSpPr>
          <p:grpSpPr bwMode="auto">
            <a:xfrm>
              <a:off x="336" y="2304"/>
              <a:ext cx="314" cy="361"/>
              <a:chOff x="2256" y="2640"/>
              <a:chExt cx="314" cy="361"/>
            </a:xfrm>
          </p:grpSpPr>
          <p:sp>
            <p:nvSpPr>
              <p:cNvPr id="3160" name="Oval 88"/>
              <p:cNvSpPr>
                <a:spLocks noChangeArrowheads="1"/>
              </p:cNvSpPr>
              <p:nvPr/>
            </p:nvSpPr>
            <p:spPr bwMode="auto">
              <a:xfrm>
                <a:off x="2256" y="2640"/>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1" name="Text Box 89"/>
              <p:cNvSpPr txBox="1">
                <a:spLocks noChangeArrowheads="1"/>
              </p:cNvSpPr>
              <p:nvPr/>
            </p:nvSpPr>
            <p:spPr bwMode="auto">
              <a:xfrm>
                <a:off x="2257" y="2640"/>
                <a:ext cx="313"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K</a:t>
                </a:r>
              </a:p>
            </p:txBody>
          </p:sp>
        </p:grpSp>
        <p:grpSp>
          <p:nvGrpSpPr>
            <p:cNvPr id="3162" name="Group 90"/>
            <p:cNvGrpSpPr/>
            <p:nvPr/>
          </p:nvGrpSpPr>
          <p:grpSpPr bwMode="auto">
            <a:xfrm>
              <a:off x="624" y="2448"/>
              <a:ext cx="289" cy="362"/>
              <a:chOff x="2256" y="2640"/>
              <a:chExt cx="289" cy="362"/>
            </a:xfrm>
          </p:grpSpPr>
          <p:sp>
            <p:nvSpPr>
              <p:cNvPr id="3163" name="Oval 91"/>
              <p:cNvSpPr>
                <a:spLocks noChangeArrowheads="1"/>
              </p:cNvSpPr>
              <p:nvPr/>
            </p:nvSpPr>
            <p:spPr bwMode="auto">
              <a:xfrm>
                <a:off x="2256" y="2640"/>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 name="Text Box 92"/>
              <p:cNvSpPr txBox="1">
                <a:spLocks noChangeArrowheads="1"/>
              </p:cNvSpPr>
              <p:nvPr/>
            </p:nvSpPr>
            <p:spPr bwMode="auto">
              <a:xfrm>
                <a:off x="2258" y="2640"/>
                <a:ext cx="287"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L</a:t>
                </a:r>
              </a:p>
            </p:txBody>
          </p:sp>
        </p:grpSp>
        <p:grpSp>
          <p:nvGrpSpPr>
            <p:cNvPr id="3165" name="Group 93"/>
            <p:cNvGrpSpPr/>
            <p:nvPr/>
          </p:nvGrpSpPr>
          <p:grpSpPr bwMode="auto">
            <a:xfrm>
              <a:off x="1296" y="3215"/>
              <a:ext cx="314" cy="362"/>
              <a:chOff x="2256" y="2639"/>
              <a:chExt cx="314" cy="362"/>
            </a:xfrm>
          </p:grpSpPr>
          <p:sp>
            <p:nvSpPr>
              <p:cNvPr id="3166" name="Oval 94"/>
              <p:cNvSpPr>
                <a:spLocks noChangeArrowheads="1"/>
              </p:cNvSpPr>
              <p:nvPr/>
            </p:nvSpPr>
            <p:spPr bwMode="auto">
              <a:xfrm>
                <a:off x="2256" y="2640"/>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7" name="Text Box 95"/>
              <p:cNvSpPr txBox="1">
                <a:spLocks noChangeArrowheads="1"/>
              </p:cNvSpPr>
              <p:nvPr/>
            </p:nvSpPr>
            <p:spPr bwMode="auto">
              <a:xfrm>
                <a:off x="2257" y="2639"/>
                <a:ext cx="313"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G</a:t>
                </a:r>
              </a:p>
            </p:txBody>
          </p:sp>
        </p:grpSp>
        <p:grpSp>
          <p:nvGrpSpPr>
            <p:cNvPr id="3168" name="Group 96"/>
            <p:cNvGrpSpPr/>
            <p:nvPr/>
          </p:nvGrpSpPr>
          <p:grpSpPr bwMode="auto">
            <a:xfrm>
              <a:off x="1956" y="2369"/>
              <a:ext cx="352" cy="362"/>
              <a:chOff x="2244" y="2609"/>
              <a:chExt cx="352" cy="362"/>
            </a:xfrm>
          </p:grpSpPr>
          <p:sp>
            <p:nvSpPr>
              <p:cNvPr id="3169" name="Oval 97"/>
              <p:cNvSpPr>
                <a:spLocks noChangeArrowheads="1"/>
              </p:cNvSpPr>
              <p:nvPr/>
            </p:nvSpPr>
            <p:spPr bwMode="auto">
              <a:xfrm>
                <a:off x="2256" y="2640"/>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0" name="Text Box 98"/>
              <p:cNvSpPr txBox="1">
                <a:spLocks noChangeArrowheads="1"/>
              </p:cNvSpPr>
              <p:nvPr/>
            </p:nvSpPr>
            <p:spPr bwMode="auto">
              <a:xfrm>
                <a:off x="2244" y="2609"/>
                <a:ext cx="35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effectLst/>
                    <a:latin typeface="Times New Roman" panose="02020603050405020304" pitchFamily="18" charset="0"/>
                  </a:rPr>
                  <a:t>M</a:t>
                </a:r>
              </a:p>
            </p:txBody>
          </p:sp>
        </p:grpSp>
        <p:sp>
          <p:nvSpPr>
            <p:cNvPr id="3171" name="Text Box 99"/>
            <p:cNvSpPr txBox="1">
              <a:spLocks noChangeArrowheads="1"/>
            </p:cNvSpPr>
            <p:nvPr/>
          </p:nvSpPr>
          <p:spPr bwMode="auto">
            <a:xfrm>
              <a:off x="1382" y="2905"/>
              <a:ext cx="299"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C</a:t>
              </a:r>
            </a:p>
          </p:txBody>
        </p:sp>
        <p:sp>
          <p:nvSpPr>
            <p:cNvPr id="3172" name="Text Box 100"/>
            <p:cNvSpPr txBox="1">
              <a:spLocks noChangeArrowheads="1"/>
            </p:cNvSpPr>
            <p:nvPr/>
          </p:nvSpPr>
          <p:spPr bwMode="auto">
            <a:xfrm>
              <a:off x="1968" y="2084"/>
              <a:ext cx="31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smtClean="0">
                  <a:effectLst/>
                  <a:latin typeface="Times New Roman" panose="02020603050405020304" pitchFamily="18" charset="0"/>
                </a:rPr>
                <a:t>H</a:t>
              </a:r>
              <a:endParaRPr kumimoji="1" lang="en-US" altLang="zh-CN" sz="2400" dirty="0">
                <a:effectLst/>
                <a:latin typeface="Times New Roman" panose="02020603050405020304" pitchFamily="18" charset="0"/>
              </a:endParaRPr>
            </a:p>
          </p:txBody>
        </p:sp>
        <p:sp>
          <p:nvSpPr>
            <p:cNvPr id="3173" name="Text Box 101"/>
            <p:cNvSpPr txBox="1">
              <a:spLocks noChangeArrowheads="1"/>
            </p:cNvSpPr>
            <p:nvPr/>
          </p:nvSpPr>
          <p:spPr bwMode="auto">
            <a:xfrm>
              <a:off x="2496" y="2112"/>
              <a:ext cx="313"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D</a:t>
              </a:r>
            </a:p>
          </p:txBody>
        </p:sp>
        <p:sp>
          <p:nvSpPr>
            <p:cNvPr id="3174" name="Text Box 102"/>
            <p:cNvSpPr txBox="1">
              <a:spLocks noChangeArrowheads="1"/>
            </p:cNvSpPr>
            <p:nvPr/>
          </p:nvSpPr>
          <p:spPr bwMode="auto">
            <a:xfrm>
              <a:off x="1056" y="2112"/>
              <a:ext cx="300"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B</a:t>
              </a:r>
            </a:p>
          </p:txBody>
        </p:sp>
        <p:sp>
          <p:nvSpPr>
            <p:cNvPr id="3175" name="Text Box 103"/>
            <p:cNvSpPr txBox="1">
              <a:spLocks noChangeArrowheads="1"/>
            </p:cNvSpPr>
            <p:nvPr/>
          </p:nvSpPr>
          <p:spPr bwMode="auto">
            <a:xfrm>
              <a:off x="624" y="2159"/>
              <a:ext cx="286"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E</a:t>
              </a:r>
            </a:p>
          </p:txBody>
        </p:sp>
        <p:sp>
          <p:nvSpPr>
            <p:cNvPr id="3176" name="Text Box 104"/>
            <p:cNvSpPr txBox="1">
              <a:spLocks noChangeArrowheads="1"/>
            </p:cNvSpPr>
            <p:nvPr/>
          </p:nvSpPr>
          <p:spPr bwMode="auto">
            <a:xfrm>
              <a:off x="1440" y="1632"/>
              <a:ext cx="313"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effectLst/>
                  <a:latin typeface="Times New Roman" panose="02020603050405020304" pitchFamily="18" charset="0"/>
                </a:rPr>
                <a:t>A</a:t>
              </a:r>
            </a:p>
          </p:txBody>
        </p:sp>
      </p:grpSp>
      <p:sp>
        <p:nvSpPr>
          <p:cNvPr id="3180" name="Text Box 108"/>
          <p:cNvSpPr txBox="1">
            <a:spLocks noChangeArrowheads="1"/>
          </p:cNvSpPr>
          <p:nvPr/>
        </p:nvSpPr>
        <p:spPr bwMode="auto">
          <a:xfrm>
            <a:off x="385763" y="2690813"/>
            <a:ext cx="193929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buFont typeface="Wingdings" panose="05000000000000000000" charset="0"/>
              <a:buChar char=""/>
            </a:pPr>
            <a:r>
              <a:rPr kumimoji="1" lang="en-US" altLang="zh-CN" sz="2400" dirty="0">
                <a:solidFill>
                  <a:srgbClr val="FFFF00"/>
                </a:solidFill>
                <a:effectLst/>
                <a:latin typeface="Times New Roman" panose="02020603050405020304" pitchFamily="18" charset="0"/>
              </a:rPr>
              <a:t>Wen Graph</a:t>
            </a:r>
          </a:p>
        </p:txBody>
      </p:sp>
      <p:sp>
        <p:nvSpPr>
          <p:cNvPr id="3183" name="Text Box 111"/>
          <p:cNvSpPr txBox="1">
            <a:spLocks noChangeArrowheads="1"/>
          </p:cNvSpPr>
          <p:nvPr/>
        </p:nvSpPr>
        <p:spPr bwMode="auto">
          <a:xfrm>
            <a:off x="5367338" y="3540254"/>
            <a:ext cx="2463165" cy="4603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buFont typeface="Wingdings" panose="05000000000000000000" charset="0"/>
              <a:buChar char=""/>
            </a:pPr>
            <a:r>
              <a:rPr kumimoji="1" lang="en-US" altLang="zh-CN" sz="2400" dirty="0">
                <a:solidFill>
                  <a:srgbClr val="FFFF00"/>
                </a:solidFill>
                <a:effectLst/>
                <a:latin typeface="Times New Roman" panose="02020603050405020304" pitchFamily="18" charset="0"/>
              </a:rPr>
              <a:t>Retraction form</a:t>
            </a:r>
          </a:p>
        </p:txBody>
      </p:sp>
      <p:grpSp>
        <p:nvGrpSpPr>
          <p:cNvPr id="2" name="组合 1"/>
          <p:cNvGrpSpPr/>
          <p:nvPr/>
        </p:nvGrpSpPr>
        <p:grpSpPr>
          <a:xfrm>
            <a:off x="5333999" y="812616"/>
            <a:ext cx="3681414" cy="2333580"/>
            <a:chOff x="5187949" y="855345"/>
            <a:chExt cx="3681414" cy="2333580"/>
          </a:xfrm>
        </p:grpSpPr>
        <p:sp>
          <p:nvSpPr>
            <p:cNvPr id="3074" name="Oval 2"/>
            <p:cNvSpPr>
              <a:spLocks noChangeArrowheads="1"/>
            </p:cNvSpPr>
            <p:nvPr/>
          </p:nvSpPr>
          <p:spPr bwMode="auto">
            <a:xfrm>
              <a:off x="7239873" y="855345"/>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A</a:t>
              </a:r>
            </a:p>
          </p:txBody>
        </p:sp>
        <p:sp>
          <p:nvSpPr>
            <p:cNvPr id="3080" name="Oval 8"/>
            <p:cNvSpPr>
              <a:spLocks noChangeArrowheads="1"/>
            </p:cNvSpPr>
            <p:nvPr/>
          </p:nvSpPr>
          <p:spPr bwMode="auto">
            <a:xfrm>
              <a:off x="5887243" y="1395413"/>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effectLst/>
                  <a:latin typeface="Times New Roman" panose="02020603050405020304" pitchFamily="18" charset="0"/>
                  <a:ea typeface="宋体" panose="02010600030101010101" pitchFamily="2" charset="-122"/>
                </a:rPr>
                <a:t>B</a:t>
              </a:r>
            </a:p>
          </p:txBody>
        </p:sp>
        <p:sp>
          <p:nvSpPr>
            <p:cNvPr id="3083" name="Oval 11"/>
            <p:cNvSpPr>
              <a:spLocks noChangeArrowheads="1"/>
            </p:cNvSpPr>
            <p:nvPr/>
          </p:nvSpPr>
          <p:spPr bwMode="auto">
            <a:xfrm>
              <a:off x="7059533" y="1448118"/>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effectLst/>
                  <a:latin typeface="Times New Roman" panose="02020603050405020304" pitchFamily="18" charset="0"/>
                  <a:ea typeface="宋体" panose="02010600030101010101" pitchFamily="2" charset="-122"/>
                </a:rPr>
                <a:t>C</a:t>
              </a:r>
            </a:p>
          </p:txBody>
        </p:sp>
        <p:sp>
          <p:nvSpPr>
            <p:cNvPr id="3086" name="Oval 14"/>
            <p:cNvSpPr>
              <a:spLocks noChangeArrowheads="1"/>
            </p:cNvSpPr>
            <p:nvPr/>
          </p:nvSpPr>
          <p:spPr bwMode="auto">
            <a:xfrm>
              <a:off x="8048624" y="1395413"/>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D</a:t>
              </a:r>
            </a:p>
          </p:txBody>
        </p:sp>
        <p:sp>
          <p:nvSpPr>
            <p:cNvPr id="3089" name="Oval 17"/>
            <p:cNvSpPr>
              <a:spLocks noChangeArrowheads="1"/>
            </p:cNvSpPr>
            <p:nvPr/>
          </p:nvSpPr>
          <p:spPr bwMode="auto">
            <a:xfrm>
              <a:off x="5527675" y="2141538"/>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effectLst/>
                  <a:latin typeface="Times New Roman" panose="02020603050405020304" pitchFamily="18" charset="0"/>
                  <a:ea typeface="宋体" panose="02010600030101010101" pitchFamily="2" charset="-122"/>
                </a:rPr>
                <a:t>E</a:t>
              </a:r>
            </a:p>
          </p:txBody>
        </p:sp>
        <p:sp>
          <p:nvSpPr>
            <p:cNvPr id="3092" name="Oval 20"/>
            <p:cNvSpPr>
              <a:spLocks noChangeArrowheads="1"/>
            </p:cNvSpPr>
            <p:nvPr/>
          </p:nvSpPr>
          <p:spPr bwMode="auto">
            <a:xfrm>
              <a:off x="6248399" y="2141538"/>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F</a:t>
              </a:r>
            </a:p>
          </p:txBody>
        </p:sp>
        <p:sp>
          <p:nvSpPr>
            <p:cNvPr id="3095" name="Oval 23"/>
            <p:cNvSpPr>
              <a:spLocks noChangeArrowheads="1"/>
            </p:cNvSpPr>
            <p:nvPr/>
          </p:nvSpPr>
          <p:spPr bwMode="auto">
            <a:xfrm>
              <a:off x="6968728" y="2141538"/>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G</a:t>
              </a:r>
            </a:p>
          </p:txBody>
        </p:sp>
        <p:sp>
          <p:nvSpPr>
            <p:cNvPr id="3098" name="Oval 26"/>
            <p:cNvSpPr>
              <a:spLocks noChangeArrowheads="1"/>
            </p:cNvSpPr>
            <p:nvPr/>
          </p:nvSpPr>
          <p:spPr bwMode="auto">
            <a:xfrm>
              <a:off x="7569200" y="2141538"/>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H</a:t>
              </a:r>
            </a:p>
          </p:txBody>
        </p:sp>
        <p:sp>
          <p:nvSpPr>
            <p:cNvPr id="3101" name="Oval 29"/>
            <p:cNvSpPr>
              <a:spLocks noChangeArrowheads="1"/>
            </p:cNvSpPr>
            <p:nvPr/>
          </p:nvSpPr>
          <p:spPr bwMode="auto">
            <a:xfrm>
              <a:off x="8048624" y="2141538"/>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I</a:t>
              </a:r>
            </a:p>
          </p:txBody>
        </p:sp>
        <p:sp>
          <p:nvSpPr>
            <p:cNvPr id="3104" name="Oval 32"/>
            <p:cNvSpPr>
              <a:spLocks noChangeArrowheads="1"/>
            </p:cNvSpPr>
            <p:nvPr/>
          </p:nvSpPr>
          <p:spPr bwMode="auto">
            <a:xfrm>
              <a:off x="8529638" y="2141538"/>
              <a:ext cx="339725" cy="3429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J</a:t>
              </a:r>
            </a:p>
          </p:txBody>
        </p:sp>
        <p:sp>
          <p:nvSpPr>
            <p:cNvPr id="3107" name="Oval 35"/>
            <p:cNvSpPr>
              <a:spLocks noChangeArrowheads="1"/>
            </p:cNvSpPr>
            <p:nvPr/>
          </p:nvSpPr>
          <p:spPr bwMode="auto">
            <a:xfrm>
              <a:off x="5187949" y="2828925"/>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K</a:t>
              </a:r>
            </a:p>
          </p:txBody>
        </p:sp>
        <p:sp>
          <p:nvSpPr>
            <p:cNvPr id="3110" name="Oval 38"/>
            <p:cNvSpPr>
              <a:spLocks noChangeArrowheads="1"/>
            </p:cNvSpPr>
            <p:nvPr/>
          </p:nvSpPr>
          <p:spPr bwMode="auto">
            <a:xfrm>
              <a:off x="5837237" y="2828925"/>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effectLst/>
                  <a:latin typeface="Times New Roman" panose="02020603050405020304" pitchFamily="18" charset="0"/>
                  <a:ea typeface="宋体" panose="02010600030101010101" pitchFamily="2" charset="-122"/>
                </a:rPr>
                <a:t>L</a:t>
              </a:r>
            </a:p>
          </p:txBody>
        </p:sp>
        <p:sp>
          <p:nvSpPr>
            <p:cNvPr id="3113" name="Oval 41"/>
            <p:cNvSpPr>
              <a:spLocks noChangeArrowheads="1"/>
            </p:cNvSpPr>
            <p:nvPr/>
          </p:nvSpPr>
          <p:spPr bwMode="auto">
            <a:xfrm>
              <a:off x="7567612" y="2828925"/>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M</a:t>
              </a:r>
            </a:p>
          </p:txBody>
        </p:sp>
        <p:cxnSp>
          <p:nvCxnSpPr>
            <p:cNvPr id="3186" name="AutoShape 114"/>
            <p:cNvCxnSpPr>
              <a:cxnSpLocks noChangeShapeType="1"/>
              <a:stCxn id="3074" idx="4"/>
              <a:endCxn id="3083" idx="0"/>
            </p:cNvCxnSpPr>
            <p:nvPr/>
          </p:nvCxnSpPr>
          <p:spPr bwMode="auto">
            <a:xfrm flipH="1">
              <a:off x="7239533" y="1215345"/>
              <a:ext cx="180340" cy="23241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7" name="AutoShape 115"/>
            <p:cNvCxnSpPr>
              <a:cxnSpLocks noChangeShapeType="1"/>
              <a:stCxn id="3083" idx="4"/>
              <a:endCxn id="3095" idx="0"/>
            </p:cNvCxnSpPr>
            <p:nvPr/>
          </p:nvCxnSpPr>
          <p:spPr bwMode="auto">
            <a:xfrm flipH="1">
              <a:off x="7148728" y="1808118"/>
              <a:ext cx="90805" cy="33337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8" name="AutoShape 116"/>
            <p:cNvCxnSpPr>
              <a:cxnSpLocks noChangeShapeType="1"/>
              <a:stCxn id="3074" idx="6"/>
              <a:endCxn id="3086" idx="1"/>
            </p:cNvCxnSpPr>
            <p:nvPr/>
          </p:nvCxnSpPr>
          <p:spPr bwMode="auto">
            <a:xfrm>
              <a:off x="7599873" y="1035980"/>
              <a:ext cx="501650" cy="41211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9" name="AutoShape 117"/>
            <p:cNvCxnSpPr>
              <a:cxnSpLocks noChangeShapeType="1"/>
              <a:stCxn id="3074" idx="2"/>
              <a:endCxn id="3080" idx="7"/>
            </p:cNvCxnSpPr>
            <p:nvPr/>
          </p:nvCxnSpPr>
          <p:spPr bwMode="auto">
            <a:xfrm flipH="1">
              <a:off x="6194663" y="1035980"/>
              <a:ext cx="1045210" cy="41211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0" name="AutoShape 118"/>
            <p:cNvCxnSpPr>
              <a:cxnSpLocks noChangeShapeType="1"/>
              <a:stCxn id="3086" idx="4"/>
              <a:endCxn id="3101" idx="0"/>
            </p:cNvCxnSpPr>
            <p:nvPr/>
          </p:nvCxnSpPr>
          <p:spPr bwMode="auto">
            <a:xfrm>
              <a:off x="8228624" y="1755413"/>
              <a:ext cx="0" cy="38612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1" name="AutoShape 119"/>
            <p:cNvCxnSpPr>
              <a:cxnSpLocks noChangeShapeType="1"/>
              <a:stCxn id="3086" idx="5"/>
              <a:endCxn id="3104" idx="0"/>
            </p:cNvCxnSpPr>
            <p:nvPr/>
          </p:nvCxnSpPr>
          <p:spPr bwMode="auto">
            <a:xfrm>
              <a:off x="8355903" y="1702692"/>
              <a:ext cx="343598" cy="438846"/>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2" name="AutoShape 120"/>
            <p:cNvCxnSpPr>
              <a:cxnSpLocks noChangeShapeType="1"/>
              <a:stCxn id="3086" idx="3"/>
              <a:endCxn id="3098" idx="0"/>
            </p:cNvCxnSpPr>
            <p:nvPr/>
          </p:nvCxnSpPr>
          <p:spPr bwMode="auto">
            <a:xfrm flipH="1">
              <a:off x="7749200" y="1702692"/>
              <a:ext cx="352145" cy="438846"/>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3" name="AutoShape 121"/>
            <p:cNvCxnSpPr>
              <a:cxnSpLocks noChangeShapeType="1"/>
              <a:stCxn id="3098" idx="4"/>
              <a:endCxn id="3113" idx="0"/>
            </p:cNvCxnSpPr>
            <p:nvPr/>
          </p:nvCxnSpPr>
          <p:spPr bwMode="auto">
            <a:xfrm flipH="1">
              <a:off x="7747612" y="2501538"/>
              <a:ext cx="1588" cy="32738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4" name="AutoShape 122"/>
            <p:cNvCxnSpPr>
              <a:cxnSpLocks noChangeShapeType="1"/>
              <a:stCxn id="3080" idx="3"/>
              <a:endCxn id="3089" idx="0"/>
            </p:cNvCxnSpPr>
            <p:nvPr/>
          </p:nvCxnSpPr>
          <p:spPr bwMode="auto">
            <a:xfrm flipH="1">
              <a:off x="5707675" y="1702692"/>
              <a:ext cx="232289" cy="438846"/>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5" name="AutoShape 123"/>
            <p:cNvCxnSpPr>
              <a:cxnSpLocks noChangeShapeType="1"/>
              <a:stCxn id="3080" idx="5"/>
              <a:endCxn id="3092" idx="0"/>
            </p:cNvCxnSpPr>
            <p:nvPr/>
          </p:nvCxnSpPr>
          <p:spPr bwMode="auto">
            <a:xfrm>
              <a:off x="6194522" y="1702692"/>
              <a:ext cx="233877" cy="438846"/>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6" name="AutoShape 124"/>
            <p:cNvCxnSpPr>
              <a:cxnSpLocks noChangeShapeType="1"/>
              <a:stCxn id="3089" idx="5"/>
              <a:endCxn id="3110" idx="0"/>
            </p:cNvCxnSpPr>
            <p:nvPr/>
          </p:nvCxnSpPr>
          <p:spPr bwMode="auto">
            <a:xfrm>
              <a:off x="5834954" y="2448817"/>
              <a:ext cx="182283" cy="380108"/>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7" name="AutoShape 125"/>
            <p:cNvCxnSpPr>
              <a:cxnSpLocks noChangeShapeType="1"/>
              <a:stCxn id="3089" idx="3"/>
              <a:endCxn id="3107" idx="0"/>
            </p:cNvCxnSpPr>
            <p:nvPr/>
          </p:nvCxnSpPr>
          <p:spPr bwMode="auto">
            <a:xfrm flipH="1">
              <a:off x="5367949" y="2448817"/>
              <a:ext cx="212447" cy="380108"/>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19" name="Group 147"/>
          <p:cNvGrpSpPr/>
          <p:nvPr/>
        </p:nvGrpSpPr>
        <p:grpSpPr bwMode="auto">
          <a:xfrm>
            <a:off x="5493068" y="4131969"/>
            <a:ext cx="2735262" cy="2379663"/>
            <a:chOff x="3742" y="2750"/>
            <a:chExt cx="1723" cy="1499"/>
          </a:xfrm>
        </p:grpSpPr>
        <p:sp>
          <p:nvSpPr>
            <p:cNvPr id="3198" name="Rectangle 126"/>
            <p:cNvSpPr>
              <a:spLocks noChangeArrowheads="1"/>
            </p:cNvSpPr>
            <p:nvPr/>
          </p:nvSpPr>
          <p:spPr bwMode="auto">
            <a:xfrm>
              <a:off x="3742" y="2750"/>
              <a:ext cx="1723" cy="1497"/>
            </a:xfrm>
            <a:prstGeom prst="rect">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ffectLst/>
                <a:latin typeface="+mn-lt"/>
              </a:endParaRPr>
            </a:p>
          </p:txBody>
        </p:sp>
        <p:sp>
          <p:nvSpPr>
            <p:cNvPr id="3199" name="Line 127"/>
            <p:cNvSpPr>
              <a:spLocks noChangeShapeType="1"/>
            </p:cNvSpPr>
            <p:nvPr/>
          </p:nvSpPr>
          <p:spPr bwMode="auto">
            <a:xfrm>
              <a:off x="4059" y="2931"/>
              <a:ext cx="1316" cy="0"/>
            </a:xfrm>
            <a:prstGeom prst="line">
              <a:avLst/>
            </a:prstGeom>
            <a:noFill/>
            <a:ln w="28575">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0" name="Line 128"/>
            <p:cNvSpPr>
              <a:spLocks noChangeShapeType="1"/>
            </p:cNvSpPr>
            <p:nvPr/>
          </p:nvSpPr>
          <p:spPr bwMode="auto">
            <a:xfrm>
              <a:off x="4286" y="3067"/>
              <a:ext cx="108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1" name="Line 129"/>
            <p:cNvSpPr>
              <a:spLocks noChangeShapeType="1"/>
            </p:cNvSpPr>
            <p:nvPr/>
          </p:nvSpPr>
          <p:spPr bwMode="auto">
            <a:xfrm>
              <a:off x="4422" y="3203"/>
              <a:ext cx="95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2" name="Line 130"/>
            <p:cNvSpPr>
              <a:spLocks noChangeShapeType="1"/>
            </p:cNvSpPr>
            <p:nvPr/>
          </p:nvSpPr>
          <p:spPr bwMode="auto">
            <a:xfrm>
              <a:off x="4422" y="3339"/>
              <a:ext cx="95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3" name="Line 131"/>
            <p:cNvSpPr>
              <a:spLocks noChangeShapeType="1"/>
            </p:cNvSpPr>
            <p:nvPr/>
          </p:nvSpPr>
          <p:spPr bwMode="auto">
            <a:xfrm>
              <a:off x="4604" y="3475"/>
              <a:ext cx="77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4" name="Line 132"/>
            <p:cNvSpPr>
              <a:spLocks noChangeShapeType="1"/>
            </p:cNvSpPr>
            <p:nvPr/>
          </p:nvSpPr>
          <p:spPr bwMode="auto">
            <a:xfrm>
              <a:off x="4604" y="3611"/>
              <a:ext cx="77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5" name="Line 133"/>
            <p:cNvSpPr>
              <a:spLocks noChangeShapeType="1"/>
            </p:cNvSpPr>
            <p:nvPr/>
          </p:nvSpPr>
          <p:spPr bwMode="auto">
            <a:xfrm>
              <a:off x="4422" y="3747"/>
              <a:ext cx="95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6" name="Line 134"/>
            <p:cNvSpPr>
              <a:spLocks noChangeShapeType="1"/>
            </p:cNvSpPr>
            <p:nvPr/>
          </p:nvSpPr>
          <p:spPr bwMode="auto">
            <a:xfrm>
              <a:off x="4286" y="3883"/>
              <a:ext cx="108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7" name="Line 135"/>
            <p:cNvSpPr>
              <a:spLocks noChangeShapeType="1"/>
            </p:cNvSpPr>
            <p:nvPr/>
          </p:nvSpPr>
          <p:spPr bwMode="auto">
            <a:xfrm>
              <a:off x="4422" y="4019"/>
              <a:ext cx="95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8" name="Line 136"/>
            <p:cNvSpPr>
              <a:spLocks noChangeShapeType="1"/>
            </p:cNvSpPr>
            <p:nvPr/>
          </p:nvSpPr>
          <p:spPr bwMode="auto">
            <a:xfrm>
              <a:off x="4422" y="4156"/>
              <a:ext cx="95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9" name="Text Box 137"/>
            <p:cNvSpPr txBox="1">
              <a:spLocks noChangeArrowheads="1"/>
            </p:cNvSpPr>
            <p:nvPr/>
          </p:nvSpPr>
          <p:spPr bwMode="auto">
            <a:xfrm>
              <a:off x="3861" y="2830"/>
              <a:ext cx="19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effectLst/>
                  <a:latin typeface="+mn-lt"/>
                  <a:ea typeface="宋体" panose="02010600030101010101" pitchFamily="2" charset="-122"/>
                </a:rPr>
                <a:t>A</a:t>
              </a:r>
            </a:p>
          </p:txBody>
        </p:sp>
        <p:sp>
          <p:nvSpPr>
            <p:cNvPr id="3210" name="Text Box 138"/>
            <p:cNvSpPr txBox="1">
              <a:spLocks noChangeArrowheads="1"/>
            </p:cNvSpPr>
            <p:nvPr/>
          </p:nvSpPr>
          <p:spPr bwMode="auto">
            <a:xfrm>
              <a:off x="4089" y="2966"/>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effectLst/>
                  <a:latin typeface="+mn-lt"/>
                </a:rPr>
                <a:t>B</a:t>
              </a:r>
            </a:p>
          </p:txBody>
        </p:sp>
        <p:sp>
          <p:nvSpPr>
            <p:cNvPr id="3211" name="Text Box 139"/>
            <p:cNvSpPr txBox="1">
              <a:spLocks noChangeArrowheads="1"/>
            </p:cNvSpPr>
            <p:nvPr/>
          </p:nvSpPr>
          <p:spPr bwMode="auto">
            <a:xfrm>
              <a:off x="4231" y="3102"/>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effectLst/>
                  <a:latin typeface="+mn-lt"/>
                </a:rPr>
                <a:t>D</a:t>
              </a:r>
            </a:p>
          </p:txBody>
        </p:sp>
        <p:sp>
          <p:nvSpPr>
            <p:cNvPr id="3212" name="Text Box 140"/>
            <p:cNvSpPr txBox="1">
              <a:spLocks noChangeArrowheads="1"/>
            </p:cNvSpPr>
            <p:nvPr/>
          </p:nvSpPr>
          <p:spPr bwMode="auto">
            <a:xfrm>
              <a:off x="4235" y="3238"/>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effectLst/>
                  <a:latin typeface="+mn-lt"/>
                </a:rPr>
                <a:t>E</a:t>
              </a:r>
            </a:p>
          </p:txBody>
        </p:sp>
        <p:sp>
          <p:nvSpPr>
            <p:cNvPr id="3213" name="Text Box 141"/>
            <p:cNvSpPr txBox="1">
              <a:spLocks noChangeArrowheads="1"/>
            </p:cNvSpPr>
            <p:nvPr/>
          </p:nvSpPr>
          <p:spPr bwMode="auto">
            <a:xfrm>
              <a:off x="4404" y="3374"/>
              <a:ext cx="16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effectLst/>
                  <a:latin typeface="+mn-lt"/>
                </a:rPr>
                <a:t>I</a:t>
              </a:r>
            </a:p>
          </p:txBody>
        </p:sp>
        <p:sp>
          <p:nvSpPr>
            <p:cNvPr id="3214" name="Text Box 142"/>
            <p:cNvSpPr txBox="1">
              <a:spLocks noChangeArrowheads="1"/>
            </p:cNvSpPr>
            <p:nvPr/>
          </p:nvSpPr>
          <p:spPr bwMode="auto">
            <a:xfrm>
              <a:off x="4396" y="3510"/>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effectLst/>
                  <a:latin typeface="+mn-lt"/>
                </a:rPr>
                <a:t>J</a:t>
              </a:r>
            </a:p>
          </p:txBody>
        </p:sp>
        <p:sp>
          <p:nvSpPr>
            <p:cNvPr id="3215" name="Text Box 143"/>
            <p:cNvSpPr txBox="1">
              <a:spLocks noChangeArrowheads="1"/>
            </p:cNvSpPr>
            <p:nvPr/>
          </p:nvSpPr>
          <p:spPr bwMode="auto">
            <a:xfrm>
              <a:off x="4244" y="3646"/>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effectLst/>
                  <a:latin typeface="+mn-lt"/>
                </a:rPr>
                <a:t>F</a:t>
              </a:r>
            </a:p>
          </p:txBody>
        </p:sp>
        <p:sp>
          <p:nvSpPr>
            <p:cNvPr id="3216" name="Text Box 144"/>
            <p:cNvSpPr txBox="1">
              <a:spLocks noChangeArrowheads="1"/>
            </p:cNvSpPr>
            <p:nvPr/>
          </p:nvSpPr>
          <p:spPr bwMode="auto">
            <a:xfrm>
              <a:off x="4105" y="3782"/>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effectLst/>
                  <a:latin typeface="+mn-lt"/>
                </a:rPr>
                <a:t>C</a:t>
              </a:r>
            </a:p>
          </p:txBody>
        </p:sp>
        <p:sp>
          <p:nvSpPr>
            <p:cNvPr id="3217" name="Text Box 145"/>
            <p:cNvSpPr txBox="1">
              <a:spLocks noChangeArrowheads="1"/>
            </p:cNvSpPr>
            <p:nvPr/>
          </p:nvSpPr>
          <p:spPr bwMode="auto">
            <a:xfrm>
              <a:off x="4238" y="3919"/>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effectLst/>
                  <a:latin typeface="+mn-lt"/>
                </a:rPr>
                <a:t>G</a:t>
              </a:r>
            </a:p>
          </p:txBody>
        </p:sp>
        <p:sp>
          <p:nvSpPr>
            <p:cNvPr id="3218" name="Text Box 146"/>
            <p:cNvSpPr txBox="1">
              <a:spLocks noChangeArrowheads="1"/>
            </p:cNvSpPr>
            <p:nvPr/>
          </p:nvSpPr>
          <p:spPr bwMode="auto">
            <a:xfrm>
              <a:off x="4238" y="4055"/>
              <a:ext cx="20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effectLst/>
                  <a:latin typeface="+mn-lt"/>
                </a:rPr>
                <a:t>H</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8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2" grpId="0" bldLvl="0" animBg="1"/>
      <p:bldP spid="3143" grpId="0" bldLvl="0" animBg="1"/>
      <p:bldP spid="3180" grpId="0" bldLvl="0" animBg="1"/>
      <p:bldP spid="3183"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96000" y="549275"/>
            <a:ext cx="82800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dirty="0">
                <a:solidFill>
                  <a:srgbClr val="FFFF00"/>
                </a:solidFill>
                <a:effectLst/>
                <a:latin typeface="Times New Roman" panose="02020603050405020304" pitchFamily="18" charset="0"/>
              </a:rPr>
              <a:t>后序遍历</a:t>
            </a:r>
            <a:r>
              <a:rPr kumimoji="1" lang="zh-CN" altLang="en-US" sz="2400" dirty="0">
                <a:effectLst/>
                <a:latin typeface="Times New Roman" panose="02020603050405020304" pitchFamily="18" charset="0"/>
              </a:rPr>
              <a:t>算法设计（与中序</a:t>
            </a:r>
            <a:r>
              <a:rPr kumimoji="1" lang="en-US" altLang="zh-CN" sz="2400" dirty="0">
                <a:effectLst/>
                <a:latin typeface="Times New Roman" panose="02020603050405020304" pitchFamily="18" charset="0"/>
              </a:rPr>
              <a:t>&amp;</a:t>
            </a:r>
            <a:r>
              <a:rPr kumimoji="1" lang="zh-CN" altLang="en-US" sz="2400" dirty="0">
                <a:effectLst/>
                <a:latin typeface="Times New Roman" panose="02020603050405020304" pitchFamily="18" charset="0"/>
              </a:rPr>
              <a:t>先序的区别）：</a:t>
            </a:r>
          </a:p>
          <a:p>
            <a:pPr algn="l">
              <a:spcBef>
                <a:spcPct val="50000"/>
              </a:spcBef>
            </a:pPr>
            <a:r>
              <a:rPr kumimoji="1" lang="zh-CN" altLang="en-US" sz="2400" dirty="0" smtClean="0">
                <a:effectLst/>
                <a:latin typeface="Times New Roman" panose="02020603050405020304" pitchFamily="18" charset="0"/>
              </a:rPr>
              <a:t>        </a:t>
            </a:r>
            <a:endParaRPr kumimoji="1" lang="zh-CN" altLang="en-US" sz="2400" dirty="0">
              <a:effectLst/>
              <a:latin typeface="Times New Roman" panose="02020603050405020304" pitchFamily="18" charset="0"/>
            </a:endParaRPr>
          </a:p>
        </p:txBody>
      </p:sp>
      <p:sp>
        <p:nvSpPr>
          <p:cNvPr id="130052" name="Rectangle 4"/>
          <p:cNvSpPr>
            <a:spLocks noChangeArrowheads="1"/>
          </p:cNvSpPr>
          <p:nvPr/>
        </p:nvSpPr>
        <p:spPr bwMode="auto">
          <a:xfrm>
            <a:off x="251460" y="1340485"/>
            <a:ext cx="4893310" cy="51079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effectLst/>
                <a:latin typeface="Times New Roman" panose="02020603050405020304" pitchFamily="18" charset="0"/>
                <a:ea typeface="仿宋_GB2312" panose="02010609030101010101" pitchFamily="49" charset="-122"/>
              </a:rPr>
              <a:t>void</a:t>
            </a:r>
            <a:r>
              <a:rPr kumimoji="1" lang="en-US" altLang="zh-CN" sz="2000" i="1" dirty="0">
                <a:effectLst/>
                <a:latin typeface="Times New Roman" panose="02020603050405020304" pitchFamily="18" charset="0"/>
                <a:ea typeface="仿宋_GB2312" panose="02010609030101010101" pitchFamily="49" charset="-122"/>
              </a:rPr>
              <a:t> </a:t>
            </a:r>
            <a:r>
              <a:rPr kumimoji="1" lang="en-US" altLang="zh-CN" sz="2000" i="1" dirty="0" err="1">
                <a:solidFill>
                  <a:srgbClr val="FFFF00"/>
                </a:solidFill>
                <a:effectLst/>
                <a:latin typeface="Times New Roman" panose="02020603050405020304" pitchFamily="18" charset="0"/>
                <a:ea typeface="仿宋_GB2312" panose="02010609030101010101" pitchFamily="49" charset="-122"/>
              </a:rPr>
              <a:t>InOrderTraverse</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dirty="0" err="1">
                <a:effectLst/>
                <a:latin typeface="Times New Roman" panose="02020603050405020304" pitchFamily="18" charset="0"/>
                <a:ea typeface="宋体" panose="02010600030101010101" pitchFamily="2" charset="-122"/>
              </a:rPr>
              <a:t>PBinTree</a:t>
            </a:r>
            <a:r>
              <a:rPr kumimoji="1" lang="en-US" altLang="zh-CN" sz="2000" i="1" dirty="0">
                <a:effectLst/>
                <a:latin typeface="Times New Roman" panose="02020603050405020304" pitchFamily="18" charset="0"/>
                <a:ea typeface="仿宋_GB2312" panose="02010609030101010101" pitchFamily="49" charset="-122"/>
              </a:rPr>
              <a:t> T</a:t>
            </a:r>
            <a:r>
              <a:rPr kumimoji="1" lang="en-US" altLang="zh-CN" sz="2000" dirty="0">
                <a:effectLst/>
                <a:latin typeface="Times New Roman" panose="02020603050405020304" pitchFamily="18" charset="0"/>
                <a:ea typeface="仿宋_GB2312" panose="02010609030101010101" pitchFamily="49" charset="-122"/>
              </a:rPr>
              <a:t> ) </a:t>
            </a:r>
            <a:r>
              <a:rPr kumimoji="1" lang="en-US" altLang="zh-CN" sz="2000" b="1" dirty="0">
                <a:effectLst/>
                <a:latin typeface="Times New Roman" panose="02020603050405020304" pitchFamily="18" charset="0"/>
                <a:ea typeface="仿宋_GB2312" panose="02010609030101010101" pitchFamily="49" charset="-122"/>
              </a:rPr>
              <a:t>{</a:t>
            </a:r>
            <a:endParaRPr kumimoji="1" lang="en-US" altLang="zh-CN" sz="2000" dirty="0">
              <a:effectLst/>
              <a:latin typeface="Times New Roman" panose="02020603050405020304" pitchFamily="18" charset="0"/>
              <a:ea typeface="仿宋_GB2312" panose="02010609030101010101" pitchFamily="49" charset="-122"/>
            </a:endParaRPr>
          </a:p>
          <a:p>
            <a:pPr algn="l"/>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b="1" dirty="0">
                <a:solidFill>
                  <a:srgbClr val="FFFF00"/>
                </a:solidFill>
                <a:effectLst/>
                <a:latin typeface="Times New Roman" panose="02020603050405020304" pitchFamily="18" charset="0"/>
                <a:ea typeface="仿宋_GB2312" panose="02010609030101010101" pitchFamily="49" charset="-122"/>
              </a:rPr>
              <a:t>Stack</a:t>
            </a:r>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000" b="1" dirty="0">
                <a:solidFill>
                  <a:srgbClr val="FFFF00"/>
                </a:solidFill>
                <a:effectLst/>
                <a:latin typeface="Times New Roman" panose="02020603050405020304" pitchFamily="18" charset="0"/>
                <a:ea typeface="仿宋_GB2312" panose="02010609030101010101" pitchFamily="49" charset="-122"/>
              </a:rPr>
              <a:t>;</a:t>
            </a:r>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dirty="0" err="1">
                <a:solidFill>
                  <a:srgbClr val="FFFF00"/>
                </a:solidFill>
                <a:effectLst/>
                <a:latin typeface="Times New Roman" panose="02020603050405020304" pitchFamily="18" charset="0"/>
                <a:ea typeface="宋体" panose="02010600030101010101" pitchFamily="2" charset="-122"/>
              </a:rPr>
              <a:t>PBinTree</a:t>
            </a:r>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i="1" dirty="0">
                <a:solidFill>
                  <a:srgbClr val="FFFF00"/>
                </a:solidFill>
                <a:effectLst/>
                <a:latin typeface="Times New Roman" panose="02020603050405020304" pitchFamily="18" charset="0"/>
                <a:ea typeface="仿宋_GB2312" panose="02010609030101010101" pitchFamily="49" charset="-122"/>
              </a:rPr>
              <a:t>p</a:t>
            </a:r>
            <a:r>
              <a:rPr kumimoji="1" lang="en-US" altLang="zh-CN" sz="20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0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000" i="1" dirty="0">
                <a:effectLst/>
                <a:latin typeface="Times New Roman" panose="02020603050405020304" pitchFamily="18" charset="0"/>
                <a:ea typeface="仿宋_GB2312" panose="02010609030101010101" pitchFamily="49" charset="-122"/>
              </a:rPr>
              <a:t>    </a:t>
            </a:r>
            <a:r>
              <a:rPr kumimoji="1" lang="en-US" altLang="zh-CN" sz="2000" i="1" dirty="0" err="1">
                <a:effectLst/>
                <a:latin typeface="Times New Roman" panose="02020603050405020304" pitchFamily="18" charset="0"/>
                <a:ea typeface="仿宋_GB2312" panose="02010609030101010101" pitchFamily="49" charset="-122"/>
              </a:rPr>
              <a:t>StackEmpty</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a:effectLst/>
                <a:latin typeface="Times New Roman" panose="02020603050405020304" pitchFamily="18" charset="0"/>
                <a:ea typeface="仿宋_GB2312" panose="02010609030101010101" pitchFamily="49" charset="-122"/>
              </a:rPr>
              <a:t>S </a:t>
            </a:r>
            <a:r>
              <a:rPr kumimoji="1" lang="en-US" altLang="zh-CN" sz="2000" dirty="0">
                <a:effectLst/>
                <a:latin typeface="Times New Roman" panose="02020603050405020304" pitchFamily="18" charset="0"/>
                <a:ea typeface="仿宋_GB2312" panose="02010609030101010101" pitchFamily="49" charset="-122"/>
              </a:rPr>
              <a:t>)</a:t>
            </a:r>
            <a:r>
              <a:rPr kumimoji="1" lang="en-US" altLang="zh-CN" sz="2000" b="1" dirty="0">
                <a:effectLst/>
                <a:latin typeface="Times New Roman" panose="02020603050405020304" pitchFamily="18" charset="0"/>
                <a:ea typeface="仿宋_GB2312" panose="02010609030101010101" pitchFamily="49" charset="-122"/>
              </a:rPr>
              <a:t>;</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a:effectLst/>
                <a:latin typeface="Times New Roman" panose="02020603050405020304" pitchFamily="18" charset="0"/>
                <a:ea typeface="仿宋_GB2312" panose="02010609030101010101" pitchFamily="49" charset="-122"/>
              </a:rPr>
              <a:t> p</a:t>
            </a:r>
            <a:r>
              <a:rPr kumimoji="1" lang="en-US" altLang="zh-CN" sz="2000" dirty="0">
                <a:effectLst/>
                <a:latin typeface="Times New Roman" panose="02020603050405020304" pitchFamily="18" charset="0"/>
                <a:ea typeface="仿宋_GB2312" panose="02010609030101010101" pitchFamily="49" charset="-122"/>
              </a:rPr>
              <a:t> = </a:t>
            </a:r>
            <a:r>
              <a:rPr kumimoji="1" lang="en-US" altLang="zh-CN" sz="2000" i="1" dirty="0">
                <a:effectLst/>
                <a:latin typeface="Times New Roman" panose="02020603050405020304" pitchFamily="18" charset="0"/>
                <a:ea typeface="仿宋_GB2312" panose="02010609030101010101" pitchFamily="49" charset="-122"/>
              </a:rPr>
              <a:t>T</a:t>
            </a:r>
            <a:r>
              <a:rPr kumimoji="1" lang="en-US" altLang="zh-CN" sz="2000" b="1" dirty="0">
                <a:effectLst/>
                <a:latin typeface="Times New Roman" panose="02020603050405020304" pitchFamily="18" charset="0"/>
                <a:ea typeface="仿宋_GB2312" panose="02010609030101010101" pitchFamily="49" charset="-122"/>
              </a:rPr>
              <a:t>;</a:t>
            </a:r>
            <a:endParaRPr kumimoji="1" lang="en-US" altLang="zh-CN" sz="2000" dirty="0">
              <a:effectLst/>
              <a:latin typeface="Times New Roman" panose="02020603050405020304" pitchFamily="18" charset="0"/>
              <a:ea typeface="仿宋_GB2312" panose="02010609030101010101" pitchFamily="49" charset="-122"/>
            </a:endParaRPr>
          </a:p>
          <a:p>
            <a:pPr algn="l"/>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b="1" dirty="0">
                <a:effectLst/>
                <a:latin typeface="Times New Roman" panose="02020603050405020304" pitchFamily="18" charset="0"/>
                <a:ea typeface="仿宋_GB2312" panose="02010609030101010101" pitchFamily="49" charset="-122"/>
              </a:rPr>
              <a:t>do {</a:t>
            </a:r>
            <a:endParaRPr kumimoji="1" lang="en-US" altLang="zh-CN" sz="2000" dirty="0">
              <a:effectLst/>
              <a:latin typeface="Times New Roman" panose="02020603050405020304" pitchFamily="18" charset="0"/>
              <a:ea typeface="仿宋_GB2312" panose="02010609030101010101" pitchFamily="49" charset="-122"/>
            </a:endParaRPr>
          </a:p>
          <a:p>
            <a:pPr algn="l"/>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b="1" dirty="0">
                <a:effectLst/>
                <a:latin typeface="Times New Roman" panose="02020603050405020304" pitchFamily="18" charset="0"/>
                <a:ea typeface="仿宋_GB2312" panose="02010609030101010101" pitchFamily="49" charset="-122"/>
              </a:rPr>
              <a:t> while</a:t>
            </a:r>
            <a:r>
              <a:rPr kumimoji="1" lang="en-US" altLang="zh-CN" sz="2000" dirty="0">
                <a:effectLst/>
                <a:latin typeface="Times New Roman" panose="02020603050405020304" pitchFamily="18" charset="0"/>
                <a:ea typeface="仿宋_GB2312" panose="02010609030101010101" pitchFamily="49" charset="-122"/>
              </a:rPr>
              <a:t> ( </a:t>
            </a:r>
            <a:r>
              <a:rPr kumimoji="1" lang="en-US" altLang="zh-CN" sz="2000" i="1" dirty="0">
                <a:effectLst/>
                <a:latin typeface="Times New Roman" panose="02020603050405020304" pitchFamily="18" charset="0"/>
                <a:ea typeface="仿宋_GB2312" panose="02010609030101010101" pitchFamily="49" charset="-122"/>
              </a:rPr>
              <a:t>p</a:t>
            </a:r>
            <a:r>
              <a:rPr kumimoji="1" lang="en-US" altLang="zh-CN" sz="2000" dirty="0">
                <a:effectLst/>
                <a:latin typeface="Times New Roman" panose="02020603050405020304" pitchFamily="18" charset="0"/>
                <a:ea typeface="仿宋_GB2312" panose="02010609030101010101" pitchFamily="49" charset="-122"/>
              </a:rPr>
              <a:t> ) </a:t>
            </a:r>
            <a:r>
              <a:rPr kumimoji="1" lang="en-US" altLang="zh-CN" sz="2000" b="1" dirty="0">
                <a:effectLst/>
                <a:latin typeface="Times New Roman" panose="02020603050405020304" pitchFamily="18" charset="0"/>
                <a:ea typeface="仿宋_GB2312" panose="02010609030101010101" pitchFamily="49" charset="-122"/>
              </a:rPr>
              <a:t>{              </a:t>
            </a:r>
            <a:r>
              <a:rPr kumimoji="1" lang="en-US" altLang="zh-CN" sz="2000" b="1" dirty="0">
                <a:solidFill>
                  <a:srgbClr val="00B050"/>
                </a:solidFill>
                <a:effectLst/>
                <a:latin typeface="Times New Roman" panose="02020603050405020304" pitchFamily="18" charset="0"/>
                <a:ea typeface="仿宋_GB2312" panose="02010609030101010101" pitchFamily="49" charset="-122"/>
                <a:sym typeface="+mn-ea"/>
              </a:rPr>
              <a:t>//</a:t>
            </a:r>
            <a:r>
              <a:rPr kumimoji="1" lang="zh-CN" altLang="en-US" sz="2000" b="1" dirty="0">
                <a:solidFill>
                  <a:srgbClr val="00B050"/>
                </a:solidFill>
                <a:effectLst/>
                <a:latin typeface="Times New Roman" panose="02020603050405020304" pitchFamily="18" charset="0"/>
                <a:ea typeface="仿宋_GB2312" panose="02010609030101010101" pitchFamily="49" charset="-122"/>
                <a:sym typeface="+mn-ea"/>
              </a:rPr>
              <a:t>向左走到尽头</a:t>
            </a:r>
            <a:endParaRPr kumimoji="1" lang="en-US" altLang="zh-CN" sz="2000" b="1" dirty="0">
              <a:effectLst/>
              <a:latin typeface="Times New Roman" panose="02020603050405020304" pitchFamily="18" charset="0"/>
              <a:ea typeface="仿宋_GB2312" panose="02010609030101010101" pitchFamily="49" charset="-122"/>
            </a:endParaRPr>
          </a:p>
          <a:p>
            <a:pPr algn="l"/>
            <a:r>
              <a:rPr kumimoji="1" lang="en-US" altLang="zh-CN" sz="2000" b="1" dirty="0">
                <a:solidFill>
                  <a:srgbClr val="FFFF00"/>
                </a:solidFill>
                <a:effectLst/>
                <a:latin typeface="Times New Roman" panose="02020603050405020304" pitchFamily="18" charset="0"/>
                <a:ea typeface="仿宋_GB2312" panose="02010609030101010101" pitchFamily="49" charset="-122"/>
              </a:rPr>
              <a:t>            </a:t>
            </a:r>
            <a:r>
              <a:rPr kumimoji="1" lang="en-US" altLang="zh-CN" sz="2000" i="1" dirty="0" smtClean="0">
                <a:solidFill>
                  <a:srgbClr val="FFFF00"/>
                </a:solidFill>
                <a:effectLst/>
                <a:latin typeface="Times New Roman" panose="02020603050405020304" pitchFamily="18" charset="0"/>
                <a:ea typeface="仿宋_GB2312" panose="02010609030101010101" pitchFamily="49" charset="-122"/>
              </a:rPr>
              <a:t>Push</a:t>
            </a:r>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i="1" dirty="0">
                <a:solidFill>
                  <a:srgbClr val="FFFF00"/>
                </a:solidFill>
                <a:effectLst/>
                <a:latin typeface="Times New Roman" panose="02020603050405020304" pitchFamily="18" charset="0"/>
                <a:ea typeface="仿宋_GB2312" panose="02010609030101010101" pitchFamily="49" charset="-122"/>
              </a:rPr>
              <a:t>S, p </a:t>
            </a:r>
            <a:r>
              <a:rPr kumimoji="1" lang="en-US" altLang="zh-CN" sz="2000" dirty="0">
                <a:solidFill>
                  <a:srgbClr val="FFFF00"/>
                </a:solidFill>
                <a:effectLst/>
                <a:latin typeface="Times New Roman" panose="02020603050405020304" pitchFamily="18" charset="0"/>
                <a:ea typeface="仿宋_GB2312" panose="02010609030101010101" pitchFamily="49" charset="-122"/>
              </a:rPr>
              <a:t>)</a:t>
            </a:r>
            <a:r>
              <a:rPr kumimoji="1" lang="en-US" altLang="zh-CN" sz="2000" b="1" dirty="0">
                <a:solidFill>
                  <a:srgbClr val="FFFF00"/>
                </a:solidFill>
                <a:effectLst/>
                <a:latin typeface="Times New Roman" panose="02020603050405020304" pitchFamily="18" charset="0"/>
                <a:ea typeface="仿宋_GB2312" panose="02010609030101010101" pitchFamily="49" charset="-122"/>
              </a:rPr>
              <a:t>;</a:t>
            </a:r>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p>
          <a:p>
            <a:pPr algn="l"/>
            <a:r>
              <a:rPr kumimoji="1" lang="en-US" altLang="zh-CN" sz="2000" i="1" dirty="0">
                <a:effectLst/>
                <a:latin typeface="Times New Roman" panose="02020603050405020304" pitchFamily="18" charset="0"/>
                <a:ea typeface="仿宋_GB2312" panose="02010609030101010101" pitchFamily="49" charset="-122"/>
              </a:rPr>
              <a:t>            </a:t>
            </a:r>
            <a:r>
              <a:rPr kumimoji="1" lang="en-US" altLang="zh-CN" sz="2000" i="1" dirty="0" smtClean="0">
                <a:effectLst/>
                <a:latin typeface="Times New Roman" panose="02020603050405020304" pitchFamily="18" charset="0"/>
                <a:ea typeface="仿宋_GB2312" panose="02010609030101010101" pitchFamily="49" charset="-122"/>
              </a:rPr>
              <a:t>p</a:t>
            </a:r>
            <a:r>
              <a:rPr kumimoji="1" lang="en-US" altLang="zh-CN" sz="2000" dirty="0" smtClean="0">
                <a:effectLst/>
                <a:latin typeface="Times New Roman" panose="02020603050405020304" pitchFamily="18" charset="0"/>
                <a:ea typeface="仿宋_GB2312" panose="02010609030101010101" pitchFamily="49" charset="-122"/>
              </a:rPr>
              <a:t> </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smtClean="0">
                <a:effectLst/>
                <a:latin typeface="Times New Roman" panose="02020603050405020304" pitchFamily="18" charset="0"/>
                <a:ea typeface="仿宋_GB2312" panose="02010609030101010101" pitchFamily="49" charset="-122"/>
              </a:rPr>
              <a:t>p</a:t>
            </a:r>
            <a:r>
              <a:rPr kumimoji="1" lang="en-US" altLang="zh-CN" sz="2000" dirty="0" smtClean="0">
                <a:effectLst/>
                <a:latin typeface="Times New Roman" panose="02020603050405020304" pitchFamily="18" charset="0"/>
                <a:ea typeface="仿宋_GB2312" panose="02010609030101010101" pitchFamily="49" charset="-122"/>
              </a:rPr>
              <a:t>-&gt;</a:t>
            </a:r>
            <a:r>
              <a:rPr kumimoji="1" lang="en-US" altLang="zh-CN" sz="2000" i="1" dirty="0" err="1" smtClean="0">
                <a:effectLst/>
                <a:latin typeface="Times New Roman" panose="02020603050405020304" pitchFamily="18" charset="0"/>
                <a:ea typeface="仿宋_GB2312" panose="02010609030101010101" pitchFamily="49" charset="-122"/>
              </a:rPr>
              <a:t>lchild</a:t>
            </a:r>
            <a:r>
              <a:rPr kumimoji="1" lang="en-US" altLang="zh-CN" sz="2000" b="1" dirty="0">
                <a:effectLst/>
                <a:latin typeface="Times New Roman" panose="02020603050405020304" pitchFamily="18" charset="0"/>
                <a:ea typeface="仿宋_GB2312" panose="02010609030101010101" pitchFamily="49" charset="-122"/>
              </a:rPr>
              <a:t>; </a:t>
            </a:r>
          </a:p>
          <a:p>
            <a:pPr algn="l"/>
            <a:r>
              <a:rPr kumimoji="1" lang="en-US" altLang="zh-CN" sz="2000" b="1" dirty="0">
                <a:effectLst/>
                <a:latin typeface="Times New Roman" panose="02020603050405020304" pitchFamily="18" charset="0"/>
                <a:ea typeface="仿宋_GB2312" panose="02010609030101010101" pitchFamily="49" charset="-122"/>
              </a:rPr>
              <a:t>        }</a:t>
            </a:r>
            <a:endParaRPr kumimoji="1" lang="en-US" altLang="zh-CN" sz="2000" dirty="0">
              <a:effectLst/>
              <a:latin typeface="Times New Roman" panose="02020603050405020304" pitchFamily="18" charset="0"/>
              <a:ea typeface="仿宋_GB2312" panose="02010609030101010101" pitchFamily="49" charset="-122"/>
            </a:endParaRPr>
          </a:p>
          <a:p>
            <a:pPr algn="l"/>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b="1" dirty="0">
                <a:effectLst/>
                <a:latin typeface="Times New Roman" panose="02020603050405020304" pitchFamily="18" charset="0"/>
                <a:ea typeface="仿宋_GB2312" panose="02010609030101010101" pitchFamily="49" charset="-122"/>
              </a:rPr>
              <a:t>if </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err="1">
                <a:effectLst/>
                <a:latin typeface="Times New Roman" panose="02020603050405020304" pitchFamily="18" charset="0"/>
                <a:ea typeface="仿宋_GB2312" panose="02010609030101010101" pitchFamily="49" charset="-122"/>
              </a:rPr>
              <a:t>IsEmpty</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a:effectLst/>
                <a:latin typeface="Times New Roman" panose="02020603050405020304" pitchFamily="18" charset="0"/>
                <a:ea typeface="仿宋_GB2312" panose="02010609030101010101" pitchFamily="49" charset="-122"/>
              </a:rPr>
              <a:t>S </a:t>
            </a:r>
            <a:r>
              <a:rPr kumimoji="1" lang="en-US" altLang="zh-CN" sz="2000" dirty="0">
                <a:effectLst/>
                <a:latin typeface="Times New Roman" panose="02020603050405020304" pitchFamily="18" charset="0"/>
                <a:ea typeface="仿宋_GB2312" panose="02010609030101010101" pitchFamily="49" charset="-122"/>
              </a:rPr>
              <a:t>) ) </a:t>
            </a:r>
            <a:r>
              <a:rPr kumimoji="1" lang="en-US" altLang="zh-CN" sz="2000" b="1" dirty="0">
                <a:effectLst/>
                <a:latin typeface="Times New Roman" panose="02020603050405020304" pitchFamily="18" charset="0"/>
                <a:ea typeface="仿宋_GB2312" panose="02010609030101010101" pitchFamily="49" charset="-122"/>
              </a:rPr>
              <a:t>{</a:t>
            </a:r>
            <a:endParaRPr kumimoji="1" lang="en-US" altLang="zh-CN" sz="2000" dirty="0">
              <a:effectLst/>
              <a:latin typeface="Times New Roman" panose="02020603050405020304" pitchFamily="18" charset="0"/>
              <a:ea typeface="仿宋_GB2312" panose="02010609030101010101" pitchFamily="49" charset="-122"/>
            </a:endParaRPr>
          </a:p>
          <a:p>
            <a:pPr algn="l"/>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smtClean="0">
                <a:effectLst/>
                <a:latin typeface="Times New Roman" panose="02020603050405020304" pitchFamily="18" charset="0"/>
                <a:ea typeface="仿宋_GB2312" panose="02010609030101010101" pitchFamily="49" charset="-122"/>
              </a:rPr>
              <a:t>p</a:t>
            </a:r>
            <a:r>
              <a:rPr kumimoji="1" lang="en-US" altLang="zh-CN" sz="2000" dirty="0" smtClean="0">
                <a:effectLst/>
                <a:latin typeface="Times New Roman" panose="02020603050405020304" pitchFamily="18" charset="0"/>
                <a:ea typeface="仿宋_GB2312" panose="02010609030101010101" pitchFamily="49" charset="-122"/>
              </a:rPr>
              <a:t> </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err="1">
                <a:effectLst/>
                <a:latin typeface="Times New Roman" panose="02020603050405020304" pitchFamily="18" charset="0"/>
                <a:ea typeface="仿宋_GB2312" panose="02010609030101010101" pitchFamily="49" charset="-122"/>
              </a:rPr>
              <a:t>getTop</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a:effectLst/>
                <a:latin typeface="Times New Roman" panose="02020603050405020304" pitchFamily="18" charset="0"/>
                <a:ea typeface="仿宋_GB2312" panose="02010609030101010101" pitchFamily="49" charset="-122"/>
              </a:rPr>
              <a:t>S </a:t>
            </a:r>
            <a:r>
              <a:rPr kumimoji="1" lang="en-US" altLang="zh-CN" sz="2000" dirty="0">
                <a:effectLst/>
                <a:latin typeface="Times New Roman" panose="02020603050405020304" pitchFamily="18" charset="0"/>
                <a:ea typeface="仿宋_GB2312" panose="02010609030101010101" pitchFamily="49" charset="-122"/>
              </a:rPr>
              <a:t>)</a:t>
            </a:r>
            <a:r>
              <a:rPr kumimoji="1" lang="en-US" altLang="zh-CN" sz="2000" b="1" dirty="0">
                <a:effectLst/>
                <a:latin typeface="Times New Roman" panose="02020603050405020304" pitchFamily="18" charset="0"/>
                <a:ea typeface="仿宋_GB2312" panose="02010609030101010101" pitchFamily="49" charset="-122"/>
              </a:rPr>
              <a:t>;</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dirty="0">
                <a:effectLst/>
                <a:latin typeface="Times New Roman" panose="02020603050405020304" pitchFamily="18" charset="0"/>
                <a:ea typeface="仿宋_GB2312" panose="02010609030101010101" pitchFamily="49" charset="-122"/>
                <a:sym typeface="+mn-ea"/>
              </a:rPr>
              <a:t> </a:t>
            </a:r>
            <a:r>
              <a:rPr kumimoji="1" lang="en-US" altLang="zh-CN" sz="2000" b="1" dirty="0">
                <a:solidFill>
                  <a:srgbClr val="00B050"/>
                </a:solidFill>
                <a:effectLst/>
                <a:latin typeface="Times New Roman" panose="02020603050405020304" pitchFamily="18" charset="0"/>
                <a:ea typeface="仿宋_GB2312" panose="02010609030101010101" pitchFamily="49" charset="-122"/>
                <a:sym typeface="+mn-ea"/>
              </a:rPr>
              <a:t>//</a:t>
            </a:r>
            <a:r>
              <a:rPr kumimoji="1" lang="zh-CN" altLang="en-US" sz="2000" b="1" dirty="0">
                <a:solidFill>
                  <a:srgbClr val="00B050"/>
                </a:solidFill>
                <a:effectLst/>
                <a:latin typeface="Times New Roman" panose="02020603050405020304" pitchFamily="18" charset="0"/>
                <a:ea typeface="仿宋_GB2312" panose="02010609030101010101" pitchFamily="49" charset="-122"/>
                <a:sym typeface="+mn-ea"/>
              </a:rPr>
              <a:t>回退一步</a:t>
            </a:r>
            <a:endParaRPr kumimoji="1" lang="en-US" altLang="zh-CN" sz="2000" dirty="0">
              <a:effectLst/>
              <a:latin typeface="Times New Roman" panose="02020603050405020304" pitchFamily="18" charset="0"/>
              <a:ea typeface="仿宋_GB2312" panose="02010609030101010101" pitchFamily="49" charset="-122"/>
            </a:endParaRPr>
          </a:p>
          <a:p>
            <a:pPr algn="l"/>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i="1" dirty="0" smtClean="0">
                <a:solidFill>
                  <a:srgbClr val="FFFF00"/>
                </a:solidFill>
                <a:effectLst/>
                <a:latin typeface="Times New Roman" panose="02020603050405020304" pitchFamily="18" charset="0"/>
                <a:ea typeface="仿宋_GB2312" panose="02010609030101010101" pitchFamily="49" charset="-122"/>
              </a:rPr>
              <a:t>Pop</a:t>
            </a:r>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b="1" dirty="0">
                <a:solidFill>
                  <a:srgbClr val="FFFF00"/>
                </a:solidFill>
                <a:effectLst/>
                <a:latin typeface="Times New Roman" panose="02020603050405020304" pitchFamily="18" charset="0"/>
                <a:ea typeface="仿宋_GB2312" panose="02010609030101010101" pitchFamily="49" charset="-122"/>
              </a:rPr>
              <a:t>; </a:t>
            </a:r>
          </a:p>
          <a:p>
            <a:pPr algn="l">
              <a:lnSpc>
                <a:spcPct val="130000"/>
              </a:lnSpc>
            </a:pPr>
            <a:r>
              <a:rPr kumimoji="1" lang="en-US" altLang="zh-CN" sz="2000" b="1" dirty="0">
                <a:effectLst/>
                <a:latin typeface="Times New Roman" panose="02020603050405020304" pitchFamily="18" charset="0"/>
                <a:ea typeface="仿宋_GB2312" panose="02010609030101010101" pitchFamily="49" charset="-122"/>
              </a:rPr>
              <a:t>            </a:t>
            </a:r>
            <a:r>
              <a:rPr kumimoji="1" lang="en-US" altLang="zh-CN" sz="2000" i="1" dirty="0" err="1" smtClean="0">
                <a:solidFill>
                  <a:srgbClr val="FFFF00"/>
                </a:solidFill>
                <a:effectLst/>
                <a:latin typeface="Times New Roman" panose="02020603050405020304" pitchFamily="18" charset="0"/>
                <a:ea typeface="仿宋_GB2312" panose="02010609030101010101" pitchFamily="49" charset="-122"/>
              </a:rPr>
              <a:t>printf</a:t>
            </a:r>
            <a:r>
              <a:rPr kumimoji="1" lang="en-US" altLang="zh-CN" sz="2000" dirty="0" smtClean="0">
                <a:solidFill>
                  <a:srgbClr val="FFFF00"/>
                </a:solidFill>
                <a:effectLst/>
                <a:latin typeface="Times New Roman" panose="02020603050405020304" pitchFamily="18" charset="0"/>
                <a:ea typeface="仿宋_GB2312" panose="02010609030101010101" pitchFamily="49" charset="-122"/>
              </a:rPr>
              <a:t> </a:t>
            </a:r>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i="1" dirty="0" smtClean="0">
                <a:solidFill>
                  <a:srgbClr val="FFFF00"/>
                </a:solidFill>
                <a:effectLst/>
                <a:latin typeface="Times New Roman" panose="02020603050405020304" pitchFamily="18" charset="0"/>
                <a:ea typeface="仿宋_GB2312" panose="02010609030101010101" pitchFamily="49" charset="-122"/>
              </a:rPr>
              <a:t>p-&gt;info</a:t>
            </a:r>
            <a:r>
              <a:rPr kumimoji="1" lang="en-US" altLang="zh-CN" sz="2000" dirty="0">
                <a:solidFill>
                  <a:srgbClr val="FFFF00"/>
                </a:solidFill>
                <a:effectLst/>
                <a:latin typeface="Times New Roman" panose="02020603050405020304" pitchFamily="18" charset="0"/>
                <a:ea typeface="仿宋_GB2312" panose="02010609030101010101" pitchFamily="49" charset="-122"/>
              </a:rPr>
              <a:t>)</a:t>
            </a:r>
            <a:r>
              <a:rPr kumimoji="1" lang="en-US" altLang="zh-CN" sz="20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0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smtClean="0">
                <a:effectLst/>
                <a:latin typeface="Times New Roman" panose="02020603050405020304" pitchFamily="18" charset="0"/>
                <a:ea typeface="仿宋_GB2312" panose="02010609030101010101" pitchFamily="49" charset="-122"/>
              </a:rPr>
              <a:t>p</a:t>
            </a:r>
            <a:r>
              <a:rPr kumimoji="1" lang="en-US" altLang="zh-CN" sz="2000" dirty="0" smtClean="0">
                <a:effectLst/>
                <a:latin typeface="Times New Roman" panose="02020603050405020304" pitchFamily="18" charset="0"/>
                <a:ea typeface="仿宋_GB2312" panose="02010609030101010101" pitchFamily="49" charset="-122"/>
              </a:rPr>
              <a:t> </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smtClean="0">
                <a:effectLst/>
                <a:latin typeface="Times New Roman" panose="02020603050405020304" pitchFamily="18" charset="0"/>
                <a:ea typeface="仿宋_GB2312" panose="02010609030101010101" pitchFamily="49" charset="-122"/>
              </a:rPr>
              <a:t>p</a:t>
            </a:r>
            <a:r>
              <a:rPr kumimoji="1" lang="en-US" altLang="zh-CN" sz="2000" dirty="0" smtClean="0">
                <a:effectLst/>
                <a:latin typeface="Times New Roman" panose="02020603050405020304" pitchFamily="18" charset="0"/>
                <a:ea typeface="仿宋_GB2312" panose="02010609030101010101" pitchFamily="49" charset="-122"/>
              </a:rPr>
              <a:t>-&gt;</a:t>
            </a:r>
            <a:r>
              <a:rPr kumimoji="1" lang="en-US" altLang="zh-CN" sz="2000" i="1" dirty="0" err="1" smtClean="0">
                <a:effectLst/>
                <a:latin typeface="Times New Roman" panose="02020603050405020304" pitchFamily="18" charset="0"/>
                <a:ea typeface="仿宋_GB2312" panose="02010609030101010101" pitchFamily="49" charset="-122"/>
              </a:rPr>
              <a:t>rchild</a:t>
            </a:r>
            <a:r>
              <a:rPr kumimoji="1" lang="en-US" altLang="zh-CN" sz="2000" b="1" dirty="0">
                <a:effectLst/>
                <a:latin typeface="Times New Roman" panose="02020603050405020304" pitchFamily="18" charset="0"/>
                <a:ea typeface="仿宋_GB2312" panose="02010609030101010101" pitchFamily="49" charset="-122"/>
              </a:rPr>
              <a:t>;      </a:t>
            </a:r>
            <a:r>
              <a:rPr kumimoji="1" lang="en-US" altLang="zh-CN" sz="2000" b="1" dirty="0">
                <a:solidFill>
                  <a:srgbClr val="00B050"/>
                </a:solidFill>
                <a:effectLst/>
                <a:latin typeface="Times New Roman" panose="02020603050405020304" pitchFamily="18" charset="0"/>
                <a:ea typeface="仿宋_GB2312" panose="02010609030101010101" pitchFamily="49" charset="-122"/>
                <a:sym typeface="+mn-ea"/>
              </a:rPr>
              <a:t>//</a:t>
            </a:r>
            <a:r>
              <a:rPr kumimoji="1" lang="zh-CN" altLang="en-US" sz="2000" b="1" dirty="0">
                <a:solidFill>
                  <a:srgbClr val="00B050"/>
                </a:solidFill>
                <a:effectLst/>
                <a:latin typeface="Times New Roman" panose="02020603050405020304" pitchFamily="18" charset="0"/>
                <a:ea typeface="仿宋_GB2312" panose="02010609030101010101" pitchFamily="49" charset="-122"/>
                <a:sym typeface="+mn-ea"/>
              </a:rPr>
              <a:t>访问右子树</a:t>
            </a:r>
            <a:endParaRPr kumimoji="1" lang="en-US" altLang="zh-CN" sz="2000" b="1" dirty="0">
              <a:effectLst/>
              <a:latin typeface="Times New Roman" panose="02020603050405020304" pitchFamily="18" charset="0"/>
              <a:ea typeface="仿宋_GB2312" panose="02010609030101010101" pitchFamily="49" charset="-122"/>
            </a:endParaRPr>
          </a:p>
          <a:p>
            <a:pPr algn="l"/>
            <a:r>
              <a:rPr kumimoji="1" lang="en-US" altLang="zh-CN" sz="2000" b="1" dirty="0">
                <a:effectLst/>
                <a:latin typeface="Times New Roman" panose="02020603050405020304" pitchFamily="18" charset="0"/>
                <a:ea typeface="仿宋_GB2312" panose="02010609030101010101" pitchFamily="49" charset="-122"/>
              </a:rPr>
              <a:t>        }</a:t>
            </a:r>
            <a:endParaRPr kumimoji="1" lang="en-US" altLang="zh-CN" sz="2000" dirty="0">
              <a:effectLst/>
              <a:latin typeface="Times New Roman" panose="02020603050405020304" pitchFamily="18" charset="0"/>
              <a:ea typeface="仿宋_GB2312" panose="02010609030101010101" pitchFamily="49" charset="-122"/>
            </a:endParaRPr>
          </a:p>
          <a:p>
            <a:pPr algn="l"/>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b="1" dirty="0">
                <a:effectLst/>
                <a:latin typeface="Times New Roman" panose="02020603050405020304" pitchFamily="18" charset="0"/>
                <a:ea typeface="仿宋_GB2312" panose="02010609030101010101" pitchFamily="49" charset="-122"/>
              </a:rPr>
              <a:t>} while</a:t>
            </a:r>
            <a:r>
              <a:rPr kumimoji="1" lang="en-US" altLang="zh-CN" sz="2000" dirty="0">
                <a:effectLst/>
                <a:latin typeface="Times New Roman" panose="02020603050405020304" pitchFamily="18" charset="0"/>
                <a:ea typeface="仿宋_GB2312" panose="02010609030101010101" pitchFamily="49" charset="-122"/>
              </a:rPr>
              <a:t> ( </a:t>
            </a:r>
            <a:r>
              <a:rPr kumimoji="1" lang="en-US" altLang="zh-CN" sz="2000" i="1" dirty="0">
                <a:effectLst/>
                <a:latin typeface="Times New Roman" panose="02020603050405020304" pitchFamily="18" charset="0"/>
                <a:ea typeface="仿宋_GB2312" panose="02010609030101010101" pitchFamily="49" charset="-122"/>
              </a:rPr>
              <a:t>p</a:t>
            </a:r>
            <a:r>
              <a:rPr kumimoji="1" lang="en-US" altLang="zh-CN" sz="2000" b="1" dirty="0">
                <a:effectLst/>
                <a:latin typeface="Times New Roman" panose="02020603050405020304" pitchFamily="18" charset="0"/>
                <a:ea typeface="仿宋_GB2312" panose="02010609030101010101" pitchFamily="49" charset="-122"/>
              </a:rPr>
              <a:t> || </a:t>
            </a:r>
            <a:r>
              <a:rPr kumimoji="1" lang="en-US" altLang="zh-CN" sz="2000" dirty="0">
                <a:effectLst/>
                <a:latin typeface="Times New Roman" panose="02020603050405020304" pitchFamily="18" charset="0"/>
                <a:ea typeface="仿宋_GB2312" panose="02010609030101010101" pitchFamily="49" charset="-122"/>
              </a:rPr>
              <a:t>!</a:t>
            </a:r>
            <a:r>
              <a:rPr kumimoji="1" lang="en-US" altLang="zh-CN" sz="2000" i="1" dirty="0" err="1">
                <a:effectLst/>
                <a:latin typeface="Times New Roman" panose="02020603050405020304" pitchFamily="18" charset="0"/>
                <a:ea typeface="仿宋_GB2312" panose="02010609030101010101" pitchFamily="49" charset="-122"/>
              </a:rPr>
              <a:t>IsEmpty</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a:effectLst/>
                <a:latin typeface="Times New Roman" panose="02020603050405020304" pitchFamily="18" charset="0"/>
                <a:ea typeface="仿宋_GB2312" panose="02010609030101010101" pitchFamily="49" charset="-122"/>
              </a:rPr>
              <a:t>S </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b="1" dirty="0">
                <a:effectLst/>
                <a:latin typeface="Times New Roman" panose="02020603050405020304" pitchFamily="18" charset="0"/>
                <a:ea typeface="仿宋_GB2312" panose="02010609030101010101" pitchFamily="49" charset="-122"/>
              </a:rPr>
              <a:t>;</a:t>
            </a:r>
            <a:endParaRPr kumimoji="1" lang="en-US" altLang="zh-CN" sz="2000" dirty="0">
              <a:effectLst/>
              <a:latin typeface="Times New Roman" panose="02020603050405020304" pitchFamily="18" charset="0"/>
              <a:ea typeface="仿宋_GB2312" panose="02010609030101010101" pitchFamily="49" charset="-122"/>
            </a:endParaRPr>
          </a:p>
          <a:p>
            <a:pPr algn="l"/>
            <a:r>
              <a:rPr kumimoji="1" lang="en-US" altLang="zh-CN" sz="2000" b="1" dirty="0">
                <a:effectLst/>
                <a:latin typeface="Times New Roman" panose="02020603050405020304" pitchFamily="18" charset="0"/>
                <a:ea typeface="仿宋_GB2312" panose="02010609030101010101" pitchFamily="49" charset="-122"/>
              </a:rPr>
              <a:t>}</a:t>
            </a:r>
            <a:r>
              <a:rPr kumimoji="1" lang="en-US" altLang="zh-CN" sz="2000" dirty="0">
                <a:effectLst/>
                <a:latin typeface="Times New Roman" panose="02020603050405020304" pitchFamily="18" charset="0"/>
                <a:ea typeface="仿宋_GB2312" panose="02010609030101010101" pitchFamily="49" charset="-122"/>
              </a:rPr>
              <a:t>    </a:t>
            </a:r>
          </a:p>
        </p:txBody>
      </p:sp>
      <p:sp>
        <p:nvSpPr>
          <p:cNvPr id="2" name="文本框 1"/>
          <p:cNvSpPr txBox="1"/>
          <p:nvPr/>
        </p:nvSpPr>
        <p:spPr>
          <a:xfrm>
            <a:off x="5035550" y="1268730"/>
            <a:ext cx="3937000" cy="706755"/>
          </a:xfrm>
          <a:prstGeom prst="rect">
            <a:avLst/>
          </a:prstGeom>
          <a:noFill/>
          <a:ln>
            <a:solidFill>
              <a:srgbClr val="FFFF00"/>
            </a:solidFill>
          </a:ln>
        </p:spPr>
        <p:txBody>
          <a:bodyPr wrap="square" rtlCol="0">
            <a:spAutoFit/>
          </a:bodyPr>
          <a:lstStyle/>
          <a:p>
            <a:pPr algn="l"/>
            <a:r>
              <a:rPr lang="zh-CN" altLang="en-US" sz="2000">
                <a:solidFill>
                  <a:srgbClr val="FFFF00"/>
                </a:solidFill>
                <a:effectLst/>
                <a:latin typeface="宋体" panose="02010600030101010101" pitchFamily="2" charset="-122"/>
                <a:ea typeface="宋体" panose="02010600030101010101" pitchFamily="2" charset="-122"/>
                <a:cs typeface="+mn-lt"/>
              </a:rPr>
              <a:t>访问左子树入栈时，增设标识符</a:t>
            </a:r>
            <a:endParaRPr lang="en-US" altLang="zh-CN" sz="2000" i="1">
              <a:effectLst/>
              <a:latin typeface="+mn-lt"/>
              <a:cs typeface="+mn-lt"/>
            </a:endParaRPr>
          </a:p>
          <a:p>
            <a:pPr algn="l"/>
            <a:r>
              <a:rPr lang="en-US" altLang="zh-CN" sz="2000" i="1">
                <a:effectLst/>
                <a:latin typeface="+mn-lt"/>
                <a:cs typeface="+mn-lt"/>
              </a:rPr>
              <a:t>w.ptr=p; w.tag = L; Push(S, w)</a:t>
            </a:r>
          </a:p>
        </p:txBody>
      </p:sp>
      <p:sp>
        <p:nvSpPr>
          <p:cNvPr id="3" name="矩形 2"/>
          <p:cNvSpPr/>
          <p:nvPr/>
        </p:nvSpPr>
        <p:spPr>
          <a:xfrm>
            <a:off x="827405" y="2924810"/>
            <a:ext cx="2085340" cy="346075"/>
          </a:xfrm>
          <a:prstGeom prst="rect">
            <a:avLst/>
          </a:prstGeom>
          <a:noFill/>
          <a:ln>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5" name="文本框 4"/>
          <p:cNvSpPr txBox="1"/>
          <p:nvPr/>
        </p:nvSpPr>
        <p:spPr>
          <a:xfrm>
            <a:off x="5035550" y="2132965"/>
            <a:ext cx="3937000" cy="4092575"/>
          </a:xfrm>
          <a:prstGeom prst="rect">
            <a:avLst/>
          </a:prstGeom>
          <a:noFill/>
          <a:ln>
            <a:solidFill>
              <a:srgbClr val="FFFF00"/>
            </a:solidFill>
          </a:ln>
        </p:spPr>
        <p:txBody>
          <a:bodyPr wrap="square" rtlCol="0">
            <a:spAutoFit/>
          </a:bodyPr>
          <a:lstStyle/>
          <a:p>
            <a:pPr algn="l" eaLnBrk="1" latinLnBrk="0" hangingPunct="1">
              <a:spcAft>
                <a:spcPts val="1200"/>
              </a:spcAft>
            </a:pPr>
            <a:r>
              <a:rPr lang="zh-CN" altLang="en-US" sz="2000">
                <a:solidFill>
                  <a:srgbClr val="FFFF00"/>
                </a:solidFill>
                <a:effectLst/>
                <a:latin typeface="宋体" panose="02010600030101010101" pitchFamily="2" charset="-122"/>
                <a:ea typeface="宋体" panose="02010600030101010101" pitchFamily="2" charset="-122"/>
                <a:cs typeface="+mn-lt"/>
              </a:rPr>
              <a:t>区分左子树回退和右子树回退，进行不同操作</a:t>
            </a:r>
            <a:endParaRPr lang="en-US" altLang="zh-CN" sz="2000" i="1">
              <a:effectLst/>
              <a:latin typeface="+mn-lt"/>
              <a:cs typeface="+mn-lt"/>
            </a:endParaRPr>
          </a:p>
          <a:p>
            <a:pPr algn="l" eaLnBrk="1" latinLnBrk="0" hangingPunct="1"/>
            <a:r>
              <a:rPr lang="zh-CN" altLang="en-US" sz="2000">
                <a:solidFill>
                  <a:srgbClr val="FFFF00"/>
                </a:solidFill>
                <a:effectLst/>
                <a:latin typeface="宋体" panose="02010600030101010101" pitchFamily="2" charset="-122"/>
                <a:ea typeface="宋体" panose="02010600030101010101" pitchFamily="2" charset="-122"/>
                <a:cs typeface="+mn-lt"/>
              </a:rPr>
              <a:t>左子树回退：</a:t>
            </a:r>
            <a:r>
              <a:rPr lang="en-US" altLang="zh-CN" sz="2000">
                <a:solidFill>
                  <a:srgbClr val="00B050"/>
                </a:solidFill>
                <a:effectLst/>
                <a:latin typeface="宋体" panose="02010600030101010101" pitchFamily="2" charset="-122"/>
                <a:ea typeface="宋体" panose="02010600030101010101" pitchFamily="2" charset="-122"/>
                <a:cs typeface="+mn-lt"/>
              </a:rPr>
              <a:t>//</a:t>
            </a:r>
            <a:r>
              <a:rPr lang="zh-CN" altLang="en-US" sz="2000">
                <a:solidFill>
                  <a:srgbClr val="00B050"/>
                </a:solidFill>
                <a:effectLst/>
                <a:latin typeface="宋体" panose="02010600030101010101" pitchFamily="2" charset="-122"/>
                <a:ea typeface="宋体" panose="02010600030101010101" pitchFamily="2" charset="-122"/>
                <a:cs typeface="+mn-lt"/>
              </a:rPr>
              <a:t>二次进栈</a:t>
            </a:r>
            <a:endParaRPr lang="zh-CN" altLang="en-US" sz="2000">
              <a:effectLst/>
              <a:latin typeface="宋体" panose="02010600030101010101" pitchFamily="2" charset="-122"/>
              <a:ea typeface="宋体" panose="02010600030101010101" pitchFamily="2" charset="-122"/>
              <a:cs typeface="+mn-lt"/>
            </a:endParaRPr>
          </a:p>
          <a:p>
            <a:pPr algn="l" eaLnBrk="1" latinLnBrk="0" hangingPunct="1"/>
            <a:r>
              <a:rPr kumimoji="1" lang="en-US" altLang="zh-CN" sz="2000" b="1" dirty="0">
                <a:effectLst/>
                <a:latin typeface="Times New Roman" panose="02020603050405020304" pitchFamily="18" charset="0"/>
                <a:ea typeface="仿宋_GB2312" panose="02010609030101010101" pitchFamily="49" charset="-122"/>
                <a:sym typeface="+mn-ea"/>
              </a:rPr>
              <a:t>if </a:t>
            </a:r>
            <a:r>
              <a:rPr kumimoji="1" lang="en-US" altLang="zh-CN" sz="2000" dirty="0">
                <a:effectLst/>
                <a:latin typeface="Times New Roman" panose="02020603050405020304" pitchFamily="18" charset="0"/>
                <a:ea typeface="仿宋_GB2312" panose="02010609030101010101" pitchFamily="49" charset="-122"/>
                <a:sym typeface="+mn-ea"/>
              </a:rPr>
              <a:t>( !</a:t>
            </a:r>
            <a:r>
              <a:rPr kumimoji="1" lang="en-US" altLang="zh-CN" sz="2000" i="1" dirty="0" err="1">
                <a:effectLst/>
                <a:latin typeface="Times New Roman" panose="02020603050405020304" pitchFamily="18" charset="0"/>
                <a:ea typeface="仿宋_GB2312" panose="02010609030101010101" pitchFamily="49" charset="-122"/>
                <a:sym typeface="+mn-ea"/>
              </a:rPr>
              <a:t>IsEmpty</a:t>
            </a:r>
            <a:r>
              <a:rPr kumimoji="1" lang="en-US" altLang="zh-CN" sz="2000" dirty="0">
                <a:effectLst/>
                <a:latin typeface="Times New Roman" panose="02020603050405020304" pitchFamily="18" charset="0"/>
                <a:ea typeface="仿宋_GB2312" panose="02010609030101010101" pitchFamily="49" charset="-122"/>
                <a:sym typeface="+mn-ea"/>
              </a:rPr>
              <a:t>( </a:t>
            </a:r>
            <a:r>
              <a:rPr kumimoji="1" lang="en-US" altLang="zh-CN" sz="2000" i="1" dirty="0">
                <a:effectLst/>
                <a:latin typeface="Times New Roman" panose="02020603050405020304" pitchFamily="18" charset="0"/>
                <a:ea typeface="仿宋_GB2312" panose="02010609030101010101" pitchFamily="49" charset="-122"/>
                <a:sym typeface="+mn-ea"/>
              </a:rPr>
              <a:t>S </a:t>
            </a:r>
            <a:r>
              <a:rPr kumimoji="1" lang="en-US" altLang="zh-CN" sz="2000" dirty="0">
                <a:effectLst/>
                <a:latin typeface="Times New Roman" panose="02020603050405020304" pitchFamily="18" charset="0"/>
                <a:ea typeface="仿宋_GB2312" panose="02010609030101010101" pitchFamily="49" charset="-122"/>
                <a:sym typeface="+mn-ea"/>
              </a:rPr>
              <a:t>) ) </a:t>
            </a:r>
            <a:r>
              <a:rPr kumimoji="1" lang="en-US" altLang="zh-CN" sz="2000" b="1" dirty="0">
                <a:effectLst/>
                <a:latin typeface="Times New Roman" panose="02020603050405020304" pitchFamily="18" charset="0"/>
                <a:ea typeface="仿宋_GB2312" panose="02010609030101010101" pitchFamily="49" charset="-122"/>
                <a:sym typeface="+mn-ea"/>
              </a:rPr>
              <a:t>{</a:t>
            </a:r>
          </a:p>
          <a:p>
            <a:pPr algn="l" eaLnBrk="1" latinLnBrk="0" hangingPunct="1"/>
            <a:r>
              <a:rPr kumimoji="1" lang="en-US" altLang="zh-CN" sz="2000" i="1" dirty="0" smtClean="0">
                <a:effectLst/>
                <a:latin typeface="Times New Roman" panose="02020603050405020304" pitchFamily="18" charset="0"/>
                <a:ea typeface="仿宋_GB2312" panose="02010609030101010101" pitchFamily="49" charset="-122"/>
                <a:sym typeface="+mn-ea"/>
              </a:rPr>
              <a:t>    p</a:t>
            </a:r>
            <a:r>
              <a:rPr kumimoji="1" lang="en-US" altLang="zh-CN" sz="2000" dirty="0" smtClean="0">
                <a:effectLst/>
                <a:latin typeface="Times New Roman" panose="02020603050405020304" pitchFamily="18" charset="0"/>
                <a:ea typeface="仿宋_GB2312" panose="02010609030101010101" pitchFamily="49" charset="-122"/>
                <a:sym typeface="+mn-ea"/>
              </a:rPr>
              <a:t> </a:t>
            </a:r>
            <a:r>
              <a:rPr kumimoji="1" lang="en-US" altLang="zh-CN" sz="2000" dirty="0">
                <a:effectLst/>
                <a:latin typeface="Times New Roman" panose="02020603050405020304" pitchFamily="18" charset="0"/>
                <a:ea typeface="仿宋_GB2312" panose="02010609030101010101" pitchFamily="49" charset="-122"/>
                <a:sym typeface="+mn-ea"/>
              </a:rPr>
              <a:t>= </a:t>
            </a:r>
            <a:r>
              <a:rPr kumimoji="1" lang="en-US" altLang="zh-CN" sz="2000" i="1" dirty="0" err="1">
                <a:effectLst/>
                <a:latin typeface="Times New Roman" panose="02020603050405020304" pitchFamily="18" charset="0"/>
                <a:ea typeface="仿宋_GB2312" panose="02010609030101010101" pitchFamily="49" charset="-122"/>
                <a:sym typeface="+mn-ea"/>
              </a:rPr>
              <a:t>getTop</a:t>
            </a:r>
            <a:r>
              <a:rPr kumimoji="1" lang="en-US" altLang="zh-CN" sz="2000" dirty="0">
                <a:effectLst/>
                <a:latin typeface="Times New Roman" panose="02020603050405020304" pitchFamily="18" charset="0"/>
                <a:ea typeface="仿宋_GB2312" panose="02010609030101010101" pitchFamily="49" charset="-122"/>
                <a:sym typeface="+mn-ea"/>
              </a:rPr>
              <a:t>( </a:t>
            </a:r>
            <a:r>
              <a:rPr kumimoji="1" lang="en-US" altLang="zh-CN" sz="2000" i="1" dirty="0">
                <a:effectLst/>
                <a:latin typeface="Times New Roman" panose="02020603050405020304" pitchFamily="18" charset="0"/>
                <a:ea typeface="仿宋_GB2312" panose="02010609030101010101" pitchFamily="49" charset="-122"/>
                <a:sym typeface="+mn-ea"/>
              </a:rPr>
              <a:t>S </a:t>
            </a:r>
            <a:r>
              <a:rPr kumimoji="1" lang="en-US" altLang="zh-CN" sz="2000" dirty="0">
                <a:effectLst/>
                <a:latin typeface="Times New Roman" panose="02020603050405020304" pitchFamily="18" charset="0"/>
                <a:ea typeface="仿宋_GB2312" panose="02010609030101010101" pitchFamily="49" charset="-122"/>
                <a:sym typeface="+mn-ea"/>
              </a:rPr>
              <a:t>)</a:t>
            </a:r>
            <a:r>
              <a:rPr kumimoji="1" lang="en-US" altLang="zh-CN" sz="2000" b="1" dirty="0">
                <a:effectLst/>
                <a:latin typeface="Times New Roman" panose="02020603050405020304" pitchFamily="18" charset="0"/>
                <a:ea typeface="仿宋_GB2312" panose="02010609030101010101" pitchFamily="49" charset="-122"/>
                <a:sym typeface="+mn-ea"/>
              </a:rPr>
              <a:t>; </a:t>
            </a:r>
            <a:r>
              <a:rPr lang="en-US" altLang="zh-CN" sz="2000" i="1">
                <a:effectLst/>
                <a:latin typeface="+mn-lt"/>
                <a:cs typeface="+mn-lt"/>
                <a:sym typeface="+mn-ea"/>
              </a:rPr>
              <a:t>Pop(S);</a:t>
            </a:r>
            <a:endParaRPr lang="en-US" altLang="zh-CN" sz="2000" i="1" u="sng">
              <a:effectLst/>
              <a:latin typeface="+mn-lt"/>
              <a:cs typeface="+mn-lt"/>
            </a:endParaRPr>
          </a:p>
          <a:p>
            <a:pPr algn="l" eaLnBrk="1" latinLnBrk="0" hangingPunct="1"/>
            <a:r>
              <a:rPr lang="en-US" altLang="zh-CN" sz="2000" i="1">
                <a:effectLst/>
                <a:latin typeface="+mn-lt"/>
                <a:cs typeface="+mn-lt"/>
              </a:rPr>
              <a:t>    </a:t>
            </a:r>
            <a:r>
              <a:rPr lang="en-US" altLang="zh-CN" sz="2000" i="1" u="sng">
                <a:effectLst/>
                <a:latin typeface="+mn-lt"/>
                <a:cs typeface="+mn-lt"/>
              </a:rPr>
              <a:t>w.tag = R; Push(S, w);</a:t>
            </a:r>
            <a:endParaRPr lang="en-US" altLang="zh-CN" sz="2000" i="1">
              <a:effectLst/>
              <a:latin typeface="+mn-lt"/>
              <a:cs typeface="+mn-lt"/>
            </a:endParaRPr>
          </a:p>
          <a:p>
            <a:pPr algn="l" eaLnBrk="1" latinLnBrk="0" hangingPunct="1"/>
            <a:r>
              <a:rPr lang="en-US" altLang="zh-CN" sz="2000" i="1">
                <a:effectLst/>
                <a:latin typeface="+mn-lt"/>
                <a:cs typeface="+mn-lt"/>
              </a:rPr>
              <a:t>    p=p-&gt;rchild; </a:t>
            </a:r>
            <a:r>
              <a:rPr kumimoji="1" lang="en-US" altLang="zh-CN" sz="2000" b="1" dirty="0">
                <a:effectLst/>
                <a:latin typeface="Times New Roman" panose="02020603050405020304" pitchFamily="18" charset="0"/>
                <a:ea typeface="仿宋_GB2312" panose="02010609030101010101" pitchFamily="49" charset="-122"/>
                <a:sym typeface="+mn-ea"/>
              </a:rPr>
              <a:t>}</a:t>
            </a:r>
            <a:endParaRPr lang="en-US" altLang="zh-CN" sz="2000" i="1">
              <a:effectLst/>
              <a:latin typeface="+mn-lt"/>
              <a:cs typeface="+mn-lt"/>
            </a:endParaRPr>
          </a:p>
          <a:p>
            <a:pPr algn="l" eaLnBrk="1" latinLnBrk="0" hangingPunct="1">
              <a:spcBef>
                <a:spcPts val="1200"/>
              </a:spcBef>
            </a:pPr>
            <a:r>
              <a:rPr lang="zh-CN" altLang="en-US" sz="2000">
                <a:solidFill>
                  <a:srgbClr val="FFFF00"/>
                </a:solidFill>
                <a:effectLst/>
                <a:latin typeface="宋体" panose="02010600030101010101" pitchFamily="2" charset="-122"/>
                <a:ea typeface="宋体" panose="02010600030101010101" pitchFamily="2" charset="-122"/>
                <a:cs typeface="+mn-lt"/>
              </a:rPr>
              <a:t>右子树回退：</a:t>
            </a:r>
            <a:r>
              <a:rPr lang="en-US" altLang="zh-CN" sz="2000">
                <a:solidFill>
                  <a:srgbClr val="00B050"/>
                </a:solidFill>
                <a:effectLst/>
                <a:latin typeface="宋体" panose="02010600030101010101" pitchFamily="2" charset="-122"/>
                <a:ea typeface="宋体" panose="02010600030101010101" pitchFamily="2" charset="-122"/>
                <a:cs typeface="+mn-lt"/>
              </a:rPr>
              <a:t>//</a:t>
            </a:r>
            <a:r>
              <a:rPr lang="zh-CN" altLang="en-US" sz="2000">
                <a:solidFill>
                  <a:srgbClr val="00B050"/>
                </a:solidFill>
                <a:effectLst/>
                <a:latin typeface="宋体" panose="02010600030101010101" pitchFamily="2" charset="-122"/>
                <a:ea typeface="宋体" panose="02010600030101010101" pitchFamily="2" charset="-122"/>
                <a:cs typeface="+mn-lt"/>
              </a:rPr>
              <a:t>回退并打印，直到退至左子树返回节点</a:t>
            </a:r>
            <a:endParaRPr lang="zh-CN" altLang="en-US" sz="2000" i="1">
              <a:effectLst/>
              <a:latin typeface="+mn-lt"/>
              <a:cs typeface="+mn-lt"/>
            </a:endParaRPr>
          </a:p>
          <a:p>
            <a:pPr algn="l" eaLnBrk="1" latinLnBrk="0" hangingPunct="1"/>
            <a:r>
              <a:rPr lang="en-US" altLang="zh-CN" sz="2000" b="1">
                <a:effectLst/>
                <a:latin typeface="+mn-lt"/>
                <a:cs typeface="+mn-lt"/>
              </a:rPr>
              <a:t>while( </a:t>
            </a:r>
            <a:r>
              <a:rPr lang="en-US" altLang="zh-CN" sz="2000" i="1">
                <a:effectLst/>
                <a:latin typeface="+mn-lt"/>
                <a:cs typeface="+mn-lt"/>
              </a:rPr>
              <a:t>!IsEmpty(S)&amp;&amp; </a:t>
            </a:r>
            <a:r>
              <a:rPr lang="en-US" altLang="zh-CN" sz="2000" i="1" u="sng">
                <a:effectLst/>
                <a:latin typeface="+mn-lt"/>
                <a:cs typeface="+mn-lt"/>
              </a:rPr>
              <a:t>w.tag==R</a:t>
            </a:r>
            <a:r>
              <a:rPr lang="en-US" altLang="zh-CN" sz="2000" i="1">
                <a:effectLst/>
                <a:latin typeface="+mn-lt"/>
                <a:cs typeface="+mn-lt"/>
              </a:rPr>
              <a:t> </a:t>
            </a:r>
            <a:r>
              <a:rPr lang="en-US" altLang="zh-CN" sz="2000" b="1">
                <a:effectLst/>
                <a:latin typeface="+mn-lt"/>
                <a:cs typeface="+mn-lt"/>
              </a:rPr>
              <a:t>) </a:t>
            </a:r>
            <a:r>
              <a:rPr kumimoji="1" lang="en-US" altLang="zh-CN" sz="2000" b="1" dirty="0">
                <a:effectLst/>
                <a:latin typeface="Times New Roman" panose="02020603050405020304" pitchFamily="18" charset="0"/>
                <a:ea typeface="仿宋_GB2312" panose="02010609030101010101" pitchFamily="49" charset="-122"/>
                <a:sym typeface="+mn-ea"/>
              </a:rPr>
              <a:t>{</a:t>
            </a:r>
            <a:endParaRPr lang="en-US" altLang="zh-CN" sz="2000" i="1">
              <a:effectLst/>
              <a:latin typeface="+mn-lt"/>
              <a:cs typeface="+mn-lt"/>
            </a:endParaRPr>
          </a:p>
          <a:p>
            <a:pPr algn="l" eaLnBrk="1" latinLnBrk="0" hangingPunct="1"/>
            <a:r>
              <a:rPr lang="en-US" altLang="zh-CN" sz="2000" i="1">
                <a:effectLst/>
                <a:latin typeface="+mn-lt"/>
                <a:cs typeface="+mn-lt"/>
              </a:rPr>
              <a:t>     </a:t>
            </a:r>
            <a:r>
              <a:rPr lang="en-US" altLang="zh-CN" sz="2000" i="1" u="sng">
                <a:effectLst/>
                <a:latin typeface="+mn-lt"/>
                <a:cs typeface="+mn-lt"/>
              </a:rPr>
              <a:t>w=getTop(S); Pop(S);</a:t>
            </a:r>
            <a:endParaRPr lang="en-US" altLang="zh-CN" sz="2000" i="1">
              <a:effectLst/>
              <a:latin typeface="+mn-lt"/>
              <a:cs typeface="+mn-lt"/>
            </a:endParaRPr>
          </a:p>
          <a:p>
            <a:pPr algn="l" eaLnBrk="1" latinLnBrk="0" hangingPunct="1"/>
            <a:r>
              <a:rPr lang="en-US" altLang="zh-CN" sz="2000" i="1">
                <a:effectLst/>
                <a:latin typeface="+mn-lt"/>
                <a:cs typeface="+mn-lt"/>
              </a:rPr>
              <a:t>     </a:t>
            </a:r>
            <a:r>
              <a:rPr lang="en-US" altLang="zh-CN" sz="2000" i="1" u="sng">
                <a:effectLst/>
                <a:latin typeface="+mn-lt"/>
                <a:cs typeface="+mn-lt"/>
              </a:rPr>
              <a:t>p=w.ptr; print(p-&gt;info); </a:t>
            </a:r>
            <a:r>
              <a:rPr kumimoji="1" lang="en-US" altLang="zh-CN" sz="2000" b="1" dirty="0">
                <a:effectLst/>
                <a:latin typeface="Times New Roman" panose="02020603050405020304" pitchFamily="18" charset="0"/>
                <a:ea typeface="仿宋_GB2312" panose="02010609030101010101" pitchFamily="49" charset="-122"/>
                <a:sym typeface="+mn-ea"/>
              </a:rPr>
              <a:t>}</a:t>
            </a:r>
            <a:endParaRPr lang="en-US" altLang="zh-CN" sz="2000" i="1">
              <a:effectLst/>
              <a:latin typeface="+mn-lt"/>
              <a:cs typeface="+mn-lt"/>
            </a:endParaRPr>
          </a:p>
        </p:txBody>
      </p:sp>
      <p:sp>
        <p:nvSpPr>
          <p:cNvPr id="6" name="矩形 5"/>
          <p:cNvSpPr/>
          <p:nvPr/>
        </p:nvSpPr>
        <p:spPr>
          <a:xfrm>
            <a:off x="827405" y="3789045"/>
            <a:ext cx="2084705" cy="1948815"/>
          </a:xfrm>
          <a:prstGeom prst="rect">
            <a:avLst/>
          </a:prstGeom>
          <a:noFill/>
          <a:ln>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cxnSp>
        <p:nvCxnSpPr>
          <p:cNvPr id="7" name="直接箭头连接符 6"/>
          <p:cNvCxnSpPr>
            <a:stCxn id="3" idx="3"/>
            <a:endCxn id="2" idx="1"/>
          </p:cNvCxnSpPr>
          <p:nvPr/>
        </p:nvCxnSpPr>
        <p:spPr>
          <a:xfrm flipV="1">
            <a:off x="2912745" y="1622425"/>
            <a:ext cx="2122805" cy="1475740"/>
          </a:xfrm>
          <a:prstGeom prst="straightConnector1">
            <a:avLst/>
          </a:prstGeom>
          <a:noFill/>
          <a:ln>
            <a:solidFill>
              <a:srgbClr val="FFFF00"/>
            </a:solidFill>
            <a:tailEnd type="arrow"/>
          </a:ln>
        </p:spPr>
      </p:cxnSp>
      <p:cxnSp>
        <p:nvCxnSpPr>
          <p:cNvPr id="8" name="直接箭头连接符 7"/>
          <p:cNvCxnSpPr>
            <a:stCxn id="6" idx="3"/>
            <a:endCxn id="5" idx="1"/>
          </p:cNvCxnSpPr>
          <p:nvPr/>
        </p:nvCxnSpPr>
        <p:spPr>
          <a:xfrm flipV="1">
            <a:off x="2912110" y="4179570"/>
            <a:ext cx="2123440" cy="584200"/>
          </a:xfrm>
          <a:prstGeom prst="straightConnector1">
            <a:avLst/>
          </a:prstGeom>
          <a:noFill/>
          <a:ln>
            <a:solidFill>
              <a:srgbClr val="FFFF00"/>
            </a:solidFill>
            <a:tailEnd type="arrow"/>
          </a:ln>
        </p:spPr>
      </p:cxn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p:cNvSpPr>
            <a:spLocks noChangeArrowheads="1"/>
          </p:cNvSpPr>
          <p:nvPr/>
        </p:nvSpPr>
        <p:spPr bwMode="auto">
          <a:xfrm>
            <a:off x="323850" y="333375"/>
            <a:ext cx="8458200" cy="57048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rgbClr val="FFFF00"/>
                </a:solidFill>
                <a:effectLst/>
                <a:ea typeface="仿宋_GB2312" panose="02010609030101010101" pitchFamily="49" charset="-122"/>
              </a:rPr>
              <a:t>//</a:t>
            </a:r>
            <a:r>
              <a:rPr kumimoji="1" lang="en-US" altLang="zh-CN" sz="2400" dirty="0" err="1">
                <a:solidFill>
                  <a:srgbClr val="FFFF00"/>
                </a:solidFill>
                <a:effectLst/>
                <a:ea typeface="仿宋_GB2312" panose="02010609030101010101" pitchFamily="49" charset="-122"/>
              </a:rPr>
              <a:t>Postorder</a:t>
            </a:r>
            <a:r>
              <a:rPr kumimoji="1" lang="en-US" altLang="zh-CN" sz="2400" dirty="0">
                <a:solidFill>
                  <a:srgbClr val="FFFF00"/>
                </a:solidFill>
                <a:effectLst/>
                <a:ea typeface="仿宋_GB2312" panose="02010609030101010101" pitchFamily="49" charset="-122"/>
              </a:rPr>
              <a:t> Traversal</a:t>
            </a:r>
          </a:p>
          <a:p>
            <a:pPr algn="l">
              <a:lnSpc>
                <a:spcPct val="20000"/>
              </a:lnSpc>
            </a:pPr>
            <a:endParaRPr kumimoji="1" lang="en-US" altLang="zh-CN" sz="2400" dirty="0">
              <a:solidFill>
                <a:srgbClr val="FFFF00"/>
              </a:solidFill>
              <a:effectLst/>
              <a:ea typeface="仿宋_GB2312" panose="02010609030101010101" pitchFamily="49" charset="-122"/>
            </a:endParaRPr>
          </a:p>
          <a:p>
            <a:pPr algn="l"/>
            <a:endParaRPr kumimoji="1" lang="en-US" altLang="zh-CN" sz="2400" b="1" dirty="0">
              <a:effectLst/>
              <a:latin typeface="Times New Roman" panose="02020603050405020304" pitchFamily="18" charset="0"/>
              <a:ea typeface="仿宋_GB2312" panose="02010609030101010101" pitchFamily="49" charset="-122"/>
            </a:endParaRPr>
          </a:p>
          <a:p>
            <a:pPr algn="l"/>
            <a:endParaRPr kumimoji="1" lang="en-US" altLang="zh-CN" sz="2400" b="1" dirty="0">
              <a:effectLst/>
              <a:latin typeface="Times New Roman" panose="02020603050405020304" pitchFamily="18" charset="0"/>
              <a:ea typeface="仿宋_GB2312" panose="02010609030101010101" pitchFamily="49" charset="-122"/>
            </a:endParaRPr>
          </a:p>
          <a:p>
            <a:pPr algn="l"/>
            <a:endParaRPr kumimoji="1" lang="en-US" altLang="zh-CN" sz="2400" b="1" dirty="0">
              <a:effectLst/>
              <a:latin typeface="Times New Roman" panose="02020603050405020304" pitchFamily="18" charset="0"/>
              <a:ea typeface="仿宋_GB2312" panose="02010609030101010101" pitchFamily="49" charset="-122"/>
            </a:endParaRPr>
          </a:p>
          <a:p>
            <a:pPr algn="l"/>
            <a:endParaRPr kumimoji="1" lang="en-US" altLang="zh-CN" sz="2400" b="1" dirty="0">
              <a:effectLst/>
              <a:latin typeface="Times New Roman" panose="02020603050405020304" pitchFamily="18" charset="0"/>
              <a:ea typeface="仿宋_GB2312" panose="02010609030101010101" pitchFamily="49" charset="-122"/>
            </a:endParaRPr>
          </a:p>
          <a:p>
            <a:pPr algn="l"/>
            <a:endParaRPr kumimoji="1" lang="en-US" altLang="zh-CN" sz="2400" b="1" dirty="0">
              <a:effectLst/>
              <a:latin typeface="Times New Roman" panose="02020603050405020304" pitchFamily="18" charset="0"/>
              <a:ea typeface="仿宋_GB2312" panose="02010609030101010101" pitchFamily="49" charset="-122"/>
            </a:endParaRPr>
          </a:p>
          <a:p>
            <a:pPr algn="l"/>
            <a:endParaRPr kumimoji="1" lang="en-US" altLang="zh-CN" sz="2400" b="1" dirty="0">
              <a:effectLst/>
              <a:latin typeface="Times New Roman" panose="02020603050405020304" pitchFamily="18" charset="0"/>
              <a:ea typeface="仿宋_GB2312" panose="02010609030101010101" pitchFamily="49" charset="-122"/>
            </a:endParaRPr>
          </a:p>
          <a:p>
            <a:pPr algn="l"/>
            <a:r>
              <a:rPr kumimoji="1" lang="en-US" altLang="zh-CN" sz="2400" b="1" dirty="0">
                <a:effectLst/>
                <a:latin typeface="Times New Roman" panose="02020603050405020304" pitchFamily="18" charset="0"/>
                <a:ea typeface="仿宋_GB2312" panose="02010609030101010101" pitchFamily="49" charset="-122"/>
              </a:rPr>
              <a:t>void</a:t>
            </a:r>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err="1">
                <a:solidFill>
                  <a:srgbClr val="FFFF00"/>
                </a:solidFill>
                <a:effectLst/>
                <a:latin typeface="Times New Roman" panose="02020603050405020304" pitchFamily="18" charset="0"/>
                <a:ea typeface="仿宋_GB2312" panose="02010609030101010101" pitchFamily="49" charset="-122"/>
              </a:rPr>
              <a:t>PostOrderTraverse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宋体" panose="02010600030101010101" pitchFamily="2" charset="-122"/>
              </a:rPr>
              <a:t>PBinTree</a:t>
            </a:r>
            <a:r>
              <a:rPr kumimoji="1" lang="en-US" altLang="zh-CN" sz="2400" i="1" dirty="0">
                <a:effectLst/>
                <a:latin typeface="Times New Roman" panose="02020603050405020304" pitchFamily="18" charset="0"/>
                <a:ea typeface="仿宋_GB2312" panose="02010609030101010101" pitchFamily="49" charset="-122"/>
              </a:rPr>
              <a:t> T</a:t>
            </a:r>
            <a:r>
              <a:rPr kumimoji="1" lang="en-US" altLang="zh-CN" sz="2400" dirty="0">
                <a:effectLst/>
                <a:latin typeface="Times New Roman" panose="02020603050405020304" pitchFamily="18" charset="0"/>
                <a:ea typeface="仿宋_GB2312" panose="02010609030101010101" pitchFamily="49" charset="-122"/>
              </a:rPr>
              <a:t> ) {</a:t>
            </a:r>
          </a:p>
          <a:p>
            <a:pPr algn="l"/>
            <a:r>
              <a:rPr kumimoji="1" lang="en-US" altLang="zh-CN" sz="2400" b="1" dirty="0">
                <a:effectLst/>
                <a:latin typeface="Times New Roman" panose="02020603050405020304" pitchFamily="18" charset="0"/>
                <a:ea typeface="仿宋_GB2312" panose="02010609030101010101" pitchFamily="49" charset="-122"/>
              </a:rPr>
              <a:t>Stack</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a:t>
            </a:r>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宋体" panose="02010600030101010101" pitchFamily="2" charset="-122"/>
              </a:rPr>
              <a:t>PBinTree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StackNode</a:t>
            </a:r>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w</a:t>
            </a:r>
            <a:r>
              <a:rPr kumimoji="1" lang="en-US" altLang="zh-CN" sz="2400" dirty="0" smtClean="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StackEmpty</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  p</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T</a:t>
            </a:r>
            <a:r>
              <a:rPr kumimoji="1" lang="en-US" altLang="zh-CN" sz="2400" dirty="0">
                <a:effectLst/>
                <a:latin typeface="Times New Roman" panose="02020603050405020304" pitchFamily="18" charset="0"/>
                <a:ea typeface="仿宋_GB2312" panose="02010609030101010101" pitchFamily="49" charset="-122"/>
              </a:rPr>
              <a:t>;</a:t>
            </a:r>
            <a:endParaRPr kumimoji="1" lang="en-US" altLang="zh-CN" sz="2400" b="1"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do </a:t>
            </a:r>
            <a:r>
              <a:rPr kumimoji="1" lang="en-US" altLang="zh-CN" sz="2400" dirty="0">
                <a:effectLst/>
                <a:latin typeface="Times New Roman" panose="02020603050405020304" pitchFamily="18" charset="0"/>
                <a:ea typeface="仿宋_GB2312" panose="02010609030101010101" pitchFamily="49" charset="-122"/>
              </a:rPr>
              <a:t>{</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 while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 p </a:t>
            </a:r>
            <a:r>
              <a:rPr kumimoji="1" lang="en-US" altLang="zh-CN" sz="2400" dirty="0">
                <a:effectLst/>
                <a:latin typeface="Times New Roman" panose="02020603050405020304" pitchFamily="18" charset="0"/>
                <a:ea typeface="仿宋_GB2312" panose="02010609030101010101" pitchFamily="49" charset="-122"/>
              </a:rPr>
              <a:t>) {</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w.ptr</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w.tag</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L</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Push</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 w</a:t>
            </a:r>
            <a:r>
              <a:rPr kumimoji="1" lang="en-US" altLang="zh-CN" sz="2400" dirty="0">
                <a:solidFill>
                  <a:srgbClr val="FFFF00"/>
                </a:solidFill>
                <a:effectLst/>
                <a:latin typeface="Times New Roman" panose="02020603050405020304" pitchFamily="18" charset="0"/>
                <a:ea typeface="仿宋_GB2312" panose="02010609030101010101" pitchFamily="49" charset="-122"/>
              </a:rPr>
              <a:t>);</a:t>
            </a:r>
          </a:p>
          <a:p>
            <a:pPr algn="l"/>
            <a:r>
              <a:rPr kumimoji="1" lang="en-US" altLang="zh-CN" sz="2400" i="1" dirty="0">
                <a:effectLst/>
                <a:latin typeface="Times New Roman" panose="02020603050405020304" pitchFamily="18" charset="0"/>
                <a:ea typeface="仿宋_GB2312" panose="02010609030101010101" pitchFamily="49" charset="-122"/>
              </a:rPr>
              <a:t>            p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smtClean="0">
                <a:effectLst/>
                <a:latin typeface="Times New Roman" panose="02020603050405020304" pitchFamily="18" charset="0"/>
                <a:ea typeface="仿宋_GB2312" panose="02010609030101010101" pitchFamily="49" charset="-122"/>
              </a:rPr>
              <a:t>p</a:t>
            </a:r>
            <a:r>
              <a:rPr kumimoji="1" lang="en-US" altLang="zh-CN" sz="2400" dirty="0" smtClean="0">
                <a:effectLst/>
                <a:latin typeface="Times New Roman" panose="02020603050405020304" pitchFamily="18" charset="0"/>
                <a:ea typeface="仿宋_GB2312" panose="02010609030101010101" pitchFamily="49" charset="-122"/>
              </a:rPr>
              <a:t>-&gt;</a:t>
            </a:r>
            <a:r>
              <a:rPr kumimoji="1" lang="en-US" altLang="zh-CN" sz="2400" i="1" dirty="0" err="1" smtClean="0">
                <a:effectLst/>
                <a:latin typeface="Times New Roman" panose="02020603050405020304" pitchFamily="18" charset="0"/>
                <a:ea typeface="仿宋_GB2312" panose="02010609030101010101" pitchFamily="49" charset="-122"/>
              </a:rPr>
              <a:t>lchild</a:t>
            </a:r>
            <a:r>
              <a:rPr kumimoji="1" lang="en-US" altLang="zh-CN" sz="2400" dirty="0">
                <a:effectLst/>
                <a:latin typeface="Times New Roman" panose="02020603050405020304" pitchFamily="18" charset="0"/>
                <a:ea typeface="仿宋_GB2312" panose="02010609030101010101" pitchFamily="49" charset="-122"/>
              </a:rPr>
              <a:t>;</a:t>
            </a:r>
          </a:p>
          <a:p>
            <a:pPr algn="l"/>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dirty="0" smtClean="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p:txBody>
      </p:sp>
      <p:pic>
        <p:nvPicPr>
          <p:cNvPr id="3" name="图片 2" descr="未命名文件(2)"/>
          <p:cNvPicPr>
            <a:picLocks noChangeAspect="1"/>
          </p:cNvPicPr>
          <p:nvPr/>
        </p:nvPicPr>
        <p:blipFill>
          <a:blip r:embed="rId3"/>
          <a:stretch>
            <a:fillRect/>
          </a:stretch>
        </p:blipFill>
        <p:spPr>
          <a:xfrm>
            <a:off x="395605" y="836930"/>
            <a:ext cx="5826760" cy="2035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8">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148">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4148">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4148">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4148">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4148">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4148">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414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381000" y="333375"/>
            <a:ext cx="8223250" cy="551942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b="1" dirty="0" err="1" smtClean="0">
                <a:effectLst/>
                <a:latin typeface="Times New Roman" panose="02020603050405020304" pitchFamily="18" charset="0"/>
                <a:ea typeface="仿宋_GB2312" panose="02010609030101010101" pitchFamily="49" charset="-122"/>
              </a:rPr>
              <a:t>int</a:t>
            </a:r>
            <a:r>
              <a:rPr kumimoji="1" lang="en-US" altLang="zh-CN" sz="2400" b="1" dirty="0" smtClean="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continue</a:t>
            </a:r>
            <a:r>
              <a:rPr kumimoji="1" lang="en-US" altLang="zh-CN" sz="2400" dirty="0">
                <a:effectLst/>
                <a:latin typeface="Times New Roman" panose="02020603050405020304" pitchFamily="18" charset="0"/>
                <a:ea typeface="仿宋_GB2312" panose="02010609030101010101" pitchFamily="49" charset="-122"/>
              </a:rPr>
              <a:t> = 1</a:t>
            </a:r>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dirty="0">
                <a:solidFill>
                  <a:srgbClr val="00B050"/>
                </a:solidFill>
                <a:effectLst/>
                <a:latin typeface="Times New Roman" panose="02020603050405020304" pitchFamily="18" charset="0"/>
                <a:ea typeface="仿宋_GB2312" panose="02010609030101010101" pitchFamily="49" charset="-122"/>
                <a:sym typeface="+mn-ea"/>
              </a:rPr>
              <a:t>//</a:t>
            </a:r>
            <a:r>
              <a:rPr kumimoji="1" lang="zh-CN" altLang="en-US" sz="2400" dirty="0">
                <a:solidFill>
                  <a:srgbClr val="00B050"/>
                </a:solidFill>
                <a:effectLst/>
                <a:latin typeface="Times New Roman" panose="02020603050405020304" pitchFamily="18" charset="0"/>
                <a:ea typeface="仿宋_GB2312" panose="02010609030101010101" pitchFamily="49" charset="-122"/>
                <a:sym typeface="+mn-ea"/>
              </a:rPr>
              <a:t>保证</a:t>
            </a:r>
            <a:r>
              <a:rPr kumimoji="1" lang="en-US" altLang="zh-CN" sz="2400" dirty="0">
                <a:solidFill>
                  <a:srgbClr val="00B050"/>
                </a:solidFill>
                <a:effectLst/>
                <a:latin typeface="Times New Roman" panose="02020603050405020304" pitchFamily="18" charset="0"/>
                <a:ea typeface="仿宋_GB2312" panose="02010609030101010101" pitchFamily="49" charset="-122"/>
                <a:sym typeface="+mn-ea"/>
              </a:rPr>
              <a:t>print</a:t>
            </a:r>
            <a:r>
              <a:rPr kumimoji="1" lang="zh-CN" altLang="en-US" sz="2400" dirty="0">
                <a:solidFill>
                  <a:srgbClr val="00B050"/>
                </a:solidFill>
                <a:effectLst/>
                <a:latin typeface="Times New Roman" panose="02020603050405020304" pitchFamily="18" charset="0"/>
                <a:ea typeface="仿宋_GB2312" panose="02010609030101010101" pitchFamily="49" charset="-122"/>
                <a:sym typeface="+mn-ea"/>
              </a:rPr>
              <a:t>后重新进入循环</a:t>
            </a:r>
            <a:r>
              <a:rPr kumimoji="1" lang="zh-CN" sz="2400" dirty="0">
                <a:solidFill>
                  <a:srgbClr val="00B050"/>
                </a:solidFill>
                <a:effectLst/>
                <a:latin typeface="Times New Roman" panose="02020603050405020304" pitchFamily="18" charset="0"/>
                <a:ea typeface="仿宋_GB2312" panose="02010609030101010101" pitchFamily="49" charset="-122"/>
                <a:sym typeface="+mn-ea"/>
              </a:rPr>
              <a:t>以访问栈顶</a:t>
            </a:r>
            <a:endParaRPr kumimoji="1" lang="en-US" altLang="zh-CN" sz="2400" b="1" dirty="0">
              <a:effectLst/>
              <a:latin typeface="Times New Roman" panose="02020603050405020304" pitchFamily="18" charset="0"/>
              <a:ea typeface="仿宋_GB2312" panose="02010609030101010101" pitchFamily="49" charset="-122"/>
            </a:endParaRPr>
          </a:p>
          <a:p>
            <a:pPr algn="l"/>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b="1" dirty="0" smtClean="0">
                <a:effectLst/>
                <a:latin typeface="Times New Roman" panose="02020603050405020304" pitchFamily="18" charset="0"/>
                <a:ea typeface="仿宋_GB2312" panose="02010609030101010101" pitchFamily="49" charset="-122"/>
              </a:rPr>
              <a:t>while</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continue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&amp;&amp;</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IsEmpty</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 ) {  </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i="1" dirty="0" smtClean="0">
                <a:effectLst/>
                <a:latin typeface="Times New Roman" panose="02020603050405020304" pitchFamily="18" charset="0"/>
                <a:ea typeface="仿宋_GB2312" panose="02010609030101010101" pitchFamily="49" charset="-122"/>
              </a:rPr>
              <a:t>w</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getTop</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b="1" dirty="0">
                <a:effectLst/>
                <a:latin typeface="Times New Roman" panose="02020603050405020304" pitchFamily="18" charset="0"/>
                <a:ea typeface="仿宋_GB2312" panose="02010609030101010101" pitchFamily="49" charset="-122"/>
              </a:rPr>
              <a:t>;</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Pop</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 </a:t>
            </a:r>
            <a:r>
              <a:rPr kumimoji="1" lang="en-US" altLang="zh-CN" sz="2400" dirty="0">
                <a:solidFill>
                  <a:srgbClr val="FFFF00"/>
                </a:solidFill>
                <a:effectLst/>
                <a:latin typeface="Times New Roman" panose="02020603050405020304" pitchFamily="18" charset="0"/>
                <a:ea typeface="仿宋_GB2312" panose="02010609030101010101" pitchFamily="49" charset="-122"/>
              </a:rPr>
              <a:t>);</a:t>
            </a:r>
          </a:p>
          <a:p>
            <a:pPr algn="l"/>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b="1" dirty="0" smtClean="0">
                <a:effectLst/>
                <a:latin typeface="Times New Roman" panose="02020603050405020304" pitchFamily="18" charset="0"/>
                <a:ea typeface="仿宋_GB2312" panose="02010609030101010101" pitchFamily="49" charset="-122"/>
              </a:rPr>
              <a:t> </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p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w.ptr</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b="1" dirty="0" smtClean="0">
                <a:effectLst/>
                <a:latin typeface="Times New Roman" panose="02020603050405020304" pitchFamily="18" charset="0"/>
                <a:ea typeface="仿宋_GB2312" panose="02010609030101010101" pitchFamily="49" charset="-122"/>
              </a:rPr>
              <a:t>switch</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i="1" dirty="0" err="1">
                <a:effectLst/>
                <a:latin typeface="Times New Roman" panose="02020603050405020304" pitchFamily="18" charset="0"/>
                <a:ea typeface="仿宋_GB2312" panose="02010609030101010101" pitchFamily="49" charset="-122"/>
              </a:rPr>
              <a:t>w.tag</a:t>
            </a:r>
            <a:r>
              <a:rPr kumimoji="1" lang="en-US" altLang="zh-CN" sz="2400" dirty="0">
                <a:effectLst/>
                <a:latin typeface="Times New Roman" panose="02020603050405020304" pitchFamily="18" charset="0"/>
                <a:ea typeface="仿宋_GB2312" panose="02010609030101010101" pitchFamily="49" charset="-122"/>
              </a:rPr>
              <a:t>) {</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b="1" dirty="0" smtClean="0">
                <a:effectLst/>
                <a:latin typeface="Times New Roman" panose="02020603050405020304" pitchFamily="18" charset="0"/>
                <a:ea typeface="仿宋_GB2312" panose="02010609030101010101" pitchFamily="49" charset="-122"/>
              </a:rPr>
              <a:t>case</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L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w.tag</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R</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Push</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 w</a:t>
            </a:r>
            <a:r>
              <a:rPr kumimoji="1" lang="en-US" altLang="zh-CN" sz="2400" dirty="0">
                <a:solidFill>
                  <a:srgbClr val="FFFF00"/>
                </a:solidFill>
                <a:effectLst/>
                <a:latin typeface="Times New Roman" panose="02020603050405020304" pitchFamily="18" charset="0"/>
                <a:ea typeface="仿宋_GB2312" panose="02010609030101010101" pitchFamily="49" charset="-122"/>
              </a:rPr>
              <a:t>);</a:t>
            </a:r>
          </a:p>
          <a:p>
            <a:pPr algn="l"/>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dirty="0" smtClean="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continue </a:t>
            </a:r>
            <a:r>
              <a:rPr kumimoji="1" lang="en-US" altLang="zh-CN" sz="2400" dirty="0">
                <a:solidFill>
                  <a:srgbClr val="FFFF00"/>
                </a:solidFill>
                <a:effectLst/>
                <a:latin typeface="Times New Roman" panose="02020603050405020304" pitchFamily="18" charset="0"/>
                <a:ea typeface="仿宋_GB2312" panose="02010609030101010101" pitchFamily="49" charset="-122"/>
              </a:rPr>
              <a:t>= 0;</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p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smtClean="0">
                <a:effectLst/>
                <a:latin typeface="Times New Roman" panose="02020603050405020304" pitchFamily="18" charset="0"/>
                <a:ea typeface="仿宋_GB2312" panose="02010609030101010101" pitchFamily="49" charset="-122"/>
              </a:rPr>
              <a:t>p</a:t>
            </a:r>
            <a:r>
              <a:rPr kumimoji="1" lang="en-US" altLang="zh-CN" sz="2400" dirty="0" smtClean="0">
                <a:effectLst/>
                <a:latin typeface="Times New Roman" panose="02020603050405020304" pitchFamily="18" charset="0"/>
                <a:ea typeface="仿宋_GB2312" panose="02010609030101010101" pitchFamily="49" charset="-122"/>
              </a:rPr>
              <a:t>-&gt;</a:t>
            </a:r>
            <a:r>
              <a:rPr kumimoji="1" lang="en-US" altLang="zh-CN" sz="2400" i="1" dirty="0" err="1" smtClean="0">
                <a:effectLst/>
                <a:latin typeface="Times New Roman" panose="02020603050405020304" pitchFamily="18" charset="0"/>
                <a:ea typeface="仿宋_GB2312" panose="02010609030101010101" pitchFamily="49" charset="-122"/>
              </a:rPr>
              <a:t>rchild</a:t>
            </a:r>
            <a:r>
              <a:rPr kumimoji="1" lang="en-US" altLang="zh-CN" sz="2400" dirty="0">
                <a:effectLst/>
                <a:latin typeface="Times New Roman" panose="02020603050405020304" pitchFamily="18" charset="0"/>
                <a:ea typeface="仿宋_GB2312" panose="02010609030101010101" pitchFamily="49" charset="-122"/>
              </a:rPr>
              <a:t>;</a:t>
            </a:r>
          </a:p>
          <a:p>
            <a:pPr algn="l"/>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b="1" dirty="0" smtClean="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break</a:t>
            </a:r>
            <a:r>
              <a:rPr kumimoji="1" lang="en-US" altLang="zh-CN" sz="2400" dirty="0">
                <a:effectLst/>
                <a:latin typeface="Times New Roman" panose="02020603050405020304" pitchFamily="18" charset="0"/>
                <a:ea typeface="仿宋_GB2312" panose="02010609030101010101" pitchFamily="49" charset="-122"/>
              </a:rPr>
              <a:t>;</a:t>
            </a:r>
          </a:p>
          <a:p>
            <a:pPr algn="l">
              <a:lnSpc>
                <a:spcPct val="95000"/>
              </a:lnSpc>
            </a:pPr>
            <a:r>
              <a:rPr kumimoji="1" lang="en-US" altLang="zh-CN" sz="2400" b="1" dirty="0">
                <a:effectLst/>
                <a:latin typeface="Times New Roman" panose="02020603050405020304" pitchFamily="18" charset="0"/>
                <a:ea typeface="宋体" panose="02010600030101010101" pitchFamily="2" charset="-122"/>
              </a:rPr>
              <a:t>        </a:t>
            </a:r>
            <a:r>
              <a:rPr kumimoji="1" lang="en-US" altLang="zh-CN" sz="2400" b="1" dirty="0" smtClean="0">
                <a:effectLst/>
                <a:latin typeface="Times New Roman" panose="02020603050405020304" pitchFamily="18" charset="0"/>
                <a:ea typeface="宋体" panose="02010600030101010101" pitchFamily="2" charset="-122"/>
              </a:rPr>
              <a:t>        case</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i="1" dirty="0">
                <a:effectLst/>
                <a:latin typeface="Times New Roman" panose="02020603050405020304" pitchFamily="18" charset="0"/>
                <a:ea typeface="宋体" panose="02010600030101010101" pitchFamily="2" charset="-122"/>
              </a:rPr>
              <a:t>R</a:t>
            </a:r>
            <a:r>
              <a:rPr kumimoji="1" lang="en-US" altLang="zh-CN" sz="2400" b="1" dirty="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i="1" dirty="0" err="1">
                <a:solidFill>
                  <a:srgbClr val="FFFF00"/>
                </a:solidFill>
                <a:effectLst/>
                <a:latin typeface="Times New Roman" panose="02020603050405020304" pitchFamily="18" charset="0"/>
                <a:ea typeface="宋体" panose="02010600030101010101" pitchFamily="2" charset="-122"/>
              </a:rPr>
              <a:t>printf</a:t>
            </a:r>
            <a:r>
              <a:rPr kumimoji="1" lang="en-US" altLang="zh-CN" sz="2400" dirty="0">
                <a:solidFill>
                  <a:srgbClr val="FFFF00"/>
                </a:solidFill>
                <a:effectLst/>
                <a:latin typeface="Times New Roman" panose="02020603050405020304" pitchFamily="18" charset="0"/>
                <a:ea typeface="宋体" panose="02010600030101010101" pitchFamily="2" charset="-122"/>
              </a:rPr>
              <a:t> (</a:t>
            </a:r>
            <a:r>
              <a:rPr kumimoji="1" lang="en-US" altLang="zh-CN" sz="2400" i="1" dirty="0" smtClean="0">
                <a:solidFill>
                  <a:srgbClr val="FFFF00"/>
                </a:solidFill>
                <a:effectLst/>
                <a:latin typeface="Times New Roman" panose="02020603050405020304" pitchFamily="18" charset="0"/>
                <a:ea typeface="宋体" panose="02010600030101010101" pitchFamily="2" charset="-122"/>
              </a:rPr>
              <a:t>p</a:t>
            </a:r>
            <a:r>
              <a:rPr kumimoji="1" lang="en-US" altLang="zh-CN" sz="2400" dirty="0" smtClean="0">
                <a:solidFill>
                  <a:srgbClr val="FFFF00"/>
                </a:solidFill>
                <a:effectLst/>
                <a:latin typeface="Times New Roman" panose="02020603050405020304" pitchFamily="18" charset="0"/>
                <a:ea typeface="宋体" panose="02010600030101010101" pitchFamily="2" charset="-122"/>
              </a:rPr>
              <a:t>-&gt;</a:t>
            </a:r>
            <a:r>
              <a:rPr kumimoji="1" lang="en-US" altLang="zh-CN" sz="2400" i="1" dirty="0" smtClean="0">
                <a:solidFill>
                  <a:srgbClr val="FFFF00"/>
                </a:solidFill>
                <a:effectLst/>
                <a:latin typeface="Times New Roman" panose="02020603050405020304" pitchFamily="18" charset="0"/>
                <a:ea typeface="仿宋_GB2312" panose="02010609030101010101" pitchFamily="49" charset="-122"/>
              </a:rPr>
              <a:t>info</a:t>
            </a:r>
            <a:r>
              <a:rPr kumimoji="1" lang="en-US" altLang="zh-CN" sz="2400" dirty="0" smtClean="0">
                <a:solidFill>
                  <a:srgbClr val="FFFF00"/>
                </a:solidFill>
                <a:effectLst/>
                <a:latin typeface="Times New Roman" panose="02020603050405020304" pitchFamily="18" charset="0"/>
                <a:ea typeface="宋体" panose="02010600030101010101" pitchFamily="2" charset="-122"/>
              </a:rPr>
              <a:t>);</a:t>
            </a:r>
            <a:endParaRPr kumimoji="1" lang="en-US" altLang="zh-CN" sz="2400" dirty="0">
              <a:effectLst/>
              <a:latin typeface="Times New Roman" panose="02020603050405020304" pitchFamily="18" charset="0"/>
              <a:ea typeface="宋体" panose="02010600030101010101" pitchFamily="2" charset="-122"/>
            </a:endParaRPr>
          </a:p>
          <a:p>
            <a:pPr algn="l">
              <a:lnSpc>
                <a:spcPct val="95000"/>
              </a:lnSpc>
            </a:pPr>
            <a:r>
              <a:rPr kumimoji="1" lang="en-US" altLang="zh-CN" sz="2400" b="1" dirty="0">
                <a:effectLst/>
                <a:latin typeface="Times New Roman" panose="02020603050405020304" pitchFamily="18" charset="0"/>
                <a:ea typeface="宋体" panose="02010600030101010101" pitchFamily="2" charset="-122"/>
              </a:rPr>
              <a:t>        </a:t>
            </a:r>
            <a:r>
              <a:rPr kumimoji="1" lang="en-US" altLang="zh-CN" sz="2400" b="1" dirty="0" smtClean="0">
                <a:effectLst/>
                <a:latin typeface="Times New Roman" panose="02020603050405020304" pitchFamily="18" charset="0"/>
                <a:ea typeface="宋体" panose="02010600030101010101" pitchFamily="2" charset="-122"/>
              </a:rPr>
              <a:t>                      </a:t>
            </a:r>
            <a:r>
              <a:rPr kumimoji="1" lang="en-US" altLang="zh-CN" sz="2400" b="1" dirty="0">
                <a:effectLst/>
                <a:latin typeface="Times New Roman" panose="02020603050405020304" pitchFamily="18" charset="0"/>
                <a:ea typeface="宋体" panose="02010600030101010101" pitchFamily="2" charset="-122"/>
              </a:rPr>
              <a:t>break</a:t>
            </a:r>
            <a:r>
              <a:rPr kumimoji="1" lang="en-US" altLang="zh-CN" sz="2400" dirty="0">
                <a:effectLst/>
                <a:latin typeface="Times New Roman" panose="02020603050405020304" pitchFamily="18" charset="0"/>
                <a:ea typeface="宋体" panose="02010600030101010101" pitchFamily="2" charset="-122"/>
              </a:rPr>
              <a:t>;</a:t>
            </a:r>
          </a:p>
          <a:p>
            <a:pPr algn="l">
              <a:lnSpc>
                <a:spcPct val="95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smtClean="0">
                <a:effectLst/>
                <a:latin typeface="Times New Roman" panose="02020603050405020304" pitchFamily="18" charset="0"/>
                <a:ea typeface="宋体" panose="02010600030101010101" pitchFamily="2" charset="-122"/>
              </a:rPr>
              <a:t>    }</a:t>
            </a:r>
            <a:endParaRPr kumimoji="1" lang="en-US" altLang="zh-CN" sz="2400" dirty="0">
              <a:effectLst/>
              <a:latin typeface="Times New Roman" panose="02020603050405020304" pitchFamily="18" charset="0"/>
              <a:ea typeface="宋体" panose="02010600030101010101" pitchFamily="2" charset="-122"/>
            </a:endParaRPr>
          </a:p>
          <a:p>
            <a:pPr algn="l">
              <a:lnSpc>
                <a:spcPct val="95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smtClean="0">
                <a:effectLst/>
                <a:latin typeface="Times New Roman" panose="02020603050405020304" pitchFamily="18" charset="0"/>
                <a:ea typeface="宋体" panose="02010600030101010101" pitchFamily="2" charset="-122"/>
              </a:rPr>
              <a:t>}</a:t>
            </a:r>
            <a:endParaRPr kumimoji="1" lang="en-US" altLang="zh-CN" sz="2400" dirty="0">
              <a:effectLst/>
              <a:latin typeface="Times New Roman" panose="02020603050405020304" pitchFamily="18" charset="0"/>
              <a:ea typeface="宋体" panose="02010600030101010101" pitchFamily="2" charset="-122"/>
            </a:endParaRPr>
          </a:p>
          <a:p>
            <a:pPr algn="l">
              <a:lnSpc>
                <a:spcPct val="95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smtClean="0">
                <a:effectLst/>
                <a:latin typeface="Times New Roman" panose="02020603050405020304" pitchFamily="18" charset="0"/>
                <a:ea typeface="宋体" panose="02010600030101010101" pitchFamily="2" charset="-122"/>
              </a:rPr>
              <a:t>} </a:t>
            </a:r>
            <a:r>
              <a:rPr kumimoji="1" lang="en-US" altLang="zh-CN" sz="2400" b="1" dirty="0">
                <a:effectLst/>
                <a:latin typeface="Times New Roman" panose="02020603050405020304" pitchFamily="18" charset="0"/>
                <a:ea typeface="宋体" panose="02010600030101010101" pitchFamily="2" charset="-122"/>
              </a:rPr>
              <a:t>while</a:t>
            </a:r>
            <a:r>
              <a:rPr kumimoji="1" lang="en-US" altLang="zh-CN" sz="2400" dirty="0">
                <a:effectLst/>
                <a:latin typeface="Times New Roman" panose="02020603050405020304" pitchFamily="18" charset="0"/>
                <a:ea typeface="宋体" panose="02010600030101010101" pitchFamily="2" charset="-122"/>
              </a:rPr>
              <a:t> ( </a:t>
            </a:r>
            <a:r>
              <a:rPr kumimoji="1" lang="en-US" altLang="zh-CN" sz="2400" i="1" dirty="0">
                <a:effectLst/>
                <a:latin typeface="Times New Roman" panose="02020603050405020304" pitchFamily="18" charset="0"/>
                <a:ea typeface="宋体" panose="02010600030101010101" pitchFamily="2" charset="-122"/>
              </a:rPr>
              <a:t>p</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b="1" dirty="0">
                <a:effectLst/>
                <a:latin typeface="Times New Roman" panose="02020603050405020304" pitchFamily="18" charset="0"/>
                <a:ea typeface="宋体" panose="02010600030101010101" pitchFamily="2" charset="-122"/>
              </a:rPr>
              <a:t>||</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i="1" dirty="0" err="1">
                <a:effectLst/>
                <a:latin typeface="Times New Roman" panose="02020603050405020304" pitchFamily="18" charset="0"/>
                <a:ea typeface="宋体" panose="02010600030101010101" pitchFamily="2" charset="-122"/>
              </a:rPr>
              <a:t>IsEmpty</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i="1" dirty="0">
                <a:effectLst/>
                <a:latin typeface="Times New Roman" panose="02020603050405020304" pitchFamily="18" charset="0"/>
                <a:ea typeface="宋体" panose="02010600030101010101" pitchFamily="2" charset="-122"/>
              </a:rPr>
              <a:t>S </a:t>
            </a:r>
            <a:r>
              <a:rPr kumimoji="1" lang="en-US" altLang="zh-CN" sz="2400" dirty="0">
                <a:effectLst/>
                <a:latin typeface="Times New Roman" panose="02020603050405020304" pitchFamily="18" charset="0"/>
                <a:ea typeface="宋体" panose="02010600030101010101" pitchFamily="2" charset="-122"/>
              </a:rPr>
              <a:t>) );</a:t>
            </a:r>
          </a:p>
          <a:p>
            <a:pPr algn="l">
              <a:lnSpc>
                <a:spcPct val="95000"/>
              </a:lnSpc>
            </a:pPr>
            <a:r>
              <a:rPr kumimoji="1" lang="en-US" altLang="zh-CN" sz="2400" dirty="0">
                <a:effectLst/>
                <a:latin typeface="Times New Roman" panose="02020603050405020304" pitchFamily="18" charset="0"/>
                <a:ea typeface="宋体" panose="02010600030101010101" pitchFamily="2" charset="-122"/>
              </a:rPr>
              <a:t>}</a:t>
            </a:r>
          </a:p>
        </p:txBody>
      </p:sp>
      <p:sp>
        <p:nvSpPr>
          <p:cNvPr id="135173" name="AutoShape 5"/>
          <p:cNvSpPr>
            <a:spLocks noChangeArrowheads="1"/>
          </p:cNvSpPr>
          <p:nvPr/>
        </p:nvSpPr>
        <p:spPr bwMode="auto">
          <a:xfrm>
            <a:off x="6516688" y="1412875"/>
            <a:ext cx="1727200" cy="792163"/>
          </a:xfrm>
          <a:prstGeom prst="wedgeRoundRectCallout">
            <a:avLst>
              <a:gd name="adj1" fmla="val -85569"/>
              <a:gd name="adj2" fmla="val 54208"/>
              <a:gd name="adj3" fmla="val 16667"/>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solidFill>
                  <a:srgbClr val="FFFF00"/>
                </a:solidFill>
                <a:effectLst/>
              </a:rPr>
              <a:t>二次进栈</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82054"/>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8664" name="Group 248"/>
          <p:cNvGrpSpPr/>
          <p:nvPr/>
        </p:nvGrpSpPr>
        <p:grpSpPr bwMode="auto">
          <a:xfrm>
            <a:off x="106363" y="836613"/>
            <a:ext cx="1152525" cy="1657350"/>
            <a:chOff x="67" y="527"/>
            <a:chExt cx="726" cy="1044"/>
          </a:xfrm>
        </p:grpSpPr>
        <p:sp>
          <p:nvSpPr>
            <p:cNvPr id="188421" name="Rectangle 5"/>
            <p:cNvSpPr>
              <a:spLocks noChangeArrowheads="1"/>
            </p:cNvSpPr>
            <p:nvPr/>
          </p:nvSpPr>
          <p:spPr bwMode="auto">
            <a:xfrm>
              <a:off x="67" y="134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24" name="Rectangle 8"/>
            <p:cNvSpPr>
              <a:spLocks noChangeArrowheads="1"/>
            </p:cNvSpPr>
            <p:nvPr/>
          </p:nvSpPr>
          <p:spPr bwMode="auto">
            <a:xfrm>
              <a:off x="430" y="134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27" name="Line 11"/>
            <p:cNvSpPr>
              <a:spLocks noChangeShapeType="1"/>
            </p:cNvSpPr>
            <p:nvPr/>
          </p:nvSpPr>
          <p:spPr bwMode="auto">
            <a:xfrm flipV="1">
              <a:off x="67" y="52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28" name="Line 12"/>
            <p:cNvSpPr>
              <a:spLocks noChangeShapeType="1"/>
            </p:cNvSpPr>
            <p:nvPr/>
          </p:nvSpPr>
          <p:spPr bwMode="auto">
            <a:xfrm flipV="1">
              <a:off x="793" y="52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667" name="Group 251"/>
          <p:cNvGrpSpPr/>
          <p:nvPr/>
        </p:nvGrpSpPr>
        <p:grpSpPr bwMode="auto">
          <a:xfrm>
            <a:off x="3995738" y="836295"/>
            <a:ext cx="1152525" cy="1657350"/>
            <a:chOff x="2517" y="528"/>
            <a:chExt cx="726" cy="1044"/>
          </a:xfrm>
        </p:grpSpPr>
        <p:sp>
          <p:nvSpPr>
            <p:cNvPr id="188429" name="Rectangle 13"/>
            <p:cNvSpPr>
              <a:spLocks noChangeArrowheads="1"/>
            </p:cNvSpPr>
            <p:nvPr/>
          </p:nvSpPr>
          <p:spPr bwMode="auto">
            <a:xfrm>
              <a:off x="2517" y="134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30" name="Rectangle 14"/>
            <p:cNvSpPr>
              <a:spLocks noChangeArrowheads="1"/>
            </p:cNvSpPr>
            <p:nvPr/>
          </p:nvSpPr>
          <p:spPr bwMode="auto">
            <a:xfrm>
              <a:off x="2517" y="111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32" name="Rectangle 16"/>
            <p:cNvSpPr>
              <a:spLocks noChangeArrowheads="1"/>
            </p:cNvSpPr>
            <p:nvPr/>
          </p:nvSpPr>
          <p:spPr bwMode="auto">
            <a:xfrm>
              <a:off x="2880" y="134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33" name="Rectangle 17"/>
            <p:cNvSpPr>
              <a:spLocks noChangeArrowheads="1"/>
            </p:cNvSpPr>
            <p:nvPr/>
          </p:nvSpPr>
          <p:spPr bwMode="auto">
            <a:xfrm>
              <a:off x="2880" y="111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35" name="Line 19"/>
            <p:cNvSpPr>
              <a:spLocks noChangeShapeType="1"/>
            </p:cNvSpPr>
            <p:nvPr/>
          </p:nvSpPr>
          <p:spPr bwMode="auto">
            <a:xfrm flipV="1">
              <a:off x="2517" y="52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36" name="Line 20"/>
            <p:cNvSpPr>
              <a:spLocks noChangeShapeType="1"/>
            </p:cNvSpPr>
            <p:nvPr/>
          </p:nvSpPr>
          <p:spPr bwMode="auto">
            <a:xfrm flipV="1">
              <a:off x="3243" y="52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665" name="Group 249"/>
          <p:cNvGrpSpPr/>
          <p:nvPr/>
        </p:nvGrpSpPr>
        <p:grpSpPr bwMode="auto">
          <a:xfrm>
            <a:off x="1403350" y="838200"/>
            <a:ext cx="1152525" cy="1657350"/>
            <a:chOff x="884" y="528"/>
            <a:chExt cx="726" cy="1044"/>
          </a:xfrm>
        </p:grpSpPr>
        <p:sp>
          <p:nvSpPr>
            <p:cNvPr id="188450" name="Rectangle 34"/>
            <p:cNvSpPr>
              <a:spLocks noChangeArrowheads="1"/>
            </p:cNvSpPr>
            <p:nvPr/>
          </p:nvSpPr>
          <p:spPr bwMode="auto">
            <a:xfrm>
              <a:off x="884" y="134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51" name="Rectangle 35"/>
            <p:cNvSpPr>
              <a:spLocks noChangeArrowheads="1"/>
            </p:cNvSpPr>
            <p:nvPr/>
          </p:nvSpPr>
          <p:spPr bwMode="auto">
            <a:xfrm>
              <a:off x="884" y="111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53" name="Rectangle 37"/>
            <p:cNvSpPr>
              <a:spLocks noChangeArrowheads="1"/>
            </p:cNvSpPr>
            <p:nvPr/>
          </p:nvSpPr>
          <p:spPr bwMode="auto">
            <a:xfrm>
              <a:off x="1247" y="134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54" name="Rectangle 38"/>
            <p:cNvSpPr>
              <a:spLocks noChangeArrowheads="1"/>
            </p:cNvSpPr>
            <p:nvPr/>
          </p:nvSpPr>
          <p:spPr bwMode="auto">
            <a:xfrm>
              <a:off x="1247" y="111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56" name="Line 40"/>
            <p:cNvSpPr>
              <a:spLocks noChangeShapeType="1"/>
            </p:cNvSpPr>
            <p:nvPr/>
          </p:nvSpPr>
          <p:spPr bwMode="auto">
            <a:xfrm flipV="1">
              <a:off x="884" y="529"/>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7" name="Line 41"/>
            <p:cNvSpPr>
              <a:spLocks noChangeShapeType="1"/>
            </p:cNvSpPr>
            <p:nvPr/>
          </p:nvSpPr>
          <p:spPr bwMode="auto">
            <a:xfrm flipV="1">
              <a:off x="1610" y="52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666" name="Group 250"/>
          <p:cNvGrpSpPr/>
          <p:nvPr/>
        </p:nvGrpSpPr>
        <p:grpSpPr bwMode="auto">
          <a:xfrm>
            <a:off x="2698750" y="838200"/>
            <a:ext cx="1152525" cy="1657350"/>
            <a:chOff x="1700" y="528"/>
            <a:chExt cx="726" cy="1044"/>
          </a:xfrm>
        </p:grpSpPr>
        <p:sp>
          <p:nvSpPr>
            <p:cNvPr id="188458" name="Rectangle 42"/>
            <p:cNvSpPr>
              <a:spLocks noChangeArrowheads="1"/>
            </p:cNvSpPr>
            <p:nvPr/>
          </p:nvSpPr>
          <p:spPr bwMode="auto">
            <a:xfrm>
              <a:off x="1700" y="134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59" name="Rectangle 43"/>
            <p:cNvSpPr>
              <a:spLocks noChangeArrowheads="1"/>
            </p:cNvSpPr>
            <p:nvPr/>
          </p:nvSpPr>
          <p:spPr bwMode="auto">
            <a:xfrm>
              <a:off x="1700" y="111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60" name="Rectangle 44"/>
            <p:cNvSpPr>
              <a:spLocks noChangeArrowheads="1"/>
            </p:cNvSpPr>
            <p:nvPr/>
          </p:nvSpPr>
          <p:spPr bwMode="auto">
            <a:xfrm>
              <a:off x="1700" y="89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88461" name="Rectangle 45"/>
            <p:cNvSpPr>
              <a:spLocks noChangeArrowheads="1"/>
            </p:cNvSpPr>
            <p:nvPr/>
          </p:nvSpPr>
          <p:spPr bwMode="auto">
            <a:xfrm>
              <a:off x="2063" y="134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62" name="Rectangle 46"/>
            <p:cNvSpPr>
              <a:spLocks noChangeArrowheads="1"/>
            </p:cNvSpPr>
            <p:nvPr/>
          </p:nvSpPr>
          <p:spPr bwMode="auto">
            <a:xfrm>
              <a:off x="2063" y="111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63" name="Rectangle 47"/>
            <p:cNvSpPr>
              <a:spLocks noChangeArrowheads="1"/>
            </p:cNvSpPr>
            <p:nvPr/>
          </p:nvSpPr>
          <p:spPr bwMode="auto">
            <a:xfrm>
              <a:off x="2063" y="89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64" name="Line 48"/>
            <p:cNvSpPr>
              <a:spLocks noChangeShapeType="1"/>
            </p:cNvSpPr>
            <p:nvPr/>
          </p:nvSpPr>
          <p:spPr bwMode="auto">
            <a:xfrm flipV="1">
              <a:off x="1700" y="529"/>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5" name="Line 49"/>
            <p:cNvSpPr>
              <a:spLocks noChangeShapeType="1"/>
            </p:cNvSpPr>
            <p:nvPr/>
          </p:nvSpPr>
          <p:spPr bwMode="auto">
            <a:xfrm flipV="1">
              <a:off x="2426" y="52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668" name="Group 252"/>
          <p:cNvGrpSpPr/>
          <p:nvPr/>
        </p:nvGrpSpPr>
        <p:grpSpPr bwMode="auto">
          <a:xfrm>
            <a:off x="106363" y="2708275"/>
            <a:ext cx="1152525" cy="1657350"/>
            <a:chOff x="67" y="1706"/>
            <a:chExt cx="726" cy="1044"/>
          </a:xfrm>
        </p:grpSpPr>
        <p:sp>
          <p:nvSpPr>
            <p:cNvPr id="188466" name="Rectangle 50"/>
            <p:cNvSpPr>
              <a:spLocks noChangeArrowheads="1"/>
            </p:cNvSpPr>
            <p:nvPr/>
          </p:nvSpPr>
          <p:spPr bwMode="auto">
            <a:xfrm>
              <a:off x="67" y="252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67" name="Rectangle 51"/>
            <p:cNvSpPr>
              <a:spLocks noChangeArrowheads="1"/>
            </p:cNvSpPr>
            <p:nvPr/>
          </p:nvSpPr>
          <p:spPr bwMode="auto">
            <a:xfrm>
              <a:off x="67" y="229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68" name="Rectangle 52"/>
            <p:cNvSpPr>
              <a:spLocks noChangeArrowheads="1"/>
            </p:cNvSpPr>
            <p:nvPr/>
          </p:nvSpPr>
          <p:spPr bwMode="auto">
            <a:xfrm>
              <a:off x="67" y="206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88469" name="Rectangle 53"/>
            <p:cNvSpPr>
              <a:spLocks noChangeArrowheads="1"/>
            </p:cNvSpPr>
            <p:nvPr/>
          </p:nvSpPr>
          <p:spPr bwMode="auto">
            <a:xfrm>
              <a:off x="430" y="252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70" name="Rectangle 54"/>
            <p:cNvSpPr>
              <a:spLocks noChangeArrowheads="1"/>
            </p:cNvSpPr>
            <p:nvPr/>
          </p:nvSpPr>
          <p:spPr bwMode="auto">
            <a:xfrm>
              <a:off x="430" y="229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71" name="Rectangle 55"/>
            <p:cNvSpPr>
              <a:spLocks noChangeArrowheads="1"/>
            </p:cNvSpPr>
            <p:nvPr/>
          </p:nvSpPr>
          <p:spPr bwMode="auto">
            <a:xfrm>
              <a:off x="430" y="206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472" name="Line 56"/>
            <p:cNvSpPr>
              <a:spLocks noChangeShapeType="1"/>
            </p:cNvSpPr>
            <p:nvPr/>
          </p:nvSpPr>
          <p:spPr bwMode="auto">
            <a:xfrm flipV="1">
              <a:off x="67" y="1706"/>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3" name="Line 57"/>
            <p:cNvSpPr>
              <a:spLocks noChangeShapeType="1"/>
            </p:cNvSpPr>
            <p:nvPr/>
          </p:nvSpPr>
          <p:spPr bwMode="auto">
            <a:xfrm flipV="1">
              <a:off x="793" y="1706"/>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669" name="Group 253"/>
          <p:cNvGrpSpPr/>
          <p:nvPr/>
        </p:nvGrpSpPr>
        <p:grpSpPr bwMode="auto">
          <a:xfrm>
            <a:off x="1403350" y="2709863"/>
            <a:ext cx="1152525" cy="1657350"/>
            <a:chOff x="884" y="1707"/>
            <a:chExt cx="726" cy="1044"/>
          </a:xfrm>
        </p:grpSpPr>
        <p:sp>
          <p:nvSpPr>
            <p:cNvPr id="188474" name="Rectangle 58"/>
            <p:cNvSpPr>
              <a:spLocks noChangeArrowheads="1"/>
            </p:cNvSpPr>
            <p:nvPr/>
          </p:nvSpPr>
          <p:spPr bwMode="auto">
            <a:xfrm>
              <a:off x="884" y="252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75" name="Rectangle 59"/>
            <p:cNvSpPr>
              <a:spLocks noChangeArrowheads="1"/>
            </p:cNvSpPr>
            <p:nvPr/>
          </p:nvSpPr>
          <p:spPr bwMode="auto">
            <a:xfrm>
              <a:off x="884" y="229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77" name="Rectangle 61"/>
            <p:cNvSpPr>
              <a:spLocks noChangeArrowheads="1"/>
            </p:cNvSpPr>
            <p:nvPr/>
          </p:nvSpPr>
          <p:spPr bwMode="auto">
            <a:xfrm>
              <a:off x="1247" y="252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78" name="Rectangle 62"/>
            <p:cNvSpPr>
              <a:spLocks noChangeArrowheads="1"/>
            </p:cNvSpPr>
            <p:nvPr/>
          </p:nvSpPr>
          <p:spPr bwMode="auto">
            <a:xfrm>
              <a:off x="1247" y="229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80" name="Line 64"/>
            <p:cNvSpPr>
              <a:spLocks noChangeShapeType="1"/>
            </p:cNvSpPr>
            <p:nvPr/>
          </p:nvSpPr>
          <p:spPr bwMode="auto">
            <a:xfrm flipV="1">
              <a:off x="884" y="170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1" name="Line 65"/>
            <p:cNvSpPr>
              <a:spLocks noChangeShapeType="1"/>
            </p:cNvSpPr>
            <p:nvPr/>
          </p:nvSpPr>
          <p:spPr bwMode="auto">
            <a:xfrm flipV="1">
              <a:off x="1610" y="170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670" name="Group 254"/>
          <p:cNvGrpSpPr/>
          <p:nvPr/>
        </p:nvGrpSpPr>
        <p:grpSpPr bwMode="auto">
          <a:xfrm>
            <a:off x="2698750" y="2711450"/>
            <a:ext cx="1152525" cy="1657350"/>
            <a:chOff x="1700" y="1708"/>
            <a:chExt cx="726" cy="1044"/>
          </a:xfrm>
        </p:grpSpPr>
        <p:sp>
          <p:nvSpPr>
            <p:cNvPr id="188483" name="Rectangle 67"/>
            <p:cNvSpPr>
              <a:spLocks noChangeArrowheads="1"/>
            </p:cNvSpPr>
            <p:nvPr/>
          </p:nvSpPr>
          <p:spPr bwMode="auto">
            <a:xfrm>
              <a:off x="1700" y="252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84" name="Rectangle 68"/>
            <p:cNvSpPr>
              <a:spLocks noChangeArrowheads="1"/>
            </p:cNvSpPr>
            <p:nvPr/>
          </p:nvSpPr>
          <p:spPr bwMode="auto">
            <a:xfrm>
              <a:off x="1700" y="229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85" name="Rectangle 69"/>
            <p:cNvSpPr>
              <a:spLocks noChangeArrowheads="1"/>
            </p:cNvSpPr>
            <p:nvPr/>
          </p:nvSpPr>
          <p:spPr bwMode="auto">
            <a:xfrm>
              <a:off x="2063" y="252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86" name="Rectangle 70"/>
            <p:cNvSpPr>
              <a:spLocks noChangeArrowheads="1"/>
            </p:cNvSpPr>
            <p:nvPr/>
          </p:nvSpPr>
          <p:spPr bwMode="auto">
            <a:xfrm>
              <a:off x="2063" y="229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487" name="Line 71"/>
            <p:cNvSpPr>
              <a:spLocks noChangeShapeType="1"/>
            </p:cNvSpPr>
            <p:nvPr/>
          </p:nvSpPr>
          <p:spPr bwMode="auto">
            <a:xfrm flipV="1">
              <a:off x="1700" y="170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8" name="Line 72"/>
            <p:cNvSpPr>
              <a:spLocks noChangeShapeType="1"/>
            </p:cNvSpPr>
            <p:nvPr/>
          </p:nvSpPr>
          <p:spPr bwMode="auto">
            <a:xfrm flipV="1">
              <a:off x="2426" y="170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671" name="Group 255"/>
          <p:cNvGrpSpPr/>
          <p:nvPr/>
        </p:nvGrpSpPr>
        <p:grpSpPr bwMode="auto">
          <a:xfrm>
            <a:off x="3995738" y="2709863"/>
            <a:ext cx="1152525" cy="1657350"/>
            <a:chOff x="2517" y="1707"/>
            <a:chExt cx="726" cy="1044"/>
          </a:xfrm>
        </p:grpSpPr>
        <p:sp>
          <p:nvSpPr>
            <p:cNvPr id="188496" name="Rectangle 80"/>
            <p:cNvSpPr>
              <a:spLocks noChangeArrowheads="1"/>
            </p:cNvSpPr>
            <p:nvPr/>
          </p:nvSpPr>
          <p:spPr bwMode="auto">
            <a:xfrm>
              <a:off x="2517" y="252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97" name="Rectangle 81"/>
            <p:cNvSpPr>
              <a:spLocks noChangeArrowheads="1"/>
            </p:cNvSpPr>
            <p:nvPr/>
          </p:nvSpPr>
          <p:spPr bwMode="auto">
            <a:xfrm>
              <a:off x="2517" y="229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98" name="Rectangle 82"/>
            <p:cNvSpPr>
              <a:spLocks noChangeArrowheads="1"/>
            </p:cNvSpPr>
            <p:nvPr/>
          </p:nvSpPr>
          <p:spPr bwMode="auto">
            <a:xfrm>
              <a:off x="2880" y="252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99" name="Rectangle 83"/>
            <p:cNvSpPr>
              <a:spLocks noChangeArrowheads="1"/>
            </p:cNvSpPr>
            <p:nvPr/>
          </p:nvSpPr>
          <p:spPr bwMode="auto">
            <a:xfrm>
              <a:off x="2880" y="229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00" name="Line 84"/>
            <p:cNvSpPr>
              <a:spLocks noChangeShapeType="1"/>
            </p:cNvSpPr>
            <p:nvPr/>
          </p:nvSpPr>
          <p:spPr bwMode="auto">
            <a:xfrm flipV="1">
              <a:off x="2517" y="170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1" name="Line 85"/>
            <p:cNvSpPr>
              <a:spLocks noChangeShapeType="1"/>
            </p:cNvSpPr>
            <p:nvPr/>
          </p:nvSpPr>
          <p:spPr bwMode="auto">
            <a:xfrm flipV="1">
              <a:off x="3243" y="170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2" name="Rectangle 86"/>
            <p:cNvSpPr>
              <a:spLocks noChangeArrowheads="1"/>
            </p:cNvSpPr>
            <p:nvPr/>
          </p:nvSpPr>
          <p:spPr bwMode="auto">
            <a:xfrm>
              <a:off x="2517" y="2070"/>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03" name="Rectangle 87"/>
            <p:cNvSpPr>
              <a:spLocks noChangeArrowheads="1"/>
            </p:cNvSpPr>
            <p:nvPr/>
          </p:nvSpPr>
          <p:spPr bwMode="auto">
            <a:xfrm>
              <a:off x="2880" y="2070"/>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20" name="Rectangle 104"/>
            <p:cNvSpPr>
              <a:spLocks noChangeArrowheads="1"/>
            </p:cNvSpPr>
            <p:nvPr/>
          </p:nvSpPr>
          <p:spPr bwMode="auto">
            <a:xfrm>
              <a:off x="2517" y="184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88521" name="Rectangle 105"/>
            <p:cNvSpPr>
              <a:spLocks noChangeArrowheads="1"/>
            </p:cNvSpPr>
            <p:nvPr/>
          </p:nvSpPr>
          <p:spPr bwMode="auto">
            <a:xfrm>
              <a:off x="2880" y="184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grpSp>
        <p:nvGrpSpPr>
          <p:cNvPr id="188674" name="Group 258"/>
          <p:cNvGrpSpPr/>
          <p:nvPr/>
        </p:nvGrpSpPr>
        <p:grpSpPr bwMode="auto">
          <a:xfrm>
            <a:off x="7883525" y="2709863"/>
            <a:ext cx="1152525" cy="1657350"/>
            <a:chOff x="4966" y="1707"/>
            <a:chExt cx="726" cy="1044"/>
          </a:xfrm>
        </p:grpSpPr>
        <p:sp>
          <p:nvSpPr>
            <p:cNvPr id="188522" name="Rectangle 106"/>
            <p:cNvSpPr>
              <a:spLocks noChangeArrowheads="1"/>
            </p:cNvSpPr>
            <p:nvPr/>
          </p:nvSpPr>
          <p:spPr bwMode="auto">
            <a:xfrm>
              <a:off x="4966" y="252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23" name="Rectangle 107"/>
            <p:cNvSpPr>
              <a:spLocks noChangeArrowheads="1"/>
            </p:cNvSpPr>
            <p:nvPr/>
          </p:nvSpPr>
          <p:spPr bwMode="auto">
            <a:xfrm>
              <a:off x="4966" y="229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24" name="Rectangle 108"/>
            <p:cNvSpPr>
              <a:spLocks noChangeArrowheads="1"/>
            </p:cNvSpPr>
            <p:nvPr/>
          </p:nvSpPr>
          <p:spPr bwMode="auto">
            <a:xfrm>
              <a:off x="5329" y="252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25" name="Rectangle 109"/>
            <p:cNvSpPr>
              <a:spLocks noChangeArrowheads="1"/>
            </p:cNvSpPr>
            <p:nvPr/>
          </p:nvSpPr>
          <p:spPr bwMode="auto">
            <a:xfrm>
              <a:off x="5329" y="229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26" name="Line 110"/>
            <p:cNvSpPr>
              <a:spLocks noChangeShapeType="1"/>
            </p:cNvSpPr>
            <p:nvPr/>
          </p:nvSpPr>
          <p:spPr bwMode="auto">
            <a:xfrm flipV="1">
              <a:off x="4966" y="170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7" name="Line 111"/>
            <p:cNvSpPr>
              <a:spLocks noChangeShapeType="1"/>
            </p:cNvSpPr>
            <p:nvPr/>
          </p:nvSpPr>
          <p:spPr bwMode="auto">
            <a:xfrm flipV="1">
              <a:off x="5692" y="170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8" name="Rectangle 112"/>
            <p:cNvSpPr>
              <a:spLocks noChangeArrowheads="1"/>
            </p:cNvSpPr>
            <p:nvPr/>
          </p:nvSpPr>
          <p:spPr bwMode="auto">
            <a:xfrm>
              <a:off x="4966" y="2070"/>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29" name="Rectangle 113"/>
            <p:cNvSpPr>
              <a:spLocks noChangeArrowheads="1"/>
            </p:cNvSpPr>
            <p:nvPr/>
          </p:nvSpPr>
          <p:spPr bwMode="auto">
            <a:xfrm>
              <a:off x="5329" y="207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8672" name="Group 256"/>
          <p:cNvGrpSpPr/>
          <p:nvPr/>
        </p:nvGrpSpPr>
        <p:grpSpPr bwMode="auto">
          <a:xfrm>
            <a:off x="5291138" y="2709863"/>
            <a:ext cx="1152525" cy="1657350"/>
            <a:chOff x="3333" y="1707"/>
            <a:chExt cx="726" cy="1044"/>
          </a:xfrm>
        </p:grpSpPr>
        <p:sp>
          <p:nvSpPr>
            <p:cNvPr id="188538" name="Rectangle 122"/>
            <p:cNvSpPr>
              <a:spLocks noChangeArrowheads="1"/>
            </p:cNvSpPr>
            <p:nvPr/>
          </p:nvSpPr>
          <p:spPr bwMode="auto">
            <a:xfrm>
              <a:off x="3333" y="252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39" name="Rectangle 123"/>
            <p:cNvSpPr>
              <a:spLocks noChangeArrowheads="1"/>
            </p:cNvSpPr>
            <p:nvPr/>
          </p:nvSpPr>
          <p:spPr bwMode="auto">
            <a:xfrm>
              <a:off x="3333" y="229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40" name="Rectangle 124"/>
            <p:cNvSpPr>
              <a:spLocks noChangeArrowheads="1"/>
            </p:cNvSpPr>
            <p:nvPr/>
          </p:nvSpPr>
          <p:spPr bwMode="auto">
            <a:xfrm>
              <a:off x="3696" y="252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41" name="Rectangle 125"/>
            <p:cNvSpPr>
              <a:spLocks noChangeArrowheads="1"/>
            </p:cNvSpPr>
            <p:nvPr/>
          </p:nvSpPr>
          <p:spPr bwMode="auto">
            <a:xfrm>
              <a:off x="3696" y="229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42" name="Line 126"/>
            <p:cNvSpPr>
              <a:spLocks noChangeShapeType="1"/>
            </p:cNvSpPr>
            <p:nvPr/>
          </p:nvSpPr>
          <p:spPr bwMode="auto">
            <a:xfrm flipV="1">
              <a:off x="3333" y="170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3" name="Line 127"/>
            <p:cNvSpPr>
              <a:spLocks noChangeShapeType="1"/>
            </p:cNvSpPr>
            <p:nvPr/>
          </p:nvSpPr>
          <p:spPr bwMode="auto">
            <a:xfrm flipV="1">
              <a:off x="4059" y="170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4" name="Rectangle 128"/>
            <p:cNvSpPr>
              <a:spLocks noChangeArrowheads="1"/>
            </p:cNvSpPr>
            <p:nvPr/>
          </p:nvSpPr>
          <p:spPr bwMode="auto">
            <a:xfrm>
              <a:off x="3333" y="2070"/>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45" name="Rectangle 129"/>
            <p:cNvSpPr>
              <a:spLocks noChangeArrowheads="1"/>
            </p:cNvSpPr>
            <p:nvPr/>
          </p:nvSpPr>
          <p:spPr bwMode="auto">
            <a:xfrm>
              <a:off x="3696" y="2070"/>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46" name="Rectangle 130"/>
            <p:cNvSpPr>
              <a:spLocks noChangeArrowheads="1"/>
            </p:cNvSpPr>
            <p:nvPr/>
          </p:nvSpPr>
          <p:spPr bwMode="auto">
            <a:xfrm>
              <a:off x="3333" y="184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88547" name="Rectangle 131"/>
            <p:cNvSpPr>
              <a:spLocks noChangeArrowheads="1"/>
            </p:cNvSpPr>
            <p:nvPr/>
          </p:nvSpPr>
          <p:spPr bwMode="auto">
            <a:xfrm>
              <a:off x="3696" y="1843"/>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8673" name="Group 257"/>
          <p:cNvGrpSpPr/>
          <p:nvPr/>
        </p:nvGrpSpPr>
        <p:grpSpPr bwMode="auto">
          <a:xfrm>
            <a:off x="6588125" y="2708275"/>
            <a:ext cx="1152525" cy="1657350"/>
            <a:chOff x="4150" y="1706"/>
            <a:chExt cx="726" cy="1044"/>
          </a:xfrm>
        </p:grpSpPr>
        <p:sp>
          <p:nvSpPr>
            <p:cNvPr id="188548" name="Rectangle 132"/>
            <p:cNvSpPr>
              <a:spLocks noChangeArrowheads="1"/>
            </p:cNvSpPr>
            <p:nvPr/>
          </p:nvSpPr>
          <p:spPr bwMode="auto">
            <a:xfrm>
              <a:off x="4150" y="252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49" name="Rectangle 133"/>
            <p:cNvSpPr>
              <a:spLocks noChangeArrowheads="1"/>
            </p:cNvSpPr>
            <p:nvPr/>
          </p:nvSpPr>
          <p:spPr bwMode="auto">
            <a:xfrm>
              <a:off x="4150" y="229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50" name="Rectangle 134"/>
            <p:cNvSpPr>
              <a:spLocks noChangeArrowheads="1"/>
            </p:cNvSpPr>
            <p:nvPr/>
          </p:nvSpPr>
          <p:spPr bwMode="auto">
            <a:xfrm>
              <a:off x="4513" y="252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51" name="Rectangle 135"/>
            <p:cNvSpPr>
              <a:spLocks noChangeArrowheads="1"/>
            </p:cNvSpPr>
            <p:nvPr/>
          </p:nvSpPr>
          <p:spPr bwMode="auto">
            <a:xfrm>
              <a:off x="4513" y="229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52" name="Line 136"/>
            <p:cNvSpPr>
              <a:spLocks noChangeShapeType="1"/>
            </p:cNvSpPr>
            <p:nvPr/>
          </p:nvSpPr>
          <p:spPr bwMode="auto">
            <a:xfrm flipV="1">
              <a:off x="4150" y="1706"/>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3" name="Line 137"/>
            <p:cNvSpPr>
              <a:spLocks noChangeShapeType="1"/>
            </p:cNvSpPr>
            <p:nvPr/>
          </p:nvSpPr>
          <p:spPr bwMode="auto">
            <a:xfrm flipV="1">
              <a:off x="4876" y="1706"/>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4" name="Rectangle 138"/>
            <p:cNvSpPr>
              <a:spLocks noChangeArrowheads="1"/>
            </p:cNvSpPr>
            <p:nvPr/>
          </p:nvSpPr>
          <p:spPr bwMode="auto">
            <a:xfrm>
              <a:off x="4150" y="206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55" name="Rectangle 139"/>
            <p:cNvSpPr>
              <a:spLocks noChangeArrowheads="1"/>
            </p:cNvSpPr>
            <p:nvPr/>
          </p:nvSpPr>
          <p:spPr bwMode="auto">
            <a:xfrm>
              <a:off x="4513" y="206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56" name="Rectangle 140"/>
            <p:cNvSpPr>
              <a:spLocks noChangeArrowheads="1"/>
            </p:cNvSpPr>
            <p:nvPr/>
          </p:nvSpPr>
          <p:spPr bwMode="auto">
            <a:xfrm>
              <a:off x="4150" y="1842"/>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88557" name="Rectangle 141"/>
            <p:cNvSpPr>
              <a:spLocks noChangeArrowheads="1"/>
            </p:cNvSpPr>
            <p:nvPr/>
          </p:nvSpPr>
          <p:spPr bwMode="auto">
            <a:xfrm>
              <a:off x="4513" y="1842"/>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8675" name="Group 259"/>
          <p:cNvGrpSpPr/>
          <p:nvPr/>
        </p:nvGrpSpPr>
        <p:grpSpPr bwMode="auto">
          <a:xfrm>
            <a:off x="107950" y="4867275"/>
            <a:ext cx="1152525" cy="1657350"/>
            <a:chOff x="68" y="3066"/>
            <a:chExt cx="726" cy="1044"/>
          </a:xfrm>
        </p:grpSpPr>
        <p:sp>
          <p:nvSpPr>
            <p:cNvPr id="188530" name="Rectangle 114"/>
            <p:cNvSpPr>
              <a:spLocks noChangeArrowheads="1"/>
            </p:cNvSpPr>
            <p:nvPr/>
          </p:nvSpPr>
          <p:spPr bwMode="auto">
            <a:xfrm>
              <a:off x="68" y="388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31" name="Rectangle 115"/>
            <p:cNvSpPr>
              <a:spLocks noChangeArrowheads="1"/>
            </p:cNvSpPr>
            <p:nvPr/>
          </p:nvSpPr>
          <p:spPr bwMode="auto">
            <a:xfrm>
              <a:off x="68" y="365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32" name="Rectangle 116"/>
            <p:cNvSpPr>
              <a:spLocks noChangeArrowheads="1"/>
            </p:cNvSpPr>
            <p:nvPr/>
          </p:nvSpPr>
          <p:spPr bwMode="auto">
            <a:xfrm>
              <a:off x="431" y="388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33" name="Rectangle 117"/>
            <p:cNvSpPr>
              <a:spLocks noChangeArrowheads="1"/>
            </p:cNvSpPr>
            <p:nvPr/>
          </p:nvSpPr>
          <p:spPr bwMode="auto">
            <a:xfrm>
              <a:off x="431" y="365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34" name="Line 118"/>
            <p:cNvSpPr>
              <a:spLocks noChangeShapeType="1"/>
            </p:cNvSpPr>
            <p:nvPr/>
          </p:nvSpPr>
          <p:spPr bwMode="auto">
            <a:xfrm flipV="1">
              <a:off x="68" y="3066"/>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5" name="Line 119"/>
            <p:cNvSpPr>
              <a:spLocks noChangeShapeType="1"/>
            </p:cNvSpPr>
            <p:nvPr/>
          </p:nvSpPr>
          <p:spPr bwMode="auto">
            <a:xfrm flipV="1">
              <a:off x="794" y="3066"/>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6" name="Rectangle 120"/>
            <p:cNvSpPr>
              <a:spLocks noChangeArrowheads="1"/>
            </p:cNvSpPr>
            <p:nvPr/>
          </p:nvSpPr>
          <p:spPr bwMode="auto">
            <a:xfrm>
              <a:off x="68" y="3429"/>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37" name="Rectangle 121"/>
            <p:cNvSpPr>
              <a:spLocks noChangeArrowheads="1"/>
            </p:cNvSpPr>
            <p:nvPr/>
          </p:nvSpPr>
          <p:spPr bwMode="auto">
            <a:xfrm>
              <a:off x="431" y="3429"/>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58" name="Rectangle 142"/>
            <p:cNvSpPr>
              <a:spLocks noChangeArrowheads="1"/>
            </p:cNvSpPr>
            <p:nvPr/>
          </p:nvSpPr>
          <p:spPr bwMode="auto">
            <a:xfrm>
              <a:off x="68" y="320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59" name="Rectangle 143"/>
            <p:cNvSpPr>
              <a:spLocks noChangeArrowheads="1"/>
            </p:cNvSpPr>
            <p:nvPr/>
          </p:nvSpPr>
          <p:spPr bwMode="auto">
            <a:xfrm>
              <a:off x="431" y="320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grpSp>
        <p:nvGrpSpPr>
          <p:cNvPr id="188676" name="Group 260"/>
          <p:cNvGrpSpPr/>
          <p:nvPr/>
        </p:nvGrpSpPr>
        <p:grpSpPr bwMode="auto">
          <a:xfrm>
            <a:off x="1403350" y="4724400"/>
            <a:ext cx="1152525" cy="1801813"/>
            <a:chOff x="884" y="2976"/>
            <a:chExt cx="726" cy="1135"/>
          </a:xfrm>
        </p:grpSpPr>
        <p:sp>
          <p:nvSpPr>
            <p:cNvPr id="188560" name="Rectangle 144"/>
            <p:cNvSpPr>
              <a:spLocks noChangeArrowheads="1"/>
            </p:cNvSpPr>
            <p:nvPr/>
          </p:nvSpPr>
          <p:spPr bwMode="auto">
            <a:xfrm>
              <a:off x="884"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61" name="Rectangle 145"/>
            <p:cNvSpPr>
              <a:spLocks noChangeArrowheads="1"/>
            </p:cNvSpPr>
            <p:nvPr/>
          </p:nvSpPr>
          <p:spPr bwMode="auto">
            <a:xfrm>
              <a:off x="884"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62" name="Rectangle 146"/>
            <p:cNvSpPr>
              <a:spLocks noChangeArrowheads="1"/>
            </p:cNvSpPr>
            <p:nvPr/>
          </p:nvSpPr>
          <p:spPr bwMode="auto">
            <a:xfrm>
              <a:off x="1247"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63" name="Rectangle 147"/>
            <p:cNvSpPr>
              <a:spLocks noChangeArrowheads="1"/>
            </p:cNvSpPr>
            <p:nvPr/>
          </p:nvSpPr>
          <p:spPr bwMode="auto">
            <a:xfrm>
              <a:off x="1247"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64" name="Line 148"/>
            <p:cNvSpPr>
              <a:spLocks noChangeShapeType="1"/>
            </p:cNvSpPr>
            <p:nvPr/>
          </p:nvSpPr>
          <p:spPr bwMode="auto">
            <a:xfrm flipV="1">
              <a:off x="884"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65" name="Line 149"/>
            <p:cNvSpPr>
              <a:spLocks noChangeShapeType="1"/>
            </p:cNvSpPr>
            <p:nvPr/>
          </p:nvSpPr>
          <p:spPr bwMode="auto">
            <a:xfrm flipV="1">
              <a:off x="1610"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66" name="Rectangle 150"/>
            <p:cNvSpPr>
              <a:spLocks noChangeArrowheads="1"/>
            </p:cNvSpPr>
            <p:nvPr/>
          </p:nvSpPr>
          <p:spPr bwMode="auto">
            <a:xfrm>
              <a:off x="884"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67" name="Rectangle 151"/>
            <p:cNvSpPr>
              <a:spLocks noChangeArrowheads="1"/>
            </p:cNvSpPr>
            <p:nvPr/>
          </p:nvSpPr>
          <p:spPr bwMode="auto">
            <a:xfrm>
              <a:off x="1247"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68" name="Rectangle 152"/>
            <p:cNvSpPr>
              <a:spLocks noChangeArrowheads="1"/>
            </p:cNvSpPr>
            <p:nvPr/>
          </p:nvSpPr>
          <p:spPr bwMode="auto">
            <a:xfrm>
              <a:off x="884" y="32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69" name="Rectangle 153"/>
            <p:cNvSpPr>
              <a:spLocks noChangeArrowheads="1"/>
            </p:cNvSpPr>
            <p:nvPr/>
          </p:nvSpPr>
          <p:spPr bwMode="auto">
            <a:xfrm>
              <a:off x="1247" y="3204"/>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90" name="Rectangle 174"/>
            <p:cNvSpPr>
              <a:spLocks noChangeArrowheads="1"/>
            </p:cNvSpPr>
            <p:nvPr/>
          </p:nvSpPr>
          <p:spPr bwMode="auto">
            <a:xfrm>
              <a:off x="884" y="297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88591" name="Rectangle 175"/>
            <p:cNvSpPr>
              <a:spLocks noChangeArrowheads="1"/>
            </p:cNvSpPr>
            <p:nvPr/>
          </p:nvSpPr>
          <p:spPr bwMode="auto">
            <a:xfrm>
              <a:off x="1247" y="2976"/>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grpSp>
        <p:nvGrpSpPr>
          <p:cNvPr id="188677" name="Group 261"/>
          <p:cNvGrpSpPr/>
          <p:nvPr/>
        </p:nvGrpSpPr>
        <p:grpSpPr bwMode="auto">
          <a:xfrm>
            <a:off x="2698750" y="4724400"/>
            <a:ext cx="1154113" cy="1801813"/>
            <a:chOff x="1700" y="2976"/>
            <a:chExt cx="727" cy="1135"/>
          </a:xfrm>
        </p:grpSpPr>
        <p:sp>
          <p:nvSpPr>
            <p:cNvPr id="188593" name="Rectangle 177"/>
            <p:cNvSpPr>
              <a:spLocks noChangeArrowheads="1"/>
            </p:cNvSpPr>
            <p:nvPr/>
          </p:nvSpPr>
          <p:spPr bwMode="auto">
            <a:xfrm>
              <a:off x="1700"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94" name="Rectangle 178"/>
            <p:cNvSpPr>
              <a:spLocks noChangeArrowheads="1"/>
            </p:cNvSpPr>
            <p:nvPr/>
          </p:nvSpPr>
          <p:spPr bwMode="auto">
            <a:xfrm>
              <a:off x="1700"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95" name="Rectangle 179"/>
            <p:cNvSpPr>
              <a:spLocks noChangeArrowheads="1"/>
            </p:cNvSpPr>
            <p:nvPr/>
          </p:nvSpPr>
          <p:spPr bwMode="auto">
            <a:xfrm>
              <a:off x="2063"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96" name="Rectangle 180"/>
            <p:cNvSpPr>
              <a:spLocks noChangeArrowheads="1"/>
            </p:cNvSpPr>
            <p:nvPr/>
          </p:nvSpPr>
          <p:spPr bwMode="auto">
            <a:xfrm>
              <a:off x="2063"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97" name="Line 181"/>
            <p:cNvSpPr>
              <a:spLocks noChangeShapeType="1"/>
            </p:cNvSpPr>
            <p:nvPr/>
          </p:nvSpPr>
          <p:spPr bwMode="auto">
            <a:xfrm flipV="1">
              <a:off x="1700"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98" name="Line 182"/>
            <p:cNvSpPr>
              <a:spLocks noChangeShapeType="1"/>
            </p:cNvSpPr>
            <p:nvPr/>
          </p:nvSpPr>
          <p:spPr bwMode="auto">
            <a:xfrm flipV="1">
              <a:off x="2426"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99" name="Rectangle 183"/>
            <p:cNvSpPr>
              <a:spLocks noChangeArrowheads="1"/>
            </p:cNvSpPr>
            <p:nvPr/>
          </p:nvSpPr>
          <p:spPr bwMode="auto">
            <a:xfrm>
              <a:off x="1700"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00" name="Rectangle 184"/>
            <p:cNvSpPr>
              <a:spLocks noChangeArrowheads="1"/>
            </p:cNvSpPr>
            <p:nvPr/>
          </p:nvSpPr>
          <p:spPr bwMode="auto">
            <a:xfrm>
              <a:off x="2063"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01" name="Rectangle 185"/>
            <p:cNvSpPr>
              <a:spLocks noChangeArrowheads="1"/>
            </p:cNvSpPr>
            <p:nvPr/>
          </p:nvSpPr>
          <p:spPr bwMode="auto">
            <a:xfrm>
              <a:off x="1700" y="32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02" name="Rectangle 186"/>
            <p:cNvSpPr>
              <a:spLocks noChangeArrowheads="1"/>
            </p:cNvSpPr>
            <p:nvPr/>
          </p:nvSpPr>
          <p:spPr bwMode="auto">
            <a:xfrm>
              <a:off x="2063" y="3204"/>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603" name="Rectangle 187"/>
            <p:cNvSpPr>
              <a:spLocks noChangeArrowheads="1"/>
            </p:cNvSpPr>
            <p:nvPr/>
          </p:nvSpPr>
          <p:spPr bwMode="auto">
            <a:xfrm>
              <a:off x="1700" y="297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88605" name="Rectangle 189"/>
            <p:cNvSpPr>
              <a:spLocks noChangeArrowheads="1"/>
            </p:cNvSpPr>
            <p:nvPr/>
          </p:nvSpPr>
          <p:spPr bwMode="auto">
            <a:xfrm>
              <a:off x="2064" y="297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8678" name="Group 262"/>
          <p:cNvGrpSpPr/>
          <p:nvPr/>
        </p:nvGrpSpPr>
        <p:grpSpPr bwMode="auto">
          <a:xfrm>
            <a:off x="3995738" y="4724400"/>
            <a:ext cx="1154112" cy="1801813"/>
            <a:chOff x="2517" y="2976"/>
            <a:chExt cx="727" cy="1135"/>
          </a:xfrm>
        </p:grpSpPr>
        <p:sp>
          <p:nvSpPr>
            <p:cNvPr id="188606" name="Rectangle 190"/>
            <p:cNvSpPr>
              <a:spLocks noChangeArrowheads="1"/>
            </p:cNvSpPr>
            <p:nvPr/>
          </p:nvSpPr>
          <p:spPr bwMode="auto">
            <a:xfrm>
              <a:off x="2517"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07" name="Rectangle 191"/>
            <p:cNvSpPr>
              <a:spLocks noChangeArrowheads="1"/>
            </p:cNvSpPr>
            <p:nvPr/>
          </p:nvSpPr>
          <p:spPr bwMode="auto">
            <a:xfrm>
              <a:off x="2517"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08" name="Rectangle 192"/>
            <p:cNvSpPr>
              <a:spLocks noChangeArrowheads="1"/>
            </p:cNvSpPr>
            <p:nvPr/>
          </p:nvSpPr>
          <p:spPr bwMode="auto">
            <a:xfrm>
              <a:off x="2880"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609" name="Rectangle 193"/>
            <p:cNvSpPr>
              <a:spLocks noChangeArrowheads="1"/>
            </p:cNvSpPr>
            <p:nvPr/>
          </p:nvSpPr>
          <p:spPr bwMode="auto">
            <a:xfrm>
              <a:off x="2880"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10" name="Line 194"/>
            <p:cNvSpPr>
              <a:spLocks noChangeShapeType="1"/>
            </p:cNvSpPr>
            <p:nvPr/>
          </p:nvSpPr>
          <p:spPr bwMode="auto">
            <a:xfrm flipV="1">
              <a:off x="2517"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611" name="Line 195"/>
            <p:cNvSpPr>
              <a:spLocks noChangeShapeType="1"/>
            </p:cNvSpPr>
            <p:nvPr/>
          </p:nvSpPr>
          <p:spPr bwMode="auto">
            <a:xfrm flipV="1">
              <a:off x="3243"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612" name="Rectangle 196"/>
            <p:cNvSpPr>
              <a:spLocks noChangeArrowheads="1"/>
            </p:cNvSpPr>
            <p:nvPr/>
          </p:nvSpPr>
          <p:spPr bwMode="auto">
            <a:xfrm>
              <a:off x="2517"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13" name="Rectangle 197"/>
            <p:cNvSpPr>
              <a:spLocks noChangeArrowheads="1"/>
            </p:cNvSpPr>
            <p:nvPr/>
          </p:nvSpPr>
          <p:spPr bwMode="auto">
            <a:xfrm>
              <a:off x="2880"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14" name="Rectangle 198"/>
            <p:cNvSpPr>
              <a:spLocks noChangeArrowheads="1"/>
            </p:cNvSpPr>
            <p:nvPr/>
          </p:nvSpPr>
          <p:spPr bwMode="auto">
            <a:xfrm>
              <a:off x="2517" y="32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15" name="Rectangle 199"/>
            <p:cNvSpPr>
              <a:spLocks noChangeArrowheads="1"/>
            </p:cNvSpPr>
            <p:nvPr/>
          </p:nvSpPr>
          <p:spPr bwMode="auto">
            <a:xfrm>
              <a:off x="2880" y="3204"/>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616" name="Rectangle 200"/>
            <p:cNvSpPr>
              <a:spLocks noChangeArrowheads="1"/>
            </p:cNvSpPr>
            <p:nvPr/>
          </p:nvSpPr>
          <p:spPr bwMode="auto">
            <a:xfrm>
              <a:off x="2517" y="2976"/>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88617" name="Rectangle 201"/>
            <p:cNvSpPr>
              <a:spLocks noChangeArrowheads="1"/>
            </p:cNvSpPr>
            <p:nvPr/>
          </p:nvSpPr>
          <p:spPr bwMode="auto">
            <a:xfrm>
              <a:off x="2881" y="297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8679" name="Group 263"/>
          <p:cNvGrpSpPr/>
          <p:nvPr/>
        </p:nvGrpSpPr>
        <p:grpSpPr bwMode="auto">
          <a:xfrm>
            <a:off x="5289550" y="4867275"/>
            <a:ext cx="1152525" cy="1657350"/>
            <a:chOff x="3332" y="3066"/>
            <a:chExt cx="726" cy="1044"/>
          </a:xfrm>
        </p:grpSpPr>
        <p:sp>
          <p:nvSpPr>
            <p:cNvPr id="188630" name="Rectangle 214"/>
            <p:cNvSpPr>
              <a:spLocks noChangeArrowheads="1"/>
            </p:cNvSpPr>
            <p:nvPr/>
          </p:nvSpPr>
          <p:spPr bwMode="auto">
            <a:xfrm>
              <a:off x="3332" y="388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31" name="Rectangle 215"/>
            <p:cNvSpPr>
              <a:spLocks noChangeArrowheads="1"/>
            </p:cNvSpPr>
            <p:nvPr/>
          </p:nvSpPr>
          <p:spPr bwMode="auto">
            <a:xfrm>
              <a:off x="3332" y="365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32" name="Rectangle 216"/>
            <p:cNvSpPr>
              <a:spLocks noChangeArrowheads="1"/>
            </p:cNvSpPr>
            <p:nvPr/>
          </p:nvSpPr>
          <p:spPr bwMode="auto">
            <a:xfrm>
              <a:off x="3695" y="388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633" name="Rectangle 217"/>
            <p:cNvSpPr>
              <a:spLocks noChangeArrowheads="1"/>
            </p:cNvSpPr>
            <p:nvPr/>
          </p:nvSpPr>
          <p:spPr bwMode="auto">
            <a:xfrm>
              <a:off x="3695" y="365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34" name="Line 218"/>
            <p:cNvSpPr>
              <a:spLocks noChangeShapeType="1"/>
            </p:cNvSpPr>
            <p:nvPr/>
          </p:nvSpPr>
          <p:spPr bwMode="auto">
            <a:xfrm flipV="1">
              <a:off x="3332" y="3066"/>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635" name="Line 219"/>
            <p:cNvSpPr>
              <a:spLocks noChangeShapeType="1"/>
            </p:cNvSpPr>
            <p:nvPr/>
          </p:nvSpPr>
          <p:spPr bwMode="auto">
            <a:xfrm flipV="1">
              <a:off x="4058" y="3066"/>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636" name="Rectangle 220"/>
            <p:cNvSpPr>
              <a:spLocks noChangeArrowheads="1"/>
            </p:cNvSpPr>
            <p:nvPr/>
          </p:nvSpPr>
          <p:spPr bwMode="auto">
            <a:xfrm>
              <a:off x="3332" y="3429"/>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37" name="Rectangle 221"/>
            <p:cNvSpPr>
              <a:spLocks noChangeArrowheads="1"/>
            </p:cNvSpPr>
            <p:nvPr/>
          </p:nvSpPr>
          <p:spPr bwMode="auto">
            <a:xfrm>
              <a:off x="3695" y="3429"/>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38" name="Rectangle 222"/>
            <p:cNvSpPr>
              <a:spLocks noChangeArrowheads="1"/>
            </p:cNvSpPr>
            <p:nvPr/>
          </p:nvSpPr>
          <p:spPr bwMode="auto">
            <a:xfrm>
              <a:off x="3332" y="320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39" name="Rectangle 223"/>
            <p:cNvSpPr>
              <a:spLocks noChangeArrowheads="1"/>
            </p:cNvSpPr>
            <p:nvPr/>
          </p:nvSpPr>
          <p:spPr bwMode="auto">
            <a:xfrm>
              <a:off x="3695" y="3203"/>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grpSp>
        <p:nvGrpSpPr>
          <p:cNvPr id="188680" name="Group 264"/>
          <p:cNvGrpSpPr/>
          <p:nvPr/>
        </p:nvGrpSpPr>
        <p:grpSpPr bwMode="auto">
          <a:xfrm>
            <a:off x="6588125" y="4868863"/>
            <a:ext cx="1152525" cy="1657350"/>
            <a:chOff x="4150" y="3067"/>
            <a:chExt cx="726" cy="1044"/>
          </a:xfrm>
        </p:grpSpPr>
        <p:sp>
          <p:nvSpPr>
            <p:cNvPr id="188642" name="Rectangle 226"/>
            <p:cNvSpPr>
              <a:spLocks noChangeArrowheads="1"/>
            </p:cNvSpPr>
            <p:nvPr/>
          </p:nvSpPr>
          <p:spPr bwMode="auto">
            <a:xfrm>
              <a:off x="4150"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43" name="Rectangle 227"/>
            <p:cNvSpPr>
              <a:spLocks noChangeArrowheads="1"/>
            </p:cNvSpPr>
            <p:nvPr/>
          </p:nvSpPr>
          <p:spPr bwMode="auto">
            <a:xfrm>
              <a:off x="4150"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44" name="Rectangle 228"/>
            <p:cNvSpPr>
              <a:spLocks noChangeArrowheads="1"/>
            </p:cNvSpPr>
            <p:nvPr/>
          </p:nvSpPr>
          <p:spPr bwMode="auto">
            <a:xfrm>
              <a:off x="4513"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645" name="Rectangle 229"/>
            <p:cNvSpPr>
              <a:spLocks noChangeArrowheads="1"/>
            </p:cNvSpPr>
            <p:nvPr/>
          </p:nvSpPr>
          <p:spPr bwMode="auto">
            <a:xfrm>
              <a:off x="4513"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46" name="Line 230"/>
            <p:cNvSpPr>
              <a:spLocks noChangeShapeType="1"/>
            </p:cNvSpPr>
            <p:nvPr/>
          </p:nvSpPr>
          <p:spPr bwMode="auto">
            <a:xfrm flipV="1">
              <a:off x="4150"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647" name="Line 231"/>
            <p:cNvSpPr>
              <a:spLocks noChangeShapeType="1"/>
            </p:cNvSpPr>
            <p:nvPr/>
          </p:nvSpPr>
          <p:spPr bwMode="auto">
            <a:xfrm flipV="1">
              <a:off x="4876"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648" name="Rectangle 232"/>
            <p:cNvSpPr>
              <a:spLocks noChangeArrowheads="1"/>
            </p:cNvSpPr>
            <p:nvPr/>
          </p:nvSpPr>
          <p:spPr bwMode="auto">
            <a:xfrm>
              <a:off x="4150"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49" name="Rectangle 233"/>
            <p:cNvSpPr>
              <a:spLocks noChangeArrowheads="1"/>
            </p:cNvSpPr>
            <p:nvPr/>
          </p:nvSpPr>
          <p:spPr bwMode="auto">
            <a:xfrm>
              <a:off x="4513"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50" name="Rectangle 234"/>
            <p:cNvSpPr>
              <a:spLocks noChangeArrowheads="1"/>
            </p:cNvSpPr>
            <p:nvPr/>
          </p:nvSpPr>
          <p:spPr bwMode="auto">
            <a:xfrm>
              <a:off x="4150" y="32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51" name="Rectangle 235"/>
            <p:cNvSpPr>
              <a:spLocks noChangeArrowheads="1"/>
            </p:cNvSpPr>
            <p:nvPr/>
          </p:nvSpPr>
          <p:spPr bwMode="auto">
            <a:xfrm>
              <a:off x="4513" y="3204"/>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8681" name="Group 265"/>
          <p:cNvGrpSpPr/>
          <p:nvPr/>
        </p:nvGrpSpPr>
        <p:grpSpPr bwMode="auto">
          <a:xfrm>
            <a:off x="7883525" y="4724400"/>
            <a:ext cx="1154113" cy="1801813"/>
            <a:chOff x="4966" y="2976"/>
            <a:chExt cx="727" cy="1135"/>
          </a:xfrm>
        </p:grpSpPr>
        <p:sp>
          <p:nvSpPr>
            <p:cNvPr id="188652" name="Rectangle 236"/>
            <p:cNvSpPr>
              <a:spLocks noChangeArrowheads="1"/>
            </p:cNvSpPr>
            <p:nvPr/>
          </p:nvSpPr>
          <p:spPr bwMode="auto">
            <a:xfrm>
              <a:off x="4966"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53" name="Rectangle 237"/>
            <p:cNvSpPr>
              <a:spLocks noChangeArrowheads="1"/>
            </p:cNvSpPr>
            <p:nvPr/>
          </p:nvSpPr>
          <p:spPr bwMode="auto">
            <a:xfrm>
              <a:off x="4966"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54" name="Rectangle 238"/>
            <p:cNvSpPr>
              <a:spLocks noChangeArrowheads="1"/>
            </p:cNvSpPr>
            <p:nvPr/>
          </p:nvSpPr>
          <p:spPr bwMode="auto">
            <a:xfrm>
              <a:off x="5329"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655" name="Rectangle 239"/>
            <p:cNvSpPr>
              <a:spLocks noChangeArrowheads="1"/>
            </p:cNvSpPr>
            <p:nvPr/>
          </p:nvSpPr>
          <p:spPr bwMode="auto">
            <a:xfrm>
              <a:off x="5329"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56" name="Line 240"/>
            <p:cNvSpPr>
              <a:spLocks noChangeShapeType="1"/>
            </p:cNvSpPr>
            <p:nvPr/>
          </p:nvSpPr>
          <p:spPr bwMode="auto">
            <a:xfrm flipV="1">
              <a:off x="4966"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657" name="Line 241"/>
            <p:cNvSpPr>
              <a:spLocks noChangeShapeType="1"/>
            </p:cNvSpPr>
            <p:nvPr/>
          </p:nvSpPr>
          <p:spPr bwMode="auto">
            <a:xfrm flipV="1">
              <a:off x="5692"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658" name="Rectangle 242"/>
            <p:cNvSpPr>
              <a:spLocks noChangeArrowheads="1"/>
            </p:cNvSpPr>
            <p:nvPr/>
          </p:nvSpPr>
          <p:spPr bwMode="auto">
            <a:xfrm>
              <a:off x="4966"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59" name="Rectangle 243"/>
            <p:cNvSpPr>
              <a:spLocks noChangeArrowheads="1"/>
            </p:cNvSpPr>
            <p:nvPr/>
          </p:nvSpPr>
          <p:spPr bwMode="auto">
            <a:xfrm>
              <a:off x="5329"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60" name="Rectangle 244"/>
            <p:cNvSpPr>
              <a:spLocks noChangeArrowheads="1"/>
            </p:cNvSpPr>
            <p:nvPr/>
          </p:nvSpPr>
          <p:spPr bwMode="auto">
            <a:xfrm>
              <a:off x="4966" y="32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61" name="Rectangle 245"/>
            <p:cNvSpPr>
              <a:spLocks noChangeArrowheads="1"/>
            </p:cNvSpPr>
            <p:nvPr/>
          </p:nvSpPr>
          <p:spPr bwMode="auto">
            <a:xfrm>
              <a:off x="5329" y="3204"/>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62" name="Rectangle 246"/>
            <p:cNvSpPr>
              <a:spLocks noChangeArrowheads="1"/>
            </p:cNvSpPr>
            <p:nvPr/>
          </p:nvSpPr>
          <p:spPr bwMode="auto">
            <a:xfrm>
              <a:off x="4967" y="297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88663" name="Rectangle 247"/>
            <p:cNvSpPr>
              <a:spLocks noChangeArrowheads="1"/>
            </p:cNvSpPr>
            <p:nvPr/>
          </p:nvSpPr>
          <p:spPr bwMode="auto">
            <a:xfrm>
              <a:off x="5330" y="297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sp>
        <p:nvSpPr>
          <p:cNvPr id="188682" name="Text Box 266"/>
          <p:cNvSpPr txBox="1">
            <a:spLocks noChangeArrowheads="1"/>
          </p:cNvSpPr>
          <p:nvPr/>
        </p:nvSpPr>
        <p:spPr bwMode="auto">
          <a:xfrm>
            <a:off x="34925" y="69850"/>
            <a:ext cx="51117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1" lang="en-US" altLang="zh-CN" sz="2800">
                <a:solidFill>
                  <a:srgbClr val="FFFF00"/>
                </a:solidFill>
                <a:effectLst/>
              </a:rPr>
              <a:t>Stack state in InOrderTraversal</a:t>
            </a:r>
          </a:p>
          <a:p>
            <a:pPr algn="l">
              <a:lnSpc>
                <a:spcPct val="80000"/>
              </a:lnSpc>
            </a:pPr>
            <a:r>
              <a:rPr kumimoji="1" lang="zh-CN" altLang="en-US" sz="2800">
                <a:effectLst/>
              </a:rPr>
              <a:t>后序遍历中栈的变化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6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6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6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6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6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6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6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86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86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86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867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86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867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867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8867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868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88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82054"/>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9783" name="Group 343"/>
          <p:cNvGrpSpPr/>
          <p:nvPr/>
        </p:nvGrpSpPr>
        <p:grpSpPr bwMode="auto">
          <a:xfrm>
            <a:off x="106363" y="981075"/>
            <a:ext cx="1152525" cy="1801813"/>
            <a:chOff x="67" y="618"/>
            <a:chExt cx="726" cy="1135"/>
          </a:xfrm>
        </p:grpSpPr>
        <p:sp>
          <p:nvSpPr>
            <p:cNvPr id="189625" name="Rectangle 185"/>
            <p:cNvSpPr>
              <a:spLocks noChangeArrowheads="1"/>
            </p:cNvSpPr>
            <p:nvPr/>
          </p:nvSpPr>
          <p:spPr bwMode="auto">
            <a:xfrm>
              <a:off x="67" y="152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26" name="Rectangle 186"/>
            <p:cNvSpPr>
              <a:spLocks noChangeArrowheads="1"/>
            </p:cNvSpPr>
            <p:nvPr/>
          </p:nvSpPr>
          <p:spPr bwMode="auto">
            <a:xfrm>
              <a:off x="67" y="129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27" name="Rectangle 187"/>
            <p:cNvSpPr>
              <a:spLocks noChangeArrowheads="1"/>
            </p:cNvSpPr>
            <p:nvPr/>
          </p:nvSpPr>
          <p:spPr bwMode="auto">
            <a:xfrm>
              <a:off x="430" y="152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9628" name="Rectangle 188"/>
            <p:cNvSpPr>
              <a:spLocks noChangeArrowheads="1"/>
            </p:cNvSpPr>
            <p:nvPr/>
          </p:nvSpPr>
          <p:spPr bwMode="auto">
            <a:xfrm>
              <a:off x="430" y="129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29" name="Line 189"/>
            <p:cNvSpPr>
              <a:spLocks noChangeShapeType="1"/>
            </p:cNvSpPr>
            <p:nvPr/>
          </p:nvSpPr>
          <p:spPr bwMode="auto">
            <a:xfrm flipV="1">
              <a:off x="67" y="709"/>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30" name="Line 190"/>
            <p:cNvSpPr>
              <a:spLocks noChangeShapeType="1"/>
            </p:cNvSpPr>
            <p:nvPr/>
          </p:nvSpPr>
          <p:spPr bwMode="auto">
            <a:xfrm flipV="1">
              <a:off x="793" y="709"/>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31" name="Rectangle 191"/>
            <p:cNvSpPr>
              <a:spLocks noChangeArrowheads="1"/>
            </p:cNvSpPr>
            <p:nvPr/>
          </p:nvSpPr>
          <p:spPr bwMode="auto">
            <a:xfrm>
              <a:off x="67" y="1072"/>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32" name="Rectangle 192"/>
            <p:cNvSpPr>
              <a:spLocks noChangeArrowheads="1"/>
            </p:cNvSpPr>
            <p:nvPr/>
          </p:nvSpPr>
          <p:spPr bwMode="auto">
            <a:xfrm>
              <a:off x="430" y="1072"/>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33" name="Rectangle 193"/>
            <p:cNvSpPr>
              <a:spLocks noChangeArrowheads="1"/>
            </p:cNvSpPr>
            <p:nvPr/>
          </p:nvSpPr>
          <p:spPr bwMode="auto">
            <a:xfrm>
              <a:off x="67" y="84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34" name="Rectangle 194"/>
            <p:cNvSpPr>
              <a:spLocks noChangeArrowheads="1"/>
            </p:cNvSpPr>
            <p:nvPr/>
          </p:nvSpPr>
          <p:spPr bwMode="auto">
            <a:xfrm>
              <a:off x="430" y="846"/>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35" name="Rectangle 195"/>
            <p:cNvSpPr>
              <a:spLocks noChangeArrowheads="1"/>
            </p:cNvSpPr>
            <p:nvPr/>
          </p:nvSpPr>
          <p:spPr bwMode="auto">
            <a:xfrm>
              <a:off x="68" y="61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89636" name="Rectangle 196"/>
            <p:cNvSpPr>
              <a:spLocks noChangeArrowheads="1"/>
            </p:cNvSpPr>
            <p:nvPr/>
          </p:nvSpPr>
          <p:spPr bwMode="auto">
            <a:xfrm>
              <a:off x="430" y="61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637" name="Group 197"/>
          <p:cNvGrpSpPr/>
          <p:nvPr/>
        </p:nvGrpSpPr>
        <p:grpSpPr bwMode="auto">
          <a:xfrm>
            <a:off x="1401763" y="981075"/>
            <a:ext cx="1154112" cy="1801813"/>
            <a:chOff x="4966" y="2976"/>
            <a:chExt cx="727" cy="1135"/>
          </a:xfrm>
        </p:grpSpPr>
        <p:sp>
          <p:nvSpPr>
            <p:cNvPr id="189638" name="Rectangle 198"/>
            <p:cNvSpPr>
              <a:spLocks noChangeArrowheads="1"/>
            </p:cNvSpPr>
            <p:nvPr/>
          </p:nvSpPr>
          <p:spPr bwMode="auto">
            <a:xfrm>
              <a:off x="4966"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39" name="Rectangle 199"/>
            <p:cNvSpPr>
              <a:spLocks noChangeArrowheads="1"/>
            </p:cNvSpPr>
            <p:nvPr/>
          </p:nvSpPr>
          <p:spPr bwMode="auto">
            <a:xfrm>
              <a:off x="4966"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40" name="Rectangle 200"/>
            <p:cNvSpPr>
              <a:spLocks noChangeArrowheads="1"/>
            </p:cNvSpPr>
            <p:nvPr/>
          </p:nvSpPr>
          <p:spPr bwMode="auto">
            <a:xfrm>
              <a:off x="5329"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9641" name="Rectangle 201"/>
            <p:cNvSpPr>
              <a:spLocks noChangeArrowheads="1"/>
            </p:cNvSpPr>
            <p:nvPr/>
          </p:nvSpPr>
          <p:spPr bwMode="auto">
            <a:xfrm>
              <a:off x="5329"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42" name="Line 202"/>
            <p:cNvSpPr>
              <a:spLocks noChangeShapeType="1"/>
            </p:cNvSpPr>
            <p:nvPr/>
          </p:nvSpPr>
          <p:spPr bwMode="auto">
            <a:xfrm flipV="1">
              <a:off x="4966"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43" name="Line 203"/>
            <p:cNvSpPr>
              <a:spLocks noChangeShapeType="1"/>
            </p:cNvSpPr>
            <p:nvPr/>
          </p:nvSpPr>
          <p:spPr bwMode="auto">
            <a:xfrm flipV="1">
              <a:off x="5692"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44" name="Rectangle 204"/>
            <p:cNvSpPr>
              <a:spLocks noChangeArrowheads="1"/>
            </p:cNvSpPr>
            <p:nvPr/>
          </p:nvSpPr>
          <p:spPr bwMode="auto">
            <a:xfrm>
              <a:off x="4966"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45" name="Rectangle 205"/>
            <p:cNvSpPr>
              <a:spLocks noChangeArrowheads="1"/>
            </p:cNvSpPr>
            <p:nvPr/>
          </p:nvSpPr>
          <p:spPr bwMode="auto">
            <a:xfrm>
              <a:off x="5329"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46" name="Rectangle 206"/>
            <p:cNvSpPr>
              <a:spLocks noChangeArrowheads="1"/>
            </p:cNvSpPr>
            <p:nvPr/>
          </p:nvSpPr>
          <p:spPr bwMode="auto">
            <a:xfrm>
              <a:off x="4966" y="32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47" name="Rectangle 207"/>
            <p:cNvSpPr>
              <a:spLocks noChangeArrowheads="1"/>
            </p:cNvSpPr>
            <p:nvPr/>
          </p:nvSpPr>
          <p:spPr bwMode="auto">
            <a:xfrm>
              <a:off x="5329" y="3204"/>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48" name="Rectangle 208"/>
            <p:cNvSpPr>
              <a:spLocks noChangeArrowheads="1"/>
            </p:cNvSpPr>
            <p:nvPr/>
          </p:nvSpPr>
          <p:spPr bwMode="auto">
            <a:xfrm>
              <a:off x="4967" y="297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89649" name="Rectangle 209"/>
            <p:cNvSpPr>
              <a:spLocks noChangeArrowheads="1"/>
            </p:cNvSpPr>
            <p:nvPr/>
          </p:nvSpPr>
          <p:spPr bwMode="auto">
            <a:xfrm>
              <a:off x="5330" y="297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784" name="Group 344"/>
          <p:cNvGrpSpPr/>
          <p:nvPr/>
        </p:nvGrpSpPr>
        <p:grpSpPr bwMode="auto">
          <a:xfrm>
            <a:off x="2698750" y="1123950"/>
            <a:ext cx="1152525" cy="1657350"/>
            <a:chOff x="1700" y="708"/>
            <a:chExt cx="726" cy="1044"/>
          </a:xfrm>
        </p:grpSpPr>
        <p:sp>
          <p:nvSpPr>
            <p:cNvPr id="189651" name="Rectangle 211"/>
            <p:cNvSpPr>
              <a:spLocks noChangeArrowheads="1"/>
            </p:cNvSpPr>
            <p:nvPr/>
          </p:nvSpPr>
          <p:spPr bwMode="auto">
            <a:xfrm>
              <a:off x="1700" y="152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52" name="Rectangle 212"/>
            <p:cNvSpPr>
              <a:spLocks noChangeArrowheads="1"/>
            </p:cNvSpPr>
            <p:nvPr/>
          </p:nvSpPr>
          <p:spPr bwMode="auto">
            <a:xfrm>
              <a:off x="1700" y="129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53" name="Rectangle 213"/>
            <p:cNvSpPr>
              <a:spLocks noChangeArrowheads="1"/>
            </p:cNvSpPr>
            <p:nvPr/>
          </p:nvSpPr>
          <p:spPr bwMode="auto">
            <a:xfrm>
              <a:off x="2063" y="152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9654" name="Rectangle 214"/>
            <p:cNvSpPr>
              <a:spLocks noChangeArrowheads="1"/>
            </p:cNvSpPr>
            <p:nvPr/>
          </p:nvSpPr>
          <p:spPr bwMode="auto">
            <a:xfrm>
              <a:off x="2063" y="129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55" name="Line 215"/>
            <p:cNvSpPr>
              <a:spLocks noChangeShapeType="1"/>
            </p:cNvSpPr>
            <p:nvPr/>
          </p:nvSpPr>
          <p:spPr bwMode="auto">
            <a:xfrm flipV="1">
              <a:off x="1700" y="70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56" name="Line 216"/>
            <p:cNvSpPr>
              <a:spLocks noChangeShapeType="1"/>
            </p:cNvSpPr>
            <p:nvPr/>
          </p:nvSpPr>
          <p:spPr bwMode="auto">
            <a:xfrm flipV="1">
              <a:off x="2426" y="70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57" name="Rectangle 217"/>
            <p:cNvSpPr>
              <a:spLocks noChangeArrowheads="1"/>
            </p:cNvSpPr>
            <p:nvPr/>
          </p:nvSpPr>
          <p:spPr bwMode="auto">
            <a:xfrm>
              <a:off x="1700" y="1071"/>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58" name="Rectangle 218"/>
            <p:cNvSpPr>
              <a:spLocks noChangeArrowheads="1"/>
            </p:cNvSpPr>
            <p:nvPr/>
          </p:nvSpPr>
          <p:spPr bwMode="auto">
            <a:xfrm>
              <a:off x="2063" y="1071"/>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59" name="Rectangle 219"/>
            <p:cNvSpPr>
              <a:spLocks noChangeArrowheads="1"/>
            </p:cNvSpPr>
            <p:nvPr/>
          </p:nvSpPr>
          <p:spPr bwMode="auto">
            <a:xfrm>
              <a:off x="1700" y="84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60" name="Rectangle 220"/>
            <p:cNvSpPr>
              <a:spLocks noChangeArrowheads="1"/>
            </p:cNvSpPr>
            <p:nvPr/>
          </p:nvSpPr>
          <p:spPr bwMode="auto">
            <a:xfrm>
              <a:off x="2063" y="845"/>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786" name="Group 346"/>
          <p:cNvGrpSpPr/>
          <p:nvPr/>
        </p:nvGrpSpPr>
        <p:grpSpPr bwMode="auto">
          <a:xfrm>
            <a:off x="3995738" y="1125538"/>
            <a:ext cx="1152525" cy="1657350"/>
            <a:chOff x="68" y="1887"/>
            <a:chExt cx="726" cy="1044"/>
          </a:xfrm>
        </p:grpSpPr>
        <p:sp>
          <p:nvSpPr>
            <p:cNvPr id="189673" name="Rectangle 233"/>
            <p:cNvSpPr>
              <a:spLocks noChangeArrowheads="1"/>
            </p:cNvSpPr>
            <p:nvPr/>
          </p:nvSpPr>
          <p:spPr bwMode="auto">
            <a:xfrm>
              <a:off x="68" y="27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74" name="Rectangle 234"/>
            <p:cNvSpPr>
              <a:spLocks noChangeArrowheads="1"/>
            </p:cNvSpPr>
            <p:nvPr/>
          </p:nvSpPr>
          <p:spPr bwMode="auto">
            <a:xfrm>
              <a:off x="68"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75" name="Rectangle 235"/>
            <p:cNvSpPr>
              <a:spLocks noChangeArrowheads="1"/>
            </p:cNvSpPr>
            <p:nvPr/>
          </p:nvSpPr>
          <p:spPr bwMode="auto">
            <a:xfrm>
              <a:off x="431" y="27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9676" name="Rectangle 236"/>
            <p:cNvSpPr>
              <a:spLocks noChangeArrowheads="1"/>
            </p:cNvSpPr>
            <p:nvPr/>
          </p:nvSpPr>
          <p:spPr bwMode="auto">
            <a:xfrm>
              <a:off x="431"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77" name="Line 237"/>
            <p:cNvSpPr>
              <a:spLocks noChangeShapeType="1"/>
            </p:cNvSpPr>
            <p:nvPr/>
          </p:nvSpPr>
          <p:spPr bwMode="auto">
            <a:xfrm flipV="1">
              <a:off x="68" y="188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78" name="Line 238"/>
            <p:cNvSpPr>
              <a:spLocks noChangeShapeType="1"/>
            </p:cNvSpPr>
            <p:nvPr/>
          </p:nvSpPr>
          <p:spPr bwMode="auto">
            <a:xfrm flipV="1">
              <a:off x="794" y="188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79" name="Rectangle 239"/>
            <p:cNvSpPr>
              <a:spLocks noChangeArrowheads="1"/>
            </p:cNvSpPr>
            <p:nvPr/>
          </p:nvSpPr>
          <p:spPr bwMode="auto">
            <a:xfrm>
              <a:off x="68" y="225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80" name="Rectangle 240"/>
            <p:cNvSpPr>
              <a:spLocks noChangeArrowheads="1"/>
            </p:cNvSpPr>
            <p:nvPr/>
          </p:nvSpPr>
          <p:spPr bwMode="auto">
            <a:xfrm>
              <a:off x="431" y="225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787" name="Group 347"/>
          <p:cNvGrpSpPr/>
          <p:nvPr/>
        </p:nvGrpSpPr>
        <p:grpSpPr bwMode="auto">
          <a:xfrm>
            <a:off x="107950" y="2995613"/>
            <a:ext cx="1152525" cy="1657350"/>
            <a:chOff x="884" y="1887"/>
            <a:chExt cx="726" cy="1044"/>
          </a:xfrm>
        </p:grpSpPr>
        <p:sp>
          <p:nvSpPr>
            <p:cNvPr id="189683" name="Rectangle 243"/>
            <p:cNvSpPr>
              <a:spLocks noChangeArrowheads="1"/>
            </p:cNvSpPr>
            <p:nvPr/>
          </p:nvSpPr>
          <p:spPr bwMode="auto">
            <a:xfrm>
              <a:off x="884" y="27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84" name="Rectangle 244"/>
            <p:cNvSpPr>
              <a:spLocks noChangeArrowheads="1"/>
            </p:cNvSpPr>
            <p:nvPr/>
          </p:nvSpPr>
          <p:spPr bwMode="auto">
            <a:xfrm>
              <a:off x="884"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85" name="Rectangle 245"/>
            <p:cNvSpPr>
              <a:spLocks noChangeArrowheads="1"/>
            </p:cNvSpPr>
            <p:nvPr/>
          </p:nvSpPr>
          <p:spPr bwMode="auto">
            <a:xfrm>
              <a:off x="1247" y="27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9686" name="Rectangle 246"/>
            <p:cNvSpPr>
              <a:spLocks noChangeArrowheads="1"/>
            </p:cNvSpPr>
            <p:nvPr/>
          </p:nvSpPr>
          <p:spPr bwMode="auto">
            <a:xfrm>
              <a:off x="1247"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87" name="Line 247"/>
            <p:cNvSpPr>
              <a:spLocks noChangeShapeType="1"/>
            </p:cNvSpPr>
            <p:nvPr/>
          </p:nvSpPr>
          <p:spPr bwMode="auto">
            <a:xfrm flipV="1">
              <a:off x="884" y="188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88" name="Line 248"/>
            <p:cNvSpPr>
              <a:spLocks noChangeShapeType="1"/>
            </p:cNvSpPr>
            <p:nvPr/>
          </p:nvSpPr>
          <p:spPr bwMode="auto">
            <a:xfrm flipV="1">
              <a:off x="1610" y="188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9788" name="Group 348"/>
          <p:cNvGrpSpPr/>
          <p:nvPr/>
        </p:nvGrpSpPr>
        <p:grpSpPr bwMode="auto">
          <a:xfrm>
            <a:off x="1404938" y="2995613"/>
            <a:ext cx="1152525" cy="1657350"/>
            <a:chOff x="1701" y="1887"/>
            <a:chExt cx="726" cy="1044"/>
          </a:xfrm>
        </p:grpSpPr>
        <p:sp>
          <p:nvSpPr>
            <p:cNvPr id="189691" name="Rectangle 251"/>
            <p:cNvSpPr>
              <a:spLocks noChangeArrowheads="1"/>
            </p:cNvSpPr>
            <p:nvPr/>
          </p:nvSpPr>
          <p:spPr bwMode="auto">
            <a:xfrm>
              <a:off x="1701" y="27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93" name="Rectangle 253"/>
            <p:cNvSpPr>
              <a:spLocks noChangeArrowheads="1"/>
            </p:cNvSpPr>
            <p:nvPr/>
          </p:nvSpPr>
          <p:spPr bwMode="auto">
            <a:xfrm>
              <a:off x="2064" y="27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95" name="Line 255"/>
            <p:cNvSpPr>
              <a:spLocks noChangeShapeType="1"/>
            </p:cNvSpPr>
            <p:nvPr/>
          </p:nvSpPr>
          <p:spPr bwMode="auto">
            <a:xfrm flipV="1">
              <a:off x="1701" y="188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96" name="Line 256"/>
            <p:cNvSpPr>
              <a:spLocks noChangeShapeType="1"/>
            </p:cNvSpPr>
            <p:nvPr/>
          </p:nvSpPr>
          <p:spPr bwMode="auto">
            <a:xfrm flipV="1">
              <a:off x="2427" y="188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9789" name="Group 349"/>
          <p:cNvGrpSpPr/>
          <p:nvPr/>
        </p:nvGrpSpPr>
        <p:grpSpPr bwMode="auto">
          <a:xfrm>
            <a:off x="2700338" y="2997200"/>
            <a:ext cx="1152525" cy="1657350"/>
            <a:chOff x="2517" y="1888"/>
            <a:chExt cx="726" cy="1044"/>
          </a:xfrm>
        </p:grpSpPr>
        <p:sp>
          <p:nvSpPr>
            <p:cNvPr id="189697" name="Rectangle 257"/>
            <p:cNvSpPr>
              <a:spLocks noChangeArrowheads="1"/>
            </p:cNvSpPr>
            <p:nvPr/>
          </p:nvSpPr>
          <p:spPr bwMode="auto">
            <a:xfrm>
              <a:off x="2517" y="270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98" name="Rectangle 258"/>
            <p:cNvSpPr>
              <a:spLocks noChangeArrowheads="1"/>
            </p:cNvSpPr>
            <p:nvPr/>
          </p:nvSpPr>
          <p:spPr bwMode="auto">
            <a:xfrm>
              <a:off x="2880" y="270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99" name="Line 259"/>
            <p:cNvSpPr>
              <a:spLocks noChangeShapeType="1"/>
            </p:cNvSpPr>
            <p:nvPr/>
          </p:nvSpPr>
          <p:spPr bwMode="auto">
            <a:xfrm flipV="1">
              <a:off x="2517" y="188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00" name="Line 260"/>
            <p:cNvSpPr>
              <a:spLocks noChangeShapeType="1"/>
            </p:cNvSpPr>
            <p:nvPr/>
          </p:nvSpPr>
          <p:spPr bwMode="auto">
            <a:xfrm flipV="1">
              <a:off x="3243" y="188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01" name="Rectangle 261"/>
            <p:cNvSpPr>
              <a:spLocks noChangeArrowheads="1"/>
            </p:cNvSpPr>
            <p:nvPr/>
          </p:nvSpPr>
          <p:spPr bwMode="auto">
            <a:xfrm>
              <a:off x="2517"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02" name="Rectangle 262"/>
            <p:cNvSpPr>
              <a:spLocks noChangeArrowheads="1"/>
            </p:cNvSpPr>
            <p:nvPr/>
          </p:nvSpPr>
          <p:spPr bwMode="auto">
            <a:xfrm>
              <a:off x="2880"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grpSp>
        <p:nvGrpSpPr>
          <p:cNvPr id="189790" name="Group 350"/>
          <p:cNvGrpSpPr/>
          <p:nvPr/>
        </p:nvGrpSpPr>
        <p:grpSpPr bwMode="auto">
          <a:xfrm>
            <a:off x="3997325" y="2997200"/>
            <a:ext cx="1152525" cy="1657350"/>
            <a:chOff x="3334" y="1888"/>
            <a:chExt cx="726" cy="1044"/>
          </a:xfrm>
        </p:grpSpPr>
        <p:sp>
          <p:nvSpPr>
            <p:cNvPr id="189703" name="Rectangle 263"/>
            <p:cNvSpPr>
              <a:spLocks noChangeArrowheads="1"/>
            </p:cNvSpPr>
            <p:nvPr/>
          </p:nvSpPr>
          <p:spPr bwMode="auto">
            <a:xfrm>
              <a:off x="3334" y="270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04" name="Rectangle 264"/>
            <p:cNvSpPr>
              <a:spLocks noChangeArrowheads="1"/>
            </p:cNvSpPr>
            <p:nvPr/>
          </p:nvSpPr>
          <p:spPr bwMode="auto">
            <a:xfrm>
              <a:off x="3697" y="270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05" name="Line 265"/>
            <p:cNvSpPr>
              <a:spLocks noChangeShapeType="1"/>
            </p:cNvSpPr>
            <p:nvPr/>
          </p:nvSpPr>
          <p:spPr bwMode="auto">
            <a:xfrm flipV="1">
              <a:off x="3334" y="188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06" name="Line 266"/>
            <p:cNvSpPr>
              <a:spLocks noChangeShapeType="1"/>
            </p:cNvSpPr>
            <p:nvPr/>
          </p:nvSpPr>
          <p:spPr bwMode="auto">
            <a:xfrm flipV="1">
              <a:off x="4060" y="188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07" name="Rectangle 267"/>
            <p:cNvSpPr>
              <a:spLocks noChangeArrowheads="1"/>
            </p:cNvSpPr>
            <p:nvPr/>
          </p:nvSpPr>
          <p:spPr bwMode="auto">
            <a:xfrm>
              <a:off x="3334"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08" name="Rectangle 268"/>
            <p:cNvSpPr>
              <a:spLocks noChangeArrowheads="1"/>
            </p:cNvSpPr>
            <p:nvPr/>
          </p:nvSpPr>
          <p:spPr bwMode="auto">
            <a:xfrm>
              <a:off x="3697"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9709" name="Rectangle 269"/>
            <p:cNvSpPr>
              <a:spLocks noChangeArrowheads="1"/>
            </p:cNvSpPr>
            <p:nvPr/>
          </p:nvSpPr>
          <p:spPr bwMode="auto">
            <a:xfrm>
              <a:off x="3334" y="225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89710" name="Rectangle 270"/>
            <p:cNvSpPr>
              <a:spLocks noChangeArrowheads="1"/>
            </p:cNvSpPr>
            <p:nvPr/>
          </p:nvSpPr>
          <p:spPr bwMode="auto">
            <a:xfrm>
              <a:off x="3697" y="225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grpSp>
        <p:nvGrpSpPr>
          <p:cNvPr id="189791" name="Group 351"/>
          <p:cNvGrpSpPr/>
          <p:nvPr/>
        </p:nvGrpSpPr>
        <p:grpSpPr bwMode="auto">
          <a:xfrm>
            <a:off x="5292725" y="2997200"/>
            <a:ext cx="1152525" cy="1657350"/>
            <a:chOff x="4150" y="1888"/>
            <a:chExt cx="726" cy="1044"/>
          </a:xfrm>
        </p:grpSpPr>
        <p:sp>
          <p:nvSpPr>
            <p:cNvPr id="189711" name="Rectangle 271"/>
            <p:cNvSpPr>
              <a:spLocks noChangeArrowheads="1"/>
            </p:cNvSpPr>
            <p:nvPr/>
          </p:nvSpPr>
          <p:spPr bwMode="auto">
            <a:xfrm>
              <a:off x="4150" y="270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12" name="Rectangle 272"/>
            <p:cNvSpPr>
              <a:spLocks noChangeArrowheads="1"/>
            </p:cNvSpPr>
            <p:nvPr/>
          </p:nvSpPr>
          <p:spPr bwMode="auto">
            <a:xfrm>
              <a:off x="4513" y="270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13" name="Line 273"/>
            <p:cNvSpPr>
              <a:spLocks noChangeShapeType="1"/>
            </p:cNvSpPr>
            <p:nvPr/>
          </p:nvSpPr>
          <p:spPr bwMode="auto">
            <a:xfrm flipV="1">
              <a:off x="4150" y="188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14" name="Line 274"/>
            <p:cNvSpPr>
              <a:spLocks noChangeShapeType="1"/>
            </p:cNvSpPr>
            <p:nvPr/>
          </p:nvSpPr>
          <p:spPr bwMode="auto">
            <a:xfrm flipV="1">
              <a:off x="4876" y="188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15" name="Rectangle 275"/>
            <p:cNvSpPr>
              <a:spLocks noChangeArrowheads="1"/>
            </p:cNvSpPr>
            <p:nvPr/>
          </p:nvSpPr>
          <p:spPr bwMode="auto">
            <a:xfrm>
              <a:off x="4150"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16" name="Rectangle 276"/>
            <p:cNvSpPr>
              <a:spLocks noChangeArrowheads="1"/>
            </p:cNvSpPr>
            <p:nvPr/>
          </p:nvSpPr>
          <p:spPr bwMode="auto">
            <a:xfrm>
              <a:off x="4513"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9717" name="Rectangle 277"/>
            <p:cNvSpPr>
              <a:spLocks noChangeArrowheads="1"/>
            </p:cNvSpPr>
            <p:nvPr/>
          </p:nvSpPr>
          <p:spPr bwMode="auto">
            <a:xfrm>
              <a:off x="4150" y="225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89719" name="Rectangle 279"/>
            <p:cNvSpPr>
              <a:spLocks noChangeArrowheads="1"/>
            </p:cNvSpPr>
            <p:nvPr/>
          </p:nvSpPr>
          <p:spPr bwMode="auto">
            <a:xfrm>
              <a:off x="4512" y="225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792" name="Group 352"/>
          <p:cNvGrpSpPr/>
          <p:nvPr/>
        </p:nvGrpSpPr>
        <p:grpSpPr bwMode="auto">
          <a:xfrm>
            <a:off x="6588125" y="2997200"/>
            <a:ext cx="1152525" cy="1657350"/>
            <a:chOff x="4966" y="1888"/>
            <a:chExt cx="726" cy="1044"/>
          </a:xfrm>
        </p:grpSpPr>
        <p:sp>
          <p:nvSpPr>
            <p:cNvPr id="189720" name="Rectangle 280"/>
            <p:cNvSpPr>
              <a:spLocks noChangeArrowheads="1"/>
            </p:cNvSpPr>
            <p:nvPr/>
          </p:nvSpPr>
          <p:spPr bwMode="auto">
            <a:xfrm>
              <a:off x="4966" y="270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21" name="Rectangle 281"/>
            <p:cNvSpPr>
              <a:spLocks noChangeArrowheads="1"/>
            </p:cNvSpPr>
            <p:nvPr/>
          </p:nvSpPr>
          <p:spPr bwMode="auto">
            <a:xfrm>
              <a:off x="5329" y="270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22" name="Line 282"/>
            <p:cNvSpPr>
              <a:spLocks noChangeShapeType="1"/>
            </p:cNvSpPr>
            <p:nvPr/>
          </p:nvSpPr>
          <p:spPr bwMode="auto">
            <a:xfrm flipV="1">
              <a:off x="4966" y="188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23" name="Line 283"/>
            <p:cNvSpPr>
              <a:spLocks noChangeShapeType="1"/>
            </p:cNvSpPr>
            <p:nvPr/>
          </p:nvSpPr>
          <p:spPr bwMode="auto">
            <a:xfrm flipV="1">
              <a:off x="5692" y="188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24" name="Rectangle 284"/>
            <p:cNvSpPr>
              <a:spLocks noChangeArrowheads="1"/>
            </p:cNvSpPr>
            <p:nvPr/>
          </p:nvSpPr>
          <p:spPr bwMode="auto">
            <a:xfrm>
              <a:off x="4966"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25" name="Rectangle 285"/>
            <p:cNvSpPr>
              <a:spLocks noChangeArrowheads="1"/>
            </p:cNvSpPr>
            <p:nvPr/>
          </p:nvSpPr>
          <p:spPr bwMode="auto">
            <a:xfrm>
              <a:off x="5329"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9726" name="Rectangle 286"/>
            <p:cNvSpPr>
              <a:spLocks noChangeArrowheads="1"/>
            </p:cNvSpPr>
            <p:nvPr/>
          </p:nvSpPr>
          <p:spPr bwMode="auto">
            <a:xfrm>
              <a:off x="4966" y="225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89727" name="Rectangle 287"/>
            <p:cNvSpPr>
              <a:spLocks noChangeArrowheads="1"/>
            </p:cNvSpPr>
            <p:nvPr/>
          </p:nvSpPr>
          <p:spPr bwMode="auto">
            <a:xfrm>
              <a:off x="5328" y="225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805" name="Group 365"/>
          <p:cNvGrpSpPr/>
          <p:nvPr/>
        </p:nvGrpSpPr>
        <p:grpSpPr bwMode="auto">
          <a:xfrm>
            <a:off x="7883525" y="2995613"/>
            <a:ext cx="1152525" cy="1657350"/>
            <a:chOff x="68" y="3022"/>
            <a:chExt cx="726" cy="1044"/>
          </a:xfrm>
        </p:grpSpPr>
        <p:sp>
          <p:nvSpPr>
            <p:cNvPr id="189730" name="Line 290"/>
            <p:cNvSpPr>
              <a:spLocks noChangeShapeType="1"/>
            </p:cNvSpPr>
            <p:nvPr/>
          </p:nvSpPr>
          <p:spPr bwMode="auto">
            <a:xfrm flipV="1">
              <a:off x="68"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31" name="Line 291"/>
            <p:cNvSpPr>
              <a:spLocks noChangeShapeType="1"/>
            </p:cNvSpPr>
            <p:nvPr/>
          </p:nvSpPr>
          <p:spPr bwMode="auto">
            <a:xfrm flipV="1">
              <a:off x="794"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89793" name="Group 353"/>
            <p:cNvGrpSpPr/>
            <p:nvPr/>
          </p:nvGrpSpPr>
          <p:grpSpPr bwMode="auto">
            <a:xfrm>
              <a:off x="68" y="3611"/>
              <a:ext cx="726" cy="455"/>
              <a:chOff x="68" y="3611"/>
              <a:chExt cx="726" cy="455"/>
            </a:xfrm>
          </p:grpSpPr>
          <p:sp>
            <p:nvSpPr>
              <p:cNvPr id="189728" name="Rectangle 288"/>
              <p:cNvSpPr>
                <a:spLocks noChangeArrowheads="1"/>
              </p:cNvSpPr>
              <p:nvPr/>
            </p:nvSpPr>
            <p:spPr bwMode="auto">
              <a:xfrm>
                <a:off x="68" y="383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29" name="Rectangle 289"/>
              <p:cNvSpPr>
                <a:spLocks noChangeArrowheads="1"/>
              </p:cNvSpPr>
              <p:nvPr/>
            </p:nvSpPr>
            <p:spPr bwMode="auto">
              <a:xfrm>
                <a:off x="431" y="383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32" name="Rectangle 292"/>
              <p:cNvSpPr>
                <a:spLocks noChangeArrowheads="1"/>
              </p:cNvSpPr>
              <p:nvPr/>
            </p:nvSpPr>
            <p:spPr bwMode="auto">
              <a:xfrm>
                <a:off x="68" y="361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33" name="Rectangle 293"/>
              <p:cNvSpPr>
                <a:spLocks noChangeArrowheads="1"/>
              </p:cNvSpPr>
              <p:nvPr/>
            </p:nvSpPr>
            <p:spPr bwMode="auto">
              <a:xfrm>
                <a:off x="431" y="361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grpSp>
      <p:grpSp>
        <p:nvGrpSpPr>
          <p:cNvPr id="189794" name="Group 354"/>
          <p:cNvGrpSpPr/>
          <p:nvPr/>
        </p:nvGrpSpPr>
        <p:grpSpPr bwMode="auto">
          <a:xfrm>
            <a:off x="107950" y="4799013"/>
            <a:ext cx="1152525" cy="1657350"/>
            <a:chOff x="885" y="3023"/>
            <a:chExt cx="726" cy="1044"/>
          </a:xfrm>
        </p:grpSpPr>
        <p:sp>
          <p:nvSpPr>
            <p:cNvPr id="189737" name="Rectangle 297"/>
            <p:cNvSpPr>
              <a:spLocks noChangeArrowheads="1"/>
            </p:cNvSpPr>
            <p:nvPr/>
          </p:nvSpPr>
          <p:spPr bwMode="auto">
            <a:xfrm>
              <a:off x="885" y="3840"/>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38" name="Rectangle 298"/>
            <p:cNvSpPr>
              <a:spLocks noChangeArrowheads="1"/>
            </p:cNvSpPr>
            <p:nvPr/>
          </p:nvSpPr>
          <p:spPr bwMode="auto">
            <a:xfrm>
              <a:off x="1248" y="384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39" name="Line 299"/>
            <p:cNvSpPr>
              <a:spLocks noChangeShapeType="1"/>
            </p:cNvSpPr>
            <p:nvPr/>
          </p:nvSpPr>
          <p:spPr bwMode="auto">
            <a:xfrm flipV="1">
              <a:off x="885" y="3023"/>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40" name="Line 300"/>
            <p:cNvSpPr>
              <a:spLocks noChangeShapeType="1"/>
            </p:cNvSpPr>
            <p:nvPr/>
          </p:nvSpPr>
          <p:spPr bwMode="auto">
            <a:xfrm flipV="1">
              <a:off x="1611" y="3023"/>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41" name="Rectangle 301"/>
            <p:cNvSpPr>
              <a:spLocks noChangeArrowheads="1"/>
            </p:cNvSpPr>
            <p:nvPr/>
          </p:nvSpPr>
          <p:spPr bwMode="auto">
            <a:xfrm>
              <a:off x="885" y="3612"/>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42" name="Rectangle 302"/>
            <p:cNvSpPr>
              <a:spLocks noChangeArrowheads="1"/>
            </p:cNvSpPr>
            <p:nvPr/>
          </p:nvSpPr>
          <p:spPr bwMode="auto">
            <a:xfrm>
              <a:off x="1248" y="3612"/>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795" name="Group 355"/>
          <p:cNvGrpSpPr/>
          <p:nvPr/>
        </p:nvGrpSpPr>
        <p:grpSpPr bwMode="auto">
          <a:xfrm>
            <a:off x="1403350" y="4795838"/>
            <a:ext cx="1152525" cy="1657350"/>
            <a:chOff x="1701" y="3021"/>
            <a:chExt cx="726" cy="1044"/>
          </a:xfrm>
        </p:grpSpPr>
        <p:sp>
          <p:nvSpPr>
            <p:cNvPr id="189745" name="Rectangle 305"/>
            <p:cNvSpPr>
              <a:spLocks noChangeArrowheads="1"/>
            </p:cNvSpPr>
            <p:nvPr/>
          </p:nvSpPr>
          <p:spPr bwMode="auto">
            <a:xfrm>
              <a:off x="1701" y="383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46" name="Rectangle 306"/>
            <p:cNvSpPr>
              <a:spLocks noChangeArrowheads="1"/>
            </p:cNvSpPr>
            <p:nvPr/>
          </p:nvSpPr>
          <p:spPr bwMode="auto">
            <a:xfrm>
              <a:off x="2064" y="3838"/>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47" name="Line 307"/>
            <p:cNvSpPr>
              <a:spLocks noChangeShapeType="1"/>
            </p:cNvSpPr>
            <p:nvPr/>
          </p:nvSpPr>
          <p:spPr bwMode="auto">
            <a:xfrm flipV="1">
              <a:off x="1701" y="3021"/>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48" name="Line 308"/>
            <p:cNvSpPr>
              <a:spLocks noChangeShapeType="1"/>
            </p:cNvSpPr>
            <p:nvPr/>
          </p:nvSpPr>
          <p:spPr bwMode="auto">
            <a:xfrm flipV="1">
              <a:off x="2427" y="3021"/>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49" name="Rectangle 309"/>
            <p:cNvSpPr>
              <a:spLocks noChangeArrowheads="1"/>
            </p:cNvSpPr>
            <p:nvPr/>
          </p:nvSpPr>
          <p:spPr bwMode="auto">
            <a:xfrm>
              <a:off x="1701" y="3610"/>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50" name="Rectangle 310"/>
            <p:cNvSpPr>
              <a:spLocks noChangeArrowheads="1"/>
            </p:cNvSpPr>
            <p:nvPr/>
          </p:nvSpPr>
          <p:spPr bwMode="auto">
            <a:xfrm>
              <a:off x="2064" y="361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51" name="Rectangle 311"/>
            <p:cNvSpPr>
              <a:spLocks noChangeArrowheads="1"/>
            </p:cNvSpPr>
            <p:nvPr/>
          </p:nvSpPr>
          <p:spPr bwMode="auto">
            <a:xfrm>
              <a:off x="1701" y="338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89752" name="Rectangle 312"/>
            <p:cNvSpPr>
              <a:spLocks noChangeArrowheads="1"/>
            </p:cNvSpPr>
            <p:nvPr/>
          </p:nvSpPr>
          <p:spPr bwMode="auto">
            <a:xfrm>
              <a:off x="2064" y="338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grpSp>
        <p:nvGrpSpPr>
          <p:cNvPr id="189796" name="Group 356"/>
          <p:cNvGrpSpPr/>
          <p:nvPr/>
        </p:nvGrpSpPr>
        <p:grpSpPr bwMode="auto">
          <a:xfrm>
            <a:off x="2700338" y="4797425"/>
            <a:ext cx="1152525" cy="1657350"/>
            <a:chOff x="2518" y="3022"/>
            <a:chExt cx="726" cy="1044"/>
          </a:xfrm>
        </p:grpSpPr>
        <p:sp>
          <p:nvSpPr>
            <p:cNvPr id="189753" name="Rectangle 313"/>
            <p:cNvSpPr>
              <a:spLocks noChangeArrowheads="1"/>
            </p:cNvSpPr>
            <p:nvPr/>
          </p:nvSpPr>
          <p:spPr bwMode="auto">
            <a:xfrm>
              <a:off x="2518" y="383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54" name="Rectangle 314"/>
            <p:cNvSpPr>
              <a:spLocks noChangeArrowheads="1"/>
            </p:cNvSpPr>
            <p:nvPr/>
          </p:nvSpPr>
          <p:spPr bwMode="auto">
            <a:xfrm>
              <a:off x="2881" y="3839"/>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55" name="Line 315"/>
            <p:cNvSpPr>
              <a:spLocks noChangeShapeType="1"/>
            </p:cNvSpPr>
            <p:nvPr/>
          </p:nvSpPr>
          <p:spPr bwMode="auto">
            <a:xfrm flipV="1">
              <a:off x="2518"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56" name="Line 316"/>
            <p:cNvSpPr>
              <a:spLocks noChangeShapeType="1"/>
            </p:cNvSpPr>
            <p:nvPr/>
          </p:nvSpPr>
          <p:spPr bwMode="auto">
            <a:xfrm flipV="1">
              <a:off x="3244"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57" name="Rectangle 317"/>
            <p:cNvSpPr>
              <a:spLocks noChangeArrowheads="1"/>
            </p:cNvSpPr>
            <p:nvPr/>
          </p:nvSpPr>
          <p:spPr bwMode="auto">
            <a:xfrm>
              <a:off x="2518" y="361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58" name="Rectangle 318"/>
            <p:cNvSpPr>
              <a:spLocks noChangeArrowheads="1"/>
            </p:cNvSpPr>
            <p:nvPr/>
          </p:nvSpPr>
          <p:spPr bwMode="auto">
            <a:xfrm>
              <a:off x="2881" y="3611"/>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59" name="Rectangle 319"/>
            <p:cNvSpPr>
              <a:spLocks noChangeArrowheads="1"/>
            </p:cNvSpPr>
            <p:nvPr/>
          </p:nvSpPr>
          <p:spPr bwMode="auto">
            <a:xfrm>
              <a:off x="2518" y="338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89760" name="Rectangle 320"/>
            <p:cNvSpPr>
              <a:spLocks noChangeArrowheads="1"/>
            </p:cNvSpPr>
            <p:nvPr/>
          </p:nvSpPr>
          <p:spPr bwMode="auto">
            <a:xfrm>
              <a:off x="2881" y="3386"/>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797" name="Group 357"/>
          <p:cNvGrpSpPr/>
          <p:nvPr/>
        </p:nvGrpSpPr>
        <p:grpSpPr bwMode="auto">
          <a:xfrm>
            <a:off x="3995738" y="4797425"/>
            <a:ext cx="1152525" cy="1657350"/>
            <a:chOff x="3334" y="3022"/>
            <a:chExt cx="726" cy="1044"/>
          </a:xfrm>
        </p:grpSpPr>
        <p:sp>
          <p:nvSpPr>
            <p:cNvPr id="189761" name="Rectangle 321"/>
            <p:cNvSpPr>
              <a:spLocks noChangeArrowheads="1"/>
            </p:cNvSpPr>
            <p:nvPr/>
          </p:nvSpPr>
          <p:spPr bwMode="auto">
            <a:xfrm>
              <a:off x="3334" y="383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62" name="Rectangle 322"/>
            <p:cNvSpPr>
              <a:spLocks noChangeArrowheads="1"/>
            </p:cNvSpPr>
            <p:nvPr/>
          </p:nvSpPr>
          <p:spPr bwMode="auto">
            <a:xfrm>
              <a:off x="3697" y="3839"/>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63" name="Line 323"/>
            <p:cNvSpPr>
              <a:spLocks noChangeShapeType="1"/>
            </p:cNvSpPr>
            <p:nvPr/>
          </p:nvSpPr>
          <p:spPr bwMode="auto">
            <a:xfrm flipV="1">
              <a:off x="3334"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64" name="Line 324"/>
            <p:cNvSpPr>
              <a:spLocks noChangeShapeType="1"/>
            </p:cNvSpPr>
            <p:nvPr/>
          </p:nvSpPr>
          <p:spPr bwMode="auto">
            <a:xfrm flipV="1">
              <a:off x="4060"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65" name="Rectangle 325"/>
            <p:cNvSpPr>
              <a:spLocks noChangeArrowheads="1"/>
            </p:cNvSpPr>
            <p:nvPr/>
          </p:nvSpPr>
          <p:spPr bwMode="auto">
            <a:xfrm>
              <a:off x="3334" y="361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66" name="Rectangle 326"/>
            <p:cNvSpPr>
              <a:spLocks noChangeArrowheads="1"/>
            </p:cNvSpPr>
            <p:nvPr/>
          </p:nvSpPr>
          <p:spPr bwMode="auto">
            <a:xfrm>
              <a:off x="3697" y="3611"/>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67" name="Rectangle 327"/>
            <p:cNvSpPr>
              <a:spLocks noChangeArrowheads="1"/>
            </p:cNvSpPr>
            <p:nvPr/>
          </p:nvSpPr>
          <p:spPr bwMode="auto">
            <a:xfrm>
              <a:off x="3334" y="338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89768" name="Rectangle 328"/>
            <p:cNvSpPr>
              <a:spLocks noChangeArrowheads="1"/>
            </p:cNvSpPr>
            <p:nvPr/>
          </p:nvSpPr>
          <p:spPr bwMode="auto">
            <a:xfrm>
              <a:off x="3697" y="3386"/>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798" name="Group 358"/>
          <p:cNvGrpSpPr/>
          <p:nvPr/>
        </p:nvGrpSpPr>
        <p:grpSpPr bwMode="auto">
          <a:xfrm>
            <a:off x="5291138" y="4797425"/>
            <a:ext cx="1152525" cy="1657350"/>
            <a:chOff x="4150" y="3022"/>
            <a:chExt cx="726" cy="1044"/>
          </a:xfrm>
        </p:grpSpPr>
        <p:sp>
          <p:nvSpPr>
            <p:cNvPr id="189769" name="Rectangle 329"/>
            <p:cNvSpPr>
              <a:spLocks noChangeArrowheads="1"/>
            </p:cNvSpPr>
            <p:nvPr/>
          </p:nvSpPr>
          <p:spPr bwMode="auto">
            <a:xfrm>
              <a:off x="4150" y="383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70" name="Rectangle 330"/>
            <p:cNvSpPr>
              <a:spLocks noChangeArrowheads="1"/>
            </p:cNvSpPr>
            <p:nvPr/>
          </p:nvSpPr>
          <p:spPr bwMode="auto">
            <a:xfrm>
              <a:off x="4513" y="3839"/>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71" name="Line 331"/>
            <p:cNvSpPr>
              <a:spLocks noChangeShapeType="1"/>
            </p:cNvSpPr>
            <p:nvPr/>
          </p:nvSpPr>
          <p:spPr bwMode="auto">
            <a:xfrm flipV="1">
              <a:off x="4150"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72" name="Line 332"/>
            <p:cNvSpPr>
              <a:spLocks noChangeShapeType="1"/>
            </p:cNvSpPr>
            <p:nvPr/>
          </p:nvSpPr>
          <p:spPr bwMode="auto">
            <a:xfrm flipV="1">
              <a:off x="4876"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73" name="Rectangle 333"/>
            <p:cNvSpPr>
              <a:spLocks noChangeArrowheads="1"/>
            </p:cNvSpPr>
            <p:nvPr/>
          </p:nvSpPr>
          <p:spPr bwMode="auto">
            <a:xfrm>
              <a:off x="4150" y="361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74" name="Rectangle 334"/>
            <p:cNvSpPr>
              <a:spLocks noChangeArrowheads="1"/>
            </p:cNvSpPr>
            <p:nvPr/>
          </p:nvSpPr>
          <p:spPr bwMode="auto">
            <a:xfrm>
              <a:off x="4513" y="3611"/>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799" name="Group 359"/>
          <p:cNvGrpSpPr/>
          <p:nvPr/>
        </p:nvGrpSpPr>
        <p:grpSpPr bwMode="auto">
          <a:xfrm>
            <a:off x="6588125" y="4797425"/>
            <a:ext cx="1152525" cy="1657350"/>
            <a:chOff x="4967" y="3022"/>
            <a:chExt cx="726" cy="1044"/>
          </a:xfrm>
        </p:grpSpPr>
        <p:sp>
          <p:nvSpPr>
            <p:cNvPr id="189777" name="Rectangle 337"/>
            <p:cNvSpPr>
              <a:spLocks noChangeArrowheads="1"/>
            </p:cNvSpPr>
            <p:nvPr/>
          </p:nvSpPr>
          <p:spPr bwMode="auto">
            <a:xfrm>
              <a:off x="4967" y="383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78" name="Rectangle 338"/>
            <p:cNvSpPr>
              <a:spLocks noChangeArrowheads="1"/>
            </p:cNvSpPr>
            <p:nvPr/>
          </p:nvSpPr>
          <p:spPr bwMode="auto">
            <a:xfrm>
              <a:off x="5330" y="3839"/>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79" name="Line 339"/>
            <p:cNvSpPr>
              <a:spLocks noChangeShapeType="1"/>
            </p:cNvSpPr>
            <p:nvPr/>
          </p:nvSpPr>
          <p:spPr bwMode="auto">
            <a:xfrm flipV="1">
              <a:off x="4967"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80" name="Line 340"/>
            <p:cNvSpPr>
              <a:spLocks noChangeShapeType="1"/>
            </p:cNvSpPr>
            <p:nvPr/>
          </p:nvSpPr>
          <p:spPr bwMode="auto">
            <a:xfrm flipV="1">
              <a:off x="5693"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9812" name="Group 372"/>
          <p:cNvGrpSpPr/>
          <p:nvPr/>
        </p:nvGrpSpPr>
        <p:grpSpPr bwMode="auto">
          <a:xfrm>
            <a:off x="7885113" y="4797425"/>
            <a:ext cx="1152525" cy="1655763"/>
            <a:chOff x="4967" y="3022"/>
            <a:chExt cx="726" cy="1043"/>
          </a:xfrm>
        </p:grpSpPr>
        <p:sp>
          <p:nvSpPr>
            <p:cNvPr id="189809" name="Line 369"/>
            <p:cNvSpPr>
              <a:spLocks noChangeShapeType="1"/>
            </p:cNvSpPr>
            <p:nvPr/>
          </p:nvSpPr>
          <p:spPr bwMode="auto">
            <a:xfrm flipV="1">
              <a:off x="4967"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810" name="Line 370"/>
            <p:cNvSpPr>
              <a:spLocks noChangeShapeType="1"/>
            </p:cNvSpPr>
            <p:nvPr/>
          </p:nvSpPr>
          <p:spPr bwMode="auto">
            <a:xfrm flipV="1">
              <a:off x="5693"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811" name="Line 371"/>
            <p:cNvSpPr>
              <a:spLocks noChangeShapeType="1"/>
            </p:cNvSpPr>
            <p:nvPr/>
          </p:nvSpPr>
          <p:spPr bwMode="auto">
            <a:xfrm>
              <a:off x="4967" y="4065"/>
              <a:ext cx="71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9813" name="Text Box 373"/>
          <p:cNvSpPr txBox="1">
            <a:spLocks noChangeArrowheads="1"/>
          </p:cNvSpPr>
          <p:nvPr/>
        </p:nvSpPr>
        <p:spPr bwMode="auto">
          <a:xfrm>
            <a:off x="8008366" y="5392738"/>
            <a:ext cx="906018" cy="5232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FF00"/>
                </a:solidFill>
                <a:effectLst/>
              </a:rPr>
              <a:t>栈空</a:t>
            </a:r>
          </a:p>
        </p:txBody>
      </p:sp>
      <p:sp>
        <p:nvSpPr>
          <p:cNvPr id="189814" name="Text Box 374"/>
          <p:cNvSpPr txBox="1">
            <a:spLocks noChangeArrowheads="1"/>
          </p:cNvSpPr>
          <p:nvPr/>
        </p:nvSpPr>
        <p:spPr bwMode="auto">
          <a:xfrm>
            <a:off x="34925" y="69850"/>
            <a:ext cx="51117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1" lang="en-US" altLang="zh-CN" sz="2800">
                <a:solidFill>
                  <a:srgbClr val="FFFF00"/>
                </a:solidFill>
                <a:effectLst/>
              </a:rPr>
              <a:t>Stack state in InOrderTraversal</a:t>
            </a:r>
          </a:p>
          <a:p>
            <a:pPr algn="l">
              <a:lnSpc>
                <a:spcPct val="80000"/>
              </a:lnSpc>
            </a:pPr>
            <a:r>
              <a:rPr kumimoji="1" lang="zh-CN" altLang="en-US" sz="2800">
                <a:effectLst/>
              </a:rPr>
              <a:t>后序遍历中栈的变化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6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97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97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97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97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97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97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97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979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980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979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979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979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979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8979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97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898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9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813"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Quick Review</a:t>
            </a:r>
            <a:endParaRPr lang="zh-CN" altLang="en-US" dirty="0"/>
          </a:p>
        </p:txBody>
      </p:sp>
      <p:sp>
        <p:nvSpPr>
          <p:cNvPr id="3" name="内容占位符 2"/>
          <p:cNvSpPr>
            <a:spLocks noGrp="1"/>
          </p:cNvSpPr>
          <p:nvPr>
            <p:ph idx="1"/>
          </p:nvPr>
        </p:nvSpPr>
        <p:spPr/>
        <p:txBody>
          <a:bodyPr/>
          <a:lstStyle/>
          <a:p>
            <a:r>
              <a:rPr lang="en-US" altLang="zh-CN" dirty="0" smtClean="0">
                <a:effectLst/>
              </a:rPr>
              <a:t>Structure of binary tree</a:t>
            </a:r>
          </a:p>
          <a:p>
            <a:pPr lvl="1"/>
            <a:r>
              <a:rPr lang="en-US" altLang="zh-CN" dirty="0" smtClean="0">
                <a:effectLst/>
              </a:rPr>
              <a:t>Binary linked list</a:t>
            </a:r>
          </a:p>
          <a:p>
            <a:r>
              <a:rPr lang="en-US" altLang="zh-CN" dirty="0" smtClean="0">
                <a:effectLst/>
              </a:rPr>
              <a:t>Traversal of binary tree</a:t>
            </a:r>
          </a:p>
          <a:p>
            <a:pPr lvl="1"/>
            <a:r>
              <a:rPr lang="en-US" altLang="zh-CN" dirty="0" smtClean="0">
                <a:effectLst/>
              </a:rPr>
              <a:t>Recursive algorithms</a:t>
            </a:r>
          </a:p>
          <a:p>
            <a:pPr lvl="1"/>
            <a:r>
              <a:rPr lang="en-US" altLang="zh-CN" dirty="0" smtClean="0">
                <a:effectLst/>
              </a:rPr>
              <a:t>Non-recursive algorithms</a:t>
            </a:r>
            <a:endParaRPr lang="zh-CN" altLang="en-US" dirty="0">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4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755" y="2924810"/>
            <a:ext cx="3517900" cy="323850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7" name="Rectangle 11"/>
          <p:cNvSpPr>
            <a:spLocks noGrp="1" noChangeArrowheads="1"/>
          </p:cNvSpPr>
          <p:nvPr>
            <p:ph type="title"/>
          </p:nvPr>
        </p:nvSpPr>
        <p:spPr>
          <a:xfrm>
            <a:off x="457200" y="274638"/>
            <a:ext cx="8229600" cy="1143000"/>
          </a:xfrm>
          <a:noFill/>
        </p:spPr>
        <p:txBody>
          <a:bodyPr anchorCtr="0"/>
          <a:lstStyle/>
          <a:p>
            <a:r>
              <a:rPr lang="en-US" altLang="zh-CN"/>
              <a:t>LevelOrderTraversal</a:t>
            </a:r>
          </a:p>
        </p:txBody>
      </p:sp>
      <p:sp>
        <p:nvSpPr>
          <p:cNvPr id="142348" name="Rectangle 12"/>
          <p:cNvSpPr>
            <a:spLocks noGrp="1" noChangeArrowheads="1"/>
          </p:cNvSpPr>
          <p:nvPr>
            <p:ph type="body" idx="1"/>
          </p:nvPr>
        </p:nvSpPr>
        <p:spPr>
          <a:xfrm>
            <a:off x="457200" y="1600200"/>
            <a:ext cx="8126730" cy="4526280"/>
          </a:xfrm>
          <a:noFill/>
        </p:spPr>
        <p:txBody>
          <a:bodyPr/>
          <a:lstStyle/>
          <a:p>
            <a:r>
              <a:rPr lang="en-US" altLang="zh-CN" sz="2800" dirty="0">
                <a:effectLst/>
              </a:rPr>
              <a:t>From the root, visit the node from the top to the bottom, and from the left to the right at the same level.</a:t>
            </a:r>
            <a:endParaRPr lang="en-US" altLang="zh-CN" dirty="0">
              <a:effectLst/>
            </a:endParaRPr>
          </a:p>
          <a:p>
            <a:endParaRPr lang="en-US" altLang="zh-CN" dirty="0">
              <a:effectLst/>
            </a:endParaRPr>
          </a:p>
          <a:p>
            <a:r>
              <a:rPr lang="en-US" altLang="zh-CN" sz="2800" u="sng" dirty="0">
                <a:solidFill>
                  <a:srgbClr val="FFFF00"/>
                </a:solidFill>
                <a:effectLst/>
              </a:rPr>
              <a:t>Queue involved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3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8" name="Text Box 8"/>
          <p:cNvSpPr txBox="1">
            <a:spLocks noChangeArrowheads="1"/>
          </p:cNvSpPr>
          <p:nvPr/>
        </p:nvSpPr>
        <p:spPr bwMode="auto">
          <a:xfrm>
            <a:off x="304800" y="333375"/>
            <a:ext cx="8443913" cy="63709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rgbClr val="FFFF00"/>
                </a:solidFill>
                <a:effectLst/>
                <a:ea typeface="仿宋_GB2312" panose="02010609030101010101" pitchFamily="49" charset="-122"/>
              </a:rPr>
              <a:t>//Level order Traversal</a:t>
            </a:r>
            <a:endParaRPr kumimoji="1" lang="en-US" altLang="zh-CN" sz="2400" dirty="0">
              <a:effectLst/>
              <a:latin typeface="Times New Roman" panose="02020603050405020304" pitchFamily="18" charset="0"/>
              <a:ea typeface="仿宋_GB2312" panose="02010609030101010101" pitchFamily="49" charset="-122"/>
            </a:endParaRPr>
          </a:p>
          <a:p>
            <a:pPr algn="l"/>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void </a:t>
            </a:r>
            <a:r>
              <a:rPr kumimoji="1" lang="en-US" altLang="zh-CN" sz="2400" i="1" dirty="0" err="1">
                <a:solidFill>
                  <a:srgbClr val="FFFF00"/>
                </a:solidFill>
                <a:effectLst/>
                <a:latin typeface="Times New Roman" panose="02020603050405020304" pitchFamily="18" charset="0"/>
                <a:ea typeface="仿宋_GB2312" panose="02010609030101010101" pitchFamily="49" charset="-122"/>
              </a:rPr>
              <a:t>LevelOrderTraverse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PBinTree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T</a:t>
            </a:r>
            <a:r>
              <a:rPr kumimoji="1" lang="en-US" altLang="zh-CN" sz="2400" dirty="0">
                <a:effectLst/>
                <a:latin typeface="Times New Roman" panose="02020603050405020304" pitchFamily="18" charset="0"/>
                <a:ea typeface="仿宋_GB2312" panose="02010609030101010101" pitchFamily="49" charset="-122"/>
              </a:rPr>
              <a:t> ) {</a:t>
            </a:r>
          </a:p>
          <a:p>
            <a:pPr algn="l"/>
            <a:r>
              <a:rPr kumimoji="1" lang="en-US" altLang="zh-CN" sz="2400" dirty="0">
                <a:effectLst/>
                <a:latin typeface="Times New Roman" panose="02020603050405020304" pitchFamily="18" charset="0"/>
                <a:ea typeface="仿宋_GB2312" panose="02010609030101010101" pitchFamily="49" charset="-122"/>
              </a:rPr>
              <a:t>    Queue </a:t>
            </a:r>
            <a:r>
              <a:rPr kumimoji="1" lang="en-US" altLang="zh-CN" sz="2400" i="1" dirty="0" err="1">
                <a:effectLst/>
                <a:latin typeface="Times New Roman" panose="02020603050405020304" pitchFamily="18" charset="0"/>
                <a:ea typeface="仿宋_GB2312" panose="02010609030101010101" pitchFamily="49" charset="-122"/>
              </a:rPr>
              <a:t>qu</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宋体" panose="02010600030101010101" pitchFamily="2" charset="-122"/>
              </a:rPr>
              <a:t>PBinTree</a:t>
            </a:r>
            <a:r>
              <a:rPr kumimoji="1" lang="en-US" altLang="zh-CN" sz="2400" i="1" dirty="0">
                <a:effectLst/>
                <a:latin typeface="Times New Roman" panose="02020603050405020304" pitchFamily="18" charset="0"/>
                <a:ea typeface="仿宋_GB2312" panose="02010609030101010101" pitchFamily="49" charset="-122"/>
              </a:rPr>
              <a:t> p</a:t>
            </a:r>
            <a:r>
              <a:rPr kumimoji="1" lang="en-US" altLang="zh-CN" sz="2400" dirty="0">
                <a:effectLst/>
                <a:latin typeface="Times New Roman" panose="02020603050405020304" pitchFamily="18" charset="0"/>
                <a:ea typeface="仿宋_GB2312" panose="02010609030101010101" pitchFamily="49" charset="-122"/>
              </a:rPr>
              <a:t>;</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if</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smtClean="0">
                <a:effectLst/>
                <a:latin typeface="Times New Roman" panose="02020603050405020304" pitchFamily="18" charset="0"/>
                <a:ea typeface="仿宋_GB2312" panose="02010609030101010101" pitchFamily="49" charset="-122"/>
              </a:rPr>
              <a:t>T </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err="1" smtClean="0">
                <a:effectLst/>
                <a:latin typeface="Times New Roman" panose="02020603050405020304" pitchFamily="18" charset="0"/>
                <a:ea typeface="仿宋_GB2312" panose="02010609030101010101" pitchFamily="49" charset="-122"/>
              </a:rPr>
              <a:t>printf</a:t>
            </a:r>
            <a:r>
              <a:rPr kumimoji="1" lang="en-US" altLang="zh-CN" sz="2400" dirty="0" smtClean="0">
                <a:effectLst/>
                <a:latin typeface="Times New Roman" panose="02020603050405020304" pitchFamily="18" charset="0"/>
                <a:ea typeface="仿宋_GB2312" panose="02010609030101010101" pitchFamily="49" charset="-122"/>
              </a:rPr>
              <a:t> ( </a:t>
            </a:r>
            <a:r>
              <a:rPr kumimoji="1" lang="en-US" altLang="zh-CN" sz="2400" dirty="0">
                <a:effectLst/>
                <a:latin typeface="Times New Roman" panose="02020603050405020304" pitchFamily="18" charset="0"/>
                <a:ea typeface="仿宋_GB2312" panose="02010609030101010101" pitchFamily="49" charset="-122"/>
              </a:rPr>
              <a:t>“End of level order traversal!\n”);</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b="1" dirty="0" smtClean="0">
                <a:effectLst/>
                <a:latin typeface="Times New Roman" panose="02020603050405020304" pitchFamily="18" charset="0"/>
                <a:ea typeface="仿宋_GB2312" panose="02010609030101010101" pitchFamily="49" charset="-122"/>
              </a:rPr>
              <a:t>return</a:t>
            </a:r>
            <a:r>
              <a:rPr kumimoji="1" lang="en-US" altLang="zh-CN" sz="2400" dirty="0">
                <a:effectLst/>
                <a:latin typeface="Times New Roman" panose="02020603050405020304" pitchFamily="18" charset="0"/>
                <a:ea typeface="仿宋_GB2312" panose="02010609030101010101" pitchFamily="49" charset="-122"/>
              </a:rPr>
              <a:t>;</a:t>
            </a:r>
          </a:p>
          <a:p>
            <a:pPr algn="l"/>
            <a:r>
              <a:rPr kumimoji="1" lang="en-US" altLang="zh-CN" sz="2400" dirty="0">
                <a:effectLst/>
                <a:latin typeface="Times New Roman" panose="02020603050405020304" pitchFamily="18" charset="0"/>
                <a:ea typeface="仿宋_GB2312" panose="02010609030101010101" pitchFamily="49" charset="-122"/>
              </a:rPr>
              <a:t>    }</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EnQueue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i="1" dirty="0" err="1" smtClean="0">
                <a:effectLst/>
                <a:latin typeface="Times New Roman" panose="02020603050405020304" pitchFamily="18" charset="0"/>
                <a:ea typeface="仿宋_GB2312" panose="02010609030101010101" pitchFamily="49" charset="-122"/>
              </a:rPr>
              <a:t>qu</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smtClean="0">
                <a:effectLst/>
                <a:latin typeface="Times New Roman" panose="02020603050405020304" pitchFamily="18" charset="0"/>
                <a:ea typeface="仿宋_GB2312" panose="02010609030101010101" pitchFamily="49" charset="-122"/>
              </a:rPr>
              <a:t>T ); </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while</a:t>
            </a:r>
            <a:r>
              <a:rPr kumimoji="1" lang="en-US" altLang="zh-CN" sz="2400" dirty="0">
                <a:effectLst/>
                <a:latin typeface="Times New Roman" panose="02020603050405020304" pitchFamily="18" charset="0"/>
                <a:ea typeface="仿宋_GB2312" panose="02010609030101010101" pitchFamily="49" charset="-122"/>
              </a:rPr>
              <a:t> ( !empty</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i="1" dirty="0" err="1" smtClean="0">
                <a:effectLst/>
                <a:latin typeface="Times New Roman" panose="02020603050405020304" pitchFamily="18" charset="0"/>
                <a:ea typeface="仿宋_GB2312" panose="02010609030101010101" pitchFamily="49" charset="-122"/>
              </a:rPr>
              <a:t>qu</a:t>
            </a:r>
            <a:r>
              <a:rPr kumimoji="1" lang="en-US" altLang="zh-CN" sz="2400" i="1" dirty="0" smtClean="0">
                <a:effectLst/>
                <a:latin typeface="Times New Roman" panose="02020603050405020304" pitchFamily="18" charset="0"/>
                <a:ea typeface="仿宋_GB2312" panose="02010609030101010101" pitchFamily="49" charset="-122"/>
              </a:rPr>
              <a:t> </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smtClean="0">
                <a:effectLst/>
                <a:latin typeface="Times New Roman" panose="02020603050405020304" pitchFamily="18" charset="0"/>
                <a:ea typeface="仿宋_GB2312" panose="02010609030101010101" pitchFamily="49" charset="-122"/>
              </a:rPr>
              <a:t>DeQueue</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qu</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smtClean="0">
                <a:effectLst/>
                <a:latin typeface="Times New Roman" panose="02020603050405020304" pitchFamily="18" charset="0"/>
                <a:ea typeface="仿宋_GB2312" panose="02010609030101010101" pitchFamily="49" charset="-122"/>
              </a:rPr>
              <a:t>p </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b="1" dirty="0" err="1">
                <a:solidFill>
                  <a:srgbClr val="FFFF00"/>
                </a:solidFill>
                <a:effectLst/>
                <a:latin typeface="Times New Roman" panose="02020603050405020304" pitchFamily="18" charset="0"/>
                <a:ea typeface="仿宋_GB2312" panose="02010609030101010101" pitchFamily="49" charset="-122"/>
              </a:rPr>
              <a:t>printf</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 </a:t>
            </a:r>
            <a:r>
              <a:rPr kumimoji="1" lang="en-US" altLang="zh-CN" sz="2400" b="1" dirty="0" smtClean="0">
                <a:solidFill>
                  <a:srgbClr val="FFFF00"/>
                </a:solidFill>
                <a:effectLst/>
                <a:latin typeface="Times New Roman" panose="02020603050405020304" pitchFamily="18" charset="0"/>
                <a:ea typeface="仿宋_GB2312" panose="02010609030101010101" pitchFamily="49" charset="-122"/>
              </a:rPr>
              <a:t>( </a:t>
            </a:r>
            <a:r>
              <a:rPr kumimoji="1" lang="en-US" altLang="zh-CN" sz="2400" b="1" i="1" dirty="0" smtClean="0">
                <a:solidFill>
                  <a:srgbClr val="FFFF00"/>
                </a:solidFill>
                <a:effectLst/>
                <a:latin typeface="Times New Roman" panose="02020603050405020304" pitchFamily="18" charset="0"/>
                <a:ea typeface="仿宋_GB2312" panose="02010609030101010101" pitchFamily="49" charset="-122"/>
              </a:rPr>
              <a:t>p</a:t>
            </a:r>
            <a:r>
              <a:rPr kumimoji="1" lang="en-US" altLang="zh-CN" sz="2400" b="1" dirty="0" smtClean="0">
                <a:solidFill>
                  <a:srgbClr val="FFFF00"/>
                </a:solidFill>
                <a:effectLst/>
                <a:latin typeface="Times New Roman" panose="02020603050405020304" pitchFamily="18" charset="0"/>
                <a:ea typeface="仿宋_GB2312" panose="02010609030101010101" pitchFamily="49" charset="-122"/>
              </a:rPr>
              <a:t>-</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&gt;</a:t>
            </a:r>
            <a:r>
              <a:rPr kumimoji="1" lang="en-US" altLang="zh-CN" sz="2400" b="1" i="1" dirty="0" smtClean="0">
                <a:solidFill>
                  <a:srgbClr val="FFFF00"/>
                </a:solidFill>
                <a:effectLst/>
                <a:latin typeface="Times New Roman" panose="02020603050405020304" pitchFamily="18" charset="0"/>
                <a:ea typeface="仿宋_GB2312" panose="02010609030101010101" pitchFamily="49" charset="-122"/>
              </a:rPr>
              <a:t>info </a:t>
            </a:r>
            <a:r>
              <a:rPr kumimoji="1" lang="en-US" altLang="zh-CN" sz="2400" b="1" dirty="0" smtClean="0">
                <a:solidFill>
                  <a:srgbClr val="FFFF00"/>
                </a:solidFill>
                <a:effectLst/>
                <a:latin typeface="Times New Roman" panose="02020603050405020304" pitchFamily="18" charset="0"/>
                <a:ea typeface="仿宋_GB2312" panose="02010609030101010101" pitchFamily="49" charset="-122"/>
              </a:rPr>
              <a:t>);</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a:solidFill>
                  <a:srgbClr val="00CC00"/>
                </a:solidFill>
                <a:effectLst/>
                <a:ea typeface="仿宋_GB2312" panose="02010609030101010101" pitchFamily="49" charset="-122"/>
              </a:rPr>
              <a:t>//</a:t>
            </a:r>
            <a:r>
              <a:rPr kumimoji="1" lang="en-US" altLang="zh-CN" sz="2400" dirty="0" err="1">
                <a:solidFill>
                  <a:srgbClr val="00CC00"/>
                </a:solidFill>
                <a:effectLst/>
                <a:ea typeface="仿宋_GB2312" panose="02010609030101010101" pitchFamily="49" charset="-122"/>
              </a:rPr>
              <a:t>DeQueue</a:t>
            </a:r>
            <a:r>
              <a:rPr kumimoji="1" lang="en-US" altLang="zh-CN" sz="2400" dirty="0">
                <a:solidFill>
                  <a:srgbClr val="00CC00"/>
                </a:solidFill>
                <a:effectLst/>
                <a:ea typeface="仿宋_GB2312" panose="02010609030101010101" pitchFamily="49" charset="-122"/>
              </a:rPr>
              <a:t> &amp; output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smtClean="0">
                <a:effectLst/>
                <a:latin typeface="Times New Roman" panose="02020603050405020304" pitchFamily="18" charset="0"/>
                <a:ea typeface="仿宋_GB2312" panose="02010609030101010101" pitchFamily="49" charset="-122"/>
              </a:rPr>
              <a:t>if</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smtClean="0">
                <a:effectLst/>
                <a:latin typeface="Times New Roman" panose="02020603050405020304" pitchFamily="18" charset="0"/>
                <a:ea typeface="仿宋_GB2312" panose="02010609030101010101" pitchFamily="49" charset="-122"/>
              </a:rPr>
              <a:t>p</a:t>
            </a:r>
            <a:r>
              <a:rPr kumimoji="1" lang="en-US" altLang="zh-CN" sz="2400" dirty="0" smtClean="0">
                <a:effectLst/>
                <a:latin typeface="Times New Roman" panose="02020603050405020304" pitchFamily="18" charset="0"/>
                <a:ea typeface="仿宋_GB2312" panose="02010609030101010101" pitchFamily="49" charset="-122"/>
              </a:rPr>
              <a:t>-&gt;</a:t>
            </a:r>
            <a:r>
              <a:rPr kumimoji="1" lang="en-US" altLang="zh-CN" sz="2400" i="1" dirty="0" err="1" smtClean="0">
                <a:effectLst/>
                <a:latin typeface="Times New Roman" panose="02020603050405020304" pitchFamily="18" charset="0"/>
                <a:ea typeface="仿宋_GB2312" panose="02010609030101010101" pitchFamily="49" charset="-122"/>
              </a:rPr>
              <a:t>lchild</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NULL</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dirty="0">
                <a:solidFill>
                  <a:srgbClr val="00CC00"/>
                </a:solidFill>
                <a:effectLst/>
                <a:ea typeface="仿宋_GB2312" panose="02010609030101010101" pitchFamily="49" charset="-122"/>
              </a:rPr>
              <a:t>//Left child</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i="1" dirty="0" err="1" smtClean="0">
                <a:effectLst/>
                <a:latin typeface="Times New Roman" panose="02020603050405020304" pitchFamily="18" charset="0"/>
                <a:ea typeface="仿宋_GB2312" panose="02010609030101010101" pitchFamily="49" charset="-122"/>
              </a:rPr>
              <a:t>EnQueue</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qu</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-&gt;</a:t>
            </a:r>
            <a:r>
              <a:rPr kumimoji="1" lang="en-US" altLang="zh-CN" sz="2400" i="1" dirty="0" err="1">
                <a:effectLst/>
                <a:latin typeface="Times New Roman" panose="02020603050405020304" pitchFamily="18" charset="0"/>
                <a:ea typeface="仿宋_GB2312" panose="02010609030101010101" pitchFamily="49" charset="-122"/>
              </a:rPr>
              <a:t>lchild</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smtClean="0">
                <a:solidFill>
                  <a:srgbClr val="00CC00"/>
                </a:solidFill>
                <a:effectLst/>
                <a:ea typeface="仿宋_GB2312" panose="02010609030101010101" pitchFamily="49" charset="-122"/>
              </a:rPr>
              <a:t>//</a:t>
            </a:r>
            <a:r>
              <a:rPr kumimoji="1" lang="en-US" altLang="zh-CN" sz="2400" dirty="0" err="1">
                <a:solidFill>
                  <a:srgbClr val="00CC00"/>
                </a:solidFill>
                <a:effectLst/>
                <a:ea typeface="仿宋_GB2312" panose="02010609030101010101" pitchFamily="49" charset="-122"/>
              </a:rPr>
              <a:t>EnQueue</a:t>
            </a:r>
            <a:endParaRPr kumimoji="1" lang="en-US" altLang="zh-CN" sz="2400" dirty="0">
              <a:solidFill>
                <a:srgbClr val="00CC00"/>
              </a:solidFill>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smtClean="0">
                <a:effectLst/>
                <a:latin typeface="Times New Roman" panose="02020603050405020304" pitchFamily="18" charset="0"/>
                <a:ea typeface="仿宋_GB2312" panose="02010609030101010101" pitchFamily="49" charset="-122"/>
              </a:rPr>
              <a:t>if</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smtClean="0">
                <a:effectLst/>
                <a:latin typeface="Times New Roman" panose="02020603050405020304" pitchFamily="18" charset="0"/>
                <a:ea typeface="仿宋_GB2312" panose="02010609030101010101" pitchFamily="49" charset="-122"/>
              </a:rPr>
              <a:t>p</a:t>
            </a:r>
            <a:r>
              <a:rPr kumimoji="1" lang="en-US" altLang="zh-CN" sz="2400" dirty="0" smtClean="0">
                <a:effectLst/>
                <a:latin typeface="Times New Roman" panose="02020603050405020304" pitchFamily="18" charset="0"/>
                <a:ea typeface="仿宋_GB2312" panose="02010609030101010101" pitchFamily="49" charset="-122"/>
              </a:rPr>
              <a:t>-&gt;</a:t>
            </a:r>
            <a:r>
              <a:rPr kumimoji="1" lang="en-US" altLang="zh-CN" sz="2400" i="1" dirty="0" err="1" smtClean="0">
                <a:effectLst/>
                <a:latin typeface="Times New Roman" panose="02020603050405020304" pitchFamily="18" charset="0"/>
                <a:ea typeface="仿宋_GB2312" panose="02010609030101010101" pitchFamily="49" charset="-122"/>
              </a:rPr>
              <a:t>rchild</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NULL</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dirty="0">
                <a:solidFill>
                  <a:srgbClr val="00CC00"/>
                </a:solidFill>
                <a:effectLst/>
                <a:ea typeface="仿宋_GB2312" panose="02010609030101010101" pitchFamily="49" charset="-122"/>
              </a:rPr>
              <a:t>//Right child</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i="1" dirty="0" err="1" smtClean="0">
                <a:effectLst/>
                <a:latin typeface="Times New Roman" panose="02020603050405020304" pitchFamily="18" charset="0"/>
                <a:ea typeface="仿宋_GB2312" panose="02010609030101010101" pitchFamily="49" charset="-122"/>
              </a:rPr>
              <a:t>EnQueue</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qu</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-&gt;</a:t>
            </a:r>
            <a:r>
              <a:rPr kumimoji="1" lang="en-US" altLang="zh-CN" sz="2400" i="1" dirty="0" err="1">
                <a:effectLst/>
                <a:latin typeface="Times New Roman" panose="02020603050405020304" pitchFamily="18" charset="0"/>
                <a:ea typeface="仿宋_GB2312" panose="02010609030101010101" pitchFamily="49" charset="-122"/>
              </a:rPr>
              <a:t>rchild</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smtClean="0">
                <a:solidFill>
                  <a:srgbClr val="00CC00"/>
                </a:solidFill>
                <a:effectLst/>
                <a:ea typeface="仿宋_GB2312" panose="02010609030101010101" pitchFamily="49" charset="-122"/>
              </a:rPr>
              <a:t>//</a:t>
            </a:r>
            <a:r>
              <a:rPr kumimoji="1" lang="en-US" altLang="zh-CN" sz="2400" dirty="0" err="1">
                <a:solidFill>
                  <a:srgbClr val="00CC00"/>
                </a:solidFill>
                <a:effectLst/>
                <a:ea typeface="仿宋_GB2312" panose="02010609030101010101" pitchFamily="49" charset="-122"/>
              </a:rPr>
              <a:t>EnQueue</a:t>
            </a:r>
            <a:endParaRPr kumimoji="1" lang="en-US" altLang="zh-CN" sz="2400" dirty="0">
              <a:solidFill>
                <a:srgbClr val="00CC00"/>
              </a:solidFill>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p>
          <a:p>
            <a:pPr algn="l"/>
            <a:r>
              <a:rPr kumimoji="1" lang="en-US" altLang="zh-CN" sz="2400" dirty="0">
                <a:effectLst/>
                <a:latin typeface="Times New Roman" panose="02020603050405020304" pitchFamily="18" charset="0"/>
                <a:ea typeface="仿宋_GB2312" panose="02010609030101010101" pitchFamily="49" charset="-122"/>
              </a:rPr>
              <a:t>}</a:t>
            </a:r>
          </a:p>
        </p:txBody>
      </p:sp>
      <p:sp>
        <p:nvSpPr>
          <p:cNvPr id="143370" name="Rectangle 10"/>
          <p:cNvSpPr>
            <a:spLocks noChangeArrowheads="1"/>
          </p:cNvSpPr>
          <p:nvPr/>
        </p:nvSpPr>
        <p:spPr bwMode="auto">
          <a:xfrm>
            <a:off x="6084888" y="333375"/>
            <a:ext cx="2736850" cy="1187450"/>
          </a:xfrm>
          <a:prstGeom prst="rect">
            <a:avLst/>
          </a:prstGeom>
          <a:solidFill>
            <a:srgbClr val="000099"/>
          </a:solidFill>
          <a:ln>
            <a:noFill/>
          </a:ln>
          <a:effectLst>
            <a:outerShdw dist="107763" dir="2700000" algn="ctr" rotWithShape="0">
              <a:schemeClr val="accent2"/>
            </a:outerShdw>
          </a:effectLst>
          <a:extLst>
            <a:ext uri="{91240B29-F687-4F45-9708-019B960494DF}">
              <a14:hiddenLine xmlns:a14="http://schemas.microsoft.com/office/drawing/2010/main" w="9525">
                <a:solidFill>
                  <a:srgbClr val="0000FF"/>
                </a:solidFill>
                <a:miter lim="800000"/>
                <a:headEnd/>
                <a:tailEnd/>
              </a14:hiddenLine>
            </a:ext>
          </a:extLst>
        </p:spPr>
        <p:txBody>
          <a:bodyPr>
            <a:spAutoFit/>
          </a:bodyPr>
          <a:lstStyle/>
          <a:p>
            <a:pPr algn="l"/>
            <a:r>
              <a:rPr kumimoji="1" lang="en-US" altLang="zh-CN" sz="2400" b="1">
                <a:solidFill>
                  <a:srgbClr val="FFFF00"/>
                </a:solidFill>
                <a:effectLst/>
                <a:latin typeface="Times New Roman" panose="02020603050405020304" pitchFamily="18" charset="0"/>
                <a:ea typeface="仿宋_GB2312" panose="02010609030101010101" pitchFamily="49" charset="-122"/>
              </a:rPr>
              <a:t>struct</a:t>
            </a:r>
            <a:r>
              <a:rPr kumimoji="1" lang="en-US" altLang="zh-CN" sz="2400">
                <a:solidFill>
                  <a:srgbClr val="FFFF00"/>
                </a:solidFill>
                <a:effectLst/>
                <a:latin typeface="Times New Roman" panose="02020603050405020304" pitchFamily="18" charset="0"/>
                <a:ea typeface="仿宋_GB2312" panose="02010609030101010101" pitchFamily="49" charset="-122"/>
              </a:rPr>
              <a:t> </a:t>
            </a:r>
            <a:r>
              <a:rPr kumimoji="1" lang="en-US" altLang="zh-CN" sz="2400" i="1">
                <a:solidFill>
                  <a:srgbClr val="FFFF00"/>
                </a:solidFill>
                <a:effectLst/>
                <a:latin typeface="Times New Roman" panose="02020603050405020304" pitchFamily="18" charset="0"/>
                <a:ea typeface="仿宋_GB2312" panose="02010609030101010101" pitchFamily="49" charset="-122"/>
              </a:rPr>
              <a:t>QueueNode</a:t>
            </a:r>
            <a:r>
              <a:rPr kumimoji="1" lang="en-US" altLang="zh-CN" sz="2400">
                <a:solidFill>
                  <a:srgbClr val="FFFF00"/>
                </a:solidFill>
                <a:effectLst/>
                <a:latin typeface="Times New Roman" panose="02020603050405020304" pitchFamily="18" charset="0"/>
                <a:ea typeface="仿宋_GB2312" panose="02010609030101010101" pitchFamily="49" charset="-122"/>
              </a:rPr>
              <a:t> </a:t>
            </a:r>
            <a:r>
              <a:rPr kumimoji="1" lang="en-US" altLang="zh-CN" sz="2400" b="1">
                <a:solidFill>
                  <a:srgbClr val="FFFF00"/>
                </a:solidFill>
                <a:effectLst/>
                <a:latin typeface="Times New Roman" panose="02020603050405020304" pitchFamily="18" charset="0"/>
                <a:ea typeface="仿宋_GB2312" panose="02010609030101010101" pitchFamily="49" charset="-122"/>
              </a:rPr>
              <a:t>{</a:t>
            </a:r>
          </a:p>
          <a:p>
            <a:pPr algn="l"/>
            <a:r>
              <a:rPr kumimoji="1" lang="en-US" altLang="zh-CN" sz="2400" b="1">
                <a:solidFill>
                  <a:srgbClr val="FFFF00"/>
                </a:solidFill>
                <a:effectLst/>
                <a:latin typeface="Times New Roman" panose="02020603050405020304" pitchFamily="18" charset="0"/>
                <a:ea typeface="仿宋_GB2312" panose="02010609030101010101" pitchFamily="49" charset="-122"/>
              </a:rPr>
              <a:t>    </a:t>
            </a:r>
            <a:r>
              <a:rPr kumimoji="1" lang="en-US" altLang="zh-CN" sz="2400">
                <a:solidFill>
                  <a:srgbClr val="FFFF00"/>
                </a:solidFill>
                <a:effectLst/>
                <a:latin typeface="Times New Roman" panose="02020603050405020304" pitchFamily="18" charset="0"/>
                <a:ea typeface="宋体" panose="02010600030101010101" pitchFamily="2" charset="-122"/>
              </a:rPr>
              <a:t>PBinTree</a:t>
            </a:r>
            <a:r>
              <a:rPr kumimoji="1" lang="en-US" altLang="zh-CN" sz="2400">
                <a:solidFill>
                  <a:srgbClr val="FFFF00"/>
                </a:solidFill>
                <a:effectLst/>
                <a:latin typeface="Times New Roman" panose="02020603050405020304" pitchFamily="18" charset="0"/>
                <a:ea typeface="仿宋_GB2312" panose="02010609030101010101" pitchFamily="49" charset="-122"/>
              </a:rPr>
              <a:t> </a:t>
            </a:r>
            <a:r>
              <a:rPr kumimoji="1" lang="en-US" altLang="zh-CN" sz="2400" i="1">
                <a:solidFill>
                  <a:srgbClr val="FFFF00"/>
                </a:solidFill>
                <a:effectLst/>
                <a:latin typeface="Times New Roman" panose="02020603050405020304" pitchFamily="18" charset="0"/>
                <a:ea typeface="仿宋_GB2312" panose="02010609030101010101" pitchFamily="49" charset="-122"/>
              </a:rPr>
              <a:t>ptr</a:t>
            </a:r>
            <a:r>
              <a:rPr kumimoji="1" lang="en-US" altLang="zh-CN" sz="2400" b="1">
                <a:solidFill>
                  <a:srgbClr val="FFFF00"/>
                </a:solidFill>
                <a:effectLst/>
                <a:latin typeface="Times New Roman" panose="02020603050405020304" pitchFamily="18" charset="0"/>
                <a:ea typeface="仿宋_GB2312" panose="02010609030101010101" pitchFamily="49" charset="-122"/>
              </a:rPr>
              <a:t>; </a:t>
            </a:r>
          </a:p>
          <a:p>
            <a:pPr algn="l"/>
            <a:r>
              <a:rPr kumimoji="1" lang="en-US" altLang="zh-CN" sz="2400" b="1">
                <a:solidFill>
                  <a:srgbClr val="FFFF00"/>
                </a:solidFill>
                <a:effectLst/>
                <a:latin typeface="Times New Roman" panose="02020603050405020304" pitchFamily="18" charset="0"/>
                <a:ea typeface="仿宋_GB2312" panose="02010609030101010101" pitchFamily="49" charset="-122"/>
              </a:rPr>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66" y="1773059"/>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436235" y="620395"/>
            <a:ext cx="3663315" cy="398780"/>
          </a:xfrm>
          <a:prstGeom prst="rect">
            <a:avLst/>
          </a:prstGeom>
          <a:noFill/>
          <a:ln>
            <a:solidFill>
              <a:schemeClr val="tx2"/>
            </a:solidFill>
          </a:ln>
        </p:spPr>
        <p:txBody>
          <a:bodyPr wrap="square" rtlCol="0">
            <a:spAutoFit/>
          </a:bodyPr>
          <a:lstStyle/>
          <a:p>
            <a:pPr algn="l"/>
            <a:r>
              <a:rPr lang="en-US" altLang="zh-CN" sz="2000"/>
              <a:t>Queue: -</a:t>
            </a:r>
          </a:p>
        </p:txBody>
      </p:sp>
      <p:sp>
        <p:nvSpPr>
          <p:cNvPr id="3" name="文本框 2"/>
          <p:cNvSpPr txBox="1"/>
          <p:nvPr/>
        </p:nvSpPr>
        <p:spPr>
          <a:xfrm>
            <a:off x="5436235" y="1124585"/>
            <a:ext cx="3685540" cy="398780"/>
          </a:xfrm>
          <a:prstGeom prst="rect">
            <a:avLst/>
          </a:prstGeom>
          <a:noFill/>
          <a:ln>
            <a:solidFill>
              <a:schemeClr val="tx2"/>
            </a:solidFill>
          </a:ln>
        </p:spPr>
        <p:txBody>
          <a:bodyPr wrap="square" rtlCol="0">
            <a:spAutoFit/>
          </a:bodyPr>
          <a:lstStyle/>
          <a:p>
            <a:pPr algn="l"/>
            <a:r>
              <a:rPr lang="en-US" altLang="zh-CN" sz="2000"/>
              <a:t>Queue: +/</a:t>
            </a:r>
          </a:p>
        </p:txBody>
      </p:sp>
      <p:sp>
        <p:nvSpPr>
          <p:cNvPr id="4" name="文本框 3"/>
          <p:cNvSpPr txBox="1"/>
          <p:nvPr/>
        </p:nvSpPr>
        <p:spPr>
          <a:xfrm>
            <a:off x="5436235" y="1523365"/>
            <a:ext cx="3685540" cy="398780"/>
          </a:xfrm>
          <a:prstGeom prst="rect">
            <a:avLst/>
          </a:prstGeom>
          <a:noFill/>
          <a:ln>
            <a:solidFill>
              <a:schemeClr val="tx2"/>
            </a:solidFill>
          </a:ln>
        </p:spPr>
        <p:txBody>
          <a:bodyPr wrap="square" rtlCol="0">
            <a:spAutoFit/>
          </a:bodyPr>
          <a:lstStyle/>
          <a:p>
            <a:pPr algn="l"/>
            <a:r>
              <a:rPr lang="en-US" altLang="zh-CN" sz="2000"/>
              <a:t>Queue: /a*</a:t>
            </a:r>
          </a:p>
        </p:txBody>
      </p:sp>
      <p:sp>
        <p:nvSpPr>
          <p:cNvPr id="6" name="文本框 5"/>
          <p:cNvSpPr txBox="1"/>
          <p:nvPr/>
        </p:nvSpPr>
        <p:spPr>
          <a:xfrm>
            <a:off x="5436235" y="1916430"/>
            <a:ext cx="3685540" cy="398780"/>
          </a:xfrm>
          <a:prstGeom prst="rect">
            <a:avLst/>
          </a:prstGeom>
          <a:noFill/>
          <a:ln>
            <a:solidFill>
              <a:schemeClr val="tx2"/>
            </a:solidFill>
          </a:ln>
        </p:spPr>
        <p:txBody>
          <a:bodyPr wrap="square" rtlCol="0">
            <a:spAutoFit/>
          </a:bodyPr>
          <a:lstStyle/>
          <a:p>
            <a:pPr algn="l"/>
            <a:r>
              <a:rPr lang="en-US" altLang="zh-CN" sz="2000"/>
              <a:t>Queue: a*ef</a:t>
            </a:r>
          </a:p>
        </p:txBody>
      </p:sp>
      <p:sp>
        <p:nvSpPr>
          <p:cNvPr id="7" name="文本框 6"/>
          <p:cNvSpPr txBox="1"/>
          <p:nvPr/>
        </p:nvSpPr>
        <p:spPr>
          <a:xfrm>
            <a:off x="5436235" y="2315210"/>
            <a:ext cx="3685540" cy="398780"/>
          </a:xfrm>
          <a:prstGeom prst="rect">
            <a:avLst/>
          </a:prstGeom>
          <a:noFill/>
          <a:ln>
            <a:solidFill>
              <a:schemeClr val="tx2"/>
            </a:solidFill>
          </a:ln>
        </p:spPr>
        <p:txBody>
          <a:bodyPr wrap="square" rtlCol="0">
            <a:spAutoFit/>
          </a:bodyPr>
          <a:lstStyle/>
          <a:p>
            <a:pPr algn="l"/>
            <a:r>
              <a:rPr lang="en-US" altLang="zh-CN" sz="2000"/>
              <a:t>Queue: *ef</a:t>
            </a:r>
          </a:p>
        </p:txBody>
      </p:sp>
      <p:sp>
        <p:nvSpPr>
          <p:cNvPr id="8" name="文本框 7"/>
          <p:cNvSpPr txBox="1"/>
          <p:nvPr/>
        </p:nvSpPr>
        <p:spPr>
          <a:xfrm>
            <a:off x="5436235" y="2713990"/>
            <a:ext cx="3685540" cy="398780"/>
          </a:xfrm>
          <a:prstGeom prst="rect">
            <a:avLst/>
          </a:prstGeom>
          <a:noFill/>
          <a:ln>
            <a:solidFill>
              <a:schemeClr val="tx2"/>
            </a:solidFill>
          </a:ln>
        </p:spPr>
        <p:txBody>
          <a:bodyPr wrap="square" rtlCol="0">
            <a:spAutoFit/>
          </a:bodyPr>
          <a:lstStyle/>
          <a:p>
            <a:pPr algn="l"/>
            <a:r>
              <a:rPr lang="en-US" altLang="zh-CN" sz="2000"/>
              <a:t>Queue: efb-</a:t>
            </a:r>
          </a:p>
        </p:txBody>
      </p:sp>
      <p:sp>
        <p:nvSpPr>
          <p:cNvPr id="9" name="文本框 8"/>
          <p:cNvSpPr txBox="1"/>
          <p:nvPr/>
        </p:nvSpPr>
        <p:spPr>
          <a:xfrm>
            <a:off x="5436235" y="3112770"/>
            <a:ext cx="3685540" cy="398780"/>
          </a:xfrm>
          <a:prstGeom prst="rect">
            <a:avLst/>
          </a:prstGeom>
          <a:noFill/>
          <a:ln>
            <a:solidFill>
              <a:schemeClr val="tx2"/>
            </a:solidFill>
          </a:ln>
        </p:spPr>
        <p:txBody>
          <a:bodyPr wrap="square" rtlCol="0">
            <a:spAutoFit/>
          </a:bodyPr>
          <a:lstStyle/>
          <a:p>
            <a:pPr algn="l"/>
            <a:r>
              <a:rPr lang="en-US" altLang="zh-CN" sz="2000"/>
              <a:t>Queue: fb-</a:t>
            </a:r>
          </a:p>
        </p:txBody>
      </p:sp>
      <p:sp>
        <p:nvSpPr>
          <p:cNvPr id="10" name="文本框 9"/>
          <p:cNvSpPr txBox="1"/>
          <p:nvPr/>
        </p:nvSpPr>
        <p:spPr>
          <a:xfrm>
            <a:off x="5436235" y="3500755"/>
            <a:ext cx="3685540" cy="398780"/>
          </a:xfrm>
          <a:prstGeom prst="rect">
            <a:avLst/>
          </a:prstGeom>
          <a:noFill/>
          <a:ln>
            <a:solidFill>
              <a:schemeClr val="tx2"/>
            </a:solidFill>
          </a:ln>
        </p:spPr>
        <p:txBody>
          <a:bodyPr wrap="square" rtlCol="0">
            <a:spAutoFit/>
          </a:bodyPr>
          <a:lstStyle/>
          <a:p>
            <a:pPr algn="l"/>
            <a:r>
              <a:rPr lang="en-US" altLang="zh-CN" sz="2000"/>
              <a:t>Queue: b-</a:t>
            </a:r>
          </a:p>
        </p:txBody>
      </p:sp>
      <p:sp>
        <p:nvSpPr>
          <p:cNvPr id="11" name="文本框 10"/>
          <p:cNvSpPr txBox="1"/>
          <p:nvPr/>
        </p:nvSpPr>
        <p:spPr>
          <a:xfrm>
            <a:off x="5436235" y="3899535"/>
            <a:ext cx="3685540" cy="398780"/>
          </a:xfrm>
          <a:prstGeom prst="rect">
            <a:avLst/>
          </a:prstGeom>
          <a:noFill/>
          <a:ln>
            <a:solidFill>
              <a:schemeClr val="tx2"/>
            </a:solidFill>
          </a:ln>
        </p:spPr>
        <p:txBody>
          <a:bodyPr wrap="square" rtlCol="0">
            <a:spAutoFit/>
          </a:bodyPr>
          <a:lstStyle/>
          <a:p>
            <a:pPr algn="l"/>
            <a:r>
              <a:rPr lang="en-US" altLang="zh-CN" sz="2000"/>
              <a:t>Queue: -</a:t>
            </a:r>
          </a:p>
        </p:txBody>
      </p:sp>
      <p:sp>
        <p:nvSpPr>
          <p:cNvPr id="12" name="文本框 11"/>
          <p:cNvSpPr txBox="1"/>
          <p:nvPr/>
        </p:nvSpPr>
        <p:spPr>
          <a:xfrm>
            <a:off x="5436235" y="4293235"/>
            <a:ext cx="3685540" cy="398780"/>
          </a:xfrm>
          <a:prstGeom prst="rect">
            <a:avLst/>
          </a:prstGeom>
          <a:noFill/>
          <a:ln>
            <a:solidFill>
              <a:schemeClr val="tx2"/>
            </a:solidFill>
          </a:ln>
        </p:spPr>
        <p:txBody>
          <a:bodyPr wrap="square" rtlCol="0">
            <a:spAutoFit/>
          </a:bodyPr>
          <a:lstStyle/>
          <a:p>
            <a:pPr algn="l"/>
            <a:r>
              <a:rPr lang="en-US" altLang="zh-CN" sz="2000"/>
              <a:t>Queue: cd</a:t>
            </a:r>
          </a:p>
        </p:txBody>
      </p:sp>
      <p:sp>
        <p:nvSpPr>
          <p:cNvPr id="13" name="文本框 12"/>
          <p:cNvSpPr txBox="1"/>
          <p:nvPr/>
        </p:nvSpPr>
        <p:spPr>
          <a:xfrm>
            <a:off x="5436235" y="4692015"/>
            <a:ext cx="3685540" cy="398780"/>
          </a:xfrm>
          <a:prstGeom prst="rect">
            <a:avLst/>
          </a:prstGeom>
          <a:noFill/>
          <a:ln>
            <a:solidFill>
              <a:schemeClr val="tx2"/>
            </a:solidFill>
          </a:ln>
        </p:spPr>
        <p:txBody>
          <a:bodyPr wrap="square" rtlCol="0">
            <a:spAutoFit/>
          </a:bodyPr>
          <a:lstStyle/>
          <a:p>
            <a:pPr algn="l"/>
            <a:r>
              <a:rPr lang="en-US" altLang="zh-CN" sz="2000"/>
              <a:t>Queue: d</a:t>
            </a:r>
          </a:p>
        </p:txBody>
      </p:sp>
      <p:sp>
        <p:nvSpPr>
          <p:cNvPr id="14" name="文本框 13"/>
          <p:cNvSpPr txBox="1"/>
          <p:nvPr/>
        </p:nvSpPr>
        <p:spPr>
          <a:xfrm>
            <a:off x="5436235" y="5090795"/>
            <a:ext cx="3685540" cy="398780"/>
          </a:xfrm>
          <a:prstGeom prst="rect">
            <a:avLst/>
          </a:prstGeom>
          <a:noFill/>
          <a:ln>
            <a:solidFill>
              <a:schemeClr val="tx2"/>
            </a:solidFill>
          </a:ln>
        </p:spPr>
        <p:txBody>
          <a:bodyPr wrap="square" rtlCol="0">
            <a:spAutoFit/>
          </a:bodyPr>
          <a:lstStyle/>
          <a:p>
            <a:pPr algn="l"/>
            <a:r>
              <a:rPr lang="en-US" altLang="zh-CN" sz="2000"/>
              <a:t>Queue: </a:t>
            </a:r>
          </a:p>
        </p:txBody>
      </p:sp>
      <p:sp>
        <p:nvSpPr>
          <p:cNvPr id="15" name="文本框 14"/>
          <p:cNvSpPr txBox="1"/>
          <p:nvPr/>
        </p:nvSpPr>
        <p:spPr>
          <a:xfrm>
            <a:off x="3931920" y="1124585"/>
            <a:ext cx="1379855" cy="398780"/>
          </a:xfrm>
          <a:prstGeom prst="rect">
            <a:avLst/>
          </a:prstGeom>
          <a:noFill/>
          <a:ln>
            <a:noFill/>
          </a:ln>
        </p:spPr>
        <p:txBody>
          <a:bodyPr wrap="square" rtlCol="0">
            <a:spAutoFit/>
          </a:bodyPr>
          <a:lstStyle/>
          <a:p>
            <a:pPr algn="l"/>
            <a:r>
              <a:rPr lang="en-US" altLang="zh-CN" sz="2000">
                <a:ln>
                  <a:noFill/>
                </a:ln>
              </a:rPr>
              <a:t>Print: -</a:t>
            </a:r>
          </a:p>
        </p:txBody>
      </p:sp>
      <p:sp>
        <p:nvSpPr>
          <p:cNvPr id="16" name="文本框 15"/>
          <p:cNvSpPr txBox="1"/>
          <p:nvPr/>
        </p:nvSpPr>
        <p:spPr>
          <a:xfrm>
            <a:off x="3931920" y="1523365"/>
            <a:ext cx="1379855" cy="398780"/>
          </a:xfrm>
          <a:prstGeom prst="rect">
            <a:avLst/>
          </a:prstGeom>
          <a:noFill/>
          <a:ln>
            <a:noFill/>
          </a:ln>
        </p:spPr>
        <p:txBody>
          <a:bodyPr wrap="square" rtlCol="0">
            <a:spAutoFit/>
          </a:bodyPr>
          <a:lstStyle/>
          <a:p>
            <a:pPr algn="l"/>
            <a:r>
              <a:rPr lang="en-US" altLang="zh-CN" sz="2000">
                <a:ln>
                  <a:noFill/>
                </a:ln>
              </a:rPr>
              <a:t>Print: +</a:t>
            </a:r>
          </a:p>
        </p:txBody>
      </p:sp>
      <p:sp>
        <p:nvSpPr>
          <p:cNvPr id="17" name="文本框 16"/>
          <p:cNvSpPr txBox="1"/>
          <p:nvPr/>
        </p:nvSpPr>
        <p:spPr>
          <a:xfrm>
            <a:off x="3931920" y="1916430"/>
            <a:ext cx="1379855" cy="398780"/>
          </a:xfrm>
          <a:prstGeom prst="rect">
            <a:avLst/>
          </a:prstGeom>
          <a:noFill/>
          <a:ln>
            <a:noFill/>
          </a:ln>
        </p:spPr>
        <p:txBody>
          <a:bodyPr wrap="square" rtlCol="0">
            <a:spAutoFit/>
          </a:bodyPr>
          <a:lstStyle/>
          <a:p>
            <a:pPr algn="l"/>
            <a:r>
              <a:rPr lang="en-US" altLang="zh-CN" sz="2000">
                <a:ln>
                  <a:noFill/>
                </a:ln>
              </a:rPr>
              <a:t>Print: /</a:t>
            </a:r>
          </a:p>
        </p:txBody>
      </p:sp>
      <p:sp>
        <p:nvSpPr>
          <p:cNvPr id="18" name="文本框 17"/>
          <p:cNvSpPr txBox="1"/>
          <p:nvPr/>
        </p:nvSpPr>
        <p:spPr>
          <a:xfrm>
            <a:off x="3923665" y="2315210"/>
            <a:ext cx="1379855" cy="398780"/>
          </a:xfrm>
          <a:prstGeom prst="rect">
            <a:avLst/>
          </a:prstGeom>
          <a:noFill/>
          <a:ln>
            <a:noFill/>
          </a:ln>
        </p:spPr>
        <p:txBody>
          <a:bodyPr wrap="square" rtlCol="0">
            <a:spAutoFit/>
          </a:bodyPr>
          <a:lstStyle/>
          <a:p>
            <a:pPr algn="l"/>
            <a:r>
              <a:rPr lang="en-US" altLang="zh-CN" sz="2000">
                <a:ln>
                  <a:noFill/>
                </a:ln>
              </a:rPr>
              <a:t>Print: a</a:t>
            </a:r>
          </a:p>
        </p:txBody>
      </p:sp>
      <p:sp>
        <p:nvSpPr>
          <p:cNvPr id="19" name="文本框 18"/>
          <p:cNvSpPr txBox="1"/>
          <p:nvPr/>
        </p:nvSpPr>
        <p:spPr>
          <a:xfrm>
            <a:off x="3923665" y="2708910"/>
            <a:ext cx="1379855" cy="398780"/>
          </a:xfrm>
          <a:prstGeom prst="rect">
            <a:avLst/>
          </a:prstGeom>
          <a:noFill/>
          <a:ln>
            <a:noFill/>
          </a:ln>
        </p:spPr>
        <p:txBody>
          <a:bodyPr wrap="square" rtlCol="0">
            <a:spAutoFit/>
          </a:bodyPr>
          <a:lstStyle/>
          <a:p>
            <a:pPr algn="l"/>
            <a:r>
              <a:rPr lang="en-US" altLang="zh-CN" sz="2000">
                <a:ln>
                  <a:noFill/>
                </a:ln>
              </a:rPr>
              <a:t>Print: *</a:t>
            </a:r>
          </a:p>
        </p:txBody>
      </p:sp>
      <p:sp>
        <p:nvSpPr>
          <p:cNvPr id="20" name="文本框 19"/>
          <p:cNvSpPr txBox="1"/>
          <p:nvPr/>
        </p:nvSpPr>
        <p:spPr>
          <a:xfrm>
            <a:off x="3923665" y="3112770"/>
            <a:ext cx="1379855" cy="398780"/>
          </a:xfrm>
          <a:prstGeom prst="rect">
            <a:avLst/>
          </a:prstGeom>
          <a:noFill/>
          <a:ln>
            <a:noFill/>
          </a:ln>
        </p:spPr>
        <p:txBody>
          <a:bodyPr wrap="square" rtlCol="0">
            <a:spAutoFit/>
          </a:bodyPr>
          <a:lstStyle/>
          <a:p>
            <a:pPr algn="l"/>
            <a:r>
              <a:rPr lang="en-US" altLang="zh-CN" sz="2000">
                <a:ln>
                  <a:noFill/>
                </a:ln>
              </a:rPr>
              <a:t>Print: e</a:t>
            </a:r>
          </a:p>
        </p:txBody>
      </p:sp>
      <p:sp>
        <p:nvSpPr>
          <p:cNvPr id="21" name="文本框 20"/>
          <p:cNvSpPr txBox="1"/>
          <p:nvPr/>
        </p:nvSpPr>
        <p:spPr>
          <a:xfrm>
            <a:off x="3923665" y="3511550"/>
            <a:ext cx="1379855" cy="398780"/>
          </a:xfrm>
          <a:prstGeom prst="rect">
            <a:avLst/>
          </a:prstGeom>
          <a:noFill/>
          <a:ln>
            <a:noFill/>
          </a:ln>
        </p:spPr>
        <p:txBody>
          <a:bodyPr wrap="square" rtlCol="0">
            <a:spAutoFit/>
          </a:bodyPr>
          <a:lstStyle/>
          <a:p>
            <a:pPr algn="l"/>
            <a:r>
              <a:rPr lang="en-US" altLang="zh-CN" sz="2000">
                <a:ln>
                  <a:noFill/>
                </a:ln>
              </a:rPr>
              <a:t>Print: f</a:t>
            </a:r>
          </a:p>
        </p:txBody>
      </p:sp>
      <p:sp>
        <p:nvSpPr>
          <p:cNvPr id="22" name="文本框 21"/>
          <p:cNvSpPr txBox="1"/>
          <p:nvPr/>
        </p:nvSpPr>
        <p:spPr>
          <a:xfrm>
            <a:off x="3931920" y="3894455"/>
            <a:ext cx="1379855" cy="398780"/>
          </a:xfrm>
          <a:prstGeom prst="rect">
            <a:avLst/>
          </a:prstGeom>
          <a:noFill/>
          <a:ln>
            <a:noFill/>
          </a:ln>
        </p:spPr>
        <p:txBody>
          <a:bodyPr wrap="square" rtlCol="0">
            <a:spAutoFit/>
          </a:bodyPr>
          <a:lstStyle/>
          <a:p>
            <a:pPr algn="l"/>
            <a:r>
              <a:rPr lang="en-US" altLang="zh-CN" sz="2000">
                <a:ln>
                  <a:noFill/>
                </a:ln>
              </a:rPr>
              <a:t>Print: b</a:t>
            </a:r>
          </a:p>
        </p:txBody>
      </p:sp>
      <p:sp>
        <p:nvSpPr>
          <p:cNvPr id="23" name="文本框 22"/>
          <p:cNvSpPr txBox="1"/>
          <p:nvPr/>
        </p:nvSpPr>
        <p:spPr>
          <a:xfrm>
            <a:off x="3931920" y="4293235"/>
            <a:ext cx="1379855" cy="398780"/>
          </a:xfrm>
          <a:prstGeom prst="rect">
            <a:avLst/>
          </a:prstGeom>
          <a:noFill/>
          <a:ln>
            <a:noFill/>
          </a:ln>
        </p:spPr>
        <p:txBody>
          <a:bodyPr wrap="square" rtlCol="0">
            <a:spAutoFit/>
          </a:bodyPr>
          <a:lstStyle/>
          <a:p>
            <a:pPr algn="l"/>
            <a:r>
              <a:rPr lang="en-US" altLang="zh-CN" sz="2000">
                <a:ln>
                  <a:noFill/>
                </a:ln>
              </a:rPr>
              <a:t>Print: -</a:t>
            </a:r>
          </a:p>
        </p:txBody>
      </p:sp>
      <p:sp>
        <p:nvSpPr>
          <p:cNvPr id="24" name="文本框 23"/>
          <p:cNvSpPr txBox="1"/>
          <p:nvPr/>
        </p:nvSpPr>
        <p:spPr>
          <a:xfrm>
            <a:off x="3931920" y="4692015"/>
            <a:ext cx="1379855" cy="398780"/>
          </a:xfrm>
          <a:prstGeom prst="rect">
            <a:avLst/>
          </a:prstGeom>
          <a:noFill/>
          <a:ln>
            <a:noFill/>
          </a:ln>
        </p:spPr>
        <p:txBody>
          <a:bodyPr wrap="square" rtlCol="0">
            <a:spAutoFit/>
          </a:bodyPr>
          <a:lstStyle/>
          <a:p>
            <a:pPr algn="l"/>
            <a:r>
              <a:rPr lang="en-US" altLang="zh-CN" sz="2000">
                <a:ln>
                  <a:noFill/>
                </a:ln>
              </a:rPr>
              <a:t>Print: c</a:t>
            </a:r>
          </a:p>
        </p:txBody>
      </p:sp>
      <p:sp>
        <p:nvSpPr>
          <p:cNvPr id="25" name="文本框 24"/>
          <p:cNvSpPr txBox="1"/>
          <p:nvPr/>
        </p:nvSpPr>
        <p:spPr>
          <a:xfrm>
            <a:off x="3931920" y="5085080"/>
            <a:ext cx="1379855" cy="398780"/>
          </a:xfrm>
          <a:prstGeom prst="rect">
            <a:avLst/>
          </a:prstGeom>
          <a:noFill/>
          <a:ln>
            <a:noFill/>
          </a:ln>
        </p:spPr>
        <p:txBody>
          <a:bodyPr wrap="square" rtlCol="0">
            <a:spAutoFit/>
          </a:bodyPr>
          <a:lstStyle/>
          <a:p>
            <a:pPr algn="l"/>
            <a:r>
              <a:rPr lang="en-US" altLang="zh-CN" sz="2000">
                <a:ln>
                  <a:noFill/>
                </a:ln>
              </a:rPr>
              <a:t>Print: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a:t>Analysis of binary tree traversal</a:t>
            </a:r>
          </a:p>
        </p:txBody>
      </p:sp>
      <p:sp>
        <p:nvSpPr>
          <p:cNvPr id="144387" name="Rectangle 3"/>
          <p:cNvSpPr>
            <a:spLocks noGrp="1" noChangeArrowheads="1"/>
          </p:cNvSpPr>
          <p:nvPr>
            <p:ph type="body" idx="1"/>
          </p:nvPr>
        </p:nvSpPr>
        <p:spPr>
          <a:xfrm>
            <a:off x="467360" y="1772920"/>
            <a:ext cx="8229600" cy="4530725"/>
          </a:xfrm>
        </p:spPr>
        <p:txBody>
          <a:bodyPr/>
          <a:lstStyle/>
          <a:p>
            <a:pPr>
              <a:lnSpc>
                <a:spcPct val="90000"/>
              </a:lnSpc>
            </a:pPr>
            <a:r>
              <a:rPr lang="en-US" altLang="zh-CN" dirty="0">
                <a:effectLst/>
                <a:latin typeface="Arial" panose="020B0604020202020204" pitchFamily="34" charset="0"/>
              </a:rPr>
              <a:t>Time complexity (</a:t>
            </a:r>
            <a:r>
              <a:rPr lang="zh-CN" altLang="en-US" dirty="0">
                <a:effectLst/>
                <a:latin typeface="Arial" panose="020B0604020202020204" pitchFamily="34" charset="0"/>
              </a:rPr>
              <a:t>时间复杂度</a:t>
            </a:r>
            <a:r>
              <a:rPr lang="en-US" altLang="zh-CN" dirty="0">
                <a:effectLst/>
                <a:latin typeface="Arial" panose="020B0604020202020204" pitchFamily="34" charset="0"/>
              </a:rPr>
              <a:t>)</a:t>
            </a:r>
          </a:p>
          <a:p>
            <a:pPr lvl="1">
              <a:lnSpc>
                <a:spcPct val="90000"/>
              </a:lnSpc>
            </a:pPr>
            <a:r>
              <a:rPr lang="en-US" altLang="zh-CN" dirty="0">
                <a:effectLst/>
                <a:latin typeface="Arial" panose="020B0604020202020204" pitchFamily="34" charset="0"/>
              </a:rPr>
              <a:t>O(</a:t>
            </a:r>
            <a:r>
              <a:rPr lang="en-US" altLang="zh-CN" i="1" dirty="0">
                <a:effectLst/>
                <a:latin typeface="Arial" panose="020B0604020202020204" pitchFamily="34" charset="0"/>
              </a:rPr>
              <a:t>n</a:t>
            </a:r>
            <a:r>
              <a:rPr lang="en-US" altLang="zh-CN" dirty="0">
                <a:effectLst/>
                <a:latin typeface="Arial" panose="020B0604020202020204" pitchFamily="34" charset="0"/>
              </a:rPr>
              <a:t>)</a:t>
            </a:r>
          </a:p>
          <a:p>
            <a:pPr marL="457200" lvl="1" indent="0">
              <a:lnSpc>
                <a:spcPct val="90000"/>
              </a:lnSpc>
              <a:buNone/>
            </a:pPr>
            <a:endParaRPr lang="en-US" altLang="zh-CN" dirty="0">
              <a:effectLst/>
              <a:latin typeface="Arial" panose="020B0604020202020204" pitchFamily="34" charset="0"/>
            </a:endParaRPr>
          </a:p>
          <a:p>
            <a:pPr>
              <a:lnSpc>
                <a:spcPct val="90000"/>
              </a:lnSpc>
            </a:pPr>
            <a:r>
              <a:rPr lang="en-US" altLang="zh-CN" dirty="0">
                <a:effectLst/>
                <a:latin typeface="Arial" panose="020B0604020202020204" pitchFamily="34" charset="0"/>
              </a:rPr>
              <a:t>Space complexity (</a:t>
            </a:r>
            <a:r>
              <a:rPr lang="zh-CN" altLang="en-US" dirty="0">
                <a:effectLst/>
                <a:latin typeface="Arial" panose="020B0604020202020204" pitchFamily="34" charset="0"/>
              </a:rPr>
              <a:t>空间复杂度</a:t>
            </a:r>
            <a:r>
              <a:rPr lang="en-US" altLang="zh-CN" dirty="0">
                <a:effectLst/>
                <a:latin typeface="Arial" panose="020B0604020202020204" pitchFamily="34" charset="0"/>
              </a:rPr>
              <a:t>)</a:t>
            </a:r>
          </a:p>
          <a:p>
            <a:pPr lvl="1">
              <a:lnSpc>
                <a:spcPct val="90000"/>
              </a:lnSpc>
            </a:pPr>
            <a:r>
              <a:rPr lang="en-US" altLang="zh-CN" dirty="0">
                <a:effectLst/>
                <a:latin typeface="Arial" panose="020B0604020202020204" pitchFamily="34" charset="0"/>
              </a:rPr>
              <a:t>Depth-first methods (</a:t>
            </a:r>
            <a:r>
              <a:rPr lang="zh-CN" altLang="en-US" dirty="0">
                <a:effectLst/>
                <a:latin typeface="Arial" panose="020B0604020202020204" pitchFamily="34" charset="0"/>
              </a:rPr>
              <a:t>深度优先的方法</a:t>
            </a:r>
            <a:r>
              <a:rPr lang="en-US" altLang="zh-CN" dirty="0">
                <a:effectLst/>
                <a:latin typeface="Arial" panose="020B0604020202020204" pitchFamily="34" charset="0"/>
              </a:rPr>
              <a:t>)</a:t>
            </a:r>
          </a:p>
          <a:p>
            <a:pPr lvl="1">
              <a:lnSpc>
                <a:spcPct val="90000"/>
              </a:lnSpc>
              <a:buFont typeface="Wingdings" panose="05000000000000000000" pitchFamily="2" charset="2"/>
              <a:buNone/>
            </a:pPr>
            <a:r>
              <a:rPr lang="en-US" altLang="zh-CN" dirty="0">
                <a:effectLst/>
                <a:latin typeface="Arial" panose="020B0604020202020204" pitchFamily="34" charset="0"/>
              </a:rPr>
              <a:t>	    O(</a:t>
            </a:r>
            <a:r>
              <a:rPr lang="zh-CN" altLang="en-US" dirty="0">
                <a:effectLst/>
                <a:latin typeface="Arial" panose="020B0604020202020204" pitchFamily="34" charset="0"/>
              </a:rPr>
              <a:t>树的深度</a:t>
            </a:r>
            <a:r>
              <a:rPr lang="en-US" altLang="zh-CN" dirty="0">
                <a:effectLst/>
                <a:latin typeface="Arial" panose="020B0604020202020204" pitchFamily="34" charset="0"/>
              </a:rPr>
              <a:t>)      </a:t>
            </a:r>
            <a:r>
              <a:rPr lang="en-US" altLang="zh-CN" dirty="0">
                <a:effectLst/>
                <a:latin typeface="Arial" panose="020B0604020202020204" pitchFamily="34" charset="0"/>
                <a:sym typeface="+mn-ea"/>
              </a:rPr>
              <a:t>O(n)</a:t>
            </a:r>
            <a:endParaRPr lang="en-US" altLang="zh-CN" dirty="0">
              <a:effectLst/>
              <a:latin typeface="Arial" panose="020B0604020202020204" pitchFamily="34" charset="0"/>
            </a:endParaRPr>
          </a:p>
          <a:p>
            <a:pPr lvl="1">
              <a:lnSpc>
                <a:spcPct val="90000"/>
              </a:lnSpc>
            </a:pPr>
            <a:r>
              <a:rPr lang="en-US" altLang="zh-CN" dirty="0">
                <a:effectLst/>
                <a:latin typeface="Arial" panose="020B0604020202020204" pitchFamily="34" charset="0"/>
              </a:rPr>
              <a:t>Level-first method (</a:t>
            </a:r>
            <a:r>
              <a:rPr lang="zh-CN" altLang="en-US" dirty="0">
                <a:effectLst/>
                <a:latin typeface="Arial" panose="020B0604020202020204" pitchFamily="34" charset="0"/>
              </a:rPr>
              <a:t>按层次遍历</a:t>
            </a:r>
            <a:r>
              <a:rPr lang="en-US" altLang="zh-CN" dirty="0">
                <a:effectLst/>
                <a:latin typeface="Arial" panose="020B0604020202020204" pitchFamily="34" charset="0"/>
              </a:rPr>
              <a:t>)</a:t>
            </a:r>
          </a:p>
          <a:p>
            <a:pPr lvl="1">
              <a:lnSpc>
                <a:spcPct val="90000"/>
              </a:lnSpc>
              <a:buFont typeface="Wingdings" panose="05000000000000000000" pitchFamily="2" charset="2"/>
              <a:buNone/>
            </a:pPr>
            <a:r>
              <a:rPr lang="en-US" altLang="zh-CN" dirty="0">
                <a:effectLst/>
                <a:latin typeface="Arial" panose="020B0604020202020204" pitchFamily="34" charset="0"/>
              </a:rPr>
              <a:t>	    O(</a:t>
            </a:r>
            <a:r>
              <a:rPr lang="zh-CN" altLang="en-US" dirty="0">
                <a:effectLst/>
                <a:latin typeface="Arial" panose="020B0604020202020204" pitchFamily="34" charset="0"/>
              </a:rPr>
              <a:t>树的宽度</a:t>
            </a:r>
            <a:r>
              <a:rPr lang="en-US" altLang="zh-CN" dirty="0">
                <a:effectLst/>
                <a:latin typeface="Arial" panose="020B0604020202020204" pitchFamily="34" charset="0"/>
              </a:rPr>
              <a:t>)      </a:t>
            </a:r>
            <a:r>
              <a:rPr lang="en-US" altLang="zh-CN" dirty="0">
                <a:effectLst/>
                <a:latin typeface="Arial" panose="020B0604020202020204" pitchFamily="34" charset="0"/>
                <a:sym typeface="+mn-ea"/>
              </a:rPr>
              <a:t>O(n)</a:t>
            </a:r>
            <a:endParaRPr lang="en-US" altLang="zh-CN" dirty="0">
              <a:effectLst/>
              <a:latin typeface="Arial" panose="020B0604020202020204" pitchFamily="34" charset="0"/>
            </a:endParaRPr>
          </a:p>
          <a:p>
            <a:pPr lvl="1">
              <a:lnSpc>
                <a:spcPct val="90000"/>
              </a:lnSpc>
              <a:buFont typeface="Wingdings" panose="05000000000000000000" pitchFamily="2" charset="2"/>
              <a:buNone/>
            </a:pPr>
            <a:r>
              <a:rPr lang="en-US" altLang="zh-CN" dirty="0">
                <a:effectLst/>
                <a:latin typeface="Arial" panose="020B0604020202020204" pitchFamily="34" charset="0"/>
              </a:rPr>
              <a:t>n: number of binary tree nodes (</a:t>
            </a:r>
            <a:r>
              <a:rPr lang="zh-CN" altLang="en-US" dirty="0" smtClean="0">
                <a:effectLst/>
                <a:latin typeface="Arial" panose="020B0604020202020204" pitchFamily="34" charset="0"/>
              </a:rPr>
              <a:t>二叉树结点</a:t>
            </a:r>
            <a:r>
              <a:rPr lang="zh-CN" altLang="en-US" dirty="0">
                <a:effectLst/>
                <a:latin typeface="Arial" panose="020B0604020202020204" pitchFamily="34" charset="0"/>
              </a:rPr>
              <a:t>个数</a:t>
            </a:r>
            <a:r>
              <a:rPr lang="en-US" altLang="zh-CN" dirty="0">
                <a:effectLst/>
                <a:latin typeface="Arial" panose="020B0604020202020204" pitchFamily="34" charset="0"/>
              </a:rPr>
              <a:t>)</a:t>
            </a:r>
          </a:p>
        </p:txBody>
      </p:sp>
      <p:cxnSp>
        <p:nvCxnSpPr>
          <p:cNvPr id="2" name="直接箭头连接符 1"/>
          <p:cNvCxnSpPr/>
          <p:nvPr/>
        </p:nvCxnSpPr>
        <p:spPr>
          <a:xfrm>
            <a:off x="3707765" y="3860800"/>
            <a:ext cx="405130" cy="2540"/>
          </a:xfrm>
          <a:prstGeom prst="straightConnector1">
            <a:avLst/>
          </a:prstGeom>
          <a:noFill/>
          <a:ln w="28575">
            <a:solidFill>
              <a:schemeClr val="tx1"/>
            </a:solidFill>
            <a:tailEnd type="arrow"/>
          </a:ln>
        </p:spPr>
      </p:cxnSp>
      <p:cxnSp>
        <p:nvCxnSpPr>
          <p:cNvPr id="3" name="直接箭头连接符 2"/>
          <p:cNvCxnSpPr/>
          <p:nvPr/>
        </p:nvCxnSpPr>
        <p:spPr>
          <a:xfrm>
            <a:off x="3707765" y="4797425"/>
            <a:ext cx="405130" cy="2540"/>
          </a:xfrm>
          <a:prstGeom prst="straightConnector1">
            <a:avLst/>
          </a:prstGeom>
          <a:noFill/>
          <a:ln w="28575">
            <a:solidFill>
              <a:schemeClr val="tx1"/>
            </a:solidFill>
            <a:tailEnd type="arrow"/>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026"/>
          <p:cNvSpPr txBox="1">
            <a:spLocks noChangeArrowheads="1"/>
          </p:cNvSpPr>
          <p:nvPr/>
        </p:nvSpPr>
        <p:spPr bwMode="auto">
          <a:xfrm>
            <a:off x="612140" y="1125220"/>
            <a:ext cx="8253730" cy="1630045"/>
          </a:xfrm>
          <a:prstGeom prst="rect">
            <a:avLst/>
          </a:prstGeom>
          <a:noFill/>
          <a:ln w="9525">
            <a:noFill/>
            <a:miter lim="800000"/>
          </a:ln>
          <a:effectLst/>
        </p:spPr>
        <p:txBody>
          <a:bodyPr wrap="square">
            <a:spAutoFit/>
          </a:bodyPr>
          <a:lstStyle/>
          <a:p>
            <a:pPr algn="l">
              <a:lnSpc>
                <a:spcPts val="3000"/>
              </a:lnSpc>
              <a:spcBef>
                <a:spcPts val="0"/>
              </a:spcBef>
            </a:pPr>
            <a:r>
              <a:rPr kumimoji="1" lang="zh-CN" altLang="en-US" sz="2400" b="1" u="sng" dirty="0">
                <a:solidFill>
                  <a:srgbClr val="FFFF00"/>
                </a:solidFill>
                <a:latin typeface="Songti SC Bold" panose="02010800040101010101" charset="-122"/>
                <a:ea typeface="Songti SC Bold" panose="02010800040101010101" charset="-122"/>
                <a:cs typeface="Songti SC Bold" panose="02010800040101010101" charset="-122"/>
              </a:rPr>
              <a:t>结点、结点</a:t>
            </a:r>
            <a:r>
              <a:rPr kumimoji="1" lang="zh-CN" altLang="en-US" sz="2400" b="1" u="sng" dirty="0" smtClean="0">
                <a:solidFill>
                  <a:srgbClr val="FFFF00"/>
                </a:solidFill>
                <a:latin typeface="Songti SC Bold" panose="02010800040101010101" charset="-122"/>
                <a:ea typeface="Songti SC Bold" panose="02010800040101010101" charset="-122"/>
                <a:cs typeface="Songti SC Bold" panose="02010800040101010101" charset="-122"/>
              </a:rPr>
              <a:t>的</a:t>
            </a:r>
            <a:r>
              <a:rPr kumimoji="1" lang="zh-CN" altLang="en-US" sz="2400" b="1" u="sng" dirty="0">
                <a:solidFill>
                  <a:srgbClr val="FFFF00"/>
                </a:solidFill>
                <a:latin typeface="Songti SC Bold" panose="02010800040101010101" charset="-122"/>
                <a:ea typeface="Songti SC Bold" panose="02010800040101010101" charset="-122"/>
                <a:cs typeface="Songti SC Bold" panose="02010800040101010101" charset="-122"/>
              </a:rPr>
              <a:t>度与树的度</a:t>
            </a:r>
            <a:r>
              <a:rPr kumimoji="1" lang="zh-CN" altLang="en-US" sz="2400" b="1" dirty="0" smtClean="0">
                <a:solidFill>
                  <a:srgbClr val="FFFF00"/>
                </a:solidFill>
                <a:latin typeface="Songti SC Bold" panose="02010800040101010101" charset="-122"/>
                <a:ea typeface="Songti SC Bold" panose="02010800040101010101" charset="-122"/>
                <a:cs typeface="Songti SC Bold" panose="02010800040101010101" charset="-122"/>
              </a:rPr>
              <a:t>：</a:t>
            </a:r>
            <a:r>
              <a:rPr kumimoji="1" lang="en-US" altLang="zh-CN" sz="2400" b="1" dirty="0">
                <a:solidFill>
                  <a:srgbClr val="FFFF00"/>
                </a:solidFill>
                <a:effectLst/>
                <a:latin typeface="Songti SC Regular" panose="02010800040101010101" charset="-122"/>
                <a:ea typeface="Songti SC Regular" panose="02010800040101010101" charset="-122"/>
                <a:cs typeface="Songti SC Regular" panose="02010800040101010101" charset="-122"/>
              </a:rPr>
              <a:t> </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结点</a:t>
            </a:r>
            <a:r>
              <a:rPr kumimoji="1" lang="zh-CN" altLang="en-US" sz="2400" dirty="0">
                <a:latin typeface="Songti SC Regular" panose="02010800040101010101" charset="-122"/>
                <a:ea typeface="Songti SC Regular" panose="02010800040101010101" charset="-122"/>
                <a:cs typeface="Songti SC Regular" panose="02010800040101010101" charset="-122"/>
              </a:rPr>
              <a:t>包含一个数据元素及若干指向其子树的</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分支。树</a:t>
            </a:r>
            <a:r>
              <a:rPr kumimoji="1" lang="zh-CN" altLang="en-US" sz="2400" dirty="0">
                <a:latin typeface="Songti SC Regular" panose="02010800040101010101" charset="-122"/>
                <a:ea typeface="Songti SC Regular" panose="02010800040101010101" charset="-122"/>
                <a:cs typeface="Songti SC Regular" panose="02010800040101010101" charset="-122"/>
              </a:rPr>
              <a:t>中一个结点的子树的个数称为</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该</a:t>
            </a:r>
            <a:r>
              <a:rPr kumimoji="1" lang="zh-CN" altLang="en-US" sz="2400" dirty="0" smtClean="0">
                <a:solidFill>
                  <a:srgbClr val="FFFF00"/>
                </a:solidFill>
                <a:latin typeface="Songti SC Regular" panose="02010800040101010101" charset="-122"/>
                <a:ea typeface="Songti SC Regular" panose="02010800040101010101" charset="-122"/>
                <a:cs typeface="Songti SC Regular" panose="02010800040101010101" charset="-122"/>
              </a:rPr>
              <a:t>结点的</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度</a:t>
            </a:r>
            <a:r>
              <a:rPr kumimoji="1" lang="zh-CN" altLang="en-US" sz="2400" dirty="0">
                <a:latin typeface="Songti SC Regular" panose="02010800040101010101" charset="-122"/>
                <a:ea typeface="Songti SC Regular" panose="02010800040101010101" charset="-122"/>
                <a:cs typeface="Songti SC Regular" panose="02010800040101010101" charset="-122"/>
              </a:rPr>
              <a:t>。树中</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各结点的</a:t>
            </a:r>
            <a:r>
              <a:rPr kumimoji="1" lang="zh-CN" altLang="en-US" sz="2400" dirty="0">
                <a:latin typeface="Songti SC Regular" panose="02010800040101010101" charset="-122"/>
                <a:ea typeface="Songti SC Regular" panose="02010800040101010101" charset="-122"/>
                <a:cs typeface="Songti SC Regular" panose="02010800040101010101" charset="-122"/>
              </a:rPr>
              <a:t>度的最大值称为</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树的</a:t>
            </a:r>
            <a:r>
              <a:rPr kumimoji="1" lang="zh-CN" altLang="en-US" sz="2400" dirty="0" smtClean="0">
                <a:solidFill>
                  <a:srgbClr val="FFFF00"/>
                </a:solidFill>
                <a:latin typeface="Songti SC Regular" panose="02010800040101010101" charset="-122"/>
                <a:ea typeface="Songti SC Regular" panose="02010800040101010101" charset="-122"/>
                <a:cs typeface="Songti SC Regular" panose="02010800040101010101" charset="-122"/>
              </a:rPr>
              <a:t>度</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，通常</a:t>
            </a:r>
            <a:r>
              <a:rPr kumimoji="1" lang="zh-CN" altLang="en-US" sz="2400" dirty="0">
                <a:latin typeface="Songti SC Regular" panose="02010800040101010101" charset="-122"/>
                <a:ea typeface="Songti SC Regular" panose="02010800040101010101" charset="-122"/>
                <a:cs typeface="Songti SC Regular" panose="02010800040101010101" charset="-122"/>
              </a:rPr>
              <a:t>将度为</a:t>
            </a:r>
            <a:r>
              <a:rPr kumimoji="1" lang="en-US" altLang="zh-CN" sz="2400" i="1" dirty="0">
                <a:latin typeface="Songti SC Regular" panose="02010800040101010101" charset="-122"/>
                <a:ea typeface="Songti SC Regular" panose="02010800040101010101" charset="-122"/>
                <a:cs typeface="Songti SC Regular" panose="02010800040101010101" charset="-122"/>
              </a:rPr>
              <a:t>m</a:t>
            </a:r>
            <a:r>
              <a:rPr kumimoji="1" lang="zh-CN" altLang="en-US" sz="2400" dirty="0">
                <a:latin typeface="Songti SC Regular" panose="02010800040101010101" charset="-122"/>
                <a:ea typeface="Songti SC Regular" panose="02010800040101010101" charset="-122"/>
                <a:cs typeface="Songti SC Regular" panose="02010800040101010101" charset="-122"/>
              </a:rPr>
              <a:t>的树称为</a:t>
            </a:r>
            <a:r>
              <a:rPr kumimoji="1" lang="en-US" altLang="zh-CN" sz="2400" i="1" dirty="0">
                <a:solidFill>
                  <a:srgbClr val="FFFF00"/>
                </a:solidFill>
                <a:latin typeface="Songti SC Regular" panose="02010800040101010101" charset="-122"/>
                <a:ea typeface="Songti SC Regular" panose="02010800040101010101" charset="-122"/>
                <a:cs typeface="Songti SC Regular" panose="02010800040101010101" charset="-122"/>
              </a:rPr>
              <a:t>m</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次</a:t>
            </a:r>
            <a:r>
              <a:rPr kumimoji="1" lang="zh-CN" altLang="en-US" sz="2400" dirty="0" smtClean="0">
                <a:solidFill>
                  <a:srgbClr val="FFFF00"/>
                </a:solidFill>
                <a:latin typeface="Songti SC Regular" panose="02010800040101010101" charset="-122"/>
                <a:ea typeface="Songti SC Regular" panose="02010800040101010101" charset="-122"/>
                <a:cs typeface="Songti SC Regular" panose="02010800040101010101" charset="-122"/>
              </a:rPr>
              <a:t>树</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或者</a:t>
            </a:r>
            <a:r>
              <a:rPr kumimoji="1" lang="en-US" altLang="zh-CN" sz="2400" i="1" dirty="0" smtClean="0">
                <a:solidFill>
                  <a:srgbClr val="FFFF00"/>
                </a:solidFill>
                <a:latin typeface="Songti SC Regular" panose="02010800040101010101" charset="-122"/>
                <a:ea typeface="Songti SC Regular" panose="02010800040101010101" charset="-122"/>
                <a:cs typeface="Songti SC Regular" panose="02010800040101010101" charset="-122"/>
              </a:rPr>
              <a:t>m</a:t>
            </a:r>
            <a:r>
              <a:rPr kumimoji="1" lang="zh-CN" altLang="en-US" sz="2400" dirty="0" smtClean="0">
                <a:solidFill>
                  <a:srgbClr val="FFFF00"/>
                </a:solidFill>
                <a:latin typeface="Songti SC Regular" panose="02010800040101010101" charset="-122"/>
                <a:ea typeface="Songti SC Regular" panose="02010800040101010101" charset="-122"/>
                <a:cs typeface="Songti SC Regular" panose="02010800040101010101" charset="-122"/>
              </a:rPr>
              <a:t>叉树</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        </a:t>
            </a:r>
          </a:p>
        </p:txBody>
      </p:sp>
      <p:sp>
        <p:nvSpPr>
          <p:cNvPr id="35" name="Line 31"/>
          <p:cNvSpPr>
            <a:spLocks noChangeShapeType="1"/>
          </p:cNvSpPr>
          <p:nvPr/>
        </p:nvSpPr>
        <p:spPr bwMode="auto">
          <a:xfrm flipH="1">
            <a:off x="4214810" y="3144833"/>
            <a:ext cx="503238" cy="144463"/>
          </a:xfrm>
          <a:prstGeom prst="line">
            <a:avLst/>
          </a:prstGeom>
          <a:ln>
            <a:tailEnd type="stealth" w="med" len="lg"/>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36" name="Text Box 32"/>
          <p:cNvSpPr txBox="1">
            <a:spLocks noChangeArrowheads="1"/>
          </p:cNvSpPr>
          <p:nvPr/>
        </p:nvSpPr>
        <p:spPr bwMode="auto">
          <a:xfrm>
            <a:off x="4573585" y="2857496"/>
            <a:ext cx="1079500" cy="369332"/>
          </a:xfrm>
          <a:prstGeom prst="rect">
            <a:avLst/>
          </a:prstGeom>
          <a:noFill/>
          <a:ln w="9525" algn="ctr">
            <a:noFill/>
            <a:miter lim="800000"/>
            <a:tailEnd type="none" w="med" len="lg"/>
          </a:ln>
          <a:effectLst/>
        </p:spPr>
        <p:txBody>
          <a:bodyPr>
            <a:spAutoFit/>
          </a:bodyPr>
          <a:lstStyle/>
          <a:p>
            <a:pPr>
              <a:spcBef>
                <a:spcPct val="50000"/>
              </a:spcBef>
            </a:pPr>
            <a:r>
              <a:rPr lang="zh-CN" altLang="en-US" sz="1800">
                <a:latin typeface="Consolas" panose="020B0609020204030204" pitchFamily="49" charset="0"/>
                <a:ea typeface="仿宋" panose="02010609060101010101" charset="-122"/>
                <a:cs typeface="Consolas" panose="020B0609020204030204" pitchFamily="49" charset="0"/>
              </a:rPr>
              <a:t>度为</a:t>
            </a:r>
            <a:r>
              <a:rPr lang="en-US" altLang="zh-CN" sz="1800">
                <a:latin typeface="Consolas" panose="020B0609020204030204" pitchFamily="49" charset="0"/>
                <a:ea typeface="仿宋" panose="02010609060101010101" charset="-122"/>
                <a:cs typeface="Consolas" panose="020B0609020204030204" pitchFamily="49" charset="0"/>
              </a:rPr>
              <a:t>3</a:t>
            </a:r>
          </a:p>
        </p:txBody>
      </p:sp>
      <p:sp>
        <p:nvSpPr>
          <p:cNvPr id="37" name="Text Box 33"/>
          <p:cNvSpPr txBox="1">
            <a:spLocks noChangeArrowheads="1"/>
          </p:cNvSpPr>
          <p:nvPr/>
        </p:nvSpPr>
        <p:spPr bwMode="auto">
          <a:xfrm>
            <a:off x="5221286" y="3460754"/>
            <a:ext cx="1079500" cy="369332"/>
          </a:xfrm>
          <a:prstGeom prst="rect">
            <a:avLst/>
          </a:prstGeom>
          <a:noFill/>
          <a:ln w="9525" algn="ctr">
            <a:noFill/>
            <a:miter lim="800000"/>
            <a:tailEnd type="none" w="med" len="lg"/>
          </a:ln>
          <a:effectLst/>
        </p:spPr>
        <p:txBody>
          <a:bodyPr>
            <a:spAutoFit/>
          </a:bodyPr>
          <a:lstStyle/>
          <a:p>
            <a:pPr>
              <a:spcBef>
                <a:spcPct val="50000"/>
              </a:spcBef>
            </a:pPr>
            <a:r>
              <a:rPr lang="zh-CN" altLang="en-US" sz="1800" dirty="0">
                <a:latin typeface="Consolas" panose="020B0609020204030204" pitchFamily="49" charset="0"/>
                <a:ea typeface="仿宋" panose="02010609060101010101" charset="-122"/>
                <a:cs typeface="Consolas" panose="020B0609020204030204" pitchFamily="49" charset="0"/>
              </a:rPr>
              <a:t>度为</a:t>
            </a:r>
            <a:r>
              <a:rPr lang="en-US" altLang="zh-CN" sz="1800" dirty="0">
                <a:latin typeface="Consolas" panose="020B0609020204030204" pitchFamily="49" charset="0"/>
                <a:ea typeface="仿宋" panose="02010609060101010101" charset="-122"/>
                <a:cs typeface="Consolas" panose="020B0609020204030204" pitchFamily="49" charset="0"/>
              </a:rPr>
              <a:t>2</a:t>
            </a:r>
          </a:p>
        </p:txBody>
      </p:sp>
      <p:sp>
        <p:nvSpPr>
          <p:cNvPr id="38" name="Line 34"/>
          <p:cNvSpPr>
            <a:spLocks noChangeShapeType="1"/>
          </p:cNvSpPr>
          <p:nvPr/>
        </p:nvSpPr>
        <p:spPr bwMode="auto">
          <a:xfrm flipH="1">
            <a:off x="5221286" y="3784604"/>
            <a:ext cx="215900" cy="215900"/>
          </a:xfrm>
          <a:prstGeom prst="line">
            <a:avLst/>
          </a:prstGeom>
          <a:ln>
            <a:tailEnd type="stealth" w="med" len="lg"/>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39" name="TextBox 38"/>
          <p:cNvSpPr txBox="1"/>
          <p:nvPr/>
        </p:nvSpPr>
        <p:spPr>
          <a:xfrm>
            <a:off x="4000496" y="5929330"/>
            <a:ext cx="1357322" cy="369332"/>
          </a:xfrm>
          <a:prstGeom prst="rect">
            <a:avLst/>
          </a:prstGeom>
          <a:noFill/>
        </p:spPr>
        <p:txBody>
          <a:bodyPr wrap="square" rtlCol="0">
            <a:spAutoFit/>
          </a:bodyPr>
          <a:lstStyle/>
          <a:p>
            <a:r>
              <a:rPr lang="en-US" altLang="zh-CN" sz="1800" dirty="0" smtClean="0">
                <a:latin typeface="Consolas" panose="020B0609020204030204" pitchFamily="49" charset="0"/>
                <a:ea typeface="仿宋" panose="02010609060101010101" charset="-122"/>
                <a:cs typeface="Consolas" panose="020B0609020204030204" pitchFamily="49" charset="0"/>
              </a:rPr>
              <a:t>3</a:t>
            </a:r>
            <a:r>
              <a:rPr kumimoji="1" lang="zh-CN" altLang="en-US" sz="1800" dirty="0" smtClean="0">
                <a:latin typeface="Consolas" panose="020B0609020204030204" pitchFamily="49" charset="0"/>
                <a:ea typeface="仿宋" panose="02010609060101010101" charset="-122"/>
                <a:cs typeface="Consolas" panose="020B0609020204030204" pitchFamily="49" charset="0"/>
              </a:rPr>
              <a:t>次树</a:t>
            </a:r>
            <a:endParaRPr lang="zh-CN" altLang="en-US" sz="1800" dirty="0">
              <a:latin typeface="Consolas" panose="020B0609020204030204" pitchFamily="49" charset="0"/>
              <a:ea typeface="仿宋" panose="02010609060101010101" charset="-122"/>
              <a:cs typeface="Consolas" panose="020B0609020204030204" pitchFamily="49" charset="0"/>
            </a:endParaRPr>
          </a:p>
        </p:txBody>
      </p:sp>
      <p:grpSp>
        <p:nvGrpSpPr>
          <p:cNvPr id="2" name="组合 39"/>
          <p:cNvGrpSpPr/>
          <p:nvPr/>
        </p:nvGrpSpPr>
        <p:grpSpPr>
          <a:xfrm>
            <a:off x="2485693" y="3248675"/>
            <a:ext cx="3816350" cy="2305050"/>
            <a:chOff x="1692275" y="2276475"/>
            <a:chExt cx="3816350" cy="2305050"/>
          </a:xfrm>
        </p:grpSpPr>
        <p:sp>
          <p:nvSpPr>
            <p:cNvPr id="41" name="Freeform 47"/>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42" name="Freeform 48"/>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43" name="Oval 31"/>
            <p:cNvSpPr>
              <a:spLocks noChangeArrowheads="1"/>
            </p:cNvSpPr>
            <p:nvPr/>
          </p:nvSpPr>
          <p:spPr bwMode="auto">
            <a:xfrm>
              <a:off x="3060700" y="227647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A</a:t>
              </a:r>
            </a:p>
          </p:txBody>
        </p:sp>
        <p:sp>
          <p:nvSpPr>
            <p:cNvPr id="44" name="Oval 32"/>
            <p:cNvSpPr>
              <a:spLocks noChangeArrowheads="1"/>
            </p:cNvSpPr>
            <p:nvPr/>
          </p:nvSpPr>
          <p:spPr bwMode="auto">
            <a:xfrm>
              <a:off x="2052638" y="2925763"/>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45" name="Oval 33"/>
            <p:cNvSpPr>
              <a:spLocks noChangeArrowheads="1"/>
            </p:cNvSpPr>
            <p:nvPr/>
          </p:nvSpPr>
          <p:spPr bwMode="auto">
            <a:xfrm>
              <a:off x="3060700" y="2925763"/>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C</a:t>
              </a:r>
            </a:p>
          </p:txBody>
        </p:sp>
        <p:sp>
          <p:nvSpPr>
            <p:cNvPr id="46" name="Oval 34"/>
            <p:cNvSpPr>
              <a:spLocks noChangeArrowheads="1"/>
            </p:cNvSpPr>
            <p:nvPr/>
          </p:nvSpPr>
          <p:spPr bwMode="auto">
            <a:xfrm>
              <a:off x="4068763" y="29257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47" name="Oval 35"/>
            <p:cNvSpPr>
              <a:spLocks noChangeArrowheads="1"/>
            </p:cNvSpPr>
            <p:nvPr/>
          </p:nvSpPr>
          <p:spPr bwMode="auto">
            <a:xfrm>
              <a:off x="1692275"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48" name="Oval 36"/>
            <p:cNvSpPr>
              <a:spLocks noChangeArrowheads="1"/>
            </p:cNvSpPr>
            <p:nvPr/>
          </p:nvSpPr>
          <p:spPr bwMode="auto">
            <a:xfrm>
              <a:off x="241141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49" name="Oval 37"/>
            <p:cNvSpPr>
              <a:spLocks noChangeArrowheads="1"/>
            </p:cNvSpPr>
            <p:nvPr/>
          </p:nvSpPr>
          <p:spPr bwMode="auto">
            <a:xfrm>
              <a:off x="3060700"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50" name="Oval 38"/>
            <p:cNvSpPr>
              <a:spLocks noChangeArrowheads="1"/>
            </p:cNvSpPr>
            <p:nvPr/>
          </p:nvSpPr>
          <p:spPr bwMode="auto">
            <a:xfrm>
              <a:off x="3060700"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51" name="Oval 39"/>
            <p:cNvSpPr>
              <a:spLocks noChangeArrowheads="1"/>
            </p:cNvSpPr>
            <p:nvPr/>
          </p:nvSpPr>
          <p:spPr bwMode="auto">
            <a:xfrm>
              <a:off x="3708400"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52" name="Oval 40"/>
            <p:cNvSpPr>
              <a:spLocks noChangeArrowheads="1"/>
            </p:cNvSpPr>
            <p:nvPr/>
          </p:nvSpPr>
          <p:spPr bwMode="auto">
            <a:xfrm>
              <a:off x="450056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53" name="Oval 41"/>
            <p:cNvSpPr>
              <a:spLocks noChangeArrowheads="1"/>
            </p:cNvSpPr>
            <p:nvPr/>
          </p:nvSpPr>
          <p:spPr bwMode="auto">
            <a:xfrm>
              <a:off x="3924300"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54" name="Oval 42"/>
            <p:cNvSpPr>
              <a:spLocks noChangeArrowheads="1"/>
            </p:cNvSpPr>
            <p:nvPr/>
          </p:nvSpPr>
          <p:spPr bwMode="auto">
            <a:xfrm>
              <a:off x="4505325"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55" name="Oval 43"/>
            <p:cNvSpPr>
              <a:spLocks noChangeArrowheads="1"/>
            </p:cNvSpPr>
            <p:nvPr/>
          </p:nvSpPr>
          <p:spPr bwMode="auto">
            <a:xfrm>
              <a:off x="5148263" y="42211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56" name="Line 44"/>
            <p:cNvSpPr>
              <a:spLocks noChangeShapeType="1"/>
            </p:cNvSpPr>
            <p:nvPr/>
          </p:nvSpPr>
          <p:spPr bwMode="auto">
            <a:xfrm flipH="1">
              <a:off x="2406655" y="2493963"/>
              <a:ext cx="654044" cy="515926"/>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7" name="Line 45"/>
            <p:cNvSpPr>
              <a:spLocks noChangeShapeType="1"/>
            </p:cNvSpPr>
            <p:nvPr/>
          </p:nvSpPr>
          <p:spPr bwMode="auto">
            <a:xfrm>
              <a:off x="3238500" y="2636838"/>
              <a:ext cx="0" cy="288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8" name="Line 46"/>
            <p:cNvSpPr>
              <a:spLocks noChangeShapeType="1"/>
            </p:cNvSpPr>
            <p:nvPr/>
          </p:nvSpPr>
          <p:spPr bwMode="auto">
            <a:xfrm>
              <a:off x="3430588" y="2522538"/>
              <a:ext cx="647700" cy="503237"/>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9" name="Line 49"/>
            <p:cNvSpPr>
              <a:spLocks noChangeShapeType="1"/>
            </p:cNvSpPr>
            <p:nvPr/>
          </p:nvSpPr>
          <p:spPr bwMode="auto">
            <a:xfrm>
              <a:off x="3243263" y="3300413"/>
              <a:ext cx="0" cy="2592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0" name="Line 50"/>
            <p:cNvSpPr>
              <a:spLocks noChangeShapeType="1"/>
            </p:cNvSpPr>
            <p:nvPr/>
          </p:nvSpPr>
          <p:spPr bwMode="auto">
            <a:xfrm>
              <a:off x="3243263"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1" name="Freeform 51"/>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2" name="Freeform 52"/>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3" name="Line 53"/>
            <p:cNvSpPr>
              <a:spLocks noChangeShapeType="1"/>
            </p:cNvSpPr>
            <p:nvPr/>
          </p:nvSpPr>
          <p:spPr bwMode="auto">
            <a:xfrm flipH="1">
              <a:off x="4184650" y="3862388"/>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4" name="Line 54"/>
            <p:cNvSpPr>
              <a:spLocks noChangeShapeType="1"/>
            </p:cNvSpPr>
            <p:nvPr/>
          </p:nvSpPr>
          <p:spPr bwMode="auto">
            <a:xfrm>
              <a:off x="4687888"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5" name="Freeform 55"/>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grpSp>
      <p:sp>
        <p:nvSpPr>
          <p:cNvPr id="3177" name="Rectangle 105"/>
          <p:cNvSpPr>
            <a:spLocks noGrp="1" noChangeArrowheads="1"/>
          </p:cNvSpPr>
          <p:nvPr/>
        </p:nvSpPr>
        <p:spPr>
          <a:xfrm>
            <a:off x="323850" y="403225"/>
            <a:ext cx="271018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Notations of tree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9" name="Text Box 5"/>
          <p:cNvSpPr txBox="1">
            <a:spLocks noChangeArrowheads="1"/>
          </p:cNvSpPr>
          <p:nvPr/>
        </p:nvSpPr>
        <p:spPr bwMode="auto">
          <a:xfrm>
            <a:off x="142875" y="93663"/>
            <a:ext cx="8893175"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200" dirty="0">
                <a:effectLst/>
                <a:latin typeface="Times New Roman" panose="02020603050405020304" pitchFamily="18" charset="0"/>
              </a:rPr>
              <a:t>void </a:t>
            </a:r>
            <a:r>
              <a:rPr kumimoji="1" lang="en-US" altLang="zh-CN" sz="2200" dirty="0" err="1">
                <a:effectLst/>
                <a:latin typeface="Times New Roman" panose="02020603050405020304" pitchFamily="18" charset="0"/>
              </a:rPr>
              <a:t>Postorder</a:t>
            </a:r>
            <a:r>
              <a:rPr kumimoji="1" lang="en-US" altLang="zh-CN" sz="2200" dirty="0">
                <a:effectLst/>
                <a:latin typeface="Times New Roman" panose="02020603050405020304" pitchFamily="18" charset="0"/>
              </a:rPr>
              <a:t>(</a:t>
            </a:r>
            <a:r>
              <a:rPr kumimoji="1" lang="en-US" altLang="zh-CN" sz="2200" dirty="0" err="1">
                <a:effectLst/>
                <a:latin typeface="Times New Roman" panose="02020603050405020304" pitchFamily="18" charset="0"/>
              </a:rPr>
              <a:t>PBinTree</a:t>
            </a:r>
            <a:r>
              <a:rPr kumimoji="1" lang="en-US" altLang="zh-CN" sz="2200" dirty="0">
                <a:effectLst/>
                <a:latin typeface="Times New Roman" panose="02020603050405020304" pitchFamily="18" charset="0"/>
              </a:rPr>
              <a:t> t){</a:t>
            </a:r>
          </a:p>
          <a:p>
            <a:pPr algn="l"/>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Stack	</a:t>
            </a:r>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s</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a:t>
            </a:r>
            <a:r>
              <a:rPr kumimoji="1" lang="en-US" altLang="zh-CN" sz="2200" dirty="0" err="1" smtClean="0">
                <a:effectLst/>
                <a:latin typeface="Times New Roman" panose="02020603050405020304" pitchFamily="18" charset="0"/>
              </a:rPr>
              <a:t>PBinTreeNode</a:t>
            </a:r>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a:t>
            </a:r>
            <a:r>
              <a:rPr kumimoji="1" lang="en-US" altLang="zh-CN" sz="2200" dirty="0">
                <a:effectLst/>
                <a:latin typeface="Times New Roman" panose="02020603050405020304" pitchFamily="18" charset="0"/>
              </a:rPr>
              <a:t>p;	/* </a:t>
            </a:r>
            <a:r>
              <a:rPr kumimoji="1" lang="zh-CN" altLang="en-US" sz="2200" dirty="0">
                <a:effectLst/>
                <a:latin typeface="Times New Roman" panose="02020603050405020304" pitchFamily="18" charset="0"/>
              </a:rPr>
              <a:t>周游时当前要处理结点的位置 *</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char 	</a:t>
            </a:r>
            <a:r>
              <a:rPr kumimoji="1" lang="en-US" altLang="zh-CN" sz="2200" dirty="0" smtClean="0">
                <a:effectLst/>
                <a:latin typeface="Times New Roman" panose="02020603050405020304" pitchFamily="18" charset="0"/>
              </a:rPr>
              <a:t>flag;  		/* </a:t>
            </a:r>
            <a:r>
              <a:rPr kumimoji="1" lang="zh-CN" altLang="en-US" sz="2200" dirty="0">
                <a:effectLst/>
                <a:latin typeface="Times New Roman" panose="02020603050405020304" pitchFamily="18" charset="0"/>
              </a:rPr>
              <a:t>结点</a:t>
            </a:r>
            <a:r>
              <a:rPr kumimoji="1" lang="en-US" altLang="zh-CN" sz="2200" dirty="0">
                <a:effectLst/>
                <a:latin typeface="Times New Roman" panose="02020603050405020304" pitchFamily="18" charset="0"/>
              </a:rPr>
              <a:t>p</a:t>
            </a:r>
            <a:r>
              <a:rPr kumimoji="1" lang="zh-CN" altLang="en-US" sz="2200" dirty="0">
                <a:effectLst/>
                <a:latin typeface="Times New Roman" panose="02020603050405020304" pitchFamily="18" charset="0"/>
              </a:rPr>
              <a:t>的标志量 *</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char  	</a:t>
            </a:r>
            <a:r>
              <a:rPr kumimoji="1" lang="en-US" altLang="zh-CN" sz="2200" dirty="0" err="1" smtClean="0">
                <a:effectLst/>
                <a:latin typeface="Times New Roman" panose="02020603050405020304" pitchFamily="18" charset="0"/>
              </a:rPr>
              <a:t>continueflag</a:t>
            </a:r>
            <a:r>
              <a:rPr kumimoji="1" lang="en-US" altLang="zh-CN" sz="2200" dirty="0">
                <a:effectLst/>
                <a:latin typeface="Times New Roman" panose="02020603050405020304" pitchFamily="18" charset="0"/>
              </a:rPr>
              <a:t>; 	/* </a:t>
            </a:r>
            <a:r>
              <a:rPr kumimoji="1" lang="zh-CN" altLang="en-US" sz="2200" dirty="0">
                <a:effectLst/>
                <a:latin typeface="Times New Roman" panose="02020603050405020304" pitchFamily="18" charset="0"/>
              </a:rPr>
              <a:t>表明是否要继续退栈，当从右子树返回  </a:t>
            </a:r>
          </a:p>
          <a:p>
            <a:pPr algn="l"/>
            <a:r>
              <a:rPr kumimoji="1" lang="zh-CN" altLang="en-US" sz="2200" dirty="0">
                <a:effectLst/>
                <a:latin typeface="Times New Roman" panose="02020603050405020304" pitchFamily="18" charset="0"/>
              </a:rPr>
              <a:t>    时，则要在访问完根之后继续退栈 *</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a:t>
            </a:r>
            <a:r>
              <a:rPr kumimoji="1" lang="en-US" altLang="zh-CN" sz="2200" dirty="0" err="1" smtClean="0">
                <a:effectLst/>
                <a:latin typeface="Times New Roman" panose="02020603050405020304" pitchFamily="18" charset="0"/>
              </a:rPr>
              <a:t>ElemType</a:t>
            </a:r>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a:t>
            </a:r>
            <a:r>
              <a:rPr kumimoji="1" lang="en-US" altLang="zh-CN" sz="2200" dirty="0" err="1" smtClean="0">
                <a:effectLst/>
                <a:latin typeface="Times New Roman" panose="02020603050405020304" pitchFamily="18" charset="0"/>
              </a:rPr>
              <a:t>elem</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if (t == </a:t>
            </a:r>
            <a:r>
              <a:rPr kumimoji="1" lang="en-US" altLang="zh-CN" sz="2200" dirty="0" smtClean="0">
                <a:effectLst/>
                <a:latin typeface="Times New Roman" panose="02020603050405020304" pitchFamily="18" charset="0"/>
              </a:rPr>
              <a:t>NULL)</a:t>
            </a:r>
            <a:r>
              <a:rPr kumimoji="1" lang="en-US" altLang="zh-CN" sz="2200" dirty="0">
                <a:effectLst/>
                <a:latin typeface="Times New Roman" panose="02020603050405020304" pitchFamily="18" charset="0"/>
              </a:rPr>
              <a:t> </a:t>
            </a:r>
            <a:r>
              <a:rPr kumimoji="1" lang="en-US" altLang="zh-CN" sz="2200" dirty="0" smtClean="0">
                <a:effectLst/>
                <a:latin typeface="Times New Roman" panose="02020603050405020304" pitchFamily="18" charset="0"/>
              </a:rPr>
              <a:t> return</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InitStack</a:t>
            </a:r>
            <a:r>
              <a:rPr kumimoji="1" lang="en-US" altLang="zh-CN" sz="2200" dirty="0">
                <a:effectLst/>
                <a:latin typeface="Times New Roman" panose="02020603050405020304" pitchFamily="18" charset="0"/>
              </a:rPr>
              <a:t>(&amp;s);</a:t>
            </a:r>
          </a:p>
          <a:p>
            <a:pPr algn="l"/>
            <a:r>
              <a:rPr kumimoji="1" lang="en-US" altLang="zh-CN" sz="2200" dirty="0">
                <a:effectLst/>
                <a:latin typeface="Times New Roman" panose="02020603050405020304" pitchFamily="18" charset="0"/>
              </a:rPr>
              <a:t>    p = t;	</a:t>
            </a:r>
            <a:r>
              <a:rPr kumimoji="1" lang="en-US" altLang="zh-CN" sz="2200" dirty="0" smtClean="0">
                <a:effectLst/>
                <a:latin typeface="Times New Roman" panose="02020603050405020304" pitchFamily="18" charset="0"/>
              </a:rPr>
              <a:t>  /* </a:t>
            </a:r>
            <a:r>
              <a:rPr kumimoji="1" lang="zh-CN" altLang="en-US" sz="2200" dirty="0">
                <a:effectLst/>
                <a:latin typeface="Times New Roman" panose="02020603050405020304" pitchFamily="18" charset="0"/>
              </a:rPr>
              <a:t>从根结点开始 *</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do{	/* </a:t>
            </a:r>
            <a:r>
              <a:rPr kumimoji="1" lang="zh-CN" altLang="en-US" sz="2200" dirty="0">
                <a:effectLst/>
                <a:latin typeface="Times New Roman" panose="02020603050405020304" pitchFamily="18" charset="0"/>
              </a:rPr>
              <a:t>每执行一次大循环进入一棵由</a:t>
            </a:r>
            <a:r>
              <a:rPr kumimoji="1" lang="en-US" altLang="zh-CN" sz="2200" dirty="0">
                <a:effectLst/>
                <a:latin typeface="Times New Roman" panose="02020603050405020304" pitchFamily="18" charset="0"/>
              </a:rPr>
              <a:t>p</a:t>
            </a:r>
            <a:r>
              <a:rPr kumimoji="1" lang="zh-CN" altLang="en-US" sz="2200" dirty="0">
                <a:effectLst/>
                <a:latin typeface="Times New Roman" panose="02020603050405020304" pitchFamily="18" charset="0"/>
              </a:rPr>
              <a:t>指出根的子树去周游 *</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while (p != NULL)	/* </a:t>
            </a:r>
            <a:r>
              <a:rPr kumimoji="1" lang="zh-CN" altLang="en-US" sz="2200" dirty="0">
                <a:effectLst/>
                <a:latin typeface="Times New Roman" panose="02020603050405020304" pitchFamily="18" charset="0"/>
              </a:rPr>
              <a:t>反复地把遇到的结点进栈并进入					它的左子树 *</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a:t>
            </a:r>
          </a:p>
          <a:p>
            <a:pPr algn="l"/>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elem.ptr</a:t>
            </a:r>
            <a:r>
              <a:rPr kumimoji="1" lang="en-US" altLang="zh-CN" sz="2200" dirty="0">
                <a:effectLst/>
                <a:latin typeface="Times New Roman" panose="02020603050405020304" pitchFamily="18" charset="0"/>
              </a:rPr>
              <a:t> = p;</a:t>
            </a:r>
          </a:p>
          <a:p>
            <a:pPr algn="l"/>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elem.tag</a:t>
            </a:r>
            <a:r>
              <a:rPr kumimoji="1" lang="en-US" altLang="zh-CN" sz="2200" dirty="0">
                <a:effectLst/>
                <a:latin typeface="Times New Roman" panose="02020603050405020304" pitchFamily="18" charset="0"/>
              </a:rPr>
              <a:t> = '1';</a:t>
            </a:r>
          </a:p>
          <a:p>
            <a:pPr algn="l"/>
            <a:r>
              <a:rPr kumimoji="1" lang="en-US" altLang="zh-CN" sz="2200" dirty="0">
                <a:effectLst/>
                <a:latin typeface="Times New Roman" panose="02020603050405020304" pitchFamily="18" charset="0"/>
              </a:rPr>
              <a:t>		Push(&amp;s, </a:t>
            </a:r>
            <a:r>
              <a:rPr kumimoji="1" lang="en-US" altLang="zh-CN" sz="2200" dirty="0" err="1">
                <a:effectLst/>
                <a:latin typeface="Times New Roman" panose="02020603050405020304" pitchFamily="18" charset="0"/>
              </a:rPr>
              <a:t>elem</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p = p-&gt;</a:t>
            </a:r>
            <a:r>
              <a:rPr kumimoji="1" lang="en-US" altLang="zh-CN" sz="2200" dirty="0" err="1">
                <a:effectLst/>
                <a:latin typeface="Times New Roman" panose="02020603050405020304" pitchFamily="18" charset="0"/>
              </a:rPr>
              <a:t>llink</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a:t>
            </a:r>
          </a:p>
          <a:p>
            <a:pPr algn="l"/>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continueflag</a:t>
            </a:r>
            <a:r>
              <a:rPr kumimoji="1" lang="en-US" altLang="zh-CN" sz="2200" dirty="0">
                <a:effectLst/>
                <a:latin typeface="Times New Roman" panose="02020603050405020304" pitchFamily="18" charset="0"/>
              </a:rPr>
              <a:t> = '1';</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Contents</a:t>
            </a:r>
          </a:p>
        </p:txBody>
      </p:sp>
      <p:sp>
        <p:nvSpPr>
          <p:cNvPr id="106499" name="Rectangle 3"/>
          <p:cNvSpPr>
            <a:spLocks noGrp="1" noChangeArrowheads="1"/>
          </p:cNvSpPr>
          <p:nvPr>
            <p:ph type="body" idx="1"/>
          </p:nvPr>
        </p:nvSpPr>
        <p:spPr/>
        <p:txBody>
          <a:bodyPr/>
          <a:lstStyle/>
          <a:p>
            <a:pPr>
              <a:lnSpc>
                <a:spcPct val="90000"/>
              </a:lnSpc>
            </a:pPr>
            <a:r>
              <a:rPr lang="en-US" altLang="zh-CN" sz="2800" dirty="0" smtClean="0">
                <a:solidFill>
                  <a:schemeClr val="tx1"/>
                </a:solidFill>
                <a:effectLst/>
                <a:latin typeface="+mj-lt"/>
                <a:cs typeface="+mj-lt"/>
              </a:rPr>
              <a:t>Definition </a:t>
            </a:r>
            <a:r>
              <a:rPr lang="en-US" altLang="zh-CN" sz="2800" dirty="0">
                <a:solidFill>
                  <a:schemeClr val="tx1"/>
                </a:solidFill>
                <a:effectLst/>
                <a:latin typeface="+mj-lt"/>
                <a:cs typeface="+mj-lt"/>
              </a:rPr>
              <a:t>of Tree and Forest</a:t>
            </a:r>
          </a:p>
          <a:p>
            <a:pPr>
              <a:lnSpc>
                <a:spcPct val="90000"/>
              </a:lnSpc>
            </a:pPr>
            <a:r>
              <a:rPr lang="en-US" altLang="zh-CN" sz="2800" dirty="0" smtClean="0">
                <a:effectLst/>
                <a:latin typeface="+mj-lt"/>
                <a:cs typeface="+mj-lt"/>
                <a:sym typeface="+mn-ea"/>
              </a:rPr>
              <a:t>Definition </a:t>
            </a:r>
            <a:r>
              <a:rPr lang="en-US" altLang="zh-CN" sz="2800" dirty="0">
                <a:effectLst/>
                <a:latin typeface="+mj-lt"/>
                <a:cs typeface="+mj-lt"/>
                <a:sym typeface="+mn-ea"/>
              </a:rPr>
              <a:t>of </a:t>
            </a:r>
            <a:r>
              <a:rPr lang="en-US" altLang="zh-CN" sz="2800" dirty="0">
                <a:effectLst/>
                <a:latin typeface="+mj-lt"/>
                <a:cs typeface="+mj-lt"/>
              </a:rPr>
              <a:t>Binary tree</a:t>
            </a:r>
          </a:p>
          <a:p>
            <a:pPr>
              <a:lnSpc>
                <a:spcPct val="90000"/>
              </a:lnSpc>
            </a:pPr>
            <a:r>
              <a:rPr lang="en-US" altLang="zh-CN" sz="2800" dirty="0">
                <a:solidFill>
                  <a:schemeClr val="tx1"/>
                </a:solidFill>
                <a:effectLst/>
                <a:latin typeface="+mj-lt"/>
                <a:cs typeface="+mj-lt"/>
                <a:sym typeface="+mn-ea"/>
              </a:rPr>
              <a:t>Storage of Binary tree</a:t>
            </a:r>
            <a:endParaRPr lang="en-US" altLang="zh-CN" sz="2800" dirty="0">
              <a:solidFill>
                <a:schemeClr val="tx1"/>
              </a:solidFill>
              <a:effectLst/>
              <a:latin typeface="+mj-lt"/>
              <a:cs typeface="+mj-lt"/>
            </a:endParaRPr>
          </a:p>
          <a:p>
            <a:pPr>
              <a:lnSpc>
                <a:spcPct val="90000"/>
              </a:lnSpc>
            </a:pPr>
            <a:r>
              <a:rPr lang="en-US" altLang="zh-CN" sz="2800" dirty="0">
                <a:effectLst/>
                <a:latin typeface="+mj-lt"/>
                <a:cs typeface="+mj-lt"/>
              </a:rPr>
              <a:t>Binary tree traversal</a:t>
            </a:r>
          </a:p>
          <a:p>
            <a:pPr>
              <a:lnSpc>
                <a:spcPct val="90000"/>
              </a:lnSpc>
            </a:pPr>
            <a:r>
              <a:rPr lang="en-US" altLang="zh-CN" sz="2800" dirty="0">
                <a:solidFill>
                  <a:srgbClr val="FFFF00"/>
                </a:solidFill>
                <a:effectLst/>
                <a:latin typeface="+mj-lt"/>
                <a:cs typeface="+mj-lt"/>
              </a:rPr>
              <a:t>Reconstruction</a:t>
            </a:r>
            <a:r>
              <a:rPr lang="zh-CN" altLang="en-US" sz="2800" dirty="0">
                <a:solidFill>
                  <a:srgbClr val="FFFF00"/>
                </a:solidFill>
                <a:effectLst/>
                <a:latin typeface="+mj-lt"/>
                <a:cs typeface="+mj-lt"/>
              </a:rPr>
              <a:t> </a:t>
            </a:r>
            <a:r>
              <a:rPr lang="en-US" altLang="zh-CN" sz="2800" dirty="0">
                <a:solidFill>
                  <a:srgbClr val="FFFF00"/>
                </a:solidFill>
                <a:effectLst/>
                <a:latin typeface="+mj-lt"/>
                <a:cs typeface="+mj-lt"/>
              </a:rPr>
              <a:t>&amp;</a:t>
            </a:r>
            <a:r>
              <a:rPr lang="zh-CN" altLang="en-US" sz="2800" dirty="0">
                <a:solidFill>
                  <a:srgbClr val="FFFF00"/>
                </a:solidFill>
                <a:effectLst/>
                <a:latin typeface="+mj-lt"/>
                <a:cs typeface="+mj-lt"/>
              </a:rPr>
              <a:t> </a:t>
            </a:r>
            <a:r>
              <a:rPr lang="en-US" altLang="zh-CN" sz="2800" dirty="0">
                <a:solidFill>
                  <a:srgbClr val="FFFF00"/>
                </a:solidFill>
                <a:effectLst/>
                <a:latin typeface="+mj-lt"/>
                <a:cs typeface="+mj-lt"/>
              </a:rPr>
              <a:t>counting of binary </a:t>
            </a:r>
            <a:r>
              <a:rPr lang="en-US" altLang="zh-CN" sz="2800" dirty="0">
                <a:solidFill>
                  <a:srgbClr val="FFFF00"/>
                </a:solidFill>
                <a:effectLst/>
                <a:latin typeface="+mj-lt"/>
                <a:cs typeface="+mj-lt"/>
              </a:rPr>
              <a:t>tree</a:t>
            </a:r>
          </a:p>
          <a:p>
            <a:pPr>
              <a:lnSpc>
                <a:spcPct val="90000"/>
              </a:lnSpc>
            </a:pPr>
            <a:r>
              <a:rPr lang="en-US" altLang="zh-CN" sz="2800" dirty="0">
                <a:effectLst/>
                <a:latin typeface="+mj-lt"/>
                <a:cs typeface="+mj-lt"/>
              </a:rPr>
              <a:t>Threading </a:t>
            </a:r>
            <a:r>
              <a:rPr lang="en-US" altLang="zh-CN" sz="2800" dirty="0">
                <a:effectLst/>
                <a:latin typeface="+mj-lt"/>
                <a:cs typeface="+mj-lt"/>
              </a:rPr>
              <a:t>binary tree</a:t>
            </a:r>
          </a:p>
          <a:p>
            <a:pPr>
              <a:lnSpc>
                <a:spcPct val="90000"/>
              </a:lnSpc>
            </a:pPr>
            <a:r>
              <a:rPr lang="en-US" altLang="zh-CN" sz="2800" dirty="0" smtClean="0">
                <a:effectLst/>
                <a:latin typeface="+mj-lt"/>
                <a:cs typeface="+mj-lt"/>
              </a:rPr>
              <a:t>Tree</a:t>
            </a:r>
            <a:r>
              <a:rPr lang="en-US" altLang="zh-CN" sz="2800" dirty="0">
                <a:effectLst/>
                <a:latin typeface="+mj-lt"/>
                <a:cs typeface="+mj-lt"/>
              </a:rPr>
              <a:t>, Forest and binary tree</a:t>
            </a:r>
          </a:p>
          <a:p>
            <a:pPr>
              <a:lnSpc>
                <a:spcPct val="90000"/>
              </a:lnSpc>
            </a:pPr>
            <a:r>
              <a:rPr lang="en-US" altLang="zh-CN" sz="2800" dirty="0">
                <a:effectLst/>
                <a:latin typeface="+mj-lt"/>
                <a:cs typeface="+mj-lt"/>
              </a:rPr>
              <a:t>Huffman tree and Huffman coding</a:t>
            </a:r>
          </a:p>
        </p:txBody>
      </p:sp>
    </p:spTree>
    <p:extLst>
      <p:ext uri="{BB962C8B-B14F-4D97-AF65-F5344CB8AC3E}">
        <p14:creationId xmlns:p14="http://schemas.microsoft.com/office/powerpoint/2010/main" val="2438738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95605" y="-317"/>
            <a:ext cx="8229600" cy="1139825"/>
          </a:xfrm>
        </p:spPr>
        <p:txBody>
          <a:bodyPr/>
          <a:lstStyle/>
          <a:p>
            <a:r>
              <a:rPr lang="en-US" altLang="zh-CN" sz="3600"/>
              <a:t>Reconstruction of Binary Tree</a:t>
            </a:r>
          </a:p>
        </p:txBody>
      </p:sp>
      <p:sp>
        <p:nvSpPr>
          <p:cNvPr id="138245" name="Rectangle 5"/>
          <p:cNvSpPr>
            <a:spLocks noGrp="1" noChangeArrowheads="1"/>
          </p:cNvSpPr>
          <p:nvPr>
            <p:ph type="body" idx="1"/>
          </p:nvPr>
        </p:nvSpPr>
        <p:spPr>
          <a:xfrm>
            <a:off x="468630" y="1239520"/>
            <a:ext cx="8229600" cy="4196080"/>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ffectLst/>
              </a:rPr>
              <a:t>Problem 1</a:t>
            </a:r>
          </a:p>
          <a:p>
            <a:pPr lvl="1" indent="0" eaLnBrk="1" latinLnBrk="0" hangingPunct="1">
              <a:spcBef>
                <a:spcPts val="0"/>
              </a:spcBef>
            </a:pPr>
            <a:r>
              <a:rPr lang="en-US" altLang="zh-CN" dirty="0">
                <a:effectLst/>
              </a:rPr>
              <a:t>Given a binary tree, is</a:t>
            </a:r>
          </a:p>
          <a:p>
            <a:pPr lvl="2" indent="0" eaLnBrk="1" latinLnBrk="0" hangingPunct="1">
              <a:spcBef>
                <a:spcPts val="0"/>
              </a:spcBef>
            </a:pPr>
            <a:r>
              <a:rPr lang="en-US" altLang="zh-CN" dirty="0">
                <a:effectLst/>
              </a:rPr>
              <a:t>Preorder sequence, or</a:t>
            </a:r>
          </a:p>
          <a:p>
            <a:pPr lvl="2" indent="0" eaLnBrk="1" latinLnBrk="0" hangingPunct="1">
              <a:spcBef>
                <a:spcPts val="0"/>
              </a:spcBef>
            </a:pPr>
            <a:r>
              <a:rPr lang="en-US" altLang="zh-CN" dirty="0" err="1">
                <a:effectLst/>
              </a:rPr>
              <a:t>Inorder</a:t>
            </a:r>
            <a:r>
              <a:rPr lang="en-US" altLang="zh-CN" dirty="0">
                <a:effectLst/>
              </a:rPr>
              <a:t> sequence, or</a:t>
            </a:r>
          </a:p>
          <a:p>
            <a:pPr lvl="2" indent="0" eaLnBrk="1" latinLnBrk="0" hangingPunct="1">
              <a:spcBef>
                <a:spcPts val="0"/>
              </a:spcBef>
            </a:pPr>
            <a:r>
              <a:rPr lang="en-US" altLang="zh-CN" dirty="0" err="1">
                <a:effectLst/>
              </a:rPr>
              <a:t>Postorder</a:t>
            </a:r>
            <a:r>
              <a:rPr lang="en-US" altLang="zh-CN" dirty="0">
                <a:effectLst/>
              </a:rPr>
              <a:t> sequence</a:t>
            </a:r>
          </a:p>
          <a:p>
            <a:pPr marL="457200" lvl="1" indent="0" eaLnBrk="1" latinLnBrk="0" hangingPunct="1">
              <a:spcBef>
                <a:spcPts val="0"/>
              </a:spcBef>
              <a:buNone/>
            </a:pPr>
            <a:r>
              <a:rPr lang="en-US" altLang="zh-CN" dirty="0">
                <a:effectLst/>
              </a:rPr>
              <a:t>      unique?</a:t>
            </a:r>
          </a:p>
          <a:p>
            <a:pPr marL="457200" lvl="1" indent="0" eaLnBrk="1" latinLnBrk="0" hangingPunct="1">
              <a:spcBef>
                <a:spcPts val="0"/>
              </a:spcBef>
              <a:buNone/>
            </a:pPr>
            <a:endParaRPr lang="en-US" altLang="zh-CN" dirty="0">
              <a:effectLst/>
            </a:endParaRPr>
          </a:p>
          <a:p>
            <a:r>
              <a:rPr lang="en-US" altLang="zh-CN" dirty="0">
                <a:effectLst/>
              </a:rPr>
              <a:t>Problem 2</a:t>
            </a:r>
          </a:p>
          <a:p>
            <a:pPr lvl="1" eaLnBrk="1" latinLnBrk="0" hangingPunct="1">
              <a:spcBef>
                <a:spcPts val="0"/>
              </a:spcBef>
            </a:pPr>
            <a:r>
              <a:rPr lang="en-US" altLang="zh-CN" dirty="0">
                <a:effectLst/>
              </a:rPr>
              <a:t>Given a preorder sequence of BT, can you reconstruct an unique binary </a:t>
            </a:r>
            <a:r>
              <a:rPr lang="en-US" altLang="zh-CN" dirty="0" smtClean="0">
                <a:effectLst/>
              </a:rPr>
              <a:t>tree?</a:t>
            </a:r>
          </a:p>
          <a:p>
            <a:pPr lvl="1" eaLnBrk="1" latinLnBrk="0" hangingPunct="1">
              <a:spcBef>
                <a:spcPts val="0"/>
              </a:spcBef>
            </a:pPr>
            <a:r>
              <a:rPr lang="en-US" altLang="zh-CN" dirty="0" smtClean="0">
                <a:effectLst/>
              </a:rPr>
              <a:t>How about </a:t>
            </a:r>
            <a:r>
              <a:rPr lang="en-US" altLang="zh-CN" dirty="0" err="1" smtClean="0">
                <a:effectLst/>
              </a:rPr>
              <a:t>Inorder</a:t>
            </a:r>
            <a:r>
              <a:rPr lang="en-US" altLang="zh-CN" dirty="0" smtClean="0">
                <a:effectLst/>
              </a:rPr>
              <a:t> sequence, </a:t>
            </a:r>
            <a:r>
              <a:rPr lang="en-US" altLang="zh-CN" dirty="0" err="1" smtClean="0">
                <a:effectLst/>
              </a:rPr>
              <a:t>postorder</a:t>
            </a:r>
            <a:r>
              <a:rPr lang="en-US" altLang="zh-CN" dirty="0" smtClean="0">
                <a:effectLst/>
              </a:rPr>
              <a:t> sequence?</a:t>
            </a:r>
            <a:endParaRPr lang="en-US" altLang="zh-CN" dirty="0">
              <a:effectLst/>
            </a:endParaRPr>
          </a:p>
        </p:txBody>
      </p:sp>
      <p:sp>
        <p:nvSpPr>
          <p:cNvPr id="138246" name="Rectangle 6"/>
          <p:cNvSpPr>
            <a:spLocks noChangeArrowheads="1"/>
          </p:cNvSpPr>
          <p:nvPr/>
        </p:nvSpPr>
        <p:spPr bwMode="auto">
          <a:xfrm>
            <a:off x="-36830" y="267970"/>
            <a:ext cx="641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a:solidFill>
                  <a:srgbClr val="FF0000"/>
                </a:solidFill>
                <a:effectLst/>
                <a:ea typeface="宋体" panose="02010600030101010101" pitchFamily="2" charset="-122"/>
              </a:rPr>
              <a:t>★</a:t>
            </a:r>
          </a:p>
        </p:txBody>
      </p:sp>
      <p:sp>
        <p:nvSpPr>
          <p:cNvPr id="138247" name="Rectangle 7"/>
          <p:cNvSpPr>
            <a:spLocks noChangeArrowheads="1"/>
          </p:cNvSpPr>
          <p:nvPr/>
        </p:nvSpPr>
        <p:spPr bwMode="auto">
          <a:xfrm>
            <a:off x="322898" y="267970"/>
            <a:ext cx="641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a:solidFill>
                  <a:srgbClr val="FF0000"/>
                </a:solidFill>
                <a:effectLst/>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824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824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9" name="Rectangle 5"/>
          <p:cNvSpPr>
            <a:spLocks noGrp="1" noChangeArrowheads="1"/>
          </p:cNvSpPr>
          <p:nvPr>
            <p:ph type="body" idx="1"/>
          </p:nvPr>
        </p:nvSpPr>
        <p:spPr>
          <a:xfrm>
            <a:off x="395605" y="260350"/>
            <a:ext cx="8229600" cy="5903913"/>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ffectLst/>
              </a:rPr>
              <a:t>Problem 3</a:t>
            </a:r>
          </a:p>
          <a:p>
            <a:pPr lvl="1" eaLnBrk="1" latinLnBrk="0" hangingPunct="1">
              <a:spcBef>
                <a:spcPts val="3600"/>
              </a:spcBef>
            </a:pPr>
            <a:r>
              <a:rPr lang="en-US" altLang="zh-CN" dirty="0">
                <a:effectLst/>
              </a:rPr>
              <a:t>Given preorder and </a:t>
            </a:r>
            <a:r>
              <a:rPr lang="en-US" altLang="zh-CN" dirty="0" err="1">
                <a:effectLst/>
              </a:rPr>
              <a:t>inorder</a:t>
            </a:r>
            <a:r>
              <a:rPr lang="en-US" altLang="zh-CN" dirty="0">
                <a:effectLst/>
              </a:rPr>
              <a:t> sequences of BT, can you reconstruct this binary tree?</a:t>
            </a:r>
          </a:p>
          <a:p>
            <a:pPr lvl="1" eaLnBrk="1" latinLnBrk="0" hangingPunct="1">
              <a:spcBef>
                <a:spcPts val="0"/>
              </a:spcBef>
              <a:buFont typeface="Wingdings" panose="05000000000000000000" pitchFamily="2" charset="2"/>
              <a:buNone/>
            </a:pPr>
            <a:r>
              <a:rPr lang="en-US" altLang="zh-CN" dirty="0">
                <a:solidFill>
                  <a:srgbClr val="FFFF00"/>
                </a:solidFill>
                <a:effectLst/>
              </a:rPr>
              <a:t>		Preorder: </a:t>
            </a:r>
            <a:r>
              <a:rPr lang="en-US" altLang="zh-CN" dirty="0" err="1">
                <a:solidFill>
                  <a:srgbClr val="FFFF00"/>
                </a:solidFill>
                <a:effectLst/>
              </a:rPr>
              <a:t>abcd</a:t>
            </a:r>
            <a:r>
              <a:rPr lang="en-US" altLang="zh-CN" dirty="0">
                <a:solidFill>
                  <a:srgbClr val="FFFF00"/>
                </a:solidFill>
                <a:effectLst/>
              </a:rPr>
              <a:t>;	</a:t>
            </a:r>
            <a:r>
              <a:rPr lang="en-US" altLang="zh-CN" dirty="0" err="1">
                <a:solidFill>
                  <a:srgbClr val="FFFF00"/>
                </a:solidFill>
                <a:effectLst/>
              </a:rPr>
              <a:t>Inorder</a:t>
            </a:r>
            <a:r>
              <a:rPr lang="en-US" altLang="zh-CN" dirty="0">
                <a:solidFill>
                  <a:srgbClr val="FFFF00"/>
                </a:solidFill>
                <a:effectLst/>
              </a:rPr>
              <a:t>: </a:t>
            </a:r>
            <a:r>
              <a:rPr lang="en-US" altLang="zh-CN" dirty="0" err="1">
                <a:solidFill>
                  <a:srgbClr val="FFFF00"/>
                </a:solidFill>
                <a:effectLst/>
              </a:rPr>
              <a:t>badc</a:t>
            </a:r>
            <a:r>
              <a:rPr lang="en-US" altLang="zh-CN" dirty="0">
                <a:solidFill>
                  <a:srgbClr val="FFFF00"/>
                </a:solidFill>
                <a:effectLst/>
              </a:rPr>
              <a:t>;</a:t>
            </a:r>
          </a:p>
          <a:p>
            <a:pPr lvl="1" eaLnBrk="1" latinLnBrk="0" hangingPunct="1">
              <a:lnSpc>
                <a:spcPct val="100000"/>
              </a:lnSpc>
              <a:spcBef>
                <a:spcPts val="1800"/>
              </a:spcBef>
            </a:pPr>
            <a:r>
              <a:rPr lang="en-US" altLang="zh-CN" dirty="0">
                <a:effectLst/>
              </a:rPr>
              <a:t>Given </a:t>
            </a:r>
            <a:r>
              <a:rPr lang="en-US" altLang="zh-CN" dirty="0" err="1">
                <a:effectLst/>
              </a:rPr>
              <a:t>postorder</a:t>
            </a:r>
            <a:r>
              <a:rPr lang="en-US" altLang="zh-CN" dirty="0">
                <a:effectLst/>
              </a:rPr>
              <a:t> and </a:t>
            </a:r>
            <a:r>
              <a:rPr lang="en-US" altLang="zh-CN" dirty="0" err="1">
                <a:effectLst/>
              </a:rPr>
              <a:t>inorder</a:t>
            </a:r>
            <a:r>
              <a:rPr lang="en-US" altLang="zh-CN" dirty="0">
                <a:effectLst/>
              </a:rPr>
              <a:t> sequences of BT, can you reconstruct this binary tree?</a:t>
            </a:r>
          </a:p>
          <a:p>
            <a:pPr lvl="1" eaLnBrk="1" latinLnBrk="0" hangingPunct="1">
              <a:lnSpc>
                <a:spcPct val="100000"/>
              </a:lnSpc>
              <a:spcBef>
                <a:spcPts val="0"/>
              </a:spcBef>
              <a:buFont typeface="Wingdings" panose="05000000000000000000" pitchFamily="2" charset="2"/>
              <a:buNone/>
            </a:pPr>
            <a:r>
              <a:rPr lang="en-US" altLang="zh-CN" dirty="0">
                <a:solidFill>
                  <a:srgbClr val="FFFF00"/>
                </a:solidFill>
                <a:effectLst/>
              </a:rPr>
              <a:t>		</a:t>
            </a:r>
            <a:r>
              <a:rPr lang="en-US" altLang="zh-CN" dirty="0" err="1">
                <a:solidFill>
                  <a:srgbClr val="FFFF00"/>
                </a:solidFill>
                <a:effectLst/>
              </a:rPr>
              <a:t>Postorder</a:t>
            </a:r>
            <a:r>
              <a:rPr lang="en-US" altLang="zh-CN" dirty="0">
                <a:solidFill>
                  <a:srgbClr val="FFFF00"/>
                </a:solidFill>
                <a:effectLst/>
              </a:rPr>
              <a:t>: </a:t>
            </a:r>
            <a:r>
              <a:rPr lang="en-US" altLang="zh-CN" dirty="0" err="1">
                <a:solidFill>
                  <a:srgbClr val="FFFF00"/>
                </a:solidFill>
                <a:effectLst/>
              </a:rPr>
              <a:t>bdca</a:t>
            </a:r>
            <a:r>
              <a:rPr lang="en-US" altLang="zh-CN" dirty="0">
                <a:solidFill>
                  <a:srgbClr val="FFFF00"/>
                </a:solidFill>
                <a:effectLst/>
              </a:rPr>
              <a:t>;	</a:t>
            </a:r>
            <a:r>
              <a:rPr lang="en-US" altLang="zh-CN" dirty="0" err="1">
                <a:solidFill>
                  <a:srgbClr val="FFFF00"/>
                </a:solidFill>
                <a:effectLst/>
              </a:rPr>
              <a:t>Inorder</a:t>
            </a:r>
            <a:r>
              <a:rPr lang="en-US" altLang="zh-CN" dirty="0">
                <a:solidFill>
                  <a:srgbClr val="FFFF00"/>
                </a:solidFill>
                <a:effectLst/>
              </a:rPr>
              <a:t>: </a:t>
            </a:r>
            <a:r>
              <a:rPr lang="en-US" altLang="zh-CN" dirty="0" err="1">
                <a:solidFill>
                  <a:srgbClr val="FFFF00"/>
                </a:solidFill>
                <a:effectLst/>
              </a:rPr>
              <a:t>badc</a:t>
            </a:r>
            <a:r>
              <a:rPr lang="en-US" altLang="zh-CN" dirty="0">
                <a:solidFill>
                  <a:srgbClr val="FFFF00"/>
                </a:solidFill>
                <a:effectLst/>
              </a:rPr>
              <a:t>;</a:t>
            </a:r>
          </a:p>
          <a:p>
            <a:pPr lvl="1" eaLnBrk="1" latinLnBrk="0" hangingPunct="1">
              <a:lnSpc>
                <a:spcPct val="100000"/>
              </a:lnSpc>
              <a:spcBef>
                <a:spcPts val="1800"/>
              </a:spcBef>
            </a:pPr>
            <a:r>
              <a:rPr lang="en-US" altLang="zh-CN" dirty="0">
                <a:effectLst/>
              </a:rPr>
              <a:t>Given preorder and </a:t>
            </a:r>
            <a:r>
              <a:rPr lang="en-US" altLang="zh-CN" dirty="0" err="1">
                <a:effectLst/>
              </a:rPr>
              <a:t>postorder</a:t>
            </a:r>
            <a:r>
              <a:rPr lang="en-US" altLang="zh-CN" dirty="0">
                <a:effectLst/>
              </a:rPr>
              <a:t> sequences of BT, can you reconstruct this binary tree?</a:t>
            </a:r>
          </a:p>
          <a:p>
            <a:pPr lvl="1" eaLnBrk="1" latinLnBrk="0" hangingPunct="1">
              <a:lnSpc>
                <a:spcPct val="100000"/>
              </a:lnSpc>
              <a:spcBef>
                <a:spcPts val="0"/>
              </a:spcBef>
              <a:buFont typeface="Wingdings" panose="05000000000000000000" pitchFamily="2" charset="2"/>
              <a:buNone/>
            </a:pPr>
            <a:r>
              <a:rPr lang="en-US" altLang="zh-CN" dirty="0">
                <a:solidFill>
                  <a:srgbClr val="FFFF00"/>
                </a:solidFill>
                <a:effectLst/>
              </a:rPr>
              <a:t>		Preorder: </a:t>
            </a:r>
            <a:r>
              <a:rPr lang="en-US" altLang="zh-CN" dirty="0" err="1">
                <a:solidFill>
                  <a:srgbClr val="FFFF00"/>
                </a:solidFill>
                <a:effectLst/>
              </a:rPr>
              <a:t>abcd</a:t>
            </a:r>
            <a:r>
              <a:rPr lang="en-US" altLang="zh-CN" dirty="0">
                <a:solidFill>
                  <a:srgbClr val="FFFF00"/>
                </a:solidFill>
                <a:effectLst/>
              </a:rPr>
              <a:t>;	</a:t>
            </a:r>
            <a:r>
              <a:rPr lang="en-US" altLang="zh-CN" dirty="0" err="1">
                <a:solidFill>
                  <a:srgbClr val="FFFF00"/>
                </a:solidFill>
                <a:effectLst/>
              </a:rPr>
              <a:t>Postorder</a:t>
            </a:r>
            <a:r>
              <a:rPr lang="en-US" altLang="zh-CN" dirty="0">
                <a:solidFill>
                  <a:srgbClr val="FFFF00"/>
                </a:solidFill>
                <a:effectLst/>
              </a:rPr>
              <a:t>: </a:t>
            </a:r>
            <a:r>
              <a:rPr lang="en-US" altLang="zh-CN" dirty="0" err="1">
                <a:solidFill>
                  <a:srgbClr val="FFFF00"/>
                </a:solidFill>
                <a:effectLst/>
              </a:rPr>
              <a:t>dcba</a:t>
            </a:r>
            <a:r>
              <a:rPr lang="en-US" altLang="zh-CN" dirty="0">
                <a:solidFill>
                  <a:srgbClr val="FFFF00"/>
                </a:solidFill>
                <a:effectLst/>
              </a:rPr>
              <a:t>;</a:t>
            </a:r>
          </a:p>
        </p:txBody>
      </p:sp>
      <p:sp>
        <p:nvSpPr>
          <p:cNvPr id="5" name="文本框 4"/>
          <p:cNvSpPr txBox="1"/>
          <p:nvPr/>
        </p:nvSpPr>
        <p:spPr>
          <a:xfrm>
            <a:off x="7596505" y="4725035"/>
            <a:ext cx="737870" cy="460375"/>
          </a:xfrm>
          <a:prstGeom prst="rect">
            <a:avLst/>
          </a:prstGeom>
          <a:noFill/>
        </p:spPr>
        <p:txBody>
          <a:bodyPr wrap="square" rtlCol="0">
            <a:spAutoFit/>
          </a:bodyPr>
          <a:lstStyle/>
          <a:p>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No</a:t>
            </a:r>
          </a:p>
        </p:txBody>
      </p:sp>
      <p:sp>
        <p:nvSpPr>
          <p:cNvPr id="6" name="文本框 5"/>
          <p:cNvSpPr txBox="1"/>
          <p:nvPr/>
        </p:nvSpPr>
        <p:spPr>
          <a:xfrm>
            <a:off x="7452360" y="1772920"/>
            <a:ext cx="737870" cy="460375"/>
          </a:xfrm>
          <a:prstGeom prst="rect">
            <a:avLst/>
          </a:prstGeom>
          <a:noFill/>
        </p:spPr>
        <p:txBody>
          <a:bodyPr wrap="square" rtlCol="0">
            <a:spAutoFit/>
          </a:bodyPr>
          <a:lstStyle/>
          <a:p>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Yes</a:t>
            </a:r>
          </a:p>
        </p:txBody>
      </p:sp>
      <p:sp>
        <p:nvSpPr>
          <p:cNvPr id="7" name="文本框 6"/>
          <p:cNvSpPr txBox="1"/>
          <p:nvPr/>
        </p:nvSpPr>
        <p:spPr>
          <a:xfrm>
            <a:off x="7524750" y="3213100"/>
            <a:ext cx="737870" cy="460375"/>
          </a:xfrm>
          <a:prstGeom prst="rect">
            <a:avLst/>
          </a:prstGeom>
          <a:noFill/>
        </p:spPr>
        <p:txBody>
          <a:bodyPr wrap="square" rtlCol="0">
            <a:spAutoFit/>
          </a:bodyPr>
          <a:lstStyle/>
          <a:p>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26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269">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4" name="Rectangle 6"/>
          <p:cNvSpPr>
            <a:spLocks noGrp="1" noChangeArrowheads="1"/>
          </p:cNvSpPr>
          <p:nvPr>
            <p:ph type="title"/>
          </p:nvPr>
        </p:nvSpPr>
        <p:spPr>
          <a:xfrm>
            <a:off x="457200" y="274638"/>
            <a:ext cx="8229600" cy="1143000"/>
          </a:xfrm>
          <a:noFill/>
        </p:spPr>
        <p:txBody>
          <a:bodyPr anchorCtr="0"/>
          <a:lstStyle/>
          <a:p>
            <a:r>
              <a:rPr lang="en-US" altLang="zh-CN"/>
              <a:t>Example</a:t>
            </a:r>
          </a:p>
        </p:txBody>
      </p:sp>
      <p:sp>
        <p:nvSpPr>
          <p:cNvPr id="140295" name="Rectangle 7"/>
          <p:cNvSpPr>
            <a:spLocks noGrp="1" noChangeArrowheads="1"/>
          </p:cNvSpPr>
          <p:nvPr>
            <p:ph type="body" idx="1"/>
          </p:nvPr>
        </p:nvSpPr>
        <p:spPr>
          <a:xfrm>
            <a:off x="457200" y="1600200"/>
            <a:ext cx="8229600" cy="4525963"/>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Suppose that the preorder sequence of BT is</a:t>
            </a:r>
          </a:p>
          <a:p>
            <a:pPr>
              <a:buFont typeface="Wingdings" panose="05000000000000000000" pitchFamily="2" charset="2"/>
              <a:buNone/>
            </a:pPr>
            <a:r>
              <a:rPr kumimoji="1" lang="en-US" altLang="zh-CN" sz="3600" b="1">
                <a:solidFill>
                  <a:srgbClr val="FFFF00"/>
                </a:solidFill>
                <a:effectLst/>
                <a:ea typeface="仿宋_GB2312" panose="02010609030101010101" pitchFamily="49" charset="-122"/>
              </a:rPr>
              <a:t>			ABECDFGHIJ</a:t>
            </a:r>
            <a:endParaRPr lang="en-US" altLang="zh-CN">
              <a:solidFill>
                <a:srgbClr val="FFFF00"/>
              </a:solidFill>
              <a:effectLst/>
            </a:endParaRPr>
          </a:p>
          <a:p>
            <a:pPr>
              <a:buFont typeface="Wingdings" panose="05000000000000000000" pitchFamily="2" charset="2"/>
              <a:buNone/>
            </a:pPr>
            <a:r>
              <a:rPr lang="en-US" altLang="zh-CN">
                <a:effectLst/>
              </a:rPr>
              <a:t>    and the inorder sequence of BT is</a:t>
            </a:r>
          </a:p>
          <a:p>
            <a:pPr>
              <a:buFont typeface="Wingdings" panose="05000000000000000000" pitchFamily="2" charset="2"/>
              <a:buNone/>
            </a:pPr>
            <a:r>
              <a:rPr kumimoji="1" lang="en-US" altLang="zh-CN" sz="3600" b="1">
                <a:solidFill>
                  <a:srgbClr val="FFFF00"/>
                </a:solidFill>
                <a:effectLst/>
                <a:ea typeface="仿宋_GB2312" panose="02010609030101010101" pitchFamily="49" charset="-122"/>
              </a:rPr>
              <a:t>			EBCDAFHIGJ</a:t>
            </a:r>
            <a:endParaRPr lang="en-US" altLang="zh-CN">
              <a:solidFill>
                <a:srgbClr val="FFFF00"/>
              </a:solidFill>
              <a:effectLst/>
            </a:endParaRPr>
          </a:p>
          <a:p>
            <a:pPr>
              <a:buFont typeface="Wingdings" panose="05000000000000000000" pitchFamily="2" charset="2"/>
              <a:buNone/>
            </a:pPr>
            <a:r>
              <a:rPr lang="en-US" altLang="zh-CN">
                <a:effectLst/>
              </a:rPr>
              <a:t> </a:t>
            </a:r>
          </a:p>
          <a:p>
            <a:pPr>
              <a:buFont typeface="Wingdings" panose="05000000000000000000" pitchFamily="2" charset="2"/>
              <a:buNone/>
            </a:pPr>
            <a:r>
              <a:rPr lang="en-US" altLang="zh-CN">
                <a:effectLst/>
              </a:rPr>
              <a:t>          Try to reconstruct this binary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2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33" name="Rectangle 21"/>
          <p:cNvSpPr>
            <a:spLocks noChangeArrowheads="1"/>
          </p:cNvSpPr>
          <p:nvPr/>
        </p:nvSpPr>
        <p:spPr bwMode="auto">
          <a:xfrm>
            <a:off x="684213" y="2276475"/>
            <a:ext cx="7991475" cy="3600450"/>
          </a:xfrm>
          <a:prstGeom prst="rect">
            <a:avLst/>
          </a:prstGeom>
          <a:solidFill>
            <a:schemeClr val="tx1"/>
          </a:solidFill>
          <a:ln w="9525">
            <a:solidFill>
              <a:schemeClr val="tx1"/>
            </a:solidFill>
            <a:miter lim="800000"/>
          </a:ln>
          <a:effectLst>
            <a:outerShdw dist="107763" dir="2700000" algn="ctr" rotWithShape="0">
              <a:schemeClr val="tx2">
                <a:alpha val="50000"/>
              </a:schemeClr>
            </a:outerShdw>
          </a:effectLst>
        </p:spPr>
        <p:txBody>
          <a:bodyPr wrap="none" anchor="ctr"/>
          <a:lstStyle/>
          <a:p>
            <a:endParaRPr lang="zh-CN" altLang="en-US"/>
          </a:p>
        </p:txBody>
      </p:sp>
      <p:grpSp>
        <p:nvGrpSpPr>
          <p:cNvPr id="141334" name="Group 22"/>
          <p:cNvGrpSpPr/>
          <p:nvPr/>
        </p:nvGrpSpPr>
        <p:grpSpPr bwMode="auto">
          <a:xfrm>
            <a:off x="1219200" y="2590800"/>
            <a:ext cx="3124200" cy="1752600"/>
            <a:chOff x="768" y="1632"/>
            <a:chExt cx="1968" cy="1104"/>
          </a:xfrm>
        </p:grpSpPr>
        <p:sp>
          <p:nvSpPr>
            <p:cNvPr id="141324" name="Line 12"/>
            <p:cNvSpPr>
              <a:spLocks noChangeShapeType="1"/>
            </p:cNvSpPr>
            <p:nvPr/>
          </p:nvSpPr>
          <p:spPr bwMode="auto">
            <a:xfrm flipH="1">
              <a:off x="1344" y="1933"/>
              <a:ext cx="295" cy="386"/>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16" name="Line 4"/>
            <p:cNvSpPr>
              <a:spLocks noChangeShapeType="1"/>
            </p:cNvSpPr>
            <p:nvPr/>
          </p:nvSpPr>
          <p:spPr bwMode="auto">
            <a:xfrm>
              <a:off x="1824" y="1933"/>
              <a:ext cx="295" cy="386"/>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1" name="Oval 9"/>
            <p:cNvSpPr>
              <a:spLocks noChangeArrowheads="1"/>
            </p:cNvSpPr>
            <p:nvPr/>
          </p:nvSpPr>
          <p:spPr bwMode="auto">
            <a:xfrm>
              <a:off x="1536" y="1632"/>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A</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1322" name="Oval 10"/>
            <p:cNvSpPr>
              <a:spLocks noChangeArrowheads="1"/>
            </p:cNvSpPr>
            <p:nvPr/>
          </p:nvSpPr>
          <p:spPr bwMode="auto">
            <a:xfrm>
              <a:off x="768" y="2304"/>
              <a:ext cx="864" cy="432"/>
            </a:xfrm>
            <a:prstGeom prst="ellipse">
              <a:avLst/>
            </a:prstGeom>
            <a:solidFill>
              <a:srgbClr val="FFFF99"/>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EBCD</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1323" name="Oval 11"/>
            <p:cNvSpPr>
              <a:spLocks noChangeArrowheads="1"/>
            </p:cNvSpPr>
            <p:nvPr/>
          </p:nvSpPr>
          <p:spPr bwMode="auto">
            <a:xfrm>
              <a:off x="1776" y="2304"/>
              <a:ext cx="960" cy="432"/>
            </a:xfrm>
            <a:prstGeom prst="ellipse">
              <a:avLst/>
            </a:prstGeom>
            <a:solidFill>
              <a:srgbClr val="FFFF99"/>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FHIGJ</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grpSp>
      <p:grpSp>
        <p:nvGrpSpPr>
          <p:cNvPr id="141335" name="Group 23"/>
          <p:cNvGrpSpPr/>
          <p:nvPr/>
        </p:nvGrpSpPr>
        <p:grpSpPr bwMode="auto">
          <a:xfrm>
            <a:off x="4495800" y="2667000"/>
            <a:ext cx="3276600" cy="2438400"/>
            <a:chOff x="2832" y="1680"/>
            <a:chExt cx="2064" cy="1536"/>
          </a:xfrm>
        </p:grpSpPr>
        <p:sp>
          <p:nvSpPr>
            <p:cNvPr id="141317" name="Line 5"/>
            <p:cNvSpPr>
              <a:spLocks noChangeShapeType="1"/>
            </p:cNvSpPr>
            <p:nvPr/>
          </p:nvSpPr>
          <p:spPr bwMode="auto">
            <a:xfrm>
              <a:off x="3944" y="1968"/>
              <a:ext cx="227" cy="34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18" name="Line 6"/>
            <p:cNvSpPr>
              <a:spLocks noChangeShapeType="1"/>
            </p:cNvSpPr>
            <p:nvPr/>
          </p:nvSpPr>
          <p:spPr bwMode="auto">
            <a:xfrm>
              <a:off x="4337" y="2568"/>
              <a:ext cx="223" cy="312"/>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0" name="Line 18"/>
            <p:cNvSpPr>
              <a:spLocks noChangeShapeType="1"/>
            </p:cNvSpPr>
            <p:nvPr/>
          </p:nvSpPr>
          <p:spPr bwMode="auto">
            <a:xfrm flipV="1">
              <a:off x="3504" y="1968"/>
              <a:ext cx="227" cy="34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19" name="Line 7"/>
            <p:cNvSpPr>
              <a:spLocks noChangeShapeType="1"/>
            </p:cNvSpPr>
            <p:nvPr/>
          </p:nvSpPr>
          <p:spPr bwMode="auto">
            <a:xfrm flipH="1">
              <a:off x="3072" y="2577"/>
              <a:ext cx="216" cy="303"/>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0" name="Line 8"/>
            <p:cNvSpPr>
              <a:spLocks noChangeShapeType="1"/>
            </p:cNvSpPr>
            <p:nvPr/>
          </p:nvSpPr>
          <p:spPr bwMode="auto">
            <a:xfrm>
              <a:off x="3442" y="2592"/>
              <a:ext cx="206" cy="288"/>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6" name="Oval 14"/>
            <p:cNvSpPr>
              <a:spLocks noChangeArrowheads="1"/>
            </p:cNvSpPr>
            <p:nvPr/>
          </p:nvSpPr>
          <p:spPr bwMode="auto">
            <a:xfrm>
              <a:off x="3216" y="2256"/>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B</a:t>
              </a:r>
              <a:endParaRPr kumimoji="1" lang="en-US" altLang="zh-CN" sz="2400" b="1">
                <a:solidFill>
                  <a:srgbClr val="0000FF"/>
                </a:solidFill>
                <a:effectLst/>
                <a:latin typeface="Times New Roman" panose="02020603050405020304" pitchFamily="18" charset="0"/>
                <a:ea typeface="宋体" panose="02010600030101010101" pitchFamily="2" charset="-122"/>
              </a:endParaRPr>
            </a:p>
          </p:txBody>
        </p:sp>
        <p:sp>
          <p:nvSpPr>
            <p:cNvPr id="141327" name="Oval 15"/>
            <p:cNvSpPr>
              <a:spLocks noChangeArrowheads="1"/>
            </p:cNvSpPr>
            <p:nvPr/>
          </p:nvSpPr>
          <p:spPr bwMode="auto">
            <a:xfrm>
              <a:off x="2832" y="2880"/>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E</a:t>
              </a:r>
              <a:endParaRPr kumimoji="1" lang="en-US" altLang="zh-CN" sz="2400" b="1">
                <a:solidFill>
                  <a:srgbClr val="0000FF"/>
                </a:solidFill>
                <a:effectLst/>
                <a:latin typeface="Times New Roman" panose="02020603050405020304" pitchFamily="18" charset="0"/>
                <a:ea typeface="宋体" panose="02010600030101010101" pitchFamily="2" charset="-122"/>
              </a:endParaRPr>
            </a:p>
          </p:txBody>
        </p:sp>
        <p:sp>
          <p:nvSpPr>
            <p:cNvPr id="141328" name="Oval 16"/>
            <p:cNvSpPr>
              <a:spLocks noChangeArrowheads="1"/>
            </p:cNvSpPr>
            <p:nvPr/>
          </p:nvSpPr>
          <p:spPr bwMode="auto">
            <a:xfrm>
              <a:off x="3408" y="2880"/>
              <a:ext cx="528" cy="336"/>
            </a:xfrm>
            <a:prstGeom prst="ellipse">
              <a:avLst/>
            </a:prstGeom>
            <a:solidFill>
              <a:srgbClr val="FFFF99"/>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CD</a:t>
              </a:r>
              <a:endParaRPr kumimoji="1" lang="en-US" altLang="zh-CN" sz="2400" b="1">
                <a:solidFill>
                  <a:srgbClr val="0000FF"/>
                </a:solidFill>
                <a:effectLst/>
                <a:latin typeface="Times New Roman" panose="02020603050405020304" pitchFamily="18" charset="0"/>
                <a:ea typeface="宋体" panose="02010600030101010101" pitchFamily="2" charset="-122"/>
              </a:endParaRPr>
            </a:p>
          </p:txBody>
        </p:sp>
        <p:sp>
          <p:nvSpPr>
            <p:cNvPr id="141329" name="Oval 17"/>
            <p:cNvSpPr>
              <a:spLocks noChangeArrowheads="1"/>
            </p:cNvSpPr>
            <p:nvPr/>
          </p:nvSpPr>
          <p:spPr bwMode="auto">
            <a:xfrm>
              <a:off x="4128" y="2880"/>
              <a:ext cx="768" cy="336"/>
            </a:xfrm>
            <a:prstGeom prst="ellipse">
              <a:avLst/>
            </a:prstGeom>
            <a:solidFill>
              <a:srgbClr val="FFFF99"/>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HIGJ</a:t>
              </a:r>
              <a:endParaRPr kumimoji="1" lang="en-US" altLang="zh-CN" sz="2400" b="1">
                <a:solidFill>
                  <a:srgbClr val="0000FF"/>
                </a:solidFill>
                <a:effectLst/>
                <a:latin typeface="Times New Roman" panose="02020603050405020304" pitchFamily="18" charset="0"/>
                <a:ea typeface="宋体" panose="02010600030101010101" pitchFamily="2" charset="-122"/>
              </a:endParaRPr>
            </a:p>
          </p:txBody>
        </p:sp>
        <p:sp>
          <p:nvSpPr>
            <p:cNvPr id="141331" name="Oval 19"/>
            <p:cNvSpPr>
              <a:spLocks noChangeArrowheads="1"/>
            </p:cNvSpPr>
            <p:nvPr/>
          </p:nvSpPr>
          <p:spPr bwMode="auto">
            <a:xfrm>
              <a:off x="4080" y="2256"/>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F</a:t>
              </a:r>
              <a:endParaRPr kumimoji="1" lang="en-US" altLang="zh-CN" sz="2400" b="1">
                <a:solidFill>
                  <a:srgbClr val="0000FF"/>
                </a:solidFill>
                <a:effectLst/>
                <a:latin typeface="Times New Roman" panose="02020603050405020304" pitchFamily="18" charset="0"/>
                <a:ea typeface="宋体" panose="02010600030101010101" pitchFamily="2" charset="-122"/>
              </a:endParaRPr>
            </a:p>
          </p:txBody>
        </p:sp>
        <p:sp>
          <p:nvSpPr>
            <p:cNvPr id="141325" name="Oval 13"/>
            <p:cNvSpPr>
              <a:spLocks noChangeArrowheads="1"/>
            </p:cNvSpPr>
            <p:nvPr/>
          </p:nvSpPr>
          <p:spPr bwMode="auto">
            <a:xfrm>
              <a:off x="3648" y="1680"/>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A</a:t>
              </a:r>
              <a:endParaRPr kumimoji="1" lang="en-US" altLang="zh-CN" sz="2400" b="1">
                <a:solidFill>
                  <a:srgbClr val="0000FF"/>
                </a:solidFill>
                <a:effectLst/>
                <a:latin typeface="Times New Roman" panose="02020603050405020304" pitchFamily="18" charset="0"/>
                <a:ea typeface="宋体" panose="02010600030101010101" pitchFamily="2" charset="-122"/>
              </a:endParaRPr>
            </a:p>
          </p:txBody>
        </p:sp>
      </p:grpSp>
      <p:sp>
        <p:nvSpPr>
          <p:cNvPr id="141332" name="Rectangle 20"/>
          <p:cNvSpPr>
            <a:spLocks noChangeArrowheads="1"/>
          </p:cNvSpPr>
          <p:nvPr/>
        </p:nvSpPr>
        <p:spPr bwMode="auto">
          <a:xfrm>
            <a:off x="395288" y="692150"/>
            <a:ext cx="70929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effectLst/>
                <a:latin typeface="Times New Roman" panose="02020603050405020304" pitchFamily="18" charset="0"/>
                <a:ea typeface="仿宋_GB2312" panose="02010609030101010101" pitchFamily="49" charset="-122"/>
              </a:rPr>
              <a:t>Preorder sequence: </a:t>
            </a:r>
            <a:r>
              <a:rPr kumimoji="1" lang="en-US" altLang="zh-CN" sz="3600" b="1" u="sng">
                <a:solidFill>
                  <a:srgbClr val="FFFF00"/>
                </a:solidFill>
                <a:effectLst/>
                <a:latin typeface="Times New Roman" panose="02020603050405020304" pitchFamily="18" charset="0"/>
                <a:ea typeface="仿宋_GB2312" panose="02010609030101010101" pitchFamily="49" charset="-122"/>
              </a:rPr>
              <a:t>A</a:t>
            </a:r>
            <a:r>
              <a:rPr kumimoji="1" lang="en-US" altLang="zh-CN" sz="3600" b="1">
                <a:solidFill>
                  <a:schemeClr val="folHlink"/>
                </a:solidFill>
                <a:effectLst/>
                <a:latin typeface="Times New Roman" panose="02020603050405020304" pitchFamily="18" charset="0"/>
                <a:ea typeface="仿宋_GB2312" panose="02010609030101010101" pitchFamily="49" charset="-122"/>
              </a:rPr>
              <a:t>BECDFGHIJ</a:t>
            </a:r>
          </a:p>
          <a:p>
            <a:pPr algn="l"/>
            <a:r>
              <a:rPr kumimoji="1" lang="en-US" altLang="zh-CN" sz="3600" b="1">
                <a:effectLst/>
                <a:latin typeface="Times New Roman" panose="02020603050405020304" pitchFamily="18" charset="0"/>
                <a:ea typeface="仿宋_GB2312" panose="02010609030101010101" pitchFamily="49" charset="-122"/>
              </a:rPr>
              <a:t>Inorder sequence:   </a:t>
            </a:r>
            <a:r>
              <a:rPr kumimoji="1" lang="en-US" altLang="zh-CN" sz="3600" b="1">
                <a:solidFill>
                  <a:schemeClr val="folHlink"/>
                </a:solidFill>
                <a:effectLst/>
                <a:latin typeface="Times New Roman" panose="02020603050405020304" pitchFamily="18" charset="0"/>
                <a:ea typeface="仿宋_GB2312" panose="02010609030101010101" pitchFamily="49" charset="-122"/>
              </a:rPr>
              <a:t>EBCD</a:t>
            </a:r>
            <a:r>
              <a:rPr kumimoji="1" lang="en-US" altLang="zh-CN" sz="3600" b="1" u="sng">
                <a:solidFill>
                  <a:srgbClr val="FFFF00"/>
                </a:solidFill>
                <a:effectLst/>
                <a:latin typeface="Times New Roman" panose="02020603050405020304" pitchFamily="18" charset="0"/>
                <a:ea typeface="仿宋_GB2312" panose="02010609030101010101" pitchFamily="49" charset="-122"/>
              </a:rPr>
              <a:t>A</a:t>
            </a:r>
            <a:r>
              <a:rPr kumimoji="1" lang="en-US" altLang="zh-CN" sz="3600" b="1">
                <a:solidFill>
                  <a:schemeClr val="folHlink"/>
                </a:solidFill>
                <a:effectLst/>
                <a:latin typeface="Times New Roman" panose="02020603050405020304" pitchFamily="18" charset="0"/>
                <a:ea typeface="仿宋_GB2312" panose="02010609030101010101" pitchFamily="49" charset="-122"/>
              </a:rPr>
              <a:t>FHIGJ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33"/>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41334"/>
                                        </p:tgtEl>
                                        <p:attrNameLst>
                                          <p:attrName>style.visibility</p:attrName>
                                        </p:attrNameLst>
                                      </p:cBhvr>
                                      <p:to>
                                        <p:strVal val="visible"/>
                                      </p:to>
                                    </p:set>
                                    <p:animEffect transition="in" filter="fade">
                                      <p:cBhvr>
                                        <p:cTn id="10" dur="2000"/>
                                        <p:tgtEl>
                                          <p:spTgt spid="1413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1335"/>
                                        </p:tgtEl>
                                        <p:attrNameLst>
                                          <p:attrName>style.visibility</p:attrName>
                                        </p:attrNameLst>
                                      </p:cBhvr>
                                      <p:to>
                                        <p:strVal val="visible"/>
                                      </p:to>
                                    </p:set>
                                    <p:animEffect transition="in" filter="fade">
                                      <p:cBhvr>
                                        <p:cTn id="15" dur="2000"/>
                                        <p:tgtEl>
                                          <p:spTgt spid="14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3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50" name="Rectangle 42"/>
          <p:cNvSpPr>
            <a:spLocks noChangeArrowheads="1"/>
          </p:cNvSpPr>
          <p:nvPr/>
        </p:nvSpPr>
        <p:spPr bwMode="auto">
          <a:xfrm>
            <a:off x="684213" y="1987550"/>
            <a:ext cx="7991475" cy="4249738"/>
          </a:xfrm>
          <a:prstGeom prst="rect">
            <a:avLst/>
          </a:prstGeom>
          <a:solidFill>
            <a:schemeClr val="tx1"/>
          </a:solidFill>
          <a:ln w="9525">
            <a:solidFill>
              <a:schemeClr val="tx1"/>
            </a:solidFill>
            <a:miter lim="800000"/>
          </a:ln>
          <a:effectLst>
            <a:outerShdw dist="107763" dir="2700000" algn="ctr" rotWithShape="0">
              <a:schemeClr val="tx2">
                <a:alpha val="50000"/>
              </a:schemeClr>
            </a:outerShdw>
          </a:effectLst>
        </p:spPr>
        <p:txBody>
          <a:bodyPr wrap="none" anchor="ctr"/>
          <a:lstStyle/>
          <a:p>
            <a:endParaRPr lang="zh-CN" altLang="zh-CN" sz="1600">
              <a:effectLst/>
              <a:latin typeface="Times New Roman" panose="02020603050405020304" pitchFamily="18" charset="0"/>
              <a:ea typeface="宋体" panose="02010600030101010101" pitchFamily="2" charset="-122"/>
            </a:endParaRPr>
          </a:p>
        </p:txBody>
      </p:sp>
      <p:grpSp>
        <p:nvGrpSpPr>
          <p:cNvPr id="145451" name="Group 43"/>
          <p:cNvGrpSpPr/>
          <p:nvPr/>
        </p:nvGrpSpPr>
        <p:grpSpPr bwMode="auto">
          <a:xfrm>
            <a:off x="990600" y="2133600"/>
            <a:ext cx="3276600" cy="3200400"/>
            <a:chOff x="624" y="1344"/>
            <a:chExt cx="2064" cy="2016"/>
          </a:xfrm>
        </p:grpSpPr>
        <p:sp>
          <p:nvSpPr>
            <p:cNvPr id="145412" name="Line 4"/>
            <p:cNvSpPr>
              <a:spLocks noChangeShapeType="1"/>
            </p:cNvSpPr>
            <p:nvPr/>
          </p:nvSpPr>
          <p:spPr bwMode="auto">
            <a:xfrm flipH="1">
              <a:off x="1194" y="1650"/>
              <a:ext cx="139" cy="235"/>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3" name="Line 5"/>
            <p:cNvSpPr>
              <a:spLocks noChangeShapeType="1"/>
            </p:cNvSpPr>
            <p:nvPr/>
          </p:nvSpPr>
          <p:spPr bwMode="auto">
            <a:xfrm flipH="1">
              <a:off x="853" y="2175"/>
              <a:ext cx="194" cy="285"/>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3" name="Line 15"/>
            <p:cNvSpPr>
              <a:spLocks noChangeShapeType="1"/>
            </p:cNvSpPr>
            <p:nvPr/>
          </p:nvSpPr>
          <p:spPr bwMode="auto">
            <a:xfrm>
              <a:off x="2208" y="2736"/>
              <a:ext cx="240" cy="336"/>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4" name="Line 16"/>
            <p:cNvSpPr>
              <a:spLocks noChangeShapeType="1"/>
            </p:cNvSpPr>
            <p:nvPr/>
          </p:nvSpPr>
          <p:spPr bwMode="auto">
            <a:xfrm>
              <a:off x="1500" y="1653"/>
              <a:ext cx="174" cy="24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5" name="Line 17"/>
            <p:cNvSpPr>
              <a:spLocks noChangeShapeType="1"/>
            </p:cNvSpPr>
            <p:nvPr/>
          </p:nvSpPr>
          <p:spPr bwMode="auto">
            <a:xfrm>
              <a:off x="1824" y="2160"/>
              <a:ext cx="240" cy="336"/>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6" name="Line 18"/>
            <p:cNvSpPr>
              <a:spLocks noChangeShapeType="1"/>
            </p:cNvSpPr>
            <p:nvPr/>
          </p:nvSpPr>
          <p:spPr bwMode="auto">
            <a:xfrm>
              <a:off x="1169" y="2202"/>
              <a:ext cx="110" cy="257"/>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7" name="Line 19"/>
            <p:cNvSpPr>
              <a:spLocks noChangeShapeType="1"/>
            </p:cNvSpPr>
            <p:nvPr/>
          </p:nvSpPr>
          <p:spPr bwMode="auto">
            <a:xfrm>
              <a:off x="1344" y="2736"/>
              <a:ext cx="144" cy="336"/>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8" name="Oval 20"/>
            <p:cNvSpPr>
              <a:spLocks noChangeArrowheads="1"/>
            </p:cNvSpPr>
            <p:nvPr/>
          </p:nvSpPr>
          <p:spPr bwMode="auto">
            <a:xfrm>
              <a:off x="1248" y="1344"/>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A</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29" name="Oval 21"/>
            <p:cNvSpPr>
              <a:spLocks noChangeArrowheads="1"/>
            </p:cNvSpPr>
            <p:nvPr/>
          </p:nvSpPr>
          <p:spPr bwMode="auto">
            <a:xfrm>
              <a:off x="960" y="1872"/>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B</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30" name="Oval 22"/>
            <p:cNvSpPr>
              <a:spLocks noChangeArrowheads="1"/>
            </p:cNvSpPr>
            <p:nvPr/>
          </p:nvSpPr>
          <p:spPr bwMode="auto">
            <a:xfrm>
              <a:off x="1584" y="1872"/>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F</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32" name="Oval 24"/>
            <p:cNvSpPr>
              <a:spLocks noChangeArrowheads="1"/>
            </p:cNvSpPr>
            <p:nvPr/>
          </p:nvSpPr>
          <p:spPr bwMode="auto">
            <a:xfrm>
              <a:off x="1152" y="2448"/>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C</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33" name="Oval 25"/>
            <p:cNvSpPr>
              <a:spLocks noChangeArrowheads="1"/>
            </p:cNvSpPr>
            <p:nvPr/>
          </p:nvSpPr>
          <p:spPr bwMode="auto">
            <a:xfrm>
              <a:off x="624" y="2448"/>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E</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34" name="Oval 26"/>
            <p:cNvSpPr>
              <a:spLocks noChangeArrowheads="1"/>
            </p:cNvSpPr>
            <p:nvPr/>
          </p:nvSpPr>
          <p:spPr bwMode="auto">
            <a:xfrm>
              <a:off x="1344" y="3024"/>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D</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36" name="Oval 28"/>
            <p:cNvSpPr>
              <a:spLocks noChangeArrowheads="1"/>
            </p:cNvSpPr>
            <p:nvPr/>
          </p:nvSpPr>
          <p:spPr bwMode="auto">
            <a:xfrm>
              <a:off x="2352" y="3024"/>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J</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37" name="Line 29"/>
            <p:cNvSpPr>
              <a:spLocks noChangeShapeType="1"/>
            </p:cNvSpPr>
            <p:nvPr/>
          </p:nvSpPr>
          <p:spPr bwMode="auto">
            <a:xfrm flipH="1">
              <a:off x="2016" y="2784"/>
              <a:ext cx="96" cy="24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1" name="Oval 23"/>
            <p:cNvSpPr>
              <a:spLocks noChangeArrowheads="1"/>
            </p:cNvSpPr>
            <p:nvPr/>
          </p:nvSpPr>
          <p:spPr bwMode="auto">
            <a:xfrm>
              <a:off x="1968" y="2448"/>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dirty="0">
                  <a:solidFill>
                    <a:srgbClr val="0000FF"/>
                  </a:solidFill>
                  <a:effectLst/>
                  <a:latin typeface="Times New Roman" panose="02020603050405020304" pitchFamily="18" charset="0"/>
                  <a:ea typeface="宋体" panose="02010600030101010101" pitchFamily="2" charset="-122"/>
                </a:rPr>
                <a:t>G</a:t>
              </a:r>
              <a:endParaRPr kumimoji="1" lang="en-US" altLang="zh-CN" sz="2400" dirty="0">
                <a:solidFill>
                  <a:srgbClr val="0000FF"/>
                </a:solidFill>
                <a:effectLst/>
                <a:latin typeface="Times New Roman" panose="02020603050405020304" pitchFamily="18" charset="0"/>
                <a:ea typeface="宋体" panose="02010600030101010101" pitchFamily="2" charset="-122"/>
              </a:endParaRPr>
            </a:p>
          </p:txBody>
        </p:sp>
        <p:sp>
          <p:nvSpPr>
            <p:cNvPr id="145435" name="Oval 27"/>
            <p:cNvSpPr>
              <a:spLocks noChangeArrowheads="1"/>
            </p:cNvSpPr>
            <p:nvPr/>
          </p:nvSpPr>
          <p:spPr bwMode="auto">
            <a:xfrm>
              <a:off x="1776" y="3024"/>
              <a:ext cx="432" cy="336"/>
            </a:xfrm>
            <a:prstGeom prst="ellipse">
              <a:avLst/>
            </a:prstGeom>
            <a:solidFill>
              <a:srgbClr val="FFFF99"/>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HI</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grpSp>
      <p:grpSp>
        <p:nvGrpSpPr>
          <p:cNvPr id="145452" name="Group 44"/>
          <p:cNvGrpSpPr/>
          <p:nvPr/>
        </p:nvGrpSpPr>
        <p:grpSpPr bwMode="auto">
          <a:xfrm>
            <a:off x="4419600" y="2133600"/>
            <a:ext cx="3124200" cy="3962400"/>
            <a:chOff x="2784" y="1344"/>
            <a:chExt cx="1968" cy="2496"/>
          </a:xfrm>
        </p:grpSpPr>
        <p:sp>
          <p:nvSpPr>
            <p:cNvPr id="145414" name="Line 6"/>
            <p:cNvSpPr>
              <a:spLocks noChangeShapeType="1"/>
            </p:cNvSpPr>
            <p:nvPr/>
          </p:nvSpPr>
          <p:spPr bwMode="auto">
            <a:xfrm flipH="1">
              <a:off x="3349" y="1656"/>
              <a:ext cx="143" cy="228"/>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5" name="Line 7"/>
            <p:cNvSpPr>
              <a:spLocks noChangeShapeType="1"/>
            </p:cNvSpPr>
            <p:nvPr/>
          </p:nvSpPr>
          <p:spPr bwMode="auto">
            <a:xfrm flipH="1">
              <a:off x="3041" y="2181"/>
              <a:ext cx="160" cy="244"/>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6" name="Line 8"/>
            <p:cNvSpPr>
              <a:spLocks noChangeShapeType="1"/>
            </p:cNvSpPr>
            <p:nvPr/>
          </p:nvSpPr>
          <p:spPr bwMode="auto">
            <a:xfrm>
              <a:off x="3372" y="2181"/>
              <a:ext cx="91" cy="219"/>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7" name="Line 9"/>
            <p:cNvSpPr>
              <a:spLocks noChangeShapeType="1"/>
            </p:cNvSpPr>
            <p:nvPr/>
          </p:nvSpPr>
          <p:spPr bwMode="auto">
            <a:xfrm>
              <a:off x="3564" y="2715"/>
              <a:ext cx="114" cy="262"/>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8" name="Line 10"/>
            <p:cNvSpPr>
              <a:spLocks noChangeShapeType="1"/>
            </p:cNvSpPr>
            <p:nvPr/>
          </p:nvSpPr>
          <p:spPr bwMode="auto">
            <a:xfrm>
              <a:off x="3660" y="1649"/>
              <a:ext cx="156" cy="235"/>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9" name="Line 11"/>
            <p:cNvSpPr>
              <a:spLocks noChangeShapeType="1"/>
            </p:cNvSpPr>
            <p:nvPr/>
          </p:nvSpPr>
          <p:spPr bwMode="auto">
            <a:xfrm>
              <a:off x="4289" y="2706"/>
              <a:ext cx="205" cy="291"/>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0" name="Line 12"/>
            <p:cNvSpPr>
              <a:spLocks noChangeShapeType="1"/>
            </p:cNvSpPr>
            <p:nvPr/>
          </p:nvSpPr>
          <p:spPr bwMode="auto">
            <a:xfrm flipH="1">
              <a:off x="4080" y="2736"/>
              <a:ext cx="96" cy="24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1" name="Line 13"/>
            <p:cNvSpPr>
              <a:spLocks noChangeShapeType="1"/>
            </p:cNvSpPr>
            <p:nvPr/>
          </p:nvSpPr>
          <p:spPr bwMode="auto">
            <a:xfrm>
              <a:off x="4182" y="3285"/>
              <a:ext cx="102" cy="232"/>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2" name="Line 14"/>
            <p:cNvSpPr>
              <a:spLocks noChangeShapeType="1"/>
            </p:cNvSpPr>
            <p:nvPr/>
          </p:nvSpPr>
          <p:spPr bwMode="auto">
            <a:xfrm>
              <a:off x="3975" y="2163"/>
              <a:ext cx="172" cy="246"/>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8" name="Oval 30"/>
            <p:cNvSpPr>
              <a:spLocks noChangeArrowheads="1"/>
            </p:cNvSpPr>
            <p:nvPr/>
          </p:nvSpPr>
          <p:spPr bwMode="auto">
            <a:xfrm>
              <a:off x="3408" y="1344"/>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A</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39" name="Oval 31"/>
            <p:cNvSpPr>
              <a:spLocks noChangeArrowheads="1"/>
            </p:cNvSpPr>
            <p:nvPr/>
          </p:nvSpPr>
          <p:spPr bwMode="auto">
            <a:xfrm>
              <a:off x="3120" y="1872"/>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B</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40" name="Oval 32"/>
            <p:cNvSpPr>
              <a:spLocks noChangeArrowheads="1"/>
            </p:cNvSpPr>
            <p:nvPr/>
          </p:nvSpPr>
          <p:spPr bwMode="auto">
            <a:xfrm>
              <a:off x="2784" y="2400"/>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E</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41" name="Oval 33"/>
            <p:cNvSpPr>
              <a:spLocks noChangeArrowheads="1"/>
            </p:cNvSpPr>
            <p:nvPr/>
          </p:nvSpPr>
          <p:spPr bwMode="auto">
            <a:xfrm>
              <a:off x="3312" y="2400"/>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C</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42" name="Oval 34"/>
            <p:cNvSpPr>
              <a:spLocks noChangeArrowheads="1"/>
            </p:cNvSpPr>
            <p:nvPr/>
          </p:nvSpPr>
          <p:spPr bwMode="auto">
            <a:xfrm>
              <a:off x="3504" y="2976"/>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D</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43" name="Oval 35"/>
            <p:cNvSpPr>
              <a:spLocks noChangeArrowheads="1"/>
            </p:cNvSpPr>
            <p:nvPr/>
          </p:nvSpPr>
          <p:spPr bwMode="auto">
            <a:xfrm>
              <a:off x="3696" y="1872"/>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F</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44" name="Oval 36"/>
            <p:cNvSpPr>
              <a:spLocks noChangeArrowheads="1"/>
            </p:cNvSpPr>
            <p:nvPr/>
          </p:nvSpPr>
          <p:spPr bwMode="auto">
            <a:xfrm>
              <a:off x="4032" y="2400"/>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G</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45" name="Oval 37"/>
            <p:cNvSpPr>
              <a:spLocks noChangeArrowheads="1"/>
            </p:cNvSpPr>
            <p:nvPr/>
          </p:nvSpPr>
          <p:spPr bwMode="auto">
            <a:xfrm>
              <a:off x="4416" y="2976"/>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J</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46" name="Oval 38"/>
            <p:cNvSpPr>
              <a:spLocks noChangeArrowheads="1"/>
            </p:cNvSpPr>
            <p:nvPr/>
          </p:nvSpPr>
          <p:spPr bwMode="auto">
            <a:xfrm>
              <a:off x="3936" y="2976"/>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H</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47" name="Oval 39"/>
            <p:cNvSpPr>
              <a:spLocks noChangeArrowheads="1"/>
            </p:cNvSpPr>
            <p:nvPr/>
          </p:nvSpPr>
          <p:spPr bwMode="auto">
            <a:xfrm>
              <a:off x="4176" y="3504"/>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I</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grpSp>
      <p:sp>
        <p:nvSpPr>
          <p:cNvPr id="145449" name="Rectangle 41"/>
          <p:cNvSpPr>
            <a:spLocks noChangeArrowheads="1"/>
          </p:cNvSpPr>
          <p:nvPr/>
        </p:nvSpPr>
        <p:spPr bwMode="auto">
          <a:xfrm>
            <a:off x="395288" y="692150"/>
            <a:ext cx="70929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effectLst/>
                <a:latin typeface="Times New Roman" panose="02020603050405020304" pitchFamily="18" charset="0"/>
                <a:ea typeface="仿宋_GB2312" panose="02010609030101010101" pitchFamily="49" charset="-122"/>
              </a:rPr>
              <a:t>Preorder sequence: </a:t>
            </a:r>
            <a:r>
              <a:rPr kumimoji="1" lang="en-US" altLang="zh-CN" sz="3600" b="1" u="sng">
                <a:solidFill>
                  <a:srgbClr val="FFFF00"/>
                </a:solidFill>
                <a:effectLst/>
                <a:latin typeface="Times New Roman" panose="02020603050405020304" pitchFamily="18" charset="0"/>
                <a:ea typeface="仿宋_GB2312" panose="02010609030101010101" pitchFamily="49" charset="-122"/>
              </a:rPr>
              <a:t>A</a:t>
            </a:r>
            <a:r>
              <a:rPr kumimoji="1" lang="en-US" altLang="zh-CN" sz="3600" b="1">
                <a:solidFill>
                  <a:schemeClr val="folHlink"/>
                </a:solidFill>
                <a:effectLst/>
                <a:latin typeface="Times New Roman" panose="02020603050405020304" pitchFamily="18" charset="0"/>
                <a:ea typeface="仿宋_GB2312" panose="02010609030101010101" pitchFamily="49" charset="-122"/>
              </a:rPr>
              <a:t>BECDFGHIJ</a:t>
            </a:r>
          </a:p>
          <a:p>
            <a:pPr algn="l"/>
            <a:r>
              <a:rPr kumimoji="1" lang="en-US" altLang="zh-CN" sz="3600" b="1">
                <a:effectLst/>
                <a:latin typeface="Times New Roman" panose="02020603050405020304" pitchFamily="18" charset="0"/>
                <a:ea typeface="仿宋_GB2312" panose="02010609030101010101" pitchFamily="49" charset="-122"/>
              </a:rPr>
              <a:t>Inorder sequence:   </a:t>
            </a:r>
            <a:r>
              <a:rPr kumimoji="1" lang="en-US" altLang="zh-CN" sz="3600" b="1">
                <a:solidFill>
                  <a:schemeClr val="folHlink"/>
                </a:solidFill>
                <a:effectLst/>
                <a:latin typeface="Times New Roman" panose="02020603050405020304" pitchFamily="18" charset="0"/>
                <a:ea typeface="仿宋_GB2312" panose="02010609030101010101" pitchFamily="49" charset="-122"/>
              </a:rPr>
              <a:t>EBCD</a:t>
            </a:r>
            <a:r>
              <a:rPr kumimoji="1" lang="en-US" altLang="zh-CN" sz="3600" b="1" u="sng">
                <a:solidFill>
                  <a:srgbClr val="FFFF00"/>
                </a:solidFill>
                <a:effectLst/>
                <a:latin typeface="Times New Roman" panose="02020603050405020304" pitchFamily="18" charset="0"/>
                <a:ea typeface="仿宋_GB2312" panose="02010609030101010101" pitchFamily="49" charset="-122"/>
              </a:rPr>
              <a:t>A</a:t>
            </a:r>
            <a:r>
              <a:rPr kumimoji="1" lang="en-US" altLang="zh-CN" sz="3600" b="1">
                <a:solidFill>
                  <a:schemeClr val="folHlink"/>
                </a:solidFill>
                <a:effectLst/>
                <a:latin typeface="Times New Roman" panose="02020603050405020304" pitchFamily="18" charset="0"/>
                <a:ea typeface="仿宋_GB2312" panose="02010609030101010101" pitchFamily="49" charset="-122"/>
              </a:rPr>
              <a:t>FHIGJ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5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45451"/>
                                        </p:tgtEl>
                                        <p:attrNameLst>
                                          <p:attrName>style.visibility</p:attrName>
                                        </p:attrNameLst>
                                      </p:cBhvr>
                                      <p:to>
                                        <p:strVal val="visible"/>
                                      </p:to>
                                    </p:set>
                                    <p:animEffect transition="in" filter="fade">
                                      <p:cBhvr>
                                        <p:cTn id="10" dur="2000"/>
                                        <p:tgtEl>
                                          <p:spTgt spid="14545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5452"/>
                                        </p:tgtEl>
                                        <p:attrNameLst>
                                          <p:attrName>style.visibility</p:attrName>
                                        </p:attrNameLst>
                                      </p:cBhvr>
                                      <p:to>
                                        <p:strVal val="visible"/>
                                      </p:to>
                                    </p:set>
                                    <p:animEffect transition="in" filter="fade">
                                      <p:cBhvr>
                                        <p:cTn id="15" dur="2000"/>
                                        <p:tgtEl>
                                          <p:spTgt spid="145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5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49" name="Rectangle 41"/>
          <p:cNvSpPr>
            <a:spLocks noChangeArrowheads="1"/>
          </p:cNvSpPr>
          <p:nvPr/>
        </p:nvSpPr>
        <p:spPr bwMode="auto">
          <a:xfrm>
            <a:off x="251460" y="981075"/>
            <a:ext cx="851217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3600" b="1">
                <a:effectLst/>
                <a:latin typeface="Times New Roman" panose="02020603050405020304" pitchFamily="18" charset="0"/>
                <a:ea typeface="仿宋_GB2312" panose="02010609030101010101" pitchFamily="49" charset="-122"/>
              </a:rPr>
              <a:t>Can we reconstruct a binary tree based on only one sequence (preorder sequence) ?</a:t>
            </a:r>
            <a:endParaRPr kumimoji="1" lang="en-US" altLang="zh-CN" sz="3600" b="1">
              <a:solidFill>
                <a:schemeClr val="folHlink"/>
              </a:solidFill>
              <a:effectLst/>
              <a:latin typeface="Times New Roman" panose="02020603050405020304" pitchFamily="18" charset="0"/>
              <a:ea typeface="仿宋_GB2312" panose="02010609030101010101" pitchFamily="49" charset="-122"/>
            </a:endParaRPr>
          </a:p>
        </p:txBody>
      </p:sp>
      <p:sp>
        <p:nvSpPr>
          <p:cNvPr id="153605" name="Text Box 5"/>
          <p:cNvSpPr txBox="1">
            <a:spLocks noChangeArrowheads="1"/>
          </p:cNvSpPr>
          <p:nvPr/>
        </p:nvSpPr>
        <p:spPr bwMode="auto">
          <a:xfrm>
            <a:off x="402590" y="2565400"/>
            <a:ext cx="826960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30000"/>
              </a:lnSpc>
            </a:pPr>
            <a:r>
              <a:rPr lang="en-US" altLang="zh-CN" sz="2400" dirty="0">
                <a:effectLst/>
              </a:rPr>
              <a:t>Preorder-sequence: A B C </a:t>
            </a:r>
            <a:r>
              <a:rPr lang="en-US" altLang="zh-CN" sz="2400" dirty="0">
                <a:effectLst/>
                <a:cs typeface="Arial" panose="020B0604020202020204" pitchFamily="34" charset="0"/>
              </a:rPr>
              <a:t>D E G F </a:t>
            </a:r>
          </a:p>
        </p:txBody>
      </p:sp>
      <p:sp>
        <p:nvSpPr>
          <p:cNvPr id="153606" name="Oval 6"/>
          <p:cNvSpPr>
            <a:spLocks noChangeArrowheads="1"/>
          </p:cNvSpPr>
          <p:nvPr/>
        </p:nvSpPr>
        <p:spPr bwMode="auto">
          <a:xfrm>
            <a:off x="2195513" y="3357245"/>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A</a:t>
            </a:r>
          </a:p>
        </p:txBody>
      </p:sp>
      <p:sp>
        <p:nvSpPr>
          <p:cNvPr id="153607" name="Oval 7"/>
          <p:cNvSpPr>
            <a:spLocks noChangeArrowheads="1"/>
          </p:cNvSpPr>
          <p:nvPr/>
        </p:nvSpPr>
        <p:spPr bwMode="auto">
          <a:xfrm>
            <a:off x="1908175" y="4041458"/>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B</a:t>
            </a:r>
          </a:p>
        </p:txBody>
      </p:sp>
      <p:cxnSp>
        <p:nvCxnSpPr>
          <p:cNvPr id="153609" name="AutoShape 9"/>
          <p:cNvCxnSpPr>
            <a:cxnSpLocks noChangeShapeType="1"/>
            <a:stCxn id="153606" idx="3"/>
            <a:endCxn id="153607" idx="0"/>
          </p:cNvCxnSpPr>
          <p:nvPr/>
        </p:nvCxnSpPr>
        <p:spPr bwMode="auto">
          <a:xfrm flipH="1">
            <a:off x="2088267" y="3665469"/>
            <a:ext cx="160020" cy="37655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Oval 6"/>
          <p:cNvSpPr>
            <a:spLocks noChangeArrowheads="1"/>
          </p:cNvSpPr>
          <p:nvPr/>
        </p:nvSpPr>
        <p:spPr bwMode="auto">
          <a:xfrm>
            <a:off x="6371908" y="3357245"/>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A</a:t>
            </a:r>
          </a:p>
        </p:txBody>
      </p:sp>
      <p:sp>
        <p:nvSpPr>
          <p:cNvPr id="3" name="Oval 7"/>
          <p:cNvSpPr>
            <a:spLocks noChangeArrowheads="1"/>
          </p:cNvSpPr>
          <p:nvPr/>
        </p:nvSpPr>
        <p:spPr bwMode="auto">
          <a:xfrm>
            <a:off x="6732270" y="4041458"/>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B</a:t>
            </a:r>
          </a:p>
        </p:txBody>
      </p:sp>
      <p:cxnSp>
        <p:nvCxnSpPr>
          <p:cNvPr id="4" name="AutoShape 9"/>
          <p:cNvCxnSpPr>
            <a:cxnSpLocks noChangeShapeType="1"/>
            <a:stCxn id="2" idx="5"/>
            <a:endCxn id="3" idx="0"/>
          </p:cNvCxnSpPr>
          <p:nvPr/>
        </p:nvCxnSpPr>
        <p:spPr bwMode="auto">
          <a:xfrm>
            <a:off x="6679565" y="3665220"/>
            <a:ext cx="233045" cy="37655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p:cNvSpPr txBox="1"/>
          <p:nvPr/>
        </p:nvSpPr>
        <p:spPr>
          <a:xfrm>
            <a:off x="1403985" y="3644900"/>
            <a:ext cx="431800" cy="583565"/>
          </a:xfrm>
          <a:prstGeom prst="rect">
            <a:avLst/>
          </a:prstGeom>
          <a:noFill/>
        </p:spPr>
        <p:txBody>
          <a:bodyPr wrap="square" rtlCol="0">
            <a:spAutoFit/>
          </a:bodyPr>
          <a:lstStyle/>
          <a:p>
            <a:r>
              <a:rPr lang="en-US" altLang="zh-CN" sz="3200" b="1">
                <a:solidFill>
                  <a:srgbClr val="FFFF00"/>
                </a:solidFill>
              </a:rPr>
              <a:t>?</a:t>
            </a:r>
          </a:p>
        </p:txBody>
      </p:sp>
      <p:sp>
        <p:nvSpPr>
          <p:cNvPr id="6" name="文本框 5"/>
          <p:cNvSpPr txBox="1"/>
          <p:nvPr/>
        </p:nvSpPr>
        <p:spPr>
          <a:xfrm>
            <a:off x="7164070" y="3644900"/>
            <a:ext cx="431800" cy="583565"/>
          </a:xfrm>
          <a:prstGeom prst="rect">
            <a:avLst/>
          </a:prstGeom>
          <a:noFill/>
        </p:spPr>
        <p:txBody>
          <a:bodyPr wrap="square" rtlCol="0">
            <a:spAutoFit/>
          </a:bodyPr>
          <a:lstStyle/>
          <a:p>
            <a:r>
              <a:rPr lang="en-US" altLang="zh-CN" sz="3200" b="1">
                <a:solidFill>
                  <a:srgbClr val="FFFF00"/>
                </a:solidFill>
              </a:rPr>
              <a:t>?</a:t>
            </a:r>
          </a:p>
        </p:txBody>
      </p:sp>
      <p:sp>
        <p:nvSpPr>
          <p:cNvPr id="7" name="Text Box 5"/>
          <p:cNvSpPr txBox="1">
            <a:spLocks noChangeArrowheads="1"/>
          </p:cNvSpPr>
          <p:nvPr/>
        </p:nvSpPr>
        <p:spPr bwMode="auto">
          <a:xfrm>
            <a:off x="323850" y="5085715"/>
            <a:ext cx="3664585" cy="105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30000"/>
              </a:lnSpc>
            </a:pPr>
            <a:r>
              <a:rPr lang="en-US" altLang="zh-CN" sz="2400" dirty="0">
                <a:effectLst/>
              </a:rPr>
              <a:t>Preorder-sequence: </a:t>
            </a:r>
          </a:p>
          <a:p>
            <a:pPr algn="ctr">
              <a:lnSpc>
                <a:spcPct val="130000"/>
              </a:lnSpc>
            </a:pPr>
            <a:r>
              <a:rPr lang="en-US" altLang="zh-CN" sz="2400" dirty="0">
                <a:effectLst/>
              </a:rPr>
              <a:t>A B </a:t>
            </a:r>
            <a:r>
              <a:rPr lang="en-US" altLang="zh-CN" sz="2400" dirty="0" err="1">
                <a:effectLst/>
                <a:cs typeface="Arial" panose="020B0604020202020204" pitchFamily="34" charset="0"/>
                <a:sym typeface="+mn-ea"/>
              </a:rPr>
              <a:t>Ø</a:t>
            </a:r>
            <a:r>
              <a:rPr lang="en-US" altLang="zh-CN" sz="2400" dirty="0">
                <a:effectLst/>
              </a:rPr>
              <a:t> </a:t>
            </a:r>
            <a:r>
              <a:rPr lang="en-US" altLang="zh-CN" sz="2400" dirty="0">
                <a:effectLst/>
                <a:cs typeface="Arial" panose="020B0604020202020204" pitchFamily="34" charset="0"/>
              </a:rPr>
              <a:t> </a:t>
            </a:r>
          </a:p>
        </p:txBody>
      </p:sp>
      <p:sp>
        <p:nvSpPr>
          <p:cNvPr id="8" name="Text Box 5"/>
          <p:cNvSpPr txBox="1">
            <a:spLocks noChangeArrowheads="1"/>
          </p:cNvSpPr>
          <p:nvPr/>
        </p:nvSpPr>
        <p:spPr bwMode="auto">
          <a:xfrm>
            <a:off x="5099050" y="5085715"/>
            <a:ext cx="3664585" cy="105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30000"/>
              </a:lnSpc>
            </a:pPr>
            <a:r>
              <a:rPr lang="en-US" altLang="zh-CN" sz="2400" dirty="0">
                <a:effectLst/>
              </a:rPr>
              <a:t>Preorder-sequence: </a:t>
            </a:r>
          </a:p>
          <a:p>
            <a:pPr algn="ctr">
              <a:lnSpc>
                <a:spcPct val="130000"/>
              </a:lnSpc>
            </a:pPr>
            <a:r>
              <a:rPr lang="en-US" altLang="zh-CN" sz="2400" dirty="0">
                <a:effectLst/>
              </a:rPr>
              <a:t>A </a:t>
            </a:r>
            <a:r>
              <a:rPr lang="en-US" altLang="zh-CN" sz="2400" dirty="0" err="1">
                <a:effectLst/>
                <a:cs typeface="Arial" panose="020B0604020202020204" pitchFamily="34" charset="0"/>
                <a:sym typeface="+mn-ea"/>
              </a:rPr>
              <a:t>Ø </a:t>
            </a:r>
            <a:r>
              <a:rPr lang="en-US" altLang="zh-CN" sz="2400" dirty="0">
                <a:effectLst/>
              </a:rPr>
              <a:t>B </a:t>
            </a:r>
            <a:r>
              <a:rPr lang="en-US" altLang="zh-CN" sz="2400" dirty="0">
                <a:effectLst/>
                <a:cs typeface="Arial" panose="020B0604020202020204" pitchFamily="34" charset="0"/>
              </a:rPr>
              <a:t> </a:t>
            </a:r>
          </a:p>
        </p:txBody>
      </p:sp>
      <p:sp>
        <p:nvSpPr>
          <p:cNvPr id="9" name="Text Box 5"/>
          <p:cNvSpPr txBox="1">
            <a:spLocks noChangeArrowheads="1"/>
          </p:cNvSpPr>
          <p:nvPr/>
        </p:nvSpPr>
        <p:spPr bwMode="auto">
          <a:xfrm>
            <a:off x="2934970" y="3736975"/>
            <a:ext cx="3274060" cy="491490"/>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30000"/>
              </a:lnSpc>
            </a:pPr>
            <a:r>
              <a:rPr lang="zh-CN" altLang="en-US" sz="20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无左</a:t>
            </a:r>
            <a:r>
              <a:rPr lang="en-US" altLang="zh-CN" sz="20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右孩子时，使用补位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0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6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animBg="1"/>
      <p:bldP spid="153605" grpId="1" animBg="1"/>
      <p:bldP spid="153606" grpId="0" animBg="1"/>
      <p:bldP spid="153606" grpId="1" animBg="1"/>
      <p:bldP spid="153607" grpId="0" animBg="1"/>
      <p:bldP spid="153607" grpId="1" animBg="1"/>
      <p:bldP spid="2" grpId="0" animBg="1"/>
      <p:bldP spid="2" grpId="1" animBg="1"/>
      <p:bldP spid="3" grpId="0" animBg="1"/>
      <p:bldP spid="3" grpId="1" animBg="1"/>
      <p:bldP spid="5" grpId="0"/>
      <p:bldP spid="5" grpId="1"/>
      <p:bldP spid="6" grpId="0"/>
      <p:bldP spid="6" grpId="1"/>
      <p:bldP spid="7" grpId="0" animBg="1"/>
      <p:bldP spid="7" grpId="1" animBg="1"/>
      <p:bldP spid="8" grpId="0" animBg="1"/>
      <p:bldP spid="8" grpId="1" animBg="1"/>
      <p:bldP spid="9" grpId="0" animBg="1"/>
      <p:bldP spid="9" grpId="1"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57200" y="-26988"/>
            <a:ext cx="8229600" cy="1139826"/>
          </a:xfrm>
        </p:spPr>
        <p:txBody>
          <a:bodyPr/>
          <a:lstStyle/>
          <a:p>
            <a:r>
              <a:rPr lang="en-US" altLang="zh-CN" sz="3600"/>
              <a:t>Initialization of binary tree via PreOrder</a:t>
            </a:r>
          </a:p>
        </p:txBody>
      </p:sp>
      <p:sp>
        <p:nvSpPr>
          <p:cNvPr id="153604" name="Text Box 4"/>
          <p:cNvSpPr txBox="1">
            <a:spLocks noChangeArrowheads="1"/>
          </p:cNvSpPr>
          <p:nvPr/>
        </p:nvSpPr>
        <p:spPr bwMode="auto">
          <a:xfrm>
            <a:off x="358775" y="2119313"/>
            <a:ext cx="8534400" cy="456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kumimoji="1" lang="en-US" altLang="zh-CN" sz="2200" dirty="0" err="1">
                <a:effectLst/>
                <a:latin typeface="Times New Roman" panose="02020603050405020304" pitchFamily="18" charset="0"/>
                <a:ea typeface="宋体" panose="02010600030101010101" pitchFamily="2" charset="-122"/>
              </a:rPr>
              <a:t>int</a:t>
            </a:r>
            <a:r>
              <a:rPr kumimoji="1" lang="en-US" altLang="zh-CN" sz="2200" b="1" dirty="0">
                <a:effectLst/>
                <a:latin typeface="Times New Roman" panose="02020603050405020304" pitchFamily="18" charset="0"/>
                <a:ea typeface="宋体" panose="02010600030101010101" pitchFamily="2" charset="-122"/>
              </a:rPr>
              <a:t> </a:t>
            </a:r>
            <a:r>
              <a:rPr kumimoji="1" lang="en-US" altLang="zh-CN" sz="2200" b="1" dirty="0" err="1">
                <a:solidFill>
                  <a:srgbClr val="FFFF00"/>
                </a:solidFill>
                <a:effectLst/>
                <a:latin typeface="Times New Roman" panose="02020603050405020304" pitchFamily="18" charset="0"/>
                <a:ea typeface="宋体" panose="02010600030101010101" pitchFamily="2" charset="-122"/>
              </a:rPr>
              <a:t>CreateBinTree</a:t>
            </a:r>
            <a:r>
              <a:rPr kumimoji="1" lang="en-US" altLang="zh-CN" sz="2200" b="1" i="1" dirty="0">
                <a:solidFill>
                  <a:srgbClr val="FFFF00"/>
                </a:solidFill>
                <a:effectLst/>
                <a:latin typeface="Times New Roman" panose="02020603050405020304" pitchFamily="18" charset="0"/>
                <a:ea typeface="宋体" panose="02010600030101010101" pitchFamily="2" charset="-122"/>
              </a:rPr>
              <a:t> </a:t>
            </a:r>
            <a:r>
              <a:rPr kumimoji="1" lang="en-US" altLang="zh-CN" sz="2200" dirty="0">
                <a:effectLst/>
                <a:latin typeface="Times New Roman" panose="02020603050405020304" pitchFamily="18" charset="0"/>
                <a:ea typeface="宋体" panose="02010600030101010101" pitchFamily="2" charset="-122"/>
              </a:rPr>
              <a:t>(</a:t>
            </a:r>
            <a:r>
              <a:rPr kumimoji="1" lang="en-US" altLang="zh-CN" sz="2200" i="1" dirty="0" err="1">
                <a:effectLst/>
                <a:latin typeface="Times New Roman" panose="02020603050405020304" pitchFamily="18" charset="0"/>
                <a:ea typeface="宋体" panose="02010600030101010101" pitchFamily="2" charset="-122"/>
              </a:rPr>
              <a:t>PBinTree</a:t>
            </a:r>
            <a:r>
              <a:rPr kumimoji="1" lang="en-US" altLang="zh-CN" sz="2200" i="1" dirty="0">
                <a:effectLst/>
                <a:latin typeface="Times New Roman" panose="02020603050405020304" pitchFamily="18" charset="0"/>
                <a:ea typeface="宋体" panose="02010600030101010101" pitchFamily="2" charset="-122"/>
              </a:rPr>
              <a:t> T </a:t>
            </a:r>
            <a:r>
              <a:rPr kumimoji="1" lang="en-US" altLang="zh-CN" sz="2200" dirty="0">
                <a:effectLst/>
                <a:latin typeface="Times New Roman" panose="02020603050405020304" pitchFamily="18" charset="0"/>
                <a:ea typeface="宋体" panose="02010600030101010101" pitchFamily="2" charset="-122"/>
              </a:rPr>
              <a:t>) 	</a:t>
            </a:r>
            <a:r>
              <a:rPr kumimoji="1" lang="en-US" altLang="zh-CN" sz="2200" dirty="0">
                <a:solidFill>
                  <a:srgbClr val="00CC00"/>
                </a:solidFill>
                <a:effectLst/>
                <a:latin typeface="Times New Roman" panose="02020603050405020304" pitchFamily="18" charset="0"/>
                <a:ea typeface="宋体" panose="02010600030101010101" pitchFamily="2" charset="-122"/>
              </a:rPr>
              <a:t>//</a:t>
            </a:r>
            <a:r>
              <a:rPr kumimoji="1" lang="zh-CN" altLang="en-US" sz="2200" dirty="0">
                <a:solidFill>
                  <a:srgbClr val="00CC00"/>
                </a:solidFill>
                <a:effectLst/>
                <a:latin typeface="Times New Roman" panose="02020603050405020304" pitchFamily="18" charset="0"/>
                <a:ea typeface="宋体" panose="02010600030101010101" pitchFamily="2" charset="-122"/>
              </a:rPr>
              <a:t>按先序次序构造二叉链表</a:t>
            </a:r>
            <a:endParaRPr kumimoji="1" lang="zh-CN" altLang="en-US" sz="2200" dirty="0">
              <a:effectLst/>
              <a:latin typeface="Times New Roman" panose="02020603050405020304" pitchFamily="18" charset="0"/>
              <a:ea typeface="宋体" panose="02010600030101010101" pitchFamily="2" charset="-122"/>
            </a:endParaRPr>
          </a:p>
          <a:p>
            <a:pPr algn="l">
              <a:lnSpc>
                <a:spcPct val="110000"/>
              </a:lnSpc>
            </a:pPr>
            <a:r>
              <a:rPr kumimoji="1" lang="en-US" altLang="zh-CN" sz="2200" b="1" dirty="0">
                <a:effectLst/>
                <a:latin typeface="Times New Roman" panose="02020603050405020304" pitchFamily="18" charset="0"/>
                <a:ea typeface="宋体" panose="02010600030101010101" pitchFamily="2" charset="-122"/>
              </a:rPr>
              <a:t>{</a:t>
            </a:r>
            <a:endParaRPr kumimoji="1" lang="en-US" altLang="zh-CN" sz="2200" dirty="0">
              <a:effectLst/>
              <a:latin typeface="Times New Roman" panose="02020603050405020304" pitchFamily="18" charset="0"/>
              <a:ea typeface="宋体" panose="02010600030101010101" pitchFamily="2" charset="-122"/>
            </a:endParaRPr>
          </a:p>
          <a:p>
            <a:pPr algn="l">
              <a:lnSpc>
                <a:spcPct val="110000"/>
              </a:lnSpc>
            </a:pPr>
            <a:r>
              <a:rPr kumimoji="1" lang="en-US" altLang="zh-CN" sz="2200" dirty="0">
                <a:effectLst/>
                <a:latin typeface="Times New Roman" panose="02020603050405020304" pitchFamily="18" charset="0"/>
                <a:ea typeface="宋体" panose="02010600030101010101" pitchFamily="2" charset="-122"/>
              </a:rPr>
              <a:t>    </a:t>
            </a:r>
            <a:r>
              <a:rPr kumimoji="1" lang="en-US" altLang="zh-CN" sz="2200" dirty="0" err="1">
                <a:effectLst/>
                <a:latin typeface="Times New Roman" panose="02020603050405020304" pitchFamily="18" charset="0"/>
                <a:ea typeface="宋体" panose="02010600030101010101" pitchFamily="2" charset="-122"/>
              </a:rPr>
              <a:t>scanf</a:t>
            </a:r>
            <a:r>
              <a:rPr kumimoji="1" lang="en-US" altLang="zh-CN" sz="2200" dirty="0">
                <a:effectLst/>
                <a:latin typeface="Times New Roman" panose="02020603050405020304" pitchFamily="18" charset="0"/>
                <a:ea typeface="宋体" panose="02010600030101010101" pitchFamily="2" charset="-122"/>
              </a:rPr>
              <a:t>(&amp;</a:t>
            </a:r>
            <a:r>
              <a:rPr kumimoji="1" lang="en-US" altLang="zh-CN" sz="2200" dirty="0" err="1">
                <a:effectLst/>
                <a:latin typeface="Times New Roman" panose="02020603050405020304" pitchFamily="18" charset="0"/>
                <a:ea typeface="宋体" panose="02010600030101010101" pitchFamily="2" charset="-122"/>
              </a:rPr>
              <a:t>ch</a:t>
            </a:r>
            <a:r>
              <a:rPr kumimoji="1" lang="en-US" altLang="zh-CN" sz="2200" dirty="0">
                <a:effectLst/>
                <a:latin typeface="Times New Roman" panose="02020603050405020304" pitchFamily="18" charset="0"/>
                <a:ea typeface="宋体" panose="02010600030101010101" pitchFamily="2" charset="-122"/>
              </a:rPr>
              <a:t>);</a:t>
            </a:r>
          </a:p>
          <a:p>
            <a:pPr algn="l">
              <a:lnSpc>
                <a:spcPct val="110000"/>
              </a:lnSpc>
            </a:pPr>
            <a:r>
              <a:rPr kumimoji="1" lang="en-US" altLang="zh-CN" sz="2200" b="1" dirty="0">
                <a:effectLst/>
                <a:latin typeface="Times New Roman" panose="02020603050405020304" pitchFamily="18" charset="0"/>
                <a:ea typeface="宋体" panose="02010600030101010101" pitchFamily="2" charset="-122"/>
              </a:rPr>
              <a:t>    if</a:t>
            </a:r>
            <a:r>
              <a:rPr kumimoji="1" lang="en-US" altLang="zh-CN" sz="2200" dirty="0">
                <a:effectLst/>
                <a:latin typeface="Times New Roman" panose="02020603050405020304" pitchFamily="18" charset="0"/>
                <a:ea typeface="宋体" panose="02010600030101010101" pitchFamily="2" charset="-122"/>
              </a:rPr>
              <a:t> ( </a:t>
            </a:r>
            <a:r>
              <a:rPr kumimoji="1" lang="en-US" altLang="zh-CN" sz="2200" dirty="0" err="1">
                <a:effectLst/>
                <a:latin typeface="Times New Roman" panose="02020603050405020304" pitchFamily="18" charset="0"/>
                <a:ea typeface="宋体" panose="02010600030101010101" pitchFamily="2" charset="-122"/>
              </a:rPr>
              <a:t>ch</a:t>
            </a:r>
            <a:r>
              <a:rPr kumimoji="1" lang="en-US" altLang="zh-CN" sz="2200" i="1" dirty="0">
                <a:effectLst/>
                <a:latin typeface="Times New Roman" panose="02020603050405020304" pitchFamily="18" charset="0"/>
                <a:ea typeface="宋体" panose="02010600030101010101" pitchFamily="2" charset="-122"/>
              </a:rPr>
              <a:t> == ‘</a:t>
            </a:r>
            <a:r>
              <a:rPr kumimoji="1" lang="en-US" altLang="zh-CN" sz="2200" dirty="0">
                <a:effectLst/>
                <a:latin typeface="Times New Roman" panose="02020603050405020304" pitchFamily="18" charset="0"/>
                <a:ea typeface="宋体" panose="02010600030101010101" pitchFamily="2" charset="-122"/>
              </a:rPr>
              <a:t>Ø’ ) </a:t>
            </a:r>
            <a:r>
              <a:rPr kumimoji="1" lang="en-US" altLang="zh-CN" sz="2200" i="1" dirty="0" smtClean="0">
                <a:effectLst/>
                <a:latin typeface="Times New Roman" panose="02020603050405020304" pitchFamily="18" charset="0"/>
                <a:ea typeface="宋体" panose="02010600030101010101" pitchFamily="2" charset="-122"/>
              </a:rPr>
              <a:t>T </a:t>
            </a:r>
            <a:r>
              <a:rPr kumimoji="1" lang="en-US" altLang="zh-CN" sz="2200" dirty="0" smtClean="0">
                <a:effectLst/>
                <a:latin typeface="Times New Roman" panose="02020603050405020304" pitchFamily="18" charset="0"/>
                <a:ea typeface="宋体" panose="02010600030101010101" pitchFamily="2" charset="-122"/>
              </a:rPr>
              <a:t>= NULL</a:t>
            </a:r>
            <a:r>
              <a:rPr kumimoji="1" lang="en-US" altLang="zh-CN" sz="2200" dirty="0">
                <a:effectLst/>
                <a:latin typeface="Times New Roman" panose="02020603050405020304" pitchFamily="18" charset="0"/>
                <a:ea typeface="宋体" panose="02010600030101010101" pitchFamily="2" charset="-122"/>
              </a:rPr>
              <a:t>;</a:t>
            </a:r>
          </a:p>
          <a:p>
            <a:pPr algn="l">
              <a:lnSpc>
                <a:spcPct val="110000"/>
              </a:lnSpc>
            </a:pPr>
            <a:r>
              <a:rPr kumimoji="1" lang="en-US" altLang="zh-CN" sz="2200" dirty="0">
                <a:effectLst/>
                <a:latin typeface="Times New Roman" panose="02020603050405020304" pitchFamily="18" charset="0"/>
                <a:ea typeface="宋体" panose="02010600030101010101" pitchFamily="2" charset="-122"/>
              </a:rPr>
              <a:t>    </a:t>
            </a:r>
            <a:r>
              <a:rPr kumimoji="1" lang="en-US" altLang="zh-CN" sz="2200" b="1" dirty="0">
                <a:effectLst/>
                <a:latin typeface="Times New Roman" panose="02020603050405020304" pitchFamily="18" charset="0"/>
                <a:ea typeface="宋体" panose="02010600030101010101" pitchFamily="2" charset="-122"/>
              </a:rPr>
              <a:t>else</a:t>
            </a:r>
            <a:r>
              <a:rPr kumimoji="1" lang="en-US" altLang="zh-CN" sz="2200" dirty="0">
                <a:effectLst/>
                <a:latin typeface="Times New Roman" panose="02020603050405020304" pitchFamily="18" charset="0"/>
                <a:ea typeface="宋体" panose="02010600030101010101" pitchFamily="2" charset="-122"/>
              </a:rPr>
              <a:t> {</a:t>
            </a:r>
          </a:p>
          <a:p>
            <a:pPr algn="l">
              <a:lnSpc>
                <a:spcPct val="110000"/>
              </a:lnSpc>
            </a:pPr>
            <a:r>
              <a:rPr kumimoji="1" lang="en-US" altLang="zh-CN" sz="2200" dirty="0">
                <a:effectLst/>
                <a:latin typeface="Times New Roman" panose="02020603050405020304" pitchFamily="18" charset="0"/>
                <a:ea typeface="宋体" panose="02010600030101010101" pitchFamily="2" charset="-122"/>
              </a:rPr>
              <a:t>          </a:t>
            </a:r>
            <a:r>
              <a:rPr kumimoji="1" lang="en-US" altLang="zh-CN" sz="2200" b="1" dirty="0">
                <a:effectLst/>
                <a:latin typeface="Times New Roman" panose="02020603050405020304" pitchFamily="18" charset="0"/>
                <a:ea typeface="宋体" panose="02010600030101010101" pitchFamily="2" charset="-122"/>
              </a:rPr>
              <a:t>if</a:t>
            </a:r>
            <a:r>
              <a:rPr kumimoji="1" lang="en-US" altLang="zh-CN" sz="2200" dirty="0">
                <a:effectLst/>
                <a:latin typeface="Times New Roman" panose="02020603050405020304" pitchFamily="18" charset="0"/>
                <a:ea typeface="宋体" panose="02010600030101010101" pitchFamily="2" charset="-122"/>
              </a:rPr>
              <a:t> ( !(</a:t>
            </a:r>
            <a:r>
              <a:rPr kumimoji="1" lang="en-US" altLang="zh-CN" sz="2200" i="1" dirty="0">
                <a:effectLst/>
                <a:latin typeface="Times New Roman" panose="02020603050405020304" pitchFamily="18" charset="0"/>
                <a:ea typeface="宋体" panose="02010600030101010101" pitchFamily="2" charset="-122"/>
              </a:rPr>
              <a:t>T</a:t>
            </a:r>
            <a:r>
              <a:rPr kumimoji="1" lang="en-US" altLang="zh-CN" sz="2200" dirty="0">
                <a:effectLst/>
                <a:latin typeface="Times New Roman" panose="02020603050405020304" pitchFamily="18" charset="0"/>
                <a:ea typeface="宋体" panose="02010600030101010101" pitchFamily="2" charset="-122"/>
              </a:rPr>
              <a:t> = (</a:t>
            </a:r>
            <a:r>
              <a:rPr kumimoji="1" lang="en-US" altLang="zh-CN" sz="2200" dirty="0" err="1">
                <a:effectLst/>
                <a:latin typeface="Times New Roman" panose="02020603050405020304" pitchFamily="18" charset="0"/>
                <a:ea typeface="宋体" panose="02010600030101010101" pitchFamily="2" charset="-122"/>
              </a:rPr>
              <a:t>PBinTree</a:t>
            </a:r>
            <a:r>
              <a:rPr kumimoji="1" lang="en-US" altLang="zh-CN" sz="2200" dirty="0">
                <a:effectLst/>
                <a:latin typeface="Times New Roman" panose="02020603050405020304" pitchFamily="18" charset="0"/>
                <a:ea typeface="宋体" panose="02010600030101010101" pitchFamily="2" charset="-122"/>
              </a:rPr>
              <a:t>) </a:t>
            </a:r>
            <a:r>
              <a:rPr kumimoji="1" lang="en-US" altLang="zh-CN" sz="2200" dirty="0" err="1">
                <a:effectLst/>
                <a:latin typeface="Times New Roman" panose="02020603050405020304" pitchFamily="18" charset="0"/>
                <a:ea typeface="宋体" panose="02010600030101010101" pitchFamily="2" charset="-122"/>
              </a:rPr>
              <a:t>malloc</a:t>
            </a:r>
            <a:r>
              <a:rPr kumimoji="1" lang="en-US" altLang="zh-CN" sz="2200" dirty="0">
                <a:effectLst/>
                <a:latin typeface="Times New Roman" panose="02020603050405020304" pitchFamily="18" charset="0"/>
                <a:ea typeface="宋体" panose="02010600030101010101" pitchFamily="2" charset="-122"/>
              </a:rPr>
              <a:t>(</a:t>
            </a:r>
            <a:r>
              <a:rPr kumimoji="1" lang="en-US" altLang="zh-CN" sz="2200" dirty="0" err="1">
                <a:effectLst/>
                <a:latin typeface="Times New Roman" panose="02020603050405020304" pitchFamily="18" charset="0"/>
                <a:ea typeface="宋体" panose="02010600030101010101" pitchFamily="2" charset="-122"/>
              </a:rPr>
              <a:t>sizeof</a:t>
            </a:r>
            <a:r>
              <a:rPr kumimoji="1" lang="en-US" altLang="zh-CN" sz="2200" dirty="0">
                <a:effectLst/>
                <a:latin typeface="Times New Roman" panose="02020603050405020304" pitchFamily="18" charset="0"/>
                <a:ea typeface="宋体" panose="02010600030101010101" pitchFamily="2" charset="-122"/>
              </a:rPr>
              <a:t>(</a:t>
            </a:r>
            <a:r>
              <a:rPr kumimoji="1" lang="en-US" altLang="zh-CN" sz="2200" dirty="0" err="1">
                <a:effectLst/>
                <a:latin typeface="Times New Roman" panose="02020603050405020304" pitchFamily="18" charset="0"/>
              </a:rPr>
              <a:t>BinTreeNode</a:t>
            </a:r>
            <a:r>
              <a:rPr kumimoji="1" lang="en-US" altLang="zh-CN" sz="2200" dirty="0">
                <a:effectLst/>
                <a:latin typeface="Times New Roman" panose="02020603050405020304" pitchFamily="18" charset="0"/>
              </a:rPr>
              <a:t>))))</a:t>
            </a:r>
          </a:p>
          <a:p>
            <a:pPr algn="l">
              <a:lnSpc>
                <a:spcPct val="110000"/>
              </a:lnSpc>
            </a:pPr>
            <a:r>
              <a:rPr kumimoji="1" lang="en-US" altLang="zh-CN" sz="2200" dirty="0">
                <a:effectLst/>
                <a:latin typeface="Times New Roman" panose="02020603050405020304" pitchFamily="18" charset="0"/>
              </a:rPr>
              <a:t>	    exit(-1);</a:t>
            </a:r>
          </a:p>
          <a:p>
            <a:pPr algn="l">
              <a:lnSpc>
                <a:spcPct val="110000"/>
              </a:lnSpc>
            </a:pPr>
            <a:r>
              <a:rPr kumimoji="1" lang="en-US" altLang="zh-CN" sz="2200" b="1" dirty="0">
                <a:effectLst/>
                <a:latin typeface="Times New Roman" panose="02020603050405020304" pitchFamily="18" charset="0"/>
                <a:ea typeface="宋体" panose="02010600030101010101" pitchFamily="2" charset="-122"/>
              </a:rPr>
              <a:t>           </a:t>
            </a:r>
            <a:r>
              <a:rPr kumimoji="1" lang="en-US" altLang="zh-CN" sz="2200" i="1" dirty="0">
                <a:effectLst/>
                <a:latin typeface="Times New Roman" panose="02020603050405020304" pitchFamily="18" charset="0"/>
                <a:ea typeface="宋体" panose="02010600030101010101" pitchFamily="2" charset="-122"/>
              </a:rPr>
              <a:t>T</a:t>
            </a:r>
            <a:r>
              <a:rPr kumimoji="1" lang="en-US" altLang="zh-CN" sz="2200" dirty="0">
                <a:effectLst/>
                <a:latin typeface="Times New Roman" panose="02020603050405020304" pitchFamily="18" charset="0"/>
                <a:ea typeface="宋体" panose="02010600030101010101" pitchFamily="2" charset="-122"/>
              </a:rPr>
              <a:t> -&gt; </a:t>
            </a:r>
            <a:r>
              <a:rPr kumimoji="1" lang="en-US" altLang="zh-CN" sz="2200" i="1" dirty="0">
                <a:effectLst/>
                <a:latin typeface="Times New Roman" panose="02020603050405020304" pitchFamily="18" charset="0"/>
                <a:ea typeface="宋体" panose="02010600030101010101" pitchFamily="2" charset="-122"/>
              </a:rPr>
              <a:t>info</a:t>
            </a:r>
            <a:r>
              <a:rPr kumimoji="1" lang="en-US" altLang="zh-CN" sz="2200" dirty="0">
                <a:effectLst/>
                <a:latin typeface="Times New Roman" panose="02020603050405020304" pitchFamily="18" charset="0"/>
                <a:ea typeface="宋体" panose="02010600030101010101" pitchFamily="2" charset="-122"/>
              </a:rPr>
              <a:t> = </a:t>
            </a:r>
            <a:r>
              <a:rPr kumimoji="1" lang="en-US" altLang="zh-CN" sz="2200" dirty="0" err="1">
                <a:effectLst/>
                <a:latin typeface="Times New Roman" panose="02020603050405020304" pitchFamily="18" charset="0"/>
                <a:ea typeface="宋体" panose="02010600030101010101" pitchFamily="2" charset="-122"/>
              </a:rPr>
              <a:t>ch</a:t>
            </a:r>
            <a:r>
              <a:rPr kumimoji="1" lang="en-US" altLang="zh-CN" sz="2200" dirty="0">
                <a:effectLst/>
                <a:latin typeface="Times New Roman" panose="02020603050405020304" pitchFamily="18" charset="0"/>
                <a:ea typeface="宋体" panose="02010600030101010101" pitchFamily="2" charset="-122"/>
              </a:rPr>
              <a:t>;</a:t>
            </a:r>
          </a:p>
          <a:p>
            <a:pPr algn="l">
              <a:lnSpc>
                <a:spcPct val="110000"/>
              </a:lnSpc>
            </a:pPr>
            <a:r>
              <a:rPr kumimoji="1" lang="en-US" altLang="zh-CN" sz="2200" dirty="0">
                <a:effectLst/>
                <a:latin typeface="Times New Roman" panose="02020603050405020304" pitchFamily="18" charset="0"/>
                <a:ea typeface="宋体" panose="02010600030101010101" pitchFamily="2" charset="-122"/>
              </a:rPr>
              <a:t>           </a:t>
            </a:r>
            <a:r>
              <a:rPr kumimoji="1" lang="en-US" altLang="zh-CN" sz="2200" dirty="0" err="1">
                <a:solidFill>
                  <a:srgbClr val="FFFF00"/>
                </a:solidFill>
                <a:effectLst/>
                <a:latin typeface="Times New Roman" panose="02020603050405020304" pitchFamily="18" charset="0"/>
                <a:ea typeface="宋体" panose="02010600030101010101" pitchFamily="2" charset="-122"/>
              </a:rPr>
              <a:t>CreateBinTree</a:t>
            </a:r>
            <a:r>
              <a:rPr kumimoji="1" lang="en-US" altLang="zh-CN" sz="2200" dirty="0">
                <a:effectLst/>
                <a:latin typeface="Times New Roman" panose="02020603050405020304" pitchFamily="18" charset="0"/>
                <a:ea typeface="宋体" panose="02010600030101010101" pitchFamily="2" charset="-122"/>
              </a:rPr>
              <a:t> (</a:t>
            </a:r>
            <a:r>
              <a:rPr kumimoji="1" lang="en-US" altLang="zh-CN" sz="2200" i="1" dirty="0">
                <a:effectLst/>
                <a:latin typeface="Times New Roman" panose="02020603050405020304" pitchFamily="18" charset="0"/>
                <a:ea typeface="宋体" panose="02010600030101010101" pitchFamily="2" charset="-122"/>
              </a:rPr>
              <a:t>T</a:t>
            </a:r>
            <a:r>
              <a:rPr kumimoji="1" lang="en-US" altLang="zh-CN" sz="2200" dirty="0">
                <a:effectLst/>
                <a:latin typeface="Times New Roman" panose="02020603050405020304" pitchFamily="18" charset="0"/>
                <a:ea typeface="宋体" panose="02010600030101010101" pitchFamily="2" charset="-122"/>
              </a:rPr>
              <a:t>-&gt;</a:t>
            </a:r>
            <a:r>
              <a:rPr kumimoji="1" lang="en-US" altLang="zh-CN" sz="2200" i="1" dirty="0" err="1">
                <a:effectLst/>
                <a:latin typeface="Times New Roman" panose="02020603050405020304" pitchFamily="18" charset="0"/>
                <a:ea typeface="宋体" panose="02010600030101010101" pitchFamily="2" charset="-122"/>
              </a:rPr>
              <a:t>lchild</a:t>
            </a:r>
            <a:r>
              <a:rPr kumimoji="1" lang="en-US" altLang="zh-CN" sz="2200" dirty="0">
                <a:effectLst/>
                <a:latin typeface="Times New Roman" panose="02020603050405020304" pitchFamily="18" charset="0"/>
                <a:ea typeface="宋体" panose="02010600030101010101" pitchFamily="2" charset="-122"/>
              </a:rPr>
              <a:t>);</a:t>
            </a:r>
          </a:p>
          <a:p>
            <a:pPr algn="l">
              <a:lnSpc>
                <a:spcPct val="110000"/>
              </a:lnSpc>
            </a:pPr>
            <a:r>
              <a:rPr kumimoji="1" lang="en-US" altLang="zh-CN" sz="2200" dirty="0">
                <a:effectLst/>
                <a:latin typeface="Times New Roman" panose="02020603050405020304" pitchFamily="18" charset="0"/>
                <a:ea typeface="宋体" panose="02010600030101010101" pitchFamily="2" charset="-122"/>
              </a:rPr>
              <a:t>           </a:t>
            </a:r>
            <a:r>
              <a:rPr kumimoji="1" lang="en-US" altLang="zh-CN" sz="2200" dirty="0" err="1">
                <a:solidFill>
                  <a:srgbClr val="FFFF00"/>
                </a:solidFill>
                <a:effectLst/>
                <a:latin typeface="Times New Roman" panose="02020603050405020304" pitchFamily="18" charset="0"/>
                <a:ea typeface="宋体" panose="02010600030101010101" pitchFamily="2" charset="-122"/>
              </a:rPr>
              <a:t>CreateBinTree</a:t>
            </a:r>
            <a:r>
              <a:rPr kumimoji="1" lang="en-US" altLang="zh-CN" sz="2200" i="1" dirty="0">
                <a:effectLst/>
                <a:latin typeface="Times New Roman" panose="02020603050405020304" pitchFamily="18" charset="0"/>
                <a:ea typeface="宋体" panose="02010600030101010101" pitchFamily="2" charset="-122"/>
              </a:rPr>
              <a:t> </a:t>
            </a:r>
            <a:r>
              <a:rPr kumimoji="1" lang="en-US" altLang="zh-CN" sz="2200" dirty="0">
                <a:effectLst/>
                <a:latin typeface="Times New Roman" panose="02020603050405020304" pitchFamily="18" charset="0"/>
                <a:ea typeface="宋体" panose="02010600030101010101" pitchFamily="2" charset="-122"/>
              </a:rPr>
              <a:t>(</a:t>
            </a:r>
            <a:r>
              <a:rPr kumimoji="1" lang="en-US" altLang="zh-CN" sz="2200" i="1" dirty="0">
                <a:effectLst/>
                <a:latin typeface="Times New Roman" panose="02020603050405020304" pitchFamily="18" charset="0"/>
                <a:ea typeface="宋体" panose="02010600030101010101" pitchFamily="2" charset="-122"/>
              </a:rPr>
              <a:t>T</a:t>
            </a:r>
            <a:r>
              <a:rPr kumimoji="1" lang="en-US" altLang="zh-CN" sz="2200" dirty="0">
                <a:effectLst/>
                <a:latin typeface="Times New Roman" panose="02020603050405020304" pitchFamily="18" charset="0"/>
                <a:ea typeface="宋体" panose="02010600030101010101" pitchFamily="2" charset="-122"/>
              </a:rPr>
              <a:t>-&gt;</a:t>
            </a:r>
            <a:r>
              <a:rPr kumimoji="1" lang="en-US" altLang="zh-CN" sz="2200" i="1" dirty="0" err="1">
                <a:effectLst/>
                <a:latin typeface="Times New Roman" panose="02020603050405020304" pitchFamily="18" charset="0"/>
                <a:ea typeface="宋体" panose="02010600030101010101" pitchFamily="2" charset="-122"/>
              </a:rPr>
              <a:t>rchild</a:t>
            </a:r>
            <a:r>
              <a:rPr kumimoji="1" lang="en-US" altLang="zh-CN" sz="2200" dirty="0">
                <a:effectLst/>
                <a:latin typeface="Times New Roman" panose="02020603050405020304" pitchFamily="18" charset="0"/>
                <a:ea typeface="宋体" panose="02010600030101010101" pitchFamily="2" charset="-122"/>
              </a:rPr>
              <a:t>);</a:t>
            </a:r>
          </a:p>
          <a:p>
            <a:pPr algn="l">
              <a:lnSpc>
                <a:spcPct val="110000"/>
              </a:lnSpc>
            </a:pPr>
            <a:r>
              <a:rPr kumimoji="1" lang="en-US" altLang="zh-CN" sz="2200" b="1" dirty="0">
                <a:effectLst/>
                <a:latin typeface="Times New Roman" panose="02020603050405020304" pitchFamily="18" charset="0"/>
                <a:ea typeface="宋体" panose="02010600030101010101" pitchFamily="2" charset="-122"/>
              </a:rPr>
              <a:t>     }</a:t>
            </a:r>
          </a:p>
          <a:p>
            <a:pPr algn="l">
              <a:lnSpc>
                <a:spcPct val="110000"/>
              </a:lnSpc>
            </a:pPr>
            <a:r>
              <a:rPr kumimoji="1" lang="en-US" altLang="zh-CN" sz="2200" b="1" dirty="0">
                <a:effectLst/>
                <a:latin typeface="Times New Roman" panose="02020603050405020304" pitchFamily="18" charset="0"/>
                <a:ea typeface="宋体" panose="02010600030101010101" pitchFamily="2" charset="-122"/>
              </a:rPr>
              <a:t>}</a:t>
            </a:r>
          </a:p>
        </p:txBody>
      </p:sp>
      <p:sp>
        <p:nvSpPr>
          <p:cNvPr id="153605" name="Text Box 5"/>
          <p:cNvSpPr txBox="1">
            <a:spLocks noChangeArrowheads="1"/>
          </p:cNvSpPr>
          <p:nvPr/>
        </p:nvSpPr>
        <p:spPr bwMode="auto">
          <a:xfrm>
            <a:off x="251520" y="1092200"/>
            <a:ext cx="5784351"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pPr>
            <a:r>
              <a:rPr lang="en-US" altLang="zh-CN" sz="2400" b="1" dirty="0" smtClean="0">
                <a:effectLst/>
              </a:rPr>
              <a:t>Input: Get </a:t>
            </a:r>
            <a:r>
              <a:rPr lang="en-US" altLang="zh-CN" sz="2400" b="1" dirty="0">
                <a:effectLst/>
              </a:rPr>
              <a:t>the character sequentially</a:t>
            </a:r>
          </a:p>
          <a:p>
            <a:pPr algn="l">
              <a:lnSpc>
                <a:spcPct val="130000"/>
              </a:lnSpc>
            </a:pPr>
            <a:r>
              <a:rPr lang="en-US" altLang="zh-CN" sz="2400" dirty="0">
                <a:effectLst/>
              </a:rPr>
              <a:t>     </a:t>
            </a:r>
            <a:r>
              <a:rPr lang="en-US" altLang="zh-CN" sz="2400" dirty="0" smtClean="0">
                <a:effectLst/>
              </a:rPr>
              <a:t> </a:t>
            </a:r>
            <a:r>
              <a:rPr lang="en-US" altLang="zh-CN" sz="2400" dirty="0">
                <a:effectLst/>
              </a:rPr>
              <a:t>A B C </a:t>
            </a:r>
            <a:r>
              <a:rPr lang="en-US" altLang="zh-CN" sz="2400" dirty="0">
                <a:effectLst/>
                <a:cs typeface="Arial" panose="020B0604020202020204" pitchFamily="34" charset="0"/>
              </a:rPr>
              <a:t>Ø </a:t>
            </a:r>
            <a:r>
              <a:rPr lang="en-US" altLang="zh-CN" sz="2400" dirty="0" err="1">
                <a:effectLst/>
                <a:cs typeface="Arial" panose="020B0604020202020204" pitchFamily="34" charset="0"/>
              </a:rPr>
              <a:t>Ø</a:t>
            </a:r>
            <a:r>
              <a:rPr lang="en-US" altLang="zh-CN" sz="2400" dirty="0">
                <a:effectLst/>
                <a:cs typeface="Arial" panose="020B0604020202020204" pitchFamily="34" charset="0"/>
              </a:rPr>
              <a:t> D E Ø G Ø </a:t>
            </a:r>
            <a:r>
              <a:rPr lang="en-US" altLang="zh-CN" sz="2400" dirty="0" err="1">
                <a:effectLst/>
                <a:cs typeface="Arial" panose="020B0604020202020204" pitchFamily="34" charset="0"/>
              </a:rPr>
              <a:t>Ø</a:t>
            </a:r>
            <a:r>
              <a:rPr lang="en-US" altLang="zh-CN" sz="2400" dirty="0">
                <a:effectLst/>
                <a:cs typeface="Arial" panose="020B0604020202020204" pitchFamily="34" charset="0"/>
              </a:rPr>
              <a:t> F Ø </a:t>
            </a:r>
            <a:r>
              <a:rPr lang="en-US" altLang="zh-CN" sz="2400" dirty="0" err="1">
                <a:effectLst/>
                <a:cs typeface="Arial" panose="020B0604020202020204" pitchFamily="34" charset="0"/>
              </a:rPr>
              <a:t>Ø</a:t>
            </a:r>
            <a:r>
              <a:rPr lang="en-US" altLang="zh-CN" sz="2400" dirty="0">
                <a:effectLst/>
                <a:cs typeface="Arial" panose="020B0604020202020204" pitchFamily="34" charset="0"/>
              </a:rPr>
              <a:t> </a:t>
            </a:r>
            <a:r>
              <a:rPr lang="en-US" altLang="zh-CN" sz="2400" dirty="0" err="1">
                <a:effectLst/>
                <a:cs typeface="Arial" panose="020B0604020202020204" pitchFamily="34" charset="0"/>
              </a:rPr>
              <a:t>Ø</a:t>
            </a:r>
            <a:r>
              <a:rPr lang="en-US" altLang="zh-CN" sz="2400" dirty="0">
                <a:effectLst/>
                <a:cs typeface="Arial" panose="020B0604020202020204" pitchFamily="34" charset="0"/>
              </a:rPr>
              <a:t> </a:t>
            </a:r>
          </a:p>
        </p:txBody>
      </p:sp>
      <p:sp>
        <p:nvSpPr>
          <p:cNvPr id="153606" name="Oval 6"/>
          <p:cNvSpPr>
            <a:spLocks noChangeArrowheads="1"/>
          </p:cNvSpPr>
          <p:nvPr/>
        </p:nvSpPr>
        <p:spPr bwMode="auto">
          <a:xfrm>
            <a:off x="7596188" y="321310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A</a:t>
            </a:r>
          </a:p>
        </p:txBody>
      </p:sp>
      <p:sp>
        <p:nvSpPr>
          <p:cNvPr id="153607" name="Oval 7"/>
          <p:cNvSpPr>
            <a:spLocks noChangeArrowheads="1"/>
          </p:cNvSpPr>
          <p:nvPr/>
        </p:nvSpPr>
        <p:spPr bwMode="auto">
          <a:xfrm>
            <a:off x="7308850" y="389731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B</a:t>
            </a:r>
          </a:p>
        </p:txBody>
      </p:sp>
      <p:sp>
        <p:nvSpPr>
          <p:cNvPr id="153608" name="Oval 8"/>
          <p:cNvSpPr>
            <a:spLocks noChangeArrowheads="1"/>
          </p:cNvSpPr>
          <p:nvPr/>
        </p:nvSpPr>
        <p:spPr bwMode="auto">
          <a:xfrm>
            <a:off x="7019925" y="458152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C</a:t>
            </a:r>
          </a:p>
        </p:txBody>
      </p:sp>
      <p:cxnSp>
        <p:nvCxnSpPr>
          <p:cNvPr id="153609" name="AutoShape 9"/>
          <p:cNvCxnSpPr>
            <a:cxnSpLocks noChangeShapeType="1"/>
            <a:stCxn id="153606" idx="3"/>
            <a:endCxn id="153607" idx="0"/>
          </p:cNvCxnSpPr>
          <p:nvPr/>
        </p:nvCxnSpPr>
        <p:spPr bwMode="auto">
          <a:xfrm flipH="1">
            <a:off x="7489032" y="3520689"/>
            <a:ext cx="159930" cy="37662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10" name="AutoShape 10"/>
          <p:cNvCxnSpPr>
            <a:cxnSpLocks noChangeShapeType="1"/>
            <a:stCxn id="153607" idx="3"/>
            <a:endCxn id="153608" idx="0"/>
          </p:cNvCxnSpPr>
          <p:nvPr/>
        </p:nvCxnSpPr>
        <p:spPr bwMode="auto">
          <a:xfrm flipH="1">
            <a:off x="7200107" y="4204901"/>
            <a:ext cx="161517" cy="37662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611" name="Oval 11"/>
          <p:cNvSpPr>
            <a:spLocks noChangeArrowheads="1"/>
          </p:cNvSpPr>
          <p:nvPr/>
        </p:nvSpPr>
        <p:spPr bwMode="auto">
          <a:xfrm>
            <a:off x="7667625" y="458152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D</a:t>
            </a:r>
          </a:p>
        </p:txBody>
      </p:sp>
      <p:sp>
        <p:nvSpPr>
          <p:cNvPr id="153612" name="Oval 12"/>
          <p:cNvSpPr>
            <a:spLocks noChangeArrowheads="1"/>
          </p:cNvSpPr>
          <p:nvPr/>
        </p:nvSpPr>
        <p:spPr bwMode="auto">
          <a:xfrm>
            <a:off x="7380288" y="5300663"/>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E</a:t>
            </a:r>
          </a:p>
        </p:txBody>
      </p:sp>
      <p:sp>
        <p:nvSpPr>
          <p:cNvPr id="153613" name="Oval 13"/>
          <p:cNvSpPr>
            <a:spLocks noChangeArrowheads="1"/>
          </p:cNvSpPr>
          <p:nvPr/>
        </p:nvSpPr>
        <p:spPr bwMode="auto">
          <a:xfrm>
            <a:off x="7740650" y="594995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G</a:t>
            </a:r>
          </a:p>
        </p:txBody>
      </p:sp>
      <p:sp>
        <p:nvSpPr>
          <p:cNvPr id="153614" name="Oval 14"/>
          <p:cNvSpPr>
            <a:spLocks noChangeArrowheads="1"/>
          </p:cNvSpPr>
          <p:nvPr/>
        </p:nvSpPr>
        <p:spPr bwMode="auto">
          <a:xfrm>
            <a:off x="8027988" y="5300663"/>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F</a:t>
            </a:r>
          </a:p>
        </p:txBody>
      </p:sp>
      <p:cxnSp>
        <p:nvCxnSpPr>
          <p:cNvPr id="153615" name="AutoShape 15"/>
          <p:cNvCxnSpPr>
            <a:cxnSpLocks noChangeShapeType="1"/>
            <a:stCxn id="153607" idx="5"/>
            <a:endCxn id="153611" idx="0"/>
          </p:cNvCxnSpPr>
          <p:nvPr/>
        </p:nvCxnSpPr>
        <p:spPr bwMode="auto">
          <a:xfrm>
            <a:off x="7616439" y="4204901"/>
            <a:ext cx="231368" cy="37662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16" name="AutoShape 16"/>
          <p:cNvCxnSpPr>
            <a:cxnSpLocks noChangeShapeType="1"/>
            <a:stCxn id="153611" idx="3"/>
            <a:endCxn id="153612" idx="0"/>
          </p:cNvCxnSpPr>
          <p:nvPr/>
        </p:nvCxnSpPr>
        <p:spPr bwMode="auto">
          <a:xfrm flipH="1">
            <a:off x="7561263" y="4889500"/>
            <a:ext cx="158750" cy="41116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17" name="AutoShape 17"/>
          <p:cNvCxnSpPr>
            <a:cxnSpLocks noChangeShapeType="1"/>
            <a:stCxn id="153611" idx="5"/>
            <a:endCxn id="153614" idx="0"/>
          </p:cNvCxnSpPr>
          <p:nvPr/>
        </p:nvCxnSpPr>
        <p:spPr bwMode="auto">
          <a:xfrm>
            <a:off x="7975600" y="4889500"/>
            <a:ext cx="233363" cy="41116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18" name="AutoShape 18"/>
          <p:cNvCxnSpPr>
            <a:cxnSpLocks noChangeShapeType="1"/>
            <a:stCxn id="153612" idx="5"/>
            <a:endCxn id="153613" idx="0"/>
          </p:cNvCxnSpPr>
          <p:nvPr/>
        </p:nvCxnSpPr>
        <p:spPr bwMode="auto">
          <a:xfrm>
            <a:off x="7688263" y="5608638"/>
            <a:ext cx="233362" cy="34131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620" name="Rectangle 20"/>
          <p:cNvSpPr>
            <a:spLocks noChangeArrowheads="1"/>
          </p:cNvSpPr>
          <p:nvPr/>
        </p:nvSpPr>
        <p:spPr bwMode="auto">
          <a:xfrm>
            <a:off x="2051050" y="605155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rPr>
              <a:t>A</a:t>
            </a:r>
            <a:endParaRPr lang="en-US" altLang="zh-CN" sz="2800" b="1">
              <a:solidFill>
                <a:srgbClr val="FFFF00"/>
              </a:solidFill>
              <a:effectLst/>
              <a:cs typeface="Arial" panose="020B0604020202020204" pitchFamily="34" charset="0"/>
            </a:endParaRPr>
          </a:p>
        </p:txBody>
      </p:sp>
      <p:sp>
        <p:nvSpPr>
          <p:cNvPr id="153622" name="Rectangle 22"/>
          <p:cNvSpPr>
            <a:spLocks noChangeArrowheads="1"/>
          </p:cNvSpPr>
          <p:nvPr/>
        </p:nvSpPr>
        <p:spPr bwMode="auto">
          <a:xfrm>
            <a:off x="2365375" y="605155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rPr>
              <a:t>B</a:t>
            </a:r>
            <a:endParaRPr lang="en-US" altLang="zh-CN" sz="2800" b="1">
              <a:solidFill>
                <a:srgbClr val="FFFF00"/>
              </a:solidFill>
              <a:effectLst/>
              <a:cs typeface="Arial" panose="020B0604020202020204" pitchFamily="34" charset="0"/>
            </a:endParaRPr>
          </a:p>
        </p:txBody>
      </p:sp>
      <p:sp>
        <p:nvSpPr>
          <p:cNvPr id="153624" name="Rectangle 24"/>
          <p:cNvSpPr>
            <a:spLocks noChangeArrowheads="1"/>
          </p:cNvSpPr>
          <p:nvPr/>
        </p:nvSpPr>
        <p:spPr bwMode="auto">
          <a:xfrm>
            <a:off x="2679700" y="605155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rPr>
              <a:t>C</a:t>
            </a:r>
            <a:endParaRPr lang="en-US" altLang="zh-CN" sz="2800" b="1">
              <a:solidFill>
                <a:srgbClr val="FFFF00"/>
              </a:solidFill>
              <a:effectLst/>
              <a:cs typeface="Arial" panose="020B0604020202020204" pitchFamily="34" charset="0"/>
            </a:endParaRPr>
          </a:p>
        </p:txBody>
      </p:sp>
      <p:sp>
        <p:nvSpPr>
          <p:cNvPr id="153626" name="Rectangle 26"/>
          <p:cNvSpPr>
            <a:spLocks noChangeArrowheads="1"/>
          </p:cNvSpPr>
          <p:nvPr/>
        </p:nvSpPr>
        <p:spPr bwMode="auto">
          <a:xfrm>
            <a:off x="3011488" y="6051550"/>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Ø</a:t>
            </a:r>
          </a:p>
        </p:txBody>
      </p:sp>
      <p:sp>
        <p:nvSpPr>
          <p:cNvPr id="153628" name="Rectangle 28"/>
          <p:cNvSpPr>
            <a:spLocks noChangeArrowheads="1"/>
          </p:cNvSpPr>
          <p:nvPr/>
        </p:nvSpPr>
        <p:spPr bwMode="auto">
          <a:xfrm>
            <a:off x="3359150" y="6051550"/>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Ø</a:t>
            </a:r>
          </a:p>
        </p:txBody>
      </p:sp>
      <p:sp>
        <p:nvSpPr>
          <p:cNvPr id="153630" name="Rectangle 30"/>
          <p:cNvSpPr>
            <a:spLocks noChangeArrowheads="1"/>
          </p:cNvSpPr>
          <p:nvPr/>
        </p:nvSpPr>
        <p:spPr bwMode="auto">
          <a:xfrm>
            <a:off x="3706813" y="605155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D</a:t>
            </a:r>
          </a:p>
        </p:txBody>
      </p:sp>
      <p:sp>
        <p:nvSpPr>
          <p:cNvPr id="153632" name="Rectangle 32"/>
          <p:cNvSpPr>
            <a:spLocks noChangeArrowheads="1"/>
          </p:cNvSpPr>
          <p:nvPr/>
        </p:nvSpPr>
        <p:spPr bwMode="auto">
          <a:xfrm>
            <a:off x="4038600" y="605155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E</a:t>
            </a:r>
          </a:p>
        </p:txBody>
      </p:sp>
      <p:sp>
        <p:nvSpPr>
          <p:cNvPr id="153634" name="Rectangle 34"/>
          <p:cNvSpPr>
            <a:spLocks noChangeArrowheads="1"/>
          </p:cNvSpPr>
          <p:nvPr/>
        </p:nvSpPr>
        <p:spPr bwMode="auto">
          <a:xfrm>
            <a:off x="4352925" y="6051550"/>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Ø</a:t>
            </a:r>
          </a:p>
        </p:txBody>
      </p:sp>
      <p:sp>
        <p:nvSpPr>
          <p:cNvPr id="153636" name="Rectangle 36"/>
          <p:cNvSpPr>
            <a:spLocks noChangeArrowheads="1"/>
          </p:cNvSpPr>
          <p:nvPr/>
        </p:nvSpPr>
        <p:spPr bwMode="auto">
          <a:xfrm>
            <a:off x="4643438" y="6051550"/>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G</a:t>
            </a:r>
          </a:p>
        </p:txBody>
      </p:sp>
      <p:sp>
        <p:nvSpPr>
          <p:cNvPr id="153638" name="Rectangle 38"/>
          <p:cNvSpPr>
            <a:spLocks noChangeArrowheads="1"/>
          </p:cNvSpPr>
          <p:nvPr/>
        </p:nvSpPr>
        <p:spPr bwMode="auto">
          <a:xfrm>
            <a:off x="5003800" y="6053138"/>
            <a:ext cx="835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Ø Ø</a:t>
            </a:r>
          </a:p>
        </p:txBody>
      </p:sp>
      <p:sp>
        <p:nvSpPr>
          <p:cNvPr id="153640" name="Rectangle 40"/>
          <p:cNvSpPr>
            <a:spLocks noChangeArrowheads="1"/>
          </p:cNvSpPr>
          <p:nvPr/>
        </p:nvSpPr>
        <p:spPr bwMode="auto">
          <a:xfrm>
            <a:off x="5716588" y="6051550"/>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F</a:t>
            </a:r>
          </a:p>
        </p:txBody>
      </p:sp>
      <p:sp>
        <p:nvSpPr>
          <p:cNvPr id="153642" name="Rectangle 42"/>
          <p:cNvSpPr>
            <a:spLocks noChangeArrowheads="1"/>
          </p:cNvSpPr>
          <p:nvPr/>
        </p:nvSpPr>
        <p:spPr bwMode="auto">
          <a:xfrm>
            <a:off x="6011863" y="6051550"/>
            <a:ext cx="120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Ø Ø Ø</a:t>
            </a:r>
          </a:p>
        </p:txBody>
      </p:sp>
      <p:sp>
        <p:nvSpPr>
          <p:cNvPr id="2" name="文本框 1"/>
          <p:cNvSpPr txBox="1"/>
          <p:nvPr/>
        </p:nvSpPr>
        <p:spPr>
          <a:xfrm>
            <a:off x="5838825" y="1412240"/>
            <a:ext cx="2346325" cy="429895"/>
          </a:xfrm>
          <a:prstGeom prst="rect">
            <a:avLst/>
          </a:prstGeom>
          <a:solidFill>
            <a:schemeClr val="accent5"/>
          </a:solidFill>
          <a:ln>
            <a:solidFill>
              <a:schemeClr val="accent1"/>
            </a:solidFill>
          </a:ln>
        </p:spPr>
        <p:txBody>
          <a:bodyPr wrap="square" rtlCol="0">
            <a:spAutoFit/>
          </a:bodyPr>
          <a:lstStyle/>
          <a:p>
            <a:pPr algn="ctr"/>
            <a:r>
              <a:rPr kumimoji="1" lang="zh-CN" sz="2200" b="1" dirty="0" smtClean="0">
                <a:solidFill>
                  <a:schemeClr val="accent5">
                    <a:lumMod val="50000"/>
                  </a:schemeClr>
                </a:solidFill>
                <a:latin typeface="仿宋" panose="02010609060101010101" charset="-122"/>
                <a:ea typeface="仿宋" panose="02010609060101010101" charset="-122"/>
                <a:cs typeface="仿宋" panose="02010609060101010101" charset="-122"/>
              </a:rPr>
              <a:t>扩展的遍历序列</a:t>
            </a:r>
            <a:endParaRPr kumimoji="1" lang="zh-CN" sz="2200" b="1" dirty="0">
              <a:solidFill>
                <a:schemeClr val="accent5">
                  <a:lumMod val="50000"/>
                </a:schemeClr>
              </a:solidFill>
              <a:latin typeface="仿宋" panose="02010609060101010101" charset="-122"/>
              <a:ea typeface="仿宋" panose="02010609060101010101" charset="-122"/>
              <a:cs typeface="仿宋"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childTnLst>
                                </p:cTn>
                              </p:par>
                              <p:par>
                                <p:cTn id="7" presetID="21" presetClass="emph" presetSubtype="0" fill="hold" grpId="1" nodeType="withEffect">
                                  <p:stCondLst>
                                    <p:cond delay="0"/>
                                  </p:stCondLst>
                                  <p:iterate type="lt">
                                    <p:tmPct val="0"/>
                                  </p:iterate>
                                  <p:childTnLst>
                                    <p:animClr clrSpc="hsl" dir="cw">
                                      <p:cBhvr override="childStyle">
                                        <p:cTn id="8" dur="500" fill="hold"/>
                                        <p:tgtEl>
                                          <p:spTgt spid="153620"/>
                                        </p:tgtEl>
                                        <p:attrNameLst>
                                          <p:attrName>style.color</p:attrName>
                                        </p:attrNameLst>
                                      </p:cBhvr>
                                      <p:by>
                                        <p:hsl h="7200000" s="0" l="0"/>
                                      </p:by>
                                    </p:animClr>
                                    <p:animClr clrSpc="hsl" dir="cw">
                                      <p:cBhvr>
                                        <p:cTn id="9" dur="500" fill="hold"/>
                                        <p:tgtEl>
                                          <p:spTgt spid="153620"/>
                                        </p:tgtEl>
                                        <p:attrNameLst>
                                          <p:attrName>fillcolor</p:attrName>
                                        </p:attrNameLst>
                                      </p:cBhvr>
                                      <p:by>
                                        <p:hsl h="7200000" s="0" l="0"/>
                                      </p:by>
                                    </p:animClr>
                                    <p:animClr clrSpc="hsl" dir="cw">
                                      <p:cBhvr>
                                        <p:cTn id="10" dur="500" fill="hold"/>
                                        <p:tgtEl>
                                          <p:spTgt spid="153620"/>
                                        </p:tgtEl>
                                        <p:attrNameLst>
                                          <p:attrName>stroke.color</p:attrName>
                                        </p:attrNameLst>
                                      </p:cBhvr>
                                      <p:by>
                                        <p:hsl h="7200000" s="0" l="0"/>
                                      </p:by>
                                    </p:animClr>
                                    <p:set>
                                      <p:cBhvr>
                                        <p:cTn id="11" dur="500" fill="hold"/>
                                        <p:tgtEl>
                                          <p:spTgt spid="153620"/>
                                        </p:tgtEl>
                                        <p:attrNameLst>
                                          <p:attrName>fill.type</p:attrName>
                                        </p:attrNameLst>
                                      </p:cBhvr>
                                      <p:to>
                                        <p:strVal val="solid"/>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3607"/>
                                        </p:tgtEl>
                                        <p:attrNameLst>
                                          <p:attrName>style.visibility</p:attrName>
                                        </p:attrNameLst>
                                      </p:cBhvr>
                                      <p:to>
                                        <p:strVal val="visible"/>
                                      </p:to>
                                    </p:set>
                                  </p:childTnLst>
                                </p:cTn>
                              </p:par>
                              <p:par>
                                <p:cTn id="16" presetID="21" presetClass="emph" presetSubtype="0" fill="hold" grpId="0" nodeType="withEffect">
                                  <p:stCondLst>
                                    <p:cond delay="0"/>
                                  </p:stCondLst>
                                  <p:childTnLst>
                                    <p:animClr clrSpc="hsl" dir="cw">
                                      <p:cBhvr override="childStyle">
                                        <p:cTn id="17" dur="500" fill="hold"/>
                                        <p:tgtEl>
                                          <p:spTgt spid="153622"/>
                                        </p:tgtEl>
                                        <p:attrNameLst>
                                          <p:attrName>style.color</p:attrName>
                                        </p:attrNameLst>
                                      </p:cBhvr>
                                      <p:by>
                                        <p:hsl h="7200000" s="0" l="0"/>
                                      </p:by>
                                    </p:animClr>
                                    <p:animClr clrSpc="hsl" dir="cw">
                                      <p:cBhvr>
                                        <p:cTn id="18" dur="500" fill="hold"/>
                                        <p:tgtEl>
                                          <p:spTgt spid="153622"/>
                                        </p:tgtEl>
                                        <p:attrNameLst>
                                          <p:attrName>fillcolor</p:attrName>
                                        </p:attrNameLst>
                                      </p:cBhvr>
                                      <p:by>
                                        <p:hsl h="7200000" s="0" l="0"/>
                                      </p:by>
                                    </p:animClr>
                                    <p:animClr clrSpc="hsl" dir="cw">
                                      <p:cBhvr>
                                        <p:cTn id="19" dur="500" fill="hold"/>
                                        <p:tgtEl>
                                          <p:spTgt spid="153622"/>
                                        </p:tgtEl>
                                        <p:attrNameLst>
                                          <p:attrName>stroke.color</p:attrName>
                                        </p:attrNameLst>
                                      </p:cBhvr>
                                      <p:by>
                                        <p:hsl h="7200000" s="0" l="0"/>
                                      </p:by>
                                    </p:animClr>
                                    <p:set>
                                      <p:cBhvr>
                                        <p:cTn id="20" dur="500" fill="hold"/>
                                        <p:tgtEl>
                                          <p:spTgt spid="153622"/>
                                        </p:tgtEl>
                                        <p:attrNameLst>
                                          <p:attrName>fill.type</p:attrName>
                                        </p:attrNameLst>
                                      </p:cBhvr>
                                      <p:to>
                                        <p:strVal val="solid"/>
                                      </p:to>
                                    </p:set>
                                  </p:childTnLst>
                                </p:cTn>
                              </p:par>
                              <p:par>
                                <p:cTn id="21" presetID="1" presetClass="entr" presetSubtype="0" fill="hold" nodeType="withEffect">
                                  <p:stCondLst>
                                    <p:cond delay="0"/>
                                  </p:stCondLst>
                                  <p:childTnLst>
                                    <p:set>
                                      <p:cBhvr>
                                        <p:cTn id="22" dur="1" fill="hold">
                                          <p:stCondLst>
                                            <p:cond delay="0"/>
                                          </p:stCondLst>
                                        </p:cTn>
                                        <p:tgtEl>
                                          <p:spTgt spid="1536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Par">
                                  <p:stCondLst>
                                    <p:cond delay="0"/>
                                  </p:stCondLst>
                                  <p:childTnLst>
                                    <p:set>
                                      <p:cBhvr>
                                        <p:cTn id="26" dur="1" fill="hold">
                                          <p:stCondLst>
                                            <p:cond delay="0"/>
                                          </p:stCondLst>
                                        </p:cTn>
                                        <p:tgtEl>
                                          <p:spTgt spid="1536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608"/>
                                        </p:tgtEl>
                                        <p:attrNameLst>
                                          <p:attrName>style.visibility</p:attrName>
                                        </p:attrNameLst>
                                      </p:cBhvr>
                                      <p:to>
                                        <p:strVal val="visible"/>
                                      </p:to>
                                    </p:set>
                                  </p:childTnLst>
                                </p:cTn>
                              </p:par>
                              <p:par>
                                <p:cTn id="29" presetID="21" presetClass="emph" presetSubtype="0" fill="hold" grpId="0" nodeType="withEffect">
                                  <p:stCondLst>
                                    <p:cond delay="0"/>
                                  </p:stCondLst>
                                  <p:childTnLst>
                                    <p:animClr clrSpc="hsl" dir="cw">
                                      <p:cBhvr override="childStyle">
                                        <p:cTn id="30" dur="500" fill="hold"/>
                                        <p:tgtEl>
                                          <p:spTgt spid="153624"/>
                                        </p:tgtEl>
                                        <p:attrNameLst>
                                          <p:attrName>style.color</p:attrName>
                                        </p:attrNameLst>
                                      </p:cBhvr>
                                      <p:by>
                                        <p:hsl h="7200000" s="0" l="0"/>
                                      </p:by>
                                    </p:animClr>
                                    <p:animClr clrSpc="hsl" dir="cw">
                                      <p:cBhvr>
                                        <p:cTn id="31" dur="500" fill="hold"/>
                                        <p:tgtEl>
                                          <p:spTgt spid="153624"/>
                                        </p:tgtEl>
                                        <p:attrNameLst>
                                          <p:attrName>fillcolor</p:attrName>
                                        </p:attrNameLst>
                                      </p:cBhvr>
                                      <p:by>
                                        <p:hsl h="7200000" s="0" l="0"/>
                                      </p:by>
                                    </p:animClr>
                                    <p:animClr clrSpc="hsl" dir="cw">
                                      <p:cBhvr>
                                        <p:cTn id="32" dur="500" fill="hold"/>
                                        <p:tgtEl>
                                          <p:spTgt spid="153624"/>
                                        </p:tgtEl>
                                        <p:attrNameLst>
                                          <p:attrName>stroke.color</p:attrName>
                                        </p:attrNameLst>
                                      </p:cBhvr>
                                      <p:by>
                                        <p:hsl h="7200000" s="0" l="0"/>
                                      </p:by>
                                    </p:animClr>
                                    <p:set>
                                      <p:cBhvr>
                                        <p:cTn id="33" dur="500" fill="hold"/>
                                        <p:tgtEl>
                                          <p:spTgt spid="153624"/>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1" presetClass="emph" presetSubtype="0" fill="hold" grpId="0" nodeType="clickEffect">
                                  <p:stCondLst>
                                    <p:cond delay="0"/>
                                  </p:stCondLst>
                                  <p:childTnLst>
                                    <p:animClr clrSpc="hsl" dir="cw">
                                      <p:cBhvr override="childStyle">
                                        <p:cTn id="37" dur="500" fill="hold"/>
                                        <p:tgtEl>
                                          <p:spTgt spid="153626"/>
                                        </p:tgtEl>
                                        <p:attrNameLst>
                                          <p:attrName>style.color</p:attrName>
                                        </p:attrNameLst>
                                      </p:cBhvr>
                                      <p:by>
                                        <p:hsl h="7200000" s="0" l="0"/>
                                      </p:by>
                                    </p:animClr>
                                    <p:animClr clrSpc="hsl" dir="cw">
                                      <p:cBhvr>
                                        <p:cTn id="38" dur="500" fill="hold"/>
                                        <p:tgtEl>
                                          <p:spTgt spid="153626"/>
                                        </p:tgtEl>
                                        <p:attrNameLst>
                                          <p:attrName>fillcolor</p:attrName>
                                        </p:attrNameLst>
                                      </p:cBhvr>
                                      <p:by>
                                        <p:hsl h="7200000" s="0" l="0"/>
                                      </p:by>
                                    </p:animClr>
                                    <p:animClr clrSpc="hsl" dir="cw">
                                      <p:cBhvr>
                                        <p:cTn id="39" dur="500" fill="hold"/>
                                        <p:tgtEl>
                                          <p:spTgt spid="153626"/>
                                        </p:tgtEl>
                                        <p:attrNameLst>
                                          <p:attrName>stroke.color</p:attrName>
                                        </p:attrNameLst>
                                      </p:cBhvr>
                                      <p:by>
                                        <p:hsl h="7200000" s="0" l="0"/>
                                      </p:by>
                                    </p:animClr>
                                    <p:set>
                                      <p:cBhvr>
                                        <p:cTn id="40" dur="500" fill="hold"/>
                                        <p:tgtEl>
                                          <p:spTgt spid="153626"/>
                                        </p:tgtEl>
                                        <p:attrNameLst>
                                          <p:attrName>fill.type</p:attrName>
                                        </p:attrNameLst>
                                      </p:cBhvr>
                                      <p:to>
                                        <p:strVal val="solid"/>
                                      </p:to>
                                    </p:set>
                                  </p:childTnLst>
                                </p:cTn>
                              </p:par>
                              <p:par>
                                <p:cTn id="41" presetID="21" presetClass="emph" presetSubtype="0" fill="hold" grpId="0" nodeType="withEffect">
                                  <p:stCondLst>
                                    <p:cond delay="0"/>
                                  </p:stCondLst>
                                  <p:childTnLst>
                                    <p:animClr clrSpc="hsl" dir="cw">
                                      <p:cBhvr override="childStyle">
                                        <p:cTn id="42" dur="500" fill="hold"/>
                                        <p:tgtEl>
                                          <p:spTgt spid="153628"/>
                                        </p:tgtEl>
                                        <p:attrNameLst>
                                          <p:attrName>style.color</p:attrName>
                                        </p:attrNameLst>
                                      </p:cBhvr>
                                      <p:by>
                                        <p:hsl h="7200000" s="0" l="0"/>
                                      </p:by>
                                    </p:animClr>
                                    <p:animClr clrSpc="hsl" dir="cw">
                                      <p:cBhvr>
                                        <p:cTn id="43" dur="500" fill="hold"/>
                                        <p:tgtEl>
                                          <p:spTgt spid="153628"/>
                                        </p:tgtEl>
                                        <p:attrNameLst>
                                          <p:attrName>fillcolor</p:attrName>
                                        </p:attrNameLst>
                                      </p:cBhvr>
                                      <p:by>
                                        <p:hsl h="7200000" s="0" l="0"/>
                                      </p:by>
                                    </p:animClr>
                                    <p:animClr clrSpc="hsl" dir="cw">
                                      <p:cBhvr>
                                        <p:cTn id="44" dur="500" fill="hold"/>
                                        <p:tgtEl>
                                          <p:spTgt spid="153628"/>
                                        </p:tgtEl>
                                        <p:attrNameLst>
                                          <p:attrName>stroke.color</p:attrName>
                                        </p:attrNameLst>
                                      </p:cBhvr>
                                      <p:by>
                                        <p:hsl h="7200000" s="0" l="0"/>
                                      </p:by>
                                    </p:animClr>
                                    <p:set>
                                      <p:cBhvr>
                                        <p:cTn id="45" dur="500" fill="hold"/>
                                        <p:tgtEl>
                                          <p:spTgt spid="153628"/>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5361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53611"/>
                                        </p:tgtEl>
                                        <p:attrNameLst>
                                          <p:attrName>style.visibility</p:attrName>
                                        </p:attrNameLst>
                                      </p:cBhvr>
                                      <p:to>
                                        <p:strVal val="visible"/>
                                      </p:to>
                                    </p:set>
                                  </p:childTnLst>
                                </p:cTn>
                              </p:par>
                              <p:par>
                                <p:cTn id="52" presetID="21" presetClass="emph" presetSubtype="0" fill="hold" grpId="0" nodeType="withEffect">
                                  <p:stCondLst>
                                    <p:cond delay="0"/>
                                  </p:stCondLst>
                                  <p:childTnLst>
                                    <p:animClr clrSpc="hsl" dir="cw">
                                      <p:cBhvr override="childStyle">
                                        <p:cTn id="53" dur="500" fill="hold"/>
                                        <p:tgtEl>
                                          <p:spTgt spid="153630"/>
                                        </p:tgtEl>
                                        <p:attrNameLst>
                                          <p:attrName>style.color</p:attrName>
                                        </p:attrNameLst>
                                      </p:cBhvr>
                                      <p:by>
                                        <p:hsl h="7200000" s="0" l="0"/>
                                      </p:by>
                                    </p:animClr>
                                    <p:animClr clrSpc="hsl" dir="cw">
                                      <p:cBhvr>
                                        <p:cTn id="54" dur="500" fill="hold"/>
                                        <p:tgtEl>
                                          <p:spTgt spid="153630"/>
                                        </p:tgtEl>
                                        <p:attrNameLst>
                                          <p:attrName>fillcolor</p:attrName>
                                        </p:attrNameLst>
                                      </p:cBhvr>
                                      <p:by>
                                        <p:hsl h="7200000" s="0" l="0"/>
                                      </p:by>
                                    </p:animClr>
                                    <p:animClr clrSpc="hsl" dir="cw">
                                      <p:cBhvr>
                                        <p:cTn id="55" dur="500" fill="hold"/>
                                        <p:tgtEl>
                                          <p:spTgt spid="153630"/>
                                        </p:tgtEl>
                                        <p:attrNameLst>
                                          <p:attrName>stroke.color</p:attrName>
                                        </p:attrNameLst>
                                      </p:cBhvr>
                                      <p:by>
                                        <p:hsl h="7200000" s="0" l="0"/>
                                      </p:by>
                                    </p:animClr>
                                    <p:set>
                                      <p:cBhvr>
                                        <p:cTn id="56" dur="500" fill="hold"/>
                                        <p:tgtEl>
                                          <p:spTgt spid="153630"/>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36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3612"/>
                                        </p:tgtEl>
                                        <p:attrNameLst>
                                          <p:attrName>style.visibility</p:attrName>
                                        </p:attrNameLst>
                                      </p:cBhvr>
                                      <p:to>
                                        <p:strVal val="visible"/>
                                      </p:to>
                                    </p:set>
                                  </p:childTnLst>
                                </p:cTn>
                              </p:par>
                              <p:par>
                                <p:cTn id="63" presetID="21" presetClass="emph" presetSubtype="0" fill="hold" grpId="0" nodeType="withEffect">
                                  <p:stCondLst>
                                    <p:cond delay="0"/>
                                  </p:stCondLst>
                                  <p:childTnLst>
                                    <p:animClr clrSpc="hsl" dir="cw">
                                      <p:cBhvr override="childStyle">
                                        <p:cTn id="64" dur="500" fill="hold"/>
                                        <p:tgtEl>
                                          <p:spTgt spid="153632"/>
                                        </p:tgtEl>
                                        <p:attrNameLst>
                                          <p:attrName>style.color</p:attrName>
                                        </p:attrNameLst>
                                      </p:cBhvr>
                                      <p:by>
                                        <p:hsl h="7200000" s="0" l="0"/>
                                      </p:by>
                                    </p:animClr>
                                    <p:animClr clrSpc="hsl" dir="cw">
                                      <p:cBhvr>
                                        <p:cTn id="65" dur="500" fill="hold"/>
                                        <p:tgtEl>
                                          <p:spTgt spid="153632"/>
                                        </p:tgtEl>
                                        <p:attrNameLst>
                                          <p:attrName>fillcolor</p:attrName>
                                        </p:attrNameLst>
                                      </p:cBhvr>
                                      <p:by>
                                        <p:hsl h="7200000" s="0" l="0"/>
                                      </p:by>
                                    </p:animClr>
                                    <p:animClr clrSpc="hsl" dir="cw">
                                      <p:cBhvr>
                                        <p:cTn id="66" dur="500" fill="hold"/>
                                        <p:tgtEl>
                                          <p:spTgt spid="153632"/>
                                        </p:tgtEl>
                                        <p:attrNameLst>
                                          <p:attrName>stroke.color</p:attrName>
                                        </p:attrNameLst>
                                      </p:cBhvr>
                                      <p:by>
                                        <p:hsl h="7200000" s="0" l="0"/>
                                      </p:by>
                                    </p:animClr>
                                    <p:set>
                                      <p:cBhvr>
                                        <p:cTn id="67" dur="500" fill="hold"/>
                                        <p:tgtEl>
                                          <p:spTgt spid="153632"/>
                                        </p:tgtEl>
                                        <p:attrNameLst>
                                          <p:attrName>fill.type</p:attrName>
                                        </p:attrNameLst>
                                      </p:cBhvr>
                                      <p:to>
                                        <p:strVal val="solid"/>
                                      </p:to>
                                    </p:set>
                                  </p:childTnLst>
                                </p:cTn>
                              </p:par>
                            </p:childTnLst>
                          </p:cTn>
                        </p:par>
                        <p:par>
                          <p:cTn id="68" fill="hold">
                            <p:stCondLst>
                              <p:cond delay="0"/>
                            </p:stCondLst>
                            <p:childTnLst>
                              <p:par>
                                <p:cTn id="69" presetID="21" presetClass="emph" presetSubtype="0" fill="hold" grpId="0" nodeType="afterEffect">
                                  <p:stCondLst>
                                    <p:cond delay="0"/>
                                  </p:stCondLst>
                                  <p:childTnLst>
                                    <p:animClr clrSpc="hsl" dir="cw">
                                      <p:cBhvr override="childStyle">
                                        <p:cTn id="70" dur="500" fill="hold"/>
                                        <p:tgtEl>
                                          <p:spTgt spid="153634"/>
                                        </p:tgtEl>
                                        <p:attrNameLst>
                                          <p:attrName>style.color</p:attrName>
                                        </p:attrNameLst>
                                      </p:cBhvr>
                                      <p:by>
                                        <p:hsl h="7200000" s="0" l="0"/>
                                      </p:by>
                                    </p:animClr>
                                    <p:animClr clrSpc="hsl" dir="cw">
                                      <p:cBhvr>
                                        <p:cTn id="71" dur="500" fill="hold"/>
                                        <p:tgtEl>
                                          <p:spTgt spid="153634"/>
                                        </p:tgtEl>
                                        <p:attrNameLst>
                                          <p:attrName>fillcolor</p:attrName>
                                        </p:attrNameLst>
                                      </p:cBhvr>
                                      <p:by>
                                        <p:hsl h="7200000" s="0" l="0"/>
                                      </p:by>
                                    </p:animClr>
                                    <p:animClr clrSpc="hsl" dir="cw">
                                      <p:cBhvr>
                                        <p:cTn id="72" dur="500" fill="hold"/>
                                        <p:tgtEl>
                                          <p:spTgt spid="153634"/>
                                        </p:tgtEl>
                                        <p:attrNameLst>
                                          <p:attrName>stroke.color</p:attrName>
                                        </p:attrNameLst>
                                      </p:cBhvr>
                                      <p:by>
                                        <p:hsl h="7200000" s="0" l="0"/>
                                      </p:by>
                                    </p:animClr>
                                    <p:set>
                                      <p:cBhvr>
                                        <p:cTn id="73" dur="500" fill="hold"/>
                                        <p:tgtEl>
                                          <p:spTgt spid="153634"/>
                                        </p:tgtEl>
                                        <p:attrNameLst>
                                          <p:attrName>fill.type</p:attrName>
                                        </p:attrNameLst>
                                      </p:cBhvr>
                                      <p:to>
                                        <p:strVal val="solid"/>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5361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53613"/>
                                        </p:tgtEl>
                                        <p:attrNameLst>
                                          <p:attrName>style.visibility</p:attrName>
                                        </p:attrNameLst>
                                      </p:cBhvr>
                                      <p:to>
                                        <p:strVal val="visible"/>
                                      </p:to>
                                    </p:set>
                                  </p:childTnLst>
                                </p:cTn>
                              </p:par>
                              <p:par>
                                <p:cTn id="80" presetID="21" presetClass="emph" presetSubtype="0" fill="hold" grpId="0" nodeType="withEffect">
                                  <p:stCondLst>
                                    <p:cond delay="0"/>
                                  </p:stCondLst>
                                  <p:childTnLst>
                                    <p:animClr clrSpc="hsl" dir="cw">
                                      <p:cBhvr override="childStyle">
                                        <p:cTn id="81" dur="500" fill="hold"/>
                                        <p:tgtEl>
                                          <p:spTgt spid="153636"/>
                                        </p:tgtEl>
                                        <p:attrNameLst>
                                          <p:attrName>style.color</p:attrName>
                                        </p:attrNameLst>
                                      </p:cBhvr>
                                      <p:by>
                                        <p:hsl h="7200000" s="0" l="0"/>
                                      </p:by>
                                    </p:animClr>
                                    <p:animClr clrSpc="hsl" dir="cw">
                                      <p:cBhvr>
                                        <p:cTn id="82" dur="500" fill="hold"/>
                                        <p:tgtEl>
                                          <p:spTgt spid="153636"/>
                                        </p:tgtEl>
                                        <p:attrNameLst>
                                          <p:attrName>fillcolor</p:attrName>
                                        </p:attrNameLst>
                                      </p:cBhvr>
                                      <p:by>
                                        <p:hsl h="7200000" s="0" l="0"/>
                                      </p:by>
                                    </p:animClr>
                                    <p:animClr clrSpc="hsl" dir="cw">
                                      <p:cBhvr>
                                        <p:cTn id="83" dur="500" fill="hold"/>
                                        <p:tgtEl>
                                          <p:spTgt spid="153636"/>
                                        </p:tgtEl>
                                        <p:attrNameLst>
                                          <p:attrName>stroke.color</p:attrName>
                                        </p:attrNameLst>
                                      </p:cBhvr>
                                      <p:by>
                                        <p:hsl h="7200000" s="0" l="0"/>
                                      </p:by>
                                    </p:animClr>
                                    <p:set>
                                      <p:cBhvr>
                                        <p:cTn id="84" dur="500" fill="hold"/>
                                        <p:tgtEl>
                                          <p:spTgt spid="153636"/>
                                        </p:tgtEl>
                                        <p:attrNameLst>
                                          <p:attrName>fill.type</p:attrName>
                                        </p:attrNameLst>
                                      </p:cBhvr>
                                      <p:to>
                                        <p:strVal val="solid"/>
                                      </p:to>
                                    </p:set>
                                  </p:childTnLst>
                                </p:cTn>
                              </p:par>
                            </p:childTnLst>
                          </p:cTn>
                        </p:par>
                        <p:par>
                          <p:cTn id="85" fill="hold">
                            <p:stCondLst>
                              <p:cond delay="0"/>
                            </p:stCondLst>
                            <p:childTnLst>
                              <p:par>
                                <p:cTn id="86" presetID="21" presetClass="emph" presetSubtype="0" fill="hold" grpId="0" nodeType="afterEffect">
                                  <p:stCondLst>
                                    <p:cond delay="0"/>
                                  </p:stCondLst>
                                  <p:childTnLst>
                                    <p:animClr clrSpc="hsl" dir="cw">
                                      <p:cBhvr override="childStyle">
                                        <p:cTn id="87" dur="500" fill="hold"/>
                                        <p:tgtEl>
                                          <p:spTgt spid="153638"/>
                                        </p:tgtEl>
                                        <p:attrNameLst>
                                          <p:attrName>style.color</p:attrName>
                                        </p:attrNameLst>
                                      </p:cBhvr>
                                      <p:by>
                                        <p:hsl h="7200000" s="0" l="0"/>
                                      </p:by>
                                    </p:animClr>
                                    <p:animClr clrSpc="hsl" dir="cw">
                                      <p:cBhvr>
                                        <p:cTn id="88" dur="500" fill="hold"/>
                                        <p:tgtEl>
                                          <p:spTgt spid="153638"/>
                                        </p:tgtEl>
                                        <p:attrNameLst>
                                          <p:attrName>fillcolor</p:attrName>
                                        </p:attrNameLst>
                                      </p:cBhvr>
                                      <p:by>
                                        <p:hsl h="7200000" s="0" l="0"/>
                                      </p:by>
                                    </p:animClr>
                                    <p:animClr clrSpc="hsl" dir="cw">
                                      <p:cBhvr>
                                        <p:cTn id="89" dur="500" fill="hold"/>
                                        <p:tgtEl>
                                          <p:spTgt spid="153638"/>
                                        </p:tgtEl>
                                        <p:attrNameLst>
                                          <p:attrName>stroke.color</p:attrName>
                                        </p:attrNameLst>
                                      </p:cBhvr>
                                      <p:by>
                                        <p:hsl h="7200000" s="0" l="0"/>
                                      </p:by>
                                    </p:animClr>
                                    <p:set>
                                      <p:cBhvr>
                                        <p:cTn id="90" dur="500" fill="hold"/>
                                        <p:tgtEl>
                                          <p:spTgt spid="153638"/>
                                        </p:tgtEl>
                                        <p:attrNameLst>
                                          <p:attrName>fill.type</p:attrName>
                                        </p:attrNameLst>
                                      </p:cBhvr>
                                      <p:to>
                                        <p:strVal val="solid"/>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5361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3614"/>
                                        </p:tgtEl>
                                        <p:attrNameLst>
                                          <p:attrName>style.visibility</p:attrName>
                                        </p:attrNameLst>
                                      </p:cBhvr>
                                      <p:to>
                                        <p:strVal val="visible"/>
                                      </p:to>
                                    </p:set>
                                  </p:childTnLst>
                                </p:cTn>
                              </p:par>
                              <p:par>
                                <p:cTn id="97" presetID="21" presetClass="emph" presetSubtype="0" fill="hold" grpId="0" nodeType="withEffect">
                                  <p:stCondLst>
                                    <p:cond delay="0"/>
                                  </p:stCondLst>
                                  <p:childTnLst>
                                    <p:animClr clrSpc="hsl" dir="cw">
                                      <p:cBhvr override="childStyle">
                                        <p:cTn id="98" dur="500" fill="hold"/>
                                        <p:tgtEl>
                                          <p:spTgt spid="153640"/>
                                        </p:tgtEl>
                                        <p:attrNameLst>
                                          <p:attrName>style.color</p:attrName>
                                        </p:attrNameLst>
                                      </p:cBhvr>
                                      <p:by>
                                        <p:hsl h="7200000" s="0" l="0"/>
                                      </p:by>
                                    </p:animClr>
                                    <p:animClr clrSpc="hsl" dir="cw">
                                      <p:cBhvr>
                                        <p:cTn id="99" dur="500" fill="hold"/>
                                        <p:tgtEl>
                                          <p:spTgt spid="153640"/>
                                        </p:tgtEl>
                                        <p:attrNameLst>
                                          <p:attrName>fillcolor</p:attrName>
                                        </p:attrNameLst>
                                      </p:cBhvr>
                                      <p:by>
                                        <p:hsl h="7200000" s="0" l="0"/>
                                      </p:by>
                                    </p:animClr>
                                    <p:animClr clrSpc="hsl" dir="cw">
                                      <p:cBhvr>
                                        <p:cTn id="100" dur="500" fill="hold"/>
                                        <p:tgtEl>
                                          <p:spTgt spid="153640"/>
                                        </p:tgtEl>
                                        <p:attrNameLst>
                                          <p:attrName>stroke.color</p:attrName>
                                        </p:attrNameLst>
                                      </p:cBhvr>
                                      <p:by>
                                        <p:hsl h="7200000" s="0" l="0"/>
                                      </p:by>
                                    </p:animClr>
                                    <p:set>
                                      <p:cBhvr>
                                        <p:cTn id="101" dur="500" fill="hold"/>
                                        <p:tgtEl>
                                          <p:spTgt spid="153640"/>
                                        </p:tgtEl>
                                        <p:attrNameLst>
                                          <p:attrName>fill.type</p:attrName>
                                        </p:attrNameLst>
                                      </p:cBhvr>
                                      <p:to>
                                        <p:strVal val="solid"/>
                                      </p:to>
                                    </p:set>
                                  </p:childTnLst>
                                </p:cTn>
                              </p:par>
                            </p:childTnLst>
                          </p:cTn>
                        </p:par>
                      </p:childTnLst>
                    </p:cTn>
                  </p:par>
                  <p:par>
                    <p:cTn id="102" fill="hold">
                      <p:stCondLst>
                        <p:cond delay="indefinite"/>
                      </p:stCondLst>
                      <p:childTnLst>
                        <p:par>
                          <p:cTn id="103" fill="hold">
                            <p:stCondLst>
                              <p:cond delay="0"/>
                            </p:stCondLst>
                            <p:childTnLst>
                              <p:par>
                                <p:cTn id="104" presetID="21" presetClass="emph" presetSubtype="0" fill="hold" grpId="0" nodeType="clickEffect">
                                  <p:stCondLst>
                                    <p:cond delay="0"/>
                                  </p:stCondLst>
                                  <p:childTnLst>
                                    <p:animClr clrSpc="hsl" dir="cw">
                                      <p:cBhvr override="childStyle">
                                        <p:cTn id="105" dur="500" fill="hold"/>
                                        <p:tgtEl>
                                          <p:spTgt spid="153642"/>
                                        </p:tgtEl>
                                        <p:attrNameLst>
                                          <p:attrName>style.color</p:attrName>
                                        </p:attrNameLst>
                                      </p:cBhvr>
                                      <p:by>
                                        <p:hsl h="7200000" s="0" l="0"/>
                                      </p:by>
                                    </p:animClr>
                                    <p:animClr clrSpc="hsl" dir="cw">
                                      <p:cBhvr>
                                        <p:cTn id="106" dur="500" fill="hold"/>
                                        <p:tgtEl>
                                          <p:spTgt spid="153642"/>
                                        </p:tgtEl>
                                        <p:attrNameLst>
                                          <p:attrName>fillcolor</p:attrName>
                                        </p:attrNameLst>
                                      </p:cBhvr>
                                      <p:by>
                                        <p:hsl h="7200000" s="0" l="0"/>
                                      </p:by>
                                    </p:animClr>
                                    <p:animClr clrSpc="hsl" dir="cw">
                                      <p:cBhvr>
                                        <p:cTn id="107" dur="500" fill="hold"/>
                                        <p:tgtEl>
                                          <p:spTgt spid="153642"/>
                                        </p:tgtEl>
                                        <p:attrNameLst>
                                          <p:attrName>stroke.color</p:attrName>
                                        </p:attrNameLst>
                                      </p:cBhvr>
                                      <p:by>
                                        <p:hsl h="7200000" s="0" l="0"/>
                                      </p:by>
                                    </p:animClr>
                                    <p:set>
                                      <p:cBhvr>
                                        <p:cTn id="108" dur="500" fill="hold"/>
                                        <p:tgtEl>
                                          <p:spTgt spid="153642"/>
                                        </p:tgtEl>
                                        <p:attrNameLst>
                                          <p:attrName>fill.type</p:attrName>
                                        </p:attrNameLst>
                                      </p:cBhvr>
                                      <p:to>
                                        <p:strVal val="solid"/>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53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animBg="1"/>
      <p:bldP spid="153604" grpId="1" animBg="1"/>
      <p:bldP spid="153606" grpId="0" animBg="1"/>
      <p:bldP spid="153607" grpId="0" animBg="1"/>
      <p:bldP spid="153608" grpId="0" animBg="1"/>
      <p:bldP spid="153611" grpId="0" animBg="1"/>
      <p:bldP spid="153612" grpId="0" animBg="1"/>
      <p:bldP spid="153613" grpId="0" animBg="1"/>
      <p:bldP spid="153614" grpId="0" animBg="1"/>
      <p:bldP spid="153620" grpId="1"/>
      <p:bldP spid="153622" grpId="0"/>
      <p:bldP spid="153624" grpId="0"/>
      <p:bldP spid="153626" grpId="0"/>
      <p:bldP spid="153628" grpId="0"/>
      <p:bldP spid="153630" grpId="0"/>
      <p:bldP spid="153632" grpId="0"/>
      <p:bldP spid="153634" grpId="0"/>
      <p:bldP spid="153636" grpId="0"/>
      <p:bldP spid="153638" grpId="0"/>
      <p:bldP spid="153640" grpId="0"/>
      <p:bldP spid="15364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8" y="1772905"/>
            <a:ext cx="90011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16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7101" y="4797281"/>
            <a:ext cx="17811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02" name="Rectangle 2"/>
          <p:cNvSpPr>
            <a:spLocks noGrp="1" noChangeArrowheads="1"/>
          </p:cNvSpPr>
          <p:nvPr>
            <p:ph type="title"/>
          </p:nvPr>
        </p:nvSpPr>
        <p:spPr>
          <a:xfrm>
            <a:off x="457200" y="-26988"/>
            <a:ext cx="8229600" cy="1139826"/>
          </a:xfrm>
        </p:spPr>
        <p:txBody>
          <a:bodyPr/>
          <a:lstStyle/>
          <a:p>
            <a:r>
              <a:rPr lang="en-US" altLang="zh-CN" sz="3600"/>
              <a:t>Initialization of binary tree via PreOrder</a:t>
            </a:r>
          </a:p>
        </p:txBody>
      </p:sp>
      <p:sp>
        <p:nvSpPr>
          <p:cNvPr id="2" name="文本框 1"/>
          <p:cNvSpPr txBox="1"/>
          <p:nvPr/>
        </p:nvSpPr>
        <p:spPr>
          <a:xfrm>
            <a:off x="1908810" y="2997200"/>
            <a:ext cx="219075" cy="275590"/>
          </a:xfrm>
          <a:prstGeom prst="rect">
            <a:avLst/>
          </a:prstGeom>
          <a:noFill/>
        </p:spPr>
        <p:txBody>
          <a:bodyPr wrap="square" rtlCol="0">
            <a:spAutoFit/>
          </a:bodyPr>
          <a:lstStyle/>
          <a:p>
            <a:r>
              <a:rPr lang="zh-CN" altLang="en-US" sz="1200" b="1">
                <a:solidFill>
                  <a:schemeClr val="bg1"/>
                </a:solidFill>
                <a:effectLst/>
                <a:latin typeface="宋体" panose="02010600030101010101" pitchFamily="2" charset="-122"/>
                <a:ea typeface="宋体" panose="02010600030101010101" pitchFamily="2" charset="-122"/>
              </a:rPr>
              <a:t>空</a:t>
            </a:r>
          </a:p>
        </p:txBody>
      </p:sp>
      <p:sp>
        <p:nvSpPr>
          <p:cNvPr id="3" name="文本框 2"/>
          <p:cNvSpPr txBox="1"/>
          <p:nvPr/>
        </p:nvSpPr>
        <p:spPr>
          <a:xfrm>
            <a:off x="1707515" y="3467735"/>
            <a:ext cx="621030" cy="275590"/>
          </a:xfrm>
          <a:prstGeom prst="rect">
            <a:avLst/>
          </a:prstGeom>
          <a:noFill/>
        </p:spPr>
        <p:txBody>
          <a:bodyPr wrap="square" rtlCol="0">
            <a:spAutoFit/>
          </a:bodyPr>
          <a:lstStyle/>
          <a:p>
            <a:r>
              <a:rPr lang="zh-CN" altLang="en-US" sz="1200" b="1">
                <a:solidFill>
                  <a:schemeClr val="bg1"/>
                </a:solidFill>
                <a:effectLst/>
                <a:latin typeface="宋体" panose="02010600030101010101" pitchFamily="2" charset="-122"/>
                <a:ea typeface="宋体" panose="02010600030101010101" pitchFamily="2" charset="-122"/>
              </a:rPr>
              <a:t>非空</a:t>
            </a:r>
          </a:p>
        </p:txBody>
      </p:sp>
      <p:sp>
        <p:nvSpPr>
          <p:cNvPr id="4" name="文本框 3"/>
          <p:cNvSpPr txBox="1"/>
          <p:nvPr/>
        </p:nvSpPr>
        <p:spPr>
          <a:xfrm>
            <a:off x="3347720" y="3933190"/>
            <a:ext cx="721360" cy="275590"/>
          </a:xfrm>
          <a:prstGeom prst="rect">
            <a:avLst/>
          </a:prstGeom>
          <a:noFill/>
        </p:spPr>
        <p:txBody>
          <a:bodyPr wrap="square" rtlCol="0">
            <a:spAutoFit/>
          </a:bodyPr>
          <a:lstStyle/>
          <a:p>
            <a:r>
              <a:rPr lang="zh-CN" altLang="en-US" sz="1200" b="1">
                <a:solidFill>
                  <a:schemeClr val="bg1"/>
                </a:solidFill>
                <a:effectLst/>
                <a:latin typeface="宋体" panose="02010600030101010101" pitchFamily="2" charset="-122"/>
                <a:ea typeface="宋体" panose="02010600030101010101" pitchFamily="2" charset="-122"/>
              </a:rPr>
              <a:t>叶节点</a:t>
            </a:r>
          </a:p>
        </p:txBody>
      </p:sp>
      <p:sp>
        <p:nvSpPr>
          <p:cNvPr id="5" name="文本框 4"/>
          <p:cNvSpPr txBox="1"/>
          <p:nvPr/>
        </p:nvSpPr>
        <p:spPr>
          <a:xfrm>
            <a:off x="3275965" y="3285490"/>
            <a:ext cx="514985" cy="460375"/>
          </a:xfrm>
          <a:prstGeom prst="rect">
            <a:avLst/>
          </a:prstGeom>
          <a:noFill/>
        </p:spPr>
        <p:txBody>
          <a:bodyPr wrap="square" rtlCol="0">
            <a:spAutoFit/>
          </a:bodyPr>
          <a:lstStyle/>
          <a:p>
            <a:r>
              <a:rPr lang="zh-CN" altLang="en-US" sz="1200" b="1">
                <a:solidFill>
                  <a:schemeClr val="bg1"/>
                </a:solidFill>
                <a:effectLst/>
                <a:latin typeface="宋体" panose="02010600030101010101" pitchFamily="2" charset="-122"/>
                <a:ea typeface="宋体" panose="02010600030101010101" pitchFamily="2" charset="-122"/>
              </a:rPr>
              <a:t>非叶节点</a:t>
            </a:r>
          </a:p>
        </p:txBody>
      </p:sp>
      <p:sp>
        <p:nvSpPr>
          <p:cNvPr id="153605" name="Text Box 5"/>
          <p:cNvSpPr txBox="1">
            <a:spLocks noChangeArrowheads="1"/>
          </p:cNvSpPr>
          <p:nvPr/>
        </p:nvSpPr>
        <p:spPr bwMode="auto">
          <a:xfrm>
            <a:off x="251460" y="1092200"/>
            <a:ext cx="881189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30000"/>
              </a:lnSpc>
            </a:pPr>
            <a:r>
              <a:rPr lang="en-US" altLang="zh-CN" sz="2400" dirty="0">
                <a:effectLst/>
                <a:cs typeface="Arial" panose="020B0604020202020204" pitchFamily="34" charset="0"/>
              </a:rPr>
              <a:t>Tree -&gt;Sequence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468284" y="1052809"/>
            <a:ext cx="8208963" cy="1630045"/>
          </a:xfrm>
          <a:prstGeom prst="rect">
            <a:avLst/>
          </a:prstGeom>
          <a:noFill/>
          <a:ln w="9525">
            <a:noFill/>
            <a:miter lim="800000"/>
          </a:ln>
          <a:effectLst/>
        </p:spPr>
        <p:txBody>
          <a:bodyPr>
            <a:spAutoFit/>
          </a:bodyPr>
          <a:lstStyle/>
          <a:p>
            <a:pPr algn="just">
              <a:lnSpc>
                <a:spcPts val="3000"/>
              </a:lnSpc>
              <a:spcBef>
                <a:spcPts val="600"/>
              </a:spcBef>
            </a:pPr>
            <a:r>
              <a:rPr kumimoji="1" lang="zh-CN" altLang="en-US" sz="2400" b="1" u="sng" smtClean="0">
                <a:solidFill>
                  <a:srgbClr val="FFFF00"/>
                </a:solidFill>
                <a:latin typeface="Songti SC Bold" panose="02010800040101010101" charset="-122"/>
                <a:ea typeface="Songti SC Bold" panose="02010800040101010101" charset="-122"/>
                <a:cs typeface="Songti SC Regular" panose="02010800040101010101" charset="-122"/>
              </a:rPr>
              <a:t>分支结点与叶结点</a:t>
            </a:r>
            <a:r>
              <a:rPr kumimoji="1" lang="zh-CN" altLang="en-US" sz="2400" smtClean="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zh-CN" altLang="en-US" sz="2400" dirty="0">
                <a:latin typeface="Songti SC Regular" panose="02010800040101010101" charset="-122"/>
                <a:ea typeface="Songti SC Regular" panose="02010800040101010101" charset="-122"/>
                <a:cs typeface="Songti SC Regular" panose="02010800040101010101" charset="-122"/>
              </a:rPr>
              <a:t>度不为</a:t>
            </a:r>
            <a:r>
              <a:rPr kumimoji="1" lang="zh-CN" altLang="en-US" sz="2400">
                <a:latin typeface="Songti SC Regular" panose="02010800040101010101" charset="-122"/>
                <a:ea typeface="Songti SC Regular" panose="02010800040101010101" charset="-122"/>
                <a:cs typeface="Songti SC Regular" panose="02010800040101010101" charset="-122"/>
              </a:rPr>
              <a:t>零</a:t>
            </a:r>
            <a:r>
              <a:rPr kumimoji="1" lang="zh-CN" altLang="en-US" sz="2400" smtClean="0">
                <a:latin typeface="Songti SC Regular" panose="02010800040101010101" charset="-122"/>
                <a:ea typeface="Songti SC Regular" panose="02010800040101010101" charset="-122"/>
                <a:cs typeface="Songti SC Regular" panose="02010800040101010101" charset="-122"/>
              </a:rPr>
              <a:t>的结点称为</a:t>
            </a:r>
            <a:r>
              <a:rPr kumimoji="1" lang="zh-CN" altLang="en-US" sz="2400">
                <a:latin typeface="Songti SC Regular" panose="02010800040101010101" charset="-122"/>
                <a:ea typeface="Songti SC Regular" panose="02010800040101010101" charset="-122"/>
                <a:cs typeface="Songti SC Regular" panose="02010800040101010101" charset="-122"/>
              </a:rPr>
              <a:t>非</a:t>
            </a:r>
            <a:r>
              <a:rPr kumimoji="1" lang="zh-CN" altLang="en-US" sz="2400" smtClean="0">
                <a:latin typeface="Songti SC Regular" panose="02010800040101010101" charset="-122"/>
                <a:ea typeface="Songti SC Regular" panose="02010800040101010101" charset="-122"/>
                <a:cs typeface="Songti SC Regular" panose="02010800040101010101" charset="-122"/>
              </a:rPr>
              <a:t>终端结点，又</a:t>
            </a:r>
            <a:r>
              <a:rPr kumimoji="1" lang="zh-CN" altLang="en-US" sz="2400">
                <a:latin typeface="Songti SC Regular" panose="02010800040101010101" charset="-122"/>
                <a:ea typeface="Songti SC Regular" panose="02010800040101010101" charset="-122"/>
                <a:cs typeface="Songti SC Regular" panose="02010800040101010101" charset="-122"/>
              </a:rPr>
              <a:t>叫</a:t>
            </a:r>
            <a:r>
              <a:rPr kumimoji="1" lang="zh-CN" altLang="en-US" sz="2400" smtClean="0">
                <a:solidFill>
                  <a:srgbClr val="FFFF00"/>
                </a:solidFill>
                <a:latin typeface="Songti SC Regular" panose="02010800040101010101" charset="-122"/>
                <a:ea typeface="Songti SC Regular" panose="02010800040101010101" charset="-122"/>
                <a:cs typeface="Songti SC Regular" panose="02010800040101010101" charset="-122"/>
              </a:rPr>
              <a:t>分支结点</a:t>
            </a:r>
            <a:r>
              <a:rPr kumimoji="1" lang="zh-CN" altLang="en-US" sz="2400" smtClean="0">
                <a:latin typeface="Songti SC Regular" panose="02010800040101010101" charset="-122"/>
                <a:ea typeface="Songti SC Regular" panose="02010800040101010101" charset="-122"/>
                <a:cs typeface="Songti SC Regular" panose="02010800040101010101" charset="-122"/>
              </a:rPr>
              <a:t>。</a:t>
            </a:r>
            <a:r>
              <a:rPr kumimoji="1" lang="zh-CN" altLang="en-US" sz="2400" dirty="0">
                <a:latin typeface="Songti SC Regular" panose="02010800040101010101" charset="-122"/>
                <a:ea typeface="Songti SC Regular" panose="02010800040101010101" charset="-122"/>
                <a:cs typeface="Songti SC Regular" panose="02010800040101010101" charset="-122"/>
              </a:rPr>
              <a:t>度为</a:t>
            </a:r>
            <a:r>
              <a:rPr kumimoji="1" lang="zh-CN" altLang="en-US" sz="2400">
                <a:latin typeface="Songti SC Regular" panose="02010800040101010101" charset="-122"/>
                <a:ea typeface="Songti SC Regular" panose="02010800040101010101" charset="-122"/>
                <a:cs typeface="Songti SC Regular" panose="02010800040101010101" charset="-122"/>
              </a:rPr>
              <a:t>零</a:t>
            </a:r>
            <a:r>
              <a:rPr kumimoji="1" lang="zh-CN" altLang="en-US" sz="2400" smtClean="0">
                <a:latin typeface="Songti SC Regular" panose="02010800040101010101" charset="-122"/>
                <a:ea typeface="Songti SC Regular" panose="02010800040101010101" charset="-122"/>
                <a:cs typeface="Songti SC Regular" panose="02010800040101010101" charset="-122"/>
              </a:rPr>
              <a:t>的结点称为终端结点或</a:t>
            </a:r>
            <a:r>
              <a:rPr kumimoji="1" lang="zh-CN" altLang="en-US" sz="2400" smtClean="0">
                <a:solidFill>
                  <a:srgbClr val="FFFF00"/>
                </a:solidFill>
                <a:latin typeface="Songti SC Regular" panose="02010800040101010101" charset="-122"/>
                <a:ea typeface="Songti SC Regular" panose="02010800040101010101" charset="-122"/>
                <a:cs typeface="Songti SC Regular" panose="02010800040101010101" charset="-122"/>
              </a:rPr>
              <a:t>叶结点</a:t>
            </a:r>
            <a:r>
              <a:rPr kumimoji="1" lang="zh-CN" altLang="en-US" sz="2400" smtClean="0">
                <a:latin typeface="Songti SC Regular" panose="02010800040101010101" charset="-122"/>
                <a:ea typeface="Songti SC Regular" panose="02010800040101010101" charset="-122"/>
                <a:cs typeface="Songti SC Regular" panose="02010800040101010101" charset="-122"/>
              </a:rPr>
              <a:t>（或</a:t>
            </a:r>
            <a:r>
              <a:rPr kumimoji="1" lang="zh-CN" altLang="en-US" sz="2400" smtClean="0">
                <a:solidFill>
                  <a:srgbClr val="FFFF00"/>
                </a:solidFill>
                <a:latin typeface="Songti SC Regular" panose="02010800040101010101" charset="-122"/>
                <a:ea typeface="Songti SC Regular" panose="02010800040101010101" charset="-122"/>
                <a:cs typeface="Songti SC Regular" panose="02010800040101010101" charset="-122"/>
              </a:rPr>
              <a:t>叶子结点</a:t>
            </a:r>
            <a:r>
              <a:rPr kumimoji="1" lang="zh-CN" altLang="en-US" sz="2400" smtClean="0">
                <a:latin typeface="Songti SC Regular" panose="02010800040101010101" charset="-122"/>
                <a:ea typeface="Songti SC Regular" panose="02010800040101010101" charset="-122"/>
                <a:cs typeface="Songti SC Regular" panose="02010800040101010101" charset="-122"/>
              </a:rPr>
              <a:t>）。度</a:t>
            </a:r>
            <a:r>
              <a:rPr kumimoji="1" lang="zh-CN" altLang="en-US" sz="2400" dirty="0">
                <a:latin typeface="Songti SC Regular" panose="02010800040101010101" charset="-122"/>
                <a:ea typeface="Songti SC Regular" panose="02010800040101010101" charset="-122"/>
                <a:cs typeface="Songti SC Regular" panose="02010800040101010101" charset="-122"/>
              </a:rPr>
              <a:t>为</a:t>
            </a:r>
            <a:r>
              <a:rPr kumimoji="1" lang="en-US" altLang="zh-CN" sz="2400">
                <a:latin typeface="Songti SC Regular" panose="02010800040101010101" charset="-122"/>
                <a:ea typeface="Songti SC Regular" panose="02010800040101010101" charset="-122"/>
                <a:cs typeface="Songti SC Regular" panose="02010800040101010101" charset="-122"/>
              </a:rPr>
              <a:t>1</a:t>
            </a:r>
            <a:r>
              <a:rPr kumimoji="1" lang="zh-CN" altLang="en-US" sz="2400" smtClean="0">
                <a:latin typeface="Songti SC Regular" panose="02010800040101010101" charset="-122"/>
                <a:ea typeface="Songti SC Regular" panose="02010800040101010101" charset="-122"/>
                <a:cs typeface="Songti SC Regular" panose="02010800040101010101" charset="-122"/>
              </a:rPr>
              <a:t>的结点称为</a:t>
            </a:r>
            <a:r>
              <a:rPr kumimoji="1" lang="zh-CN" altLang="en-US" sz="2400">
                <a:solidFill>
                  <a:schemeClr val="tx1"/>
                </a:solidFill>
                <a:latin typeface="Songti SC Regular" panose="02010800040101010101" charset="-122"/>
                <a:ea typeface="Songti SC Regular" panose="02010800040101010101" charset="-122"/>
                <a:cs typeface="Songti SC Regular" panose="02010800040101010101" charset="-122"/>
              </a:rPr>
              <a:t>单</a:t>
            </a:r>
            <a:r>
              <a:rPr kumimoji="1" lang="zh-CN" altLang="en-US" sz="2400" smtClean="0">
                <a:solidFill>
                  <a:schemeClr val="tx1"/>
                </a:solidFill>
                <a:latin typeface="Songti SC Regular" panose="02010800040101010101" charset="-122"/>
                <a:ea typeface="Songti SC Regular" panose="02010800040101010101" charset="-122"/>
                <a:cs typeface="Songti SC Regular" panose="02010800040101010101" charset="-122"/>
              </a:rPr>
              <a:t>分支结点</a:t>
            </a:r>
            <a:r>
              <a:rPr kumimoji="1" lang="zh-CN" altLang="en-US" sz="2400" smtClean="0">
                <a:latin typeface="Songti SC Regular" panose="02010800040101010101" charset="-122"/>
                <a:ea typeface="Songti SC Regular" panose="02010800040101010101" charset="-122"/>
                <a:cs typeface="Songti SC Regular" panose="02010800040101010101" charset="-122"/>
              </a:rPr>
              <a:t>；</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度</a:t>
            </a:r>
            <a:r>
              <a:rPr kumimoji="1" lang="zh-CN" altLang="en-US" sz="2400" dirty="0">
                <a:latin typeface="Songti SC Regular" panose="02010800040101010101" charset="-122"/>
                <a:ea typeface="Songti SC Regular" panose="02010800040101010101" charset="-122"/>
                <a:cs typeface="Songti SC Regular" panose="02010800040101010101" charset="-122"/>
              </a:rPr>
              <a:t>为</a:t>
            </a:r>
            <a:r>
              <a:rPr kumimoji="1" lang="en-US" altLang="zh-CN" sz="2400">
                <a:latin typeface="Songti SC Regular" panose="02010800040101010101" charset="-122"/>
                <a:ea typeface="Songti SC Regular" panose="02010800040101010101" charset="-122"/>
                <a:cs typeface="Songti SC Regular" panose="02010800040101010101" charset="-122"/>
              </a:rPr>
              <a:t>2</a:t>
            </a:r>
            <a:r>
              <a:rPr kumimoji="1" lang="zh-CN" altLang="en-US" sz="2400" smtClean="0">
                <a:latin typeface="Songti SC Regular" panose="02010800040101010101" charset="-122"/>
                <a:ea typeface="Songti SC Regular" panose="02010800040101010101" charset="-122"/>
                <a:cs typeface="Songti SC Regular" panose="02010800040101010101" charset="-122"/>
              </a:rPr>
              <a:t>的结点</a:t>
            </a:r>
            <a:r>
              <a:rPr kumimoji="1" lang="zh-CN" altLang="en-US" sz="2400" smtClean="0">
                <a:solidFill>
                  <a:schemeClr val="tx1"/>
                </a:solidFill>
                <a:latin typeface="Songti SC Regular" panose="02010800040101010101" charset="-122"/>
                <a:ea typeface="Songti SC Regular" panose="02010800040101010101" charset="-122"/>
                <a:cs typeface="Songti SC Regular" panose="02010800040101010101" charset="-122"/>
              </a:rPr>
              <a:t>称为</a:t>
            </a:r>
            <a:r>
              <a:rPr kumimoji="1" lang="zh-CN" altLang="en-US" sz="2400">
                <a:solidFill>
                  <a:schemeClr val="tx1"/>
                </a:solidFill>
                <a:latin typeface="Songti SC Regular" panose="02010800040101010101" charset="-122"/>
                <a:ea typeface="Songti SC Regular" panose="02010800040101010101" charset="-122"/>
                <a:cs typeface="Songti SC Regular" panose="02010800040101010101" charset="-122"/>
              </a:rPr>
              <a:t>双</a:t>
            </a:r>
            <a:r>
              <a:rPr kumimoji="1" lang="zh-CN" altLang="en-US" sz="2400" smtClean="0">
                <a:solidFill>
                  <a:schemeClr val="tx1"/>
                </a:solidFill>
                <a:latin typeface="Songti SC Regular" panose="02010800040101010101" charset="-122"/>
                <a:ea typeface="Songti SC Regular" panose="02010800040101010101" charset="-122"/>
                <a:cs typeface="Songti SC Regular" panose="02010800040101010101" charset="-122"/>
              </a:rPr>
              <a:t>分支结点，依此</a:t>
            </a:r>
            <a:r>
              <a:rPr kumimoji="1" lang="zh-CN" altLang="en-US" sz="2400" smtClean="0">
                <a:latin typeface="Songti SC Regular" panose="02010800040101010101" charset="-122"/>
                <a:ea typeface="Songti SC Regular" panose="02010800040101010101" charset="-122"/>
                <a:cs typeface="Songti SC Regular" panose="02010800040101010101" charset="-122"/>
              </a:rPr>
              <a:t>类推</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endParaRPr kumimoji="1" lang="zh-CN" altLang="en-US" sz="2400" b="0" dirty="0">
              <a:latin typeface="Songti SC Regular" panose="02010800040101010101" charset="-122"/>
              <a:ea typeface="Songti SC Regular" panose="02010800040101010101" charset="-122"/>
              <a:cs typeface="Songti SC Regular" panose="02010800040101010101" charset="-122"/>
            </a:endParaRPr>
          </a:p>
        </p:txBody>
      </p:sp>
      <p:sp>
        <p:nvSpPr>
          <p:cNvPr id="7199" name="Line 31"/>
          <p:cNvSpPr>
            <a:spLocks noChangeShapeType="1"/>
          </p:cNvSpPr>
          <p:nvPr/>
        </p:nvSpPr>
        <p:spPr bwMode="auto">
          <a:xfrm flipH="1">
            <a:off x="6454798" y="5042859"/>
            <a:ext cx="503238" cy="144463"/>
          </a:xfrm>
          <a:prstGeom prst="line">
            <a:avLst/>
          </a:prstGeom>
          <a:ln>
            <a:tailEnd type="stealth" w="med" len="lg"/>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7200" name="Text Box 32"/>
          <p:cNvSpPr txBox="1">
            <a:spLocks noChangeArrowheads="1"/>
          </p:cNvSpPr>
          <p:nvPr/>
        </p:nvSpPr>
        <p:spPr bwMode="auto">
          <a:xfrm>
            <a:off x="6813573" y="4755522"/>
            <a:ext cx="1079500" cy="369332"/>
          </a:xfrm>
          <a:prstGeom prst="rect">
            <a:avLst/>
          </a:prstGeom>
          <a:noFill/>
          <a:ln w="9525" algn="ctr">
            <a:noFill/>
            <a:miter lim="800000"/>
            <a:tailEnd type="none" w="med" len="lg"/>
          </a:ln>
          <a:effectLst/>
        </p:spPr>
        <p:txBody>
          <a:bodyPr>
            <a:spAutoFit/>
          </a:bodyPr>
          <a:lstStyle/>
          <a:p>
            <a:pPr>
              <a:spcBef>
                <a:spcPct val="50000"/>
              </a:spcBef>
            </a:pPr>
            <a:r>
              <a:rPr kumimoji="1" lang="zh-CN" altLang="en-US" sz="1800" smtClean="0">
                <a:latin typeface="Consolas" panose="020B0609020204030204" pitchFamily="49" charset="0"/>
                <a:ea typeface="仿宋" panose="02010609060101010101" charset="-122"/>
                <a:cs typeface="Consolas" panose="020B0609020204030204" pitchFamily="49" charset="0"/>
              </a:rPr>
              <a:t>叶结点</a:t>
            </a:r>
            <a:endParaRPr lang="en-US" altLang="zh-CN" sz="1800" dirty="0">
              <a:latin typeface="Consolas" panose="020B0609020204030204" pitchFamily="49" charset="0"/>
              <a:ea typeface="仿宋" panose="02010609060101010101" charset="-122"/>
              <a:cs typeface="Consolas" panose="020B0609020204030204" pitchFamily="49" charset="0"/>
            </a:endParaRPr>
          </a:p>
        </p:txBody>
      </p:sp>
      <p:sp>
        <p:nvSpPr>
          <p:cNvPr id="7201" name="Text Box 33"/>
          <p:cNvSpPr txBox="1">
            <a:spLocks noChangeArrowheads="1"/>
          </p:cNvSpPr>
          <p:nvPr/>
        </p:nvSpPr>
        <p:spPr bwMode="auto">
          <a:xfrm>
            <a:off x="1463653" y="3472810"/>
            <a:ext cx="1079500" cy="646331"/>
          </a:xfrm>
          <a:prstGeom prst="rect">
            <a:avLst/>
          </a:prstGeom>
          <a:noFill/>
          <a:ln w="9525" algn="ctr">
            <a:noFill/>
            <a:miter lim="800000"/>
            <a:tailEnd type="none" w="med" len="lg"/>
          </a:ln>
          <a:effectLst/>
        </p:spPr>
        <p:txBody>
          <a:bodyPr>
            <a:spAutoFit/>
          </a:bodyPr>
          <a:lstStyle/>
          <a:p>
            <a:pPr>
              <a:spcBef>
                <a:spcPct val="50000"/>
              </a:spcBef>
            </a:pPr>
            <a:r>
              <a:rPr kumimoji="1" lang="zh-CN" altLang="en-US" sz="1800" smtClean="0">
                <a:latin typeface="Consolas" panose="020B0609020204030204" pitchFamily="49" charset="0"/>
                <a:ea typeface="仿宋" panose="02010609060101010101" charset="-122"/>
                <a:cs typeface="Consolas" panose="020B0609020204030204" pitchFamily="49" charset="0"/>
              </a:rPr>
              <a:t>双分支结点</a:t>
            </a:r>
            <a:endParaRPr lang="en-US" altLang="zh-CN" sz="1800" dirty="0">
              <a:latin typeface="Consolas" panose="020B0609020204030204" pitchFamily="49" charset="0"/>
              <a:ea typeface="仿宋" panose="02010609060101010101" charset="-122"/>
              <a:cs typeface="Consolas" panose="020B0609020204030204" pitchFamily="49" charset="0"/>
            </a:endParaRPr>
          </a:p>
        </p:txBody>
      </p:sp>
      <p:cxnSp>
        <p:nvCxnSpPr>
          <p:cNvPr id="3" name="直接箭头连接符 2"/>
          <p:cNvCxnSpPr/>
          <p:nvPr/>
        </p:nvCxnSpPr>
        <p:spPr>
          <a:xfrm>
            <a:off x="2535223" y="3830000"/>
            <a:ext cx="413137" cy="13214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nvGrpSpPr>
          <p:cNvPr id="4" name="组合 36"/>
          <p:cNvGrpSpPr/>
          <p:nvPr/>
        </p:nvGrpSpPr>
        <p:grpSpPr>
          <a:xfrm>
            <a:off x="2627325" y="3174358"/>
            <a:ext cx="3816350" cy="2305050"/>
            <a:chOff x="1692275" y="2276475"/>
            <a:chExt cx="3816350" cy="2305050"/>
          </a:xfrm>
        </p:grpSpPr>
        <p:sp>
          <p:nvSpPr>
            <p:cNvPr id="5" name="Freeform 47"/>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 name="Freeform 48"/>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sz="1600">
                <a:latin typeface="Consolas" panose="020B0609020204030204" pitchFamily="49" charset="0"/>
                <a:cs typeface="Consolas" panose="020B0609020204030204" pitchFamily="49" charset="0"/>
              </a:endParaRPr>
            </a:p>
          </p:txBody>
        </p:sp>
        <p:sp>
          <p:nvSpPr>
            <p:cNvPr id="40" name="Oval 31"/>
            <p:cNvSpPr>
              <a:spLocks noChangeArrowheads="1"/>
            </p:cNvSpPr>
            <p:nvPr/>
          </p:nvSpPr>
          <p:spPr bwMode="auto">
            <a:xfrm>
              <a:off x="3060700" y="227647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A</a:t>
              </a:r>
            </a:p>
          </p:txBody>
        </p:sp>
        <p:sp>
          <p:nvSpPr>
            <p:cNvPr id="7" name="Oval 32"/>
            <p:cNvSpPr>
              <a:spLocks noChangeArrowheads="1"/>
            </p:cNvSpPr>
            <p:nvPr/>
          </p:nvSpPr>
          <p:spPr bwMode="auto">
            <a:xfrm>
              <a:off x="2052638" y="2925763"/>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8" name="Oval 33"/>
            <p:cNvSpPr>
              <a:spLocks noChangeArrowheads="1"/>
            </p:cNvSpPr>
            <p:nvPr/>
          </p:nvSpPr>
          <p:spPr bwMode="auto">
            <a:xfrm>
              <a:off x="3060700" y="2925763"/>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C</a:t>
              </a:r>
            </a:p>
          </p:txBody>
        </p:sp>
        <p:sp>
          <p:nvSpPr>
            <p:cNvPr id="9" name="Oval 34"/>
            <p:cNvSpPr>
              <a:spLocks noChangeArrowheads="1"/>
            </p:cNvSpPr>
            <p:nvPr/>
          </p:nvSpPr>
          <p:spPr bwMode="auto">
            <a:xfrm>
              <a:off x="4068763" y="29257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10" name="Oval 35"/>
            <p:cNvSpPr>
              <a:spLocks noChangeArrowheads="1"/>
            </p:cNvSpPr>
            <p:nvPr/>
          </p:nvSpPr>
          <p:spPr bwMode="auto">
            <a:xfrm>
              <a:off x="1692275"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11" name="Oval 36"/>
            <p:cNvSpPr>
              <a:spLocks noChangeArrowheads="1"/>
            </p:cNvSpPr>
            <p:nvPr/>
          </p:nvSpPr>
          <p:spPr bwMode="auto">
            <a:xfrm>
              <a:off x="241141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12" name="Oval 37"/>
            <p:cNvSpPr>
              <a:spLocks noChangeArrowheads="1"/>
            </p:cNvSpPr>
            <p:nvPr/>
          </p:nvSpPr>
          <p:spPr bwMode="auto">
            <a:xfrm>
              <a:off x="3060700"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13" name="Oval 38"/>
            <p:cNvSpPr>
              <a:spLocks noChangeArrowheads="1"/>
            </p:cNvSpPr>
            <p:nvPr/>
          </p:nvSpPr>
          <p:spPr bwMode="auto">
            <a:xfrm>
              <a:off x="3060700"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14" name="Oval 39"/>
            <p:cNvSpPr>
              <a:spLocks noChangeArrowheads="1"/>
            </p:cNvSpPr>
            <p:nvPr/>
          </p:nvSpPr>
          <p:spPr bwMode="auto">
            <a:xfrm>
              <a:off x="3708400"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15" name="Oval 40"/>
            <p:cNvSpPr>
              <a:spLocks noChangeArrowheads="1"/>
            </p:cNvSpPr>
            <p:nvPr/>
          </p:nvSpPr>
          <p:spPr bwMode="auto">
            <a:xfrm>
              <a:off x="450056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16" name="Oval 41"/>
            <p:cNvSpPr>
              <a:spLocks noChangeArrowheads="1"/>
            </p:cNvSpPr>
            <p:nvPr/>
          </p:nvSpPr>
          <p:spPr bwMode="auto">
            <a:xfrm>
              <a:off x="3924300"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17" name="Oval 42"/>
            <p:cNvSpPr>
              <a:spLocks noChangeArrowheads="1"/>
            </p:cNvSpPr>
            <p:nvPr/>
          </p:nvSpPr>
          <p:spPr bwMode="auto">
            <a:xfrm>
              <a:off x="4505325"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18" name="Oval 43"/>
            <p:cNvSpPr>
              <a:spLocks noChangeArrowheads="1"/>
            </p:cNvSpPr>
            <p:nvPr/>
          </p:nvSpPr>
          <p:spPr bwMode="auto">
            <a:xfrm>
              <a:off x="5148263" y="42211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19" name="Line 44"/>
            <p:cNvSpPr>
              <a:spLocks noChangeShapeType="1"/>
            </p:cNvSpPr>
            <p:nvPr/>
          </p:nvSpPr>
          <p:spPr bwMode="auto">
            <a:xfrm flipH="1">
              <a:off x="2357421" y="2493963"/>
              <a:ext cx="703278" cy="434971"/>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0" name="Line 45"/>
            <p:cNvSpPr>
              <a:spLocks noChangeShapeType="1"/>
            </p:cNvSpPr>
            <p:nvPr/>
          </p:nvSpPr>
          <p:spPr bwMode="auto">
            <a:xfrm>
              <a:off x="3238500" y="2636838"/>
              <a:ext cx="0" cy="288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1" name="Line 46"/>
            <p:cNvSpPr>
              <a:spLocks noChangeShapeType="1"/>
            </p:cNvSpPr>
            <p:nvPr/>
          </p:nvSpPr>
          <p:spPr bwMode="auto">
            <a:xfrm>
              <a:off x="3430588" y="2522538"/>
              <a:ext cx="647700" cy="503237"/>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2" name="Line 49"/>
            <p:cNvSpPr>
              <a:spLocks noChangeShapeType="1"/>
            </p:cNvSpPr>
            <p:nvPr/>
          </p:nvSpPr>
          <p:spPr bwMode="auto">
            <a:xfrm>
              <a:off x="3243263" y="3303588"/>
              <a:ext cx="0" cy="2592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3" name="Line 50"/>
            <p:cNvSpPr>
              <a:spLocks noChangeShapeType="1"/>
            </p:cNvSpPr>
            <p:nvPr/>
          </p:nvSpPr>
          <p:spPr bwMode="auto">
            <a:xfrm>
              <a:off x="3243263"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4" name="Freeform 51"/>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5" name="Freeform 52"/>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6" name="Line 53"/>
            <p:cNvSpPr>
              <a:spLocks noChangeShapeType="1"/>
            </p:cNvSpPr>
            <p:nvPr/>
          </p:nvSpPr>
          <p:spPr bwMode="auto">
            <a:xfrm flipH="1">
              <a:off x="4184650" y="3862388"/>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7" name="Line 54"/>
            <p:cNvSpPr>
              <a:spLocks noChangeShapeType="1"/>
            </p:cNvSpPr>
            <p:nvPr/>
          </p:nvSpPr>
          <p:spPr bwMode="auto">
            <a:xfrm>
              <a:off x="4687888"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8" name="Freeform 55"/>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grpSp>
      <p:sp>
        <p:nvSpPr>
          <p:cNvPr id="2" name="文本框 1"/>
          <p:cNvSpPr txBox="1"/>
          <p:nvPr/>
        </p:nvSpPr>
        <p:spPr>
          <a:xfrm>
            <a:off x="7308215" y="189230"/>
            <a:ext cx="1234440" cy="460375"/>
          </a:xfrm>
          <a:prstGeom prst="rect">
            <a:avLst/>
          </a:prstGeom>
          <a:noFill/>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b="1">
                <a:solidFill>
                  <a:srgbClr val="FFFF00"/>
                </a:solidFill>
              </a:rPr>
              <a:t>树</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zh-CN" dirty="0" smtClean="0"/>
              <a:t>Counting </a:t>
            </a:r>
            <a:r>
              <a:rPr lang="en-US" altLang="zh-CN" dirty="0"/>
              <a:t>of BT</a:t>
            </a:r>
          </a:p>
        </p:txBody>
      </p:sp>
      <p:sp>
        <p:nvSpPr>
          <p:cNvPr id="146435" name="Rectangle 3"/>
          <p:cNvSpPr>
            <a:spLocks noGrp="1" noChangeArrowheads="1"/>
          </p:cNvSpPr>
          <p:nvPr>
            <p:ph type="body" idx="1"/>
          </p:nvPr>
        </p:nvSpPr>
        <p:spPr/>
        <p:txBody>
          <a:bodyPr/>
          <a:lstStyle/>
          <a:p>
            <a:r>
              <a:rPr lang="en-US" altLang="zh-CN" dirty="0">
                <a:effectLst/>
                <a:latin typeface="Arial" panose="020B0604020202020204" pitchFamily="34" charset="0"/>
              </a:rPr>
              <a:t>Problem (</a:t>
            </a:r>
            <a:r>
              <a:rPr lang="zh-CN" altLang="en-US" dirty="0">
                <a:effectLst/>
                <a:latin typeface="Arial" panose="020B0604020202020204" pitchFamily="34" charset="0"/>
              </a:rPr>
              <a:t>问题</a:t>
            </a:r>
            <a:r>
              <a:rPr lang="en-US" altLang="zh-CN" dirty="0">
                <a:effectLst/>
                <a:latin typeface="Arial" panose="020B0604020202020204" pitchFamily="34" charset="0"/>
              </a:rPr>
              <a:t>)</a:t>
            </a:r>
          </a:p>
          <a:p>
            <a:pPr marL="0" indent="0">
              <a:buNone/>
            </a:pPr>
            <a:r>
              <a:rPr lang="zh-CN" altLang="en-US" sz="2800" dirty="0" smtClean="0">
                <a:effectLst/>
                <a:latin typeface="Arial" panose="020B0604020202020204" pitchFamily="34" charset="0"/>
              </a:rPr>
              <a:t>        具有</a:t>
            </a:r>
            <a:r>
              <a:rPr lang="en-US" altLang="zh-CN" sz="2800" dirty="0" smtClean="0">
                <a:effectLst/>
                <a:latin typeface="Arial" panose="020B0604020202020204" pitchFamily="34" charset="0"/>
              </a:rPr>
              <a:t>n</a:t>
            </a:r>
            <a:r>
              <a:rPr lang="zh-CN" altLang="en-US" sz="2800" dirty="0" smtClean="0">
                <a:effectLst/>
                <a:latin typeface="Arial" panose="020B0604020202020204" pitchFamily="34" charset="0"/>
              </a:rPr>
              <a:t>个结点的不同形态的树有多少颗</a:t>
            </a:r>
            <a:r>
              <a:rPr lang="zh-CN" altLang="en-US" sz="2800" dirty="0">
                <a:effectLst/>
                <a:latin typeface="Arial" panose="020B0604020202020204" pitchFamily="34" charset="0"/>
              </a:rPr>
              <a:t>？</a:t>
            </a:r>
          </a:p>
          <a:p>
            <a:pPr marL="0" indent="0">
              <a:buNone/>
            </a:pPr>
            <a:endParaRPr lang="zh-CN" altLang="en-US" sz="2800" dirty="0">
              <a:effectLst/>
              <a:latin typeface="Arial" panose="020B0604020202020204" pitchFamily="34" charset="0"/>
            </a:endParaRPr>
          </a:p>
          <a:p>
            <a:pPr marL="0" indent="0">
              <a:buNone/>
            </a:pPr>
            <a:endParaRPr lang="zh-CN" altLang="en-US" sz="2800" dirty="0">
              <a:effectLst/>
              <a:latin typeface="Arial" panose="020B0604020202020204" pitchFamily="34" charset="0"/>
            </a:endParaRPr>
          </a:p>
          <a:p>
            <a:pPr marL="0" indent="0">
              <a:buNone/>
            </a:pPr>
            <a:endParaRPr lang="zh-CN" altLang="en-US" sz="2800" dirty="0">
              <a:effectLst/>
              <a:latin typeface="Arial" panose="020B0604020202020204" pitchFamily="34" charset="0"/>
            </a:endParaRPr>
          </a:p>
          <a:p>
            <a:pPr marL="0" indent="0">
              <a:buNone/>
            </a:pPr>
            <a:endParaRPr lang="zh-CN" altLang="en-US" sz="2800" dirty="0">
              <a:effectLst/>
              <a:latin typeface="Arial" panose="020B0604020202020204" pitchFamily="34" charset="0"/>
            </a:endParaRPr>
          </a:p>
          <a:p>
            <a:pPr marL="0" indent="0">
              <a:buNone/>
            </a:pPr>
            <a:endParaRPr lang="zh-CN" altLang="en-US" sz="2800" dirty="0">
              <a:effectLst/>
              <a:latin typeface="Arial" panose="020B0604020202020204" pitchFamily="34" charset="0"/>
            </a:endParaRPr>
          </a:p>
          <a:p>
            <a:pPr marL="0" indent="0">
              <a:buNone/>
            </a:pPr>
            <a:r>
              <a:rPr lang="en-US" altLang="zh-CN" sz="2800" dirty="0">
                <a:effectLst/>
                <a:latin typeface="Arial" panose="020B0604020202020204" pitchFamily="34" charset="0"/>
              </a:rPr>
              <a:t>       n=4</a:t>
            </a:r>
            <a:r>
              <a:rPr lang="zh-CN" altLang="en-US" sz="2800" dirty="0">
                <a:effectLst/>
                <a:latin typeface="Arial" panose="020B0604020202020204" pitchFamily="34" charset="0"/>
              </a:rPr>
              <a:t>时，不同形态的树</a:t>
            </a:r>
          </a:p>
        </p:txBody>
      </p:sp>
      <p:sp>
        <p:nvSpPr>
          <p:cNvPr id="146437" name="Rectangle 5"/>
          <p:cNvSpPr>
            <a:spLocks noChangeArrowheads="1"/>
          </p:cNvSpPr>
          <p:nvPr/>
        </p:nvSpPr>
        <p:spPr bwMode="auto">
          <a:xfrm>
            <a:off x="971550" y="476250"/>
            <a:ext cx="641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a:solidFill>
                  <a:srgbClr val="FF0000"/>
                </a:solidFill>
                <a:effectLst/>
                <a:ea typeface="宋体" panose="02010600030101010101" pitchFamily="2" charset="-122"/>
              </a:rPr>
              <a:t>★</a:t>
            </a:r>
          </a:p>
        </p:txBody>
      </p:sp>
      <p:sp>
        <p:nvSpPr>
          <p:cNvPr id="146438" name="Rectangle 6"/>
          <p:cNvSpPr>
            <a:spLocks noChangeArrowheads="1"/>
          </p:cNvSpPr>
          <p:nvPr/>
        </p:nvSpPr>
        <p:spPr bwMode="auto">
          <a:xfrm>
            <a:off x="1404938" y="476250"/>
            <a:ext cx="641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a:solidFill>
                  <a:srgbClr val="FF0000"/>
                </a:solidFill>
                <a:effectLst/>
                <a:ea typeface="宋体" panose="02010600030101010101" pitchFamily="2" charset="-122"/>
              </a:rPr>
              <a:t>★</a:t>
            </a:r>
          </a:p>
        </p:txBody>
      </p:sp>
      <p:pic>
        <p:nvPicPr>
          <p:cNvPr id="239620" name="Picture 4"/>
          <p:cNvPicPr>
            <a:picLocks noChangeAspect="1" noChangeArrowheads="1"/>
          </p:cNvPicPr>
          <p:nvPr/>
        </p:nvPicPr>
        <p:blipFill>
          <a:blip r:embed="rId3">
            <a:extLst>
              <a:ext uri="{28A0092B-C50C-407E-A947-70E740481C1C}">
                <a14:useLocalDpi xmlns:a14="http://schemas.microsoft.com/office/drawing/2010/main" val="0"/>
              </a:ext>
            </a:extLst>
          </a:blip>
          <a:srcRect b="18175"/>
          <a:stretch>
            <a:fillRect/>
          </a:stretch>
        </p:blipFill>
        <p:spPr bwMode="auto">
          <a:xfrm>
            <a:off x="35560" y="3284855"/>
            <a:ext cx="8967470" cy="1808162"/>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95" name="Rectangle 15"/>
          <p:cNvSpPr>
            <a:spLocks noGrp="1" noChangeArrowheads="1"/>
          </p:cNvSpPr>
          <p:nvPr>
            <p:ph type="title"/>
          </p:nvPr>
        </p:nvSpPr>
        <p:spPr>
          <a:xfrm>
            <a:off x="457200" y="274638"/>
            <a:ext cx="8229600" cy="1143000"/>
          </a:xfrm>
          <a:noFill/>
        </p:spPr>
        <p:txBody>
          <a:bodyPr anchorCtr="0"/>
          <a:lstStyle/>
          <a:p>
            <a:pPr algn="l"/>
            <a:r>
              <a:rPr lang="zh-CN" altLang="en-US">
                <a:latin typeface="宋体" panose="02010600030101010101" pitchFamily="2" charset="-122"/>
                <a:ea typeface="宋体" panose="02010600030101010101" pitchFamily="2" charset="-122"/>
                <a:cs typeface="宋体" panose="02010600030101010101" pitchFamily="2" charset="-122"/>
              </a:rPr>
              <a:t>方法</a:t>
            </a:r>
            <a:r>
              <a:rPr lang="en-US" altLang="zh-CN">
                <a:latin typeface="宋体" panose="02010600030101010101" pitchFamily="2" charset="-122"/>
                <a:ea typeface="宋体" panose="02010600030101010101" pitchFamily="2" charset="-122"/>
                <a:cs typeface="宋体" panose="02010600030101010101" pitchFamily="2" charset="-122"/>
              </a:rPr>
              <a:t>1 - </a:t>
            </a:r>
            <a:r>
              <a:rPr lang="zh-CN" altLang="en-US">
                <a:latin typeface="宋体" panose="02010600030101010101" pitchFamily="2" charset="-122"/>
                <a:ea typeface="宋体" panose="02010600030101010101" pitchFamily="2" charset="-122"/>
                <a:cs typeface="宋体" panose="02010600030101010101" pitchFamily="2" charset="-122"/>
              </a:rPr>
              <a:t>归纳法</a:t>
            </a:r>
          </a:p>
        </p:txBody>
      </p:sp>
      <p:grpSp>
        <p:nvGrpSpPr>
          <p:cNvPr id="148496" name="Group 16"/>
          <p:cNvGrpSpPr/>
          <p:nvPr/>
        </p:nvGrpSpPr>
        <p:grpSpPr bwMode="auto">
          <a:xfrm>
            <a:off x="88900" y="1658938"/>
            <a:ext cx="8964613" cy="1770062"/>
            <a:chOff x="0" y="2448"/>
            <a:chExt cx="5758" cy="1115"/>
          </a:xfrm>
        </p:grpSpPr>
        <p:pic>
          <p:nvPicPr>
            <p:cNvPr id="148497" name="Picture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48"/>
              <a:ext cx="5758" cy="1115"/>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98" name="Rectangle 18"/>
            <p:cNvSpPr>
              <a:spLocks noChangeArrowheads="1"/>
            </p:cNvSpPr>
            <p:nvPr/>
          </p:nvSpPr>
          <p:spPr bwMode="auto">
            <a:xfrm>
              <a:off x="5193" y="2478"/>
              <a:ext cx="227" cy="18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grpSp>
      <p:grpSp>
        <p:nvGrpSpPr>
          <p:cNvPr id="148506" name="Group 26"/>
          <p:cNvGrpSpPr/>
          <p:nvPr/>
        </p:nvGrpSpPr>
        <p:grpSpPr bwMode="auto">
          <a:xfrm>
            <a:off x="179388" y="3989388"/>
            <a:ext cx="8453437" cy="1095375"/>
            <a:chOff x="113" y="2314"/>
            <a:chExt cx="5325" cy="690"/>
          </a:xfrm>
        </p:grpSpPr>
        <p:sp>
          <p:nvSpPr>
            <p:cNvPr id="148499" name="Rectangle 19"/>
            <p:cNvSpPr>
              <a:spLocks noChangeArrowheads="1"/>
            </p:cNvSpPr>
            <p:nvPr/>
          </p:nvSpPr>
          <p:spPr bwMode="auto">
            <a:xfrm>
              <a:off x="113" y="2341"/>
              <a:ext cx="1743" cy="663"/>
            </a:xfrm>
            <a:prstGeom prst="rect">
              <a:avLst/>
            </a:prstGeom>
            <a:solidFill>
              <a:srgbClr val="008000"/>
            </a:solidFill>
            <a:ln>
              <a:noFill/>
            </a:ln>
            <a:effectLst>
              <a:outerShdw dist="107763" dir="2700000" algn="ctr" rotWithShape="0">
                <a:srgbClr val="333333"/>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pic>
          <p:nvPicPr>
            <p:cNvPr id="14850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 y="2381"/>
              <a:ext cx="1674" cy="568"/>
            </a:xfrm>
            <a:prstGeom prst="rect">
              <a:avLst/>
            </a:prstGeom>
            <a:noFill/>
            <a:effectLst>
              <a:outerShdw dist="107763" dir="2700000" algn="ctr" rotWithShape="0">
                <a:srgbClr val="333333">
                  <a:alpha val="50000"/>
                </a:srgbClr>
              </a:outerShdw>
            </a:effectLst>
            <a:extLst>
              <a:ext uri="{909E8E84-426E-40DD-AFC4-6F175D3DCCD1}">
                <a14:hiddenFill xmlns:a14="http://schemas.microsoft.com/office/drawing/2010/main">
                  <a:solidFill>
                    <a:srgbClr val="FFFFFF"/>
                  </a:solidFill>
                </a14:hiddenFill>
              </a:ext>
            </a:extLst>
          </p:spPr>
        </p:pic>
        <p:sp>
          <p:nvSpPr>
            <p:cNvPr id="148502" name="AutoShape 22"/>
            <p:cNvSpPr>
              <a:spLocks noChangeArrowheads="1"/>
            </p:cNvSpPr>
            <p:nvPr/>
          </p:nvSpPr>
          <p:spPr bwMode="auto">
            <a:xfrm>
              <a:off x="1973" y="2523"/>
              <a:ext cx="635" cy="227"/>
            </a:xfrm>
            <a:prstGeom prst="rightArrow">
              <a:avLst>
                <a:gd name="adj1" fmla="val 50000"/>
                <a:gd name="adj2" fmla="val 69934"/>
              </a:avLst>
            </a:prstGeom>
            <a:solidFill>
              <a:srgbClr val="BBE0E3"/>
            </a:solidFill>
            <a:ln w="9525">
              <a:solidFill>
                <a:srgbClr val="000000"/>
              </a:solidFill>
              <a:miter lim="800000"/>
            </a:ln>
            <a:effectLst>
              <a:outerShdw dist="35921" dir="2700000" algn="ctr" rotWithShape="0">
                <a:srgbClr val="333333"/>
              </a:outerShdw>
            </a:effectLst>
          </p:spPr>
          <p:txBody>
            <a:bodyPr wrap="none" anchor="ctr"/>
            <a:lstStyle/>
            <a:p>
              <a:endParaRPr lang="zh-CN" altLang="en-US"/>
            </a:p>
          </p:txBody>
        </p:sp>
        <p:sp>
          <p:nvSpPr>
            <p:cNvPr id="148503" name="Rectangle 23"/>
            <p:cNvSpPr>
              <a:spLocks noChangeArrowheads="1"/>
            </p:cNvSpPr>
            <p:nvPr/>
          </p:nvSpPr>
          <p:spPr bwMode="auto">
            <a:xfrm>
              <a:off x="2808" y="2314"/>
              <a:ext cx="2630" cy="680"/>
            </a:xfrm>
            <a:prstGeom prst="rect">
              <a:avLst/>
            </a:prstGeom>
            <a:solidFill>
              <a:srgbClr val="CC0000"/>
            </a:solidFill>
            <a:ln>
              <a:noFill/>
            </a:ln>
            <a:effectLst>
              <a:outerShdw dist="107763" dir="2700000" algn="ctr" rotWithShape="0">
                <a:srgbClr val="333333"/>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148504" name="Object 24"/>
            <p:cNvGraphicFramePr>
              <a:graphicFrameLocks noChangeAspect="1"/>
            </p:cNvGraphicFramePr>
            <p:nvPr/>
          </p:nvGraphicFramePr>
          <p:xfrm>
            <a:off x="2855" y="2359"/>
            <a:ext cx="2538" cy="596"/>
          </p:xfrm>
          <a:graphic>
            <a:graphicData uri="http://schemas.openxmlformats.org/presentationml/2006/ole">
              <mc:AlternateContent xmlns:mc="http://schemas.openxmlformats.org/markup-compatibility/2006">
                <mc:Choice xmlns:v="urn:schemas-microsoft-com:vml" Requires="v">
                  <p:oleObj spid="_x0000_s256141" name="公式" r:id="rId6" imgW="1675765" imgH="393700" progId="Equation.3">
                    <p:embed/>
                  </p:oleObj>
                </mc:Choice>
                <mc:Fallback>
                  <p:oleObj name="公式" r:id="rId6" imgW="1675765" imgH="393700"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5" y="2359"/>
                          <a:ext cx="2538" cy="596"/>
                        </a:xfrm>
                        <a:prstGeom prst="rect">
                          <a:avLst/>
                        </a:prstGeom>
                        <a:solidFill>
                          <a:srgbClr val="FFFF99"/>
                        </a:solidFill>
                        <a:ln>
                          <a:noFill/>
                        </a:ln>
                        <a:effectLst>
                          <a:outerShdw dist="107763" dir="2700000" algn="ctr" rotWithShape="0">
                            <a:srgbClr val="333333">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148508" name="Oval 28"/>
          <p:cNvSpPr>
            <a:spLocks noChangeArrowheads="1"/>
          </p:cNvSpPr>
          <p:nvPr/>
        </p:nvSpPr>
        <p:spPr bwMode="auto">
          <a:xfrm>
            <a:off x="7262813" y="2408238"/>
            <a:ext cx="693737" cy="379412"/>
          </a:xfrm>
          <a:prstGeom prst="ellipse">
            <a:avLst/>
          </a:prstGeom>
          <a:solidFill>
            <a:schemeClr val="tx1"/>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i="1">
                <a:solidFill>
                  <a:schemeClr val="bg1"/>
                </a:solidFill>
                <a:effectLst/>
                <a:latin typeface="Times New Roman" panose="02020603050405020304" pitchFamily="18" charset="0"/>
                <a:ea typeface="宋体" panose="02010600030101010101" pitchFamily="2" charset="-122"/>
              </a:rPr>
              <a:t>b</a:t>
            </a:r>
            <a:r>
              <a:rPr lang="en-US" altLang="zh-CN" sz="1600" b="1" i="1" baseline="-25000">
                <a:solidFill>
                  <a:schemeClr val="bg1"/>
                </a:solidFill>
                <a:effectLst/>
                <a:latin typeface="Times New Roman" panose="02020603050405020304" pitchFamily="18" charset="0"/>
                <a:ea typeface="宋体" panose="02010600030101010101" pitchFamily="2" charset="-122"/>
              </a:rPr>
              <a:t>i</a:t>
            </a:r>
            <a:endParaRPr lang="en-US" altLang="zh-CN" sz="1600" b="1">
              <a:effectLst/>
              <a:ea typeface="宋体" panose="02010600030101010101" pitchFamily="2" charset="-122"/>
            </a:endParaRPr>
          </a:p>
        </p:txBody>
      </p:sp>
      <p:sp>
        <p:nvSpPr>
          <p:cNvPr id="148509" name="Oval 29"/>
          <p:cNvSpPr>
            <a:spLocks noChangeArrowheads="1"/>
          </p:cNvSpPr>
          <p:nvPr/>
        </p:nvSpPr>
        <p:spPr bwMode="auto">
          <a:xfrm>
            <a:off x="8054975" y="2403475"/>
            <a:ext cx="693738" cy="379413"/>
          </a:xfrm>
          <a:prstGeom prst="ellipse">
            <a:avLst/>
          </a:prstGeom>
          <a:solidFill>
            <a:schemeClr val="tx1"/>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i="1">
                <a:solidFill>
                  <a:schemeClr val="bg1"/>
                </a:solidFill>
                <a:effectLst/>
                <a:latin typeface="Times New Roman" panose="02020603050405020304" pitchFamily="18" charset="0"/>
                <a:ea typeface="宋体" panose="02010600030101010101" pitchFamily="2" charset="-122"/>
              </a:rPr>
              <a:t>b</a:t>
            </a:r>
            <a:r>
              <a:rPr lang="en-US" altLang="zh-CN" sz="1600" b="1" i="1" baseline="-25000">
                <a:solidFill>
                  <a:schemeClr val="bg1"/>
                </a:solidFill>
                <a:effectLst/>
                <a:latin typeface="Times New Roman" panose="02020603050405020304" pitchFamily="18" charset="0"/>
                <a:ea typeface="宋体" panose="02010600030101010101" pitchFamily="2" charset="-122"/>
              </a:rPr>
              <a:t>n-i-</a:t>
            </a:r>
            <a:r>
              <a:rPr lang="en-US" altLang="zh-CN" sz="1600" b="1" baseline="-25000">
                <a:solidFill>
                  <a:schemeClr val="bg1"/>
                </a:solidFill>
                <a:effectLst/>
                <a:latin typeface="Times New Roman" panose="02020603050405020304" pitchFamily="18" charset="0"/>
                <a:ea typeface="宋体" panose="02010600030101010101" pitchFamily="2" charset="-122"/>
              </a:rPr>
              <a:t>1</a:t>
            </a:r>
            <a:endParaRPr lang="en-US" altLang="zh-CN" sz="1600" b="1">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8506"/>
                                        </p:tgtEl>
                                        <p:attrNameLst>
                                          <p:attrName>style.visibility</p:attrName>
                                        </p:attrNameLst>
                                      </p:cBhvr>
                                      <p:to>
                                        <p:strVal val="visible"/>
                                      </p:to>
                                    </p:set>
                                    <p:anim calcmode="lin" valueType="num">
                                      <p:cBhvr additive="base">
                                        <p:cTn id="7" dur="500" fill="hold"/>
                                        <p:tgtEl>
                                          <p:spTgt spid="148506"/>
                                        </p:tgtEl>
                                        <p:attrNameLst>
                                          <p:attrName>ppt_x</p:attrName>
                                        </p:attrNameLst>
                                      </p:cBhvr>
                                      <p:tavLst>
                                        <p:tav tm="0">
                                          <p:val>
                                            <p:strVal val="1+#ppt_w/2"/>
                                          </p:val>
                                        </p:tav>
                                        <p:tav tm="100000">
                                          <p:val>
                                            <p:strVal val="#ppt_x"/>
                                          </p:val>
                                        </p:tav>
                                      </p:tavLst>
                                    </p:anim>
                                    <p:anim calcmode="lin" valueType="num">
                                      <p:cBhvr additive="base">
                                        <p:cTn id="8" dur="500" fill="hold"/>
                                        <p:tgtEl>
                                          <p:spTgt spid="1485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500" name="Group 4"/>
          <p:cNvGrpSpPr/>
          <p:nvPr/>
        </p:nvGrpSpPr>
        <p:grpSpPr bwMode="auto">
          <a:xfrm>
            <a:off x="179388" y="44450"/>
            <a:ext cx="8453437" cy="1095375"/>
            <a:chOff x="113" y="2314"/>
            <a:chExt cx="5325" cy="690"/>
          </a:xfrm>
        </p:grpSpPr>
        <p:sp>
          <p:nvSpPr>
            <p:cNvPr id="234501" name="Rectangle 5"/>
            <p:cNvSpPr>
              <a:spLocks noChangeArrowheads="1"/>
            </p:cNvSpPr>
            <p:nvPr/>
          </p:nvSpPr>
          <p:spPr bwMode="auto">
            <a:xfrm>
              <a:off x="113" y="2341"/>
              <a:ext cx="1743" cy="663"/>
            </a:xfrm>
            <a:prstGeom prst="rect">
              <a:avLst/>
            </a:prstGeom>
            <a:solidFill>
              <a:srgbClr val="008000"/>
            </a:solidFill>
            <a:ln>
              <a:noFill/>
            </a:ln>
            <a:effectLst>
              <a:outerShdw dist="107763" dir="2700000" algn="ctr" rotWithShape="0">
                <a:srgbClr val="333333"/>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pic>
          <p:nvPicPr>
            <p:cNvPr id="2345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 y="2381"/>
              <a:ext cx="1674" cy="568"/>
            </a:xfrm>
            <a:prstGeom prst="rect">
              <a:avLst/>
            </a:prstGeom>
            <a:noFill/>
            <a:effectLst/>
            <a:extLst>
              <a:ext uri="{909E8E84-426E-40DD-AFC4-6F175D3DCCD1}">
                <a14:hiddenFill xmlns:a14="http://schemas.microsoft.com/office/drawing/2010/main">
                  <a:solidFill>
                    <a:srgbClr val="FFFFFF"/>
                  </a:solidFill>
                </a14:hiddenFill>
              </a:ext>
            </a:extLst>
          </p:spPr>
        </p:pic>
        <p:sp>
          <p:nvSpPr>
            <p:cNvPr id="234503" name="AutoShape 7"/>
            <p:cNvSpPr>
              <a:spLocks noChangeArrowheads="1"/>
            </p:cNvSpPr>
            <p:nvPr/>
          </p:nvSpPr>
          <p:spPr bwMode="auto">
            <a:xfrm>
              <a:off x="1973" y="2523"/>
              <a:ext cx="635" cy="227"/>
            </a:xfrm>
            <a:prstGeom prst="rightArrow">
              <a:avLst>
                <a:gd name="adj1" fmla="val 50000"/>
                <a:gd name="adj2" fmla="val 69934"/>
              </a:avLst>
            </a:prstGeom>
            <a:solidFill>
              <a:srgbClr val="BBE0E3"/>
            </a:solidFill>
            <a:ln w="9525">
              <a:solidFill>
                <a:srgbClr val="000000"/>
              </a:solidFill>
              <a:miter lim="800000"/>
            </a:ln>
            <a:effectLst>
              <a:outerShdw dist="35921" dir="2700000" algn="ctr" rotWithShape="0">
                <a:srgbClr val="333333"/>
              </a:outerShdw>
            </a:effectLst>
          </p:spPr>
          <p:txBody>
            <a:bodyPr wrap="none" anchor="ctr"/>
            <a:lstStyle/>
            <a:p>
              <a:endParaRPr lang="zh-CN" altLang="en-US"/>
            </a:p>
          </p:txBody>
        </p:sp>
        <p:sp>
          <p:nvSpPr>
            <p:cNvPr id="234504" name="Rectangle 8"/>
            <p:cNvSpPr>
              <a:spLocks noChangeArrowheads="1"/>
            </p:cNvSpPr>
            <p:nvPr/>
          </p:nvSpPr>
          <p:spPr bwMode="auto">
            <a:xfrm>
              <a:off x="2808" y="2314"/>
              <a:ext cx="2630" cy="680"/>
            </a:xfrm>
            <a:prstGeom prst="rect">
              <a:avLst/>
            </a:prstGeom>
            <a:solidFill>
              <a:srgbClr val="CC0000"/>
            </a:solidFill>
            <a:ln>
              <a:noFill/>
            </a:ln>
            <a:effectLst>
              <a:outerShdw dist="107763" dir="2700000" algn="ctr" rotWithShape="0">
                <a:srgbClr val="333333"/>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34505" name="Object 9"/>
            <p:cNvGraphicFramePr>
              <a:graphicFrameLocks noChangeAspect="1"/>
            </p:cNvGraphicFramePr>
            <p:nvPr/>
          </p:nvGraphicFramePr>
          <p:xfrm>
            <a:off x="2855" y="2359"/>
            <a:ext cx="2538" cy="596"/>
          </p:xfrm>
          <a:graphic>
            <a:graphicData uri="http://schemas.openxmlformats.org/presentationml/2006/ole">
              <mc:AlternateContent xmlns:mc="http://schemas.openxmlformats.org/markup-compatibility/2006">
                <mc:Choice xmlns:v="urn:schemas-microsoft-com:vml" Requires="v">
                  <p:oleObj spid="_x0000_s273776" name="公式" r:id="rId5" imgW="1675765" imgH="393700" progId="Equation.3">
                    <p:embed/>
                  </p:oleObj>
                </mc:Choice>
                <mc:Fallback>
                  <p:oleObj name="公式" r:id="rId5" imgW="1675765" imgH="3937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 y="2359"/>
                          <a:ext cx="2538" cy="596"/>
                        </a:xfrm>
                        <a:prstGeom prst="rect">
                          <a:avLst/>
                        </a:prstGeom>
                        <a:solidFill>
                          <a:srgbClr val="FFFF99"/>
                        </a:solidFill>
                        <a:ln>
                          <a:noFill/>
                        </a:ln>
                        <a:effectLst>
                          <a:outerShdw dist="107763" dir="2700000" algn="ctr" rotWithShape="0">
                            <a:srgbClr val="333333">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aphicFrame>
        <p:nvGraphicFramePr>
          <p:cNvPr id="234506" name="Object 10"/>
          <p:cNvGraphicFramePr>
            <a:graphicFrameLocks noChangeAspect="1"/>
          </p:cNvGraphicFramePr>
          <p:nvPr/>
        </p:nvGraphicFramePr>
        <p:xfrm>
          <a:off x="250825" y="1341438"/>
          <a:ext cx="2339975" cy="1144587"/>
        </p:xfrm>
        <a:graphic>
          <a:graphicData uri="http://schemas.openxmlformats.org/presentationml/2006/ole">
            <mc:AlternateContent xmlns:mc="http://schemas.openxmlformats.org/markup-compatibility/2006">
              <mc:Choice xmlns:v="urn:schemas-microsoft-com:vml" Requires="v">
                <p:oleObj spid="_x0000_s273777" name="Equation" r:id="rId7" imgW="1167765" imgH="571500" progId="Equation.DSMT4">
                  <p:embed/>
                </p:oleObj>
              </mc:Choice>
              <mc:Fallback>
                <p:oleObj name="Equation" r:id="rId7" imgW="1167765" imgH="5715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1341438"/>
                        <a:ext cx="2339975"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07" name="Object 11"/>
          <p:cNvGraphicFramePr>
            <a:graphicFrameLocks noChangeAspect="1"/>
          </p:cNvGraphicFramePr>
          <p:nvPr/>
        </p:nvGraphicFramePr>
        <p:xfrm>
          <a:off x="3635375" y="1628775"/>
          <a:ext cx="1525588" cy="381000"/>
        </p:xfrm>
        <a:graphic>
          <a:graphicData uri="http://schemas.openxmlformats.org/presentationml/2006/ole">
            <mc:AlternateContent xmlns:mc="http://schemas.openxmlformats.org/markup-compatibility/2006">
              <mc:Choice xmlns:v="urn:schemas-microsoft-com:vml" Requires="v">
                <p:oleObj spid="_x0000_s273778" name="Equation" r:id="rId9" imgW="761365" imgH="190500" progId="Equation.DSMT4">
                  <p:embed/>
                </p:oleObj>
              </mc:Choice>
              <mc:Fallback>
                <p:oleObj name="Equation" r:id="rId9" imgW="761365" imgH="1905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375" y="1628775"/>
                        <a:ext cx="15255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08" name="Text Box 12"/>
          <p:cNvSpPr txBox="1">
            <a:spLocks noChangeArrowheads="1"/>
          </p:cNvSpPr>
          <p:nvPr/>
        </p:nvSpPr>
        <p:spPr bwMode="auto">
          <a:xfrm>
            <a:off x="200025" y="268922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effectLst/>
              </a:rPr>
              <a:t>定义生成函数</a:t>
            </a:r>
          </a:p>
        </p:txBody>
      </p:sp>
      <p:graphicFrame>
        <p:nvGraphicFramePr>
          <p:cNvPr id="234512" name="Object 16"/>
          <p:cNvGraphicFramePr>
            <a:graphicFrameLocks noChangeAspect="1"/>
          </p:cNvGraphicFramePr>
          <p:nvPr/>
        </p:nvGraphicFramePr>
        <p:xfrm>
          <a:off x="1042988" y="3860800"/>
          <a:ext cx="5597525" cy="1247775"/>
        </p:xfrm>
        <a:graphic>
          <a:graphicData uri="http://schemas.openxmlformats.org/presentationml/2006/ole">
            <mc:AlternateContent xmlns:mc="http://schemas.openxmlformats.org/markup-compatibility/2006">
              <mc:Choice xmlns:v="urn:schemas-microsoft-com:vml" Requires="v">
                <p:oleObj spid="_x0000_s273779" name="Equation" r:id="rId11" imgW="2794000" imgH="622300" progId="Equation.DSMT4">
                  <p:embed/>
                </p:oleObj>
              </mc:Choice>
              <mc:Fallback>
                <p:oleObj name="Equation" r:id="rId11" imgW="2794000" imgH="6223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3860800"/>
                        <a:ext cx="5597525"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14" name="Object 18"/>
          <p:cNvGraphicFramePr>
            <a:graphicFrameLocks noChangeAspect="1"/>
          </p:cNvGraphicFramePr>
          <p:nvPr/>
        </p:nvGraphicFramePr>
        <p:xfrm>
          <a:off x="1084263" y="5232400"/>
          <a:ext cx="1831975" cy="407988"/>
        </p:xfrm>
        <a:graphic>
          <a:graphicData uri="http://schemas.openxmlformats.org/presentationml/2006/ole">
            <mc:AlternateContent xmlns:mc="http://schemas.openxmlformats.org/markup-compatibility/2006">
              <mc:Choice xmlns:v="urn:schemas-microsoft-com:vml" Requires="v">
                <p:oleObj spid="_x0000_s273780" name="Equation" r:id="rId13" imgW="914400" imgH="203200" progId="Equation.DSMT4">
                  <p:embed/>
                </p:oleObj>
              </mc:Choice>
              <mc:Fallback>
                <p:oleObj name="Equation" r:id="rId13" imgW="914400" imgH="2032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84263" y="5232400"/>
                        <a:ext cx="1831975"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15" name="Object 19"/>
          <p:cNvGraphicFramePr>
            <a:graphicFrameLocks noChangeAspect="1"/>
          </p:cNvGraphicFramePr>
          <p:nvPr/>
        </p:nvGraphicFramePr>
        <p:xfrm>
          <a:off x="3321050" y="5232400"/>
          <a:ext cx="2187575" cy="407988"/>
        </p:xfrm>
        <a:graphic>
          <a:graphicData uri="http://schemas.openxmlformats.org/presentationml/2006/ole">
            <mc:AlternateContent xmlns:mc="http://schemas.openxmlformats.org/markup-compatibility/2006">
              <mc:Choice xmlns:v="urn:schemas-microsoft-com:vml" Requires="v">
                <p:oleObj spid="_x0000_s273781" name="Equation" r:id="rId15" imgW="1091565" imgH="203200" progId="Equation.DSMT4">
                  <p:embed/>
                </p:oleObj>
              </mc:Choice>
              <mc:Fallback>
                <p:oleObj name="Equation" r:id="rId15" imgW="1091565" imgH="20320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21050" y="5232400"/>
                        <a:ext cx="2187575"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16" name="Object 20"/>
          <p:cNvGraphicFramePr>
            <a:graphicFrameLocks noChangeAspect="1"/>
          </p:cNvGraphicFramePr>
          <p:nvPr/>
        </p:nvGraphicFramePr>
        <p:xfrm>
          <a:off x="6742113" y="5065713"/>
          <a:ext cx="1933575" cy="739775"/>
        </p:xfrm>
        <a:graphic>
          <a:graphicData uri="http://schemas.openxmlformats.org/presentationml/2006/ole">
            <mc:AlternateContent xmlns:mc="http://schemas.openxmlformats.org/markup-compatibility/2006">
              <mc:Choice xmlns:v="urn:schemas-microsoft-com:vml" Requires="v">
                <p:oleObj spid="_x0000_s273782" name="Equation" r:id="rId17" imgW="965200" imgH="368300" progId="Equation.DSMT4">
                  <p:embed/>
                </p:oleObj>
              </mc:Choice>
              <mc:Fallback>
                <p:oleObj name="Equation" r:id="rId17" imgW="965200" imgH="368300" progId="Equation.DSMT4">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42113" y="5065713"/>
                        <a:ext cx="1933575"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17" name="AutoShape 21"/>
          <p:cNvSpPr>
            <a:spLocks noChangeArrowheads="1"/>
          </p:cNvSpPr>
          <p:nvPr/>
        </p:nvSpPr>
        <p:spPr bwMode="auto">
          <a:xfrm>
            <a:off x="5724525" y="5183188"/>
            <a:ext cx="792163" cy="504825"/>
          </a:xfrm>
          <a:prstGeom prst="rightArrow">
            <a:avLst>
              <a:gd name="adj1" fmla="val 50000"/>
              <a:gd name="adj2" fmla="val 39230"/>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9" name="Text Box 23"/>
          <p:cNvSpPr txBox="1">
            <a:spLocks noChangeArrowheads="1"/>
          </p:cNvSpPr>
          <p:nvPr/>
        </p:nvSpPr>
        <p:spPr bwMode="auto">
          <a:xfrm>
            <a:off x="279400" y="6021388"/>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effectLst>
                  <a:outerShdw blurRad="38100" dist="38100" dir="2700000" algn="tl">
                    <a:srgbClr val="010199"/>
                  </a:outerShdw>
                </a:effectLst>
              </a:rPr>
              <a:t>由于</a:t>
            </a:r>
          </a:p>
        </p:txBody>
      </p:sp>
      <p:graphicFrame>
        <p:nvGraphicFramePr>
          <p:cNvPr id="234520" name="Object 24"/>
          <p:cNvGraphicFramePr>
            <a:graphicFrameLocks noChangeAspect="1"/>
          </p:cNvGraphicFramePr>
          <p:nvPr/>
        </p:nvGraphicFramePr>
        <p:xfrm>
          <a:off x="900113" y="6072188"/>
          <a:ext cx="660400" cy="381000"/>
        </p:xfrm>
        <a:graphic>
          <a:graphicData uri="http://schemas.openxmlformats.org/presentationml/2006/ole">
            <mc:AlternateContent xmlns:mc="http://schemas.openxmlformats.org/markup-compatibility/2006">
              <mc:Choice xmlns:v="urn:schemas-microsoft-com:vml" Requires="v">
                <p:oleObj spid="_x0000_s273783" name="Equation" r:id="rId19" imgW="330200" imgH="190500" progId="Equation.DSMT4">
                  <p:embed/>
                </p:oleObj>
              </mc:Choice>
              <mc:Fallback>
                <p:oleObj name="Equation" r:id="rId19" imgW="330200" imgH="190500" progId="Equation.DSMT4">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00113" y="6072188"/>
                        <a:ext cx="660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21" name="Object 25"/>
          <p:cNvGraphicFramePr>
            <a:graphicFrameLocks noChangeAspect="1"/>
          </p:cNvGraphicFramePr>
          <p:nvPr/>
        </p:nvGraphicFramePr>
        <p:xfrm>
          <a:off x="2638425" y="5876925"/>
          <a:ext cx="1933575" cy="739775"/>
        </p:xfrm>
        <a:graphic>
          <a:graphicData uri="http://schemas.openxmlformats.org/presentationml/2006/ole">
            <mc:AlternateContent xmlns:mc="http://schemas.openxmlformats.org/markup-compatibility/2006">
              <mc:Choice xmlns:v="urn:schemas-microsoft-com:vml" Requires="v">
                <p:oleObj spid="_x0000_s273784" name="Equation" r:id="rId21" imgW="965200" imgH="368300" progId="Equation.DSMT4">
                  <p:embed/>
                </p:oleObj>
              </mc:Choice>
              <mc:Fallback>
                <p:oleObj name="Equation" r:id="rId21" imgW="965200" imgH="368300" progId="Equation.DSMT4">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38425" y="5876925"/>
                        <a:ext cx="1933575"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nvGraphicFramePr>
        <p:xfrm>
          <a:off x="1042988" y="3068638"/>
          <a:ext cx="4808537" cy="738187"/>
        </p:xfrm>
        <a:graphic>
          <a:graphicData uri="http://schemas.openxmlformats.org/presentationml/2006/ole">
            <mc:AlternateContent xmlns:mc="http://schemas.openxmlformats.org/markup-compatibility/2006">
              <mc:Choice xmlns:v="urn:schemas-microsoft-com:vml" Requires="v">
                <p:oleObj spid="_x0000_s273785" name="Equation" r:id="rId23" imgW="2400300" imgH="368300" progId="Equation.DSMT4">
                  <p:embed/>
                </p:oleObj>
              </mc:Choice>
              <mc:Fallback>
                <p:oleObj name="Equation" r:id="rId23" imgW="2400300" imgH="368300" progId="Equation.DSMT4">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42988" y="3068638"/>
                        <a:ext cx="4808537"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4" name="Object 4"/>
          <p:cNvGraphicFramePr>
            <a:graphicFrameLocks noChangeAspect="1"/>
          </p:cNvGraphicFramePr>
          <p:nvPr/>
        </p:nvGraphicFramePr>
        <p:xfrm>
          <a:off x="673100" y="1254125"/>
          <a:ext cx="6130925" cy="1454150"/>
        </p:xfrm>
        <a:graphic>
          <a:graphicData uri="http://schemas.openxmlformats.org/presentationml/2006/ole">
            <mc:AlternateContent xmlns:mc="http://schemas.openxmlformats.org/markup-compatibility/2006">
              <mc:Choice xmlns:v="urn:schemas-microsoft-com:vml" Requires="v">
                <p:oleObj spid="_x0000_s258745" name="Equation" r:id="rId4" imgW="3060700" imgH="723900" progId="Equation.DSMT4">
                  <p:embed/>
                </p:oleObj>
              </mc:Choice>
              <mc:Fallback>
                <p:oleObj name="Equation" r:id="rId4" imgW="3060700" imgH="7239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100" y="1254125"/>
                        <a:ext cx="6130925"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25" name="Object 5"/>
          <p:cNvGraphicFramePr>
            <a:graphicFrameLocks noChangeAspect="1"/>
          </p:cNvGraphicFramePr>
          <p:nvPr/>
        </p:nvGraphicFramePr>
        <p:xfrm>
          <a:off x="611188" y="3644900"/>
          <a:ext cx="7199312" cy="1276350"/>
        </p:xfrm>
        <a:graphic>
          <a:graphicData uri="http://schemas.openxmlformats.org/presentationml/2006/ole">
            <mc:AlternateContent xmlns:mc="http://schemas.openxmlformats.org/markup-compatibility/2006">
              <mc:Choice xmlns:v="urn:schemas-microsoft-com:vml" Requires="v">
                <p:oleObj spid="_x0000_s258746" name="Equation" r:id="rId6" imgW="3594100" imgH="635000" progId="Equation.DSMT4">
                  <p:embed/>
                </p:oleObj>
              </mc:Choice>
              <mc:Fallback>
                <p:oleObj name="Equation" r:id="rId6" imgW="3594100" imgH="6350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3644900"/>
                        <a:ext cx="7199312" cy="127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26" name="Object 6"/>
          <p:cNvGraphicFramePr>
            <a:graphicFrameLocks noChangeAspect="1"/>
          </p:cNvGraphicFramePr>
          <p:nvPr/>
        </p:nvGraphicFramePr>
        <p:xfrm>
          <a:off x="2339975" y="5229200"/>
          <a:ext cx="4095750" cy="1065213"/>
        </p:xfrm>
        <a:graphic>
          <a:graphicData uri="http://schemas.openxmlformats.org/presentationml/2006/ole">
            <mc:AlternateContent xmlns:mc="http://schemas.openxmlformats.org/markup-compatibility/2006">
              <mc:Choice xmlns:v="urn:schemas-microsoft-com:vml" Requires="v">
                <p:oleObj spid="_x0000_s258747" name="Equation" r:id="rId8" imgW="1371600" imgH="355600" progId="Equation.DSMT4">
                  <p:embed/>
                </p:oleObj>
              </mc:Choice>
              <mc:Fallback>
                <p:oleObj name="Equation" r:id="rId8" imgW="1371600" imgH="3556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9975" y="5229200"/>
                        <a:ext cx="4095750" cy="1065213"/>
                      </a:xfrm>
                      <a:prstGeom prst="rect">
                        <a:avLst/>
                      </a:prstGeom>
                      <a:solidFill>
                        <a:schemeClr val="bg2">
                          <a:lumMod val="75000"/>
                        </a:schemeClr>
                      </a:solidFill>
                      <a:ln w="38100">
                        <a:solidFill>
                          <a:srgbClr val="FFFF00"/>
                        </a:solidFill>
                        <a:miter lim="800000"/>
                        <a:headEnd/>
                        <a:tailEnd/>
                      </a:ln>
                      <a:effectLst/>
                    </p:spPr>
                  </p:pic>
                </p:oleObj>
              </mc:Fallback>
            </mc:AlternateContent>
          </a:graphicData>
        </a:graphic>
      </p:graphicFrame>
      <p:graphicFrame>
        <p:nvGraphicFramePr>
          <p:cNvPr id="235528" name="Object 8"/>
          <p:cNvGraphicFramePr>
            <a:graphicFrameLocks noChangeAspect="1"/>
          </p:cNvGraphicFramePr>
          <p:nvPr/>
        </p:nvGraphicFramePr>
        <p:xfrm>
          <a:off x="673100" y="115888"/>
          <a:ext cx="5853113" cy="1096962"/>
        </p:xfrm>
        <a:graphic>
          <a:graphicData uri="http://schemas.openxmlformats.org/presentationml/2006/ole">
            <mc:AlternateContent xmlns:mc="http://schemas.openxmlformats.org/markup-compatibility/2006">
              <mc:Choice xmlns:v="urn:schemas-microsoft-com:vml" Requires="v">
                <p:oleObj spid="_x0000_s258748" name="Equation" r:id="rId10" imgW="2921000" imgH="546100" progId="Equation.DSMT4">
                  <p:embed/>
                </p:oleObj>
              </mc:Choice>
              <mc:Fallback>
                <p:oleObj name="Equation" r:id="rId10" imgW="2921000" imgH="54610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3100" y="115888"/>
                        <a:ext cx="5853113"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nvGraphicFramePr>
        <p:xfrm>
          <a:off x="673100" y="2762250"/>
          <a:ext cx="4808538" cy="738188"/>
        </p:xfrm>
        <a:graphic>
          <a:graphicData uri="http://schemas.openxmlformats.org/presentationml/2006/ole">
            <mc:AlternateContent xmlns:mc="http://schemas.openxmlformats.org/markup-compatibility/2006">
              <mc:Choice xmlns:v="urn:schemas-microsoft-com:vml" Requires="v">
                <p:oleObj spid="_x0000_s258749" name="Equation" r:id="rId12" imgW="2400300" imgH="368300" progId="Equation.DSMT4">
                  <p:embed/>
                </p:oleObj>
              </mc:Choice>
              <mc:Fallback>
                <p:oleObj name="Equation" r:id="rId12" imgW="2400300" imgH="3683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3100" y="2762250"/>
                        <a:ext cx="4808538"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3" name="Rectangle 7"/>
          <p:cNvSpPr>
            <a:spLocks noGrp="1" noChangeArrowheads="1"/>
          </p:cNvSpPr>
          <p:nvPr>
            <p:ph type="title"/>
          </p:nvPr>
        </p:nvSpPr>
        <p:spPr>
          <a:xfrm>
            <a:off x="457200" y="274638"/>
            <a:ext cx="8229600" cy="1143000"/>
          </a:xfrm>
          <a:noFill/>
        </p:spPr>
        <p:txBody>
          <a:bodyPr anchorCtr="0"/>
          <a:lstStyle/>
          <a:p>
            <a:pPr algn="l"/>
            <a:r>
              <a:rPr lang="zh-CN" altLang="en-US">
                <a:latin typeface="宋体" panose="02010600030101010101" pitchFamily="2" charset="-122"/>
                <a:ea typeface="宋体" panose="02010600030101010101" pitchFamily="2" charset="-122"/>
                <a:cs typeface="宋体" panose="02010600030101010101" pitchFamily="2" charset="-122"/>
              </a:rPr>
              <a:t>方法</a:t>
            </a:r>
            <a:r>
              <a:rPr lang="en-US" altLang="zh-CN">
                <a:latin typeface="宋体" panose="02010600030101010101" pitchFamily="2" charset="-122"/>
                <a:ea typeface="宋体" panose="02010600030101010101" pitchFamily="2" charset="-122"/>
                <a:cs typeface="宋体" panose="02010600030101010101" pitchFamily="2" charset="-122"/>
              </a:rPr>
              <a:t>2 - </a:t>
            </a:r>
            <a:r>
              <a:rPr lang="zh-CN" altLang="en-US">
                <a:latin typeface="宋体" panose="02010600030101010101" pitchFamily="2" charset="-122"/>
                <a:ea typeface="宋体" panose="02010600030101010101" pitchFamily="2" charset="-122"/>
                <a:cs typeface="宋体" panose="02010600030101010101" pitchFamily="2" charset="-122"/>
              </a:rPr>
              <a:t>进栈和出栈</a:t>
            </a:r>
          </a:p>
        </p:txBody>
      </p:sp>
      <p:sp>
        <p:nvSpPr>
          <p:cNvPr id="147464" name="Rectangle 8"/>
          <p:cNvSpPr>
            <a:spLocks noGrp="1" noChangeArrowheads="1"/>
          </p:cNvSpPr>
          <p:nvPr>
            <p:ph type="body" idx="1"/>
          </p:nvPr>
        </p:nvSpPr>
        <p:spPr>
          <a:xfrm>
            <a:off x="457200" y="1600200"/>
            <a:ext cx="8229600" cy="4852988"/>
          </a:xfrm>
          <a:noFill/>
        </p:spPr>
        <p:txBody>
          <a:bodyPr/>
          <a:lstStyle/>
          <a:p>
            <a:pPr marL="0" indent="0">
              <a:buNone/>
            </a:pP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中序序列</a:t>
            </a:r>
            <a:r>
              <a:rPr kumimoji="1" lang="en-US" altLang="zh-CN" sz="2800" dirty="0">
                <a:effectLst/>
                <a:latin typeface="宋体" panose="02010600030101010101" pitchFamily="2" charset="-122"/>
                <a:ea typeface="宋体" panose="02010600030101010101" pitchFamily="2" charset="-122"/>
                <a:cs typeface="宋体" panose="02010600030101010101" pitchFamily="2" charset="-122"/>
              </a:rPr>
              <a:t>+</a:t>
            </a: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前序序列可唯一确定一颗二叉树</a:t>
            </a:r>
          </a:p>
          <a:p>
            <a:pPr marL="720090" indent="0" eaLnBrk="1" latinLnBrk="0" hangingPunct="1">
              <a:spcBef>
                <a:spcPts val="1200"/>
              </a:spcBef>
              <a:buNone/>
            </a:pP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不同形态的二叉树数目恰好是前序序列为</a:t>
            </a:r>
            <a:r>
              <a:rPr kumimoji="1" lang="en-US" altLang="zh-CN" sz="2800" dirty="0">
                <a:effectLst/>
                <a:latin typeface="宋体" panose="02010600030101010101" pitchFamily="2" charset="-122"/>
                <a:ea typeface="宋体" panose="02010600030101010101" pitchFamily="2" charset="-122"/>
                <a:cs typeface="宋体" panose="02010600030101010101" pitchFamily="2" charset="-122"/>
              </a:rPr>
              <a:t>1...n</a:t>
            </a: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的二叉树所能得到的中序序列的数目</a:t>
            </a:r>
            <a:endParaRPr kumimoji="1" lang="en-US" altLang="zh-CN" sz="2400" dirty="0">
              <a:effectLst/>
              <a:ea typeface="仿宋_GB2312" panose="02010609030101010101" pitchFamily="49" charset="-122"/>
            </a:endParaRPr>
          </a:p>
          <a:p>
            <a:pPr eaLnBrk="1" latinLnBrk="0" hangingPunct="1">
              <a:spcBef>
                <a:spcPts val="2400"/>
              </a:spcBef>
            </a:pPr>
            <a:r>
              <a:rPr kumimoji="1" lang="en-US" altLang="zh-CN" sz="2400" dirty="0">
                <a:effectLst/>
                <a:ea typeface="仿宋_GB2312" panose="02010609030101010101" pitchFamily="49" charset="-122"/>
              </a:rPr>
              <a:t>For example, { 1</a:t>
            </a:r>
            <a:r>
              <a:rPr kumimoji="1" lang="zh-CN" altLang="en-GB" sz="2400" dirty="0">
                <a:effectLst/>
                <a:ea typeface="仿宋_GB2312" panose="02010609030101010101" pitchFamily="49" charset="-122"/>
              </a:rPr>
              <a:t>, </a:t>
            </a:r>
            <a:r>
              <a:rPr kumimoji="1" lang="en-US" altLang="zh-CN" sz="2400" dirty="0">
                <a:effectLst/>
                <a:ea typeface="仿宋_GB2312" panose="02010609030101010101" pitchFamily="49" charset="-122"/>
              </a:rPr>
              <a:t>2, 3 }     Preorder sequence 123</a:t>
            </a:r>
          </a:p>
          <a:p>
            <a:pPr marL="0" indent="0">
              <a:buNone/>
            </a:pPr>
            <a:r>
              <a:rPr kumimoji="1" lang="en-US" altLang="zh-CN" sz="2400" dirty="0">
                <a:effectLst/>
                <a:ea typeface="仿宋_GB2312" panose="02010609030101010101" pitchFamily="49" charset="-122"/>
              </a:rPr>
              <a:t>    Inorder sequence:</a:t>
            </a:r>
          </a:p>
          <a:p>
            <a:pPr>
              <a:buFont typeface="Wingdings" panose="05000000000000000000" pitchFamily="2" charset="2"/>
              <a:buNone/>
            </a:pPr>
            <a:endParaRPr kumimoji="1" lang="en-US" altLang="zh-CN" sz="2400" dirty="0">
              <a:effectLst/>
              <a:ea typeface="仿宋_GB2312" panose="02010609030101010101" pitchFamily="49" charset="-122"/>
            </a:endParaRPr>
          </a:p>
          <a:p>
            <a:pPr>
              <a:buFont typeface="Wingdings" panose="05000000000000000000" pitchFamily="2" charset="2"/>
              <a:buNone/>
            </a:pPr>
            <a:endParaRPr kumimoji="1" lang="en-US" altLang="zh-CN" sz="2400" dirty="0">
              <a:effectLst/>
              <a:ea typeface="仿宋_GB2312" panose="02010609030101010101" pitchFamily="49" charset="-122"/>
            </a:endParaRPr>
          </a:p>
          <a:p>
            <a:pPr>
              <a:buFont typeface="Wingdings" panose="05000000000000000000" pitchFamily="2" charset="2"/>
              <a:buNone/>
            </a:pPr>
            <a:r>
              <a:rPr kumimoji="1" lang="en-US" altLang="zh-CN" sz="2400" dirty="0">
                <a:effectLst/>
                <a:ea typeface="仿宋_GB2312" panose="02010609030101010101" pitchFamily="49" charset="-122"/>
              </a:rPr>
              <a:t>	</a:t>
            </a:r>
          </a:p>
        </p:txBody>
      </p:sp>
      <p:pic>
        <p:nvPicPr>
          <p:cNvPr id="147465" name="Picture 9"/>
          <p:cNvPicPr>
            <a:picLocks noChangeAspect="1" noChangeArrowheads="1"/>
          </p:cNvPicPr>
          <p:nvPr/>
        </p:nvPicPr>
        <p:blipFill>
          <a:blip r:embed="rId3">
            <a:extLst>
              <a:ext uri="{28A0092B-C50C-407E-A947-70E740481C1C}">
                <a14:useLocalDpi xmlns:a14="http://schemas.microsoft.com/office/drawing/2010/main" val="0"/>
              </a:ext>
            </a:extLst>
          </a:blip>
          <a:srcRect b="-28893"/>
          <a:stretch>
            <a:fillRect/>
          </a:stretch>
        </p:blipFill>
        <p:spPr bwMode="auto">
          <a:xfrm>
            <a:off x="467043" y="4364673"/>
            <a:ext cx="8459787" cy="2089150"/>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147466" name="Text Box 10"/>
          <p:cNvSpPr txBox="1">
            <a:spLocks noChangeArrowheads="1"/>
          </p:cNvSpPr>
          <p:nvPr/>
        </p:nvSpPr>
        <p:spPr bwMode="auto">
          <a:xfrm>
            <a:off x="683315" y="5804535"/>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dirty="0">
                <a:solidFill>
                  <a:srgbClr val="CC0000"/>
                </a:solidFill>
                <a:effectLst/>
                <a:latin typeface="+mn-lt"/>
                <a:ea typeface="宋体" panose="02010600030101010101" pitchFamily="2" charset="-122"/>
              </a:rPr>
              <a:t>123</a:t>
            </a:r>
          </a:p>
        </p:txBody>
      </p:sp>
      <p:sp>
        <p:nvSpPr>
          <p:cNvPr id="147467" name="Text Box 11"/>
          <p:cNvSpPr txBox="1">
            <a:spLocks noChangeArrowheads="1"/>
          </p:cNvSpPr>
          <p:nvPr/>
        </p:nvSpPr>
        <p:spPr bwMode="auto">
          <a:xfrm>
            <a:off x="2462246" y="5804535"/>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dirty="0">
                <a:solidFill>
                  <a:srgbClr val="CC0000"/>
                </a:solidFill>
                <a:effectLst/>
                <a:latin typeface="+mn-lt"/>
                <a:ea typeface="宋体" panose="02010600030101010101" pitchFamily="2" charset="-122"/>
              </a:rPr>
              <a:t>132</a:t>
            </a:r>
          </a:p>
        </p:txBody>
      </p:sp>
      <p:sp>
        <p:nvSpPr>
          <p:cNvPr id="147468" name="Text Box 12"/>
          <p:cNvSpPr txBox="1">
            <a:spLocks noChangeArrowheads="1"/>
          </p:cNvSpPr>
          <p:nvPr/>
        </p:nvSpPr>
        <p:spPr bwMode="auto">
          <a:xfrm>
            <a:off x="4241177" y="5804535"/>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a:solidFill>
                  <a:srgbClr val="CC0000"/>
                </a:solidFill>
                <a:effectLst/>
                <a:latin typeface="+mn-lt"/>
                <a:ea typeface="宋体" panose="02010600030101010101" pitchFamily="2" charset="-122"/>
              </a:rPr>
              <a:t>213</a:t>
            </a:r>
          </a:p>
        </p:txBody>
      </p:sp>
      <p:sp>
        <p:nvSpPr>
          <p:cNvPr id="147469" name="Text Box 13"/>
          <p:cNvSpPr txBox="1">
            <a:spLocks noChangeArrowheads="1"/>
          </p:cNvSpPr>
          <p:nvPr/>
        </p:nvSpPr>
        <p:spPr bwMode="auto">
          <a:xfrm>
            <a:off x="6020108" y="5804535"/>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a:solidFill>
                  <a:srgbClr val="CC0000"/>
                </a:solidFill>
                <a:effectLst/>
                <a:latin typeface="+mn-lt"/>
                <a:ea typeface="宋体" panose="02010600030101010101" pitchFamily="2" charset="-122"/>
              </a:rPr>
              <a:t>231</a:t>
            </a:r>
          </a:p>
        </p:txBody>
      </p:sp>
      <p:sp>
        <p:nvSpPr>
          <p:cNvPr id="147470" name="Text Box 14"/>
          <p:cNvSpPr txBox="1">
            <a:spLocks noChangeArrowheads="1"/>
          </p:cNvSpPr>
          <p:nvPr/>
        </p:nvSpPr>
        <p:spPr bwMode="auto">
          <a:xfrm>
            <a:off x="7799040" y="5804535"/>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dirty="0">
                <a:solidFill>
                  <a:srgbClr val="CC0000"/>
                </a:solidFill>
                <a:effectLst/>
                <a:latin typeface="+mn-lt"/>
                <a:ea typeface="宋体" panose="02010600030101010101" pitchFamily="2" charset="-122"/>
              </a:rPr>
              <a:t>321</a:t>
            </a:r>
          </a:p>
        </p:txBody>
      </p:sp>
      <p:sp>
        <p:nvSpPr>
          <p:cNvPr id="2" name="右箭头 1"/>
          <p:cNvSpPr/>
          <p:nvPr/>
        </p:nvSpPr>
        <p:spPr>
          <a:xfrm>
            <a:off x="683260" y="2277110"/>
            <a:ext cx="432435" cy="218440"/>
          </a:xfrm>
          <a:prstGeom prst="rightArrow">
            <a:avLst/>
          </a:prstGeom>
          <a:solidFill>
            <a:srgbClr val="FFFF00"/>
          </a:solidFill>
          <a:ln>
            <a:no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7465"/>
                                        </p:tgtEl>
                                        <p:attrNameLst>
                                          <p:attrName>style.visibility</p:attrName>
                                        </p:attrNameLst>
                                      </p:cBhvr>
                                      <p:to>
                                        <p:strVal val="visible"/>
                                      </p:to>
                                    </p:set>
                                    <p:anim calcmode="lin" valueType="num">
                                      <p:cBhvr additive="base">
                                        <p:cTn id="7" dur="500" fill="hold"/>
                                        <p:tgtEl>
                                          <p:spTgt spid="147465"/>
                                        </p:tgtEl>
                                        <p:attrNameLst>
                                          <p:attrName>ppt_x</p:attrName>
                                        </p:attrNameLst>
                                      </p:cBhvr>
                                      <p:tavLst>
                                        <p:tav tm="0">
                                          <p:val>
                                            <p:strVal val="0-#ppt_w/2"/>
                                          </p:val>
                                        </p:tav>
                                        <p:tav tm="100000">
                                          <p:val>
                                            <p:strVal val="#ppt_x"/>
                                          </p:val>
                                        </p:tav>
                                      </p:tavLst>
                                    </p:anim>
                                    <p:anim calcmode="lin" valueType="num">
                                      <p:cBhvr additive="base">
                                        <p:cTn id="8" dur="500" fill="hold"/>
                                        <p:tgtEl>
                                          <p:spTgt spid="1474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7466"/>
                                        </p:tgtEl>
                                        <p:attrNameLst>
                                          <p:attrName>style.visibility</p:attrName>
                                        </p:attrNameLst>
                                      </p:cBhvr>
                                      <p:to>
                                        <p:strVal val="visible"/>
                                      </p:to>
                                    </p:set>
                                    <p:anim calcmode="lin" valueType="num">
                                      <p:cBhvr additive="base">
                                        <p:cTn id="13" dur="500" fill="hold"/>
                                        <p:tgtEl>
                                          <p:spTgt spid="147466"/>
                                        </p:tgtEl>
                                        <p:attrNameLst>
                                          <p:attrName>ppt_x</p:attrName>
                                        </p:attrNameLst>
                                      </p:cBhvr>
                                      <p:tavLst>
                                        <p:tav tm="0">
                                          <p:val>
                                            <p:strVal val="1+#ppt_w/2"/>
                                          </p:val>
                                        </p:tav>
                                        <p:tav tm="100000">
                                          <p:val>
                                            <p:strVal val="#ppt_x"/>
                                          </p:val>
                                        </p:tav>
                                      </p:tavLst>
                                    </p:anim>
                                    <p:anim calcmode="lin" valueType="num">
                                      <p:cBhvr additive="base">
                                        <p:cTn id="14" dur="500" fill="hold"/>
                                        <p:tgtEl>
                                          <p:spTgt spid="1474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7467"/>
                                        </p:tgtEl>
                                        <p:attrNameLst>
                                          <p:attrName>style.visibility</p:attrName>
                                        </p:attrNameLst>
                                      </p:cBhvr>
                                      <p:to>
                                        <p:strVal val="visible"/>
                                      </p:to>
                                    </p:set>
                                    <p:anim calcmode="lin" valueType="num">
                                      <p:cBhvr additive="base">
                                        <p:cTn id="19" dur="500" fill="hold"/>
                                        <p:tgtEl>
                                          <p:spTgt spid="147467"/>
                                        </p:tgtEl>
                                        <p:attrNameLst>
                                          <p:attrName>ppt_x</p:attrName>
                                        </p:attrNameLst>
                                      </p:cBhvr>
                                      <p:tavLst>
                                        <p:tav tm="0">
                                          <p:val>
                                            <p:strVal val="1+#ppt_w/2"/>
                                          </p:val>
                                        </p:tav>
                                        <p:tav tm="100000">
                                          <p:val>
                                            <p:strVal val="#ppt_x"/>
                                          </p:val>
                                        </p:tav>
                                      </p:tavLst>
                                    </p:anim>
                                    <p:anim calcmode="lin" valueType="num">
                                      <p:cBhvr additive="base">
                                        <p:cTn id="20" dur="500" fill="hold"/>
                                        <p:tgtEl>
                                          <p:spTgt spid="14746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7468"/>
                                        </p:tgtEl>
                                        <p:attrNameLst>
                                          <p:attrName>style.visibility</p:attrName>
                                        </p:attrNameLst>
                                      </p:cBhvr>
                                      <p:to>
                                        <p:strVal val="visible"/>
                                      </p:to>
                                    </p:set>
                                    <p:anim calcmode="lin" valueType="num">
                                      <p:cBhvr additive="base">
                                        <p:cTn id="25" dur="500" fill="hold"/>
                                        <p:tgtEl>
                                          <p:spTgt spid="147468"/>
                                        </p:tgtEl>
                                        <p:attrNameLst>
                                          <p:attrName>ppt_x</p:attrName>
                                        </p:attrNameLst>
                                      </p:cBhvr>
                                      <p:tavLst>
                                        <p:tav tm="0">
                                          <p:val>
                                            <p:strVal val="1+#ppt_w/2"/>
                                          </p:val>
                                        </p:tav>
                                        <p:tav tm="100000">
                                          <p:val>
                                            <p:strVal val="#ppt_x"/>
                                          </p:val>
                                        </p:tav>
                                      </p:tavLst>
                                    </p:anim>
                                    <p:anim calcmode="lin" valueType="num">
                                      <p:cBhvr additive="base">
                                        <p:cTn id="26" dur="500" fill="hold"/>
                                        <p:tgtEl>
                                          <p:spTgt spid="14746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7469"/>
                                        </p:tgtEl>
                                        <p:attrNameLst>
                                          <p:attrName>style.visibility</p:attrName>
                                        </p:attrNameLst>
                                      </p:cBhvr>
                                      <p:to>
                                        <p:strVal val="visible"/>
                                      </p:to>
                                    </p:set>
                                    <p:anim calcmode="lin" valueType="num">
                                      <p:cBhvr additive="base">
                                        <p:cTn id="31" dur="500" fill="hold"/>
                                        <p:tgtEl>
                                          <p:spTgt spid="147469"/>
                                        </p:tgtEl>
                                        <p:attrNameLst>
                                          <p:attrName>ppt_x</p:attrName>
                                        </p:attrNameLst>
                                      </p:cBhvr>
                                      <p:tavLst>
                                        <p:tav tm="0">
                                          <p:val>
                                            <p:strVal val="1+#ppt_w/2"/>
                                          </p:val>
                                        </p:tav>
                                        <p:tav tm="100000">
                                          <p:val>
                                            <p:strVal val="#ppt_x"/>
                                          </p:val>
                                        </p:tav>
                                      </p:tavLst>
                                    </p:anim>
                                    <p:anim calcmode="lin" valueType="num">
                                      <p:cBhvr additive="base">
                                        <p:cTn id="32" dur="500" fill="hold"/>
                                        <p:tgtEl>
                                          <p:spTgt spid="14746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47470"/>
                                        </p:tgtEl>
                                        <p:attrNameLst>
                                          <p:attrName>style.visibility</p:attrName>
                                        </p:attrNameLst>
                                      </p:cBhvr>
                                      <p:to>
                                        <p:strVal val="visible"/>
                                      </p:to>
                                    </p:set>
                                    <p:anim calcmode="lin" valueType="num">
                                      <p:cBhvr additive="base">
                                        <p:cTn id="37" dur="500" fill="hold"/>
                                        <p:tgtEl>
                                          <p:spTgt spid="147470"/>
                                        </p:tgtEl>
                                        <p:attrNameLst>
                                          <p:attrName>ppt_x</p:attrName>
                                        </p:attrNameLst>
                                      </p:cBhvr>
                                      <p:tavLst>
                                        <p:tav tm="0">
                                          <p:val>
                                            <p:strVal val="1+#ppt_w/2"/>
                                          </p:val>
                                        </p:tav>
                                        <p:tav tm="100000">
                                          <p:val>
                                            <p:strVal val="#ppt_x"/>
                                          </p:val>
                                        </p:tav>
                                      </p:tavLst>
                                    </p:anim>
                                    <p:anim calcmode="lin" valueType="num">
                                      <p:cBhvr additive="base">
                                        <p:cTn id="38" dur="500" fill="hold"/>
                                        <p:tgtEl>
                                          <p:spTgt spid="147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6" grpId="0" bldLvl="0" animBg="1"/>
      <p:bldP spid="147467" grpId="0" bldLvl="0" animBg="1"/>
      <p:bldP spid="147468" grpId="0" bldLvl="0" animBg="1"/>
      <p:bldP spid="147469" grpId="0" bldLvl="0" animBg="1"/>
      <p:bldP spid="147470"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971365" y="2348647"/>
            <a:ext cx="7128880" cy="3970837"/>
          </a:xfrm>
          <a:prstGeom prst="rect">
            <a:avLst/>
          </a:prstGeom>
        </p:spPr>
      </p:pic>
      <p:sp>
        <p:nvSpPr>
          <p:cNvPr id="6" name="文本框 5"/>
          <p:cNvSpPr txBox="1"/>
          <p:nvPr/>
        </p:nvSpPr>
        <p:spPr>
          <a:xfrm>
            <a:off x="395605" y="404495"/>
            <a:ext cx="8666480" cy="953135"/>
          </a:xfrm>
          <a:prstGeom prst="rect">
            <a:avLst/>
          </a:prstGeom>
          <a:noFill/>
        </p:spPr>
        <p:txBody>
          <a:bodyPr wrap="square" rtlCol="0">
            <a:spAutoFit/>
          </a:bodyPr>
          <a:lstStyle/>
          <a:p>
            <a:pPr algn="l"/>
            <a:r>
              <a:rPr lang="zh-CN" altLang="en-US" sz="2800" dirty="0" smtClean="0">
                <a:solidFill>
                  <a:srgbClr val="FFFF00"/>
                </a:solidFill>
                <a:latin typeface="宋体" panose="02010600030101010101" pitchFamily="2" charset="-122"/>
                <a:ea typeface="宋体" panose="02010600030101010101" pitchFamily="2" charset="-122"/>
                <a:cs typeface="宋体" panose="02010600030101010101" pitchFamily="2" charset="-122"/>
              </a:rPr>
              <a:t>由前序序列</a:t>
            </a:r>
            <a:r>
              <a:rPr lang="en-US" altLang="zh-CN" sz="2800" dirty="0" smtClean="0">
                <a:solidFill>
                  <a:srgbClr val="FFFF00"/>
                </a:solidFill>
                <a:latin typeface="宋体" panose="02010600030101010101" pitchFamily="2" charset="-122"/>
                <a:ea typeface="宋体" panose="02010600030101010101" pitchFamily="2" charset="-122"/>
                <a:cs typeface="宋体" panose="02010600030101010101" pitchFamily="2" charset="-122"/>
              </a:rPr>
              <a:t>12…n</a:t>
            </a:r>
            <a:r>
              <a:rPr lang="zh-CN" altLang="en-US" sz="2800"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所能得到的中序序列的数目恰好是数列</a:t>
            </a:r>
            <a:r>
              <a:rPr lang="en-US" altLang="zh-CN" sz="2800" dirty="0" smtClean="0">
                <a:solidFill>
                  <a:srgbClr val="FFFF00"/>
                </a:solidFill>
                <a:latin typeface="宋体" panose="02010600030101010101" pitchFamily="2" charset="-122"/>
                <a:ea typeface="宋体" panose="02010600030101010101" pitchFamily="2" charset="-122"/>
                <a:cs typeface="宋体" panose="02010600030101010101" pitchFamily="2" charset="-122"/>
              </a:rPr>
              <a:t>12…n</a:t>
            </a:r>
            <a:r>
              <a:rPr lang="zh-CN" altLang="en-US" sz="2800"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按不同顺序进栈和出栈所能得到的排列的数目</a:t>
            </a:r>
          </a:p>
        </p:txBody>
      </p:sp>
      <p:graphicFrame>
        <p:nvGraphicFramePr>
          <p:cNvPr id="7" name="Object 24"/>
          <p:cNvGraphicFramePr>
            <a:graphicFrameLocks noChangeAspect="1"/>
          </p:cNvGraphicFramePr>
          <p:nvPr/>
        </p:nvGraphicFramePr>
        <p:xfrm>
          <a:off x="3203724" y="1629043"/>
          <a:ext cx="2513013" cy="590550"/>
        </p:xfrm>
        <a:graphic>
          <a:graphicData uri="http://schemas.openxmlformats.org/presentationml/2006/ole">
            <mc:AlternateContent xmlns:mc="http://schemas.openxmlformats.org/markup-compatibility/2006">
              <mc:Choice xmlns:v="urn:schemas-microsoft-com:vml" Requires="v">
                <p:oleObj spid="_x0000_s259193" name="公式" r:id="rId4" imgW="1675765" imgH="393700" progId="Equation.3">
                  <p:embed/>
                </p:oleObj>
              </mc:Choice>
              <mc:Fallback>
                <p:oleObj name="公式" r:id="rId4" imgW="1675765" imgH="393700" progId="Equation.3">
                  <p:embed/>
                  <p:pic>
                    <p:nvPicPr>
                      <p:cNvPr id="0" name="图片 2549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724" y="1629043"/>
                        <a:ext cx="2513013" cy="590550"/>
                      </a:xfrm>
                      <a:prstGeom prst="rect">
                        <a:avLst/>
                      </a:prstGeom>
                      <a:solidFill>
                        <a:srgbClr val="FFFF99"/>
                      </a:solidFill>
                      <a:ln>
                        <a:noFill/>
                      </a:ln>
                      <a:effectLst>
                        <a:outerShdw dist="107763" dir="2700000" algn="ctr" rotWithShape="0">
                          <a:srgbClr val="333333">
                            <a:alpha val="50000"/>
                          </a:srgbClr>
                        </a:outerShdw>
                      </a:effectLst>
                    </p:spPr>
                  </p:pic>
                </p:oleObj>
              </mc:Fallback>
            </mc:AlternateContent>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4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620713"/>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5" name="Text Box 5"/>
          <p:cNvSpPr txBox="1">
            <a:spLocks noChangeArrowheads="1"/>
          </p:cNvSpPr>
          <p:nvPr/>
        </p:nvSpPr>
        <p:spPr bwMode="auto">
          <a:xfrm>
            <a:off x="179388" y="188913"/>
            <a:ext cx="534479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solidFill>
                  <a:srgbClr val="FFFF00"/>
                </a:solidFill>
                <a:effectLst/>
              </a:rPr>
              <a:t>Stack state in PreOrderTraversal</a:t>
            </a:r>
          </a:p>
          <a:p>
            <a:pPr algn="l"/>
            <a:r>
              <a:rPr kumimoji="1" lang="zh-CN" altLang="en-US" sz="3600">
                <a:effectLst/>
              </a:rPr>
              <a:t>先</a:t>
            </a:r>
            <a:r>
              <a:rPr kumimoji="1" lang="en-US" altLang="zh-CN" sz="3600">
                <a:effectLst/>
              </a:rPr>
              <a:t>/</a:t>
            </a:r>
            <a:r>
              <a:rPr kumimoji="1" lang="zh-CN" altLang="en-US" sz="3600">
                <a:effectLst/>
              </a:rPr>
              <a:t>中序遍历中栈的变化</a:t>
            </a:r>
          </a:p>
        </p:txBody>
      </p:sp>
      <p:grpSp>
        <p:nvGrpSpPr>
          <p:cNvPr id="184395" name="Group 75"/>
          <p:cNvGrpSpPr/>
          <p:nvPr/>
        </p:nvGrpSpPr>
        <p:grpSpPr bwMode="auto">
          <a:xfrm>
            <a:off x="325438" y="1628775"/>
            <a:ext cx="865187" cy="2160588"/>
            <a:chOff x="205" y="1026"/>
            <a:chExt cx="545" cy="1361"/>
          </a:xfrm>
        </p:grpSpPr>
        <p:sp>
          <p:nvSpPr>
            <p:cNvPr id="184326" name="Line 6"/>
            <p:cNvSpPr>
              <a:spLocks noChangeShapeType="1"/>
            </p:cNvSpPr>
            <p:nvPr/>
          </p:nvSpPr>
          <p:spPr bwMode="auto">
            <a:xfrm>
              <a:off x="2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7" name="Line 7"/>
            <p:cNvSpPr>
              <a:spLocks noChangeShapeType="1"/>
            </p:cNvSpPr>
            <p:nvPr/>
          </p:nvSpPr>
          <p:spPr bwMode="auto">
            <a:xfrm>
              <a:off x="7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8" name="Line 8"/>
            <p:cNvSpPr>
              <a:spLocks noChangeShapeType="1"/>
            </p:cNvSpPr>
            <p:nvPr/>
          </p:nvSpPr>
          <p:spPr bwMode="auto">
            <a:xfrm>
              <a:off x="2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9" name="Rectangle 9"/>
            <p:cNvSpPr>
              <a:spLocks noChangeArrowheads="1"/>
            </p:cNvSpPr>
            <p:nvPr/>
          </p:nvSpPr>
          <p:spPr bwMode="auto">
            <a:xfrm>
              <a:off x="2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4396" name="Group 76"/>
          <p:cNvGrpSpPr/>
          <p:nvPr/>
        </p:nvGrpSpPr>
        <p:grpSpPr bwMode="auto">
          <a:xfrm>
            <a:off x="1476375" y="1628775"/>
            <a:ext cx="866775" cy="2160588"/>
            <a:chOff x="930" y="1026"/>
            <a:chExt cx="546" cy="1361"/>
          </a:xfrm>
        </p:grpSpPr>
        <p:sp>
          <p:nvSpPr>
            <p:cNvPr id="184330" name="Line 10"/>
            <p:cNvSpPr>
              <a:spLocks noChangeShapeType="1"/>
            </p:cNvSpPr>
            <p:nvPr/>
          </p:nvSpPr>
          <p:spPr bwMode="auto">
            <a:xfrm>
              <a:off x="930"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1" name="Line 11"/>
            <p:cNvSpPr>
              <a:spLocks noChangeShapeType="1"/>
            </p:cNvSpPr>
            <p:nvPr/>
          </p:nvSpPr>
          <p:spPr bwMode="auto">
            <a:xfrm>
              <a:off x="147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2" name="Line 12"/>
            <p:cNvSpPr>
              <a:spLocks noChangeShapeType="1"/>
            </p:cNvSpPr>
            <p:nvPr/>
          </p:nvSpPr>
          <p:spPr bwMode="auto">
            <a:xfrm>
              <a:off x="93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3" name="Rectangle 13"/>
            <p:cNvSpPr>
              <a:spLocks noChangeArrowheads="1"/>
            </p:cNvSpPr>
            <p:nvPr/>
          </p:nvSpPr>
          <p:spPr bwMode="auto">
            <a:xfrm>
              <a:off x="930"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34" name="Rectangle 14"/>
            <p:cNvSpPr>
              <a:spLocks noChangeArrowheads="1"/>
            </p:cNvSpPr>
            <p:nvPr/>
          </p:nvSpPr>
          <p:spPr bwMode="auto">
            <a:xfrm>
              <a:off x="930"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4397" name="Group 77"/>
          <p:cNvGrpSpPr/>
          <p:nvPr/>
        </p:nvGrpSpPr>
        <p:grpSpPr bwMode="auto">
          <a:xfrm>
            <a:off x="2627312" y="1628775"/>
            <a:ext cx="862021" cy="2160588"/>
            <a:chOff x="1655" y="1026"/>
            <a:chExt cx="546" cy="1361"/>
          </a:xfrm>
        </p:grpSpPr>
        <p:sp>
          <p:nvSpPr>
            <p:cNvPr id="184335" name="Line 15"/>
            <p:cNvSpPr>
              <a:spLocks noChangeShapeType="1"/>
            </p:cNvSpPr>
            <p:nvPr/>
          </p:nvSpPr>
          <p:spPr bwMode="auto">
            <a:xfrm>
              <a:off x="165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6" name="Line 16"/>
            <p:cNvSpPr>
              <a:spLocks noChangeShapeType="1"/>
            </p:cNvSpPr>
            <p:nvPr/>
          </p:nvSpPr>
          <p:spPr bwMode="auto">
            <a:xfrm>
              <a:off x="220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7" name="Line 17"/>
            <p:cNvSpPr>
              <a:spLocks noChangeShapeType="1"/>
            </p:cNvSpPr>
            <p:nvPr/>
          </p:nvSpPr>
          <p:spPr bwMode="auto">
            <a:xfrm>
              <a:off x="165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8" name="Rectangle 18"/>
            <p:cNvSpPr>
              <a:spLocks noChangeArrowheads="1"/>
            </p:cNvSpPr>
            <p:nvPr/>
          </p:nvSpPr>
          <p:spPr bwMode="auto">
            <a:xfrm>
              <a:off x="165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39" name="Rectangle 19"/>
            <p:cNvSpPr>
              <a:spLocks noChangeArrowheads="1"/>
            </p:cNvSpPr>
            <p:nvPr/>
          </p:nvSpPr>
          <p:spPr bwMode="auto">
            <a:xfrm>
              <a:off x="1656"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40" name="Rectangle 20"/>
            <p:cNvSpPr>
              <a:spLocks noChangeArrowheads="1"/>
            </p:cNvSpPr>
            <p:nvPr/>
          </p:nvSpPr>
          <p:spPr bwMode="auto">
            <a:xfrm>
              <a:off x="1655" y="1842"/>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grpSp>
      <p:grpSp>
        <p:nvGrpSpPr>
          <p:cNvPr id="184398" name="Group 78"/>
          <p:cNvGrpSpPr/>
          <p:nvPr/>
        </p:nvGrpSpPr>
        <p:grpSpPr bwMode="auto">
          <a:xfrm>
            <a:off x="3779838" y="1628775"/>
            <a:ext cx="866775" cy="2160588"/>
            <a:chOff x="2381" y="1026"/>
            <a:chExt cx="546" cy="1361"/>
          </a:xfrm>
        </p:grpSpPr>
        <p:sp>
          <p:nvSpPr>
            <p:cNvPr id="184341" name="Line 21"/>
            <p:cNvSpPr>
              <a:spLocks noChangeShapeType="1"/>
            </p:cNvSpPr>
            <p:nvPr/>
          </p:nvSpPr>
          <p:spPr bwMode="auto">
            <a:xfrm>
              <a:off x="238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2" name="Line 22"/>
            <p:cNvSpPr>
              <a:spLocks noChangeShapeType="1"/>
            </p:cNvSpPr>
            <p:nvPr/>
          </p:nvSpPr>
          <p:spPr bwMode="auto">
            <a:xfrm>
              <a:off x="292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3" name="Line 23"/>
            <p:cNvSpPr>
              <a:spLocks noChangeShapeType="1"/>
            </p:cNvSpPr>
            <p:nvPr/>
          </p:nvSpPr>
          <p:spPr bwMode="auto">
            <a:xfrm>
              <a:off x="238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4" name="Rectangle 24"/>
            <p:cNvSpPr>
              <a:spLocks noChangeArrowheads="1"/>
            </p:cNvSpPr>
            <p:nvPr/>
          </p:nvSpPr>
          <p:spPr bwMode="auto">
            <a:xfrm>
              <a:off x="2381"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45" name="Rectangle 25"/>
            <p:cNvSpPr>
              <a:spLocks noChangeArrowheads="1"/>
            </p:cNvSpPr>
            <p:nvPr/>
          </p:nvSpPr>
          <p:spPr bwMode="auto">
            <a:xfrm>
              <a:off x="2382"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4400" name="Group 80"/>
          <p:cNvGrpSpPr/>
          <p:nvPr/>
        </p:nvGrpSpPr>
        <p:grpSpPr bwMode="auto">
          <a:xfrm>
            <a:off x="322263" y="4364038"/>
            <a:ext cx="866775" cy="2160587"/>
            <a:chOff x="203" y="2749"/>
            <a:chExt cx="546" cy="1361"/>
          </a:xfrm>
        </p:grpSpPr>
        <p:sp>
          <p:nvSpPr>
            <p:cNvPr id="184347" name="Line 27"/>
            <p:cNvSpPr>
              <a:spLocks noChangeShapeType="1"/>
            </p:cNvSpPr>
            <p:nvPr/>
          </p:nvSpPr>
          <p:spPr bwMode="auto">
            <a:xfrm>
              <a:off x="203" y="2749"/>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8" name="Line 28"/>
            <p:cNvSpPr>
              <a:spLocks noChangeShapeType="1"/>
            </p:cNvSpPr>
            <p:nvPr/>
          </p:nvSpPr>
          <p:spPr bwMode="auto">
            <a:xfrm>
              <a:off x="748" y="2749"/>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9" name="Line 29"/>
            <p:cNvSpPr>
              <a:spLocks noChangeShapeType="1"/>
            </p:cNvSpPr>
            <p:nvPr/>
          </p:nvSpPr>
          <p:spPr bwMode="auto">
            <a:xfrm>
              <a:off x="203" y="4110"/>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0" name="Rectangle 30"/>
            <p:cNvSpPr>
              <a:spLocks noChangeArrowheads="1"/>
            </p:cNvSpPr>
            <p:nvPr/>
          </p:nvSpPr>
          <p:spPr bwMode="auto">
            <a:xfrm>
              <a:off x="203" y="392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51" name="Rectangle 31"/>
            <p:cNvSpPr>
              <a:spLocks noChangeArrowheads="1"/>
            </p:cNvSpPr>
            <p:nvPr/>
          </p:nvSpPr>
          <p:spPr bwMode="auto">
            <a:xfrm>
              <a:off x="204" y="374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4401" name="Group 81"/>
          <p:cNvGrpSpPr/>
          <p:nvPr/>
        </p:nvGrpSpPr>
        <p:grpSpPr bwMode="auto">
          <a:xfrm>
            <a:off x="1476376" y="4365625"/>
            <a:ext cx="865188" cy="2160588"/>
            <a:chOff x="930" y="2750"/>
            <a:chExt cx="545" cy="1361"/>
          </a:xfrm>
        </p:grpSpPr>
        <p:sp>
          <p:nvSpPr>
            <p:cNvPr id="184353" name="Line 33"/>
            <p:cNvSpPr>
              <a:spLocks noChangeShapeType="1"/>
            </p:cNvSpPr>
            <p:nvPr/>
          </p:nvSpPr>
          <p:spPr bwMode="auto">
            <a:xfrm>
              <a:off x="930"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4" name="Line 34"/>
            <p:cNvSpPr>
              <a:spLocks noChangeShapeType="1"/>
            </p:cNvSpPr>
            <p:nvPr/>
          </p:nvSpPr>
          <p:spPr bwMode="auto">
            <a:xfrm>
              <a:off x="1475"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5" name="Line 35"/>
            <p:cNvSpPr>
              <a:spLocks noChangeShapeType="1"/>
            </p:cNvSpPr>
            <p:nvPr/>
          </p:nvSpPr>
          <p:spPr bwMode="auto">
            <a:xfrm>
              <a:off x="930"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6" name="Rectangle 36"/>
            <p:cNvSpPr>
              <a:spLocks noChangeArrowheads="1"/>
            </p:cNvSpPr>
            <p:nvPr/>
          </p:nvSpPr>
          <p:spPr bwMode="auto">
            <a:xfrm>
              <a:off x="930"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57" name="Rectangle 37"/>
            <p:cNvSpPr>
              <a:spLocks noChangeArrowheads="1"/>
            </p:cNvSpPr>
            <p:nvPr/>
          </p:nvSpPr>
          <p:spPr bwMode="auto">
            <a:xfrm>
              <a:off x="930"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58" name="Rectangle 38"/>
            <p:cNvSpPr>
              <a:spLocks noChangeArrowheads="1"/>
            </p:cNvSpPr>
            <p:nvPr/>
          </p:nvSpPr>
          <p:spPr bwMode="auto">
            <a:xfrm>
              <a:off x="930" y="3566"/>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grpSp>
      <p:grpSp>
        <p:nvGrpSpPr>
          <p:cNvPr id="184402" name="Group 82"/>
          <p:cNvGrpSpPr/>
          <p:nvPr/>
        </p:nvGrpSpPr>
        <p:grpSpPr bwMode="auto">
          <a:xfrm>
            <a:off x="2627313" y="4365625"/>
            <a:ext cx="866775" cy="2160588"/>
            <a:chOff x="1655" y="2750"/>
            <a:chExt cx="546" cy="1361"/>
          </a:xfrm>
        </p:grpSpPr>
        <p:sp>
          <p:nvSpPr>
            <p:cNvPr id="184359" name="Line 39"/>
            <p:cNvSpPr>
              <a:spLocks noChangeShapeType="1"/>
            </p:cNvSpPr>
            <p:nvPr/>
          </p:nvSpPr>
          <p:spPr bwMode="auto">
            <a:xfrm>
              <a:off x="165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0" name="Line 40"/>
            <p:cNvSpPr>
              <a:spLocks noChangeShapeType="1"/>
            </p:cNvSpPr>
            <p:nvPr/>
          </p:nvSpPr>
          <p:spPr bwMode="auto">
            <a:xfrm>
              <a:off x="220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1" name="Line 41"/>
            <p:cNvSpPr>
              <a:spLocks noChangeShapeType="1"/>
            </p:cNvSpPr>
            <p:nvPr/>
          </p:nvSpPr>
          <p:spPr bwMode="auto">
            <a:xfrm>
              <a:off x="165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2" name="Rectangle 42"/>
            <p:cNvSpPr>
              <a:spLocks noChangeArrowheads="1"/>
            </p:cNvSpPr>
            <p:nvPr/>
          </p:nvSpPr>
          <p:spPr bwMode="auto">
            <a:xfrm>
              <a:off x="1655"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63" name="Rectangle 43"/>
            <p:cNvSpPr>
              <a:spLocks noChangeArrowheads="1"/>
            </p:cNvSpPr>
            <p:nvPr/>
          </p:nvSpPr>
          <p:spPr bwMode="auto">
            <a:xfrm>
              <a:off x="1656"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4403" name="Group 83"/>
          <p:cNvGrpSpPr/>
          <p:nvPr/>
        </p:nvGrpSpPr>
        <p:grpSpPr bwMode="auto">
          <a:xfrm>
            <a:off x="3781425" y="4365625"/>
            <a:ext cx="865188" cy="2160588"/>
            <a:chOff x="2382" y="2750"/>
            <a:chExt cx="545" cy="1361"/>
          </a:xfrm>
        </p:grpSpPr>
        <p:sp>
          <p:nvSpPr>
            <p:cNvPr id="184365" name="Line 45"/>
            <p:cNvSpPr>
              <a:spLocks noChangeShapeType="1"/>
            </p:cNvSpPr>
            <p:nvPr/>
          </p:nvSpPr>
          <p:spPr bwMode="auto">
            <a:xfrm>
              <a:off x="2382"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6" name="Line 46"/>
            <p:cNvSpPr>
              <a:spLocks noChangeShapeType="1"/>
            </p:cNvSpPr>
            <p:nvPr/>
          </p:nvSpPr>
          <p:spPr bwMode="auto">
            <a:xfrm>
              <a:off x="2927"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7" name="Line 47"/>
            <p:cNvSpPr>
              <a:spLocks noChangeShapeType="1"/>
            </p:cNvSpPr>
            <p:nvPr/>
          </p:nvSpPr>
          <p:spPr bwMode="auto">
            <a:xfrm>
              <a:off x="2382"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8" name="Rectangle 48"/>
            <p:cNvSpPr>
              <a:spLocks noChangeArrowheads="1"/>
            </p:cNvSpPr>
            <p:nvPr/>
          </p:nvSpPr>
          <p:spPr bwMode="auto">
            <a:xfrm>
              <a:off x="2382"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4399" name="Group 79"/>
          <p:cNvGrpSpPr/>
          <p:nvPr/>
        </p:nvGrpSpPr>
        <p:grpSpPr bwMode="auto">
          <a:xfrm>
            <a:off x="4929188" y="1628775"/>
            <a:ext cx="865187" cy="2160588"/>
            <a:chOff x="3105" y="1026"/>
            <a:chExt cx="545" cy="1361"/>
          </a:xfrm>
        </p:grpSpPr>
        <p:sp>
          <p:nvSpPr>
            <p:cNvPr id="184370" name="Line 50"/>
            <p:cNvSpPr>
              <a:spLocks noChangeShapeType="1"/>
            </p:cNvSpPr>
            <p:nvPr/>
          </p:nvSpPr>
          <p:spPr bwMode="auto">
            <a:xfrm>
              <a:off x="31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1" name="Line 51"/>
            <p:cNvSpPr>
              <a:spLocks noChangeShapeType="1"/>
            </p:cNvSpPr>
            <p:nvPr/>
          </p:nvSpPr>
          <p:spPr bwMode="auto">
            <a:xfrm>
              <a:off x="36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2" name="Line 52"/>
            <p:cNvSpPr>
              <a:spLocks noChangeShapeType="1"/>
            </p:cNvSpPr>
            <p:nvPr/>
          </p:nvSpPr>
          <p:spPr bwMode="auto">
            <a:xfrm>
              <a:off x="31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3" name="Rectangle 53"/>
            <p:cNvSpPr>
              <a:spLocks noChangeArrowheads="1"/>
            </p:cNvSpPr>
            <p:nvPr/>
          </p:nvSpPr>
          <p:spPr bwMode="auto">
            <a:xfrm>
              <a:off x="31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4404" name="Group 84"/>
          <p:cNvGrpSpPr/>
          <p:nvPr/>
        </p:nvGrpSpPr>
        <p:grpSpPr bwMode="auto">
          <a:xfrm>
            <a:off x="4929188" y="4365625"/>
            <a:ext cx="866775" cy="2160588"/>
            <a:chOff x="3105" y="2750"/>
            <a:chExt cx="546" cy="1361"/>
          </a:xfrm>
        </p:grpSpPr>
        <p:sp>
          <p:nvSpPr>
            <p:cNvPr id="184375" name="Line 55"/>
            <p:cNvSpPr>
              <a:spLocks noChangeShapeType="1"/>
            </p:cNvSpPr>
            <p:nvPr/>
          </p:nvSpPr>
          <p:spPr bwMode="auto">
            <a:xfrm>
              <a:off x="310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6" name="Line 56"/>
            <p:cNvSpPr>
              <a:spLocks noChangeShapeType="1"/>
            </p:cNvSpPr>
            <p:nvPr/>
          </p:nvSpPr>
          <p:spPr bwMode="auto">
            <a:xfrm>
              <a:off x="365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7" name="Line 57"/>
            <p:cNvSpPr>
              <a:spLocks noChangeShapeType="1"/>
            </p:cNvSpPr>
            <p:nvPr/>
          </p:nvSpPr>
          <p:spPr bwMode="auto">
            <a:xfrm>
              <a:off x="310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8" name="Rectangle 58"/>
            <p:cNvSpPr>
              <a:spLocks noChangeArrowheads="1"/>
            </p:cNvSpPr>
            <p:nvPr/>
          </p:nvSpPr>
          <p:spPr bwMode="auto">
            <a:xfrm>
              <a:off x="3105"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79" name="Rectangle 59"/>
            <p:cNvSpPr>
              <a:spLocks noChangeArrowheads="1"/>
            </p:cNvSpPr>
            <p:nvPr/>
          </p:nvSpPr>
          <p:spPr bwMode="auto">
            <a:xfrm>
              <a:off x="3106"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4405" name="Group 85"/>
          <p:cNvGrpSpPr/>
          <p:nvPr/>
        </p:nvGrpSpPr>
        <p:grpSpPr bwMode="auto">
          <a:xfrm>
            <a:off x="6083300" y="4367213"/>
            <a:ext cx="866775" cy="2160587"/>
            <a:chOff x="3832" y="2751"/>
            <a:chExt cx="546" cy="1361"/>
          </a:xfrm>
        </p:grpSpPr>
        <p:sp>
          <p:nvSpPr>
            <p:cNvPr id="184380" name="Line 60"/>
            <p:cNvSpPr>
              <a:spLocks noChangeShapeType="1"/>
            </p:cNvSpPr>
            <p:nvPr/>
          </p:nvSpPr>
          <p:spPr bwMode="auto">
            <a:xfrm>
              <a:off x="3832" y="2751"/>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1" name="Line 61"/>
            <p:cNvSpPr>
              <a:spLocks noChangeShapeType="1"/>
            </p:cNvSpPr>
            <p:nvPr/>
          </p:nvSpPr>
          <p:spPr bwMode="auto">
            <a:xfrm>
              <a:off x="4377" y="2751"/>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2" name="Line 62"/>
            <p:cNvSpPr>
              <a:spLocks noChangeShapeType="1"/>
            </p:cNvSpPr>
            <p:nvPr/>
          </p:nvSpPr>
          <p:spPr bwMode="auto">
            <a:xfrm>
              <a:off x="3832" y="4112"/>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3" name="Rectangle 63"/>
            <p:cNvSpPr>
              <a:spLocks noChangeArrowheads="1"/>
            </p:cNvSpPr>
            <p:nvPr/>
          </p:nvSpPr>
          <p:spPr bwMode="auto">
            <a:xfrm>
              <a:off x="3832" y="3930"/>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84" name="Rectangle 64"/>
            <p:cNvSpPr>
              <a:spLocks noChangeArrowheads="1"/>
            </p:cNvSpPr>
            <p:nvPr/>
          </p:nvSpPr>
          <p:spPr bwMode="auto">
            <a:xfrm>
              <a:off x="3833" y="374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85" name="Rectangle 65"/>
            <p:cNvSpPr>
              <a:spLocks noChangeArrowheads="1"/>
            </p:cNvSpPr>
            <p:nvPr/>
          </p:nvSpPr>
          <p:spPr bwMode="auto">
            <a:xfrm>
              <a:off x="3833" y="356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grpSp>
      <p:grpSp>
        <p:nvGrpSpPr>
          <p:cNvPr id="184406" name="Group 86"/>
          <p:cNvGrpSpPr/>
          <p:nvPr/>
        </p:nvGrpSpPr>
        <p:grpSpPr bwMode="auto">
          <a:xfrm>
            <a:off x="7234238" y="4367213"/>
            <a:ext cx="866775" cy="2160587"/>
            <a:chOff x="4557" y="2751"/>
            <a:chExt cx="546" cy="1361"/>
          </a:xfrm>
        </p:grpSpPr>
        <p:sp>
          <p:nvSpPr>
            <p:cNvPr id="184386" name="Line 66"/>
            <p:cNvSpPr>
              <a:spLocks noChangeShapeType="1"/>
            </p:cNvSpPr>
            <p:nvPr/>
          </p:nvSpPr>
          <p:spPr bwMode="auto">
            <a:xfrm>
              <a:off x="4557" y="2751"/>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7" name="Line 67"/>
            <p:cNvSpPr>
              <a:spLocks noChangeShapeType="1"/>
            </p:cNvSpPr>
            <p:nvPr/>
          </p:nvSpPr>
          <p:spPr bwMode="auto">
            <a:xfrm>
              <a:off x="5102" y="2751"/>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8" name="Line 68"/>
            <p:cNvSpPr>
              <a:spLocks noChangeShapeType="1"/>
            </p:cNvSpPr>
            <p:nvPr/>
          </p:nvSpPr>
          <p:spPr bwMode="auto">
            <a:xfrm>
              <a:off x="4557" y="4112"/>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9" name="Rectangle 69"/>
            <p:cNvSpPr>
              <a:spLocks noChangeArrowheads="1"/>
            </p:cNvSpPr>
            <p:nvPr/>
          </p:nvSpPr>
          <p:spPr bwMode="auto">
            <a:xfrm>
              <a:off x="4557" y="3930"/>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90" name="Rectangle 70"/>
            <p:cNvSpPr>
              <a:spLocks noChangeArrowheads="1"/>
            </p:cNvSpPr>
            <p:nvPr/>
          </p:nvSpPr>
          <p:spPr bwMode="auto">
            <a:xfrm>
              <a:off x="4558" y="374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sp>
        <p:nvSpPr>
          <p:cNvPr id="2" name="文本框 1"/>
          <p:cNvSpPr txBox="1"/>
          <p:nvPr/>
        </p:nvSpPr>
        <p:spPr>
          <a:xfrm>
            <a:off x="325755" y="1628775"/>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a:t>
            </a:r>
          </a:p>
        </p:txBody>
      </p:sp>
      <p:sp>
        <p:nvSpPr>
          <p:cNvPr id="3" name="文本框 2"/>
          <p:cNvSpPr txBox="1"/>
          <p:nvPr/>
        </p:nvSpPr>
        <p:spPr>
          <a:xfrm>
            <a:off x="1478280" y="1628775"/>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a:t>
            </a:r>
          </a:p>
        </p:txBody>
      </p:sp>
      <p:sp>
        <p:nvSpPr>
          <p:cNvPr id="4" name="文本框 3"/>
          <p:cNvSpPr txBox="1"/>
          <p:nvPr/>
        </p:nvSpPr>
        <p:spPr>
          <a:xfrm>
            <a:off x="2628900" y="1628775"/>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a</a:t>
            </a:r>
          </a:p>
        </p:txBody>
      </p:sp>
      <p:sp>
        <p:nvSpPr>
          <p:cNvPr id="5" name="文本框 4"/>
          <p:cNvSpPr txBox="1"/>
          <p:nvPr/>
        </p:nvSpPr>
        <p:spPr>
          <a:xfrm>
            <a:off x="323850" y="4364355"/>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a:t>
            </a:r>
          </a:p>
        </p:txBody>
      </p:sp>
      <p:sp>
        <p:nvSpPr>
          <p:cNvPr id="6" name="文本框 5"/>
          <p:cNvSpPr txBox="1"/>
          <p:nvPr/>
        </p:nvSpPr>
        <p:spPr>
          <a:xfrm>
            <a:off x="1470025" y="4364990"/>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b</a:t>
            </a:r>
          </a:p>
        </p:txBody>
      </p:sp>
      <p:sp>
        <p:nvSpPr>
          <p:cNvPr id="7" name="文本框 6"/>
          <p:cNvSpPr txBox="1"/>
          <p:nvPr/>
        </p:nvSpPr>
        <p:spPr>
          <a:xfrm>
            <a:off x="4922520" y="4367530"/>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a:t>
            </a:r>
          </a:p>
        </p:txBody>
      </p:sp>
      <p:sp>
        <p:nvSpPr>
          <p:cNvPr id="8" name="文本框 7"/>
          <p:cNvSpPr txBox="1"/>
          <p:nvPr/>
        </p:nvSpPr>
        <p:spPr>
          <a:xfrm>
            <a:off x="6078855" y="4367530"/>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c</a:t>
            </a:r>
          </a:p>
        </p:txBody>
      </p:sp>
      <p:sp>
        <p:nvSpPr>
          <p:cNvPr id="9" name="文本框 8"/>
          <p:cNvSpPr txBox="1"/>
          <p:nvPr/>
        </p:nvSpPr>
        <p:spPr>
          <a:xfrm>
            <a:off x="3781425" y="162877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a</a:t>
            </a:r>
          </a:p>
        </p:txBody>
      </p:sp>
      <p:sp>
        <p:nvSpPr>
          <p:cNvPr id="10" name="文本框 9"/>
          <p:cNvSpPr txBox="1"/>
          <p:nvPr/>
        </p:nvSpPr>
        <p:spPr>
          <a:xfrm>
            <a:off x="4922520" y="162877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a:t>
            </a:r>
          </a:p>
        </p:txBody>
      </p:sp>
      <p:sp>
        <p:nvSpPr>
          <p:cNvPr id="11" name="文本框 10"/>
          <p:cNvSpPr txBox="1"/>
          <p:nvPr/>
        </p:nvSpPr>
        <p:spPr>
          <a:xfrm>
            <a:off x="2628900" y="436435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b</a:t>
            </a:r>
          </a:p>
        </p:txBody>
      </p:sp>
      <p:sp>
        <p:nvSpPr>
          <p:cNvPr id="12" name="文本框 11"/>
          <p:cNvSpPr txBox="1"/>
          <p:nvPr/>
        </p:nvSpPr>
        <p:spPr>
          <a:xfrm>
            <a:off x="3773170" y="4367530"/>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a:t>
            </a:r>
          </a:p>
        </p:txBody>
      </p:sp>
      <p:sp>
        <p:nvSpPr>
          <p:cNvPr id="13" name="文本框 12"/>
          <p:cNvSpPr txBox="1"/>
          <p:nvPr/>
        </p:nvSpPr>
        <p:spPr>
          <a:xfrm>
            <a:off x="7227570" y="4367530"/>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c</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5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620713"/>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411" name="Group 67"/>
          <p:cNvGrpSpPr/>
          <p:nvPr/>
        </p:nvGrpSpPr>
        <p:grpSpPr bwMode="auto">
          <a:xfrm>
            <a:off x="325438" y="1628775"/>
            <a:ext cx="865187" cy="2160588"/>
            <a:chOff x="205" y="1026"/>
            <a:chExt cx="545" cy="1361"/>
          </a:xfrm>
        </p:grpSpPr>
        <p:sp>
          <p:nvSpPr>
            <p:cNvPr id="185350" name="Line 6"/>
            <p:cNvSpPr>
              <a:spLocks noChangeShapeType="1"/>
            </p:cNvSpPr>
            <p:nvPr/>
          </p:nvSpPr>
          <p:spPr bwMode="auto">
            <a:xfrm>
              <a:off x="2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1" name="Line 7"/>
            <p:cNvSpPr>
              <a:spLocks noChangeShapeType="1"/>
            </p:cNvSpPr>
            <p:nvPr/>
          </p:nvSpPr>
          <p:spPr bwMode="auto">
            <a:xfrm>
              <a:off x="7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2" name="Line 8"/>
            <p:cNvSpPr>
              <a:spLocks noChangeShapeType="1"/>
            </p:cNvSpPr>
            <p:nvPr/>
          </p:nvSpPr>
          <p:spPr bwMode="auto">
            <a:xfrm>
              <a:off x="2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3" name="Rectangle 9"/>
            <p:cNvSpPr>
              <a:spLocks noChangeArrowheads="1"/>
            </p:cNvSpPr>
            <p:nvPr/>
          </p:nvSpPr>
          <p:spPr bwMode="auto">
            <a:xfrm>
              <a:off x="2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5412" name="Group 68"/>
          <p:cNvGrpSpPr/>
          <p:nvPr/>
        </p:nvGrpSpPr>
        <p:grpSpPr bwMode="auto">
          <a:xfrm>
            <a:off x="1477965" y="1628775"/>
            <a:ext cx="865188" cy="2160588"/>
            <a:chOff x="931" y="1026"/>
            <a:chExt cx="545" cy="1361"/>
          </a:xfrm>
        </p:grpSpPr>
        <p:sp>
          <p:nvSpPr>
            <p:cNvPr id="185354" name="Line 10"/>
            <p:cNvSpPr>
              <a:spLocks noChangeShapeType="1"/>
            </p:cNvSpPr>
            <p:nvPr/>
          </p:nvSpPr>
          <p:spPr bwMode="auto">
            <a:xfrm>
              <a:off x="93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5" name="Line 11"/>
            <p:cNvSpPr>
              <a:spLocks noChangeShapeType="1"/>
            </p:cNvSpPr>
            <p:nvPr/>
          </p:nvSpPr>
          <p:spPr bwMode="auto">
            <a:xfrm>
              <a:off x="147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6" name="Line 12"/>
            <p:cNvSpPr>
              <a:spLocks noChangeShapeType="1"/>
            </p:cNvSpPr>
            <p:nvPr/>
          </p:nvSpPr>
          <p:spPr bwMode="auto">
            <a:xfrm>
              <a:off x="93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7" name="Rectangle 13"/>
            <p:cNvSpPr>
              <a:spLocks noChangeArrowheads="1"/>
            </p:cNvSpPr>
            <p:nvPr/>
          </p:nvSpPr>
          <p:spPr bwMode="auto">
            <a:xfrm>
              <a:off x="931"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5358" name="Rectangle 14"/>
            <p:cNvSpPr>
              <a:spLocks noChangeArrowheads="1"/>
            </p:cNvSpPr>
            <p:nvPr/>
          </p:nvSpPr>
          <p:spPr bwMode="auto">
            <a:xfrm>
              <a:off x="931"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grpSp>
      <p:grpSp>
        <p:nvGrpSpPr>
          <p:cNvPr id="185413" name="Group 69"/>
          <p:cNvGrpSpPr/>
          <p:nvPr/>
        </p:nvGrpSpPr>
        <p:grpSpPr bwMode="auto">
          <a:xfrm>
            <a:off x="2627313" y="1628775"/>
            <a:ext cx="865187" cy="2160588"/>
            <a:chOff x="1655" y="1026"/>
            <a:chExt cx="545" cy="1361"/>
          </a:xfrm>
        </p:grpSpPr>
        <p:sp>
          <p:nvSpPr>
            <p:cNvPr id="185359" name="Line 15"/>
            <p:cNvSpPr>
              <a:spLocks noChangeShapeType="1"/>
            </p:cNvSpPr>
            <p:nvPr/>
          </p:nvSpPr>
          <p:spPr bwMode="auto">
            <a:xfrm>
              <a:off x="165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0" name="Line 16"/>
            <p:cNvSpPr>
              <a:spLocks noChangeShapeType="1"/>
            </p:cNvSpPr>
            <p:nvPr/>
          </p:nvSpPr>
          <p:spPr bwMode="auto">
            <a:xfrm>
              <a:off x="220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1" name="Line 17"/>
            <p:cNvSpPr>
              <a:spLocks noChangeShapeType="1"/>
            </p:cNvSpPr>
            <p:nvPr/>
          </p:nvSpPr>
          <p:spPr bwMode="auto">
            <a:xfrm>
              <a:off x="165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2" name="Rectangle 18"/>
            <p:cNvSpPr>
              <a:spLocks noChangeArrowheads="1"/>
            </p:cNvSpPr>
            <p:nvPr/>
          </p:nvSpPr>
          <p:spPr bwMode="auto">
            <a:xfrm>
              <a:off x="165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5414" name="Group 70"/>
          <p:cNvGrpSpPr/>
          <p:nvPr/>
        </p:nvGrpSpPr>
        <p:grpSpPr bwMode="auto">
          <a:xfrm>
            <a:off x="3779838" y="1628775"/>
            <a:ext cx="865187" cy="2160588"/>
            <a:chOff x="2381" y="1026"/>
            <a:chExt cx="545" cy="1361"/>
          </a:xfrm>
        </p:grpSpPr>
        <p:sp>
          <p:nvSpPr>
            <p:cNvPr id="185365" name="Line 21"/>
            <p:cNvSpPr>
              <a:spLocks noChangeShapeType="1"/>
            </p:cNvSpPr>
            <p:nvPr/>
          </p:nvSpPr>
          <p:spPr bwMode="auto">
            <a:xfrm>
              <a:off x="238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6" name="Line 22"/>
            <p:cNvSpPr>
              <a:spLocks noChangeShapeType="1"/>
            </p:cNvSpPr>
            <p:nvPr/>
          </p:nvSpPr>
          <p:spPr bwMode="auto">
            <a:xfrm>
              <a:off x="292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7" name="Line 23"/>
            <p:cNvSpPr>
              <a:spLocks noChangeShapeType="1"/>
            </p:cNvSpPr>
            <p:nvPr/>
          </p:nvSpPr>
          <p:spPr bwMode="auto">
            <a:xfrm>
              <a:off x="238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416" name="Group 72"/>
          <p:cNvGrpSpPr/>
          <p:nvPr/>
        </p:nvGrpSpPr>
        <p:grpSpPr bwMode="auto">
          <a:xfrm>
            <a:off x="322263" y="4364038"/>
            <a:ext cx="866775" cy="2160587"/>
            <a:chOff x="203" y="2749"/>
            <a:chExt cx="546" cy="1361"/>
          </a:xfrm>
        </p:grpSpPr>
        <p:sp>
          <p:nvSpPr>
            <p:cNvPr id="185370" name="Line 26"/>
            <p:cNvSpPr>
              <a:spLocks noChangeShapeType="1"/>
            </p:cNvSpPr>
            <p:nvPr/>
          </p:nvSpPr>
          <p:spPr bwMode="auto">
            <a:xfrm>
              <a:off x="203" y="2749"/>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1" name="Line 27"/>
            <p:cNvSpPr>
              <a:spLocks noChangeShapeType="1"/>
            </p:cNvSpPr>
            <p:nvPr/>
          </p:nvSpPr>
          <p:spPr bwMode="auto">
            <a:xfrm>
              <a:off x="748" y="2749"/>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2" name="Line 28"/>
            <p:cNvSpPr>
              <a:spLocks noChangeShapeType="1"/>
            </p:cNvSpPr>
            <p:nvPr/>
          </p:nvSpPr>
          <p:spPr bwMode="auto">
            <a:xfrm>
              <a:off x="203" y="4110"/>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3" name="Rectangle 29"/>
            <p:cNvSpPr>
              <a:spLocks noChangeArrowheads="1"/>
            </p:cNvSpPr>
            <p:nvPr/>
          </p:nvSpPr>
          <p:spPr bwMode="auto">
            <a:xfrm>
              <a:off x="203" y="392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5374" name="Rectangle 30"/>
            <p:cNvSpPr>
              <a:spLocks noChangeArrowheads="1"/>
            </p:cNvSpPr>
            <p:nvPr/>
          </p:nvSpPr>
          <p:spPr bwMode="auto">
            <a:xfrm>
              <a:off x="204" y="374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grpSp>
      <p:grpSp>
        <p:nvGrpSpPr>
          <p:cNvPr id="185417" name="Group 73"/>
          <p:cNvGrpSpPr/>
          <p:nvPr/>
        </p:nvGrpSpPr>
        <p:grpSpPr bwMode="auto">
          <a:xfrm>
            <a:off x="1476375" y="4365625"/>
            <a:ext cx="865188" cy="2160588"/>
            <a:chOff x="930" y="2750"/>
            <a:chExt cx="545" cy="1361"/>
          </a:xfrm>
        </p:grpSpPr>
        <p:sp>
          <p:nvSpPr>
            <p:cNvPr id="185375" name="Line 31"/>
            <p:cNvSpPr>
              <a:spLocks noChangeShapeType="1"/>
            </p:cNvSpPr>
            <p:nvPr/>
          </p:nvSpPr>
          <p:spPr bwMode="auto">
            <a:xfrm>
              <a:off x="930"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6" name="Line 32"/>
            <p:cNvSpPr>
              <a:spLocks noChangeShapeType="1"/>
            </p:cNvSpPr>
            <p:nvPr/>
          </p:nvSpPr>
          <p:spPr bwMode="auto">
            <a:xfrm>
              <a:off x="1475"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7" name="Line 33"/>
            <p:cNvSpPr>
              <a:spLocks noChangeShapeType="1"/>
            </p:cNvSpPr>
            <p:nvPr/>
          </p:nvSpPr>
          <p:spPr bwMode="auto">
            <a:xfrm>
              <a:off x="930"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8" name="Rectangle 34"/>
            <p:cNvSpPr>
              <a:spLocks noChangeArrowheads="1"/>
            </p:cNvSpPr>
            <p:nvPr/>
          </p:nvSpPr>
          <p:spPr bwMode="auto">
            <a:xfrm>
              <a:off x="930"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5418" name="Group 74"/>
          <p:cNvGrpSpPr/>
          <p:nvPr/>
        </p:nvGrpSpPr>
        <p:grpSpPr bwMode="auto">
          <a:xfrm>
            <a:off x="2627313" y="4365625"/>
            <a:ext cx="865187" cy="2160588"/>
            <a:chOff x="1655" y="2750"/>
            <a:chExt cx="545" cy="1361"/>
          </a:xfrm>
        </p:grpSpPr>
        <p:sp>
          <p:nvSpPr>
            <p:cNvPr id="185381" name="Line 37"/>
            <p:cNvSpPr>
              <a:spLocks noChangeShapeType="1"/>
            </p:cNvSpPr>
            <p:nvPr/>
          </p:nvSpPr>
          <p:spPr bwMode="auto">
            <a:xfrm>
              <a:off x="165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2" name="Line 38"/>
            <p:cNvSpPr>
              <a:spLocks noChangeShapeType="1"/>
            </p:cNvSpPr>
            <p:nvPr/>
          </p:nvSpPr>
          <p:spPr bwMode="auto">
            <a:xfrm>
              <a:off x="220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3" name="Line 39"/>
            <p:cNvSpPr>
              <a:spLocks noChangeShapeType="1"/>
            </p:cNvSpPr>
            <p:nvPr/>
          </p:nvSpPr>
          <p:spPr bwMode="auto">
            <a:xfrm>
              <a:off x="165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419" name="Group 75"/>
          <p:cNvGrpSpPr/>
          <p:nvPr/>
        </p:nvGrpSpPr>
        <p:grpSpPr bwMode="auto">
          <a:xfrm>
            <a:off x="3781425" y="4365625"/>
            <a:ext cx="865188" cy="2160588"/>
            <a:chOff x="2382" y="2750"/>
            <a:chExt cx="545" cy="1361"/>
          </a:xfrm>
        </p:grpSpPr>
        <p:sp>
          <p:nvSpPr>
            <p:cNvPr id="185386" name="Line 42"/>
            <p:cNvSpPr>
              <a:spLocks noChangeShapeType="1"/>
            </p:cNvSpPr>
            <p:nvPr/>
          </p:nvSpPr>
          <p:spPr bwMode="auto">
            <a:xfrm>
              <a:off x="2382"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7" name="Line 43"/>
            <p:cNvSpPr>
              <a:spLocks noChangeShapeType="1"/>
            </p:cNvSpPr>
            <p:nvPr/>
          </p:nvSpPr>
          <p:spPr bwMode="auto">
            <a:xfrm>
              <a:off x="2927"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8" name="Line 44"/>
            <p:cNvSpPr>
              <a:spLocks noChangeShapeType="1"/>
            </p:cNvSpPr>
            <p:nvPr/>
          </p:nvSpPr>
          <p:spPr bwMode="auto">
            <a:xfrm>
              <a:off x="2382"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9" name="Rectangle 45"/>
            <p:cNvSpPr>
              <a:spLocks noChangeArrowheads="1"/>
            </p:cNvSpPr>
            <p:nvPr/>
          </p:nvSpPr>
          <p:spPr bwMode="auto">
            <a:xfrm>
              <a:off x="2382"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grpSp>
      <p:grpSp>
        <p:nvGrpSpPr>
          <p:cNvPr id="185415" name="Group 71"/>
          <p:cNvGrpSpPr/>
          <p:nvPr/>
        </p:nvGrpSpPr>
        <p:grpSpPr bwMode="auto">
          <a:xfrm>
            <a:off x="4929188" y="1628775"/>
            <a:ext cx="865187" cy="2160588"/>
            <a:chOff x="3105" y="1026"/>
            <a:chExt cx="545" cy="1361"/>
          </a:xfrm>
        </p:grpSpPr>
        <p:sp>
          <p:nvSpPr>
            <p:cNvPr id="185390" name="Line 46"/>
            <p:cNvSpPr>
              <a:spLocks noChangeShapeType="1"/>
            </p:cNvSpPr>
            <p:nvPr/>
          </p:nvSpPr>
          <p:spPr bwMode="auto">
            <a:xfrm>
              <a:off x="31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1" name="Line 47"/>
            <p:cNvSpPr>
              <a:spLocks noChangeShapeType="1"/>
            </p:cNvSpPr>
            <p:nvPr/>
          </p:nvSpPr>
          <p:spPr bwMode="auto">
            <a:xfrm>
              <a:off x="36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2" name="Line 48"/>
            <p:cNvSpPr>
              <a:spLocks noChangeShapeType="1"/>
            </p:cNvSpPr>
            <p:nvPr/>
          </p:nvSpPr>
          <p:spPr bwMode="auto">
            <a:xfrm>
              <a:off x="31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3" name="Rectangle 49"/>
            <p:cNvSpPr>
              <a:spLocks noChangeArrowheads="1"/>
            </p:cNvSpPr>
            <p:nvPr/>
          </p:nvSpPr>
          <p:spPr bwMode="auto">
            <a:xfrm>
              <a:off x="31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5420" name="Group 76"/>
          <p:cNvGrpSpPr/>
          <p:nvPr/>
        </p:nvGrpSpPr>
        <p:grpSpPr bwMode="auto">
          <a:xfrm>
            <a:off x="4905378" y="4365625"/>
            <a:ext cx="906463" cy="2160588"/>
            <a:chOff x="3090" y="2750"/>
            <a:chExt cx="571" cy="1361"/>
          </a:xfrm>
        </p:grpSpPr>
        <p:sp>
          <p:nvSpPr>
            <p:cNvPr id="185394" name="Line 50"/>
            <p:cNvSpPr>
              <a:spLocks noChangeShapeType="1"/>
            </p:cNvSpPr>
            <p:nvPr/>
          </p:nvSpPr>
          <p:spPr bwMode="auto">
            <a:xfrm>
              <a:off x="3105" y="2750"/>
              <a:ext cx="0" cy="1360"/>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5" name="Line 51"/>
            <p:cNvSpPr>
              <a:spLocks noChangeShapeType="1"/>
            </p:cNvSpPr>
            <p:nvPr/>
          </p:nvSpPr>
          <p:spPr bwMode="auto">
            <a:xfrm>
              <a:off x="3650" y="2750"/>
              <a:ext cx="0" cy="1361"/>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6" name="Line 52"/>
            <p:cNvSpPr>
              <a:spLocks noChangeShapeType="1"/>
            </p:cNvSpPr>
            <p:nvPr/>
          </p:nvSpPr>
          <p:spPr bwMode="auto">
            <a:xfrm>
              <a:off x="3105" y="4111"/>
              <a:ext cx="545" cy="0"/>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410" name="Text Box 66"/>
            <p:cNvSpPr txBox="1">
              <a:spLocks noChangeArrowheads="1"/>
            </p:cNvSpPr>
            <p:nvPr/>
          </p:nvSpPr>
          <p:spPr bwMode="auto">
            <a:xfrm>
              <a:off x="3090" y="3397"/>
              <a:ext cx="57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FF00"/>
                  </a:solidFill>
                  <a:effectLst/>
                </a:rPr>
                <a:t>栈空</a:t>
              </a:r>
            </a:p>
          </p:txBody>
        </p:sp>
      </p:grpSp>
      <p:sp>
        <p:nvSpPr>
          <p:cNvPr id="185432" name="Text Box 88"/>
          <p:cNvSpPr txBox="1">
            <a:spLocks noChangeArrowheads="1"/>
          </p:cNvSpPr>
          <p:nvPr/>
        </p:nvSpPr>
        <p:spPr bwMode="auto">
          <a:xfrm>
            <a:off x="179388" y="188913"/>
            <a:ext cx="534479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solidFill>
                  <a:srgbClr val="FFFF00"/>
                </a:solidFill>
                <a:effectLst/>
              </a:rPr>
              <a:t>Stack state in PreOrderTraversal</a:t>
            </a:r>
          </a:p>
          <a:p>
            <a:pPr algn="l"/>
            <a:r>
              <a:rPr kumimoji="1" lang="zh-CN" altLang="en-US" sz="3600">
                <a:effectLst/>
              </a:rPr>
              <a:t>先</a:t>
            </a:r>
            <a:r>
              <a:rPr kumimoji="1" lang="en-US" altLang="zh-CN" sz="3600">
                <a:effectLst/>
              </a:rPr>
              <a:t>/</a:t>
            </a:r>
            <a:r>
              <a:rPr kumimoji="1" lang="zh-CN" altLang="en-US" sz="3600">
                <a:effectLst/>
              </a:rPr>
              <a:t>中序遍历中栈的变化</a:t>
            </a:r>
          </a:p>
        </p:txBody>
      </p:sp>
      <p:sp>
        <p:nvSpPr>
          <p:cNvPr id="2" name="文本框 1"/>
          <p:cNvSpPr txBox="1"/>
          <p:nvPr/>
        </p:nvSpPr>
        <p:spPr>
          <a:xfrm>
            <a:off x="1470025" y="1628775"/>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d</a:t>
            </a:r>
          </a:p>
        </p:txBody>
      </p:sp>
      <p:sp>
        <p:nvSpPr>
          <p:cNvPr id="3" name="文本框 2"/>
          <p:cNvSpPr txBox="1"/>
          <p:nvPr/>
        </p:nvSpPr>
        <p:spPr>
          <a:xfrm>
            <a:off x="4932045" y="1628775"/>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a:t>
            </a:r>
          </a:p>
        </p:txBody>
      </p:sp>
      <p:sp>
        <p:nvSpPr>
          <p:cNvPr id="4" name="文本框 3"/>
          <p:cNvSpPr txBox="1"/>
          <p:nvPr/>
        </p:nvSpPr>
        <p:spPr>
          <a:xfrm>
            <a:off x="325755" y="4365625"/>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e</a:t>
            </a:r>
          </a:p>
        </p:txBody>
      </p:sp>
      <p:sp>
        <p:nvSpPr>
          <p:cNvPr id="5" name="文本框 4"/>
          <p:cNvSpPr txBox="1"/>
          <p:nvPr/>
        </p:nvSpPr>
        <p:spPr>
          <a:xfrm>
            <a:off x="3778250" y="4364990"/>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f</a:t>
            </a:r>
          </a:p>
        </p:txBody>
      </p:sp>
      <p:sp>
        <p:nvSpPr>
          <p:cNvPr id="13" name="文本框 12"/>
          <p:cNvSpPr txBox="1"/>
          <p:nvPr/>
        </p:nvSpPr>
        <p:spPr>
          <a:xfrm>
            <a:off x="316230" y="162877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a:t>
            </a:r>
          </a:p>
        </p:txBody>
      </p:sp>
      <p:sp>
        <p:nvSpPr>
          <p:cNvPr id="6" name="文本框 5"/>
          <p:cNvSpPr txBox="1"/>
          <p:nvPr/>
        </p:nvSpPr>
        <p:spPr>
          <a:xfrm>
            <a:off x="2627630" y="162877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d</a:t>
            </a:r>
          </a:p>
        </p:txBody>
      </p:sp>
      <p:sp>
        <p:nvSpPr>
          <p:cNvPr id="7" name="文本框 6"/>
          <p:cNvSpPr txBox="1"/>
          <p:nvPr/>
        </p:nvSpPr>
        <p:spPr>
          <a:xfrm>
            <a:off x="3773170" y="162877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a:t>
            </a:r>
          </a:p>
        </p:txBody>
      </p:sp>
      <p:sp>
        <p:nvSpPr>
          <p:cNvPr id="8" name="文本框 7"/>
          <p:cNvSpPr txBox="1"/>
          <p:nvPr/>
        </p:nvSpPr>
        <p:spPr>
          <a:xfrm>
            <a:off x="1478280" y="436435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e</a:t>
            </a:r>
          </a:p>
        </p:txBody>
      </p:sp>
      <p:sp>
        <p:nvSpPr>
          <p:cNvPr id="9" name="文本框 8"/>
          <p:cNvSpPr txBox="1"/>
          <p:nvPr/>
        </p:nvSpPr>
        <p:spPr>
          <a:xfrm>
            <a:off x="2627630" y="436435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a:t>
            </a:r>
          </a:p>
        </p:txBody>
      </p:sp>
      <p:sp>
        <p:nvSpPr>
          <p:cNvPr id="10" name="文本框 9"/>
          <p:cNvSpPr txBox="1"/>
          <p:nvPr/>
        </p:nvSpPr>
        <p:spPr>
          <a:xfrm>
            <a:off x="4940300" y="436435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f</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30" name="Rectangle 6"/>
          <p:cNvSpPr>
            <a:spLocks noChangeArrowheads="1"/>
          </p:cNvSpPr>
          <p:nvPr/>
        </p:nvSpPr>
        <p:spPr bwMode="auto">
          <a:xfrm>
            <a:off x="388938" y="187325"/>
            <a:ext cx="8215312" cy="64166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rgbClr val="FFFF00"/>
                </a:solidFill>
                <a:effectLst/>
                <a:ea typeface="仿宋_GB2312" panose="02010609030101010101" pitchFamily="49" charset="-122"/>
              </a:rPr>
              <a:t>//Preorder Traversal</a:t>
            </a:r>
          </a:p>
          <a:p>
            <a:pPr algn="l">
              <a:lnSpc>
                <a:spcPct val="40000"/>
              </a:lnSpc>
            </a:pPr>
            <a:endParaRPr kumimoji="1" lang="en-US" altLang="zh-CN" sz="2800" b="1"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300" b="1" dirty="0">
                <a:effectLst/>
                <a:latin typeface="Times New Roman" panose="02020603050405020304" pitchFamily="18" charset="0"/>
                <a:ea typeface="仿宋_GB2312" panose="02010609030101010101" pitchFamily="49" charset="-122"/>
              </a:rPr>
              <a:t>void</a:t>
            </a:r>
            <a:r>
              <a:rPr kumimoji="1" lang="en-US" altLang="zh-CN" sz="2300" i="1" dirty="0">
                <a:effectLst/>
                <a:latin typeface="Times New Roman" panose="02020603050405020304" pitchFamily="18" charset="0"/>
                <a:ea typeface="仿宋_GB2312" panose="02010609030101010101" pitchFamily="49" charset="-122"/>
              </a:rPr>
              <a:t> </a:t>
            </a:r>
            <a:r>
              <a:rPr kumimoji="1" lang="en-US" altLang="zh-CN" sz="2300" i="1" dirty="0" err="1">
                <a:solidFill>
                  <a:srgbClr val="FFFF00"/>
                </a:solidFill>
                <a:effectLst/>
                <a:latin typeface="Times New Roman" panose="02020603050405020304" pitchFamily="18" charset="0"/>
                <a:ea typeface="仿宋_GB2312" panose="02010609030101010101" pitchFamily="49" charset="-122"/>
              </a:rPr>
              <a:t>PreOrderTraverse</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dirty="0" err="1">
                <a:effectLst/>
                <a:latin typeface="Times New Roman" panose="02020603050405020304" pitchFamily="18" charset="0"/>
                <a:ea typeface="宋体" panose="02010600030101010101" pitchFamily="2" charset="-122"/>
              </a:rPr>
              <a:t>PBinTree</a:t>
            </a:r>
            <a:r>
              <a:rPr kumimoji="1" lang="en-US" altLang="zh-CN" sz="2300" i="1" dirty="0">
                <a:effectLst/>
                <a:latin typeface="Times New Roman" panose="02020603050405020304" pitchFamily="18" charset="0"/>
                <a:ea typeface="仿宋_GB2312" panose="02010609030101010101" pitchFamily="49" charset="-122"/>
              </a:rPr>
              <a:t> T</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b="1" dirty="0">
                <a:effectLst/>
                <a:latin typeface="Times New Roman" panose="02020603050405020304" pitchFamily="18" charset="0"/>
                <a:ea typeface="仿宋_GB2312" panose="02010609030101010101" pitchFamily="49" charset="-122"/>
              </a:rPr>
              <a:t>{</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Stack</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b="1" dirty="0" err="1">
                <a:solidFill>
                  <a:srgbClr val="FFFF00"/>
                </a:solidFill>
                <a:effectLst/>
                <a:latin typeface="Times New Roman" panose="02020603050405020304" pitchFamily="18" charset="0"/>
                <a:ea typeface="宋体" panose="02010600030101010101" pitchFamily="2" charset="-122"/>
              </a:rPr>
              <a:t>PBinTree</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p</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3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300" i="1" dirty="0">
                <a:effectLst/>
                <a:latin typeface="Times New Roman" panose="02020603050405020304" pitchFamily="18" charset="0"/>
                <a:ea typeface="仿宋_GB2312" panose="02010609030101010101" pitchFamily="49" charset="-122"/>
              </a:rPr>
              <a:t>    </a:t>
            </a:r>
            <a:r>
              <a:rPr kumimoji="1" lang="en-US" altLang="zh-CN" sz="2300" i="1" dirty="0" err="1">
                <a:effectLst/>
                <a:latin typeface="Times New Roman" panose="02020603050405020304" pitchFamily="18" charset="0"/>
                <a:ea typeface="仿宋_GB2312" panose="02010609030101010101" pitchFamily="49" charset="-122"/>
              </a:rPr>
              <a:t>StackEmpty</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S </a:t>
            </a:r>
            <a:r>
              <a:rPr kumimoji="1" lang="en-US" altLang="zh-CN" sz="2300" dirty="0">
                <a:effectLst/>
                <a:latin typeface="Times New Roman" panose="02020603050405020304" pitchFamily="18" charset="0"/>
                <a:ea typeface="仿宋_GB2312" panose="02010609030101010101" pitchFamily="49" charset="-122"/>
              </a:rPr>
              <a:t>)</a:t>
            </a:r>
            <a:r>
              <a:rPr kumimoji="1" lang="en-US" altLang="zh-CN" sz="2300" b="1" dirty="0">
                <a:effectLst/>
                <a:latin typeface="Times New Roman" panose="02020603050405020304" pitchFamily="18" charset="0"/>
                <a:ea typeface="仿宋_GB2312" panose="02010609030101010101" pitchFamily="49" charset="-122"/>
              </a:rPr>
              <a:t>;</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 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a:effectLst/>
                <a:latin typeface="Times New Roman" panose="02020603050405020304" pitchFamily="18" charset="0"/>
                <a:ea typeface="仿宋_GB2312" panose="02010609030101010101" pitchFamily="49" charset="-122"/>
              </a:rPr>
              <a:t>T</a:t>
            </a:r>
            <a:r>
              <a:rPr kumimoji="1" lang="en-US" altLang="zh-CN" sz="2300" b="1" dirty="0">
                <a:effectLst/>
                <a:latin typeface="Times New Roman" panose="02020603050405020304" pitchFamily="18" charset="0"/>
                <a:ea typeface="仿宋_GB2312" panose="02010609030101010101" pitchFamily="49" charset="-122"/>
              </a:rPr>
              <a:t>;</a:t>
            </a:r>
            <a:r>
              <a:rPr kumimoji="1" lang="en-US" altLang="zh-CN" sz="2300" dirty="0">
                <a:effectLst/>
                <a:latin typeface="Times New Roman" panose="02020603050405020304" pitchFamily="18" charset="0"/>
                <a:ea typeface="仿宋_GB2312" panose="02010609030101010101" pitchFamily="49" charset="-122"/>
              </a:rPr>
              <a:t>              </a:t>
            </a: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do {</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 while</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b="1" dirty="0">
                <a:effectLst/>
                <a:latin typeface="Times New Roman" panose="02020603050405020304" pitchFamily="18" charset="0"/>
                <a:ea typeface="仿宋_GB2312" panose="02010609030101010101" pitchFamily="49" charset="-122"/>
                <a:sym typeface="+mn-ea"/>
              </a:rPr>
              <a:t>{</a:t>
            </a:r>
            <a:r>
              <a:rPr kumimoji="1" lang="en-US" altLang="zh-CN" sz="2300" dirty="0">
                <a:effectLst/>
                <a:latin typeface="Times New Roman" panose="02020603050405020304" pitchFamily="18" charset="0"/>
                <a:ea typeface="仿宋_GB2312" panose="02010609030101010101" pitchFamily="49" charset="-122"/>
              </a:rPr>
              <a:t>            </a:t>
            </a:r>
            <a:endParaRPr kumimoji="1" lang="en-US" altLang="zh-CN" sz="2300" b="1" dirty="0">
              <a:effectLst/>
              <a:latin typeface="Times New Roman" panose="02020603050405020304" pitchFamily="18" charset="0"/>
              <a:ea typeface="仿宋_GB2312" panose="02010609030101010101" pitchFamily="49" charset="-122"/>
            </a:endParaRPr>
          </a:p>
          <a:p>
            <a:pPr algn="l"/>
            <a:r>
              <a:rPr kumimoji="1" lang="en-US" altLang="zh-CN" sz="2300" b="1" dirty="0">
                <a:effectLst/>
                <a:latin typeface="Times New Roman" panose="02020603050405020304" pitchFamily="18" charset="0"/>
                <a:ea typeface="仿宋_GB2312" panose="02010609030101010101" pitchFamily="49" charset="-122"/>
              </a:rPr>
              <a:t>            </a:t>
            </a:r>
            <a:r>
              <a:rPr kumimoji="1" lang="en-US" altLang="zh-CN" sz="2300" i="1" dirty="0" err="1">
                <a:solidFill>
                  <a:srgbClr val="FFFF00"/>
                </a:solidFill>
                <a:effectLst/>
                <a:latin typeface="Times New Roman" panose="02020603050405020304" pitchFamily="18" charset="0"/>
                <a:ea typeface="仿宋_GB2312" panose="02010609030101010101" pitchFamily="49" charset="-122"/>
              </a:rPr>
              <a:t>printf</a:t>
            </a:r>
            <a:r>
              <a:rPr kumimoji="1" lang="en-US" altLang="zh-CN" sz="2300" dirty="0">
                <a:solidFill>
                  <a:srgbClr val="FFFF00"/>
                </a:solidFill>
                <a:effectLst/>
                <a:latin typeface="Times New Roman" panose="02020603050405020304" pitchFamily="18" charset="0"/>
                <a:ea typeface="仿宋_GB2312" panose="02010609030101010101" pitchFamily="49" charset="-122"/>
              </a:rPr>
              <a:t> ( </a:t>
            </a:r>
            <a:r>
              <a:rPr kumimoji="1" lang="en-US" altLang="zh-CN" sz="2300" i="1" dirty="0" smtClean="0">
                <a:solidFill>
                  <a:srgbClr val="FFFF00"/>
                </a:solidFill>
                <a:effectLst/>
                <a:latin typeface="Times New Roman" panose="02020603050405020304" pitchFamily="18" charset="0"/>
                <a:ea typeface="仿宋_GB2312" panose="02010609030101010101" pitchFamily="49" charset="-122"/>
              </a:rPr>
              <a:t>p</a:t>
            </a:r>
            <a:r>
              <a:rPr kumimoji="1" lang="en-US" altLang="zh-CN" sz="2300" dirty="0" smtClean="0">
                <a:solidFill>
                  <a:srgbClr val="FFFF00"/>
                </a:solidFill>
                <a:effectLst/>
                <a:latin typeface="Times New Roman" panose="02020603050405020304" pitchFamily="18" charset="0"/>
                <a:ea typeface="仿宋_GB2312" panose="02010609030101010101" pitchFamily="49" charset="-122"/>
              </a:rPr>
              <a:t>-&gt;</a:t>
            </a:r>
            <a:r>
              <a:rPr kumimoji="1" lang="en-US" altLang="zh-CN" sz="2400" i="1" dirty="0" smtClean="0">
                <a:solidFill>
                  <a:srgbClr val="FFFF00"/>
                </a:solidFill>
                <a:effectLst/>
                <a:latin typeface="Times New Roman" panose="02020603050405020304" pitchFamily="18" charset="0"/>
                <a:ea typeface="仿宋_GB2312" panose="02010609030101010101" pitchFamily="49" charset="-122"/>
              </a:rPr>
              <a:t>info</a:t>
            </a:r>
            <a:r>
              <a:rPr kumimoji="1" lang="en-US" altLang="zh-CN" sz="2300" dirty="0">
                <a:solidFill>
                  <a:srgbClr val="FFFF00"/>
                </a:solidFill>
                <a:effectLst/>
                <a:latin typeface="Times New Roman" panose="02020603050405020304" pitchFamily="18" charset="0"/>
                <a:ea typeface="仿宋_GB2312" panose="02010609030101010101" pitchFamily="49" charset="-122"/>
              </a:rPr>
              <a:t>)</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300" dirty="0">
              <a:solidFill>
                <a:srgbClr val="FFFF00"/>
              </a:solidFill>
              <a:effectLst/>
              <a:latin typeface="Times New Roman" panose="02020603050405020304" pitchFamily="18" charset="0"/>
              <a:ea typeface="仿宋_GB2312" panose="02010609030101010101" pitchFamily="49" charset="-122"/>
            </a:endParaRPr>
          </a:p>
          <a:p>
            <a:pPr algn="l">
              <a:lnSpc>
                <a:spcPct val="130000"/>
              </a:lnSpc>
            </a:pP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Push</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S, p </a:t>
            </a:r>
            <a:r>
              <a:rPr kumimoji="1" lang="en-US" altLang="zh-CN" sz="2300" dirty="0">
                <a:solidFill>
                  <a:srgbClr val="FFFF00"/>
                </a:solidFill>
                <a:effectLst/>
                <a:latin typeface="Times New Roman" panose="02020603050405020304" pitchFamily="18" charset="0"/>
                <a:ea typeface="仿宋_GB2312" panose="02010609030101010101" pitchFamily="49" charset="-122"/>
              </a:rPr>
              <a:t>)</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smtClean="0">
                <a:effectLst/>
                <a:latin typeface="Times New Roman" panose="02020603050405020304" pitchFamily="18" charset="0"/>
                <a:ea typeface="仿宋_GB2312" panose="02010609030101010101" pitchFamily="49" charset="-122"/>
              </a:rPr>
              <a:t>p</a:t>
            </a:r>
            <a:r>
              <a:rPr kumimoji="1" lang="en-US" altLang="zh-CN" sz="2300" dirty="0" smtClean="0">
                <a:effectLst/>
                <a:latin typeface="Times New Roman" panose="02020603050405020304" pitchFamily="18" charset="0"/>
                <a:ea typeface="仿宋_GB2312" panose="02010609030101010101" pitchFamily="49" charset="-122"/>
              </a:rPr>
              <a:t>-&gt;</a:t>
            </a:r>
            <a:r>
              <a:rPr kumimoji="1" lang="en-US" altLang="zh-CN" sz="2300" i="1" dirty="0" err="1" smtClean="0">
                <a:effectLst/>
                <a:latin typeface="Times New Roman" panose="02020603050405020304" pitchFamily="18" charset="0"/>
                <a:ea typeface="仿宋_GB2312" panose="02010609030101010101" pitchFamily="49" charset="-122"/>
              </a:rPr>
              <a:t>lchild</a:t>
            </a:r>
            <a:r>
              <a:rPr kumimoji="1" lang="en-US" altLang="zh-CN" sz="2300" b="1" dirty="0">
                <a:effectLst/>
                <a:latin typeface="Times New Roman" panose="02020603050405020304" pitchFamily="18" charset="0"/>
                <a:ea typeface="仿宋_GB2312" panose="02010609030101010101" pitchFamily="49" charset="-122"/>
              </a:rPr>
              <a:t>; </a:t>
            </a:r>
          </a:p>
          <a:p>
            <a:pPr algn="l"/>
            <a:r>
              <a:rPr kumimoji="1" lang="en-US" altLang="zh-CN" sz="2300" b="1" dirty="0">
                <a:effectLst/>
                <a:latin typeface="Times New Roman" panose="02020603050405020304" pitchFamily="18" charset="0"/>
                <a:ea typeface="仿宋_GB2312" panose="02010609030101010101" pitchFamily="49" charset="-122"/>
              </a:rPr>
              <a:t>        }</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if </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err="1">
                <a:effectLst/>
                <a:latin typeface="Times New Roman" panose="02020603050405020304" pitchFamily="18" charset="0"/>
                <a:ea typeface="仿宋_GB2312" panose="02010609030101010101" pitchFamily="49" charset="-122"/>
              </a:rPr>
              <a:t>IsEmpty</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S </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b="1" dirty="0">
                <a:effectLst/>
                <a:latin typeface="Times New Roman" panose="02020603050405020304" pitchFamily="18" charset="0"/>
                <a:ea typeface="仿宋_GB2312" panose="02010609030101010101" pitchFamily="49" charset="-122"/>
              </a:rPr>
              <a:t>{</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err="1">
                <a:effectLst/>
                <a:latin typeface="Times New Roman" panose="02020603050405020304" pitchFamily="18" charset="0"/>
                <a:ea typeface="仿宋_GB2312" panose="02010609030101010101" pitchFamily="49" charset="-122"/>
              </a:rPr>
              <a:t>getTop</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S </a:t>
            </a:r>
            <a:r>
              <a:rPr kumimoji="1" lang="en-US" altLang="zh-CN" sz="2300" dirty="0">
                <a:effectLst/>
                <a:latin typeface="Times New Roman" panose="02020603050405020304" pitchFamily="18" charset="0"/>
                <a:ea typeface="仿宋_GB2312" panose="02010609030101010101" pitchFamily="49" charset="-122"/>
              </a:rPr>
              <a:t>)</a:t>
            </a:r>
            <a:r>
              <a:rPr kumimoji="1" lang="en-US" altLang="zh-CN" sz="2300" b="1" dirty="0">
                <a:effectLst/>
                <a:latin typeface="Times New Roman" panose="02020603050405020304" pitchFamily="18" charset="0"/>
                <a:ea typeface="仿宋_GB2312" panose="02010609030101010101" pitchFamily="49" charset="-122"/>
              </a:rPr>
              <a:t>;</a:t>
            </a:r>
            <a:r>
              <a:rPr kumimoji="1" lang="en-US" altLang="zh-CN" sz="2300" dirty="0">
                <a:effectLst/>
                <a:latin typeface="Times New Roman" panose="02020603050405020304" pitchFamily="18" charset="0"/>
                <a:ea typeface="仿宋_GB2312" panose="02010609030101010101" pitchFamily="49" charset="-122"/>
              </a:rPr>
              <a:t>   </a:t>
            </a:r>
          </a:p>
          <a:p>
            <a:pPr algn="l"/>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Pop</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3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smtClean="0">
                <a:effectLst/>
                <a:latin typeface="Times New Roman" panose="02020603050405020304" pitchFamily="18" charset="0"/>
                <a:ea typeface="仿宋_GB2312" panose="02010609030101010101" pitchFamily="49" charset="-122"/>
              </a:rPr>
              <a:t>p</a:t>
            </a:r>
            <a:r>
              <a:rPr kumimoji="1" lang="en-US" altLang="zh-CN" sz="2300" dirty="0" smtClean="0">
                <a:effectLst/>
                <a:latin typeface="Times New Roman" panose="02020603050405020304" pitchFamily="18" charset="0"/>
                <a:ea typeface="仿宋_GB2312" panose="02010609030101010101" pitchFamily="49" charset="-122"/>
              </a:rPr>
              <a:t>-&gt;</a:t>
            </a:r>
            <a:r>
              <a:rPr kumimoji="1" lang="en-US" altLang="zh-CN" sz="2300" i="1" dirty="0" err="1" smtClean="0">
                <a:effectLst/>
                <a:latin typeface="Times New Roman" panose="02020603050405020304" pitchFamily="18" charset="0"/>
                <a:ea typeface="仿宋_GB2312" panose="02010609030101010101" pitchFamily="49" charset="-122"/>
              </a:rPr>
              <a:t>rchild</a:t>
            </a:r>
            <a:r>
              <a:rPr kumimoji="1" lang="en-US" altLang="zh-CN" sz="2300" b="1" dirty="0">
                <a:effectLst/>
                <a:latin typeface="Times New Roman" panose="02020603050405020304" pitchFamily="18" charset="0"/>
                <a:ea typeface="仿宋_GB2312" panose="02010609030101010101" pitchFamily="49" charset="-122"/>
              </a:rPr>
              <a:t>;     </a:t>
            </a:r>
          </a:p>
          <a:p>
            <a:pPr algn="l"/>
            <a:r>
              <a:rPr kumimoji="1" lang="en-US" altLang="zh-CN" sz="2300" b="1" dirty="0">
                <a:effectLst/>
                <a:latin typeface="Times New Roman" panose="02020603050405020304" pitchFamily="18" charset="0"/>
                <a:ea typeface="仿宋_GB2312" panose="02010609030101010101" pitchFamily="49" charset="-122"/>
              </a:rPr>
              <a:t>        }</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 while</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b="1" dirty="0">
                <a:effectLst/>
                <a:latin typeface="Times New Roman" panose="02020603050405020304" pitchFamily="18" charset="0"/>
                <a:ea typeface="仿宋_GB2312" panose="02010609030101010101" pitchFamily="49" charset="-122"/>
              </a:rPr>
              <a:t> || </a:t>
            </a:r>
            <a:r>
              <a:rPr kumimoji="1" lang="en-US" altLang="zh-CN" sz="2300" dirty="0">
                <a:effectLst/>
                <a:latin typeface="Times New Roman" panose="02020603050405020304" pitchFamily="18" charset="0"/>
                <a:ea typeface="仿宋_GB2312" panose="02010609030101010101" pitchFamily="49" charset="-122"/>
              </a:rPr>
              <a:t>!</a:t>
            </a:r>
            <a:r>
              <a:rPr kumimoji="1" lang="en-US" altLang="zh-CN" sz="2300" i="1" dirty="0" err="1">
                <a:effectLst/>
                <a:latin typeface="Times New Roman" panose="02020603050405020304" pitchFamily="18" charset="0"/>
                <a:ea typeface="仿宋_GB2312" panose="02010609030101010101" pitchFamily="49" charset="-122"/>
              </a:rPr>
              <a:t>IsEmpty</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S </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b="1" dirty="0">
                <a:effectLst/>
                <a:latin typeface="Times New Roman" panose="02020603050405020304" pitchFamily="18" charset="0"/>
                <a:ea typeface="仿宋_GB2312" panose="02010609030101010101" pitchFamily="49" charset="-122"/>
              </a:rPr>
              <a:t>}</a:t>
            </a:r>
            <a:r>
              <a:rPr kumimoji="1" lang="en-US" altLang="zh-CN" sz="2300" dirty="0">
                <a:effectLst/>
                <a:latin typeface="Times New Roman" panose="02020603050405020304" pitchFamily="18" charset="0"/>
                <a:ea typeface="仿宋_GB2312" panose="02010609030101010101" pitchFamily="49" charset="-122"/>
              </a:rPr>
              <a:t>    </a:t>
            </a:r>
          </a:p>
        </p:txBody>
      </p:sp>
      <p:sp>
        <p:nvSpPr>
          <p:cNvPr id="129031" name="Rectangle 7"/>
          <p:cNvSpPr>
            <a:spLocks noChangeArrowheads="1"/>
          </p:cNvSpPr>
          <p:nvPr/>
        </p:nvSpPr>
        <p:spPr bwMode="auto">
          <a:xfrm>
            <a:off x="5940425" y="2205038"/>
            <a:ext cx="1439863" cy="609600"/>
          </a:xfrm>
          <a:prstGeom prst="rect">
            <a:avLst/>
          </a:prstGeom>
          <a:solidFill>
            <a:srgbClr val="FFFFCC"/>
          </a:solidFill>
          <a:ln w="28575">
            <a:miter lim="800000"/>
          </a:ln>
          <a:effectLst/>
          <a:scene3d>
            <a:camera prst="legacyPerspectiv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en-US" altLang="zh-CN" sz="3200" i="1">
                <a:solidFill>
                  <a:srgbClr val="CC0000"/>
                </a:solidFill>
                <a:effectLst/>
                <a:latin typeface="Times New Roman" panose="02020603050405020304" pitchFamily="18" charset="0"/>
                <a:ea typeface="黑体" panose="02010609060101010101" pitchFamily="2" charset="-122"/>
              </a:rPr>
              <a:t>ptr</a:t>
            </a:r>
            <a:endParaRPr kumimoji="1" lang="en-US" altLang="zh-CN" sz="2400">
              <a:solidFill>
                <a:srgbClr val="CC0000"/>
              </a:solidFill>
              <a:effectLst/>
              <a:ea typeface="黑体" panose="02010609060101010101" pitchFamily="2" charset="-122"/>
            </a:endParaRPr>
          </a:p>
        </p:txBody>
      </p:sp>
      <p:pic>
        <p:nvPicPr>
          <p:cNvPr id="129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165475"/>
            <a:ext cx="2868613"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5" name="Rectangle 11"/>
          <p:cNvSpPr>
            <a:spLocks noChangeArrowheads="1"/>
          </p:cNvSpPr>
          <p:nvPr/>
        </p:nvSpPr>
        <p:spPr bwMode="auto">
          <a:xfrm>
            <a:off x="6084888" y="333375"/>
            <a:ext cx="2736850" cy="1187450"/>
          </a:xfrm>
          <a:prstGeom prst="rect">
            <a:avLst/>
          </a:prstGeom>
          <a:solidFill>
            <a:srgbClr val="000099"/>
          </a:solidFill>
          <a:ln>
            <a:noFill/>
          </a:ln>
          <a:effectLst>
            <a:outerShdw dist="107763" dir="2700000" algn="ctr" rotWithShape="0">
              <a:schemeClr val="accent2"/>
            </a:outerShdw>
          </a:effectLst>
          <a:extLst>
            <a:ext uri="{91240B29-F687-4F45-9708-019B960494DF}">
              <a14:hiddenLine xmlns:a14="http://schemas.microsoft.com/office/drawing/2010/main" w="9525">
                <a:solidFill>
                  <a:srgbClr val="0000FF"/>
                </a:solidFill>
                <a:miter lim="800000"/>
                <a:headEnd/>
                <a:tailEnd/>
              </a14:hiddenLine>
            </a:ext>
          </a:extLst>
        </p:spPr>
        <p:txBody>
          <a:bodyPr>
            <a:spAutoFit/>
          </a:bodyPr>
          <a:lstStyle/>
          <a:p>
            <a:pPr algn="l"/>
            <a:r>
              <a:rPr kumimoji="1" lang="en-US" altLang="zh-CN" sz="2400" b="1">
                <a:solidFill>
                  <a:srgbClr val="FFFF00"/>
                </a:solidFill>
                <a:effectLst/>
                <a:latin typeface="Times New Roman" panose="02020603050405020304" pitchFamily="18" charset="0"/>
                <a:ea typeface="仿宋_GB2312" panose="02010609030101010101" pitchFamily="49" charset="-122"/>
              </a:rPr>
              <a:t>struct</a:t>
            </a:r>
            <a:r>
              <a:rPr kumimoji="1" lang="en-US" altLang="zh-CN" sz="2400">
                <a:solidFill>
                  <a:srgbClr val="FFFF00"/>
                </a:solidFill>
                <a:effectLst/>
                <a:latin typeface="Times New Roman" panose="02020603050405020304" pitchFamily="18" charset="0"/>
                <a:ea typeface="仿宋_GB2312" panose="02010609030101010101" pitchFamily="49" charset="-122"/>
              </a:rPr>
              <a:t> </a:t>
            </a:r>
            <a:r>
              <a:rPr kumimoji="1" lang="en-US" altLang="zh-CN" sz="2400" i="1">
                <a:solidFill>
                  <a:srgbClr val="FFFF00"/>
                </a:solidFill>
                <a:effectLst/>
                <a:latin typeface="Times New Roman" panose="02020603050405020304" pitchFamily="18" charset="0"/>
                <a:ea typeface="仿宋_GB2312" panose="02010609030101010101" pitchFamily="49" charset="-122"/>
              </a:rPr>
              <a:t>StackNode</a:t>
            </a:r>
            <a:r>
              <a:rPr kumimoji="1" lang="en-US" altLang="zh-CN" sz="2400">
                <a:solidFill>
                  <a:srgbClr val="FFFF00"/>
                </a:solidFill>
                <a:effectLst/>
                <a:latin typeface="Times New Roman" panose="02020603050405020304" pitchFamily="18" charset="0"/>
                <a:ea typeface="仿宋_GB2312" panose="02010609030101010101" pitchFamily="49" charset="-122"/>
              </a:rPr>
              <a:t> </a:t>
            </a:r>
            <a:r>
              <a:rPr kumimoji="1" lang="en-US" altLang="zh-CN" sz="2400" b="1">
                <a:solidFill>
                  <a:srgbClr val="FFFF00"/>
                </a:solidFill>
                <a:effectLst/>
                <a:latin typeface="Times New Roman" panose="02020603050405020304" pitchFamily="18" charset="0"/>
                <a:ea typeface="仿宋_GB2312" panose="02010609030101010101" pitchFamily="49" charset="-122"/>
              </a:rPr>
              <a:t>{</a:t>
            </a:r>
          </a:p>
          <a:p>
            <a:pPr algn="l"/>
            <a:r>
              <a:rPr kumimoji="1" lang="en-US" altLang="zh-CN" sz="2400" b="1">
                <a:solidFill>
                  <a:srgbClr val="FFFF00"/>
                </a:solidFill>
                <a:effectLst/>
                <a:latin typeface="Times New Roman" panose="02020603050405020304" pitchFamily="18" charset="0"/>
                <a:ea typeface="仿宋_GB2312" panose="02010609030101010101" pitchFamily="49" charset="-122"/>
              </a:rPr>
              <a:t>    </a:t>
            </a:r>
            <a:r>
              <a:rPr kumimoji="1" lang="en-US" altLang="zh-CN" sz="2400">
                <a:solidFill>
                  <a:srgbClr val="FFFF00"/>
                </a:solidFill>
                <a:effectLst/>
                <a:latin typeface="Times New Roman" panose="02020603050405020304" pitchFamily="18" charset="0"/>
                <a:ea typeface="宋体" panose="02010600030101010101" pitchFamily="2" charset="-122"/>
              </a:rPr>
              <a:t>PBinTree</a:t>
            </a:r>
            <a:r>
              <a:rPr kumimoji="1" lang="en-US" altLang="zh-CN" sz="2400">
                <a:solidFill>
                  <a:srgbClr val="FFFF00"/>
                </a:solidFill>
                <a:effectLst/>
                <a:latin typeface="Times New Roman" panose="02020603050405020304" pitchFamily="18" charset="0"/>
                <a:ea typeface="仿宋_GB2312" panose="02010609030101010101" pitchFamily="49" charset="-122"/>
              </a:rPr>
              <a:t> </a:t>
            </a:r>
            <a:r>
              <a:rPr kumimoji="1" lang="en-US" altLang="zh-CN" sz="2400" i="1">
                <a:solidFill>
                  <a:srgbClr val="FFFF00"/>
                </a:solidFill>
                <a:effectLst/>
                <a:latin typeface="Times New Roman" panose="02020603050405020304" pitchFamily="18" charset="0"/>
                <a:ea typeface="仿宋_GB2312" panose="02010609030101010101" pitchFamily="49" charset="-122"/>
              </a:rPr>
              <a:t>ptr</a:t>
            </a:r>
            <a:r>
              <a:rPr kumimoji="1" lang="en-US" altLang="zh-CN" sz="2400" b="1">
                <a:solidFill>
                  <a:srgbClr val="FFFF00"/>
                </a:solidFill>
                <a:effectLst/>
                <a:latin typeface="Times New Roman" panose="02020603050405020304" pitchFamily="18" charset="0"/>
                <a:ea typeface="仿宋_GB2312" panose="02010609030101010101" pitchFamily="49" charset="-122"/>
              </a:rPr>
              <a:t>; </a:t>
            </a:r>
          </a:p>
          <a:p>
            <a:pPr algn="l"/>
            <a:r>
              <a:rPr kumimoji="1" lang="en-US" altLang="zh-CN" sz="2400" b="1">
                <a:solidFill>
                  <a:srgbClr val="FFFF00"/>
                </a:solidFill>
                <a:effectLst/>
                <a:latin typeface="Times New Roman" panose="02020603050405020304" pitchFamily="18" charset="0"/>
                <a:ea typeface="仿宋_GB2312" panose="02010609030101010101" pitchFamily="49" charset="-122"/>
              </a:rPr>
              <a:t>};</a:t>
            </a:r>
          </a:p>
        </p:txBody>
      </p:sp>
      <p:sp>
        <p:nvSpPr>
          <p:cNvPr id="129036" name="Rectangle 12">
            <a:hlinkHover r:id="" action="ppaction://noaction" highlightClick="1"/>
          </p:cNvPr>
          <p:cNvSpPr>
            <a:spLocks noChangeArrowheads="1"/>
          </p:cNvSpPr>
          <p:nvPr/>
        </p:nvSpPr>
        <p:spPr bwMode="auto">
          <a:xfrm>
            <a:off x="1187450" y="2546350"/>
            <a:ext cx="2376488" cy="431800"/>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p:cNvSpPr txBox="1"/>
          <p:nvPr/>
        </p:nvSpPr>
        <p:spPr>
          <a:xfrm>
            <a:off x="3697605" y="2408555"/>
            <a:ext cx="1598295" cy="706755"/>
          </a:xfrm>
          <a:prstGeom prst="rect">
            <a:avLst/>
          </a:prstGeom>
          <a:noFill/>
        </p:spPr>
        <p:txBody>
          <a:bodyPr wrap="square" rtlCol="0">
            <a:spAutoFit/>
          </a:bodyPr>
          <a:lstStyle/>
          <a:p>
            <a:r>
              <a:rPr lang="zh-CN" altLang="en-US" sz="2000" b="1">
                <a:solidFill>
                  <a:srgbClr val="FFFF00"/>
                </a:solidFill>
              </a:rPr>
              <a:t>对入栈元素进行输出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2" name="Rectangle 4"/>
          <p:cNvSpPr>
            <a:spLocks noChangeArrowheads="1"/>
          </p:cNvSpPr>
          <p:nvPr/>
        </p:nvSpPr>
        <p:spPr bwMode="auto">
          <a:xfrm>
            <a:off x="388938" y="131763"/>
            <a:ext cx="8215312" cy="665226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rgbClr val="FFFF00"/>
                </a:solidFill>
                <a:effectLst/>
                <a:ea typeface="仿宋_GB2312" panose="02010609030101010101" pitchFamily="49" charset="-122"/>
              </a:rPr>
              <a:t>//</a:t>
            </a:r>
            <a:r>
              <a:rPr kumimoji="1" lang="en-US" altLang="zh-CN" sz="2400" dirty="0" err="1">
                <a:solidFill>
                  <a:srgbClr val="FFFF00"/>
                </a:solidFill>
                <a:effectLst/>
                <a:ea typeface="仿宋_GB2312" panose="02010609030101010101" pitchFamily="49" charset="-122"/>
              </a:rPr>
              <a:t>Inorder</a:t>
            </a:r>
            <a:r>
              <a:rPr kumimoji="1" lang="en-US" altLang="zh-CN" sz="2400" dirty="0">
                <a:solidFill>
                  <a:srgbClr val="FFFF00"/>
                </a:solidFill>
                <a:effectLst/>
                <a:ea typeface="仿宋_GB2312" panose="02010609030101010101" pitchFamily="49" charset="-122"/>
              </a:rPr>
              <a:t> Traversal</a:t>
            </a:r>
          </a:p>
          <a:p>
            <a:pPr algn="l">
              <a:lnSpc>
                <a:spcPct val="40000"/>
              </a:lnSpc>
            </a:pPr>
            <a:endParaRPr kumimoji="1" lang="en-US" altLang="zh-CN" sz="2800" b="1"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400" b="1" dirty="0">
                <a:effectLst/>
                <a:latin typeface="Times New Roman" panose="02020603050405020304" pitchFamily="18" charset="0"/>
                <a:ea typeface="仿宋_GB2312" panose="02010609030101010101" pitchFamily="49" charset="-122"/>
              </a:rPr>
              <a:t>void</a:t>
            </a:r>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err="1">
                <a:solidFill>
                  <a:srgbClr val="FFFF00"/>
                </a:solidFill>
                <a:effectLst/>
                <a:latin typeface="Times New Roman" panose="02020603050405020304" pitchFamily="18" charset="0"/>
                <a:ea typeface="仿宋_GB2312" panose="02010609030101010101" pitchFamily="49" charset="-122"/>
              </a:rPr>
              <a:t>InOrderTraverse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err="1">
                <a:effectLst/>
                <a:latin typeface="Times New Roman" panose="02020603050405020304" pitchFamily="18" charset="0"/>
                <a:ea typeface="宋体" panose="02010600030101010101" pitchFamily="2" charset="-122"/>
              </a:rPr>
              <a:t>PBinTree</a:t>
            </a:r>
            <a:r>
              <a:rPr kumimoji="1" lang="en-US" altLang="zh-CN" sz="2400" i="1" dirty="0">
                <a:effectLst/>
                <a:latin typeface="Times New Roman" panose="02020603050405020304" pitchFamily="18" charset="0"/>
                <a:ea typeface="仿宋_GB2312" panose="02010609030101010101" pitchFamily="49" charset="-122"/>
              </a:rPr>
              <a:t> T</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Stack</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dirty="0" err="1">
                <a:solidFill>
                  <a:srgbClr val="FFFF00"/>
                </a:solidFill>
                <a:effectLst/>
                <a:latin typeface="Times New Roman" panose="02020603050405020304" pitchFamily="18" charset="0"/>
                <a:ea typeface="宋体" panose="02010600030101010101" pitchFamily="2" charset="-122"/>
              </a:rPr>
              <a:t>PBinTree</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4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StackEmpty</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b="1" dirty="0">
                <a:effectLst/>
                <a:latin typeface="Times New Roman" panose="02020603050405020304" pitchFamily="18" charset="0"/>
                <a:ea typeface="仿宋_GB2312" panose="02010609030101010101" pitchFamily="49" charset="-122"/>
              </a:rPr>
              <a:t>;</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 p</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T</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do {</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 while</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b="1" dirty="0">
                <a:effectLst/>
                <a:latin typeface="Times New Roman" panose="02020603050405020304" pitchFamily="18" charset="0"/>
                <a:ea typeface="仿宋_GB2312" panose="02010609030101010101" pitchFamily="49" charset="-122"/>
              </a:rPr>
              <a:t>{      </a:t>
            </a:r>
          </a:p>
          <a:p>
            <a:pPr algn="l"/>
            <a:r>
              <a:rPr kumimoji="1" lang="en-US" altLang="zh-CN" sz="2400" b="1"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smtClean="0">
                <a:solidFill>
                  <a:srgbClr val="FFFF00"/>
                </a:solidFill>
                <a:effectLst/>
                <a:latin typeface="Times New Roman" panose="02020603050405020304" pitchFamily="18" charset="0"/>
                <a:ea typeface="仿宋_GB2312" panose="02010609030101010101" pitchFamily="49" charset="-122"/>
              </a:rPr>
              <a:t>Push</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 p </a:t>
            </a:r>
            <a:r>
              <a:rPr kumimoji="1" lang="en-US" altLang="zh-CN" sz="2400" dirty="0">
                <a:solidFill>
                  <a:srgbClr val="FFFF00"/>
                </a:solidFill>
                <a:effectLst/>
                <a:latin typeface="Times New Roman" panose="02020603050405020304" pitchFamily="18" charset="0"/>
                <a:ea typeface="仿宋_GB2312" panose="02010609030101010101" pitchFamily="49" charset="-122"/>
              </a:rPr>
              <a:t>)</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p>
          <a:p>
            <a:pPr algn="l"/>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smtClean="0">
                <a:effectLst/>
                <a:latin typeface="Times New Roman" panose="02020603050405020304" pitchFamily="18" charset="0"/>
                <a:ea typeface="仿宋_GB2312" panose="02010609030101010101" pitchFamily="49" charset="-122"/>
              </a:rPr>
              <a:t>p</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smtClean="0">
                <a:effectLst/>
                <a:latin typeface="Times New Roman" panose="02020603050405020304" pitchFamily="18" charset="0"/>
                <a:ea typeface="仿宋_GB2312" panose="02010609030101010101" pitchFamily="49" charset="-122"/>
              </a:rPr>
              <a:t>p</a:t>
            </a:r>
            <a:r>
              <a:rPr kumimoji="1" lang="en-US" altLang="zh-CN" sz="2400" dirty="0" smtClean="0">
                <a:effectLst/>
                <a:latin typeface="Times New Roman" panose="02020603050405020304" pitchFamily="18" charset="0"/>
                <a:ea typeface="仿宋_GB2312" panose="02010609030101010101" pitchFamily="49" charset="-122"/>
              </a:rPr>
              <a:t>-&gt;</a:t>
            </a:r>
            <a:r>
              <a:rPr kumimoji="1" lang="en-US" altLang="zh-CN" sz="2400" i="1" dirty="0" err="1" smtClean="0">
                <a:effectLst/>
                <a:latin typeface="Times New Roman" panose="02020603050405020304" pitchFamily="18" charset="0"/>
                <a:ea typeface="仿宋_GB2312" panose="02010609030101010101" pitchFamily="49" charset="-122"/>
              </a:rPr>
              <a:t>lchild</a:t>
            </a:r>
            <a:r>
              <a:rPr kumimoji="1" lang="en-US" altLang="zh-CN" sz="2400" b="1" dirty="0">
                <a:effectLst/>
                <a:latin typeface="Times New Roman" panose="02020603050405020304" pitchFamily="18" charset="0"/>
                <a:ea typeface="仿宋_GB2312" panose="02010609030101010101" pitchFamily="49" charset="-122"/>
              </a:rPr>
              <a:t>; </a:t>
            </a:r>
          </a:p>
          <a:p>
            <a:pPr algn="l"/>
            <a:r>
              <a:rPr kumimoji="1" lang="en-US" altLang="zh-CN" sz="2400" b="1" dirty="0">
                <a:effectLst/>
                <a:latin typeface="Times New Roman" panose="02020603050405020304" pitchFamily="18" charset="0"/>
                <a:ea typeface="仿宋_GB2312" panose="02010609030101010101" pitchFamily="49" charset="-122"/>
              </a:rPr>
              <a:t>        }</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if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IsEmpty</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smtClean="0">
                <a:effectLst/>
                <a:latin typeface="Times New Roman" panose="02020603050405020304" pitchFamily="18" charset="0"/>
                <a:ea typeface="仿宋_GB2312" panose="02010609030101010101" pitchFamily="49" charset="-122"/>
              </a:rPr>
              <a:t>p</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getTop</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b="1" dirty="0">
                <a:effectLst/>
                <a:latin typeface="Times New Roman" panose="02020603050405020304" pitchFamily="18" charset="0"/>
                <a:ea typeface="仿宋_GB2312" panose="02010609030101010101" pitchFamily="49" charset="-122"/>
              </a:rPr>
              <a:t>;</a:t>
            </a:r>
            <a:r>
              <a:rPr kumimoji="1" lang="en-US" altLang="zh-CN" sz="2400" dirty="0">
                <a:effectLst/>
                <a:latin typeface="Times New Roman" panose="02020603050405020304" pitchFamily="18" charset="0"/>
                <a:ea typeface="仿宋_GB2312" panose="02010609030101010101" pitchFamily="49" charset="-122"/>
              </a:rPr>
              <a:t>   </a:t>
            </a:r>
          </a:p>
          <a:p>
            <a:pPr algn="l"/>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smtClean="0">
                <a:solidFill>
                  <a:srgbClr val="FFFF00"/>
                </a:solidFill>
                <a:effectLst/>
                <a:latin typeface="Times New Roman" panose="02020603050405020304" pitchFamily="18" charset="0"/>
                <a:ea typeface="仿宋_GB2312" panose="02010609030101010101" pitchFamily="49" charset="-122"/>
              </a:rPr>
              <a:t>Pop</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 </a:t>
            </a:r>
          </a:p>
          <a:p>
            <a:pPr algn="l">
              <a:lnSpc>
                <a:spcPct val="130000"/>
              </a:lnSpc>
            </a:pPr>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i="1" dirty="0" err="1" smtClean="0">
                <a:solidFill>
                  <a:srgbClr val="FFFF00"/>
                </a:solidFill>
                <a:effectLst/>
                <a:latin typeface="Times New Roman" panose="02020603050405020304" pitchFamily="18" charset="0"/>
                <a:ea typeface="仿宋_GB2312" panose="02010609030101010101" pitchFamily="49" charset="-122"/>
              </a:rPr>
              <a:t>printf</a:t>
            </a:r>
            <a:r>
              <a:rPr kumimoji="1" lang="en-US" altLang="zh-CN" sz="2400" dirty="0" smtClean="0">
                <a:solidFill>
                  <a:srgbClr val="FFFF00"/>
                </a:solidFill>
                <a:effectLst/>
                <a:latin typeface="Times New Roman" panose="02020603050405020304" pitchFamily="18" charset="0"/>
                <a:ea typeface="仿宋_GB2312" panose="02010609030101010101" pitchFamily="49" charset="-122"/>
              </a:rPr>
              <a:t> </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smtClean="0">
                <a:solidFill>
                  <a:srgbClr val="FFFF00"/>
                </a:solidFill>
                <a:effectLst/>
                <a:latin typeface="Times New Roman" panose="02020603050405020304" pitchFamily="18" charset="0"/>
                <a:ea typeface="仿宋_GB2312" panose="02010609030101010101" pitchFamily="49" charset="-122"/>
              </a:rPr>
              <a:t>p-&gt;info</a:t>
            </a:r>
            <a:r>
              <a:rPr kumimoji="1" lang="en-US" altLang="zh-CN" sz="2400" dirty="0">
                <a:solidFill>
                  <a:srgbClr val="FFFF00"/>
                </a:solidFill>
                <a:effectLst/>
                <a:latin typeface="Times New Roman" panose="02020603050405020304" pitchFamily="18" charset="0"/>
                <a:ea typeface="仿宋_GB2312" panose="02010609030101010101" pitchFamily="49" charset="-122"/>
              </a:rPr>
              <a:t>)</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4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smtClean="0">
                <a:effectLst/>
                <a:latin typeface="Times New Roman" panose="02020603050405020304" pitchFamily="18" charset="0"/>
                <a:ea typeface="仿宋_GB2312" panose="02010609030101010101" pitchFamily="49" charset="-122"/>
              </a:rPr>
              <a:t>p</a:t>
            </a:r>
            <a:r>
              <a:rPr kumimoji="1" lang="en-US" altLang="zh-CN" sz="2400" dirty="0" smtClean="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smtClean="0">
                <a:effectLst/>
                <a:latin typeface="Times New Roman" panose="02020603050405020304" pitchFamily="18" charset="0"/>
                <a:ea typeface="仿宋_GB2312" panose="02010609030101010101" pitchFamily="49" charset="-122"/>
              </a:rPr>
              <a:t>p</a:t>
            </a:r>
            <a:r>
              <a:rPr kumimoji="1" lang="en-US" altLang="zh-CN" sz="2400" dirty="0" smtClean="0">
                <a:effectLst/>
                <a:latin typeface="Times New Roman" panose="02020603050405020304" pitchFamily="18" charset="0"/>
                <a:ea typeface="仿宋_GB2312" panose="02010609030101010101" pitchFamily="49" charset="-122"/>
              </a:rPr>
              <a:t>-&gt;</a:t>
            </a:r>
            <a:r>
              <a:rPr kumimoji="1" lang="en-US" altLang="zh-CN" sz="2400" i="1" dirty="0" err="1" smtClean="0">
                <a:effectLst/>
                <a:latin typeface="Times New Roman" panose="02020603050405020304" pitchFamily="18" charset="0"/>
                <a:ea typeface="仿宋_GB2312" panose="02010609030101010101" pitchFamily="49" charset="-122"/>
              </a:rPr>
              <a:t>rchild</a:t>
            </a:r>
            <a:r>
              <a:rPr kumimoji="1" lang="en-US" altLang="zh-CN" sz="2400" b="1" dirty="0">
                <a:effectLst/>
                <a:latin typeface="Times New Roman" panose="02020603050405020304" pitchFamily="18" charset="0"/>
                <a:ea typeface="仿宋_GB2312" panose="02010609030101010101" pitchFamily="49" charset="-122"/>
              </a:rPr>
              <a:t>;    </a:t>
            </a:r>
          </a:p>
          <a:p>
            <a:pPr algn="l"/>
            <a:r>
              <a:rPr kumimoji="1" lang="en-US" altLang="zh-CN" sz="2400" b="1" dirty="0">
                <a:effectLst/>
                <a:latin typeface="Times New Roman" panose="02020603050405020304" pitchFamily="18" charset="0"/>
                <a:ea typeface="仿宋_GB2312" panose="02010609030101010101" pitchFamily="49" charset="-122"/>
              </a:rPr>
              <a:t>        }</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 while</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b="1" dirty="0">
                <a:effectLst/>
                <a:latin typeface="Times New Roman" panose="02020603050405020304" pitchFamily="18" charset="0"/>
                <a:ea typeface="仿宋_GB2312" panose="02010609030101010101" pitchFamily="49" charset="-122"/>
              </a:rPr>
              <a:t> ||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i="1" dirty="0" err="1">
                <a:effectLst/>
                <a:latin typeface="Times New Roman" panose="02020603050405020304" pitchFamily="18" charset="0"/>
                <a:ea typeface="仿宋_GB2312" panose="02010609030101010101" pitchFamily="49" charset="-122"/>
              </a:rPr>
              <a:t>IsEmpty</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b="1" dirty="0">
                <a:effectLst/>
                <a:latin typeface="Times New Roman" panose="02020603050405020304" pitchFamily="18" charset="0"/>
                <a:ea typeface="仿宋_GB2312" panose="02010609030101010101" pitchFamily="49" charset="-122"/>
              </a:rPr>
              <a:t>}</a:t>
            </a:r>
            <a:r>
              <a:rPr kumimoji="1" lang="en-US" altLang="zh-CN" sz="2400" dirty="0">
                <a:effectLst/>
                <a:latin typeface="Times New Roman" panose="02020603050405020304" pitchFamily="18" charset="0"/>
                <a:ea typeface="仿宋_GB2312" panose="02010609030101010101" pitchFamily="49" charset="-122"/>
              </a:rPr>
              <a:t>    </a:t>
            </a:r>
          </a:p>
        </p:txBody>
      </p:sp>
      <p:sp>
        <p:nvSpPr>
          <p:cNvPr id="130053" name="Rectangle 5"/>
          <p:cNvSpPr>
            <a:spLocks noChangeArrowheads="1"/>
          </p:cNvSpPr>
          <p:nvPr/>
        </p:nvSpPr>
        <p:spPr bwMode="auto">
          <a:xfrm>
            <a:off x="6659563" y="1484313"/>
            <a:ext cx="1439862" cy="609600"/>
          </a:xfrm>
          <a:prstGeom prst="rect">
            <a:avLst/>
          </a:prstGeom>
          <a:solidFill>
            <a:srgbClr val="FFFFCC"/>
          </a:solidFill>
          <a:ln w="28575">
            <a:miter lim="800000"/>
          </a:ln>
          <a:effectLst/>
          <a:scene3d>
            <a:camera prst="legacyPerspectiv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en-US" altLang="zh-CN" sz="3200" i="1">
                <a:solidFill>
                  <a:srgbClr val="CC0000"/>
                </a:solidFill>
                <a:effectLst/>
                <a:latin typeface="Times New Roman" panose="02020603050405020304" pitchFamily="18" charset="0"/>
                <a:ea typeface="黑体" panose="02010609060101010101" pitchFamily="2" charset="-122"/>
              </a:rPr>
              <a:t>ptr</a:t>
            </a:r>
            <a:endParaRPr kumimoji="1" lang="en-US" altLang="zh-CN" sz="2400">
              <a:solidFill>
                <a:srgbClr val="CC0000"/>
              </a:solidFill>
              <a:effectLst/>
              <a:ea typeface="黑体" panose="02010609060101010101" pitchFamily="2" charset="-122"/>
            </a:endParaRPr>
          </a:p>
        </p:txBody>
      </p:sp>
      <p:pic>
        <p:nvPicPr>
          <p:cNvPr id="130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165475"/>
            <a:ext cx="2868613"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5" name="Rectangle 7">
            <a:hlinkHover r:id="" action="ppaction://noaction" highlightClick="1"/>
          </p:cNvPr>
          <p:cNvSpPr>
            <a:spLocks noChangeArrowheads="1"/>
          </p:cNvSpPr>
          <p:nvPr/>
        </p:nvSpPr>
        <p:spPr bwMode="auto">
          <a:xfrm>
            <a:off x="1259632" y="4797425"/>
            <a:ext cx="2376487" cy="431800"/>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p:cNvSpPr txBox="1"/>
          <p:nvPr/>
        </p:nvSpPr>
        <p:spPr>
          <a:xfrm>
            <a:off x="3772535" y="4652645"/>
            <a:ext cx="1598295" cy="706755"/>
          </a:xfrm>
          <a:prstGeom prst="rect">
            <a:avLst/>
          </a:prstGeom>
          <a:noFill/>
        </p:spPr>
        <p:txBody>
          <a:bodyPr wrap="square" rtlCol="0">
            <a:spAutoFit/>
          </a:bodyPr>
          <a:lstStyle/>
          <a:p>
            <a:r>
              <a:rPr lang="zh-CN" altLang="en-US" sz="2000" b="1">
                <a:solidFill>
                  <a:srgbClr val="FFFF00"/>
                </a:solidFill>
              </a:rPr>
              <a:t>对出栈元素进行输出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幼圆"/>
        <a:cs typeface=""/>
      </a:majorFont>
      <a:minorFont>
        <a:latin typeface="Times New Roman"/>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Orbit</Template>
  <TotalTime>123</TotalTime>
  <Words>12278</Words>
  <Application>Microsoft Macintosh PowerPoint</Application>
  <PresentationFormat>全屏显示(4:3)</PresentationFormat>
  <Paragraphs>3536</Paragraphs>
  <Slides>198</Slides>
  <Notes>193</Notes>
  <HiddenSlides>19</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4</vt:i4>
      </vt:variant>
      <vt:variant>
        <vt:lpstr>幻灯片标题</vt:lpstr>
      </vt:variant>
      <vt:variant>
        <vt:i4>198</vt:i4>
      </vt:variant>
    </vt:vector>
  </HeadingPairs>
  <TitlesOfParts>
    <vt:vector size="224" baseType="lpstr">
      <vt:lpstr>Calibri</vt:lpstr>
      <vt:lpstr>Consolas</vt:lpstr>
      <vt:lpstr>Impact</vt:lpstr>
      <vt:lpstr>SimSun</vt:lpstr>
      <vt:lpstr>Songti SC Bold</vt:lpstr>
      <vt:lpstr>Songti SC Regular</vt:lpstr>
      <vt:lpstr>Symbol</vt:lpstr>
      <vt:lpstr>Times New Roman</vt:lpstr>
      <vt:lpstr>Times New Roman Regular</vt:lpstr>
      <vt:lpstr>Wingdings</vt:lpstr>
      <vt:lpstr>仿宋</vt:lpstr>
      <vt:lpstr>仿宋_GB2312</vt:lpstr>
      <vt:lpstr>黑体</vt:lpstr>
      <vt:lpstr>华文行楷</vt:lpstr>
      <vt:lpstr>华文新魏</vt:lpstr>
      <vt:lpstr>楷体</vt:lpstr>
      <vt:lpstr>楷体_GB2312</vt:lpstr>
      <vt:lpstr>宋体</vt:lpstr>
      <vt:lpstr>微软雅黑</vt:lpstr>
      <vt:lpstr>幼圆</vt:lpstr>
      <vt:lpstr>Arial</vt:lpstr>
      <vt:lpstr>Orbit</vt:lpstr>
      <vt:lpstr>Equation</vt:lpstr>
      <vt:lpstr>公式</vt:lpstr>
      <vt:lpstr>Document</vt:lpstr>
      <vt:lpstr>文档</vt:lpstr>
      <vt:lpstr>Chapter 06 Tree and binary tree 第六章 树和二叉树</vt:lpstr>
      <vt:lpstr>本章学习的线索</vt:lpstr>
      <vt:lpstr>Contents</vt:lpstr>
      <vt:lpstr>6.1 Definition of Tree and Forest</vt:lpstr>
      <vt:lpstr>Recursive definition of Tree</vt:lpstr>
      <vt:lpstr>PowerPoint 演示文稿</vt:lpstr>
      <vt:lpstr>Representations of tree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Discussion: Storage of tree</vt:lpstr>
      <vt:lpstr>Discussion: Storage of tree</vt:lpstr>
      <vt:lpstr>Contents</vt:lpstr>
      <vt:lpstr>6.2 Definition of Binary tree</vt:lpstr>
      <vt:lpstr>Examples of binary tree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Contents</vt:lpstr>
      <vt:lpstr>6.3 Storage of Binary Tree</vt:lpstr>
      <vt:lpstr>6.3 Storage of Binary Tree</vt:lpstr>
      <vt:lpstr>PowerPoint 演示文稿</vt:lpstr>
      <vt:lpstr>PowerPoint 演示文稿</vt:lpstr>
      <vt:lpstr>PowerPoint 演示文稿</vt:lpstr>
      <vt:lpstr>Example</vt:lpstr>
      <vt:lpstr>二叉树的静态链式存储</vt:lpstr>
      <vt:lpstr>Quick Review</vt:lpstr>
      <vt:lpstr>Contents</vt:lpstr>
      <vt:lpstr>6.4 Traversal of binary tree</vt:lpstr>
      <vt:lpstr>PowerPoint 演示文稿</vt:lpstr>
      <vt:lpstr>PowerPoint 演示文稿</vt:lpstr>
      <vt:lpstr>Inorder traversal</vt:lpstr>
      <vt:lpstr>PowerPoint 演示文稿</vt:lpstr>
      <vt:lpstr>PowerPoint 演示文稿</vt:lpstr>
      <vt:lpstr>Preorder traversal</vt:lpstr>
      <vt:lpstr>PowerPoint 演示文稿</vt:lpstr>
      <vt:lpstr>Postorder traversal</vt:lpstr>
      <vt:lpstr>PowerPoint 演示文稿</vt:lpstr>
      <vt:lpstr>Other recursive algorithm of binary tree</vt:lpstr>
      <vt:lpstr>Other recursive algorithm of binary tree</vt:lpstr>
      <vt:lpstr>Non-recursive traversal algorithm  二叉树遍历的非递归算法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Quick Review</vt:lpstr>
      <vt:lpstr>LevelOrderTraversal</vt:lpstr>
      <vt:lpstr>PowerPoint 演示文稿</vt:lpstr>
      <vt:lpstr>PowerPoint 演示文稿</vt:lpstr>
      <vt:lpstr>Analysis of binary tree traversal</vt:lpstr>
      <vt:lpstr>PowerPoint 演示文稿</vt:lpstr>
      <vt:lpstr>Contents</vt:lpstr>
      <vt:lpstr>Reconstruction of Binary Tree</vt:lpstr>
      <vt:lpstr>PowerPoint 演示文稿</vt:lpstr>
      <vt:lpstr>Example</vt:lpstr>
      <vt:lpstr>PowerPoint 演示文稿</vt:lpstr>
      <vt:lpstr>PowerPoint 演示文稿</vt:lpstr>
      <vt:lpstr>PowerPoint 演示文稿</vt:lpstr>
      <vt:lpstr>Initialization of binary tree via PreOrder</vt:lpstr>
      <vt:lpstr>Initialization of binary tree via PreOrder</vt:lpstr>
      <vt:lpstr>Counting of BT</vt:lpstr>
      <vt:lpstr>方法1 - 归纳法</vt:lpstr>
      <vt:lpstr>PowerPoint 演示文稿</vt:lpstr>
      <vt:lpstr>PowerPoint 演示文稿</vt:lpstr>
      <vt:lpstr>方法2 - 进栈和出栈</vt:lpstr>
      <vt:lpstr>PowerPoint 演示文稿</vt:lpstr>
      <vt:lpstr>PowerPoint 演示文稿</vt:lpstr>
      <vt:lpstr>PowerPoint 演示文稿</vt:lpstr>
      <vt:lpstr>PowerPoint 演示文稿</vt:lpstr>
      <vt:lpstr>PowerPoint 演示文稿</vt:lpstr>
      <vt:lpstr>Contents</vt:lpstr>
      <vt:lpstr>6.5 Threading binary tree</vt:lpstr>
      <vt:lpstr>PowerPoint 演示文稿</vt:lpstr>
      <vt:lpstr>PowerPoint 演示文稿</vt:lpstr>
      <vt:lpstr>PowerPoint 演示文稿</vt:lpstr>
      <vt:lpstr>PowerPoint 演示文稿</vt:lpstr>
      <vt:lpstr>PowerPoint 演示文稿</vt:lpstr>
      <vt:lpstr>InOrderThreading binary tree</vt:lpstr>
      <vt:lpstr>PowerPoint 演示文稿</vt:lpstr>
      <vt:lpstr>PowerPoint 演示文稿</vt:lpstr>
      <vt:lpstr>PreOrderThreading binary tree</vt:lpstr>
      <vt:lpstr>PreOrderThreading binary tree</vt:lpstr>
      <vt:lpstr>PowerPoint 演示文稿</vt:lpstr>
      <vt:lpstr>PostOrderThreading binary tree</vt:lpstr>
      <vt:lpstr>PostOrderThreading binary tree</vt:lpstr>
      <vt:lpstr>PowerPoint 演示文稿</vt:lpstr>
      <vt:lpstr>PowerPoint 演示文稿</vt:lpstr>
      <vt:lpstr>PowerPoint 演示文稿</vt:lpstr>
      <vt:lpstr>二叉树的中序线索化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InOrderThreading (二叉树的中序线索化非递归算法)</vt:lpstr>
      <vt:lpstr>PowerPoint 演示文稿</vt:lpstr>
      <vt:lpstr>PowerPoint 演示文稿</vt:lpstr>
      <vt:lpstr>PowerPoint 演示文稿</vt:lpstr>
      <vt:lpstr>PowerPoint 演示文稿</vt:lpstr>
      <vt:lpstr>Question</vt:lpstr>
      <vt:lpstr>Assignments</vt:lpstr>
      <vt:lpstr>Contents</vt:lpstr>
      <vt:lpstr>6.6 Transformation among Tree, Forest and binary tree</vt:lpstr>
      <vt:lpstr>PowerPoint 演示文稿</vt:lpstr>
      <vt:lpstr>(2) Child/Sub-list method (孩子/子表表示法)</vt:lpstr>
      <vt:lpstr>PowerPoint 演示文稿</vt:lpstr>
      <vt:lpstr>(3) Left-child right-sibling method (左孩子右兄弟表示法)</vt:lpstr>
      <vt:lpstr>6.2.2  Storage of Forest</vt:lpstr>
      <vt:lpstr>PowerPoint 演示文稿</vt:lpstr>
      <vt:lpstr>PowerPoint 演示文稿</vt:lpstr>
      <vt:lpstr>6.7 Traversal of Tree and Forest</vt:lpstr>
      <vt:lpstr>PowerPoint 演示文稿</vt:lpstr>
      <vt:lpstr>PowerPoint 演示文稿</vt:lpstr>
      <vt:lpstr>6.8 Conversion among Tree, Forest and Binary tree</vt:lpstr>
      <vt:lpstr>Tree  Binary tree</vt:lpstr>
      <vt:lpstr>PowerPoint 演示文稿</vt:lpstr>
      <vt:lpstr>Forest  Binary tree</vt:lpstr>
      <vt:lpstr>PowerPoint 演示文稿</vt:lpstr>
      <vt:lpstr>Contents</vt:lpstr>
      <vt:lpstr>6.9 Huffman tree and coding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vt:lpstr>
      <vt:lpstr>补充材料</vt:lpstr>
      <vt:lpstr>补充材料</vt:lpstr>
      <vt:lpstr>编解码举例</vt:lpstr>
      <vt:lpstr>PowerPoint 演示文稿</vt:lpstr>
      <vt:lpstr>Huffman coding (哈夫曼编码)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其他问题</vt:lpstr>
      <vt:lpstr>Tree的计数</vt:lpstr>
      <vt:lpstr>PowerPoint 演示文稿</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树和二叉树</dc:title>
  <dc:creator>QWang</dc:creator>
  <cp:lastModifiedBy>liu jiaqi</cp:lastModifiedBy>
  <cp:revision>1707</cp:revision>
  <cp:lastPrinted>2022-03-27T03:08:00Z</cp:lastPrinted>
  <dcterms:created xsi:type="dcterms:W3CDTF">2022-03-27T03:08:00Z</dcterms:created>
  <dcterms:modified xsi:type="dcterms:W3CDTF">2022-03-31T07:27:04Z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ies>
</file>