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331" r:id="rId15"/>
    <p:sldId id="336" r:id="rId16"/>
    <p:sldId id="337" r:id="rId17"/>
    <p:sldId id="332" r:id="rId18"/>
    <p:sldId id="333" r:id="rId19"/>
    <p:sldId id="334" r:id="rId20"/>
    <p:sldId id="335" r:id="rId21"/>
    <p:sldId id="284" r:id="rId22"/>
    <p:sldId id="285" r:id="rId23"/>
    <p:sldId id="338" r:id="rId24"/>
    <p:sldId id="339" r:id="rId25"/>
    <p:sldId id="342" r:id="rId26"/>
    <p:sldId id="340" r:id="rId27"/>
    <p:sldId id="341" r:id="rId28"/>
    <p:sldId id="344" r:id="rId29"/>
    <p:sldId id="343"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5" r:id="rId45"/>
    <p:sldId id="306" r:id="rId46"/>
    <p:sldId id="307" r:id="rId47"/>
    <p:sldId id="308" r:id="rId48"/>
    <p:sldId id="309" r:id="rId49"/>
    <p:sldId id="310" r:id="rId50"/>
    <p:sldId id="311" r:id="rId51"/>
    <p:sldId id="312" r:id="rId52"/>
    <p:sldId id="313" r:id="rId53"/>
    <p:sldId id="345" r:id="rId54"/>
    <p:sldId id="314" r:id="rId55"/>
    <p:sldId id="346" r:id="rId56"/>
    <p:sldId id="347" r:id="rId57"/>
    <p:sldId id="348" r:id="rId58"/>
    <p:sldId id="349"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76" r:id="rId74"/>
    <p:sldId id="377" r:id="rId75"/>
    <p:sldId id="378" r:id="rId76"/>
    <p:sldId id="379" r:id="rId77"/>
    <p:sldId id="380" r:id="rId78"/>
    <p:sldId id="381" r:id="rId79"/>
    <p:sldId id="391" r:id="rId80"/>
    <p:sldId id="382" r:id="rId81"/>
    <p:sldId id="383" r:id="rId82"/>
    <p:sldId id="384" r:id="rId83"/>
    <p:sldId id="385" r:id="rId84"/>
    <p:sldId id="386" r:id="rId85"/>
    <p:sldId id="329" r:id="rId86"/>
    <p:sldId id="330" r:id="rId8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8" autoAdjust="0"/>
    <p:restoredTop sz="76042" autoAdjust="0"/>
  </p:normalViewPr>
  <p:slideViewPr>
    <p:cSldViewPr>
      <p:cViewPr varScale="1">
        <p:scale>
          <a:sx n="73" d="100"/>
          <a:sy n="73" d="100"/>
        </p:scale>
        <p:origin x="1866" y="4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400740-C5CD-4BDB-ADA3-F17BF29496B2}" type="datetimeFigureOut">
              <a:rPr lang="zh-CN" altLang="en-US" smtClean="0"/>
              <a:t>2023/10/8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4365C7-DB03-4887-B683-9635F1650C19}" type="slidenum">
              <a:rPr lang="zh-CN" altLang="en-US" smtClean="0"/>
              <a:t>‹#›</a:t>
            </a:fld>
            <a:endParaRPr lang="zh-CN" altLang="en-US"/>
          </a:p>
        </p:txBody>
      </p:sp>
    </p:spTree>
    <p:extLst>
      <p:ext uri="{BB962C8B-B14F-4D97-AF65-F5344CB8AC3E}">
        <p14:creationId xmlns:p14="http://schemas.microsoft.com/office/powerpoint/2010/main" val="188527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8EB054AE-58A7-43E5-B7E0-5BA6768A7B64}" type="slidenum">
              <a:rPr lang="zh-CN" altLang="en-US" sz="1200" smtClean="0">
                <a:latin typeface="Times New Roman" charset="0"/>
                <a:ea typeface="宋体" pitchFamily="2" charset="-122"/>
              </a:rPr>
              <a:pPr eaLnBrk="1" hangingPunct="1"/>
              <a:t>1</a:t>
            </a:fld>
            <a:endParaRPr lang="en-US" altLang="zh-CN" sz="1200">
              <a:latin typeface="Times New Roman" charset="0"/>
              <a:ea typeface="宋体" pitchFamily="2"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charset="0"/>
              </a:rPr>
              <a:t>欢迎辞</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18AB5B61-660D-4735-B10F-CF1409112EFD}" type="slidenum">
              <a:rPr lang="zh-CN" altLang="en-US" sz="1200" smtClean="0">
                <a:latin typeface="Times New Roman" charset="0"/>
                <a:ea typeface="宋体" pitchFamily="2" charset="-122"/>
              </a:rPr>
              <a:pPr eaLnBrk="1" hangingPunct="1"/>
              <a:t>10</a:t>
            </a:fld>
            <a:endParaRPr lang="en-US" altLang="zh-CN" sz="1200">
              <a:latin typeface="Times New Roman" charset="0"/>
              <a:ea typeface="宋体" pitchFamily="2"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1F3E23FA-5372-43E0-86AF-53D1A4A9C8F6}" type="slidenum">
              <a:rPr lang="zh-CN" altLang="en-US" sz="1200" smtClean="0">
                <a:latin typeface="Times New Roman" charset="0"/>
                <a:ea typeface="宋体" pitchFamily="2" charset="-122"/>
              </a:rPr>
              <a:pPr eaLnBrk="1" hangingPunct="1"/>
              <a:t>11</a:t>
            </a:fld>
            <a:endParaRPr lang="en-US" altLang="zh-CN" sz="1200">
              <a:latin typeface="Times New Roman" charset="0"/>
              <a:ea typeface="宋体" pitchFamily="2"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629550A6-8E48-48C9-BD2D-D51C03F814BA}" type="slidenum">
              <a:rPr lang="zh-CN" altLang="en-US" sz="1200" smtClean="0">
                <a:latin typeface="Times New Roman" charset="0"/>
                <a:ea typeface="宋体" pitchFamily="2" charset="-122"/>
              </a:rPr>
              <a:pPr eaLnBrk="1" hangingPunct="1"/>
              <a:t>12</a:t>
            </a:fld>
            <a:endParaRPr lang="en-US" altLang="zh-CN" sz="1200">
              <a:latin typeface="Times New Roman" charset="0"/>
              <a:ea typeface="宋体" pitchFamily="2"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1B56D809-FED3-4DD7-B63E-97023BEBF917}" type="slidenum">
              <a:rPr lang="zh-CN" altLang="en-US" sz="1200" smtClean="0">
                <a:latin typeface="Times New Roman" charset="0"/>
                <a:ea typeface="宋体" pitchFamily="2" charset="-122"/>
              </a:rPr>
              <a:pPr eaLnBrk="1" hangingPunct="1"/>
              <a:t>13</a:t>
            </a:fld>
            <a:endParaRPr lang="en-US" altLang="zh-CN" sz="1200">
              <a:latin typeface="Times New Roman" charset="0"/>
              <a:ea typeface="宋体" pitchFamily="2"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C6B434C0-2990-4300-869F-DC86734F6946}" type="slidenum">
              <a:rPr lang="zh-CN" altLang="en-US" sz="1200">
                <a:solidFill>
                  <a:prstClr val="black"/>
                </a:solidFill>
                <a:latin typeface="Times New Roman" charset="0"/>
                <a:ea typeface="宋体" pitchFamily="2" charset="-122"/>
              </a:rPr>
              <a:pPr eaLnBrk="1" hangingPunct="1"/>
              <a:t>15</a:t>
            </a:fld>
            <a:endParaRPr lang="en-US" altLang="zh-CN" sz="1200">
              <a:solidFill>
                <a:prstClr val="black"/>
              </a:solidFill>
              <a:latin typeface="Times New Roman" charset="0"/>
              <a:ea typeface="宋体" pitchFamily="2"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F6FC1E84-EE5B-4ABB-AC10-E25B3E984E7B}" type="slidenum">
              <a:rPr lang="zh-CN" altLang="en-US" sz="1200" smtClean="0">
                <a:latin typeface="Times New Roman" charset="0"/>
                <a:ea typeface="宋体" pitchFamily="2" charset="-122"/>
              </a:rPr>
              <a:pPr eaLnBrk="1" hangingPunct="1"/>
              <a:t>30</a:t>
            </a:fld>
            <a:endParaRPr lang="en-US" altLang="zh-CN" sz="1200">
              <a:latin typeface="Times New Roman" charset="0"/>
              <a:ea typeface="宋体" pitchFamily="2"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02273389-FAC5-4D71-8EE6-1CC593D99F19}" type="slidenum">
              <a:rPr lang="zh-CN" altLang="en-US" sz="1200" smtClean="0">
                <a:latin typeface="Times New Roman" charset="0"/>
                <a:ea typeface="宋体" pitchFamily="2" charset="-122"/>
              </a:rPr>
              <a:pPr eaLnBrk="1" hangingPunct="1"/>
              <a:t>31</a:t>
            </a:fld>
            <a:endParaRPr lang="en-US" altLang="zh-CN" sz="1200">
              <a:latin typeface="Times New Roman" charset="0"/>
              <a:ea typeface="宋体" pitchFamily="2"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47074A21-0993-443F-9ECA-9B49C647186B}" type="slidenum">
              <a:rPr lang="zh-CN" altLang="en-US" sz="1200" smtClean="0">
                <a:latin typeface="Times New Roman" charset="0"/>
                <a:ea typeface="宋体" pitchFamily="2" charset="-122"/>
              </a:rPr>
              <a:pPr eaLnBrk="1" hangingPunct="1"/>
              <a:t>32</a:t>
            </a:fld>
            <a:endParaRPr lang="en-US" altLang="zh-CN" sz="1200">
              <a:latin typeface="Times New Roman" charset="0"/>
              <a:ea typeface="宋体" pitchFamily="2"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B67F195A-3816-4C4A-BF4B-718DAE674EF8}" type="slidenum">
              <a:rPr lang="zh-CN" altLang="en-US" sz="1200" smtClean="0">
                <a:latin typeface="Times New Roman" charset="0"/>
                <a:ea typeface="宋体" pitchFamily="2" charset="-122"/>
              </a:rPr>
              <a:pPr eaLnBrk="1" hangingPunct="1"/>
              <a:t>33</a:t>
            </a:fld>
            <a:endParaRPr lang="en-US" altLang="zh-CN" sz="1200">
              <a:latin typeface="Times New Roman" charset="0"/>
              <a:ea typeface="宋体" pitchFamily="2"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140E319C-109F-48A4-9BED-AB00D7C47808}" type="slidenum">
              <a:rPr lang="zh-CN" altLang="en-US" sz="1200" smtClean="0">
                <a:latin typeface="Times New Roman" charset="0"/>
                <a:ea typeface="宋体" pitchFamily="2" charset="-122"/>
              </a:rPr>
              <a:pPr eaLnBrk="1" hangingPunct="1"/>
              <a:t>34</a:t>
            </a:fld>
            <a:endParaRPr lang="en-US" altLang="zh-CN" sz="1200">
              <a:latin typeface="Times New Roman" charset="0"/>
              <a:ea typeface="宋体" pitchFamily="2"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A58E4953-1C93-460A-8083-2C463417532A}" type="slidenum">
              <a:rPr lang="zh-CN" altLang="en-US" sz="1200" smtClean="0">
                <a:latin typeface="Times New Roman" charset="0"/>
                <a:ea typeface="宋体" pitchFamily="2" charset="-122"/>
              </a:rPr>
              <a:pPr eaLnBrk="1" hangingPunct="1"/>
              <a:t>2</a:t>
            </a:fld>
            <a:endParaRPr lang="en-US" altLang="zh-CN" sz="1200">
              <a:latin typeface="Times New Roman" charset="0"/>
              <a:ea typeface="宋体" pitchFamily="2"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6C852187-168F-424D-AEA2-6937ED7B2B9B}" type="slidenum">
              <a:rPr lang="zh-CN" altLang="en-US" sz="1200" smtClean="0">
                <a:latin typeface="Times New Roman" charset="0"/>
                <a:ea typeface="宋体" pitchFamily="2" charset="-122"/>
              </a:rPr>
              <a:pPr eaLnBrk="1" hangingPunct="1"/>
              <a:t>36</a:t>
            </a:fld>
            <a:endParaRPr lang="en-US" altLang="zh-CN" sz="1200">
              <a:latin typeface="Times New Roman" charset="0"/>
              <a:ea typeface="宋体" pitchFamily="2"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04C444C5-9A4D-4B64-9A04-5AF4C1EA155E}" type="slidenum">
              <a:rPr lang="zh-CN" altLang="en-US" sz="1200" smtClean="0">
                <a:latin typeface="Times New Roman" charset="0"/>
                <a:ea typeface="宋体" pitchFamily="2" charset="-122"/>
              </a:rPr>
              <a:pPr eaLnBrk="1" hangingPunct="1"/>
              <a:t>37</a:t>
            </a:fld>
            <a:endParaRPr lang="en-US" altLang="zh-CN" sz="1200">
              <a:latin typeface="Times New Roman" charset="0"/>
              <a:ea typeface="宋体" pitchFamily="2"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2ED975E4-A963-4BB3-ACD2-F20ECA317C8A}" type="slidenum">
              <a:rPr lang="zh-CN" altLang="en-US" sz="1200" smtClean="0">
                <a:latin typeface="Times New Roman" charset="0"/>
                <a:ea typeface="宋体" pitchFamily="2" charset="-122"/>
              </a:rPr>
              <a:pPr eaLnBrk="1" hangingPunct="1"/>
              <a:t>38</a:t>
            </a:fld>
            <a:endParaRPr lang="en-US" altLang="zh-CN" sz="1200">
              <a:latin typeface="Times New Roman" charset="0"/>
              <a:ea typeface="宋体" pitchFamily="2"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226089C6-2493-4ED3-B9EC-FAF7EAEE12CB}" type="slidenum">
              <a:rPr lang="zh-CN" altLang="en-US" sz="1200" smtClean="0">
                <a:latin typeface="Times New Roman" charset="0"/>
                <a:ea typeface="宋体" pitchFamily="2" charset="-122"/>
              </a:rPr>
              <a:pPr eaLnBrk="1" hangingPunct="1"/>
              <a:t>39</a:t>
            </a:fld>
            <a:endParaRPr lang="en-US" altLang="zh-CN" sz="1200">
              <a:latin typeface="Times New Roman" charset="0"/>
              <a:ea typeface="宋体" pitchFamily="2"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p:spPr>
      </p:sp>
      <p:sp>
        <p:nvSpPr>
          <p:cNvPr id="1146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charset="0"/>
              </a:rPr>
              <a:t>2</a:t>
            </a:r>
            <a:r>
              <a:rPr lang="zh-CN" altLang="en-US">
                <a:latin typeface="Times New Roman" charset="0"/>
              </a:rPr>
              <a:t>是碉堡，</a:t>
            </a:r>
            <a:r>
              <a:rPr lang="en-US" altLang="zh-CN">
                <a:latin typeface="Times New Roman" charset="0"/>
              </a:rPr>
              <a:t>1</a:t>
            </a:r>
            <a:r>
              <a:rPr lang="zh-CN" altLang="en-US">
                <a:latin typeface="Times New Roman" charset="0"/>
              </a:rPr>
              <a:t>是墙壁</a:t>
            </a:r>
          </a:p>
        </p:txBody>
      </p:sp>
      <p:sp>
        <p:nvSpPr>
          <p:cNvPr id="1146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0982B587-AF5C-453C-AD1A-B96C8821394E}" type="slidenum">
              <a:rPr lang="zh-CN" altLang="en-US" sz="1200" smtClean="0">
                <a:latin typeface="Times New Roman" charset="0"/>
                <a:ea typeface="宋体" pitchFamily="2" charset="-122"/>
              </a:rPr>
              <a:pPr eaLnBrk="1" hangingPunct="1"/>
              <a:t>40</a:t>
            </a:fld>
            <a:endParaRPr lang="en-US" altLang="zh-CN" sz="1200">
              <a:latin typeface="Times New Roman"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C4C1CB0F-89AB-4640-AC2E-BF9C3FCC2B61}" type="slidenum">
              <a:rPr lang="zh-CN" altLang="en-US" sz="1200" smtClean="0">
                <a:latin typeface="Times New Roman" charset="0"/>
                <a:ea typeface="宋体" pitchFamily="2" charset="-122"/>
              </a:rPr>
              <a:pPr eaLnBrk="1" hangingPunct="1"/>
              <a:t>42</a:t>
            </a:fld>
            <a:endParaRPr lang="en-US" altLang="zh-CN" sz="1200">
              <a:latin typeface="Times New Roman" charset="0"/>
              <a:ea typeface="宋体" pitchFamily="2"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59479EB7-652D-4A92-80A3-42CC49CC298E}" type="slidenum">
              <a:rPr lang="zh-CN" altLang="en-US" sz="1200" smtClean="0">
                <a:latin typeface="Times New Roman" charset="0"/>
                <a:ea typeface="宋体" pitchFamily="2" charset="-122"/>
              </a:rPr>
              <a:pPr eaLnBrk="1" hangingPunct="1"/>
              <a:t>44</a:t>
            </a:fld>
            <a:endParaRPr lang="en-US" altLang="zh-CN" sz="1200">
              <a:latin typeface="Times New Roman" charset="0"/>
              <a:ea typeface="宋体" pitchFamily="2"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6E2A0576-9635-408F-858E-50F48E21FFED}" type="slidenum">
              <a:rPr lang="zh-CN" altLang="en-US" sz="1200" smtClean="0">
                <a:latin typeface="Times New Roman" charset="0"/>
                <a:ea typeface="宋体" pitchFamily="2" charset="-122"/>
              </a:rPr>
              <a:pPr eaLnBrk="1" hangingPunct="1"/>
              <a:t>45</a:t>
            </a:fld>
            <a:endParaRPr lang="en-US" altLang="zh-CN" sz="1200">
              <a:latin typeface="Times New Roman" charset="0"/>
              <a:ea typeface="宋体" pitchFamily="2"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47E67404-3C8B-4F0C-8B38-63CC34573CCE}" type="slidenum">
              <a:rPr lang="zh-CN" altLang="en-US" sz="1200" smtClean="0">
                <a:latin typeface="Times New Roman" charset="0"/>
                <a:ea typeface="宋体" pitchFamily="2" charset="-122"/>
              </a:rPr>
              <a:pPr eaLnBrk="1" hangingPunct="1"/>
              <a:t>46</a:t>
            </a:fld>
            <a:endParaRPr lang="en-US" altLang="zh-CN" sz="1200">
              <a:latin typeface="Times New Roman" charset="0"/>
              <a:ea typeface="宋体" pitchFamily="2"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charset="0"/>
            </a:endParaRPr>
          </a:p>
        </p:txBody>
      </p:sp>
      <p:sp>
        <p:nvSpPr>
          <p:cNvPr id="1208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7B3B09E3-D8D9-4409-AD09-28F0FE71FE8E}" type="slidenum">
              <a:rPr lang="zh-CN" altLang="en-US" sz="1200" smtClean="0">
                <a:latin typeface="Times New Roman" charset="0"/>
                <a:ea typeface="宋体" pitchFamily="2" charset="-122"/>
              </a:rPr>
              <a:pPr eaLnBrk="1" hangingPunct="1"/>
              <a:t>48</a:t>
            </a:fld>
            <a:endParaRPr lang="en-US" altLang="zh-CN" sz="1200">
              <a:latin typeface="Times New Roman"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E7DA7DA4-E4A7-4F93-A840-DFCAD7CEC06D}" type="slidenum">
              <a:rPr lang="zh-CN" altLang="en-US" sz="1200" smtClean="0">
                <a:latin typeface="Times New Roman" charset="0"/>
                <a:ea typeface="宋体" pitchFamily="2" charset="-122"/>
              </a:rPr>
              <a:pPr eaLnBrk="1" hangingPunct="1"/>
              <a:t>3</a:t>
            </a:fld>
            <a:endParaRPr lang="en-US" altLang="zh-CN" sz="1200">
              <a:latin typeface="Times New Roman" charset="0"/>
              <a:ea typeface="宋体" pitchFamily="2"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ABC78EAE-7505-4EDE-B44D-25193E889919}" type="slidenum">
              <a:rPr lang="zh-CN" altLang="en-US" sz="1200" smtClean="0">
                <a:latin typeface="Times New Roman" charset="0"/>
                <a:ea typeface="宋体" pitchFamily="2" charset="-122"/>
              </a:rPr>
              <a:pPr eaLnBrk="1" hangingPunct="1"/>
              <a:t>49</a:t>
            </a:fld>
            <a:endParaRPr lang="en-US" altLang="zh-CN" sz="1200">
              <a:latin typeface="Times New Roman" charset="0"/>
              <a:ea typeface="宋体" pitchFamily="2"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66E101D7-B99C-4185-B7BF-4F89F377D44F}" type="slidenum">
              <a:rPr lang="zh-CN" altLang="en-US" sz="1200" smtClean="0">
                <a:latin typeface="Times New Roman" charset="0"/>
                <a:ea typeface="宋体" pitchFamily="2" charset="-122"/>
              </a:rPr>
              <a:pPr eaLnBrk="1" hangingPunct="1"/>
              <a:t>50</a:t>
            </a:fld>
            <a:endParaRPr lang="en-US" altLang="zh-CN" sz="1200">
              <a:latin typeface="Times New Roman" charset="0"/>
              <a:ea typeface="宋体" pitchFamily="2"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B769FF64-5B16-462B-ACE8-29B7E963D917}" type="slidenum">
              <a:rPr lang="zh-CN" altLang="en-US" sz="1200" smtClean="0">
                <a:latin typeface="Times New Roman" charset="0"/>
                <a:ea typeface="宋体" pitchFamily="2" charset="-122"/>
              </a:rPr>
              <a:pPr eaLnBrk="1" hangingPunct="1"/>
              <a:t>51</a:t>
            </a:fld>
            <a:endParaRPr lang="en-US" altLang="zh-CN" sz="1200">
              <a:latin typeface="Times New Roman" charset="0"/>
              <a:ea typeface="宋体" pitchFamily="2"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69F5CF5B-C2FA-49D7-B746-8EE8FBEFCB94}" type="slidenum">
              <a:rPr lang="zh-CN" altLang="en-US" sz="1200" smtClean="0">
                <a:latin typeface="Times New Roman" charset="0"/>
                <a:ea typeface="宋体" pitchFamily="2" charset="-122"/>
              </a:rPr>
              <a:pPr eaLnBrk="1" hangingPunct="1"/>
              <a:t>52</a:t>
            </a:fld>
            <a:endParaRPr lang="en-US" altLang="zh-CN" sz="1200">
              <a:latin typeface="Times New Roman" charset="0"/>
              <a:ea typeface="宋体" pitchFamily="2"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F96FED53-5DF6-4903-A390-145F8C92C51F}" type="slidenum">
              <a:rPr lang="zh-CN" altLang="en-US" sz="1200" smtClean="0">
                <a:latin typeface="Times New Roman" charset="0"/>
                <a:ea typeface="宋体" pitchFamily="2" charset="-122"/>
              </a:rPr>
              <a:pPr eaLnBrk="1" hangingPunct="1"/>
              <a:t>53</a:t>
            </a:fld>
            <a:endParaRPr lang="en-US" altLang="zh-CN" sz="1200">
              <a:latin typeface="Times New Roman" charset="0"/>
              <a:ea typeface="宋体" pitchFamily="2"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charset="0"/>
              </a:rPr>
              <a:t>提示：（</a:t>
            </a:r>
            <a:r>
              <a:rPr lang="en-US" altLang="zh-CN">
                <a:latin typeface="Times New Roman" charset="0"/>
              </a:rPr>
              <a:t>1</a:t>
            </a:r>
            <a:r>
              <a:rPr lang="zh-CN" altLang="en-US">
                <a:latin typeface="Times New Roman" charset="0"/>
              </a:rPr>
              <a:t>）任意一行或一列，翻两次等于没有翻；</a:t>
            </a:r>
          </a:p>
          <a:p>
            <a:pPr eaLnBrk="1" hangingPunct="1"/>
            <a:r>
              <a:rPr lang="zh-CN" altLang="en-US">
                <a:latin typeface="Times New Roman" charset="0"/>
              </a:rPr>
              <a:t>     （</a:t>
            </a:r>
            <a:r>
              <a:rPr lang="en-US" altLang="zh-CN">
                <a:latin typeface="Times New Roman" charset="0"/>
              </a:rPr>
              <a:t>2</a:t>
            </a:r>
            <a:r>
              <a:rPr lang="zh-CN" altLang="en-US">
                <a:latin typeface="Times New Roman" charset="0"/>
              </a:rPr>
              <a:t>）对于</a:t>
            </a:r>
            <a:r>
              <a:rPr lang="en-US" altLang="zh-CN">
                <a:latin typeface="Times New Roman" charset="0"/>
              </a:rPr>
              <a:t>9</a:t>
            </a:r>
            <a:r>
              <a:rPr lang="zh-CN" altLang="en-US">
                <a:latin typeface="Times New Roman" charset="0"/>
              </a:rPr>
              <a:t>列的任何一种翻转的情况，每一行翻与不翻相互独立。</a:t>
            </a:r>
            <a:endParaRPr lang="en-US" altLang="zh-CN">
              <a:latin typeface="Times New Roman" charset="0"/>
            </a:endParaRPr>
          </a:p>
          <a:p>
            <a:pPr eaLnBrk="1" hangingPunct="1"/>
            <a:endParaRPr lang="en-US" altLang="zh-CN">
              <a:latin typeface="Times New Roman" charset="0"/>
            </a:endParaRPr>
          </a:p>
          <a:p>
            <a:pPr eaLnBrk="1" hangingPunct="1"/>
            <a:r>
              <a:rPr lang="zh-CN" altLang="en-US">
                <a:latin typeface="Times New Roman" charset="0"/>
              </a:rPr>
              <a:t>贪心算法的改进，</a:t>
            </a:r>
            <a:r>
              <a:rPr lang="en-US" altLang="zh-CN">
                <a:latin typeface="Times New Roman" charset="0"/>
              </a:rPr>
              <a:t>9</a:t>
            </a:r>
            <a:r>
              <a:rPr lang="zh-CN" altLang="en-US">
                <a:latin typeface="Times New Roman" charset="0"/>
              </a:rPr>
              <a:t>层即可，在</a:t>
            </a:r>
            <a:r>
              <a:rPr lang="en-US" altLang="zh-CN">
                <a:latin typeface="Times New Roman" charset="0"/>
              </a:rPr>
              <a:t>2</a:t>
            </a:r>
            <a:r>
              <a:rPr lang="zh-CN" altLang="en-US">
                <a:latin typeface="Times New Roman" charset="0"/>
              </a:rPr>
              <a:t>的</a:t>
            </a:r>
            <a:r>
              <a:rPr lang="en-US" altLang="zh-CN">
                <a:latin typeface="Times New Roman" charset="0"/>
              </a:rPr>
              <a:t>9</a:t>
            </a:r>
            <a:r>
              <a:rPr lang="zh-CN" altLang="en-US">
                <a:latin typeface="Times New Roman" charset="0"/>
              </a:rPr>
              <a:t>次方的每个节点上用贪心算法判定是否翻每行。</a:t>
            </a:r>
          </a:p>
          <a:p>
            <a:pPr eaLnBrk="1" hangingPunct="1"/>
            <a:endParaRPr lang="zh-CN" alt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1E88251E-9750-4A6F-BAE4-7FE8471F2C7C}" type="slidenum">
              <a:rPr lang="zh-CN" altLang="en-US" sz="1200" smtClean="0">
                <a:latin typeface="Times New Roman" charset="0"/>
                <a:ea typeface="宋体" pitchFamily="2" charset="-122"/>
              </a:rPr>
              <a:pPr eaLnBrk="1" hangingPunct="1"/>
              <a:t>61</a:t>
            </a:fld>
            <a:endParaRPr lang="en-US" altLang="zh-CN" sz="1200">
              <a:latin typeface="Times New Roman" charset="0"/>
              <a:ea typeface="宋体" pitchFamily="2"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CB178359-CBE4-43DE-8581-424143C48C4F}" type="slidenum">
              <a:rPr lang="zh-CN" altLang="en-US" sz="1200" smtClean="0">
                <a:latin typeface="Times New Roman" charset="0"/>
                <a:ea typeface="宋体" pitchFamily="2" charset="-122"/>
              </a:rPr>
              <a:pPr eaLnBrk="1" hangingPunct="1"/>
              <a:t>62</a:t>
            </a:fld>
            <a:endParaRPr lang="en-US" altLang="zh-CN" sz="1200">
              <a:latin typeface="Times New Roman" charset="0"/>
              <a:ea typeface="宋体" pitchFamily="2"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charset="0"/>
              </a:rPr>
              <a:t>因为是环，所以用</a:t>
            </a:r>
            <a:r>
              <a:rPr lang="en-US" altLang="zh-CN">
                <a:latin typeface="Times New Roman" charset="0"/>
              </a:rPr>
              <a:t>search(2),</a:t>
            </a:r>
            <a:r>
              <a:rPr lang="zh-CN" altLang="en-US">
                <a:latin typeface="Times New Roman" charset="0"/>
              </a:rPr>
              <a:t>省下一层</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70482C4D-31A5-466B-9175-AB75A967C70C}" type="slidenum">
              <a:rPr lang="zh-CN" altLang="en-US" sz="1200" smtClean="0">
                <a:latin typeface="Times New Roman" charset="0"/>
                <a:ea typeface="宋体" pitchFamily="2" charset="-122"/>
              </a:rPr>
              <a:pPr eaLnBrk="1" hangingPunct="1"/>
              <a:t>63</a:t>
            </a:fld>
            <a:endParaRPr lang="en-US" altLang="zh-CN" sz="1200">
              <a:latin typeface="Times New Roman" charset="0"/>
              <a:ea typeface="宋体" pitchFamily="2"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8ED66BD0-97A7-43B9-929F-E30CC884D10A}" type="slidenum">
              <a:rPr lang="zh-CN" altLang="en-US" sz="1200" smtClean="0">
                <a:latin typeface="Times New Roman" charset="0"/>
                <a:ea typeface="宋体" pitchFamily="2" charset="-122"/>
              </a:rPr>
              <a:pPr eaLnBrk="1" hangingPunct="1"/>
              <a:t>64</a:t>
            </a:fld>
            <a:endParaRPr lang="en-US" altLang="zh-CN" sz="1200">
              <a:latin typeface="Times New Roman" charset="0"/>
              <a:ea typeface="宋体"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95C744AD-15A8-461E-8C4E-9AC5AACFF799}" type="slidenum">
              <a:rPr lang="zh-CN" altLang="en-US" sz="1200" smtClean="0">
                <a:latin typeface="Times New Roman" charset="0"/>
                <a:ea typeface="宋体" pitchFamily="2" charset="-122"/>
              </a:rPr>
              <a:pPr eaLnBrk="1" hangingPunct="1"/>
              <a:t>65</a:t>
            </a:fld>
            <a:endParaRPr lang="en-US" altLang="zh-CN" sz="1200">
              <a:latin typeface="Times New Roman" charset="0"/>
              <a:ea typeface="宋体" pitchFamily="2"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8C59117B-0C6C-403D-9AD2-A621690A3E2B}" type="slidenum">
              <a:rPr lang="zh-CN" altLang="en-US" sz="1200" smtClean="0">
                <a:latin typeface="Times New Roman" charset="0"/>
                <a:ea typeface="宋体" pitchFamily="2" charset="-122"/>
              </a:rPr>
              <a:pPr eaLnBrk="1" hangingPunct="1"/>
              <a:t>4</a:t>
            </a:fld>
            <a:endParaRPr lang="en-US" altLang="zh-CN" sz="1200">
              <a:latin typeface="Times New Roman" charset="0"/>
              <a:ea typeface="宋体" pitchFamily="2"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C5C2B4C2-F5BA-495F-81BE-6441F228844B}" type="slidenum">
              <a:rPr lang="zh-CN" altLang="en-US" sz="1200" smtClean="0">
                <a:latin typeface="Times New Roman" charset="0"/>
                <a:ea typeface="宋体" pitchFamily="2" charset="-122"/>
              </a:rPr>
              <a:pPr eaLnBrk="1" hangingPunct="1"/>
              <a:t>66</a:t>
            </a:fld>
            <a:endParaRPr lang="en-US" altLang="zh-CN" sz="1200">
              <a:latin typeface="Times New Roman" charset="0"/>
              <a:ea typeface="宋体"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3D1F8541-E99D-475B-A1F0-2114DE2152F6}" type="slidenum">
              <a:rPr lang="zh-CN" altLang="en-US" sz="1200" smtClean="0">
                <a:latin typeface="Times New Roman" charset="0"/>
                <a:ea typeface="宋体" pitchFamily="2" charset="-122"/>
              </a:rPr>
              <a:pPr eaLnBrk="1" hangingPunct="1"/>
              <a:t>67</a:t>
            </a:fld>
            <a:endParaRPr lang="en-US" altLang="zh-CN" sz="1200">
              <a:latin typeface="Times New Roman" charset="0"/>
              <a:ea typeface="宋体" pitchFamily="2"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1365AF0E-88B8-4D64-99B5-BDAB72C3CBE1}" type="slidenum">
              <a:rPr lang="zh-CN" altLang="en-US" sz="1200" smtClean="0">
                <a:latin typeface="Times New Roman" charset="0"/>
                <a:ea typeface="宋体" pitchFamily="2" charset="-122"/>
              </a:rPr>
              <a:pPr eaLnBrk="1" hangingPunct="1"/>
              <a:t>68</a:t>
            </a:fld>
            <a:endParaRPr lang="en-US" altLang="zh-CN" sz="1200">
              <a:latin typeface="Times New Roman" charset="0"/>
              <a:ea typeface="宋体"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3142</a:t>
            </a:r>
            <a:endParaRPr lang="zh-CN" altLang="en-US" dirty="0"/>
          </a:p>
        </p:txBody>
      </p:sp>
      <p:sp>
        <p:nvSpPr>
          <p:cNvPr id="4" name="灯片编号占位符 3"/>
          <p:cNvSpPr>
            <a:spLocks noGrp="1"/>
          </p:cNvSpPr>
          <p:nvPr>
            <p:ph type="sldNum" sz="quarter" idx="5"/>
          </p:nvPr>
        </p:nvSpPr>
        <p:spPr/>
        <p:txBody>
          <a:bodyPr/>
          <a:lstStyle/>
          <a:p>
            <a:fld id="{864365C7-DB03-4887-B683-9635F1650C19}" type="slidenum">
              <a:rPr lang="zh-CN" altLang="en-US" smtClean="0"/>
              <a:t>74</a:t>
            </a:fld>
            <a:endParaRPr lang="zh-CN" altLang="en-US"/>
          </a:p>
        </p:txBody>
      </p:sp>
    </p:spTree>
    <p:extLst>
      <p:ext uri="{BB962C8B-B14F-4D97-AF65-F5344CB8AC3E}">
        <p14:creationId xmlns:p14="http://schemas.microsoft.com/office/powerpoint/2010/main" val="38970403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Times New Roman" charset="0"/>
              </a:rPr>
              <a:t>123 2+1+</a:t>
            </a:r>
            <a:r>
              <a:rPr lang="zh-CN" altLang="en-US" dirty="0">
                <a:latin typeface="Times New Roman" charset="0"/>
              </a:rPr>
              <a:t>（</a:t>
            </a:r>
            <a:r>
              <a:rPr lang="en-US" altLang="zh-CN" dirty="0">
                <a:latin typeface="Times New Roman" charset="0"/>
              </a:rPr>
              <a:t>2+3+1</a:t>
            </a:r>
            <a:r>
              <a:rPr lang="zh-CN" altLang="en-US" dirty="0">
                <a:latin typeface="Times New Roman" charset="0"/>
              </a:rPr>
              <a:t>）</a:t>
            </a:r>
            <a:r>
              <a:rPr lang="en-US" altLang="zh-CN" dirty="0">
                <a:latin typeface="Times New Roman" charset="0"/>
              </a:rPr>
              <a:t>+</a:t>
            </a:r>
            <a:r>
              <a:rPr lang="zh-CN" altLang="en-US" dirty="0">
                <a:latin typeface="Times New Roman" charset="0"/>
              </a:rPr>
              <a:t>（</a:t>
            </a:r>
            <a:r>
              <a:rPr lang="en-US" altLang="zh-CN" dirty="0">
                <a:latin typeface="Times New Roman" charset="0"/>
              </a:rPr>
              <a:t>2+3+2+3</a:t>
            </a:r>
            <a:r>
              <a:rPr lang="zh-CN" altLang="en-US" dirty="0">
                <a:latin typeface="Times New Roman" charset="0"/>
              </a:rPr>
              <a:t>）</a:t>
            </a:r>
            <a:r>
              <a:rPr lang="en-US" altLang="zh-CN" dirty="0">
                <a:latin typeface="Times New Roman" charset="0"/>
              </a:rPr>
              <a:t>=19</a:t>
            </a:r>
          </a:p>
          <a:p>
            <a:r>
              <a:rPr lang="en-US" altLang="zh-CN" dirty="0">
                <a:latin typeface="Times New Roman" charset="0"/>
              </a:rPr>
              <a:t>132 2+1+</a:t>
            </a:r>
            <a:r>
              <a:rPr lang="zh-CN" altLang="en-US" dirty="0">
                <a:latin typeface="Times New Roman" charset="0"/>
              </a:rPr>
              <a:t>（</a:t>
            </a:r>
            <a:r>
              <a:rPr lang="en-US" altLang="zh-CN" dirty="0">
                <a:latin typeface="Times New Roman" charset="0"/>
              </a:rPr>
              <a:t>2+2+3</a:t>
            </a:r>
            <a:r>
              <a:rPr lang="zh-CN" altLang="en-US" dirty="0">
                <a:latin typeface="Times New Roman" charset="0"/>
              </a:rPr>
              <a:t>）</a:t>
            </a:r>
            <a:r>
              <a:rPr lang="en-US" altLang="zh-CN" dirty="0">
                <a:latin typeface="Times New Roman" charset="0"/>
              </a:rPr>
              <a:t>+</a:t>
            </a:r>
            <a:r>
              <a:rPr lang="zh-CN" altLang="en-US" dirty="0">
                <a:latin typeface="Times New Roman" charset="0"/>
              </a:rPr>
              <a:t>（</a:t>
            </a:r>
            <a:r>
              <a:rPr lang="en-US" altLang="zh-CN" dirty="0">
                <a:latin typeface="Times New Roman" charset="0"/>
              </a:rPr>
              <a:t>2+2+3+1</a:t>
            </a:r>
            <a:r>
              <a:rPr lang="zh-CN" altLang="en-US" dirty="0">
                <a:latin typeface="Times New Roman" charset="0"/>
              </a:rPr>
              <a:t>）</a:t>
            </a:r>
            <a:r>
              <a:rPr lang="en-US" altLang="zh-CN" dirty="0">
                <a:latin typeface="Times New Roman" charset="0"/>
              </a:rPr>
              <a:t>=18</a:t>
            </a:r>
          </a:p>
          <a:p>
            <a:r>
              <a:rPr lang="en-US" altLang="zh-CN" dirty="0">
                <a:latin typeface="Times New Roman" charset="0"/>
              </a:rPr>
              <a:t>213 3+1+</a:t>
            </a:r>
            <a:r>
              <a:rPr lang="zh-CN" altLang="en-US" dirty="0">
                <a:latin typeface="Times New Roman" charset="0"/>
              </a:rPr>
              <a:t>（</a:t>
            </a:r>
            <a:r>
              <a:rPr lang="en-US" altLang="zh-CN" dirty="0">
                <a:latin typeface="Times New Roman" charset="0"/>
              </a:rPr>
              <a:t>3+2+1</a:t>
            </a:r>
            <a:r>
              <a:rPr lang="zh-CN" altLang="en-US" dirty="0">
                <a:latin typeface="Times New Roman" charset="0"/>
              </a:rPr>
              <a:t>）</a:t>
            </a:r>
            <a:r>
              <a:rPr lang="en-US" altLang="zh-CN" dirty="0">
                <a:latin typeface="Times New Roman" charset="0"/>
              </a:rPr>
              <a:t>+</a:t>
            </a:r>
            <a:r>
              <a:rPr lang="zh-CN" altLang="en-US" dirty="0">
                <a:latin typeface="Times New Roman" charset="0"/>
              </a:rPr>
              <a:t>（</a:t>
            </a:r>
            <a:r>
              <a:rPr lang="en-US" altLang="zh-CN" dirty="0">
                <a:latin typeface="Times New Roman" charset="0"/>
              </a:rPr>
              <a:t>3+2+2+3</a:t>
            </a:r>
            <a:r>
              <a:rPr lang="zh-CN" altLang="en-US" dirty="0">
                <a:latin typeface="Times New Roman" charset="0"/>
              </a:rPr>
              <a:t>）</a:t>
            </a:r>
            <a:r>
              <a:rPr lang="en-US" altLang="zh-CN" dirty="0">
                <a:latin typeface="Times New Roman" charset="0"/>
              </a:rPr>
              <a:t>=20</a:t>
            </a:r>
          </a:p>
          <a:p>
            <a:r>
              <a:rPr lang="en-US" altLang="zh-CN" dirty="0">
                <a:latin typeface="Times New Roman" charset="0"/>
              </a:rPr>
              <a:t>231 3+1+(3+2+3)+</a:t>
            </a:r>
            <a:r>
              <a:rPr lang="zh-CN" altLang="en-US" dirty="0">
                <a:latin typeface="Times New Roman" charset="0"/>
              </a:rPr>
              <a:t>（</a:t>
            </a:r>
            <a:r>
              <a:rPr lang="en-US" altLang="zh-CN" dirty="0">
                <a:solidFill>
                  <a:srgbClr val="FF0000"/>
                </a:solidFill>
                <a:latin typeface="Times New Roman" charset="0"/>
              </a:rPr>
              <a:t>3+2+3</a:t>
            </a:r>
            <a:r>
              <a:rPr lang="en-US" altLang="zh-CN" dirty="0">
                <a:latin typeface="Times New Roman" charset="0"/>
              </a:rPr>
              <a:t>+1</a:t>
            </a:r>
            <a:r>
              <a:rPr lang="zh-CN" altLang="en-US" dirty="0">
                <a:latin typeface="Times New Roman" charset="0"/>
              </a:rPr>
              <a:t>）</a:t>
            </a:r>
            <a:r>
              <a:rPr lang="en-US" altLang="zh-CN" dirty="0">
                <a:latin typeface="Times New Roman" charset="0"/>
              </a:rPr>
              <a:t>=21 </a:t>
            </a:r>
            <a:r>
              <a:rPr lang="zh-CN" altLang="en-US" dirty="0">
                <a:latin typeface="Times New Roman" charset="0"/>
              </a:rPr>
              <a:t>机器</a:t>
            </a:r>
            <a:r>
              <a:rPr lang="en-US" altLang="zh-CN" dirty="0">
                <a:latin typeface="Times New Roman" charset="0"/>
              </a:rPr>
              <a:t>2</a:t>
            </a:r>
            <a:r>
              <a:rPr lang="zh-CN" altLang="en-US" dirty="0">
                <a:latin typeface="Times New Roman" charset="0"/>
              </a:rPr>
              <a:t>在</a:t>
            </a:r>
            <a:r>
              <a:rPr lang="en-US" altLang="zh-CN" dirty="0">
                <a:latin typeface="Times New Roman" charset="0"/>
              </a:rPr>
              <a:t>3+2+3</a:t>
            </a:r>
            <a:r>
              <a:rPr lang="zh-CN" altLang="en-US" dirty="0">
                <a:latin typeface="Times New Roman" charset="0"/>
              </a:rPr>
              <a:t>时才空闲可以执行任务</a:t>
            </a:r>
            <a:r>
              <a:rPr lang="en-US" altLang="zh-CN" dirty="0">
                <a:latin typeface="Times New Roman" charset="0"/>
              </a:rPr>
              <a:t>1</a:t>
            </a:r>
          </a:p>
          <a:p>
            <a:r>
              <a:rPr lang="en-US" altLang="zh-CN" dirty="0">
                <a:latin typeface="Times New Roman" charset="0"/>
              </a:rPr>
              <a:t>312 2+3+(2+3+1)+(2+2+3+1)=</a:t>
            </a:r>
            <a:r>
              <a:rPr lang="en-US" altLang="zh-CN">
                <a:latin typeface="Times New Roman" charset="0"/>
              </a:rPr>
              <a:t>19 </a:t>
            </a:r>
          </a:p>
          <a:p>
            <a:r>
              <a:rPr lang="en-US" altLang="zh-CN">
                <a:latin typeface="Times New Roman" charset="0"/>
              </a:rPr>
              <a:t>321 </a:t>
            </a:r>
            <a:r>
              <a:rPr lang="en-US" altLang="zh-CN" dirty="0">
                <a:latin typeface="Times New Roman" charset="0"/>
              </a:rPr>
              <a:t>2+3+</a:t>
            </a:r>
            <a:r>
              <a:rPr lang="zh-CN" altLang="en-US" dirty="0">
                <a:latin typeface="Times New Roman" charset="0"/>
              </a:rPr>
              <a:t>（</a:t>
            </a:r>
            <a:r>
              <a:rPr lang="en-US" altLang="zh-CN" dirty="0">
                <a:latin typeface="Times New Roman" charset="0"/>
              </a:rPr>
              <a:t>2+3+1</a:t>
            </a:r>
            <a:r>
              <a:rPr lang="zh-CN" altLang="en-US" dirty="0">
                <a:latin typeface="Times New Roman" charset="0"/>
              </a:rPr>
              <a:t>）</a:t>
            </a:r>
            <a:r>
              <a:rPr lang="en-US" altLang="zh-CN" dirty="0">
                <a:latin typeface="Times New Roman" charset="0"/>
              </a:rPr>
              <a:t>+</a:t>
            </a:r>
            <a:r>
              <a:rPr lang="zh-CN" altLang="en-US" dirty="0">
                <a:latin typeface="Times New Roman" charset="0"/>
              </a:rPr>
              <a:t>（</a:t>
            </a:r>
            <a:r>
              <a:rPr lang="en-US" altLang="zh-CN" dirty="0">
                <a:latin typeface="Times New Roman" charset="0"/>
              </a:rPr>
              <a:t>2+3+2+1</a:t>
            </a:r>
            <a:r>
              <a:rPr lang="zh-CN" altLang="en-US" dirty="0">
                <a:latin typeface="Times New Roman" charset="0"/>
              </a:rPr>
              <a:t>）</a:t>
            </a:r>
            <a:r>
              <a:rPr lang="en-US" altLang="zh-CN" dirty="0">
                <a:latin typeface="Times New Roman" charset="0"/>
              </a:rPr>
              <a:t>=19</a:t>
            </a:r>
          </a:p>
          <a:p>
            <a:endParaRPr lang="zh-CN" altLang="en-US" dirty="0">
              <a:latin typeface="Times New Roman" charset="0"/>
            </a:endParaRPr>
          </a:p>
        </p:txBody>
      </p:sp>
      <p:sp>
        <p:nvSpPr>
          <p:cNvPr id="13414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09E40977-69FB-4A89-BD67-F5848F87B41C}" type="slidenum">
              <a:rPr lang="zh-CN" altLang="en-US" sz="1200" smtClean="0">
                <a:latin typeface="Times New Roman" charset="0"/>
                <a:ea typeface="宋体" pitchFamily="2" charset="-122"/>
              </a:rPr>
              <a:pPr eaLnBrk="1" hangingPunct="1"/>
              <a:t>85</a:t>
            </a:fld>
            <a:endParaRPr lang="en-US" altLang="zh-CN" sz="1200">
              <a:latin typeface="Times New Roman" charset="0"/>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Times New Roman" charset="0"/>
              </a:rPr>
              <a:t> f2[i]=((f2[i-1]&gt;f1)?f2[i-1]:f1)+m[x[j]][2];</a:t>
            </a:r>
            <a:r>
              <a:rPr lang="zh-CN" altLang="en-US">
                <a:latin typeface="Times New Roman" charset="0"/>
              </a:rPr>
              <a:t>比较</a:t>
            </a:r>
            <a:r>
              <a:rPr lang="en-US" altLang="zh-CN">
                <a:latin typeface="Times New Roman" charset="0"/>
              </a:rPr>
              <a:t>f2[i-1]</a:t>
            </a:r>
            <a:r>
              <a:rPr lang="zh-CN" altLang="en-US">
                <a:latin typeface="Times New Roman" charset="0"/>
              </a:rPr>
              <a:t>和</a:t>
            </a:r>
            <a:r>
              <a:rPr lang="en-US" altLang="zh-CN">
                <a:latin typeface="Times New Roman" charset="0"/>
              </a:rPr>
              <a:t>f1</a:t>
            </a:r>
            <a:r>
              <a:rPr lang="zh-CN" altLang="en-US">
                <a:latin typeface="Times New Roman" charset="0"/>
              </a:rPr>
              <a:t>谁先结束，取晚结束的那个时间</a:t>
            </a:r>
          </a:p>
        </p:txBody>
      </p:sp>
      <p:sp>
        <p:nvSpPr>
          <p:cNvPr id="135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F7D9E4A7-0F31-4E44-9686-DE04FA61C866}" type="slidenum">
              <a:rPr lang="zh-CN" altLang="en-US" sz="1200" smtClean="0">
                <a:latin typeface="Times New Roman" charset="0"/>
                <a:ea typeface="宋体" pitchFamily="2" charset="-122"/>
              </a:rPr>
              <a:pPr eaLnBrk="1" hangingPunct="1"/>
              <a:t>86</a:t>
            </a:fld>
            <a:endParaRPr lang="en-US" altLang="zh-CN" sz="1200">
              <a:latin typeface="Times New Roman"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33949B4C-241D-47F8-A24F-067074D7E846}" type="slidenum">
              <a:rPr lang="zh-CN" altLang="en-US" sz="1200" smtClean="0">
                <a:latin typeface="Times New Roman" charset="0"/>
                <a:ea typeface="宋体" pitchFamily="2" charset="-122"/>
              </a:rPr>
              <a:pPr eaLnBrk="1" hangingPunct="1"/>
              <a:t>5</a:t>
            </a:fld>
            <a:endParaRPr lang="en-US" altLang="zh-CN" sz="1200">
              <a:latin typeface="Times New Roman" charset="0"/>
              <a:ea typeface="宋体" pitchFamily="2"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33FA9B5F-F0BB-4F5E-844E-8D51B75FA999}" type="slidenum">
              <a:rPr lang="zh-CN" altLang="en-US" sz="1200" smtClean="0">
                <a:latin typeface="Times New Roman" charset="0"/>
                <a:ea typeface="宋体" pitchFamily="2" charset="-122"/>
              </a:rPr>
              <a:pPr eaLnBrk="1" hangingPunct="1"/>
              <a:t>6</a:t>
            </a:fld>
            <a:endParaRPr lang="en-US" altLang="zh-CN" sz="1200">
              <a:latin typeface="Times New Roman" charset="0"/>
              <a:ea typeface="宋体" pitchFamily="2"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99BAF0CC-8DC4-46D4-8CA5-A2676322813A}" type="slidenum">
              <a:rPr lang="zh-CN" altLang="en-US" sz="1200" smtClean="0">
                <a:latin typeface="Times New Roman" charset="0"/>
                <a:ea typeface="宋体" pitchFamily="2" charset="-122"/>
              </a:rPr>
              <a:pPr eaLnBrk="1" hangingPunct="1"/>
              <a:t>7</a:t>
            </a:fld>
            <a:endParaRPr lang="en-US" altLang="zh-CN" sz="1200">
              <a:latin typeface="Times New Roman" charset="0"/>
              <a:ea typeface="宋体" pitchFamily="2"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08B7C73F-3C95-4B91-A714-215366F978A8}" type="slidenum">
              <a:rPr lang="zh-CN" altLang="en-US" sz="1200" smtClean="0">
                <a:latin typeface="Times New Roman" charset="0"/>
                <a:ea typeface="宋体" pitchFamily="2" charset="-122"/>
              </a:rPr>
              <a:pPr eaLnBrk="1" hangingPunct="1"/>
              <a:t>8</a:t>
            </a:fld>
            <a:endParaRPr lang="en-US" altLang="zh-CN" sz="1200">
              <a:latin typeface="Times New Roman" charset="0"/>
              <a:ea typeface="宋体" pitchFamily="2"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fld id="{43DA4569-5623-46BD-A1D2-47608A2CC92E}" type="slidenum">
              <a:rPr lang="zh-CN" altLang="en-US" sz="1200" smtClean="0">
                <a:latin typeface="Times New Roman" charset="0"/>
                <a:ea typeface="宋体" pitchFamily="2" charset="-122"/>
              </a:rPr>
              <a:pPr eaLnBrk="1" hangingPunct="1"/>
              <a:t>9</a:t>
            </a:fld>
            <a:endParaRPr lang="en-US" altLang="zh-CN" sz="1200">
              <a:latin typeface="Times New Roman" charset="0"/>
              <a:ea typeface="宋体" pitchFamily="2"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pPr fontAlgn="base">
              <a:spcBef>
                <a:spcPct val="0"/>
              </a:spcBef>
              <a:spcAft>
                <a:spcPct val="0"/>
              </a:spcAft>
            </a:pPr>
            <a:endParaRPr lang="en-US" sz="2400" b="1">
              <a:solidFill>
                <a:srgbClr val="0033CC"/>
              </a:solidFill>
              <a:latin typeface="Times New Roman" pitchFamily="18" charset="0"/>
            </a:endParaRPr>
          </a:p>
        </p:txBody>
      </p:sp>
      <p:sp>
        <p:nvSpPr>
          <p:cNvPr id="29" name="标题 28"/>
          <p:cNvSpPr>
            <a:spLocks noGrp="1"/>
          </p:cNvSpPr>
          <p:nvPr>
            <p:ph type="ctrTitle"/>
          </p:nvPr>
        </p:nvSpPr>
        <p:spPr>
          <a:xfrm>
            <a:off x="381000" y="4853411"/>
            <a:ext cx="84582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solidFill>
                <a:srgbClr val="F0A22E">
                  <a:shade val="75000"/>
                </a:srgbClr>
              </a:solidFill>
            </a:endParaRPr>
          </a:p>
        </p:txBody>
      </p:sp>
      <p:sp>
        <p:nvSpPr>
          <p:cNvPr id="2" name="页脚占位符 1"/>
          <p:cNvSpPr>
            <a:spLocks noGrp="1"/>
          </p:cNvSpPr>
          <p:nvPr>
            <p:ph type="ftr" sz="quarter" idx="11"/>
          </p:nvPr>
        </p:nvSpPr>
        <p:spPr/>
        <p:txBody>
          <a:bodyPr/>
          <a:lstStyle/>
          <a:p>
            <a:endParaRPr lang="en-US" altLang="zh-CN">
              <a:solidFill>
                <a:srgbClr val="F0A22E">
                  <a:shade val="75000"/>
                </a:srgbClr>
              </a:solidFill>
            </a:endParaRPr>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202587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solidFill>
                <a:srgbClr val="F0A22E">
                  <a:shade val="75000"/>
                </a:srgbClr>
              </a:solidFill>
            </a:endParaRPr>
          </a:p>
        </p:txBody>
      </p:sp>
      <p:sp>
        <p:nvSpPr>
          <p:cNvPr id="5" name="页脚占位符 4"/>
          <p:cNvSpPr>
            <a:spLocks noGrp="1"/>
          </p:cNvSpPr>
          <p:nvPr>
            <p:ph type="ftr" sz="quarter" idx="11"/>
          </p:nvPr>
        </p:nvSpPr>
        <p:spPr/>
        <p:txBody>
          <a:bodyPr/>
          <a:lstStyle/>
          <a:p>
            <a:endParaRPr lang="en-US" altLang="zh-CN">
              <a:solidFill>
                <a:srgbClr val="F0A22E">
                  <a:shade val="75000"/>
                </a:srgbClr>
              </a:solidFill>
            </a:endParaRPr>
          </a:p>
        </p:txBody>
      </p:sp>
      <p:sp>
        <p:nvSpPr>
          <p:cNvPr id="6" name="灯片编号占位符 5"/>
          <p:cNvSpPr>
            <a:spLocks noGrp="1"/>
          </p:cNvSpPr>
          <p:nvPr>
            <p:ph type="sldNum" sz="quarter" idx="12"/>
          </p:nvPr>
        </p:nvSpPr>
        <p:spPr/>
        <p:txBody>
          <a:bodyPr/>
          <a:lstStyle/>
          <a:p>
            <a:fld id="{8EF4EEA2-76B7-4448-BD5F-8B64CC964607}"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144597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solidFill>
                <a:srgbClr val="F0A22E">
                  <a:shade val="75000"/>
                </a:srgbClr>
              </a:solidFill>
            </a:endParaRPr>
          </a:p>
        </p:txBody>
      </p:sp>
      <p:sp>
        <p:nvSpPr>
          <p:cNvPr id="5" name="页脚占位符 4"/>
          <p:cNvSpPr>
            <a:spLocks noGrp="1"/>
          </p:cNvSpPr>
          <p:nvPr>
            <p:ph type="ftr" sz="quarter" idx="11"/>
          </p:nvPr>
        </p:nvSpPr>
        <p:spPr/>
        <p:txBody>
          <a:bodyPr/>
          <a:lstStyle/>
          <a:p>
            <a:endParaRPr lang="en-US" altLang="zh-CN">
              <a:solidFill>
                <a:srgbClr val="F0A22E">
                  <a:shade val="75000"/>
                </a:srgbClr>
              </a:solidFill>
            </a:endParaRPr>
          </a:p>
        </p:txBody>
      </p:sp>
      <p:sp>
        <p:nvSpPr>
          <p:cNvPr id="6" name="灯片编号占位符 5"/>
          <p:cNvSpPr>
            <a:spLocks noGrp="1"/>
          </p:cNvSpPr>
          <p:nvPr>
            <p:ph type="sldNum" sz="quarter" idx="12"/>
          </p:nvPr>
        </p:nvSpPr>
        <p:spPr/>
        <p:txBody>
          <a:bodyPr/>
          <a:lstStyle/>
          <a:p>
            <a:fld id="{2C416C84-7E79-45C1-9440-C3B753F5A6DD}"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1326377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solidFill>
                <a:srgbClr val="F0A22E">
                  <a:shade val="75000"/>
                </a:srgbClr>
              </a:solidFill>
            </a:endParaRPr>
          </a:p>
        </p:txBody>
      </p:sp>
      <p:sp>
        <p:nvSpPr>
          <p:cNvPr id="19" name="页脚占位符 18"/>
          <p:cNvSpPr>
            <a:spLocks noGrp="1"/>
          </p:cNvSpPr>
          <p:nvPr>
            <p:ph type="ftr" sz="quarter" idx="11"/>
          </p:nvPr>
        </p:nvSpPr>
        <p:spPr>
          <a:xfrm>
            <a:off x="3581400" y="76200"/>
            <a:ext cx="2895600" cy="288925"/>
          </a:xfrm>
        </p:spPr>
        <p:txBody>
          <a:bodyPr/>
          <a:lstStyle/>
          <a:p>
            <a:endParaRPr lang="en-US" altLang="zh-CN">
              <a:solidFill>
                <a:srgbClr val="F0A22E">
                  <a:shade val="75000"/>
                </a:srgbClr>
              </a:solidFill>
            </a:endParaRPr>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307023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pPr fontAlgn="base">
              <a:spcBef>
                <a:spcPct val="0"/>
              </a:spcBef>
              <a:spcAft>
                <a:spcPct val="0"/>
              </a:spcAft>
            </a:pPr>
            <a:endParaRPr lang="en-US" sz="2400" b="1">
              <a:solidFill>
                <a:srgbClr val="0033CC"/>
              </a:solidFill>
              <a:latin typeface="Times New Roman" pitchFamily="18" charset="0"/>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endParaRPr lang="en-US" altLang="zh-CN">
              <a:solidFill>
                <a:srgbClr val="F0A22E">
                  <a:shade val="75000"/>
                </a:srgbClr>
              </a:solidFill>
            </a:endParaRPr>
          </a:p>
        </p:txBody>
      </p:sp>
      <p:sp>
        <p:nvSpPr>
          <p:cNvPr id="11" name="页脚占位符 10"/>
          <p:cNvSpPr>
            <a:spLocks noGrp="1"/>
          </p:cNvSpPr>
          <p:nvPr>
            <p:ph type="ftr" sz="quarter" idx="11"/>
          </p:nvPr>
        </p:nvSpPr>
        <p:spPr/>
        <p:txBody>
          <a:bodyPr/>
          <a:lstStyle/>
          <a:p>
            <a:endParaRPr lang="en-US" altLang="zh-CN">
              <a:solidFill>
                <a:srgbClr val="F0A22E">
                  <a:shade val="75000"/>
                </a:srgbClr>
              </a:solidFill>
            </a:endParaRPr>
          </a:p>
        </p:txBody>
      </p:sp>
      <p:sp>
        <p:nvSpPr>
          <p:cNvPr id="16" name="灯片编号占位符 15"/>
          <p:cNvSpPr>
            <a:spLocks noGrp="1"/>
          </p:cNvSpPr>
          <p:nvPr>
            <p:ph type="sldNum" sz="quarter" idx="12"/>
          </p:nvPr>
        </p:nvSpPr>
        <p:spPr/>
        <p:txBody>
          <a:bodyPr/>
          <a:lstStyle/>
          <a:p>
            <a:fld id="{D4D8B537-0F04-4291-A2BF-9FB11C394A39}" type="slidenum">
              <a:rPr lang="en-US" altLang="zh-CN" smtClean="0">
                <a:solidFill>
                  <a:srgbClr val="F0A22E">
                    <a:shade val="75000"/>
                  </a:srgbClr>
                </a:solidFill>
              </a:rPr>
              <a:pPr/>
              <a:t>‹#›</a:t>
            </a:fld>
            <a:endParaRPr lang="en-US" altLang="zh-CN">
              <a:solidFill>
                <a:srgbClr val="F0A22E">
                  <a:shade val="75000"/>
                </a:srgbClr>
              </a:solidFill>
            </a:endParaRPr>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a:t>单击此处编辑母版标题样式</a:t>
            </a:r>
            <a:endParaRPr kumimoji="0" lang="en-US"/>
          </a:p>
        </p:txBody>
      </p:sp>
    </p:spTree>
    <p:extLst>
      <p:ext uri="{BB962C8B-B14F-4D97-AF65-F5344CB8AC3E}">
        <p14:creationId xmlns:p14="http://schemas.microsoft.com/office/powerpoint/2010/main" val="16208700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endParaRPr lang="en-US" altLang="zh-CN">
              <a:solidFill>
                <a:srgbClr val="F0A22E">
                  <a:shade val="75000"/>
                </a:srgbClr>
              </a:solidFill>
            </a:endParaRPr>
          </a:p>
        </p:txBody>
      </p:sp>
      <p:sp>
        <p:nvSpPr>
          <p:cNvPr id="10" name="页脚占位符 9"/>
          <p:cNvSpPr>
            <a:spLocks noGrp="1"/>
          </p:cNvSpPr>
          <p:nvPr>
            <p:ph type="ftr" sz="quarter" idx="11"/>
          </p:nvPr>
        </p:nvSpPr>
        <p:spPr/>
        <p:txBody>
          <a:bodyPr/>
          <a:lstStyle/>
          <a:p>
            <a:endParaRPr lang="en-US" altLang="zh-CN">
              <a:solidFill>
                <a:srgbClr val="F0A22E">
                  <a:shade val="75000"/>
                </a:srgbClr>
              </a:solidFill>
            </a:endParaRPr>
          </a:p>
        </p:txBody>
      </p:sp>
      <p:sp>
        <p:nvSpPr>
          <p:cNvPr id="31" name="灯片编号占位符 30"/>
          <p:cNvSpPr>
            <a:spLocks noGrp="1"/>
          </p:cNvSpPr>
          <p:nvPr>
            <p:ph type="sldNum" sz="quarter" idx="12"/>
          </p:nvPr>
        </p:nvSpPr>
        <p:spPr/>
        <p:txBody>
          <a:bodyPr/>
          <a:lstStyle/>
          <a:p>
            <a:fld id="{C23C37BD-115D-4EA8-9FFF-E0D34C15907D}"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170243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endParaRPr lang="en-US" altLang="zh-CN">
              <a:solidFill>
                <a:srgbClr val="F0A22E">
                  <a:shade val="75000"/>
                </a:srgbClr>
              </a:solidFill>
            </a:endParaRPr>
          </a:p>
        </p:txBody>
      </p:sp>
      <p:sp>
        <p:nvSpPr>
          <p:cNvPr id="6" name="页脚占位符 5"/>
          <p:cNvSpPr>
            <a:spLocks noGrp="1"/>
          </p:cNvSpPr>
          <p:nvPr>
            <p:ph type="ftr" sz="quarter" idx="11"/>
          </p:nvPr>
        </p:nvSpPr>
        <p:spPr/>
        <p:txBody>
          <a:bodyPr/>
          <a:lstStyle/>
          <a:p>
            <a:endParaRPr lang="en-US" altLang="zh-CN">
              <a:solidFill>
                <a:srgbClr val="F0A22E">
                  <a:shade val="75000"/>
                </a:srgbClr>
              </a:solidFill>
            </a:endParaRPr>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solidFill>
                  <a:srgbClr val="F0A22E">
                    <a:shade val="75000"/>
                  </a:srgbClr>
                </a:solidFill>
              </a:rPr>
              <a:pPr/>
              <a:t>‹#›</a:t>
            </a:fld>
            <a:endParaRPr lang="en-US" altLang="zh-CN">
              <a:solidFill>
                <a:srgbClr val="F0A22E">
                  <a:shade val="75000"/>
                </a:srgbClr>
              </a:solidFill>
            </a:endParaRPr>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pPr fontAlgn="base">
              <a:spcBef>
                <a:spcPct val="0"/>
              </a:spcBef>
              <a:spcAft>
                <a:spcPct val="0"/>
              </a:spcAft>
            </a:pPr>
            <a:endParaRPr lang="en-US" sz="2400" b="1">
              <a:solidFill>
                <a:srgbClr val="0033CC"/>
              </a:solidFill>
              <a:latin typeface="Times New Roman" pitchFamily="18" charset="0"/>
            </a:endParaRPr>
          </a:p>
        </p:txBody>
      </p:sp>
    </p:spTree>
    <p:extLst>
      <p:ext uri="{BB962C8B-B14F-4D97-AF65-F5344CB8AC3E}">
        <p14:creationId xmlns:p14="http://schemas.microsoft.com/office/powerpoint/2010/main" val="11705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solidFill>
                <a:srgbClr val="F0A22E">
                  <a:shade val="75000"/>
                </a:srgbClr>
              </a:solidFill>
            </a:endParaRPr>
          </a:p>
        </p:txBody>
      </p:sp>
      <p:sp>
        <p:nvSpPr>
          <p:cNvPr id="21" name="页脚占位符 20"/>
          <p:cNvSpPr>
            <a:spLocks noGrp="1"/>
          </p:cNvSpPr>
          <p:nvPr>
            <p:ph type="ftr" sz="quarter" idx="11"/>
          </p:nvPr>
        </p:nvSpPr>
        <p:spPr/>
        <p:txBody>
          <a:bodyPr/>
          <a:lstStyle/>
          <a:p>
            <a:endParaRPr lang="en-US" altLang="zh-CN">
              <a:solidFill>
                <a:srgbClr val="F0A22E">
                  <a:shade val="75000"/>
                </a:srgbClr>
              </a:solidFill>
            </a:endParaRPr>
          </a:p>
        </p:txBody>
      </p:sp>
      <p:sp>
        <p:nvSpPr>
          <p:cNvPr id="6" name="灯片编号占位符 5"/>
          <p:cNvSpPr>
            <a:spLocks noGrp="1"/>
          </p:cNvSpPr>
          <p:nvPr>
            <p:ph type="sldNum" sz="quarter" idx="12"/>
          </p:nvPr>
        </p:nvSpPr>
        <p:spPr/>
        <p:txBody>
          <a:bodyPr/>
          <a:lstStyle/>
          <a:p>
            <a:fld id="{F7DFCAB6-6380-4650-BC87-7786769E4506}"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12000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solidFill>
                <a:srgbClr val="F0A22E">
                  <a:shade val="75000"/>
                </a:srgbClr>
              </a:solidFill>
            </a:endParaRPr>
          </a:p>
        </p:txBody>
      </p:sp>
      <p:sp>
        <p:nvSpPr>
          <p:cNvPr id="24" name="页脚占位符 23"/>
          <p:cNvSpPr>
            <a:spLocks noGrp="1"/>
          </p:cNvSpPr>
          <p:nvPr>
            <p:ph type="ftr" sz="quarter" idx="11"/>
          </p:nvPr>
        </p:nvSpPr>
        <p:spPr/>
        <p:txBody>
          <a:bodyPr/>
          <a:lstStyle/>
          <a:p>
            <a:endParaRPr lang="en-US" altLang="zh-CN">
              <a:solidFill>
                <a:srgbClr val="F0A22E">
                  <a:shade val="75000"/>
                </a:srgbClr>
              </a:solidFill>
            </a:endParaRPr>
          </a:p>
        </p:txBody>
      </p:sp>
      <p:sp>
        <p:nvSpPr>
          <p:cNvPr id="7" name="灯片编号占位符 6"/>
          <p:cNvSpPr>
            <a:spLocks noGrp="1"/>
          </p:cNvSpPr>
          <p:nvPr>
            <p:ph type="sldNum" sz="quarter" idx="12"/>
          </p:nvPr>
        </p:nvSpPr>
        <p:spPr/>
        <p:txBody>
          <a:bodyPr/>
          <a:lstStyle/>
          <a:p>
            <a:fld id="{A534E84C-3113-4352-BB42-D00F22998753}"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2480426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pPr fontAlgn="base">
              <a:spcBef>
                <a:spcPct val="0"/>
              </a:spcBef>
              <a:spcAft>
                <a:spcPct val="0"/>
              </a:spcAft>
            </a:pPr>
            <a:endParaRPr lang="en-US" sz="2400" b="1">
              <a:solidFill>
                <a:srgbClr val="0033CC"/>
              </a:solidFill>
              <a:latin typeface="Times New Roman" pitchFamily="18" charset="0"/>
            </a:endParaRPr>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solidFill>
                <a:srgbClr val="F0A22E">
                  <a:shade val="75000"/>
                </a:srgbClr>
              </a:solidFill>
            </a:endParaRPr>
          </a:p>
        </p:txBody>
      </p:sp>
      <p:sp>
        <p:nvSpPr>
          <p:cNvPr id="29" name="页脚占位符 28"/>
          <p:cNvSpPr>
            <a:spLocks noGrp="1"/>
          </p:cNvSpPr>
          <p:nvPr>
            <p:ph type="ftr" sz="quarter" idx="11"/>
          </p:nvPr>
        </p:nvSpPr>
        <p:spPr/>
        <p:txBody>
          <a:bodyPr/>
          <a:lstStyle/>
          <a:p>
            <a:endParaRPr lang="en-US" altLang="zh-CN">
              <a:solidFill>
                <a:srgbClr val="F0A22E">
                  <a:shade val="75000"/>
                </a:srgbClr>
              </a:solidFill>
            </a:endParaRPr>
          </a:p>
        </p:txBody>
      </p:sp>
      <p:sp>
        <p:nvSpPr>
          <p:cNvPr id="7" name="灯片编号占位符 6"/>
          <p:cNvSpPr>
            <a:spLocks noGrp="1"/>
          </p:cNvSpPr>
          <p:nvPr>
            <p:ph type="sldNum" sz="quarter" idx="12"/>
          </p:nvPr>
        </p:nvSpPr>
        <p:spPr/>
        <p:txBody>
          <a:bodyPr/>
          <a:lstStyle/>
          <a:p>
            <a:fld id="{078189A0-D642-4B62-A433-D1A035BE63C7}" type="slidenum">
              <a:rPr lang="en-US" altLang="zh-CN" smtClean="0">
                <a:solidFill>
                  <a:srgbClr val="F0A22E">
                    <a:shade val="75000"/>
                  </a:srgbClr>
                </a:solidFill>
              </a:rPr>
              <a:pPr/>
              <a:t>‹#›</a:t>
            </a:fld>
            <a:endParaRPr lang="en-US" altLang="zh-CN">
              <a:solidFill>
                <a:srgbClr val="F0A22E">
                  <a:shade val="75000"/>
                </a:srgbClr>
              </a:solidFill>
            </a:endParaRPr>
          </a:p>
        </p:txBody>
      </p:sp>
    </p:spTree>
    <p:extLst>
      <p:ext uri="{BB962C8B-B14F-4D97-AF65-F5344CB8AC3E}">
        <p14:creationId xmlns:p14="http://schemas.microsoft.com/office/powerpoint/2010/main" val="406991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a:t>单击图标添加图片</a:t>
            </a:r>
            <a:endParaRPr kumimoji="0" lang="en-US"/>
          </a:p>
        </p:txBody>
      </p:sp>
      <p:sp>
        <p:nvSpPr>
          <p:cNvPr id="7" name="日期占位符 6"/>
          <p:cNvSpPr>
            <a:spLocks noGrp="1"/>
          </p:cNvSpPr>
          <p:nvPr>
            <p:ph type="dt" sz="half" idx="10"/>
          </p:nvPr>
        </p:nvSpPr>
        <p:spPr/>
        <p:txBody>
          <a:bodyPr/>
          <a:lstStyle/>
          <a:p>
            <a:endParaRPr lang="en-US" altLang="zh-CN">
              <a:solidFill>
                <a:srgbClr val="F0A22E">
                  <a:shade val="75000"/>
                </a:srgbClr>
              </a:solidFill>
            </a:endParaRPr>
          </a:p>
        </p:txBody>
      </p:sp>
      <p:sp>
        <p:nvSpPr>
          <p:cNvPr id="5" name="页脚占位符 4"/>
          <p:cNvSpPr>
            <a:spLocks noGrp="1"/>
          </p:cNvSpPr>
          <p:nvPr>
            <p:ph type="ftr" sz="quarter" idx="11"/>
          </p:nvPr>
        </p:nvSpPr>
        <p:spPr/>
        <p:txBody>
          <a:bodyPr/>
          <a:lstStyle/>
          <a:p>
            <a:endParaRPr lang="en-US" altLang="zh-CN">
              <a:solidFill>
                <a:srgbClr val="F0A22E">
                  <a:shade val="75000"/>
                </a:srgbClr>
              </a:solidFill>
            </a:endParaRPr>
          </a:p>
        </p:txBody>
      </p:sp>
      <p:sp>
        <p:nvSpPr>
          <p:cNvPr id="31" name="灯片编号占位符 30"/>
          <p:cNvSpPr>
            <a:spLocks noGrp="1"/>
          </p:cNvSpPr>
          <p:nvPr>
            <p:ph type="sldNum" sz="quarter" idx="12"/>
          </p:nvPr>
        </p:nvSpPr>
        <p:spPr/>
        <p:txBody>
          <a:bodyPr/>
          <a:lstStyle/>
          <a:p>
            <a:fld id="{BA635B0F-B73A-4B5D-9B48-0F16FCCF7B54}" type="slidenum">
              <a:rPr lang="en-US" altLang="zh-CN" smtClean="0">
                <a:solidFill>
                  <a:srgbClr val="F0A22E">
                    <a:shade val="75000"/>
                  </a:srgbClr>
                </a:solidFill>
              </a:rPr>
              <a:pPr/>
              <a:t>‹#›</a:t>
            </a:fld>
            <a:endParaRPr lang="en-US" altLang="zh-CN">
              <a:solidFill>
                <a:srgbClr val="F0A22E">
                  <a:shade val="75000"/>
                </a:srgbClr>
              </a:solidFill>
            </a:endParaRPr>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Tree>
    <p:extLst>
      <p:ext uri="{BB962C8B-B14F-4D97-AF65-F5344CB8AC3E}">
        <p14:creationId xmlns:p14="http://schemas.microsoft.com/office/powerpoint/2010/main" val="258954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pPr fontAlgn="base">
              <a:spcBef>
                <a:spcPct val="0"/>
              </a:spcBef>
              <a:spcAft>
                <a:spcPct val="0"/>
              </a:spcAft>
            </a:pPr>
            <a:endParaRPr lang="en-US" sz="2400" b="1">
              <a:solidFill>
                <a:srgbClr val="0033CC"/>
              </a:solidFill>
              <a:latin typeface="Times New Roman" pitchFamily="18" charset="0"/>
            </a:endParaRPr>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fontAlgn="base">
              <a:spcBef>
                <a:spcPct val="0"/>
              </a:spcBef>
              <a:spcAft>
                <a:spcPct val="0"/>
              </a:spcAft>
            </a:pPr>
            <a:endParaRPr lang="en-US" altLang="zh-CN" b="1">
              <a:solidFill>
                <a:srgbClr val="F0A22E">
                  <a:shade val="75000"/>
                </a:srgbClr>
              </a:solidFill>
              <a:latin typeface="Times New Roman" pitchFamily="18" charset="0"/>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fontAlgn="base">
              <a:spcBef>
                <a:spcPct val="0"/>
              </a:spcBef>
              <a:spcAft>
                <a:spcPct val="0"/>
              </a:spcAft>
            </a:pPr>
            <a:endParaRPr lang="en-US" altLang="zh-CN" b="1">
              <a:solidFill>
                <a:srgbClr val="F0A22E">
                  <a:shade val="75000"/>
                </a:srgbClr>
              </a:solidFill>
              <a:latin typeface="Times New Roman" pitchFamily="18" charset="0"/>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fontAlgn="base">
              <a:spcBef>
                <a:spcPct val="0"/>
              </a:spcBef>
              <a:spcAft>
                <a:spcPct val="0"/>
              </a:spcAft>
            </a:pPr>
            <a:fld id="{DFBBFC48-F0C3-4F85-995B-BDC8CBEB075E}" type="slidenum">
              <a:rPr lang="en-US" altLang="zh-CN" b="1" smtClean="0">
                <a:solidFill>
                  <a:srgbClr val="F0A22E">
                    <a:shade val="75000"/>
                  </a:srgbClr>
                </a:solidFill>
                <a:latin typeface="Times New Roman" pitchFamily="18" charset="0"/>
              </a:rPr>
              <a:pPr fontAlgn="base">
                <a:spcBef>
                  <a:spcPct val="0"/>
                </a:spcBef>
                <a:spcAft>
                  <a:spcPct val="0"/>
                </a:spcAft>
              </a:pPr>
              <a:t>‹#›</a:t>
            </a:fld>
            <a:endParaRPr lang="en-US" altLang="zh-CN" b="1">
              <a:solidFill>
                <a:srgbClr val="F0A22E">
                  <a:shade val="75000"/>
                </a:srgbClr>
              </a:solidFill>
              <a:latin typeface="Times New Roman" pitchFamily="18" charset="0"/>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pPr fontAlgn="base">
              <a:spcBef>
                <a:spcPct val="0"/>
              </a:spcBef>
              <a:spcAft>
                <a:spcPct val="0"/>
              </a:spcAft>
            </a:pPr>
            <a:endParaRPr lang="en-US" sz="2400" b="1">
              <a:solidFill>
                <a:srgbClr val="0033CC"/>
              </a:solidFill>
              <a:latin typeface="Times New Roman" pitchFamily="18" charset="0"/>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pPr fontAlgn="base">
              <a:spcBef>
                <a:spcPct val="0"/>
              </a:spcBef>
              <a:spcAft>
                <a:spcPct val="0"/>
              </a:spcAft>
            </a:pPr>
            <a:endParaRPr lang="en-US" sz="2400" b="1">
              <a:solidFill>
                <a:srgbClr val="0033CC"/>
              </a:solidFill>
              <a:latin typeface="Times New Roman" pitchFamily="18" charset="0"/>
            </a:endParaRPr>
          </a:p>
        </p:txBody>
      </p:sp>
    </p:spTree>
    <p:extLst>
      <p:ext uri="{BB962C8B-B14F-4D97-AF65-F5344CB8AC3E}">
        <p14:creationId xmlns:p14="http://schemas.microsoft.com/office/powerpoint/2010/main" val="2617969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ssd5&#26368;&#32456;&#35762;&#31295;/ssd5/ssd5/&#35838;&#20214;&#28436;&#31034;/&#36855;&#23467;/&#36855;&#23467;&#38382;&#39064;.ex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6BCBBDBF-E431-4AF6-8A24-62E52AC72992}" type="slidenum">
              <a:rPr lang="zh-CN" altLang="en-US"/>
              <a:pPr>
                <a:defRPr/>
              </a:pPr>
              <a:t>1</a:t>
            </a:fld>
            <a:endParaRPr lang="en-US" altLang="zh-CN"/>
          </a:p>
        </p:txBody>
      </p:sp>
      <p:sp>
        <p:nvSpPr>
          <p:cNvPr id="21506" name="Rectangle 2"/>
          <p:cNvSpPr>
            <a:spLocks noGrp="1" noChangeArrowheads="1"/>
          </p:cNvSpPr>
          <p:nvPr>
            <p:ph type="ctrTitle"/>
          </p:nvPr>
        </p:nvSpPr>
        <p:spPr>
          <a:xfrm>
            <a:off x="1835696" y="1844824"/>
            <a:ext cx="5040560" cy="1081087"/>
          </a:xfrm>
        </p:spPr>
        <p:txBody>
          <a:bodyPr/>
          <a:lstStyle/>
          <a:p>
            <a:pPr eaLnBrk="1" hangingPunct="1">
              <a:defRPr/>
            </a:pPr>
            <a:r>
              <a:rPr lang="zh-CN" altLang="en-US" sz="6000" dirty="0">
                <a:solidFill>
                  <a:srgbClr val="800000"/>
                </a:solidFill>
                <a:effectLst>
                  <a:outerShdw blurRad="38100" dist="38100" dir="2700000" algn="tl">
                    <a:srgbClr val="C0C0C0"/>
                  </a:outerShdw>
                </a:effectLst>
                <a:ea typeface="黑体" pitchFamily="2" charset="-122"/>
              </a:rPr>
              <a:t>第</a:t>
            </a:r>
            <a:r>
              <a:rPr lang="en-US" altLang="zh-CN" sz="6000" dirty="0">
                <a:solidFill>
                  <a:srgbClr val="800000"/>
                </a:solidFill>
                <a:effectLst>
                  <a:outerShdw blurRad="38100" dist="38100" dir="2700000" algn="tl">
                    <a:srgbClr val="C0C0C0"/>
                  </a:outerShdw>
                </a:effectLst>
                <a:ea typeface="黑体" pitchFamily="2" charset="-122"/>
              </a:rPr>
              <a:t>3</a:t>
            </a:r>
            <a:r>
              <a:rPr lang="zh-CN" altLang="en-US" sz="6000" dirty="0">
                <a:solidFill>
                  <a:srgbClr val="800000"/>
                </a:solidFill>
                <a:effectLst>
                  <a:outerShdw blurRad="38100" dist="38100" dir="2700000" algn="tl">
                    <a:srgbClr val="C0C0C0"/>
                  </a:outerShdw>
                </a:effectLst>
                <a:ea typeface="黑体" pitchFamily="2" charset="-122"/>
              </a:rPr>
              <a:t>章  回溯法</a:t>
            </a:r>
          </a:p>
        </p:txBody>
      </p:sp>
    </p:spTree>
    <p:extLst>
      <p:ext uri="{BB962C8B-B14F-4D97-AF65-F5344CB8AC3E}">
        <p14:creationId xmlns:p14="http://schemas.microsoft.com/office/powerpoint/2010/main" val="329058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6"/>
          <p:cNvSpPr>
            <a:spLocks noGrp="1"/>
          </p:cNvSpPr>
          <p:nvPr>
            <p:ph type="sldNum" sz="quarter" idx="12"/>
          </p:nvPr>
        </p:nvSpPr>
        <p:spPr/>
        <p:txBody>
          <a:bodyPr/>
          <a:lstStyle/>
          <a:p>
            <a:pPr>
              <a:defRPr/>
            </a:pPr>
            <a:fld id="{109AE1DC-4E8D-4800-B479-06E8574E9F1C}" type="slidenum">
              <a:rPr lang="zh-CN" altLang="en-US"/>
              <a:pPr>
                <a:defRPr/>
              </a:pPr>
              <a:t>10</a:t>
            </a:fld>
            <a:endParaRPr lang="en-US" altLang="zh-CN"/>
          </a:p>
        </p:txBody>
      </p:sp>
      <p:sp>
        <p:nvSpPr>
          <p:cNvPr id="11267" name="Rectangle 2"/>
          <p:cNvSpPr>
            <a:spLocks noGrp="1" noChangeArrowheads="1"/>
          </p:cNvSpPr>
          <p:nvPr>
            <p:ph type="title"/>
          </p:nvPr>
        </p:nvSpPr>
        <p:spPr>
          <a:noFill/>
        </p:spPr>
        <p:txBody>
          <a:bodyPr/>
          <a:lstStyle/>
          <a:p>
            <a:pPr algn="l" eaLnBrk="1" hangingPunct="1"/>
            <a:r>
              <a:rPr lang="en-US" altLang="zh-CN" b="0"/>
              <a:t>Backtracking</a:t>
            </a:r>
          </a:p>
        </p:txBody>
      </p:sp>
      <p:sp>
        <p:nvSpPr>
          <p:cNvPr id="11268"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FontTx/>
              <a:buChar char="•"/>
            </a:pPr>
            <a:r>
              <a:rPr kumimoji="1" lang="en-US" altLang="zh-CN" sz="3200">
                <a:latin typeface="Times New Roman" charset="0"/>
                <a:ea typeface="宋体" pitchFamily="2" charset="-122"/>
              </a:rPr>
              <a:t>Solution: backtracking</a:t>
            </a:r>
          </a:p>
          <a:p>
            <a:pPr marL="742950" lvl="1" indent="-285750">
              <a:spcBef>
                <a:spcPct val="20000"/>
              </a:spcBef>
              <a:buFontTx/>
              <a:buChar char="–"/>
            </a:pPr>
            <a:r>
              <a:rPr kumimoji="1" lang="en-US" altLang="zh-CN" sz="2800">
                <a:latin typeface="Times New Roman" charset="0"/>
                <a:ea typeface="宋体" pitchFamily="2" charset="-122"/>
              </a:rPr>
              <a:t>In an effort to obtain a final solution to the maze, we create a series of partial solutions step by step that appear to be consistent with the requirements of the final solution</a:t>
            </a:r>
            <a:r>
              <a:rPr kumimoji="1" lang="zh-CN" altLang="en-US" sz="2800">
                <a:latin typeface="Times New Roman" charset="0"/>
                <a:ea typeface="宋体" pitchFamily="2" charset="-122"/>
              </a:rPr>
              <a:t>。 </a:t>
            </a:r>
            <a:r>
              <a:rPr kumimoji="1" lang="en-US" altLang="zh-CN" sz="2800">
                <a:latin typeface="Times New Roman" charset="0"/>
                <a:ea typeface="宋体" pitchFamily="2" charset="-122"/>
              </a:rPr>
              <a:t>If we take a step or make a decision that is inconsistent with a final solution, we backtrack one or more steps to the last consistent partial solution</a:t>
            </a:r>
            <a:r>
              <a:rPr kumimoji="1" lang="zh-CN" altLang="en-US" sz="2800">
                <a:latin typeface="Times New Roman" charset="0"/>
                <a:ea typeface="宋体" pitchFamily="2" charset="-122"/>
              </a:rPr>
              <a:t>。 </a:t>
            </a:r>
            <a:endParaRPr kumimoji="1" lang="zh-CN" altLang="en-US">
              <a:latin typeface="Times New Roman" charset="0"/>
              <a:ea typeface="宋体" pitchFamily="2" charset="-122"/>
            </a:endParaRPr>
          </a:p>
        </p:txBody>
      </p:sp>
    </p:spTree>
    <p:extLst>
      <p:ext uri="{BB962C8B-B14F-4D97-AF65-F5344CB8AC3E}">
        <p14:creationId xmlns:p14="http://schemas.microsoft.com/office/powerpoint/2010/main" val="328971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3"/>
          <p:cNvSpPr>
            <a:spLocks noGrp="1"/>
          </p:cNvSpPr>
          <p:nvPr>
            <p:ph type="sldNum" sz="quarter" idx="12"/>
          </p:nvPr>
        </p:nvSpPr>
        <p:spPr/>
        <p:txBody>
          <a:bodyPr/>
          <a:lstStyle/>
          <a:p>
            <a:pPr>
              <a:defRPr/>
            </a:pPr>
            <a:fld id="{B809C691-C26B-46FE-BBB5-EA3B5809C655}" type="slidenum">
              <a:rPr lang="zh-CN" altLang="en-US"/>
              <a:pPr>
                <a:defRPr/>
              </a:pPr>
              <a:t>11</a:t>
            </a:fld>
            <a:endParaRPr lang="en-US" altLang="zh-CN"/>
          </a:p>
        </p:txBody>
      </p:sp>
      <p:sp>
        <p:nvSpPr>
          <p:cNvPr id="12291" name="Text Box 2"/>
          <p:cNvSpPr txBox="1">
            <a:spLocks noChangeArrowheads="1"/>
          </p:cNvSpPr>
          <p:nvPr/>
        </p:nvSpPr>
        <p:spPr bwMode="auto">
          <a:xfrm>
            <a:off x="1881188" y="334963"/>
            <a:ext cx="6651625"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lnSpc>
                <a:spcPct val="105000"/>
              </a:lnSpc>
            </a:pPr>
            <a:r>
              <a:rPr kumimoji="1" lang="en-US" altLang="zh-CN" b="1" u="sng">
                <a:solidFill>
                  <a:srgbClr val="0000FF"/>
                </a:solidFill>
                <a:ea typeface="宋体" pitchFamily="2" charset="-122"/>
              </a:rPr>
              <a:t>Intersections</a:t>
            </a:r>
            <a:r>
              <a:rPr kumimoji="1" lang="en-US" altLang="zh-CN" b="1">
                <a:solidFill>
                  <a:srgbClr val="0000FF"/>
                </a:solidFill>
                <a:ea typeface="宋体" pitchFamily="2" charset="-122"/>
              </a:rPr>
              <a:t>     	</a:t>
            </a:r>
            <a:r>
              <a:rPr kumimoji="1" lang="en-US" altLang="zh-CN" b="1" u="sng">
                <a:solidFill>
                  <a:srgbClr val="0000FF"/>
                </a:solidFill>
                <a:ea typeface="宋体" pitchFamily="2" charset="-122"/>
              </a:rPr>
              <a:t>Action</a:t>
            </a:r>
            <a:r>
              <a:rPr kumimoji="1" lang="en-US" altLang="zh-CN" b="1">
                <a:solidFill>
                  <a:srgbClr val="0000FF"/>
                </a:solidFill>
                <a:ea typeface="宋体" pitchFamily="2" charset="-122"/>
              </a:rPr>
              <a:t>          	</a:t>
            </a:r>
            <a:r>
              <a:rPr kumimoji="1" lang="en-US" altLang="zh-CN" b="1" u="sng">
                <a:solidFill>
                  <a:srgbClr val="0000FF"/>
                </a:solidFill>
                <a:ea typeface="宋体" pitchFamily="2" charset="-122"/>
              </a:rPr>
              <a:t>Result </a:t>
            </a:r>
          </a:p>
          <a:p>
            <a:pPr eaLnBrk="1" hangingPunct="1">
              <a:lnSpc>
                <a:spcPct val="105000"/>
              </a:lnSpc>
            </a:pPr>
            <a:r>
              <a:rPr kumimoji="1" lang="en-US" altLang="zh-CN" b="1">
                <a:solidFill>
                  <a:srgbClr val="FF3300"/>
                </a:solidFill>
                <a:ea typeface="仿宋_GB2312" pitchFamily="49" charset="-122"/>
              </a:rPr>
              <a:t>1</a:t>
            </a:r>
            <a:r>
              <a:rPr kumimoji="1" lang="en-US" altLang="zh-CN" b="1">
                <a:solidFill>
                  <a:srgbClr val="0000FF"/>
                </a:solidFill>
                <a:ea typeface="仿宋_GB2312" pitchFamily="49" charset="-122"/>
              </a:rPr>
              <a:t>  (Entrance)    	straight	enter 2</a:t>
            </a:r>
          </a:p>
          <a:p>
            <a:pPr eaLnBrk="1" hangingPunct="1">
              <a:lnSpc>
                <a:spcPct val="105000"/>
              </a:lnSpc>
            </a:pPr>
            <a:r>
              <a:rPr kumimoji="1" lang="en-US" altLang="zh-CN" b="1">
                <a:solidFill>
                  <a:srgbClr val="FF3300"/>
                </a:solidFill>
                <a:ea typeface="仿宋_GB2312" pitchFamily="49" charset="-122"/>
              </a:rPr>
              <a:t>2</a:t>
            </a:r>
            <a:r>
              <a:rPr kumimoji="1" lang="en-US" altLang="zh-CN" b="1">
                <a:solidFill>
                  <a:srgbClr val="0000FF"/>
                </a:solidFill>
                <a:ea typeface="仿宋_GB2312" pitchFamily="49" charset="-122"/>
              </a:rPr>
              <a:t>	            	to left    	enter 3</a:t>
            </a:r>
          </a:p>
          <a:p>
            <a:pPr eaLnBrk="1" hangingPunct="1">
              <a:lnSpc>
                <a:spcPct val="105000"/>
              </a:lnSpc>
            </a:pPr>
            <a:r>
              <a:rPr kumimoji="1" lang="en-US" altLang="zh-CN" b="1">
                <a:solidFill>
                  <a:srgbClr val="FF3300"/>
                </a:solidFill>
                <a:ea typeface="仿宋_GB2312" pitchFamily="49" charset="-122"/>
              </a:rPr>
              <a:t>3</a:t>
            </a:r>
            <a:r>
              <a:rPr kumimoji="1" lang="en-US" altLang="zh-CN" b="1">
                <a:solidFill>
                  <a:srgbClr val="0000FF"/>
                </a:solidFill>
                <a:ea typeface="仿宋_GB2312" pitchFamily="49" charset="-122"/>
              </a:rPr>
              <a:t>	            	to right 	enter 4</a:t>
            </a:r>
          </a:p>
          <a:p>
            <a:pPr eaLnBrk="1" hangingPunct="1">
              <a:lnSpc>
                <a:spcPct val="105000"/>
              </a:lnSpc>
            </a:pPr>
            <a:r>
              <a:rPr kumimoji="1" lang="en-US" altLang="zh-CN" b="1">
                <a:solidFill>
                  <a:srgbClr val="FF3300"/>
                </a:solidFill>
                <a:ea typeface="仿宋_GB2312" pitchFamily="49" charset="-122"/>
              </a:rPr>
              <a:t>4 </a:t>
            </a:r>
            <a:r>
              <a:rPr kumimoji="1" lang="en-US" altLang="zh-CN" b="1">
                <a:solidFill>
                  <a:srgbClr val="0000FF"/>
                </a:solidFill>
                <a:ea typeface="仿宋_GB2312" pitchFamily="49" charset="-122"/>
              </a:rPr>
              <a:t> (Dead-end)   	backtrack  	enter 3</a:t>
            </a:r>
          </a:p>
          <a:p>
            <a:pPr eaLnBrk="1" hangingPunct="1">
              <a:lnSpc>
                <a:spcPct val="105000"/>
              </a:lnSpc>
            </a:pPr>
            <a:r>
              <a:rPr kumimoji="1" lang="en-US" altLang="zh-CN" b="1">
                <a:solidFill>
                  <a:srgbClr val="FF3300"/>
                </a:solidFill>
                <a:ea typeface="仿宋_GB2312" pitchFamily="49" charset="-122"/>
              </a:rPr>
              <a:t>3</a:t>
            </a:r>
            <a:r>
              <a:rPr kumimoji="1" lang="en-US" altLang="zh-CN" b="1">
                <a:solidFill>
                  <a:srgbClr val="0000FF"/>
                </a:solidFill>
                <a:ea typeface="仿宋_GB2312" pitchFamily="49" charset="-122"/>
              </a:rPr>
              <a:t>  (Dead-end)   	backtrack  	enter 2</a:t>
            </a:r>
          </a:p>
          <a:p>
            <a:pPr eaLnBrk="1" hangingPunct="1">
              <a:lnSpc>
                <a:spcPct val="105000"/>
              </a:lnSpc>
            </a:pPr>
            <a:r>
              <a:rPr kumimoji="1" lang="en-US" altLang="zh-CN" b="1">
                <a:solidFill>
                  <a:srgbClr val="FF3300"/>
                </a:solidFill>
                <a:ea typeface="仿宋_GB2312" pitchFamily="49" charset="-122"/>
              </a:rPr>
              <a:t>2</a:t>
            </a:r>
            <a:r>
              <a:rPr kumimoji="1" lang="en-US" altLang="zh-CN" b="1">
                <a:solidFill>
                  <a:srgbClr val="0000FF"/>
                </a:solidFill>
                <a:ea typeface="仿宋_GB2312" pitchFamily="49" charset="-122"/>
              </a:rPr>
              <a:t>	           	straight      	enter 5</a:t>
            </a:r>
          </a:p>
          <a:p>
            <a:pPr eaLnBrk="1" hangingPunct="1">
              <a:lnSpc>
                <a:spcPct val="105000"/>
              </a:lnSpc>
            </a:pPr>
            <a:r>
              <a:rPr kumimoji="1" lang="en-US" altLang="zh-CN" b="1">
                <a:solidFill>
                  <a:srgbClr val="FF3300"/>
                </a:solidFill>
                <a:ea typeface="仿宋_GB2312" pitchFamily="49" charset="-122"/>
              </a:rPr>
              <a:t>5</a:t>
            </a:r>
            <a:r>
              <a:rPr kumimoji="1" lang="en-US" altLang="zh-CN" b="1">
                <a:solidFill>
                  <a:srgbClr val="0000FF"/>
                </a:solidFill>
                <a:ea typeface="仿宋_GB2312" pitchFamily="49" charset="-122"/>
              </a:rPr>
              <a:t>  (Dead-end)   	backtrack  	enter 2</a:t>
            </a:r>
          </a:p>
          <a:p>
            <a:pPr eaLnBrk="1" hangingPunct="1">
              <a:lnSpc>
                <a:spcPct val="105000"/>
              </a:lnSpc>
            </a:pPr>
            <a:r>
              <a:rPr kumimoji="1" lang="en-US" altLang="zh-CN" b="1">
                <a:solidFill>
                  <a:srgbClr val="FF3300"/>
                </a:solidFill>
                <a:ea typeface="仿宋_GB2312" pitchFamily="49" charset="-122"/>
              </a:rPr>
              <a:t>2</a:t>
            </a:r>
            <a:r>
              <a:rPr kumimoji="1" lang="en-US" altLang="zh-CN" b="1">
                <a:solidFill>
                  <a:srgbClr val="0000FF"/>
                </a:solidFill>
                <a:ea typeface="仿宋_GB2312" pitchFamily="49" charset="-122"/>
              </a:rPr>
              <a:t>	           	to right       	enter 6</a:t>
            </a:r>
          </a:p>
          <a:p>
            <a:pPr eaLnBrk="1" hangingPunct="1">
              <a:lnSpc>
                <a:spcPct val="105000"/>
              </a:lnSpc>
            </a:pPr>
            <a:r>
              <a:rPr kumimoji="1" lang="en-US" altLang="zh-CN" b="1">
                <a:solidFill>
                  <a:srgbClr val="FF3300"/>
                </a:solidFill>
                <a:ea typeface="仿宋_GB2312" pitchFamily="49" charset="-122"/>
              </a:rPr>
              <a:t>6</a:t>
            </a:r>
            <a:r>
              <a:rPr kumimoji="1" lang="en-US" altLang="zh-CN" b="1">
                <a:solidFill>
                  <a:srgbClr val="0000FF"/>
                </a:solidFill>
                <a:ea typeface="仿宋_GB2312" pitchFamily="49" charset="-122"/>
              </a:rPr>
              <a:t>                      	to left          	enter 7 </a:t>
            </a:r>
          </a:p>
          <a:p>
            <a:pPr eaLnBrk="1" hangingPunct="1">
              <a:lnSpc>
                <a:spcPct val="105000"/>
              </a:lnSpc>
            </a:pPr>
            <a:r>
              <a:rPr kumimoji="1" lang="en-US" altLang="zh-CN" b="1">
                <a:solidFill>
                  <a:srgbClr val="0000FF"/>
                </a:solidFill>
                <a:ea typeface="仿宋_GB2312" pitchFamily="49" charset="-122"/>
              </a:rPr>
              <a:t>                                            	(end)</a:t>
            </a:r>
            <a:r>
              <a:rPr kumimoji="1" lang="en-US" altLang="zh-CN" b="1">
                <a:solidFill>
                  <a:srgbClr val="0000FF"/>
                </a:solidFill>
                <a:ea typeface="宋体" pitchFamily="2" charset="-122"/>
              </a:rPr>
              <a:t>	</a:t>
            </a:r>
          </a:p>
        </p:txBody>
      </p:sp>
      <p:sp>
        <p:nvSpPr>
          <p:cNvPr id="12292" name="Line 3"/>
          <p:cNvSpPr>
            <a:spLocks noChangeShapeType="1"/>
          </p:cNvSpPr>
          <p:nvPr/>
        </p:nvSpPr>
        <p:spPr bwMode="auto">
          <a:xfrm>
            <a:off x="755650" y="4462463"/>
            <a:ext cx="0" cy="1265237"/>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3" name="Line 4"/>
          <p:cNvSpPr>
            <a:spLocks noChangeShapeType="1"/>
          </p:cNvSpPr>
          <p:nvPr/>
        </p:nvSpPr>
        <p:spPr bwMode="auto">
          <a:xfrm>
            <a:off x="755650" y="4462463"/>
            <a:ext cx="5461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1717" name="Text Box 5"/>
          <p:cNvSpPr txBox="1">
            <a:spLocks noChangeArrowheads="1"/>
          </p:cNvSpPr>
          <p:nvPr/>
        </p:nvSpPr>
        <p:spPr bwMode="auto">
          <a:xfrm>
            <a:off x="876300" y="4583113"/>
            <a:ext cx="304800" cy="1006475"/>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kumimoji="1" lang="en-US" altLang="zh-CN" sz="2000" b="1">
                <a:solidFill>
                  <a:srgbClr val="FF3300"/>
                </a:solidFill>
                <a:effectLst>
                  <a:outerShdw blurRad="38100" dist="38100" dir="2700000" algn="tl">
                    <a:srgbClr val="C0C0C0"/>
                  </a:outerShdw>
                </a:effectLst>
                <a:latin typeface="Times New Roman" charset="0"/>
                <a:ea typeface="宋体" pitchFamily="2" charset="-122"/>
              </a:rPr>
              <a:t>4</a:t>
            </a:r>
          </a:p>
          <a:p>
            <a:pPr eaLnBrk="1" hangingPunct="1">
              <a:defRPr/>
            </a:pPr>
            <a:endParaRPr kumimoji="1" lang="en-US" altLang="zh-CN" sz="20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2000" b="1">
                <a:solidFill>
                  <a:srgbClr val="FF3300"/>
                </a:solidFill>
                <a:effectLst>
                  <a:outerShdw blurRad="38100" dist="38100" dir="2700000" algn="tl">
                    <a:srgbClr val="C0C0C0"/>
                  </a:outerShdw>
                </a:effectLst>
                <a:latin typeface="Times New Roman" charset="0"/>
                <a:ea typeface="宋体" pitchFamily="2" charset="-122"/>
              </a:rPr>
              <a:t>3</a:t>
            </a:r>
            <a:endParaRPr kumimoji="1" lang="en-US" altLang="zh-CN" sz="2000">
              <a:latin typeface="Times New Roman" charset="0"/>
              <a:ea typeface="宋体" pitchFamily="2" charset="-122"/>
            </a:endParaRPr>
          </a:p>
        </p:txBody>
      </p:sp>
      <p:sp>
        <p:nvSpPr>
          <p:cNvPr id="12295" name="Line 6"/>
          <p:cNvSpPr>
            <a:spLocks noChangeShapeType="1"/>
          </p:cNvSpPr>
          <p:nvPr/>
        </p:nvSpPr>
        <p:spPr bwMode="auto">
          <a:xfrm>
            <a:off x="1301750" y="4462463"/>
            <a:ext cx="0" cy="782637"/>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6" name="Line 7"/>
          <p:cNvSpPr>
            <a:spLocks noChangeShapeType="1"/>
          </p:cNvSpPr>
          <p:nvPr/>
        </p:nvSpPr>
        <p:spPr bwMode="auto">
          <a:xfrm>
            <a:off x="755650" y="5727700"/>
            <a:ext cx="1335088"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7" name="Line 8"/>
          <p:cNvSpPr>
            <a:spLocks noChangeShapeType="1"/>
          </p:cNvSpPr>
          <p:nvPr/>
        </p:nvSpPr>
        <p:spPr bwMode="auto">
          <a:xfrm>
            <a:off x="2090738" y="5727700"/>
            <a:ext cx="0" cy="842963"/>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8" name="Line 9"/>
          <p:cNvSpPr>
            <a:spLocks noChangeShapeType="1"/>
          </p:cNvSpPr>
          <p:nvPr/>
        </p:nvSpPr>
        <p:spPr bwMode="auto">
          <a:xfrm>
            <a:off x="1301750" y="5245100"/>
            <a:ext cx="788988"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9" name="Line 10"/>
          <p:cNvSpPr>
            <a:spLocks noChangeShapeType="1"/>
          </p:cNvSpPr>
          <p:nvPr/>
        </p:nvSpPr>
        <p:spPr bwMode="auto">
          <a:xfrm flipV="1">
            <a:off x="2090738" y="4462463"/>
            <a:ext cx="0" cy="782637"/>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11"/>
          <p:cNvSpPr>
            <a:spLocks noChangeShapeType="1"/>
          </p:cNvSpPr>
          <p:nvPr/>
        </p:nvSpPr>
        <p:spPr bwMode="auto">
          <a:xfrm>
            <a:off x="2090738" y="4462463"/>
            <a:ext cx="485775"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1724" name="Text Box 12"/>
          <p:cNvSpPr txBox="1">
            <a:spLocks noChangeArrowheads="1"/>
          </p:cNvSpPr>
          <p:nvPr/>
        </p:nvSpPr>
        <p:spPr bwMode="auto">
          <a:xfrm>
            <a:off x="2206625" y="4610100"/>
            <a:ext cx="311150" cy="192087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kumimoji="1" lang="en-US" altLang="zh-CN" sz="2000" b="1">
                <a:solidFill>
                  <a:srgbClr val="FF3300"/>
                </a:solidFill>
                <a:effectLst>
                  <a:outerShdw blurRad="38100" dist="38100" dir="2700000" algn="tl">
                    <a:srgbClr val="C0C0C0"/>
                  </a:outerShdw>
                </a:effectLst>
                <a:latin typeface="Times New Roman" charset="0"/>
                <a:ea typeface="宋体" pitchFamily="2" charset="-122"/>
              </a:rPr>
              <a:t>5</a:t>
            </a:r>
          </a:p>
          <a:p>
            <a:pPr eaLnBrk="1" hangingPunct="1">
              <a:defRPr/>
            </a:pPr>
            <a:endParaRPr kumimoji="1" lang="en-US" altLang="zh-CN" sz="20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2000" b="1">
                <a:solidFill>
                  <a:srgbClr val="FF3300"/>
                </a:solidFill>
                <a:effectLst>
                  <a:outerShdw blurRad="38100" dist="38100" dir="2700000" algn="tl">
                    <a:srgbClr val="C0C0C0"/>
                  </a:outerShdw>
                </a:effectLst>
                <a:latin typeface="Times New Roman" charset="0"/>
                <a:ea typeface="宋体" pitchFamily="2" charset="-122"/>
              </a:rPr>
              <a:t>2</a:t>
            </a:r>
          </a:p>
          <a:p>
            <a:pPr eaLnBrk="1" hangingPunct="1">
              <a:defRPr/>
            </a:pPr>
            <a:endParaRPr kumimoji="1" lang="en-US" altLang="zh-CN" sz="20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endParaRPr kumimoji="1" lang="en-US" altLang="zh-CN" sz="20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2000" b="1">
                <a:solidFill>
                  <a:srgbClr val="FF3300"/>
                </a:solidFill>
                <a:effectLst>
                  <a:outerShdw blurRad="38100" dist="38100" dir="2700000" algn="tl">
                    <a:srgbClr val="C0C0C0"/>
                  </a:outerShdw>
                </a:effectLst>
                <a:latin typeface="Times New Roman" charset="0"/>
                <a:ea typeface="宋体" pitchFamily="2" charset="-122"/>
              </a:rPr>
              <a:t>1</a:t>
            </a:r>
            <a:endParaRPr kumimoji="1" lang="en-US" altLang="zh-CN" sz="2000">
              <a:latin typeface="Times New Roman" charset="0"/>
              <a:ea typeface="宋体" pitchFamily="2" charset="-122"/>
            </a:endParaRPr>
          </a:p>
        </p:txBody>
      </p:sp>
      <p:sp>
        <p:nvSpPr>
          <p:cNvPr id="12302" name="Line 13"/>
          <p:cNvSpPr>
            <a:spLocks noChangeShapeType="1"/>
          </p:cNvSpPr>
          <p:nvPr/>
        </p:nvSpPr>
        <p:spPr bwMode="auto">
          <a:xfrm>
            <a:off x="2576513" y="4462463"/>
            <a:ext cx="0" cy="782637"/>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14"/>
          <p:cNvSpPr>
            <a:spLocks noChangeShapeType="1"/>
          </p:cNvSpPr>
          <p:nvPr/>
        </p:nvSpPr>
        <p:spPr bwMode="auto">
          <a:xfrm>
            <a:off x="2576513" y="5245100"/>
            <a:ext cx="788987"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Line 15"/>
          <p:cNvSpPr>
            <a:spLocks noChangeShapeType="1"/>
          </p:cNvSpPr>
          <p:nvPr/>
        </p:nvSpPr>
        <p:spPr bwMode="auto">
          <a:xfrm>
            <a:off x="2576513" y="5727700"/>
            <a:ext cx="1274762"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Line 16"/>
          <p:cNvSpPr>
            <a:spLocks noChangeShapeType="1"/>
          </p:cNvSpPr>
          <p:nvPr/>
        </p:nvSpPr>
        <p:spPr bwMode="auto">
          <a:xfrm>
            <a:off x="2576513" y="5727700"/>
            <a:ext cx="0" cy="842963"/>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Line 17"/>
          <p:cNvSpPr>
            <a:spLocks noChangeShapeType="1"/>
          </p:cNvSpPr>
          <p:nvPr/>
        </p:nvSpPr>
        <p:spPr bwMode="auto">
          <a:xfrm flipV="1">
            <a:off x="3365500" y="4462463"/>
            <a:ext cx="0" cy="782637"/>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1730" name="Text Box 18"/>
          <p:cNvSpPr txBox="1">
            <a:spLocks noChangeArrowheads="1"/>
          </p:cNvSpPr>
          <p:nvPr/>
        </p:nvSpPr>
        <p:spPr bwMode="auto">
          <a:xfrm>
            <a:off x="3421063" y="4511675"/>
            <a:ext cx="311150" cy="1006475"/>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kumimoji="1" lang="en-US" altLang="zh-CN" sz="2000" b="1">
                <a:solidFill>
                  <a:srgbClr val="FF3300"/>
                </a:solidFill>
                <a:effectLst>
                  <a:outerShdw blurRad="38100" dist="38100" dir="2700000" algn="tl">
                    <a:srgbClr val="C0C0C0"/>
                  </a:outerShdw>
                </a:effectLst>
                <a:latin typeface="Times New Roman" charset="0"/>
                <a:ea typeface="宋体" pitchFamily="2" charset="-122"/>
              </a:rPr>
              <a:t>7</a:t>
            </a:r>
          </a:p>
          <a:p>
            <a:pPr eaLnBrk="1" hangingPunct="1">
              <a:defRPr/>
            </a:pPr>
            <a:endParaRPr kumimoji="1" lang="en-US" altLang="zh-CN" sz="20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2000" b="1">
                <a:solidFill>
                  <a:srgbClr val="FF3300"/>
                </a:solidFill>
                <a:effectLst>
                  <a:outerShdw blurRad="38100" dist="38100" dir="2700000" algn="tl">
                    <a:srgbClr val="C0C0C0"/>
                  </a:outerShdw>
                </a:effectLst>
                <a:latin typeface="Times New Roman" charset="0"/>
                <a:ea typeface="宋体" pitchFamily="2" charset="-122"/>
              </a:rPr>
              <a:t>6</a:t>
            </a:r>
            <a:endParaRPr kumimoji="1" lang="en-US" altLang="zh-CN" sz="2000">
              <a:latin typeface="Times New Roman" charset="0"/>
              <a:ea typeface="宋体" pitchFamily="2" charset="-122"/>
            </a:endParaRPr>
          </a:p>
        </p:txBody>
      </p:sp>
      <p:sp>
        <p:nvSpPr>
          <p:cNvPr id="12308" name="Line 19"/>
          <p:cNvSpPr>
            <a:spLocks noChangeShapeType="1"/>
          </p:cNvSpPr>
          <p:nvPr/>
        </p:nvSpPr>
        <p:spPr bwMode="auto">
          <a:xfrm flipV="1">
            <a:off x="3365500" y="4462463"/>
            <a:ext cx="122238"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20"/>
          <p:cNvSpPr>
            <a:spLocks noChangeShapeType="1"/>
          </p:cNvSpPr>
          <p:nvPr/>
        </p:nvSpPr>
        <p:spPr bwMode="auto">
          <a:xfrm>
            <a:off x="3851275" y="4462463"/>
            <a:ext cx="0" cy="1265237"/>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21"/>
          <p:cNvSpPr>
            <a:spLocks noChangeShapeType="1"/>
          </p:cNvSpPr>
          <p:nvPr/>
        </p:nvSpPr>
        <p:spPr bwMode="auto">
          <a:xfrm flipH="1">
            <a:off x="3730625" y="4462463"/>
            <a:ext cx="12065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22"/>
          <p:cNvSpPr>
            <a:spLocks noChangeShapeType="1"/>
          </p:cNvSpPr>
          <p:nvPr/>
        </p:nvSpPr>
        <p:spPr bwMode="auto">
          <a:xfrm flipV="1">
            <a:off x="2455863" y="6570663"/>
            <a:ext cx="12065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23"/>
          <p:cNvSpPr>
            <a:spLocks noChangeShapeType="1"/>
          </p:cNvSpPr>
          <p:nvPr/>
        </p:nvSpPr>
        <p:spPr bwMode="auto">
          <a:xfrm>
            <a:off x="2090738" y="6570663"/>
            <a:ext cx="122237"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4"/>
          <p:cNvSpPr>
            <a:spLocks noChangeShapeType="1"/>
          </p:cNvSpPr>
          <p:nvPr/>
        </p:nvSpPr>
        <p:spPr bwMode="auto">
          <a:xfrm flipV="1">
            <a:off x="2360613" y="6440488"/>
            <a:ext cx="0" cy="301625"/>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Line 25"/>
          <p:cNvSpPr>
            <a:spLocks noChangeShapeType="1"/>
          </p:cNvSpPr>
          <p:nvPr/>
        </p:nvSpPr>
        <p:spPr bwMode="auto">
          <a:xfrm flipV="1">
            <a:off x="3608388" y="4221163"/>
            <a:ext cx="0" cy="301625"/>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1738" name="Text Box 26"/>
          <p:cNvSpPr txBox="1">
            <a:spLocks noChangeArrowheads="1"/>
          </p:cNvSpPr>
          <p:nvPr/>
        </p:nvSpPr>
        <p:spPr bwMode="auto">
          <a:xfrm>
            <a:off x="107950" y="379413"/>
            <a:ext cx="1728788" cy="457200"/>
          </a:xfrm>
          <a:prstGeom prst="rect">
            <a:avLst/>
          </a:prstGeom>
          <a:noFill/>
          <a:ln w="9525">
            <a:noFill/>
            <a:miter lim="800000"/>
            <a:headEnd/>
            <a:tailEnd/>
          </a:ln>
          <a:effectLst/>
        </p:spPr>
        <p:txBody>
          <a:bodyPr>
            <a:spAutoFit/>
          </a:bodyPr>
          <a:lstStyle/>
          <a:p>
            <a:pPr>
              <a:spcBef>
                <a:spcPct val="50000"/>
              </a:spcBef>
              <a:defRPr/>
            </a:pPr>
            <a:r>
              <a:rPr kumimoji="1" lang="en-US" altLang="zh-CN" b="1">
                <a:solidFill>
                  <a:srgbClr val="FF3300"/>
                </a:solidFill>
                <a:effectLst>
                  <a:outerShdw blurRad="38100" dist="38100" dir="2700000" algn="tl">
                    <a:srgbClr val="C0C0C0"/>
                  </a:outerShdw>
                </a:effectLst>
                <a:ea typeface="仿宋_GB2312" pitchFamily="49" charset="-122"/>
              </a:rPr>
              <a:t>Mini Maze</a:t>
            </a:r>
          </a:p>
        </p:txBody>
      </p:sp>
    </p:spTree>
    <p:extLst>
      <p:ext uri="{BB962C8B-B14F-4D97-AF65-F5344CB8AC3E}">
        <p14:creationId xmlns:p14="http://schemas.microsoft.com/office/powerpoint/2010/main" val="395892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F145A10A-0523-4337-9C8B-721BB1C84E27}" type="slidenum">
              <a:rPr lang="zh-CN" altLang="en-US"/>
              <a:pPr>
                <a:defRPr/>
              </a:pPr>
              <a:t>12</a:t>
            </a:fld>
            <a:endParaRPr lang="en-US" altLang="zh-CN"/>
          </a:p>
        </p:txBody>
      </p:sp>
      <p:sp>
        <p:nvSpPr>
          <p:cNvPr id="373762" name="Text Box 2"/>
          <p:cNvSpPr txBox="1">
            <a:spLocks noChangeArrowheads="1"/>
          </p:cNvSpPr>
          <p:nvPr/>
        </p:nvSpPr>
        <p:spPr bwMode="auto">
          <a:xfrm>
            <a:off x="431800" y="469900"/>
            <a:ext cx="3529013" cy="2743200"/>
          </a:xfrm>
          <a:prstGeom prst="rect">
            <a:avLst/>
          </a:prstGeom>
          <a:noFill/>
          <a:ln w="9525">
            <a:noFill/>
            <a:miter lim="800000"/>
            <a:headEnd/>
            <a:tailEnd/>
          </a:ln>
          <a:effectLst/>
        </p:spPr>
        <p:txBody>
          <a:bodyPr>
            <a:spAutoFit/>
          </a:bodyPr>
          <a:lstStyle/>
          <a:p>
            <a:pPr>
              <a:defRPr/>
            </a:pPr>
            <a:r>
              <a:rPr kumimoji="1" lang="en-US" altLang="zh-CN" b="1" u="sng">
                <a:solidFill>
                  <a:srgbClr val="0000FF"/>
                </a:solidFill>
                <a:effectLst>
                  <a:outerShdw blurRad="38100" dist="38100" dir="2700000" algn="tl">
                    <a:srgbClr val="C0C0C0"/>
                  </a:outerShdw>
                </a:effectLst>
                <a:ea typeface="仿宋_GB2312" pitchFamily="49" charset="-122"/>
              </a:rPr>
              <a:t>Intersections structure</a:t>
            </a:r>
            <a:endParaRPr kumimoji="1" lang="en-US" altLang="zh-CN" b="1" u="sng">
              <a:solidFill>
                <a:srgbClr val="0000FF"/>
              </a:solidFill>
              <a:effectLst>
                <a:outerShdw blurRad="38100" dist="38100" dir="2700000" algn="tl">
                  <a:srgbClr val="C0C0C0"/>
                </a:outerShdw>
              </a:effectLst>
            </a:endParaRPr>
          </a:p>
          <a:p>
            <a:pPr>
              <a:defRPr/>
            </a:pPr>
            <a:endParaRPr kumimoji="1" lang="en-US" altLang="zh-CN">
              <a:solidFill>
                <a:srgbClr val="0000FF"/>
              </a:solidFill>
              <a:ea typeface="宋体" pitchFamily="2" charset="-122"/>
            </a:endParaRPr>
          </a:p>
          <a:p>
            <a:pPr>
              <a:lnSpc>
                <a:spcPct val="105000"/>
              </a:lnSpc>
              <a:defRPr/>
            </a:pPr>
            <a:r>
              <a:rPr kumimoji="1" lang="en-US" altLang="zh-CN" b="1">
                <a:solidFill>
                  <a:srgbClr val="CC3300"/>
                </a:solidFill>
                <a:ea typeface="仿宋_GB2312" pitchFamily="49" charset="-122"/>
              </a:rPr>
              <a:t>struct</a:t>
            </a:r>
            <a:r>
              <a:rPr kumimoji="1" lang="en-US" altLang="zh-CN">
                <a:solidFill>
                  <a:srgbClr val="CC3300"/>
                </a:solidFill>
                <a:ea typeface="仿宋_GB2312" pitchFamily="49" charset="-122"/>
              </a:rPr>
              <a:t> </a:t>
            </a:r>
            <a:r>
              <a:rPr kumimoji="1" lang="en-US" altLang="zh-CN" i="1">
                <a:solidFill>
                  <a:srgbClr val="CC3300"/>
                </a:solidFill>
                <a:ea typeface="仿宋_GB2312" pitchFamily="49" charset="-122"/>
              </a:rPr>
              <a:t>Intersection</a:t>
            </a:r>
            <a:r>
              <a:rPr kumimoji="1" lang="en-US" altLang="zh-CN" b="1">
                <a:solidFill>
                  <a:srgbClr val="CC3300"/>
                </a:solidFill>
                <a:ea typeface="仿宋_GB2312" pitchFamily="49" charset="-122"/>
              </a:rPr>
              <a:t> {</a:t>
            </a:r>
            <a:endParaRPr kumimoji="1" lang="en-US" altLang="zh-CN">
              <a:solidFill>
                <a:srgbClr val="CC3300"/>
              </a:solidFill>
              <a:ea typeface="仿宋_GB2312" pitchFamily="49" charset="-122"/>
            </a:endParaRPr>
          </a:p>
          <a:p>
            <a:pPr>
              <a:lnSpc>
                <a:spcPct val="105000"/>
              </a:lnSpc>
              <a:defRPr/>
            </a:pPr>
            <a:r>
              <a:rPr kumimoji="1" lang="en-US" altLang="zh-CN">
                <a:solidFill>
                  <a:srgbClr val="CC3300"/>
                </a:solidFill>
                <a:ea typeface="仿宋_GB2312" pitchFamily="49" charset="-122"/>
              </a:rPr>
              <a:t>     </a:t>
            </a:r>
            <a:r>
              <a:rPr kumimoji="1" lang="en-US" altLang="zh-CN" b="1">
                <a:solidFill>
                  <a:srgbClr val="CC3300"/>
                </a:solidFill>
                <a:ea typeface="仿宋_GB2312" pitchFamily="49" charset="-122"/>
              </a:rPr>
              <a:t>int</a:t>
            </a:r>
            <a:r>
              <a:rPr kumimoji="1" lang="en-US" altLang="zh-CN">
                <a:solidFill>
                  <a:srgbClr val="CC3300"/>
                </a:solidFill>
                <a:ea typeface="仿宋_GB2312" pitchFamily="49" charset="-122"/>
              </a:rPr>
              <a:t> </a:t>
            </a:r>
            <a:r>
              <a:rPr kumimoji="1" lang="en-US" altLang="zh-CN" i="1">
                <a:solidFill>
                  <a:srgbClr val="CC3300"/>
                </a:solidFill>
                <a:ea typeface="仿宋_GB2312" pitchFamily="49" charset="-122"/>
              </a:rPr>
              <a:t>left</a:t>
            </a:r>
            <a:r>
              <a:rPr kumimoji="1" lang="en-US" altLang="zh-CN" b="1">
                <a:solidFill>
                  <a:srgbClr val="CC3300"/>
                </a:solidFill>
                <a:ea typeface="仿宋_GB2312" pitchFamily="49" charset="-122"/>
              </a:rPr>
              <a:t>;</a:t>
            </a:r>
            <a:r>
              <a:rPr kumimoji="1" lang="en-US" altLang="zh-CN">
                <a:solidFill>
                  <a:srgbClr val="CC3300"/>
                </a:solidFill>
                <a:ea typeface="仿宋_GB2312" pitchFamily="49" charset="-122"/>
              </a:rPr>
              <a:t>		</a:t>
            </a:r>
          </a:p>
          <a:p>
            <a:pPr>
              <a:lnSpc>
                <a:spcPct val="105000"/>
              </a:lnSpc>
              <a:defRPr/>
            </a:pPr>
            <a:r>
              <a:rPr kumimoji="1" lang="en-US" altLang="zh-CN">
                <a:solidFill>
                  <a:srgbClr val="CC3300"/>
                </a:solidFill>
                <a:ea typeface="仿宋_GB2312" pitchFamily="49" charset="-122"/>
              </a:rPr>
              <a:t>     </a:t>
            </a:r>
            <a:r>
              <a:rPr kumimoji="1" lang="en-US" altLang="zh-CN" b="1">
                <a:solidFill>
                  <a:srgbClr val="CC3300"/>
                </a:solidFill>
                <a:ea typeface="仿宋_GB2312" pitchFamily="49" charset="-122"/>
              </a:rPr>
              <a:t>int </a:t>
            </a:r>
            <a:r>
              <a:rPr kumimoji="1" lang="en-US" altLang="zh-CN" i="1">
                <a:solidFill>
                  <a:srgbClr val="CC3300"/>
                </a:solidFill>
                <a:ea typeface="仿宋_GB2312" pitchFamily="49" charset="-122"/>
              </a:rPr>
              <a:t>forward</a:t>
            </a:r>
            <a:r>
              <a:rPr kumimoji="1" lang="en-US" altLang="zh-CN" b="1">
                <a:solidFill>
                  <a:srgbClr val="CC3300"/>
                </a:solidFill>
                <a:ea typeface="仿宋_GB2312" pitchFamily="49" charset="-122"/>
              </a:rPr>
              <a:t>;</a:t>
            </a:r>
          </a:p>
          <a:p>
            <a:pPr>
              <a:lnSpc>
                <a:spcPct val="105000"/>
              </a:lnSpc>
              <a:defRPr/>
            </a:pPr>
            <a:r>
              <a:rPr kumimoji="1" lang="en-US" altLang="zh-CN">
                <a:solidFill>
                  <a:srgbClr val="CC3300"/>
                </a:solidFill>
                <a:ea typeface="仿宋_GB2312" pitchFamily="49" charset="-122"/>
              </a:rPr>
              <a:t>     </a:t>
            </a:r>
            <a:r>
              <a:rPr kumimoji="1" lang="en-US" altLang="zh-CN" b="1">
                <a:solidFill>
                  <a:srgbClr val="CC3300"/>
                </a:solidFill>
                <a:ea typeface="仿宋_GB2312" pitchFamily="49" charset="-122"/>
              </a:rPr>
              <a:t>int</a:t>
            </a:r>
            <a:r>
              <a:rPr kumimoji="1" lang="en-US" altLang="zh-CN">
                <a:solidFill>
                  <a:srgbClr val="CC3300"/>
                </a:solidFill>
                <a:ea typeface="仿宋_GB2312" pitchFamily="49" charset="-122"/>
              </a:rPr>
              <a:t> </a:t>
            </a:r>
            <a:r>
              <a:rPr kumimoji="1" lang="en-US" altLang="zh-CN" i="1">
                <a:solidFill>
                  <a:srgbClr val="CC3300"/>
                </a:solidFill>
                <a:ea typeface="仿宋_GB2312" pitchFamily="49" charset="-122"/>
              </a:rPr>
              <a:t>right</a:t>
            </a:r>
            <a:r>
              <a:rPr kumimoji="1" lang="en-US" altLang="zh-CN" b="1">
                <a:solidFill>
                  <a:srgbClr val="CC3300"/>
                </a:solidFill>
                <a:ea typeface="仿宋_GB2312" pitchFamily="49" charset="-122"/>
              </a:rPr>
              <a:t>;</a:t>
            </a:r>
          </a:p>
          <a:p>
            <a:pPr>
              <a:lnSpc>
                <a:spcPct val="105000"/>
              </a:lnSpc>
              <a:defRPr/>
            </a:pPr>
            <a:r>
              <a:rPr kumimoji="1" lang="en-US" altLang="zh-CN" b="1">
                <a:solidFill>
                  <a:srgbClr val="CC3300"/>
                </a:solidFill>
                <a:ea typeface="仿宋_GB2312" pitchFamily="49" charset="-122"/>
              </a:rPr>
              <a:t>}</a:t>
            </a:r>
            <a:endParaRPr kumimoji="1" lang="en-US" altLang="zh-CN">
              <a:solidFill>
                <a:srgbClr val="CC3300"/>
              </a:solidFill>
              <a:ea typeface="仿宋_GB2312" pitchFamily="49" charset="-122"/>
            </a:endParaRPr>
          </a:p>
        </p:txBody>
      </p:sp>
      <p:sp>
        <p:nvSpPr>
          <p:cNvPr id="13316" name="Text Box 3"/>
          <p:cNvSpPr txBox="1">
            <a:spLocks noChangeArrowheads="1"/>
          </p:cNvSpPr>
          <p:nvPr/>
        </p:nvSpPr>
        <p:spPr bwMode="auto">
          <a:xfrm>
            <a:off x="4543425" y="476250"/>
            <a:ext cx="4276725"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kumimoji="1" lang="en-US" altLang="zh-CN" b="1" u="sng">
                <a:solidFill>
                  <a:srgbClr val="0000FF"/>
                </a:solidFill>
                <a:ea typeface="仿宋_GB2312" pitchFamily="49" charset="-122"/>
              </a:rPr>
              <a:t>Maze Class</a:t>
            </a:r>
            <a:endParaRPr kumimoji="1" lang="en-US" altLang="zh-CN" b="1">
              <a:solidFill>
                <a:srgbClr val="0000FF"/>
              </a:solidFill>
              <a:ea typeface="仿宋_GB2312" pitchFamily="49" charset="-122"/>
            </a:endParaRPr>
          </a:p>
          <a:p>
            <a:pPr eaLnBrk="1" hangingPunct="1"/>
            <a:endParaRPr kumimoji="1" lang="en-US" altLang="zh-CN">
              <a:solidFill>
                <a:srgbClr val="0000FF"/>
              </a:solidFill>
              <a:ea typeface="宋体" pitchFamily="2" charset="-122"/>
            </a:endParaRPr>
          </a:p>
          <a:p>
            <a:pPr eaLnBrk="1" hangingPunct="1">
              <a:lnSpc>
                <a:spcPct val="95000"/>
              </a:lnSpc>
            </a:pPr>
            <a:r>
              <a:rPr kumimoji="1" lang="en-US" altLang="zh-CN" b="1">
                <a:solidFill>
                  <a:srgbClr val="CC3300"/>
                </a:solidFill>
                <a:ea typeface="宋体" pitchFamily="2" charset="-122"/>
              </a:rPr>
              <a:t>#include</a:t>
            </a:r>
            <a:r>
              <a:rPr kumimoji="1" lang="en-US" altLang="zh-CN">
                <a:solidFill>
                  <a:srgbClr val="CC3300"/>
                </a:solidFill>
                <a:ea typeface="宋体" pitchFamily="2" charset="-122"/>
              </a:rPr>
              <a:t> &lt;iostream.h&gt;</a:t>
            </a:r>
          </a:p>
          <a:p>
            <a:pPr eaLnBrk="1" hangingPunct="1">
              <a:lnSpc>
                <a:spcPct val="95000"/>
              </a:lnSpc>
            </a:pPr>
            <a:r>
              <a:rPr kumimoji="1" lang="en-US" altLang="zh-CN" b="1">
                <a:solidFill>
                  <a:srgbClr val="CC3300"/>
                </a:solidFill>
                <a:ea typeface="宋体" pitchFamily="2" charset="-122"/>
              </a:rPr>
              <a:t>#include</a:t>
            </a:r>
            <a:r>
              <a:rPr kumimoji="1" lang="en-US" altLang="zh-CN">
                <a:solidFill>
                  <a:srgbClr val="CC3300"/>
                </a:solidFill>
                <a:ea typeface="宋体" pitchFamily="2" charset="-122"/>
              </a:rPr>
              <a:t> &lt;fstream.h&gt;</a:t>
            </a:r>
          </a:p>
          <a:p>
            <a:pPr eaLnBrk="1" hangingPunct="1">
              <a:lnSpc>
                <a:spcPct val="95000"/>
              </a:lnSpc>
            </a:pPr>
            <a:r>
              <a:rPr kumimoji="1" lang="en-US" altLang="zh-CN" b="1">
                <a:solidFill>
                  <a:srgbClr val="CC3300"/>
                </a:solidFill>
                <a:ea typeface="宋体" pitchFamily="2" charset="-122"/>
              </a:rPr>
              <a:t>#include</a:t>
            </a:r>
            <a:r>
              <a:rPr kumimoji="1" lang="en-US" altLang="zh-CN">
                <a:solidFill>
                  <a:srgbClr val="CC3300"/>
                </a:solidFill>
                <a:ea typeface="宋体" pitchFamily="2" charset="-122"/>
              </a:rPr>
              <a:t> &lt;stdlib.h&gt;</a:t>
            </a:r>
          </a:p>
          <a:p>
            <a:pPr eaLnBrk="1" hangingPunct="1">
              <a:lnSpc>
                <a:spcPct val="95000"/>
              </a:lnSpc>
            </a:pPr>
            <a:r>
              <a:rPr kumimoji="1" lang="en-US" altLang="zh-CN" b="1">
                <a:solidFill>
                  <a:srgbClr val="CC3300"/>
                </a:solidFill>
                <a:ea typeface="宋体" pitchFamily="2" charset="-122"/>
              </a:rPr>
              <a:t>class </a:t>
            </a:r>
            <a:r>
              <a:rPr kumimoji="1" lang="en-US" altLang="zh-CN" i="1">
                <a:solidFill>
                  <a:srgbClr val="CC3300"/>
                </a:solidFill>
                <a:ea typeface="宋体" pitchFamily="2" charset="-122"/>
              </a:rPr>
              <a:t>Maze </a:t>
            </a:r>
            <a:r>
              <a:rPr kumimoji="1" lang="en-US" altLang="zh-CN" b="1">
                <a:solidFill>
                  <a:srgbClr val="CC3300"/>
                </a:solidFill>
                <a:ea typeface="宋体" pitchFamily="2" charset="-122"/>
              </a:rPr>
              <a:t>{</a:t>
            </a:r>
          </a:p>
          <a:p>
            <a:pPr eaLnBrk="1" hangingPunct="1">
              <a:lnSpc>
                <a:spcPct val="95000"/>
              </a:lnSpc>
            </a:pPr>
            <a:r>
              <a:rPr kumimoji="1" lang="en-US" altLang="zh-CN" b="1">
                <a:solidFill>
                  <a:srgbClr val="CC3300"/>
                </a:solidFill>
                <a:ea typeface="宋体" pitchFamily="2" charset="-122"/>
              </a:rPr>
              <a:t>private:</a:t>
            </a:r>
          </a:p>
          <a:p>
            <a:pPr eaLnBrk="1" hangingPunct="1">
              <a:lnSpc>
                <a:spcPct val="95000"/>
              </a:lnSpc>
            </a:pPr>
            <a:r>
              <a:rPr kumimoji="1" lang="en-US" altLang="zh-CN" b="1">
                <a:solidFill>
                  <a:srgbClr val="CC3300"/>
                </a:solidFill>
                <a:ea typeface="宋体" pitchFamily="2" charset="-122"/>
              </a:rPr>
              <a:t>    int</a:t>
            </a:r>
            <a:r>
              <a:rPr kumimoji="1" lang="en-US" altLang="zh-CN">
                <a:solidFill>
                  <a:srgbClr val="CC3300"/>
                </a:solidFill>
                <a:ea typeface="宋体" pitchFamily="2" charset="-122"/>
              </a:rPr>
              <a:t> </a:t>
            </a:r>
            <a:r>
              <a:rPr kumimoji="1" lang="en-US" altLang="zh-CN" i="1">
                <a:solidFill>
                  <a:srgbClr val="CC3300"/>
                </a:solidFill>
                <a:ea typeface="宋体" pitchFamily="2" charset="-122"/>
              </a:rPr>
              <a:t>MazeSize</a:t>
            </a:r>
            <a:r>
              <a:rPr kumimoji="1" lang="en-US" altLang="zh-CN" b="1">
                <a:solidFill>
                  <a:srgbClr val="CC3300"/>
                </a:solidFill>
                <a:ea typeface="宋体" pitchFamily="2" charset="-122"/>
              </a:rPr>
              <a:t>;	</a:t>
            </a:r>
            <a:endParaRPr kumimoji="1" lang="en-US" altLang="zh-CN">
              <a:solidFill>
                <a:srgbClr val="CC3300"/>
              </a:solidFill>
              <a:ea typeface="宋体" pitchFamily="2" charset="-122"/>
            </a:endParaRPr>
          </a:p>
          <a:p>
            <a:pPr eaLnBrk="1" hangingPunct="1">
              <a:lnSpc>
                <a:spcPct val="95000"/>
              </a:lnSpc>
            </a:pPr>
            <a:r>
              <a:rPr kumimoji="1" lang="en-US" altLang="zh-CN" b="1">
                <a:solidFill>
                  <a:srgbClr val="CC3300"/>
                </a:solidFill>
                <a:ea typeface="宋体" pitchFamily="2" charset="-122"/>
              </a:rPr>
              <a:t>    int</a:t>
            </a:r>
            <a:r>
              <a:rPr kumimoji="1" lang="en-US" altLang="zh-CN">
                <a:solidFill>
                  <a:srgbClr val="CC3300"/>
                </a:solidFill>
                <a:ea typeface="宋体" pitchFamily="2" charset="-122"/>
              </a:rPr>
              <a:t> </a:t>
            </a:r>
            <a:r>
              <a:rPr kumimoji="1" lang="en-US" altLang="zh-CN" i="1">
                <a:solidFill>
                  <a:srgbClr val="CC3300"/>
                </a:solidFill>
                <a:ea typeface="宋体" pitchFamily="2" charset="-122"/>
              </a:rPr>
              <a:t>EXIT</a:t>
            </a:r>
            <a:r>
              <a:rPr kumimoji="1" lang="en-US" altLang="zh-CN" b="1">
                <a:solidFill>
                  <a:srgbClr val="CC3300"/>
                </a:solidFill>
                <a:ea typeface="宋体" pitchFamily="2" charset="-122"/>
              </a:rPr>
              <a:t>;	</a:t>
            </a:r>
            <a:r>
              <a:rPr kumimoji="1" lang="en-US" altLang="zh-CN">
                <a:solidFill>
                  <a:srgbClr val="CC3300"/>
                </a:solidFill>
                <a:ea typeface="宋体" pitchFamily="2" charset="-122"/>
              </a:rPr>
              <a:t>	       </a:t>
            </a:r>
          </a:p>
          <a:p>
            <a:pPr eaLnBrk="1" hangingPunct="1">
              <a:lnSpc>
                <a:spcPct val="95000"/>
              </a:lnSpc>
            </a:pPr>
            <a:r>
              <a:rPr kumimoji="1" lang="en-US" altLang="zh-CN" i="1">
                <a:solidFill>
                  <a:srgbClr val="CC3300"/>
                </a:solidFill>
                <a:ea typeface="宋体" pitchFamily="2" charset="-122"/>
              </a:rPr>
              <a:t>    Intersection *intsec</a:t>
            </a:r>
            <a:r>
              <a:rPr kumimoji="1" lang="en-US" altLang="zh-CN" b="1">
                <a:solidFill>
                  <a:srgbClr val="CC3300"/>
                </a:solidFill>
                <a:ea typeface="宋体" pitchFamily="2" charset="-122"/>
              </a:rPr>
              <a:t>;	</a:t>
            </a:r>
            <a:endParaRPr kumimoji="1" lang="en-US" altLang="zh-CN">
              <a:solidFill>
                <a:srgbClr val="CC3300"/>
              </a:solidFill>
              <a:ea typeface="宋体" pitchFamily="2" charset="-122"/>
            </a:endParaRPr>
          </a:p>
          <a:p>
            <a:pPr eaLnBrk="1" hangingPunct="1">
              <a:lnSpc>
                <a:spcPct val="95000"/>
              </a:lnSpc>
            </a:pPr>
            <a:r>
              <a:rPr kumimoji="1" lang="en-US" altLang="zh-CN" b="1">
                <a:solidFill>
                  <a:srgbClr val="CC3300"/>
                </a:solidFill>
                <a:ea typeface="宋体" pitchFamily="2" charset="-122"/>
              </a:rPr>
              <a:t>public:</a:t>
            </a:r>
          </a:p>
          <a:p>
            <a:pPr eaLnBrk="1" hangingPunct="1">
              <a:lnSpc>
                <a:spcPct val="95000"/>
              </a:lnSpc>
            </a:pPr>
            <a:r>
              <a:rPr kumimoji="1" lang="en-US" altLang="zh-CN">
                <a:solidFill>
                  <a:srgbClr val="CC3300"/>
                </a:solidFill>
                <a:ea typeface="宋体" pitchFamily="2" charset="-122"/>
              </a:rPr>
              <a:t>     </a:t>
            </a:r>
            <a:r>
              <a:rPr kumimoji="1" lang="en-US" altLang="zh-CN" i="1">
                <a:solidFill>
                  <a:srgbClr val="CC3300"/>
                </a:solidFill>
                <a:ea typeface="宋体" pitchFamily="2" charset="-122"/>
              </a:rPr>
              <a:t>Maze</a:t>
            </a:r>
            <a:r>
              <a:rPr kumimoji="1" lang="en-US" altLang="zh-CN">
                <a:solidFill>
                  <a:srgbClr val="CC3300"/>
                </a:solidFill>
                <a:ea typeface="宋体" pitchFamily="2" charset="-122"/>
              </a:rPr>
              <a:t> (</a:t>
            </a:r>
            <a:r>
              <a:rPr kumimoji="1" lang="en-US" altLang="zh-CN" i="1">
                <a:solidFill>
                  <a:srgbClr val="CC3300"/>
                </a:solidFill>
                <a:ea typeface="宋体" pitchFamily="2" charset="-122"/>
              </a:rPr>
              <a:t> </a:t>
            </a:r>
            <a:r>
              <a:rPr kumimoji="1" lang="en-US" altLang="zh-CN" b="1">
                <a:solidFill>
                  <a:srgbClr val="CC3300"/>
                </a:solidFill>
                <a:ea typeface="宋体" pitchFamily="2" charset="-122"/>
              </a:rPr>
              <a:t>char</a:t>
            </a:r>
            <a:r>
              <a:rPr kumimoji="1" lang="en-US" altLang="zh-CN">
                <a:solidFill>
                  <a:srgbClr val="CC3300"/>
                </a:solidFill>
                <a:ea typeface="宋体" pitchFamily="2" charset="-122"/>
              </a:rPr>
              <a:t> </a:t>
            </a:r>
            <a:r>
              <a:rPr kumimoji="1" lang="en-US" altLang="zh-CN" i="1">
                <a:solidFill>
                  <a:srgbClr val="CC3300"/>
                </a:solidFill>
                <a:ea typeface="宋体" pitchFamily="2" charset="-122"/>
              </a:rPr>
              <a:t>*filename</a:t>
            </a:r>
            <a:r>
              <a:rPr kumimoji="1" lang="en-US" altLang="zh-CN">
                <a:solidFill>
                  <a:srgbClr val="CC3300"/>
                </a:solidFill>
                <a:ea typeface="宋体" pitchFamily="2" charset="-122"/>
              </a:rPr>
              <a:t> )</a:t>
            </a:r>
            <a:r>
              <a:rPr kumimoji="1" lang="en-US" altLang="zh-CN" b="1">
                <a:solidFill>
                  <a:srgbClr val="CC3300"/>
                </a:solidFill>
                <a:ea typeface="宋体" pitchFamily="2" charset="-122"/>
              </a:rPr>
              <a:t>;</a:t>
            </a:r>
          </a:p>
          <a:p>
            <a:pPr eaLnBrk="1" hangingPunct="1">
              <a:lnSpc>
                <a:spcPct val="95000"/>
              </a:lnSpc>
            </a:pPr>
            <a:r>
              <a:rPr kumimoji="1" lang="en-US" altLang="zh-CN">
                <a:solidFill>
                  <a:srgbClr val="CC3300"/>
                </a:solidFill>
                <a:ea typeface="宋体" pitchFamily="2" charset="-122"/>
              </a:rPr>
              <a:t>     </a:t>
            </a:r>
            <a:r>
              <a:rPr kumimoji="1" lang="en-US" altLang="zh-CN" b="1">
                <a:solidFill>
                  <a:srgbClr val="CC3300"/>
                </a:solidFill>
                <a:ea typeface="宋体" pitchFamily="2" charset="-122"/>
              </a:rPr>
              <a:t>int</a:t>
            </a:r>
            <a:r>
              <a:rPr kumimoji="1" lang="en-US" altLang="zh-CN">
                <a:solidFill>
                  <a:srgbClr val="CC3300"/>
                </a:solidFill>
                <a:ea typeface="宋体" pitchFamily="2" charset="-122"/>
              </a:rPr>
              <a:t> </a:t>
            </a:r>
            <a:r>
              <a:rPr kumimoji="1" lang="en-US" altLang="zh-CN" i="1">
                <a:solidFill>
                  <a:srgbClr val="CC3300"/>
                </a:solidFill>
                <a:ea typeface="宋体" pitchFamily="2" charset="-122"/>
              </a:rPr>
              <a:t>TraverseMaze</a:t>
            </a:r>
            <a:r>
              <a:rPr kumimoji="1" lang="en-US" altLang="zh-CN">
                <a:solidFill>
                  <a:srgbClr val="CC3300"/>
                </a:solidFill>
                <a:ea typeface="宋体" pitchFamily="2" charset="-122"/>
              </a:rPr>
              <a:t> (</a:t>
            </a:r>
            <a:r>
              <a:rPr kumimoji="1" lang="en-US" altLang="zh-CN" i="1">
                <a:solidFill>
                  <a:srgbClr val="CC3300"/>
                </a:solidFill>
                <a:ea typeface="宋体" pitchFamily="2" charset="-122"/>
              </a:rPr>
              <a:t> </a:t>
            </a:r>
            <a:r>
              <a:rPr kumimoji="1" lang="en-US" altLang="zh-CN" b="1">
                <a:solidFill>
                  <a:srgbClr val="CC3300"/>
                </a:solidFill>
                <a:ea typeface="宋体" pitchFamily="2" charset="-122"/>
              </a:rPr>
              <a:t>int</a:t>
            </a:r>
            <a:r>
              <a:rPr kumimoji="1" lang="en-US" altLang="zh-CN">
                <a:solidFill>
                  <a:srgbClr val="CC3300"/>
                </a:solidFill>
                <a:ea typeface="宋体" pitchFamily="2" charset="-122"/>
              </a:rPr>
              <a:t> 	</a:t>
            </a:r>
            <a:r>
              <a:rPr kumimoji="1" lang="en-US" altLang="zh-CN" i="1">
                <a:solidFill>
                  <a:srgbClr val="CC3300"/>
                </a:solidFill>
                <a:ea typeface="宋体" pitchFamily="2" charset="-122"/>
              </a:rPr>
              <a:t>CurrentPos</a:t>
            </a:r>
            <a:r>
              <a:rPr kumimoji="1" lang="en-US" altLang="zh-CN">
                <a:solidFill>
                  <a:srgbClr val="CC3300"/>
                </a:solidFill>
                <a:ea typeface="宋体" pitchFamily="2" charset="-122"/>
              </a:rPr>
              <a:t> )</a:t>
            </a:r>
            <a:r>
              <a:rPr kumimoji="1" lang="en-US" altLang="zh-CN" b="1">
                <a:solidFill>
                  <a:srgbClr val="CC3300"/>
                </a:solidFill>
                <a:ea typeface="宋体" pitchFamily="2" charset="-122"/>
              </a:rPr>
              <a:t>;</a:t>
            </a:r>
          </a:p>
          <a:p>
            <a:pPr eaLnBrk="1" hangingPunct="1">
              <a:lnSpc>
                <a:spcPct val="95000"/>
              </a:lnSpc>
            </a:pPr>
            <a:r>
              <a:rPr kumimoji="1" lang="en-US" altLang="zh-CN" b="1">
                <a:solidFill>
                  <a:srgbClr val="CC3300"/>
                </a:solidFill>
                <a:ea typeface="宋体" pitchFamily="2" charset="-122"/>
              </a:rPr>
              <a:t>}</a:t>
            </a:r>
            <a:endParaRPr kumimoji="1" lang="en-US" altLang="zh-CN">
              <a:solidFill>
                <a:srgbClr val="0000FF"/>
              </a:solidFill>
              <a:ea typeface="宋体" pitchFamily="2" charset="-122"/>
            </a:endParaRPr>
          </a:p>
        </p:txBody>
      </p:sp>
      <p:sp>
        <p:nvSpPr>
          <p:cNvPr id="373764" name="Text Box 4"/>
          <p:cNvSpPr txBox="1">
            <a:spLocks noChangeArrowheads="1"/>
          </p:cNvSpPr>
          <p:nvPr/>
        </p:nvSpPr>
        <p:spPr bwMode="auto">
          <a:xfrm>
            <a:off x="431800" y="3871913"/>
            <a:ext cx="2232025" cy="2581275"/>
          </a:xfrm>
          <a:prstGeom prst="rect">
            <a:avLst/>
          </a:prstGeom>
          <a:noFill/>
          <a:ln w="9525">
            <a:noFill/>
            <a:miter lim="800000"/>
            <a:headEnd/>
            <a:tailEnd/>
          </a:ln>
          <a:effectLst/>
        </p:spPr>
        <p:txBody>
          <a:bodyPr>
            <a:spAutoFit/>
          </a:bodyPr>
          <a:lstStyle/>
          <a:p>
            <a:pPr>
              <a:lnSpc>
                <a:spcPct val="85000"/>
              </a:lnSpc>
              <a:defRPr/>
            </a:pPr>
            <a:r>
              <a:rPr kumimoji="1" lang="en-US" altLang="zh-CN" b="1">
                <a:solidFill>
                  <a:srgbClr val="336600"/>
                </a:solidFill>
                <a:effectLst>
                  <a:outerShdw blurRad="38100" dist="38100" dir="2700000" algn="tl">
                    <a:srgbClr val="C0C0C0"/>
                  </a:outerShdw>
                </a:effectLst>
                <a:ea typeface="宋体" pitchFamily="2" charset="-122"/>
              </a:rPr>
              <a:t>6</a:t>
            </a:r>
            <a:r>
              <a:rPr kumimoji="1" lang="en-US" altLang="zh-CN" b="1">
                <a:solidFill>
                  <a:srgbClr val="0000FF"/>
                </a:solidFill>
                <a:ea typeface="宋体" pitchFamily="2" charset="-122"/>
              </a:rPr>
              <a:t>		</a:t>
            </a:r>
          </a:p>
          <a:p>
            <a:pPr>
              <a:lnSpc>
                <a:spcPct val="85000"/>
              </a:lnSpc>
              <a:defRPr/>
            </a:pPr>
            <a:r>
              <a:rPr kumimoji="1" lang="en-US" altLang="zh-CN" b="1">
                <a:solidFill>
                  <a:srgbClr val="FF3300"/>
                </a:solidFill>
                <a:effectLst>
                  <a:outerShdw blurRad="38100" dist="38100" dir="2700000" algn="tl">
                    <a:srgbClr val="C0C0C0"/>
                  </a:outerShdw>
                </a:effectLst>
                <a:ea typeface="仿宋_GB2312" pitchFamily="49" charset="-122"/>
              </a:rPr>
              <a:t>0	2       </a:t>
            </a:r>
            <a:r>
              <a:rPr kumimoji="1" lang="en-US" altLang="zh-CN" b="1">
                <a:solidFill>
                  <a:srgbClr val="0000FF"/>
                </a:solidFill>
                <a:ea typeface="仿宋_GB2312" pitchFamily="49" charset="-122"/>
              </a:rPr>
              <a:t> </a:t>
            </a:r>
            <a:r>
              <a:rPr kumimoji="1" lang="en-US" altLang="zh-CN" b="1">
                <a:solidFill>
                  <a:srgbClr val="FF3300"/>
                </a:solidFill>
                <a:effectLst>
                  <a:outerShdw blurRad="38100" dist="38100" dir="2700000" algn="tl">
                    <a:srgbClr val="C0C0C0"/>
                  </a:outerShdw>
                </a:effectLst>
                <a:ea typeface="仿宋_GB2312" pitchFamily="49" charset="-122"/>
              </a:rPr>
              <a:t>0</a:t>
            </a:r>
          </a:p>
          <a:p>
            <a:pPr>
              <a:lnSpc>
                <a:spcPct val="85000"/>
              </a:lnSpc>
              <a:defRPr/>
            </a:pPr>
            <a:r>
              <a:rPr kumimoji="1" lang="en-US" altLang="zh-CN" b="1">
                <a:solidFill>
                  <a:srgbClr val="FF3300"/>
                </a:solidFill>
                <a:effectLst>
                  <a:outerShdw blurRad="38100" dist="38100" dir="2700000" algn="tl">
                    <a:srgbClr val="C0C0C0"/>
                  </a:outerShdw>
                </a:effectLst>
                <a:ea typeface="仿宋_GB2312" pitchFamily="49" charset="-122"/>
              </a:rPr>
              <a:t>3       </a:t>
            </a:r>
            <a:r>
              <a:rPr kumimoji="1" lang="en-US" altLang="zh-CN" b="1">
                <a:solidFill>
                  <a:srgbClr val="0000FF"/>
                </a:solidFill>
                <a:ea typeface="仿宋_GB2312" pitchFamily="49" charset="-122"/>
              </a:rPr>
              <a:t> 	</a:t>
            </a:r>
            <a:r>
              <a:rPr kumimoji="1" lang="en-US" altLang="zh-CN" b="1">
                <a:solidFill>
                  <a:srgbClr val="FF3300"/>
                </a:solidFill>
                <a:effectLst>
                  <a:outerShdw blurRad="38100" dist="38100" dir="2700000" algn="tl">
                    <a:srgbClr val="C0C0C0"/>
                  </a:outerShdw>
                </a:effectLst>
                <a:ea typeface="仿宋_GB2312" pitchFamily="49" charset="-122"/>
              </a:rPr>
              <a:t>5       </a:t>
            </a:r>
            <a:r>
              <a:rPr kumimoji="1" lang="en-US" altLang="zh-CN" b="1">
                <a:solidFill>
                  <a:srgbClr val="0000FF"/>
                </a:solidFill>
                <a:ea typeface="仿宋_GB2312" pitchFamily="49" charset="-122"/>
              </a:rPr>
              <a:t> </a:t>
            </a:r>
            <a:r>
              <a:rPr kumimoji="1" lang="en-US" altLang="zh-CN" b="1">
                <a:solidFill>
                  <a:srgbClr val="FF3300"/>
                </a:solidFill>
                <a:effectLst>
                  <a:outerShdw blurRad="38100" dist="38100" dir="2700000" algn="tl">
                    <a:srgbClr val="C0C0C0"/>
                  </a:outerShdw>
                </a:effectLst>
                <a:ea typeface="宋体" pitchFamily="2" charset="-122"/>
              </a:rPr>
              <a:t>6</a:t>
            </a:r>
          </a:p>
          <a:p>
            <a:pPr>
              <a:lnSpc>
                <a:spcPct val="85000"/>
              </a:lnSpc>
              <a:defRPr/>
            </a:pPr>
            <a:r>
              <a:rPr kumimoji="1" lang="en-US" altLang="zh-CN" b="1">
                <a:solidFill>
                  <a:srgbClr val="FF3300"/>
                </a:solidFill>
                <a:effectLst>
                  <a:outerShdw blurRad="38100" dist="38100" dir="2700000" algn="tl">
                    <a:srgbClr val="C0C0C0"/>
                  </a:outerShdw>
                </a:effectLst>
                <a:ea typeface="宋体" pitchFamily="2" charset="-122"/>
              </a:rPr>
              <a:t>0	0        4</a:t>
            </a:r>
          </a:p>
          <a:p>
            <a:pPr>
              <a:lnSpc>
                <a:spcPct val="85000"/>
              </a:lnSpc>
              <a:defRPr/>
            </a:pPr>
            <a:r>
              <a:rPr kumimoji="1" lang="en-US" altLang="zh-CN" b="1">
                <a:solidFill>
                  <a:srgbClr val="FF3300"/>
                </a:solidFill>
                <a:effectLst>
                  <a:outerShdw blurRad="38100" dist="38100" dir="2700000" algn="tl">
                    <a:srgbClr val="C0C0C0"/>
                  </a:outerShdw>
                </a:effectLst>
                <a:ea typeface="宋体" pitchFamily="2" charset="-122"/>
              </a:rPr>
              <a:t>0	0        0</a:t>
            </a:r>
          </a:p>
          <a:p>
            <a:pPr>
              <a:lnSpc>
                <a:spcPct val="85000"/>
              </a:lnSpc>
              <a:defRPr/>
            </a:pPr>
            <a:r>
              <a:rPr kumimoji="1" lang="en-US" altLang="zh-CN" b="1">
                <a:solidFill>
                  <a:srgbClr val="FF3300"/>
                </a:solidFill>
                <a:effectLst>
                  <a:outerShdw blurRad="38100" dist="38100" dir="2700000" algn="tl">
                    <a:srgbClr val="C0C0C0"/>
                  </a:outerShdw>
                </a:effectLst>
                <a:ea typeface="宋体" pitchFamily="2" charset="-122"/>
              </a:rPr>
              <a:t>0	0        0</a:t>
            </a:r>
          </a:p>
          <a:p>
            <a:pPr>
              <a:lnSpc>
                <a:spcPct val="85000"/>
              </a:lnSpc>
              <a:defRPr/>
            </a:pPr>
            <a:r>
              <a:rPr kumimoji="1" lang="en-US" altLang="zh-CN" b="1">
                <a:solidFill>
                  <a:srgbClr val="FF3300"/>
                </a:solidFill>
                <a:effectLst>
                  <a:outerShdw blurRad="38100" dist="38100" dir="2700000" algn="tl">
                    <a:srgbClr val="C0C0C0"/>
                  </a:outerShdw>
                </a:effectLst>
                <a:ea typeface="宋体" pitchFamily="2" charset="-122"/>
              </a:rPr>
              <a:t>7        	0        0</a:t>
            </a:r>
          </a:p>
          <a:p>
            <a:pPr>
              <a:lnSpc>
                <a:spcPct val="85000"/>
              </a:lnSpc>
              <a:defRPr/>
            </a:pPr>
            <a:r>
              <a:rPr kumimoji="1" lang="en-US" altLang="zh-CN" b="1">
                <a:solidFill>
                  <a:srgbClr val="FF3300"/>
                </a:solidFill>
                <a:effectLst>
                  <a:outerShdw blurRad="38100" dist="38100" dir="2700000" algn="tl">
                    <a:srgbClr val="C0C0C0"/>
                  </a:outerShdw>
                </a:effectLst>
                <a:ea typeface="隶书" pitchFamily="49" charset="-122"/>
              </a:rPr>
              <a:t>7</a:t>
            </a:r>
            <a:endParaRPr kumimoji="1" lang="en-US" altLang="zh-CN" b="1">
              <a:solidFill>
                <a:srgbClr val="0000FF"/>
              </a:solidFill>
              <a:ea typeface="隶书" pitchFamily="49" charset="-122"/>
            </a:endParaRPr>
          </a:p>
        </p:txBody>
      </p:sp>
      <p:sp>
        <p:nvSpPr>
          <p:cNvPr id="373765" name="Rectangle 5"/>
          <p:cNvSpPr>
            <a:spLocks noChangeArrowheads="1"/>
          </p:cNvSpPr>
          <p:nvPr/>
        </p:nvSpPr>
        <p:spPr bwMode="auto">
          <a:xfrm>
            <a:off x="431800" y="3332163"/>
            <a:ext cx="2876550" cy="457200"/>
          </a:xfrm>
          <a:prstGeom prst="rect">
            <a:avLst/>
          </a:prstGeom>
          <a:noFill/>
          <a:ln w="9525">
            <a:noFill/>
            <a:miter lim="800000"/>
            <a:headEnd/>
            <a:tailEnd/>
          </a:ln>
          <a:effectLst/>
        </p:spPr>
        <p:txBody>
          <a:bodyPr wrap="none">
            <a:spAutoFit/>
          </a:bodyPr>
          <a:lstStyle/>
          <a:p>
            <a:pPr>
              <a:defRPr/>
            </a:pPr>
            <a:r>
              <a:rPr kumimoji="1" lang="en-US" altLang="zh-CN" b="1" u="sng">
                <a:solidFill>
                  <a:srgbClr val="0000FF"/>
                </a:solidFill>
                <a:effectLst>
                  <a:outerShdw blurRad="38100" dist="38100" dir="2700000" algn="tl">
                    <a:srgbClr val="C0C0C0"/>
                  </a:outerShdw>
                </a:effectLst>
                <a:ea typeface="仿宋_GB2312" pitchFamily="49" charset="-122"/>
              </a:rPr>
              <a:t>Data for mini Maze</a:t>
            </a:r>
          </a:p>
        </p:txBody>
      </p:sp>
      <p:sp>
        <p:nvSpPr>
          <p:cNvPr id="13319" name="Rectangle 6"/>
          <p:cNvSpPr>
            <a:spLocks noChangeArrowheads="1"/>
          </p:cNvSpPr>
          <p:nvPr/>
        </p:nvSpPr>
        <p:spPr bwMode="auto">
          <a:xfrm>
            <a:off x="8316913" y="5876925"/>
            <a:ext cx="40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CC0000"/>
                </a:solidFill>
                <a:ea typeface="宋体" pitchFamily="2" charset="-122"/>
              </a:rPr>
              <a:t>®</a:t>
            </a:r>
          </a:p>
        </p:txBody>
      </p:sp>
    </p:spTree>
    <p:extLst>
      <p:ext uri="{BB962C8B-B14F-4D97-AF65-F5344CB8AC3E}">
        <p14:creationId xmlns:p14="http://schemas.microsoft.com/office/powerpoint/2010/main" val="77180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p>
            <a:pPr>
              <a:defRPr/>
            </a:pPr>
            <a:fld id="{3F2FAE87-1AB8-4C84-A951-F2CD27F1FD1F}" type="slidenum">
              <a:rPr lang="zh-CN" altLang="en-US"/>
              <a:pPr>
                <a:defRPr/>
              </a:pPr>
              <a:t>13</a:t>
            </a:fld>
            <a:endParaRPr lang="en-US" altLang="zh-CN"/>
          </a:p>
        </p:txBody>
      </p:sp>
      <p:sp>
        <p:nvSpPr>
          <p:cNvPr id="410626" name="Rectangle 2"/>
          <p:cNvSpPr>
            <a:spLocks noChangeArrowheads="1"/>
          </p:cNvSpPr>
          <p:nvPr/>
        </p:nvSpPr>
        <p:spPr bwMode="auto">
          <a:xfrm>
            <a:off x="395288" y="260350"/>
            <a:ext cx="8335962" cy="6056313"/>
          </a:xfrm>
          <a:prstGeom prst="rect">
            <a:avLst/>
          </a:prstGeom>
          <a:noFill/>
          <a:ln w="9525">
            <a:noFill/>
            <a:miter lim="800000"/>
            <a:headEnd/>
            <a:tailEnd/>
          </a:ln>
          <a:effectLst/>
        </p:spPr>
        <p:txBody>
          <a:bodyPr>
            <a:spAutoFit/>
          </a:bodyPr>
          <a:lstStyle/>
          <a:p>
            <a:pPr>
              <a:lnSpc>
                <a:spcPct val="85000"/>
              </a:lnSpc>
              <a:defRPr/>
            </a:pPr>
            <a:r>
              <a:rPr kumimoji="1" lang="en-US" altLang="zh-CN" sz="2800" b="1" u="sng">
                <a:solidFill>
                  <a:srgbClr val="0000FF"/>
                </a:solidFill>
                <a:latin typeface="Times New Roman" pitchFamily="18" charset="0"/>
                <a:ea typeface="仿宋_GB2312" pitchFamily="49" charset="-122"/>
              </a:rPr>
              <a:t>Solution of the maze using backtracking</a:t>
            </a:r>
            <a:br>
              <a:rPr kumimoji="1" lang="en-US" altLang="zh-CN" sz="2800" u="sng">
                <a:solidFill>
                  <a:srgbClr val="0000FF"/>
                </a:solidFill>
                <a:latin typeface="Times New Roman" pitchFamily="18" charset="0"/>
                <a:ea typeface="仿宋_GB2312" pitchFamily="49" charset="-122"/>
              </a:rPr>
            </a:br>
            <a:br>
              <a:rPr kumimoji="1" lang="en-US" altLang="zh-CN" u="sng">
                <a:solidFill>
                  <a:srgbClr val="0000FF"/>
                </a:solidFill>
                <a:effectLst>
                  <a:outerShdw blurRad="38100" dist="38100" dir="2700000" algn="tl">
                    <a:srgbClr val="C0C0C0"/>
                  </a:outerShdw>
                </a:effectLst>
                <a:latin typeface="Times New Roman" pitchFamily="18" charset="0"/>
                <a:ea typeface="仿宋_GB2312" pitchFamily="49" charset="-122"/>
              </a:rPr>
            </a:br>
            <a:r>
              <a:rPr kumimoji="1" lang="en-US" altLang="zh-CN" b="1">
                <a:solidFill>
                  <a:srgbClr val="CC3300"/>
                </a:solidFill>
                <a:latin typeface="Times New Roman" pitchFamily="18" charset="0"/>
                <a:ea typeface="仿宋_GB2312" pitchFamily="49" charset="-122"/>
              </a:rPr>
              <a:t>int</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Maze</a:t>
            </a:r>
            <a:r>
              <a:rPr kumimoji="1" lang="en-US" altLang="zh-CN" b="1">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TraverseMaze</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int</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CurrentPos</a:t>
            </a:r>
            <a:r>
              <a:rPr kumimoji="1" lang="en-US" altLang="zh-CN">
                <a:solidFill>
                  <a:srgbClr val="CC3300"/>
                </a:solidFill>
                <a:latin typeface="Times New Roman" pitchFamily="18" charset="0"/>
                <a:ea typeface="仿宋_GB2312" pitchFamily="49" charset="-122"/>
              </a:rPr>
              <a:t> ) </a:t>
            </a:r>
            <a:r>
              <a:rPr kumimoji="1" lang="en-US" altLang="zh-CN" b="1">
                <a:solidFill>
                  <a:srgbClr val="CC3300"/>
                </a:solidFill>
                <a:latin typeface="Times New Roman" pitchFamily="18" charset="0"/>
                <a:ea typeface="仿宋_GB2312" pitchFamily="49" charset="-122"/>
              </a:rPr>
              <a:t>{</a:t>
            </a:r>
            <a:br>
              <a:rPr kumimoji="1" lang="en-US" altLang="zh-CN" i="1">
                <a:solidFill>
                  <a:srgbClr val="CC3300"/>
                </a:solidFill>
                <a:latin typeface="Times New Roman" pitchFamily="18" charset="0"/>
                <a:ea typeface="仿宋_GB2312" pitchFamily="49" charset="-122"/>
              </a:rPr>
            </a:br>
            <a:r>
              <a:rPr kumimoji="1" lang="en-US" altLang="zh-CN" i="1">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  if</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 CurrentPos &gt;</a:t>
            </a:r>
            <a:r>
              <a:rPr kumimoji="1" lang="en-US" altLang="zh-CN">
                <a:solidFill>
                  <a:srgbClr val="CC3300"/>
                </a:solidFill>
                <a:latin typeface="Times New Roman" pitchFamily="18" charset="0"/>
                <a:ea typeface="仿宋_GB2312" pitchFamily="49" charset="-122"/>
              </a:rPr>
              <a:t> 0 ) </a:t>
            </a:r>
            <a:r>
              <a:rPr kumimoji="1" lang="en-US" altLang="zh-CN" b="1">
                <a:solidFill>
                  <a:srgbClr val="CC3300"/>
                </a:solidFill>
                <a:latin typeface="Times New Roman" pitchFamily="18" charset="0"/>
                <a:ea typeface="仿宋_GB2312" pitchFamily="49" charset="-122"/>
              </a:rPr>
              <a:t>{ </a:t>
            </a:r>
            <a:r>
              <a:rPr kumimoji="1" lang="en-US" altLang="zh-CN">
                <a:solidFill>
                  <a:srgbClr val="0000FF"/>
                </a:solidFill>
                <a:latin typeface="Times New Roman" pitchFamily="18" charset="0"/>
                <a:ea typeface="仿宋_GB2312" pitchFamily="49" charset="-122"/>
              </a:rPr>
              <a:t>	    	</a:t>
            </a:r>
            <a:r>
              <a:rPr lang="en-US" altLang="zh-CN" sz="2000">
                <a:solidFill>
                  <a:schemeClr val="hlink"/>
                </a:solidFill>
                <a:ea typeface="宋体" pitchFamily="2" charset="-122"/>
              </a:rPr>
              <a:t>//from the intersection 1</a:t>
            </a:r>
          </a:p>
          <a:p>
            <a:pPr>
              <a:lnSpc>
                <a:spcPct val="85000"/>
              </a:lnSpc>
              <a:defRPr/>
            </a:pPr>
            <a:r>
              <a:rPr kumimoji="1" lang="en-US" altLang="zh-CN" b="1">
                <a:solidFill>
                  <a:schemeClr val="hlink"/>
                </a:solidFill>
                <a:latin typeface="Times New Roman" pitchFamily="18" charset="0"/>
                <a:ea typeface="宋体" pitchFamily="2" charset="-122"/>
              </a:rPr>
              <a:t>       </a:t>
            </a:r>
            <a:r>
              <a:rPr kumimoji="1" lang="en-US" altLang="zh-CN" b="1">
                <a:solidFill>
                  <a:srgbClr val="CC3300"/>
                </a:solidFill>
                <a:latin typeface="Times New Roman" pitchFamily="18" charset="0"/>
                <a:ea typeface="仿宋_GB2312" pitchFamily="49" charset="-122"/>
              </a:rPr>
              <a:t>if</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 CurrentPos == EXIT</a:t>
            </a:r>
            <a:r>
              <a:rPr kumimoji="1" lang="en-US" altLang="zh-CN">
                <a:solidFill>
                  <a:srgbClr val="CC3300"/>
                </a:solidFill>
                <a:latin typeface="Times New Roman" pitchFamily="18" charset="0"/>
                <a:ea typeface="仿宋_GB2312" pitchFamily="49" charset="-122"/>
              </a:rPr>
              <a:t> ) </a:t>
            </a:r>
            <a:r>
              <a:rPr kumimoji="1" lang="en-US" altLang="zh-CN" b="1">
                <a:solidFill>
                  <a:srgbClr val="CC3300"/>
                </a:solidFill>
                <a:latin typeface="Times New Roman" pitchFamily="18" charset="0"/>
                <a:ea typeface="仿宋_GB2312" pitchFamily="49" charset="-122"/>
              </a:rPr>
              <a:t>{</a:t>
            </a:r>
            <a:r>
              <a:rPr kumimoji="1" lang="en-US" altLang="zh-CN">
                <a:solidFill>
                  <a:srgbClr val="CC3300"/>
                </a:solidFill>
                <a:latin typeface="Times New Roman" pitchFamily="18" charset="0"/>
                <a:ea typeface="仿宋_GB2312" pitchFamily="49" charset="-122"/>
              </a:rPr>
              <a:t>    	</a:t>
            </a:r>
            <a:r>
              <a:rPr lang="en-US" altLang="zh-CN" sz="2000">
                <a:solidFill>
                  <a:schemeClr val="hlink"/>
                </a:solidFill>
                <a:ea typeface="宋体" pitchFamily="2" charset="-122"/>
              </a:rPr>
              <a:t>//stopping condition</a:t>
            </a:r>
            <a:r>
              <a:rPr kumimoji="1" lang="en-US" altLang="zh-CN">
                <a:solidFill>
                  <a:srgbClr val="CC3300"/>
                </a:solidFill>
                <a:latin typeface="Times New Roman" pitchFamily="18" charset="0"/>
                <a:ea typeface="仿宋_GB2312" pitchFamily="49" charset="-122"/>
              </a:rPr>
              <a:t>	</a:t>
            </a:r>
            <a:br>
              <a:rPr kumimoji="1" lang="en-US" altLang="zh-CN">
                <a:solidFill>
                  <a:srgbClr val="CC3300"/>
                </a:solidFill>
                <a:latin typeface="Times New Roman" pitchFamily="18" charset="0"/>
                <a:ea typeface="仿宋_GB2312" pitchFamily="49" charset="-122"/>
              </a:rPr>
            </a:b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     cout </a:t>
            </a:r>
            <a:r>
              <a:rPr kumimoji="1" lang="en-US" altLang="zh-CN" i="1">
                <a:solidFill>
                  <a:srgbClr val="CC3300"/>
                </a:solidFill>
                <a:latin typeface="Times New Roman" pitchFamily="18" charset="0"/>
                <a:ea typeface="仿宋_GB2312" pitchFamily="49" charset="-122"/>
              </a:rPr>
              <a:t>&lt;&lt; CurrentPos &lt;&lt; "   "</a:t>
            </a:r>
            <a:r>
              <a:rPr kumimoji="1" lang="en-US" altLang="zh-CN" b="1">
                <a:solidFill>
                  <a:srgbClr val="CC3300"/>
                </a:solidFill>
                <a:latin typeface="Times New Roman" pitchFamily="18" charset="0"/>
                <a:ea typeface="仿宋_GB2312" pitchFamily="49" charset="-122"/>
              </a:rPr>
              <a:t>;</a:t>
            </a: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return</a:t>
            </a:r>
            <a:r>
              <a:rPr kumimoji="1" lang="en-US" altLang="zh-CN">
                <a:solidFill>
                  <a:srgbClr val="CC3300"/>
                </a:solidFill>
                <a:latin typeface="Times New Roman" pitchFamily="18" charset="0"/>
                <a:ea typeface="仿宋_GB2312" pitchFamily="49" charset="-122"/>
              </a:rPr>
              <a:t> 1</a:t>
            </a:r>
            <a:r>
              <a:rPr kumimoji="1" lang="en-US" altLang="zh-CN" b="1">
                <a:solidFill>
                  <a:srgbClr val="CC3300"/>
                </a:solidFill>
                <a:latin typeface="Times New Roman" pitchFamily="18" charset="0"/>
                <a:ea typeface="仿宋_GB2312" pitchFamily="49" charset="-122"/>
              </a:rPr>
              <a:t>;</a:t>
            </a:r>
          </a:p>
          <a:p>
            <a:pPr>
              <a:lnSpc>
                <a:spcPct val="85000"/>
              </a:lnSpc>
              <a:defRPr/>
            </a:pPr>
            <a:r>
              <a:rPr kumimoji="1" lang="en-US" altLang="zh-CN" b="1">
                <a:solidFill>
                  <a:srgbClr val="CC3300"/>
                </a:solidFill>
                <a:latin typeface="Times New Roman" pitchFamily="18" charset="0"/>
                <a:ea typeface="仿宋_GB2312" pitchFamily="49" charset="-122"/>
              </a:rPr>
              <a:t>       }</a:t>
            </a:r>
            <a:br>
              <a:rPr kumimoji="1" lang="en-US" altLang="zh-CN">
                <a:solidFill>
                  <a:srgbClr val="CC3300"/>
                </a:solidFill>
                <a:latin typeface="Times New Roman" pitchFamily="18" charset="0"/>
                <a:ea typeface="仿宋_GB2312" pitchFamily="49" charset="-122"/>
              </a:rPr>
            </a:br>
            <a:r>
              <a:rPr kumimoji="1" lang="en-US" altLang="zh-CN" b="1">
                <a:solidFill>
                  <a:srgbClr val="CC3300"/>
                </a:solidFill>
                <a:latin typeface="Times New Roman" pitchFamily="18" charset="0"/>
                <a:ea typeface="仿宋_GB2312" pitchFamily="49" charset="-122"/>
              </a:rPr>
              <a:t>       else         	</a:t>
            </a:r>
            <a:r>
              <a:rPr lang="en-US" altLang="zh-CN" sz="2000">
                <a:solidFill>
                  <a:schemeClr val="hlink"/>
                </a:solidFill>
                <a:ea typeface="宋体" pitchFamily="2" charset="-122"/>
              </a:rPr>
              <a:t>//attemp to go left</a:t>
            </a:r>
          </a:p>
          <a:p>
            <a:pPr>
              <a:lnSpc>
                <a:spcPct val="85000"/>
              </a:lnSpc>
              <a:defRPr/>
            </a:pPr>
            <a:r>
              <a:rPr kumimoji="1" lang="en-US" altLang="zh-CN" b="1">
                <a:solidFill>
                  <a:srgbClr val="CC3300"/>
                </a:solidFill>
                <a:latin typeface="Times New Roman" pitchFamily="18" charset="0"/>
                <a:ea typeface="仿宋_GB2312" pitchFamily="49" charset="-122"/>
              </a:rPr>
              <a:t>       if</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TraverseMaze</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intsec</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CurrentPos</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left </a:t>
            </a:r>
            <a:r>
              <a:rPr kumimoji="1" lang="en-US" altLang="zh-CN">
                <a:solidFill>
                  <a:srgbClr val="CC3300"/>
                </a:solidFill>
                <a:latin typeface="Times New Roman" pitchFamily="18" charset="0"/>
                <a:ea typeface="仿宋_GB2312" pitchFamily="49" charset="-122"/>
              </a:rPr>
              <a:t>))</a:t>
            </a:r>
          </a:p>
          <a:p>
            <a:pPr>
              <a:lnSpc>
                <a:spcPct val="85000"/>
              </a:lnSpc>
              <a:defRPr/>
            </a:pP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 cout </a:t>
            </a:r>
            <a:r>
              <a:rPr kumimoji="1" lang="en-US" altLang="zh-CN" i="1">
                <a:solidFill>
                  <a:srgbClr val="CC3300"/>
                </a:solidFill>
                <a:latin typeface="Times New Roman" pitchFamily="18" charset="0"/>
                <a:ea typeface="仿宋_GB2312" pitchFamily="49" charset="-122"/>
              </a:rPr>
              <a:t>&lt;&lt; CurrentPos &lt;&lt; “   ”</a:t>
            </a:r>
            <a:r>
              <a:rPr kumimoji="1" lang="en-US" altLang="zh-CN" b="1">
                <a:solidFill>
                  <a:srgbClr val="CC3300"/>
                </a:solidFill>
                <a:latin typeface="Times New Roman" pitchFamily="18" charset="0"/>
                <a:ea typeface="仿宋_GB2312" pitchFamily="49" charset="-122"/>
              </a:rPr>
              <a:t>;</a:t>
            </a: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return</a:t>
            </a:r>
            <a:r>
              <a:rPr kumimoji="1" lang="en-US" altLang="zh-CN">
                <a:solidFill>
                  <a:srgbClr val="CC3300"/>
                </a:solidFill>
                <a:latin typeface="Times New Roman" pitchFamily="18" charset="0"/>
                <a:ea typeface="仿宋_GB2312" pitchFamily="49" charset="-122"/>
              </a:rPr>
              <a:t> 1</a:t>
            </a:r>
            <a:r>
              <a:rPr kumimoji="1" lang="en-US" altLang="zh-CN" b="1">
                <a:solidFill>
                  <a:srgbClr val="CC3300"/>
                </a:solidFill>
                <a:latin typeface="Times New Roman" pitchFamily="18" charset="0"/>
                <a:ea typeface="仿宋_GB2312" pitchFamily="49" charset="-122"/>
              </a:rPr>
              <a:t>; }</a:t>
            </a:r>
            <a:br>
              <a:rPr kumimoji="1" lang="en-US" altLang="zh-CN">
                <a:solidFill>
                  <a:srgbClr val="CC3300"/>
                </a:solidFill>
                <a:latin typeface="Times New Roman" pitchFamily="18" charset="0"/>
                <a:ea typeface="仿宋_GB2312" pitchFamily="49" charset="-122"/>
              </a:rPr>
            </a:br>
            <a:r>
              <a:rPr kumimoji="1" lang="en-US" altLang="zh-CN" b="1">
                <a:solidFill>
                  <a:srgbClr val="CC3300"/>
                </a:solidFill>
                <a:latin typeface="Times New Roman" pitchFamily="18" charset="0"/>
                <a:ea typeface="仿宋_GB2312" pitchFamily="49" charset="-122"/>
              </a:rPr>
              <a:t>       else          	</a:t>
            </a:r>
            <a:r>
              <a:rPr lang="en-US" altLang="zh-CN" sz="2000">
                <a:solidFill>
                  <a:schemeClr val="hlink"/>
                </a:solidFill>
                <a:ea typeface="宋体" pitchFamily="2" charset="-122"/>
              </a:rPr>
              <a:t>//left leads to dead end</a:t>
            </a:r>
            <a:r>
              <a:rPr lang="zh-CN" altLang="en-US" sz="2000">
                <a:solidFill>
                  <a:schemeClr val="hlink"/>
                </a:solidFill>
                <a:ea typeface="宋体" pitchFamily="2" charset="-122"/>
              </a:rPr>
              <a:t>。 </a:t>
            </a:r>
            <a:r>
              <a:rPr lang="en-US" altLang="zh-CN" sz="2000">
                <a:solidFill>
                  <a:schemeClr val="hlink"/>
                </a:solidFill>
                <a:ea typeface="宋体" pitchFamily="2" charset="-122"/>
              </a:rPr>
              <a:t>Try going straight</a:t>
            </a:r>
          </a:p>
          <a:p>
            <a:pPr>
              <a:lnSpc>
                <a:spcPct val="85000"/>
              </a:lnSpc>
              <a:defRPr/>
            </a:pPr>
            <a:r>
              <a:rPr kumimoji="1" lang="en-US" altLang="zh-CN" b="1">
                <a:solidFill>
                  <a:srgbClr val="CC3300"/>
                </a:solidFill>
                <a:latin typeface="Times New Roman" pitchFamily="18" charset="0"/>
                <a:ea typeface="仿宋_GB2312" pitchFamily="49" charset="-122"/>
              </a:rPr>
              <a:t>       if</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TraverseMaze</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intsec</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CurrentPos</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forward</a:t>
            </a:r>
            <a:r>
              <a:rPr kumimoji="1" lang="en-US" altLang="zh-CN">
                <a:solidFill>
                  <a:srgbClr val="CC3300"/>
                </a:solidFill>
                <a:latin typeface="Times New Roman" pitchFamily="18" charset="0"/>
                <a:ea typeface="仿宋_GB2312" pitchFamily="49" charset="-122"/>
              </a:rPr>
              <a:t>))</a:t>
            </a:r>
          </a:p>
          <a:p>
            <a:pPr>
              <a:lnSpc>
                <a:spcPct val="85000"/>
              </a:lnSpc>
              <a:defRPr/>
            </a:pP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 cout </a:t>
            </a:r>
            <a:r>
              <a:rPr kumimoji="1" lang="en-US" altLang="zh-CN" i="1">
                <a:solidFill>
                  <a:srgbClr val="CC3300"/>
                </a:solidFill>
                <a:latin typeface="Times New Roman" pitchFamily="18" charset="0"/>
                <a:ea typeface="仿宋_GB2312" pitchFamily="49" charset="-122"/>
              </a:rPr>
              <a:t>&lt;&lt; CurrentPos &lt;&lt; “   ”</a:t>
            </a:r>
            <a:r>
              <a:rPr kumimoji="1" lang="en-US" altLang="zh-CN" b="1">
                <a:solidFill>
                  <a:srgbClr val="CC3300"/>
                </a:solidFill>
                <a:latin typeface="Times New Roman" pitchFamily="18" charset="0"/>
                <a:ea typeface="仿宋_GB2312" pitchFamily="49" charset="-122"/>
              </a:rPr>
              <a:t>;</a:t>
            </a: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return</a:t>
            </a:r>
            <a:r>
              <a:rPr kumimoji="1" lang="en-US" altLang="zh-CN">
                <a:solidFill>
                  <a:srgbClr val="CC3300"/>
                </a:solidFill>
                <a:latin typeface="Times New Roman" pitchFamily="18" charset="0"/>
                <a:ea typeface="仿宋_GB2312" pitchFamily="49" charset="-122"/>
              </a:rPr>
              <a:t> 1</a:t>
            </a:r>
            <a:r>
              <a:rPr kumimoji="1" lang="en-US" altLang="zh-CN" b="1">
                <a:solidFill>
                  <a:srgbClr val="CC3300"/>
                </a:solidFill>
                <a:latin typeface="Times New Roman" pitchFamily="18" charset="0"/>
                <a:ea typeface="仿宋_GB2312" pitchFamily="49" charset="-122"/>
              </a:rPr>
              <a:t>; }</a:t>
            </a:r>
            <a:br>
              <a:rPr kumimoji="1" lang="en-US" altLang="zh-CN">
                <a:solidFill>
                  <a:srgbClr val="CC3300"/>
                </a:solidFill>
                <a:latin typeface="Times New Roman" pitchFamily="18" charset="0"/>
                <a:ea typeface="仿宋_GB2312" pitchFamily="49" charset="-122"/>
              </a:rPr>
            </a:br>
            <a:r>
              <a:rPr kumimoji="1" lang="en-US" altLang="zh-CN" b="1">
                <a:solidFill>
                  <a:srgbClr val="CC3300"/>
                </a:solidFill>
                <a:latin typeface="Times New Roman" pitchFamily="18" charset="0"/>
                <a:ea typeface="仿宋_GB2312" pitchFamily="49" charset="-122"/>
              </a:rPr>
              <a:t>       else 	</a:t>
            </a:r>
            <a:r>
              <a:rPr lang="en-US" altLang="zh-CN" sz="2000">
                <a:solidFill>
                  <a:schemeClr val="hlink"/>
                </a:solidFill>
                <a:ea typeface="宋体" pitchFamily="2" charset="-122"/>
              </a:rPr>
              <a:t>//left, straight lead to dead end</a:t>
            </a:r>
            <a:r>
              <a:rPr lang="zh-CN" altLang="en-US" sz="2000">
                <a:solidFill>
                  <a:schemeClr val="hlink"/>
                </a:solidFill>
                <a:ea typeface="宋体" pitchFamily="2" charset="-122"/>
              </a:rPr>
              <a:t>。 </a:t>
            </a:r>
            <a:r>
              <a:rPr lang="en-US" altLang="zh-CN" sz="2000">
                <a:solidFill>
                  <a:schemeClr val="hlink"/>
                </a:solidFill>
                <a:ea typeface="宋体" pitchFamily="2" charset="-122"/>
              </a:rPr>
              <a:t>Try going right</a:t>
            </a:r>
          </a:p>
          <a:p>
            <a:pPr>
              <a:lnSpc>
                <a:spcPct val="85000"/>
              </a:lnSpc>
              <a:defRPr/>
            </a:pPr>
            <a:r>
              <a:rPr kumimoji="1" lang="en-US" altLang="zh-CN" b="1">
                <a:solidFill>
                  <a:srgbClr val="CC3300"/>
                </a:solidFill>
                <a:latin typeface="Times New Roman" pitchFamily="18" charset="0"/>
                <a:ea typeface="仿宋_GB2312" pitchFamily="49" charset="-122"/>
              </a:rPr>
              <a:t>       if</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TraverseMaze</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intsec</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CurrentPos</a:t>
            </a:r>
            <a:r>
              <a:rPr kumimoji="1" lang="en-US" altLang="zh-CN">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right</a:t>
            </a:r>
            <a:r>
              <a:rPr kumimoji="1" lang="en-US" altLang="zh-CN">
                <a:solidFill>
                  <a:srgbClr val="CC3300"/>
                </a:solidFill>
                <a:latin typeface="Times New Roman" pitchFamily="18" charset="0"/>
                <a:ea typeface="仿宋_GB2312" pitchFamily="49" charset="-122"/>
              </a:rPr>
              <a:t>))</a:t>
            </a:r>
          </a:p>
          <a:p>
            <a:pPr>
              <a:lnSpc>
                <a:spcPct val="85000"/>
              </a:lnSpc>
              <a:defRPr/>
            </a:pP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 cout</a:t>
            </a:r>
            <a:r>
              <a:rPr kumimoji="1" lang="en-US" altLang="zh-CN">
                <a:solidFill>
                  <a:srgbClr val="CC3300"/>
                </a:solidFill>
                <a:latin typeface="Times New Roman" pitchFamily="18" charset="0"/>
                <a:ea typeface="仿宋_GB2312" pitchFamily="49" charset="-122"/>
              </a:rPr>
              <a:t> </a:t>
            </a:r>
            <a:r>
              <a:rPr kumimoji="1" lang="en-US" altLang="zh-CN" i="1">
                <a:solidFill>
                  <a:srgbClr val="CC3300"/>
                </a:solidFill>
                <a:latin typeface="Times New Roman" pitchFamily="18" charset="0"/>
                <a:ea typeface="仿宋_GB2312" pitchFamily="49" charset="-122"/>
              </a:rPr>
              <a:t>&lt;&lt; CurrentPos &lt;&lt; "   "</a:t>
            </a:r>
            <a:r>
              <a:rPr kumimoji="1" lang="en-US" altLang="zh-CN" b="1">
                <a:solidFill>
                  <a:srgbClr val="CC3300"/>
                </a:solidFill>
                <a:latin typeface="Times New Roman" pitchFamily="18" charset="0"/>
                <a:ea typeface="仿宋_GB2312" pitchFamily="49" charset="-122"/>
              </a:rPr>
              <a:t>;</a:t>
            </a:r>
            <a:r>
              <a:rPr kumimoji="1" lang="en-US" altLang="zh-CN" i="1">
                <a:solidFill>
                  <a:srgbClr val="CC3300"/>
                </a:solidFill>
                <a:latin typeface="Times New Roman" pitchFamily="18" charset="0"/>
                <a:ea typeface="仿宋_GB2312" pitchFamily="49" charset="-122"/>
              </a:rPr>
              <a:t> </a:t>
            </a: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return</a:t>
            </a:r>
            <a:r>
              <a:rPr kumimoji="1" lang="en-US" altLang="zh-CN">
                <a:solidFill>
                  <a:srgbClr val="CC3300"/>
                </a:solidFill>
                <a:latin typeface="Times New Roman" pitchFamily="18" charset="0"/>
                <a:ea typeface="仿宋_GB2312" pitchFamily="49" charset="-122"/>
              </a:rPr>
              <a:t> 1</a:t>
            </a:r>
            <a:r>
              <a:rPr kumimoji="1" lang="en-US" altLang="zh-CN" b="1">
                <a:solidFill>
                  <a:srgbClr val="CC3300"/>
                </a:solidFill>
                <a:latin typeface="Times New Roman" pitchFamily="18" charset="0"/>
                <a:ea typeface="仿宋_GB2312" pitchFamily="49" charset="-122"/>
              </a:rPr>
              <a:t>;  }</a:t>
            </a:r>
            <a:br>
              <a:rPr kumimoji="1" lang="en-US" altLang="zh-CN">
                <a:solidFill>
                  <a:srgbClr val="CC3300"/>
                </a:solidFill>
                <a:latin typeface="Times New Roman" pitchFamily="18" charset="0"/>
                <a:ea typeface="仿宋_GB2312" pitchFamily="49" charset="-122"/>
              </a:rPr>
            </a:b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a:t>
            </a:r>
            <a:br>
              <a:rPr kumimoji="1" lang="en-US" altLang="zh-CN">
                <a:solidFill>
                  <a:srgbClr val="CC3300"/>
                </a:solidFill>
                <a:latin typeface="Times New Roman" pitchFamily="18" charset="0"/>
                <a:ea typeface="仿宋_GB2312" pitchFamily="49" charset="-122"/>
              </a:rPr>
            </a:br>
            <a:r>
              <a:rPr kumimoji="1" lang="en-US" altLang="zh-CN">
                <a:solidFill>
                  <a:srgbClr val="CC3300"/>
                </a:solidFill>
                <a:latin typeface="Times New Roman" pitchFamily="18" charset="0"/>
                <a:ea typeface="仿宋_GB2312" pitchFamily="49" charset="-122"/>
              </a:rPr>
              <a:t>    </a:t>
            </a:r>
            <a:r>
              <a:rPr kumimoji="1" lang="en-US" altLang="zh-CN" b="1">
                <a:solidFill>
                  <a:srgbClr val="CC3300"/>
                </a:solidFill>
                <a:latin typeface="Times New Roman" pitchFamily="18" charset="0"/>
                <a:ea typeface="仿宋_GB2312" pitchFamily="49" charset="-122"/>
              </a:rPr>
              <a:t>return</a:t>
            </a:r>
            <a:r>
              <a:rPr kumimoji="1" lang="en-US" altLang="zh-CN" i="1">
                <a:solidFill>
                  <a:srgbClr val="CC3300"/>
                </a:solidFill>
                <a:latin typeface="Times New Roman" pitchFamily="18" charset="0"/>
                <a:ea typeface="仿宋_GB2312" pitchFamily="49" charset="-122"/>
              </a:rPr>
              <a:t> </a:t>
            </a:r>
            <a:r>
              <a:rPr kumimoji="1" lang="en-US" altLang="zh-CN">
                <a:solidFill>
                  <a:srgbClr val="CC3300"/>
                </a:solidFill>
                <a:latin typeface="Times New Roman" pitchFamily="18" charset="0"/>
                <a:ea typeface="仿宋_GB2312" pitchFamily="49" charset="-122"/>
              </a:rPr>
              <a:t>0</a:t>
            </a:r>
            <a:r>
              <a:rPr kumimoji="1" lang="en-US" altLang="zh-CN" b="1">
                <a:solidFill>
                  <a:srgbClr val="CC3300"/>
                </a:solidFill>
                <a:latin typeface="Times New Roman" pitchFamily="18" charset="0"/>
                <a:ea typeface="仿宋_GB2312" pitchFamily="49" charset="-122"/>
              </a:rPr>
              <a:t>;   </a:t>
            </a:r>
            <a:r>
              <a:rPr lang="en-US" altLang="zh-CN" sz="2000">
                <a:solidFill>
                  <a:schemeClr val="hlink"/>
                </a:solidFill>
                <a:ea typeface="宋体" pitchFamily="2" charset="-122"/>
              </a:rPr>
              <a:t>// at a dead end</a:t>
            </a:r>
            <a:br>
              <a:rPr lang="en-US" altLang="zh-CN" sz="2000">
                <a:solidFill>
                  <a:schemeClr val="hlink"/>
                </a:solidFill>
                <a:ea typeface="宋体" pitchFamily="2" charset="-122"/>
              </a:rPr>
            </a:br>
            <a:r>
              <a:rPr kumimoji="1" lang="en-US" altLang="zh-CN" b="1">
                <a:solidFill>
                  <a:srgbClr val="CC3300"/>
                </a:solidFill>
                <a:latin typeface="Times New Roman" pitchFamily="18" charset="0"/>
                <a:ea typeface="仿宋_GB2312" pitchFamily="49" charset="-122"/>
              </a:rPr>
              <a:t>}</a:t>
            </a:r>
            <a:endParaRPr kumimoji="1" lang="en-US" altLang="zh-CN">
              <a:solidFill>
                <a:srgbClr val="0000FF"/>
              </a:solidFill>
              <a:latin typeface="Times New Roman" pitchFamily="18" charset="0"/>
              <a:ea typeface="宋体" pitchFamily="2" charset="-122"/>
            </a:endParaRPr>
          </a:p>
        </p:txBody>
      </p:sp>
    </p:spTree>
    <p:extLst>
      <p:ext uri="{BB962C8B-B14F-4D97-AF65-F5344CB8AC3E}">
        <p14:creationId xmlns:p14="http://schemas.microsoft.com/office/powerpoint/2010/main" val="300013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395288" y="260350"/>
            <a:ext cx="3819525" cy="5191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algn="just">
              <a:spcBef>
                <a:spcPct val="50000"/>
              </a:spcBef>
              <a:defRPr/>
            </a:pPr>
            <a:r>
              <a:rPr lang="en-US" altLang="zh-CN" sz="2800" dirty="0">
                <a:solidFill>
                  <a:srgbClr val="FF0000"/>
                </a:solidFill>
                <a:latin typeface="Consolas" pitchFamily="49" charset="0"/>
                <a:ea typeface="微软雅黑" pitchFamily="34" charset="-122"/>
                <a:cs typeface="Consolas" pitchFamily="49" charset="0"/>
              </a:rPr>
              <a:t>2.4.3 </a:t>
            </a:r>
            <a:r>
              <a:rPr lang="zh-CN" altLang="en-US" sz="2800" dirty="0">
                <a:solidFill>
                  <a:srgbClr val="FF0000"/>
                </a:solidFill>
                <a:latin typeface="Consolas" pitchFamily="49" charset="0"/>
                <a:ea typeface="微软雅黑" pitchFamily="34" charset="-122"/>
                <a:cs typeface="Consolas" pitchFamily="49" charset="0"/>
              </a:rPr>
              <a:t>求解</a:t>
            </a:r>
            <a:r>
              <a:rPr lang="en-US" altLang="zh-CN" sz="2800" i="1" dirty="0">
                <a:solidFill>
                  <a:srgbClr val="FF0000"/>
                </a:solidFill>
                <a:latin typeface="Consolas" pitchFamily="49" charset="0"/>
                <a:ea typeface="微软雅黑" pitchFamily="34" charset="-122"/>
                <a:cs typeface="Consolas" pitchFamily="49" charset="0"/>
              </a:rPr>
              <a:t>n</a:t>
            </a:r>
            <a:r>
              <a:rPr lang="zh-CN" altLang="en-US" sz="2800" dirty="0">
                <a:solidFill>
                  <a:srgbClr val="FF0000"/>
                </a:solidFill>
                <a:latin typeface="Consolas" pitchFamily="49" charset="0"/>
                <a:ea typeface="微软雅黑" pitchFamily="34" charset="-122"/>
                <a:cs typeface="Consolas" pitchFamily="49" charset="0"/>
              </a:rPr>
              <a:t>皇后问题</a:t>
            </a:r>
          </a:p>
        </p:txBody>
      </p:sp>
      <p:sp>
        <p:nvSpPr>
          <p:cNvPr id="24579" name="Text Box 5"/>
          <p:cNvSpPr txBox="1">
            <a:spLocks noChangeArrowheads="1"/>
          </p:cNvSpPr>
          <p:nvPr/>
        </p:nvSpPr>
        <p:spPr bwMode="auto">
          <a:xfrm>
            <a:off x="468313" y="1052513"/>
            <a:ext cx="8351837"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lnSpc>
                <a:spcPts val="3200"/>
              </a:lnSpc>
            </a:pPr>
            <a:r>
              <a:rPr lang="zh-CN" altLang="en-US" sz="2200">
                <a:solidFill>
                  <a:srgbClr val="0000FF"/>
                </a:solidFill>
                <a:latin typeface="Consolas" pitchFamily="49" charset="0"/>
                <a:ea typeface="楷体" pitchFamily="49" charset="-122"/>
                <a:cs typeface="Consolas" pitchFamily="49" charset="0"/>
              </a:rPr>
              <a:t>　　</a:t>
            </a:r>
            <a:r>
              <a:rPr lang="en-US" altLang="zh-CN" sz="2200">
                <a:solidFill>
                  <a:srgbClr val="FF0000"/>
                </a:solidFill>
                <a:latin typeface="微软雅黑" pitchFamily="34" charset="-122"/>
                <a:ea typeface="微软雅黑" pitchFamily="34" charset="-122"/>
                <a:cs typeface="Consolas" pitchFamily="49" charset="0"/>
              </a:rPr>
              <a:t>【</a:t>
            </a:r>
            <a:r>
              <a:rPr lang="zh-CN" altLang="en-US" sz="2200">
                <a:solidFill>
                  <a:srgbClr val="FF0000"/>
                </a:solidFill>
                <a:latin typeface="微软雅黑" pitchFamily="34" charset="-122"/>
                <a:ea typeface="微软雅黑" pitchFamily="34" charset="-122"/>
                <a:cs typeface="Consolas" pitchFamily="49" charset="0"/>
              </a:rPr>
              <a:t>问题描述</a:t>
            </a:r>
            <a:r>
              <a:rPr lang="en-US" altLang="zh-CN" sz="22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在</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的方格棋盘上，放置</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个皇后，要求每个皇后不同行、不同列、不同左右对角线。如下图所示是</a:t>
            </a:r>
            <a:r>
              <a:rPr lang="en-US" altLang="zh-CN" sz="2000">
                <a:solidFill>
                  <a:srgbClr val="0000FF"/>
                </a:solidFill>
                <a:latin typeface="Consolas" pitchFamily="49" charset="0"/>
                <a:ea typeface="楷体" pitchFamily="49" charset="-122"/>
                <a:cs typeface="Consolas" pitchFamily="49" charset="0"/>
              </a:rPr>
              <a:t>6</a:t>
            </a:r>
            <a:r>
              <a:rPr lang="zh-CN" altLang="en-US" sz="2000">
                <a:solidFill>
                  <a:srgbClr val="0000FF"/>
                </a:solidFill>
                <a:latin typeface="Consolas" pitchFamily="49" charset="0"/>
                <a:ea typeface="楷体" pitchFamily="49" charset="-122"/>
                <a:cs typeface="Consolas" pitchFamily="49" charset="0"/>
              </a:rPr>
              <a:t>皇后问题的一个解。</a:t>
            </a:r>
          </a:p>
        </p:txBody>
      </p:sp>
      <p:sp>
        <p:nvSpPr>
          <p:cNvPr id="24580" name="Rectangle 7"/>
          <p:cNvSpPr>
            <a:spLocks noChangeArrowheads="1"/>
          </p:cNvSpPr>
          <p:nvPr/>
        </p:nvSpPr>
        <p:spPr bwMode="auto">
          <a:xfrm>
            <a:off x="0" y="2613025"/>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solidFill>
                <a:srgbClr val="0000FF"/>
              </a:solidFill>
              <a:latin typeface="Consolas" pitchFamily="49" charset="0"/>
            </a:endParaRPr>
          </a:p>
        </p:txBody>
      </p:sp>
      <p:pic>
        <p:nvPicPr>
          <p:cNvPr id="2458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2214563"/>
            <a:ext cx="27336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Box 6"/>
          <p:cNvSpPr txBox="1">
            <a:spLocks noChangeArrowheads="1"/>
          </p:cNvSpPr>
          <p:nvPr/>
        </p:nvSpPr>
        <p:spPr bwMode="auto">
          <a:xfrm>
            <a:off x="2357438" y="5214938"/>
            <a:ext cx="3857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2000" i="1" dirty="0">
                <a:solidFill>
                  <a:srgbClr val="0000FF"/>
                </a:solidFill>
                <a:latin typeface="Consolas" pitchFamily="49" charset="0"/>
              </a:rPr>
              <a:t>q</a:t>
            </a:r>
            <a:r>
              <a:rPr lang="en-US" altLang="zh-CN" sz="2000" dirty="0">
                <a:solidFill>
                  <a:srgbClr val="0000FF"/>
                </a:solidFill>
                <a:latin typeface="Consolas" pitchFamily="49" charset="0"/>
              </a:rPr>
              <a:t>[1..6]={2</a:t>
            </a:r>
            <a:r>
              <a:rPr lang="zh-CN" altLang="zh-CN" sz="2000" dirty="0">
                <a:solidFill>
                  <a:srgbClr val="0000FF"/>
                </a:solidFill>
                <a:latin typeface="Consolas" pitchFamily="49" charset="0"/>
              </a:rPr>
              <a:t>，</a:t>
            </a:r>
            <a:r>
              <a:rPr lang="en-US" altLang="zh-CN" sz="2000" dirty="0">
                <a:solidFill>
                  <a:srgbClr val="0000FF"/>
                </a:solidFill>
                <a:latin typeface="Consolas" pitchFamily="49" charset="0"/>
              </a:rPr>
              <a:t>4</a:t>
            </a:r>
            <a:r>
              <a:rPr lang="zh-CN" altLang="zh-CN" sz="2000" dirty="0">
                <a:solidFill>
                  <a:srgbClr val="0000FF"/>
                </a:solidFill>
                <a:latin typeface="Consolas" pitchFamily="49" charset="0"/>
              </a:rPr>
              <a:t>，</a:t>
            </a:r>
            <a:r>
              <a:rPr lang="en-US" altLang="zh-CN" sz="2000" dirty="0">
                <a:solidFill>
                  <a:srgbClr val="0000FF"/>
                </a:solidFill>
                <a:latin typeface="Consolas" pitchFamily="49" charset="0"/>
              </a:rPr>
              <a:t>6</a:t>
            </a:r>
            <a:r>
              <a:rPr lang="zh-CN" altLang="zh-CN" sz="2000" dirty="0">
                <a:solidFill>
                  <a:srgbClr val="0000FF"/>
                </a:solidFill>
                <a:latin typeface="Consolas" pitchFamily="49" charset="0"/>
              </a:rPr>
              <a:t>，</a:t>
            </a:r>
            <a:r>
              <a:rPr lang="en-US" altLang="zh-CN" sz="2000" dirty="0">
                <a:solidFill>
                  <a:srgbClr val="0000FF"/>
                </a:solidFill>
                <a:latin typeface="Consolas" pitchFamily="49" charset="0"/>
              </a:rPr>
              <a:t>1</a:t>
            </a:r>
            <a:r>
              <a:rPr lang="zh-CN" altLang="zh-CN" sz="2000" dirty="0">
                <a:solidFill>
                  <a:srgbClr val="0000FF"/>
                </a:solidFill>
                <a:latin typeface="Consolas" pitchFamily="49" charset="0"/>
              </a:rPr>
              <a:t>，</a:t>
            </a:r>
            <a:r>
              <a:rPr lang="en-US" altLang="zh-CN" sz="2000" dirty="0">
                <a:solidFill>
                  <a:srgbClr val="0000FF"/>
                </a:solidFill>
                <a:latin typeface="Consolas" pitchFamily="49" charset="0"/>
              </a:rPr>
              <a:t>3</a:t>
            </a:r>
            <a:r>
              <a:rPr lang="zh-CN" altLang="zh-CN" sz="2000" dirty="0">
                <a:solidFill>
                  <a:srgbClr val="0000FF"/>
                </a:solidFill>
                <a:latin typeface="Consolas" pitchFamily="49" charset="0"/>
              </a:rPr>
              <a:t>，</a:t>
            </a:r>
            <a:r>
              <a:rPr lang="en-US" altLang="zh-CN" sz="2000" dirty="0">
                <a:solidFill>
                  <a:srgbClr val="0000FF"/>
                </a:solidFill>
                <a:latin typeface="Consolas" pitchFamily="49" charset="0"/>
              </a:rPr>
              <a:t>5}</a:t>
            </a:r>
            <a:endParaRPr lang="zh-CN" altLang="en-US" sz="2000" dirty="0">
              <a:solidFill>
                <a:srgbClr val="0000FF"/>
              </a:solidFill>
              <a:latin typeface="Consolas" pitchFamily="49" charset="0"/>
            </a:endParaRPr>
          </a:p>
        </p:txBody>
      </p:sp>
    </p:spTree>
    <p:extLst>
      <p:ext uri="{BB962C8B-B14F-4D97-AF65-F5344CB8AC3E}">
        <p14:creationId xmlns:p14="http://schemas.microsoft.com/office/powerpoint/2010/main" val="129567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pPr>
              <a:defRPr/>
            </a:pPr>
            <a:fld id="{E007FCE2-A74F-456A-8A4B-45391CBA50C0}" type="slidenum">
              <a:rPr lang="zh-CN" altLang="en-US">
                <a:solidFill>
                  <a:srgbClr val="000000"/>
                </a:solidFill>
              </a:rPr>
              <a:pPr>
                <a:defRPr/>
              </a:pPr>
              <a:t>15</a:t>
            </a:fld>
            <a:endParaRPr lang="en-US" altLang="zh-CN">
              <a:solidFill>
                <a:srgbClr val="000000"/>
              </a:solidFill>
            </a:endParaRPr>
          </a:p>
        </p:txBody>
      </p:sp>
      <p:sp>
        <p:nvSpPr>
          <p:cNvPr id="16387" name="Rectangle 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en-US" altLang="zh-CN" sz="4400" b="0">
                <a:solidFill>
                  <a:srgbClr val="000000"/>
                </a:solidFill>
                <a:latin typeface="Times New Roman" charset="0"/>
                <a:ea typeface="宋体" pitchFamily="2" charset="-122"/>
              </a:rPr>
              <a:t>Example</a:t>
            </a:r>
          </a:p>
        </p:txBody>
      </p:sp>
      <p:sp>
        <p:nvSpPr>
          <p:cNvPr id="16388" name="Rectangle 3"/>
          <p:cNvSpPr>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pPr>
            <a:r>
              <a:rPr kumimoji="1" lang="en-US" altLang="zh-CN" sz="2800" b="0" u="sng">
                <a:solidFill>
                  <a:srgbClr val="CC0000"/>
                </a:solidFill>
                <a:latin typeface="Times New Roman" charset="0"/>
                <a:ea typeface="宋体" pitchFamily="2" charset="-122"/>
              </a:rPr>
              <a:t>Four queens</a:t>
            </a:r>
          </a:p>
        </p:txBody>
      </p:sp>
      <p:pic>
        <p:nvPicPr>
          <p:cNvPr id="16389" name="Picture 4"/>
          <p:cNvPicPr>
            <a:picLocks noChangeAspect="1" noChangeArrowheads="1"/>
          </p:cNvPicPr>
          <p:nvPr/>
        </p:nvPicPr>
        <p:blipFill>
          <a:blip r:embed="rId3">
            <a:extLst>
              <a:ext uri="{28A0092B-C50C-407E-A947-70E740481C1C}">
                <a14:useLocalDpi xmlns:a14="http://schemas.microsoft.com/office/drawing/2010/main" val="0"/>
              </a:ext>
            </a:extLst>
          </a:blip>
          <a:srcRect t="4088" r="75700" b="22943"/>
          <a:stretch>
            <a:fillRect/>
          </a:stretch>
        </p:blipFill>
        <p:spPr bwMode="auto">
          <a:xfrm>
            <a:off x="2895600" y="404813"/>
            <a:ext cx="2843213" cy="2790825"/>
          </a:xfrm>
          <a:prstGeom prst="rect">
            <a:avLst/>
          </a:prstGeom>
          <a:noFill/>
          <a:ln w="9525">
            <a:solidFill>
              <a:schemeClr val="bg2"/>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6390" name="Picture 5"/>
          <p:cNvPicPr>
            <a:picLocks noChangeAspect="1" noChangeArrowheads="1"/>
          </p:cNvPicPr>
          <p:nvPr/>
        </p:nvPicPr>
        <p:blipFill>
          <a:blip r:embed="rId3">
            <a:extLst>
              <a:ext uri="{28A0092B-C50C-407E-A947-70E740481C1C}">
                <a14:useLocalDpi xmlns:a14="http://schemas.microsoft.com/office/drawing/2010/main" val="0"/>
              </a:ext>
            </a:extLst>
          </a:blip>
          <a:srcRect l="25238" t="3732" r="50378" b="23735"/>
          <a:stretch>
            <a:fillRect/>
          </a:stretch>
        </p:blipFill>
        <p:spPr bwMode="auto">
          <a:xfrm>
            <a:off x="6011863" y="404813"/>
            <a:ext cx="2854325" cy="2776537"/>
          </a:xfrm>
          <a:prstGeom prst="rect">
            <a:avLst/>
          </a:prstGeom>
          <a:noFill/>
          <a:ln w="9525">
            <a:solidFill>
              <a:schemeClr val="bg2"/>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6391" name="Picture 6"/>
          <p:cNvPicPr>
            <a:picLocks noChangeAspect="1" noChangeArrowheads="1"/>
          </p:cNvPicPr>
          <p:nvPr/>
        </p:nvPicPr>
        <p:blipFill>
          <a:blip r:embed="rId3">
            <a:extLst>
              <a:ext uri="{28A0092B-C50C-407E-A947-70E740481C1C}">
                <a14:useLocalDpi xmlns:a14="http://schemas.microsoft.com/office/drawing/2010/main" val="0"/>
              </a:ext>
            </a:extLst>
          </a:blip>
          <a:srcRect l="50681" t="2505" r="24615" b="22429"/>
          <a:stretch>
            <a:fillRect/>
          </a:stretch>
        </p:blipFill>
        <p:spPr bwMode="auto">
          <a:xfrm>
            <a:off x="2843213" y="3429000"/>
            <a:ext cx="2889250" cy="2867025"/>
          </a:xfrm>
          <a:prstGeom prst="rect">
            <a:avLst/>
          </a:prstGeom>
          <a:noFill/>
          <a:ln w="9525">
            <a:solidFill>
              <a:schemeClr val="bg2"/>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pic>
        <p:nvPicPr>
          <p:cNvPr id="16392" name="Picture 7"/>
          <p:cNvPicPr>
            <a:picLocks noChangeAspect="1" noChangeArrowheads="1"/>
          </p:cNvPicPr>
          <p:nvPr/>
        </p:nvPicPr>
        <p:blipFill>
          <a:blip r:embed="rId3">
            <a:extLst>
              <a:ext uri="{28A0092B-C50C-407E-A947-70E740481C1C}">
                <a14:useLocalDpi xmlns:a14="http://schemas.microsoft.com/office/drawing/2010/main" val="0"/>
              </a:ext>
            </a:extLst>
          </a:blip>
          <a:srcRect l="76003" t="2505" b="23735"/>
          <a:stretch>
            <a:fillRect/>
          </a:stretch>
        </p:blipFill>
        <p:spPr bwMode="auto">
          <a:xfrm>
            <a:off x="6011863" y="3457575"/>
            <a:ext cx="2803525" cy="2816225"/>
          </a:xfrm>
          <a:prstGeom prst="rect">
            <a:avLst/>
          </a:prstGeom>
          <a:noFill/>
          <a:ln w="9525">
            <a:solidFill>
              <a:schemeClr val="bg2"/>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pic>
      <p:sp>
        <p:nvSpPr>
          <p:cNvPr id="16393" name="Text Box 8"/>
          <p:cNvSpPr txBox="1">
            <a:spLocks noChangeArrowheads="1"/>
          </p:cNvSpPr>
          <p:nvPr/>
        </p:nvSpPr>
        <p:spPr bwMode="auto">
          <a:xfrm>
            <a:off x="447675" y="2655888"/>
            <a:ext cx="150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b="0">
                <a:solidFill>
                  <a:srgbClr val="000000"/>
                </a:solidFill>
                <a:ea typeface="宋体" pitchFamily="2" charset="-122"/>
              </a:rPr>
              <a:t>Dead end</a:t>
            </a:r>
          </a:p>
        </p:txBody>
      </p:sp>
      <p:sp>
        <p:nvSpPr>
          <p:cNvPr id="16394" name="Text Box 9"/>
          <p:cNvSpPr txBox="1">
            <a:spLocks noChangeArrowheads="1"/>
          </p:cNvSpPr>
          <p:nvPr/>
        </p:nvSpPr>
        <p:spPr bwMode="auto">
          <a:xfrm>
            <a:off x="395288" y="3355975"/>
            <a:ext cx="1287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b="0">
                <a:solidFill>
                  <a:srgbClr val="000000"/>
                </a:solidFill>
                <a:ea typeface="宋体" pitchFamily="2" charset="-122"/>
              </a:rPr>
              <a:t>Solution</a:t>
            </a:r>
          </a:p>
        </p:txBody>
      </p:sp>
    </p:spTree>
    <p:extLst>
      <p:ext uri="{BB962C8B-B14F-4D97-AF65-F5344CB8AC3E}">
        <p14:creationId xmlns:p14="http://schemas.microsoft.com/office/powerpoint/2010/main" val="20874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2"/>
          <p:cNvSpPr txBox="1">
            <a:spLocks noChangeArrowheads="1"/>
          </p:cNvSpPr>
          <p:nvPr/>
        </p:nvSpPr>
        <p:spPr bwMode="auto">
          <a:xfrm>
            <a:off x="539750" y="404813"/>
            <a:ext cx="8318530" cy="1323439"/>
          </a:xfrm>
          <a:prstGeom prst="rect">
            <a:avLst/>
          </a:prstGeom>
          <a:solidFill>
            <a:schemeClr val="accent1">
              <a:lumMod val="20000"/>
              <a:lumOff val="80000"/>
            </a:schemeClr>
          </a:solidFill>
          <a:ln w="9525">
            <a:noFill/>
            <a:miter lim="800000"/>
            <a:headEnd/>
            <a:tailEnd/>
          </a:ln>
        </p:spPr>
        <p:txBody>
          <a:bodyPr wrap="square">
            <a:spAutoFit/>
          </a:bodyPr>
          <a:lstStyle/>
          <a:p>
            <a:pPr>
              <a:lnSpc>
                <a:spcPts val="3200"/>
              </a:lnSpc>
              <a:spcBef>
                <a:spcPts val="0"/>
              </a:spcBef>
            </a:pPr>
            <a:r>
              <a:rPr lang="zh-CN" altLang="en-US" sz="2000">
                <a:solidFill>
                  <a:srgbClr val="0000FF"/>
                </a:solidFill>
                <a:latin typeface="Consolas" pitchFamily="49" charset="0"/>
                <a:ea typeface="楷体" pitchFamily="49" charset="-122"/>
                <a:cs typeface="Consolas" pitchFamily="49" charset="0"/>
              </a:rPr>
              <a:t>　　下图是四皇后问题的搜索空间，图中每个状态由当前放置的皇后的行列号构成。它给出了四皇后问题的全部搜索过程，只有</a:t>
            </a:r>
            <a:r>
              <a:rPr lang="en-US" altLang="zh-CN" sz="2000">
                <a:solidFill>
                  <a:srgbClr val="0000FF"/>
                </a:solidFill>
                <a:latin typeface="Consolas" pitchFamily="49" charset="0"/>
                <a:ea typeface="楷体" pitchFamily="49" charset="-122"/>
                <a:cs typeface="Consolas" pitchFamily="49" charset="0"/>
              </a:rPr>
              <a:t>18</a:t>
            </a:r>
            <a:r>
              <a:rPr lang="zh-CN" altLang="en-US" sz="2000">
                <a:solidFill>
                  <a:srgbClr val="0000FF"/>
                </a:solidFill>
                <a:latin typeface="Consolas" pitchFamily="49" charset="0"/>
                <a:ea typeface="楷体" pitchFamily="49" charset="-122"/>
                <a:cs typeface="Consolas" pitchFamily="49" charset="0"/>
              </a:rPr>
              <a:t>个结点，其中标有</a:t>
            </a:r>
            <a:r>
              <a:rPr lang="zh-CN" altLang="en-US" sz="2000">
                <a:solidFill>
                  <a:srgbClr val="0000FF"/>
                </a:solidFill>
                <a:latin typeface="Consolas" pitchFamily="49" charset="0"/>
                <a:ea typeface="楷体" pitchFamily="49" charset="-122"/>
                <a:cs typeface="Consolas" pitchFamily="49" charset="0"/>
                <a:sym typeface="Wingdings" pitchFamily="2" charset="2"/>
              </a:rPr>
              <a:t></a:t>
            </a:r>
            <a:r>
              <a:rPr lang="zh-CN" altLang="en-US" sz="2000">
                <a:solidFill>
                  <a:srgbClr val="0000FF"/>
                </a:solidFill>
                <a:latin typeface="Consolas" pitchFamily="49" charset="0"/>
                <a:ea typeface="楷体" pitchFamily="49" charset="-122"/>
                <a:cs typeface="Consolas" pitchFamily="49" charset="0"/>
              </a:rPr>
              <a:t>号的结点无法继续扩展。</a:t>
            </a:r>
          </a:p>
        </p:txBody>
      </p:sp>
      <p:sp>
        <p:nvSpPr>
          <p:cNvPr id="2052" name="Rectangle 4"/>
          <p:cNvSpPr>
            <a:spLocks noChangeArrowheads="1"/>
          </p:cNvSpPr>
          <p:nvPr/>
        </p:nvSpPr>
        <p:spPr bwMode="auto">
          <a:xfrm>
            <a:off x="0" y="2319338"/>
            <a:ext cx="9144000" cy="0"/>
          </a:xfrm>
          <a:prstGeom prst="rect">
            <a:avLst/>
          </a:prstGeom>
          <a:noFill/>
          <a:ln w="9525">
            <a:noFill/>
            <a:miter lim="800000"/>
            <a:headEnd/>
            <a:tailEnd/>
          </a:ln>
        </p:spPr>
        <p:txBody>
          <a:bodyPr wrap="none" anchor="ctr">
            <a:spAutoFit/>
          </a:bodyPr>
          <a:lstStyle/>
          <a:p>
            <a:endParaRPr lang="zh-CN" altLang="en-US"/>
          </a:p>
        </p:txBody>
      </p:sp>
      <p:grpSp>
        <p:nvGrpSpPr>
          <p:cNvPr id="68" name="组合 67"/>
          <p:cNvGrpSpPr/>
          <p:nvPr/>
        </p:nvGrpSpPr>
        <p:grpSpPr>
          <a:xfrm>
            <a:off x="214282" y="1785926"/>
            <a:ext cx="8786874" cy="4184700"/>
            <a:chOff x="214282" y="1785926"/>
            <a:chExt cx="8786874" cy="4184700"/>
          </a:xfrm>
        </p:grpSpPr>
        <p:sp>
          <p:nvSpPr>
            <p:cNvPr id="6" name="圆角矩形 5"/>
            <p:cNvSpPr/>
            <p:nvPr/>
          </p:nvSpPr>
          <p:spPr>
            <a:xfrm>
              <a:off x="3929058" y="178592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a:t>
              </a:r>
              <a:endParaRPr lang="zh-CN" altLang="en-US" sz="2000">
                <a:solidFill>
                  <a:schemeClr val="bg1"/>
                </a:solidFill>
              </a:endParaRPr>
            </a:p>
          </p:txBody>
        </p:sp>
        <p:sp>
          <p:nvSpPr>
            <p:cNvPr id="7" name="圆角矩形 6"/>
            <p:cNvSpPr/>
            <p:nvPr/>
          </p:nvSpPr>
          <p:spPr>
            <a:xfrm>
              <a:off x="11429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(1,*,*,*)</a:t>
              </a:r>
              <a:endParaRPr lang="zh-CN" altLang="en-US" sz="2000">
                <a:solidFill>
                  <a:schemeClr val="bg1"/>
                </a:solidFill>
              </a:endParaRPr>
            </a:p>
          </p:txBody>
        </p:sp>
        <p:sp>
          <p:nvSpPr>
            <p:cNvPr id="8" name="圆角矩形 7"/>
            <p:cNvSpPr/>
            <p:nvPr/>
          </p:nvSpPr>
          <p:spPr>
            <a:xfrm>
              <a:off x="21428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(1,3,*,*)</a:t>
              </a:r>
              <a:endParaRPr lang="zh-CN" altLang="en-US" sz="2000">
                <a:solidFill>
                  <a:schemeClr val="bg1"/>
                </a:solidFill>
              </a:endParaRPr>
            </a:p>
          </p:txBody>
        </p:sp>
        <p:sp>
          <p:nvSpPr>
            <p:cNvPr id="9" name="TextBox 8"/>
            <p:cNvSpPr txBox="1"/>
            <p:nvPr/>
          </p:nvSpPr>
          <p:spPr>
            <a:xfrm>
              <a:off x="642910" y="4398990"/>
              <a:ext cx="285752" cy="369332"/>
            </a:xfrm>
            <a:prstGeom prst="rect">
              <a:avLst/>
            </a:prstGeom>
            <a:noFill/>
          </p:spPr>
          <p:txBody>
            <a:bodyPr wrap="square" lIns="0" tIns="0" rIns="0" bIns="0" rtlCol="0">
              <a:spAutoFit/>
            </a:bodyPr>
            <a:lstStyle/>
            <a:p>
              <a:r>
                <a:rPr lang="zh-CN" altLang="en-US">
                  <a:solidFill>
                    <a:srgbClr val="FF0000"/>
                  </a:solidFill>
                  <a:sym typeface="Symbol"/>
                </a:rPr>
                <a:t></a:t>
              </a:r>
              <a:endParaRPr lang="zh-CN" altLang="en-US">
                <a:solidFill>
                  <a:srgbClr val="FF0000"/>
                </a:solidFill>
              </a:endParaRPr>
            </a:p>
          </p:txBody>
        </p:sp>
        <p:sp>
          <p:nvSpPr>
            <p:cNvPr id="10" name="圆角矩形 9"/>
            <p:cNvSpPr/>
            <p:nvPr/>
          </p:nvSpPr>
          <p:spPr>
            <a:xfrm>
              <a:off x="1643042"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(1,4,*,*)</a:t>
              </a:r>
              <a:endParaRPr lang="zh-CN" altLang="en-US" sz="2000">
                <a:solidFill>
                  <a:schemeClr val="bg1"/>
                </a:solidFill>
              </a:endParaRPr>
            </a:p>
          </p:txBody>
        </p:sp>
        <p:sp>
          <p:nvSpPr>
            <p:cNvPr id="11" name="圆角矩形 10"/>
            <p:cNvSpPr/>
            <p:nvPr/>
          </p:nvSpPr>
          <p:spPr>
            <a:xfrm>
              <a:off x="1643042"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(1,4,2,*)</a:t>
              </a:r>
              <a:endParaRPr lang="zh-CN" altLang="en-US" sz="2000">
                <a:solidFill>
                  <a:schemeClr val="bg1"/>
                </a:solidFill>
              </a:endParaRPr>
            </a:p>
          </p:txBody>
        </p:sp>
        <p:sp>
          <p:nvSpPr>
            <p:cNvPr id="12" name="TextBox 11"/>
            <p:cNvSpPr txBox="1"/>
            <p:nvPr/>
          </p:nvSpPr>
          <p:spPr>
            <a:xfrm>
              <a:off x="2143108" y="5184808"/>
              <a:ext cx="285752" cy="369332"/>
            </a:xfrm>
            <a:prstGeom prst="rect">
              <a:avLst/>
            </a:prstGeom>
            <a:noFill/>
          </p:spPr>
          <p:txBody>
            <a:bodyPr wrap="square" lIns="0" tIns="0" rIns="0" bIns="0" rtlCol="0">
              <a:spAutoFit/>
            </a:bodyPr>
            <a:lstStyle/>
            <a:p>
              <a:r>
                <a:rPr lang="zh-CN" altLang="en-US">
                  <a:solidFill>
                    <a:srgbClr val="FF0000"/>
                  </a:solidFill>
                  <a:sym typeface="Symbol"/>
                </a:rPr>
                <a:t></a:t>
              </a:r>
              <a:endParaRPr lang="zh-CN" altLang="en-US">
                <a:solidFill>
                  <a:srgbClr val="FF0000"/>
                </a:solidFill>
              </a:endParaRPr>
            </a:p>
          </p:txBody>
        </p:sp>
        <p:sp>
          <p:nvSpPr>
            <p:cNvPr id="13" name="圆角矩形 12"/>
            <p:cNvSpPr/>
            <p:nvPr/>
          </p:nvSpPr>
          <p:spPr>
            <a:xfrm>
              <a:off x="3000364"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(2,*,*,*)</a:t>
              </a:r>
              <a:endParaRPr lang="zh-CN" altLang="en-US" sz="2000">
                <a:solidFill>
                  <a:schemeClr val="bg1"/>
                </a:solidFill>
              </a:endParaRPr>
            </a:p>
          </p:txBody>
        </p:sp>
        <p:sp>
          <p:nvSpPr>
            <p:cNvPr id="14" name="圆角矩形 13"/>
            <p:cNvSpPr/>
            <p:nvPr/>
          </p:nvSpPr>
          <p:spPr>
            <a:xfrm>
              <a:off x="3000364"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(2,4,*,*)</a:t>
              </a:r>
              <a:endParaRPr lang="zh-CN" altLang="en-US" sz="2000">
                <a:solidFill>
                  <a:schemeClr val="bg1"/>
                </a:solidFill>
              </a:endParaRPr>
            </a:p>
          </p:txBody>
        </p:sp>
        <p:sp>
          <p:nvSpPr>
            <p:cNvPr id="15" name="圆角矩形 14"/>
            <p:cNvSpPr/>
            <p:nvPr/>
          </p:nvSpPr>
          <p:spPr>
            <a:xfrm>
              <a:off x="3000364"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(2,4,1,*)</a:t>
              </a:r>
              <a:endParaRPr lang="zh-CN" altLang="en-US" sz="2000">
                <a:solidFill>
                  <a:schemeClr val="bg1"/>
                </a:solidFill>
              </a:endParaRPr>
            </a:p>
          </p:txBody>
        </p:sp>
        <p:sp>
          <p:nvSpPr>
            <p:cNvPr id="16" name="圆角矩形 15"/>
            <p:cNvSpPr/>
            <p:nvPr/>
          </p:nvSpPr>
          <p:spPr>
            <a:xfrm>
              <a:off x="3000364"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rPr>
                <a:t>(2,4,1,3)</a:t>
              </a:r>
              <a:endParaRPr lang="zh-CN" altLang="en-US" sz="2000">
                <a:solidFill>
                  <a:schemeClr val="bg1"/>
                </a:solidFill>
              </a:endParaRPr>
            </a:p>
          </p:txBody>
        </p:sp>
        <p:sp>
          <p:nvSpPr>
            <p:cNvPr id="17" name="圆角矩形 16"/>
            <p:cNvSpPr/>
            <p:nvPr/>
          </p:nvSpPr>
          <p:spPr>
            <a:xfrm>
              <a:off x="4714876"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(3,*,*,*)</a:t>
              </a:r>
              <a:endParaRPr lang="zh-CN" altLang="en-US" sz="2000">
                <a:solidFill>
                  <a:schemeClr val="bg1"/>
                </a:solidFill>
              </a:endParaRPr>
            </a:p>
          </p:txBody>
        </p:sp>
        <p:sp>
          <p:nvSpPr>
            <p:cNvPr id="18" name="圆角矩形 17"/>
            <p:cNvSpPr/>
            <p:nvPr/>
          </p:nvSpPr>
          <p:spPr>
            <a:xfrm>
              <a:off x="4714876"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(3,1,*,*)</a:t>
              </a:r>
              <a:endParaRPr lang="zh-CN" altLang="en-US" sz="2000">
                <a:solidFill>
                  <a:schemeClr val="bg1"/>
                </a:solidFill>
              </a:endParaRPr>
            </a:p>
          </p:txBody>
        </p:sp>
        <p:sp>
          <p:nvSpPr>
            <p:cNvPr id="19" name="圆角矩形 18"/>
            <p:cNvSpPr/>
            <p:nvPr/>
          </p:nvSpPr>
          <p:spPr>
            <a:xfrm>
              <a:off x="4714876"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(3,1,4,*)</a:t>
              </a:r>
              <a:endParaRPr lang="zh-CN" altLang="en-US" sz="2000">
                <a:solidFill>
                  <a:schemeClr val="bg1"/>
                </a:solidFill>
              </a:endParaRPr>
            </a:p>
          </p:txBody>
        </p:sp>
        <p:sp>
          <p:nvSpPr>
            <p:cNvPr id="20" name="圆角矩形 19"/>
            <p:cNvSpPr/>
            <p:nvPr/>
          </p:nvSpPr>
          <p:spPr>
            <a:xfrm>
              <a:off x="4714876" y="5470560"/>
              <a:ext cx="1214446" cy="5000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chemeClr val="bg1"/>
                  </a:solidFill>
                </a:rPr>
                <a:t>(3,1,4,2)</a:t>
              </a:r>
              <a:endParaRPr lang="zh-CN" altLang="en-US" sz="2000">
                <a:solidFill>
                  <a:schemeClr val="bg1"/>
                </a:solidFill>
              </a:endParaRPr>
            </a:p>
          </p:txBody>
        </p:sp>
        <p:sp>
          <p:nvSpPr>
            <p:cNvPr id="21" name="圆角矩形 20"/>
            <p:cNvSpPr/>
            <p:nvPr/>
          </p:nvSpPr>
          <p:spPr>
            <a:xfrm>
              <a:off x="7072330" y="2857496"/>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(4,*,*,*)</a:t>
              </a:r>
              <a:endParaRPr lang="zh-CN" altLang="en-US" sz="2000">
                <a:solidFill>
                  <a:schemeClr val="bg1"/>
                </a:solidFill>
              </a:endParaRPr>
            </a:p>
          </p:txBody>
        </p:sp>
        <p:sp>
          <p:nvSpPr>
            <p:cNvPr id="22" name="圆角矩形 21"/>
            <p:cNvSpPr/>
            <p:nvPr/>
          </p:nvSpPr>
          <p:spPr>
            <a:xfrm>
              <a:off x="6429388"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(4,1,*,*)</a:t>
              </a:r>
              <a:endParaRPr lang="zh-CN" altLang="en-US" sz="2000">
                <a:solidFill>
                  <a:schemeClr val="bg1"/>
                </a:solidFill>
              </a:endParaRPr>
            </a:p>
          </p:txBody>
        </p:sp>
        <p:sp>
          <p:nvSpPr>
            <p:cNvPr id="23" name="圆角矩形 22"/>
            <p:cNvSpPr/>
            <p:nvPr/>
          </p:nvSpPr>
          <p:spPr>
            <a:xfrm>
              <a:off x="6429388" y="4579444"/>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(4,1,3,*)</a:t>
              </a:r>
              <a:endParaRPr lang="zh-CN" altLang="en-US" sz="2000">
                <a:solidFill>
                  <a:schemeClr val="bg1"/>
                </a:solidFill>
              </a:endParaRPr>
            </a:p>
          </p:txBody>
        </p:sp>
        <p:sp>
          <p:nvSpPr>
            <p:cNvPr id="24" name="TextBox 23"/>
            <p:cNvSpPr txBox="1"/>
            <p:nvPr/>
          </p:nvSpPr>
          <p:spPr>
            <a:xfrm>
              <a:off x="6929454" y="5113370"/>
              <a:ext cx="285752" cy="369332"/>
            </a:xfrm>
            <a:prstGeom prst="rect">
              <a:avLst/>
            </a:prstGeom>
            <a:noFill/>
          </p:spPr>
          <p:txBody>
            <a:bodyPr wrap="square" lIns="0" tIns="0" rIns="0" bIns="0" rtlCol="0">
              <a:spAutoFit/>
            </a:bodyPr>
            <a:lstStyle/>
            <a:p>
              <a:r>
                <a:rPr lang="zh-CN" altLang="en-US">
                  <a:solidFill>
                    <a:srgbClr val="FF0000"/>
                  </a:solidFill>
                  <a:sym typeface="Symbol"/>
                </a:rPr>
                <a:t></a:t>
              </a:r>
              <a:endParaRPr lang="zh-CN" altLang="en-US">
                <a:solidFill>
                  <a:srgbClr val="FF0000"/>
                </a:solidFill>
              </a:endParaRPr>
            </a:p>
          </p:txBody>
        </p:sp>
        <p:sp>
          <p:nvSpPr>
            <p:cNvPr id="25" name="圆角矩形 24"/>
            <p:cNvSpPr/>
            <p:nvPr/>
          </p:nvSpPr>
          <p:spPr>
            <a:xfrm>
              <a:off x="7786710" y="3756048"/>
              <a:ext cx="1214446" cy="50006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000">
                  <a:solidFill>
                    <a:schemeClr val="bg1"/>
                  </a:solidFill>
                </a:rPr>
                <a:t>(4,2,</a:t>
              </a:r>
              <a:r>
                <a:rPr lang="zh-CN" altLang="en-US" sz="2000">
                  <a:solidFill>
                    <a:schemeClr val="bg1"/>
                  </a:solidFill>
                </a:rPr>
                <a:t>*</a:t>
              </a:r>
              <a:r>
                <a:rPr lang="en-US" altLang="zh-CN" sz="2000">
                  <a:solidFill>
                    <a:schemeClr val="bg1"/>
                  </a:solidFill>
                </a:rPr>
                <a:t>,*)</a:t>
              </a:r>
              <a:endParaRPr lang="zh-CN" altLang="en-US" sz="2000">
                <a:solidFill>
                  <a:schemeClr val="bg1"/>
                </a:solidFill>
              </a:endParaRPr>
            </a:p>
          </p:txBody>
        </p:sp>
        <p:sp>
          <p:nvSpPr>
            <p:cNvPr id="26" name="TextBox 25"/>
            <p:cNvSpPr txBox="1"/>
            <p:nvPr/>
          </p:nvSpPr>
          <p:spPr>
            <a:xfrm>
              <a:off x="8286776" y="4327552"/>
              <a:ext cx="285752" cy="369332"/>
            </a:xfrm>
            <a:prstGeom prst="rect">
              <a:avLst/>
            </a:prstGeom>
            <a:noFill/>
          </p:spPr>
          <p:txBody>
            <a:bodyPr wrap="square" lIns="0" tIns="0" rIns="0" bIns="0" rtlCol="0">
              <a:spAutoFit/>
            </a:bodyPr>
            <a:lstStyle/>
            <a:p>
              <a:r>
                <a:rPr lang="zh-CN" altLang="en-US">
                  <a:solidFill>
                    <a:srgbClr val="FF0000"/>
                  </a:solidFill>
                  <a:sym typeface="Symbol"/>
                </a:rPr>
                <a:t></a:t>
              </a:r>
              <a:endParaRPr lang="zh-CN" altLang="en-US">
                <a:solidFill>
                  <a:srgbClr val="FF0000"/>
                </a:solidFill>
              </a:endParaRPr>
            </a:p>
          </p:txBody>
        </p:sp>
        <p:cxnSp>
          <p:nvCxnSpPr>
            <p:cNvPr id="28" name="直接连接符 27"/>
            <p:cNvCxnSpPr>
              <a:stCxn id="6" idx="2"/>
              <a:endCxn id="13" idx="0"/>
            </p:cNvCxnSpPr>
            <p:nvPr/>
          </p:nvCxnSpPr>
          <p:spPr>
            <a:xfrm rot="5400000">
              <a:off x="3786182" y="2107397"/>
              <a:ext cx="571504" cy="928694"/>
            </a:xfrm>
            <a:prstGeom prst="line">
              <a:avLst/>
            </a:prstGeom>
          </p:spPr>
          <p:style>
            <a:lnRef idx="2">
              <a:schemeClr val="dk1"/>
            </a:lnRef>
            <a:fillRef idx="0">
              <a:schemeClr val="dk1"/>
            </a:fillRef>
            <a:effectRef idx="1">
              <a:schemeClr val="dk1"/>
            </a:effectRef>
            <a:fontRef idx="minor">
              <a:schemeClr val="tx1"/>
            </a:fontRef>
          </p:style>
        </p:cxnSp>
        <p:cxnSp>
          <p:nvCxnSpPr>
            <p:cNvPr id="30" name="直接连接符 29"/>
            <p:cNvCxnSpPr>
              <a:stCxn id="7" idx="2"/>
            </p:cNvCxnSpPr>
            <p:nvPr/>
          </p:nvCxnSpPr>
          <p:spPr>
            <a:xfrm rot="5400000">
              <a:off x="1175908" y="3253195"/>
              <a:ext cx="469924" cy="678659"/>
            </a:xfrm>
            <a:prstGeom prst="line">
              <a:avLst/>
            </a:prstGeom>
          </p:spPr>
          <p:style>
            <a:lnRef idx="2">
              <a:schemeClr val="dk1"/>
            </a:lnRef>
            <a:fillRef idx="0">
              <a:schemeClr val="dk1"/>
            </a:fillRef>
            <a:effectRef idx="1">
              <a:schemeClr val="dk1"/>
            </a:effectRef>
            <a:fontRef idx="minor">
              <a:schemeClr val="tx1"/>
            </a:fontRef>
          </p:style>
        </p:cxnSp>
        <p:cxnSp>
          <p:nvCxnSpPr>
            <p:cNvPr id="32" name="直接连接符 31"/>
            <p:cNvCxnSpPr>
              <a:stCxn id="7" idx="2"/>
              <a:endCxn id="10" idx="0"/>
            </p:cNvCxnSpPr>
            <p:nvPr/>
          </p:nvCxnSpPr>
          <p:spPr>
            <a:xfrm rot="16200000" flipH="1">
              <a:off x="1800989" y="3306772"/>
              <a:ext cx="398486" cy="500066"/>
            </a:xfrm>
            <a:prstGeom prst="line">
              <a:avLst/>
            </a:prstGeom>
          </p:spPr>
          <p:style>
            <a:lnRef idx="2">
              <a:schemeClr val="dk1"/>
            </a:lnRef>
            <a:fillRef idx="0">
              <a:schemeClr val="dk1"/>
            </a:fillRef>
            <a:effectRef idx="1">
              <a:schemeClr val="dk1"/>
            </a:effectRef>
            <a:fontRef idx="minor">
              <a:schemeClr val="tx1"/>
            </a:fontRef>
          </p:style>
        </p:cxnSp>
        <p:cxnSp>
          <p:nvCxnSpPr>
            <p:cNvPr id="34" name="直接连接符 33"/>
            <p:cNvCxnSpPr>
              <a:stCxn id="10" idx="2"/>
              <a:endCxn id="11" idx="0"/>
            </p:cNvCxnSpPr>
            <p:nvPr/>
          </p:nvCxnSpPr>
          <p:spPr>
            <a:xfrm rot="5400000">
              <a:off x="2088600"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36" name="直接连接符 35"/>
            <p:cNvCxnSpPr>
              <a:stCxn id="13" idx="2"/>
              <a:endCxn id="14" idx="0"/>
            </p:cNvCxnSpPr>
            <p:nvPr/>
          </p:nvCxnSpPr>
          <p:spPr>
            <a:xfrm rot="5400000">
              <a:off x="3408344"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38" name="直接连接符 37"/>
            <p:cNvCxnSpPr>
              <a:stCxn id="14" idx="2"/>
              <a:endCxn id="15" idx="0"/>
            </p:cNvCxnSpPr>
            <p:nvPr/>
          </p:nvCxnSpPr>
          <p:spPr>
            <a:xfrm rot="5400000">
              <a:off x="3445922"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0" name="直接连接符 39"/>
            <p:cNvCxnSpPr>
              <a:stCxn id="15" idx="2"/>
              <a:endCxn id="16" idx="0"/>
            </p:cNvCxnSpPr>
            <p:nvPr/>
          </p:nvCxnSpPr>
          <p:spPr>
            <a:xfrm rot="5400000">
              <a:off x="3412062"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2" name="直接连接符 41"/>
            <p:cNvCxnSpPr>
              <a:stCxn id="17" idx="2"/>
              <a:endCxn id="18" idx="0"/>
            </p:cNvCxnSpPr>
            <p:nvPr/>
          </p:nvCxnSpPr>
          <p:spPr>
            <a:xfrm rot="5400000">
              <a:off x="5122856" y="3556805"/>
              <a:ext cx="398486" cy="0"/>
            </a:xfrm>
            <a:prstGeom prst="line">
              <a:avLst/>
            </a:prstGeom>
          </p:spPr>
          <p:style>
            <a:lnRef idx="2">
              <a:schemeClr val="dk1"/>
            </a:lnRef>
            <a:fillRef idx="0">
              <a:schemeClr val="dk1"/>
            </a:fillRef>
            <a:effectRef idx="1">
              <a:schemeClr val="dk1"/>
            </a:effectRef>
            <a:fontRef idx="minor">
              <a:schemeClr val="tx1"/>
            </a:fontRef>
          </p:style>
        </p:cxnSp>
        <p:cxnSp>
          <p:nvCxnSpPr>
            <p:cNvPr id="44" name="直接连接符 43"/>
            <p:cNvCxnSpPr>
              <a:stCxn id="18" idx="2"/>
              <a:endCxn id="19" idx="0"/>
            </p:cNvCxnSpPr>
            <p:nvPr/>
          </p:nvCxnSpPr>
          <p:spPr>
            <a:xfrm rot="5400000">
              <a:off x="5160434"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47" name="直接连接符 46"/>
            <p:cNvCxnSpPr>
              <a:stCxn id="19" idx="2"/>
              <a:endCxn id="20" idx="0"/>
            </p:cNvCxnSpPr>
            <p:nvPr/>
          </p:nvCxnSpPr>
          <p:spPr>
            <a:xfrm rot="5400000">
              <a:off x="5126574" y="5275035"/>
              <a:ext cx="391050" cy="0"/>
            </a:xfrm>
            <a:prstGeom prst="line">
              <a:avLst/>
            </a:prstGeom>
          </p:spPr>
          <p:style>
            <a:lnRef idx="2">
              <a:schemeClr val="dk1"/>
            </a:lnRef>
            <a:fillRef idx="0">
              <a:schemeClr val="dk1"/>
            </a:fillRef>
            <a:effectRef idx="1">
              <a:schemeClr val="dk1"/>
            </a:effectRef>
            <a:fontRef idx="minor">
              <a:schemeClr val="tx1"/>
            </a:fontRef>
          </p:style>
        </p:cxnSp>
        <p:cxnSp>
          <p:nvCxnSpPr>
            <p:cNvPr id="49" name="直接连接符 48"/>
            <p:cNvCxnSpPr>
              <a:stCxn id="21" idx="2"/>
              <a:endCxn id="22" idx="0"/>
            </p:cNvCxnSpPr>
            <p:nvPr/>
          </p:nvCxnSpPr>
          <p:spPr>
            <a:xfrm rot="5400000">
              <a:off x="7158839" y="3235334"/>
              <a:ext cx="398486" cy="642942"/>
            </a:xfrm>
            <a:prstGeom prst="line">
              <a:avLst/>
            </a:prstGeom>
          </p:spPr>
          <p:style>
            <a:lnRef idx="2">
              <a:schemeClr val="dk1"/>
            </a:lnRef>
            <a:fillRef idx="0">
              <a:schemeClr val="dk1"/>
            </a:fillRef>
            <a:effectRef idx="1">
              <a:schemeClr val="dk1"/>
            </a:effectRef>
            <a:fontRef idx="minor">
              <a:schemeClr val="tx1"/>
            </a:fontRef>
          </p:style>
        </p:cxnSp>
        <p:cxnSp>
          <p:nvCxnSpPr>
            <p:cNvPr id="51" name="直接连接符 50"/>
            <p:cNvCxnSpPr>
              <a:stCxn id="21" idx="2"/>
              <a:endCxn id="25" idx="0"/>
            </p:cNvCxnSpPr>
            <p:nvPr/>
          </p:nvCxnSpPr>
          <p:spPr>
            <a:xfrm rot="16200000" flipH="1">
              <a:off x="7837500" y="3199615"/>
              <a:ext cx="398486" cy="714380"/>
            </a:xfrm>
            <a:prstGeom prst="line">
              <a:avLst/>
            </a:prstGeom>
          </p:spPr>
          <p:style>
            <a:lnRef idx="2">
              <a:schemeClr val="dk1"/>
            </a:lnRef>
            <a:fillRef idx="0">
              <a:schemeClr val="dk1"/>
            </a:fillRef>
            <a:effectRef idx="1">
              <a:schemeClr val="dk1"/>
            </a:effectRef>
            <a:fontRef idx="minor">
              <a:schemeClr val="tx1"/>
            </a:fontRef>
          </p:style>
        </p:cxnSp>
        <p:cxnSp>
          <p:nvCxnSpPr>
            <p:cNvPr id="53" name="直接连接符 52"/>
            <p:cNvCxnSpPr>
              <a:stCxn id="22" idx="2"/>
              <a:endCxn id="23" idx="0"/>
            </p:cNvCxnSpPr>
            <p:nvPr/>
          </p:nvCxnSpPr>
          <p:spPr>
            <a:xfrm rot="5400000">
              <a:off x="6874946" y="4417779"/>
              <a:ext cx="323330" cy="0"/>
            </a:xfrm>
            <a:prstGeom prst="line">
              <a:avLst/>
            </a:prstGeom>
          </p:spPr>
          <p:style>
            <a:lnRef idx="2">
              <a:schemeClr val="dk1"/>
            </a:lnRef>
            <a:fillRef idx="0">
              <a:schemeClr val="dk1"/>
            </a:fillRef>
            <a:effectRef idx="1">
              <a:schemeClr val="dk1"/>
            </a:effectRef>
            <a:fontRef idx="minor">
              <a:schemeClr val="tx1"/>
            </a:fontRef>
          </p:style>
        </p:cxnSp>
        <p:cxnSp>
          <p:nvCxnSpPr>
            <p:cNvPr id="56" name="直接连接符 55"/>
            <p:cNvCxnSpPr>
              <a:stCxn id="6" idx="2"/>
              <a:endCxn id="17" idx="0"/>
            </p:cNvCxnSpPr>
            <p:nvPr/>
          </p:nvCxnSpPr>
          <p:spPr>
            <a:xfrm rot="16200000" flipH="1">
              <a:off x="4643438" y="2178835"/>
              <a:ext cx="571504" cy="785818"/>
            </a:xfrm>
            <a:prstGeom prst="line">
              <a:avLst/>
            </a:prstGeom>
          </p:spPr>
          <p:style>
            <a:lnRef idx="2">
              <a:schemeClr val="dk1"/>
            </a:lnRef>
            <a:fillRef idx="0">
              <a:schemeClr val="dk1"/>
            </a:fillRef>
            <a:effectRef idx="1">
              <a:schemeClr val="dk1"/>
            </a:effectRef>
            <a:fontRef idx="minor">
              <a:schemeClr val="tx1"/>
            </a:fontRef>
          </p:style>
        </p:cxnSp>
        <p:cxnSp>
          <p:nvCxnSpPr>
            <p:cNvPr id="58" name="直接连接符 57"/>
            <p:cNvCxnSpPr>
              <a:stCxn id="6" idx="2"/>
              <a:endCxn id="7" idx="0"/>
            </p:cNvCxnSpPr>
            <p:nvPr/>
          </p:nvCxnSpPr>
          <p:spPr>
            <a:xfrm rot="5400000">
              <a:off x="2857488" y="1178703"/>
              <a:ext cx="571504" cy="2786082"/>
            </a:xfrm>
            <a:prstGeom prst="line">
              <a:avLst/>
            </a:prstGeom>
          </p:spPr>
          <p:style>
            <a:lnRef idx="2">
              <a:schemeClr val="dk1"/>
            </a:lnRef>
            <a:fillRef idx="0">
              <a:schemeClr val="dk1"/>
            </a:fillRef>
            <a:effectRef idx="1">
              <a:schemeClr val="dk1"/>
            </a:effectRef>
            <a:fontRef idx="minor">
              <a:schemeClr val="tx1"/>
            </a:fontRef>
          </p:style>
        </p:cxnSp>
        <p:cxnSp>
          <p:nvCxnSpPr>
            <p:cNvPr id="60" name="直接连接符 59"/>
            <p:cNvCxnSpPr>
              <a:stCxn id="6" idx="2"/>
              <a:endCxn id="21" idx="0"/>
            </p:cNvCxnSpPr>
            <p:nvPr/>
          </p:nvCxnSpPr>
          <p:spPr>
            <a:xfrm rot="16200000" flipH="1">
              <a:off x="5822165" y="1000108"/>
              <a:ext cx="571504" cy="3143272"/>
            </a:xfrm>
            <a:prstGeom prst="line">
              <a:avLst/>
            </a:prstGeom>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793415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ChangeArrowheads="1"/>
          </p:cNvSpPr>
          <p:nvPr/>
        </p:nvSpPr>
        <p:spPr bwMode="auto">
          <a:xfrm>
            <a:off x="0" y="28956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a:latin typeface="Consolas" pitchFamily="49" charset="0"/>
            </a:endParaRPr>
          </a:p>
        </p:txBody>
      </p:sp>
      <p:sp>
        <p:nvSpPr>
          <p:cNvPr id="25603" name="TextBox 5"/>
          <p:cNvSpPr txBox="1">
            <a:spLocks noChangeArrowheads="1"/>
          </p:cNvSpPr>
          <p:nvPr/>
        </p:nvSpPr>
        <p:spPr bwMode="auto">
          <a:xfrm>
            <a:off x="214313" y="500063"/>
            <a:ext cx="17859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2200">
                <a:solidFill>
                  <a:srgbClr val="FF0000"/>
                </a:solidFill>
                <a:latin typeface="楷体" pitchFamily="49" charset="-122"/>
                <a:ea typeface="楷体" pitchFamily="49" charset="-122"/>
              </a:rPr>
              <a:t>【</a:t>
            </a:r>
            <a:r>
              <a:rPr lang="zh-CN" altLang="en-US" sz="2200">
                <a:solidFill>
                  <a:srgbClr val="FF0000"/>
                </a:solidFill>
                <a:latin typeface="楷体" pitchFamily="49" charset="-122"/>
                <a:ea typeface="楷体" pitchFamily="49" charset="-122"/>
              </a:rPr>
              <a:t>问题求解</a:t>
            </a:r>
            <a:r>
              <a:rPr lang="en-US" altLang="zh-CN" sz="2200">
                <a:solidFill>
                  <a:srgbClr val="FF0000"/>
                </a:solidFill>
                <a:latin typeface="楷体" pitchFamily="49" charset="-122"/>
                <a:ea typeface="楷体" pitchFamily="49" charset="-122"/>
              </a:rPr>
              <a:t>】</a:t>
            </a:r>
            <a:endParaRPr lang="zh-CN" altLang="en-US" sz="2200">
              <a:solidFill>
                <a:srgbClr val="FF0000"/>
              </a:solidFill>
              <a:latin typeface="楷体" pitchFamily="49" charset="-122"/>
              <a:ea typeface="楷体" pitchFamily="49" charset="-122"/>
            </a:endParaRPr>
          </a:p>
        </p:txBody>
      </p:sp>
      <p:grpSp>
        <p:nvGrpSpPr>
          <p:cNvPr id="25604" name="组合 6"/>
          <p:cNvGrpSpPr>
            <a:grpSpLocks/>
          </p:cNvGrpSpPr>
          <p:nvPr/>
        </p:nvGrpSpPr>
        <p:grpSpPr bwMode="auto">
          <a:xfrm>
            <a:off x="857250" y="714375"/>
            <a:ext cx="7286625" cy="2052638"/>
            <a:chOff x="857224" y="3429000"/>
            <a:chExt cx="7286676" cy="2053066"/>
          </a:xfrm>
        </p:grpSpPr>
        <p:sp>
          <p:nvSpPr>
            <p:cNvPr id="8" name="椭圆 7"/>
            <p:cNvSpPr/>
            <p:nvPr/>
          </p:nvSpPr>
          <p:spPr>
            <a:xfrm>
              <a:off x="1714480" y="4858048"/>
              <a:ext cx="142876" cy="179425"/>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9" name="椭圆 8"/>
            <p:cNvSpPr/>
            <p:nvPr/>
          </p:nvSpPr>
          <p:spPr>
            <a:xfrm>
              <a:off x="2714612" y="3821195"/>
              <a:ext cx="142876" cy="17942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cxnSp>
          <p:nvCxnSpPr>
            <p:cNvPr id="10" name="直接连接符 9"/>
            <p:cNvCxnSpPr>
              <a:stCxn id="8" idx="7"/>
              <a:endCxn id="9" idx="3"/>
            </p:cNvCxnSpPr>
            <p:nvPr/>
          </p:nvCxnSpPr>
          <p:spPr>
            <a:xfrm rot="5400000" flipH="1" flipV="1">
              <a:off x="1831071" y="3979274"/>
              <a:ext cx="909827" cy="898531"/>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11" name="直接连接符 10"/>
            <p:cNvCxnSpPr/>
            <p:nvPr/>
          </p:nvCxnSpPr>
          <p:spPr>
            <a:xfrm rot="16200000" flipH="1">
              <a:off x="2268522" y="4469133"/>
              <a:ext cx="0" cy="1022357"/>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12" name="直接连接符 11"/>
            <p:cNvCxnSpPr>
              <a:stCxn id="9" idx="4"/>
            </p:cNvCxnSpPr>
            <p:nvPr/>
          </p:nvCxnSpPr>
          <p:spPr>
            <a:xfrm rot="5400000">
              <a:off x="2285883" y="4499198"/>
              <a:ext cx="1000334" cy="3175"/>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5613" name="TextBox 12"/>
            <p:cNvSpPr txBox="1">
              <a:spLocks noChangeArrowheads="1"/>
            </p:cNvSpPr>
            <p:nvPr/>
          </p:nvSpPr>
          <p:spPr bwMode="auto">
            <a:xfrm>
              <a:off x="2643174" y="3429000"/>
              <a:ext cx="1285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800">
                  <a:solidFill>
                    <a:srgbClr val="0000FF"/>
                  </a:solidFill>
                  <a:latin typeface="Consolas" pitchFamily="49" charset="0"/>
                </a:rPr>
                <a:t>(</a:t>
              </a:r>
              <a:r>
                <a:rPr lang="en-US" altLang="zh-CN" sz="1800" i="1">
                  <a:solidFill>
                    <a:srgbClr val="0000FF"/>
                  </a:solidFill>
                  <a:latin typeface="Consolas" pitchFamily="49" charset="0"/>
                </a:rPr>
                <a:t>k</a:t>
              </a:r>
              <a:r>
                <a:rPr lang="en-US" altLang="zh-CN" sz="1800">
                  <a:solidFill>
                    <a:srgbClr val="0000FF"/>
                  </a:solidFill>
                  <a:latin typeface="Consolas" pitchFamily="49" charset="0"/>
                </a:rPr>
                <a:t>,</a:t>
              </a:r>
              <a:r>
                <a:rPr lang="en-US" altLang="zh-CN" sz="1800" i="1">
                  <a:solidFill>
                    <a:srgbClr val="0000FF"/>
                  </a:solidFill>
                  <a:latin typeface="Consolas" pitchFamily="49" charset="0"/>
                </a:rPr>
                <a:t>q</a:t>
              </a:r>
              <a:r>
                <a:rPr lang="en-US" altLang="zh-CN" sz="1800">
                  <a:solidFill>
                    <a:srgbClr val="0000FF"/>
                  </a:solidFill>
                  <a:latin typeface="Consolas" pitchFamily="49" charset="0"/>
                </a:rPr>
                <a:t>[</a:t>
              </a:r>
              <a:r>
                <a:rPr lang="en-US" altLang="zh-CN" sz="1800" i="1">
                  <a:solidFill>
                    <a:srgbClr val="0000FF"/>
                  </a:solidFill>
                  <a:latin typeface="Consolas" pitchFamily="49" charset="0"/>
                </a:rPr>
                <a:t>k</a:t>
              </a:r>
              <a:r>
                <a:rPr lang="en-US" altLang="zh-CN" sz="1800">
                  <a:solidFill>
                    <a:srgbClr val="0000FF"/>
                  </a:solidFill>
                  <a:latin typeface="Consolas" pitchFamily="49" charset="0"/>
                </a:rPr>
                <a:t>])</a:t>
              </a:r>
              <a:endParaRPr lang="zh-CN" altLang="en-US" sz="1800">
                <a:solidFill>
                  <a:srgbClr val="0000FF"/>
                </a:solidFill>
                <a:latin typeface="Consolas" pitchFamily="49" charset="0"/>
              </a:endParaRPr>
            </a:p>
          </p:txBody>
        </p:sp>
        <p:sp>
          <p:nvSpPr>
            <p:cNvPr id="25614" name="TextBox 13"/>
            <p:cNvSpPr txBox="1">
              <a:spLocks noChangeArrowheads="1"/>
            </p:cNvSpPr>
            <p:nvPr/>
          </p:nvSpPr>
          <p:spPr bwMode="auto">
            <a:xfrm>
              <a:off x="857224" y="4714884"/>
              <a:ext cx="857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800">
                  <a:solidFill>
                    <a:srgbClr val="0000FF"/>
                  </a:solidFill>
                  <a:latin typeface="Consolas" pitchFamily="49" charset="0"/>
                </a:rPr>
                <a:t>(</a:t>
              </a:r>
              <a:r>
                <a:rPr lang="en-US" altLang="zh-CN" sz="1800" i="1">
                  <a:solidFill>
                    <a:srgbClr val="0000FF"/>
                  </a:solidFill>
                  <a:latin typeface="Consolas" pitchFamily="49" charset="0"/>
                </a:rPr>
                <a:t>i</a:t>
              </a:r>
              <a:r>
                <a:rPr lang="en-US" altLang="zh-CN" sz="1800">
                  <a:solidFill>
                    <a:srgbClr val="0000FF"/>
                  </a:solidFill>
                  <a:latin typeface="Consolas" pitchFamily="49" charset="0"/>
                </a:rPr>
                <a:t>,j)</a:t>
              </a:r>
              <a:endParaRPr lang="zh-CN" altLang="en-US" sz="1800">
                <a:solidFill>
                  <a:srgbClr val="0000FF"/>
                </a:solidFill>
                <a:latin typeface="Consolas" pitchFamily="49" charset="0"/>
              </a:endParaRPr>
            </a:p>
          </p:txBody>
        </p:sp>
        <p:sp>
          <p:nvSpPr>
            <p:cNvPr id="25615" name="TextBox 14"/>
            <p:cNvSpPr txBox="1">
              <a:spLocks noChangeArrowheads="1"/>
            </p:cNvSpPr>
            <p:nvPr/>
          </p:nvSpPr>
          <p:spPr bwMode="auto">
            <a:xfrm>
              <a:off x="1643042" y="5143512"/>
              <a:ext cx="128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1600">
                  <a:solidFill>
                    <a:srgbClr val="0000FF"/>
                  </a:solidFill>
                  <a:latin typeface="Consolas" pitchFamily="49" charset="0"/>
                </a:rPr>
                <a:t>长度：</a:t>
              </a:r>
              <a:r>
                <a:rPr lang="en-US" altLang="zh-CN" sz="1600" i="1">
                  <a:solidFill>
                    <a:srgbClr val="0000FF"/>
                  </a:solidFill>
                  <a:latin typeface="Consolas" pitchFamily="49" charset="0"/>
                </a:rPr>
                <a:t>k</a:t>
              </a:r>
              <a:r>
                <a:rPr lang="en-US" altLang="zh-CN" sz="1600">
                  <a:solidFill>
                    <a:srgbClr val="0000FF"/>
                  </a:solidFill>
                  <a:latin typeface="Consolas" pitchFamily="49" charset="0"/>
                </a:rPr>
                <a:t>-</a:t>
              </a:r>
              <a:r>
                <a:rPr lang="en-US" altLang="zh-CN" sz="1600" i="1">
                  <a:solidFill>
                    <a:srgbClr val="0000FF"/>
                  </a:solidFill>
                  <a:latin typeface="Consolas" pitchFamily="49" charset="0"/>
                </a:rPr>
                <a:t>i</a:t>
              </a:r>
              <a:endParaRPr lang="zh-CN" altLang="en-US" sz="1600" i="1">
                <a:solidFill>
                  <a:srgbClr val="0000FF"/>
                </a:solidFill>
                <a:latin typeface="Consolas" pitchFamily="49" charset="0"/>
              </a:endParaRPr>
            </a:p>
          </p:txBody>
        </p:sp>
        <p:sp>
          <p:nvSpPr>
            <p:cNvPr id="25616" name="TextBox 15"/>
            <p:cNvSpPr txBox="1">
              <a:spLocks noChangeArrowheads="1"/>
            </p:cNvSpPr>
            <p:nvPr/>
          </p:nvSpPr>
          <p:spPr bwMode="auto">
            <a:xfrm>
              <a:off x="2786050" y="4286256"/>
              <a:ext cx="1643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1600">
                  <a:solidFill>
                    <a:srgbClr val="0000FF"/>
                  </a:solidFill>
                  <a:latin typeface="Consolas" pitchFamily="49" charset="0"/>
                </a:rPr>
                <a:t>长度：</a:t>
              </a:r>
              <a:r>
                <a:rPr lang="en-US" altLang="zh-CN" sz="1600" i="1">
                  <a:solidFill>
                    <a:srgbClr val="0000FF"/>
                  </a:solidFill>
                  <a:latin typeface="Consolas" pitchFamily="49" charset="0"/>
                </a:rPr>
                <a:t>j</a:t>
              </a:r>
              <a:r>
                <a:rPr lang="en-US" altLang="zh-CN" sz="1600">
                  <a:solidFill>
                    <a:srgbClr val="0000FF"/>
                  </a:solidFill>
                  <a:latin typeface="Consolas" pitchFamily="49" charset="0"/>
                </a:rPr>
                <a:t>-</a:t>
              </a:r>
              <a:r>
                <a:rPr lang="en-US" altLang="zh-CN" sz="1600" i="1">
                  <a:solidFill>
                    <a:srgbClr val="0000FF"/>
                  </a:solidFill>
                  <a:latin typeface="Consolas" pitchFamily="49" charset="0"/>
                </a:rPr>
                <a:t>q</a:t>
              </a:r>
              <a:r>
                <a:rPr lang="en-US" altLang="zh-CN" sz="1600">
                  <a:solidFill>
                    <a:srgbClr val="0000FF"/>
                  </a:solidFill>
                  <a:latin typeface="Consolas" pitchFamily="49" charset="0"/>
                </a:rPr>
                <a:t>[</a:t>
              </a:r>
              <a:r>
                <a:rPr lang="en-US" altLang="zh-CN" sz="1600" i="1">
                  <a:solidFill>
                    <a:srgbClr val="0000FF"/>
                  </a:solidFill>
                  <a:latin typeface="Consolas" pitchFamily="49" charset="0"/>
                </a:rPr>
                <a:t>k</a:t>
              </a:r>
              <a:r>
                <a:rPr lang="en-US" altLang="zh-CN" sz="1600">
                  <a:solidFill>
                    <a:srgbClr val="0000FF"/>
                  </a:solidFill>
                  <a:latin typeface="Consolas" pitchFamily="49" charset="0"/>
                </a:rPr>
                <a:t>]</a:t>
              </a:r>
              <a:endParaRPr lang="zh-CN" altLang="en-US" sz="1600">
                <a:solidFill>
                  <a:srgbClr val="0000FF"/>
                </a:solidFill>
                <a:latin typeface="Consolas" pitchFamily="49" charset="0"/>
              </a:endParaRPr>
            </a:p>
          </p:txBody>
        </p:sp>
        <p:sp>
          <p:nvSpPr>
            <p:cNvPr id="17" name="椭圆 16"/>
            <p:cNvSpPr/>
            <p:nvPr/>
          </p:nvSpPr>
          <p:spPr>
            <a:xfrm>
              <a:off x="7215207" y="4858048"/>
              <a:ext cx="142876" cy="179425"/>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8" name="椭圆 17"/>
            <p:cNvSpPr/>
            <p:nvPr/>
          </p:nvSpPr>
          <p:spPr>
            <a:xfrm>
              <a:off x="6143636" y="3821195"/>
              <a:ext cx="142876" cy="179424"/>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cxnSp>
          <p:nvCxnSpPr>
            <p:cNvPr id="19" name="直接连接符 18"/>
            <p:cNvCxnSpPr>
              <a:stCxn id="17" idx="1"/>
              <a:endCxn id="18" idx="6"/>
            </p:cNvCxnSpPr>
            <p:nvPr/>
          </p:nvCxnSpPr>
          <p:spPr>
            <a:xfrm rot="16200000" flipV="1">
              <a:off x="6274508" y="3922117"/>
              <a:ext cx="973340" cy="949332"/>
            </a:xfrm>
            <a:prstGeom prst="line">
              <a:avLst/>
            </a:prstGeom>
            <a:ln>
              <a:solidFill>
                <a:srgbClr val="FF0000"/>
              </a:solidFill>
              <a:tailEnd type="none"/>
            </a:ln>
          </p:spPr>
          <p:style>
            <a:lnRef idx="2">
              <a:schemeClr val="dk1"/>
            </a:lnRef>
            <a:fillRef idx="0">
              <a:schemeClr val="dk1"/>
            </a:fillRef>
            <a:effectRef idx="1">
              <a:schemeClr val="dk1"/>
            </a:effectRef>
            <a:fontRef idx="minor">
              <a:schemeClr val="tx1"/>
            </a:fontRef>
          </p:style>
        </p:cxnSp>
        <p:cxnSp>
          <p:nvCxnSpPr>
            <p:cNvPr id="20" name="直接连接符 19"/>
            <p:cNvCxnSpPr/>
            <p:nvPr/>
          </p:nvCxnSpPr>
          <p:spPr>
            <a:xfrm rot="16200000" flipH="1">
              <a:off x="6725459" y="4490568"/>
              <a:ext cx="0" cy="1020769"/>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p:nvPr/>
          </p:nvCxnSpPr>
          <p:spPr>
            <a:xfrm rot="5400000">
              <a:off x="5703001" y="4499992"/>
              <a:ext cx="1000334" cy="1587"/>
            </a:xfrm>
            <a:prstGeom prst="line">
              <a:avLst/>
            </a:prstGeom>
            <a:ln>
              <a:prstDash val="dash"/>
              <a:tailEnd type="none"/>
            </a:ln>
          </p:spPr>
          <p:style>
            <a:lnRef idx="2">
              <a:schemeClr val="dk1"/>
            </a:lnRef>
            <a:fillRef idx="0">
              <a:schemeClr val="dk1"/>
            </a:fillRef>
            <a:effectRef idx="1">
              <a:schemeClr val="dk1"/>
            </a:effectRef>
            <a:fontRef idx="minor">
              <a:schemeClr val="tx1"/>
            </a:fontRef>
          </p:style>
        </p:cxnSp>
        <p:sp>
          <p:nvSpPr>
            <p:cNvPr id="25622" name="TextBox 21"/>
            <p:cNvSpPr txBox="1">
              <a:spLocks noChangeArrowheads="1"/>
            </p:cNvSpPr>
            <p:nvPr/>
          </p:nvSpPr>
          <p:spPr bwMode="auto">
            <a:xfrm>
              <a:off x="6143636" y="3429000"/>
              <a:ext cx="1285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800">
                  <a:solidFill>
                    <a:srgbClr val="0000FF"/>
                  </a:solidFill>
                  <a:latin typeface="Consolas" pitchFamily="49" charset="0"/>
                </a:rPr>
                <a:t>(</a:t>
              </a:r>
              <a:r>
                <a:rPr lang="en-US" altLang="zh-CN" sz="1800" i="1">
                  <a:solidFill>
                    <a:srgbClr val="0000FF"/>
                  </a:solidFill>
                  <a:latin typeface="Consolas" pitchFamily="49" charset="0"/>
                </a:rPr>
                <a:t>k</a:t>
              </a:r>
              <a:r>
                <a:rPr lang="en-US" altLang="zh-CN" sz="1800">
                  <a:solidFill>
                    <a:srgbClr val="0000FF"/>
                  </a:solidFill>
                  <a:latin typeface="Consolas" pitchFamily="49" charset="0"/>
                </a:rPr>
                <a:t>,</a:t>
              </a:r>
              <a:r>
                <a:rPr lang="en-US" altLang="zh-CN" sz="1800" i="1">
                  <a:solidFill>
                    <a:srgbClr val="0000FF"/>
                  </a:solidFill>
                  <a:latin typeface="Consolas" pitchFamily="49" charset="0"/>
                </a:rPr>
                <a:t>q</a:t>
              </a:r>
              <a:r>
                <a:rPr lang="en-US" altLang="zh-CN" sz="1800">
                  <a:solidFill>
                    <a:srgbClr val="0000FF"/>
                  </a:solidFill>
                  <a:latin typeface="Consolas" pitchFamily="49" charset="0"/>
                </a:rPr>
                <a:t>[</a:t>
              </a:r>
              <a:r>
                <a:rPr lang="en-US" altLang="zh-CN" sz="1800" i="1">
                  <a:solidFill>
                    <a:srgbClr val="0000FF"/>
                  </a:solidFill>
                  <a:latin typeface="Consolas" pitchFamily="49" charset="0"/>
                </a:rPr>
                <a:t>k</a:t>
              </a:r>
              <a:r>
                <a:rPr lang="en-US" altLang="zh-CN" sz="1800">
                  <a:solidFill>
                    <a:srgbClr val="0000FF"/>
                  </a:solidFill>
                  <a:latin typeface="Consolas" pitchFamily="49" charset="0"/>
                </a:rPr>
                <a:t>])</a:t>
              </a:r>
              <a:endParaRPr lang="zh-CN" altLang="en-US" sz="1800">
                <a:solidFill>
                  <a:srgbClr val="0000FF"/>
                </a:solidFill>
                <a:latin typeface="Consolas" pitchFamily="49" charset="0"/>
              </a:endParaRPr>
            </a:p>
          </p:txBody>
        </p:sp>
        <p:sp>
          <p:nvSpPr>
            <p:cNvPr id="25623" name="TextBox 22"/>
            <p:cNvSpPr txBox="1">
              <a:spLocks noChangeArrowheads="1"/>
            </p:cNvSpPr>
            <p:nvPr/>
          </p:nvSpPr>
          <p:spPr bwMode="auto">
            <a:xfrm>
              <a:off x="7286644" y="4714884"/>
              <a:ext cx="857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800">
                  <a:solidFill>
                    <a:srgbClr val="0000FF"/>
                  </a:solidFill>
                  <a:latin typeface="Consolas" pitchFamily="49" charset="0"/>
                </a:rPr>
                <a:t>(</a:t>
              </a:r>
              <a:r>
                <a:rPr lang="en-US" altLang="zh-CN" sz="1800" i="1">
                  <a:solidFill>
                    <a:srgbClr val="0000FF"/>
                  </a:solidFill>
                  <a:latin typeface="Consolas" pitchFamily="49" charset="0"/>
                </a:rPr>
                <a:t>i</a:t>
              </a:r>
              <a:r>
                <a:rPr lang="en-US" altLang="zh-CN" sz="1800">
                  <a:solidFill>
                    <a:srgbClr val="0000FF"/>
                  </a:solidFill>
                  <a:latin typeface="Consolas" pitchFamily="49" charset="0"/>
                </a:rPr>
                <a:t>,j)</a:t>
              </a:r>
              <a:endParaRPr lang="zh-CN" altLang="en-US" sz="1800">
                <a:solidFill>
                  <a:srgbClr val="0000FF"/>
                </a:solidFill>
                <a:latin typeface="Consolas" pitchFamily="49" charset="0"/>
              </a:endParaRPr>
            </a:p>
          </p:txBody>
        </p:sp>
        <p:sp>
          <p:nvSpPr>
            <p:cNvPr id="25624" name="TextBox 23"/>
            <p:cNvSpPr txBox="1">
              <a:spLocks noChangeArrowheads="1"/>
            </p:cNvSpPr>
            <p:nvPr/>
          </p:nvSpPr>
          <p:spPr bwMode="auto">
            <a:xfrm>
              <a:off x="6143636" y="5143512"/>
              <a:ext cx="1285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1600">
                  <a:solidFill>
                    <a:srgbClr val="0000FF"/>
                  </a:solidFill>
                  <a:latin typeface="Consolas" pitchFamily="49" charset="0"/>
                </a:rPr>
                <a:t>长度：</a:t>
              </a:r>
              <a:r>
                <a:rPr lang="en-US" altLang="zh-CN" sz="1600" i="1">
                  <a:solidFill>
                    <a:srgbClr val="0000FF"/>
                  </a:solidFill>
                  <a:latin typeface="Consolas" pitchFamily="49" charset="0"/>
                </a:rPr>
                <a:t>i</a:t>
              </a:r>
              <a:r>
                <a:rPr lang="en-US" altLang="zh-CN" sz="1600">
                  <a:solidFill>
                    <a:srgbClr val="0000FF"/>
                  </a:solidFill>
                  <a:latin typeface="Consolas" pitchFamily="49" charset="0"/>
                </a:rPr>
                <a:t>-</a:t>
              </a:r>
              <a:r>
                <a:rPr lang="en-US" altLang="zh-CN" sz="1600" i="1">
                  <a:solidFill>
                    <a:srgbClr val="0000FF"/>
                  </a:solidFill>
                  <a:latin typeface="Consolas" pitchFamily="49" charset="0"/>
                </a:rPr>
                <a:t>k</a:t>
              </a:r>
              <a:endParaRPr lang="zh-CN" altLang="en-US" sz="1600" i="1">
                <a:solidFill>
                  <a:srgbClr val="0000FF"/>
                </a:solidFill>
                <a:latin typeface="Consolas" pitchFamily="49" charset="0"/>
              </a:endParaRPr>
            </a:p>
          </p:txBody>
        </p:sp>
        <p:sp>
          <p:nvSpPr>
            <p:cNvPr id="25625" name="TextBox 24"/>
            <p:cNvSpPr txBox="1">
              <a:spLocks noChangeArrowheads="1"/>
            </p:cNvSpPr>
            <p:nvPr/>
          </p:nvSpPr>
          <p:spPr bwMode="auto">
            <a:xfrm>
              <a:off x="4643438" y="4286256"/>
              <a:ext cx="16430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1600">
                  <a:solidFill>
                    <a:srgbClr val="0000FF"/>
                  </a:solidFill>
                  <a:latin typeface="Consolas" pitchFamily="49" charset="0"/>
                </a:rPr>
                <a:t>长度：</a:t>
              </a:r>
              <a:r>
                <a:rPr lang="en-US" altLang="zh-CN" sz="1600" i="1">
                  <a:solidFill>
                    <a:srgbClr val="0000FF"/>
                  </a:solidFill>
                  <a:latin typeface="Consolas" pitchFamily="49" charset="0"/>
                </a:rPr>
                <a:t>q</a:t>
              </a:r>
              <a:r>
                <a:rPr lang="en-US" altLang="zh-CN" sz="1600">
                  <a:solidFill>
                    <a:srgbClr val="0000FF"/>
                  </a:solidFill>
                  <a:latin typeface="Consolas" pitchFamily="49" charset="0"/>
                </a:rPr>
                <a:t>[</a:t>
              </a:r>
              <a:r>
                <a:rPr lang="en-US" altLang="zh-CN" sz="1600" i="1">
                  <a:solidFill>
                    <a:srgbClr val="0000FF"/>
                  </a:solidFill>
                  <a:latin typeface="Consolas" pitchFamily="49" charset="0"/>
                </a:rPr>
                <a:t>k</a:t>
              </a:r>
              <a:r>
                <a:rPr lang="en-US" altLang="zh-CN" sz="1600">
                  <a:solidFill>
                    <a:srgbClr val="0000FF"/>
                  </a:solidFill>
                  <a:latin typeface="Consolas" pitchFamily="49" charset="0"/>
                </a:rPr>
                <a:t>]-j</a:t>
              </a:r>
              <a:endParaRPr lang="zh-CN" altLang="en-US" sz="1600">
                <a:solidFill>
                  <a:srgbClr val="0000FF"/>
                </a:solidFill>
                <a:latin typeface="Consolas" pitchFamily="49" charset="0"/>
              </a:endParaRPr>
            </a:p>
          </p:txBody>
        </p:sp>
      </p:grpSp>
      <p:sp>
        <p:nvSpPr>
          <p:cNvPr id="26" name="Text Box 4"/>
          <p:cNvSpPr txBox="1">
            <a:spLocks noChangeArrowheads="1"/>
          </p:cNvSpPr>
          <p:nvPr/>
        </p:nvSpPr>
        <p:spPr bwMode="auto">
          <a:xfrm>
            <a:off x="393700" y="3057525"/>
            <a:ext cx="8750300" cy="871538"/>
          </a:xfrm>
          <a:prstGeom prst="rect">
            <a:avLst/>
          </a:prstGeom>
          <a:solidFill>
            <a:schemeClr val="accent1">
              <a:lumMod val="20000"/>
              <a:lumOff val="80000"/>
            </a:schemeClr>
          </a:solidFill>
          <a:ln w="9525">
            <a:noFill/>
            <a:miter lim="800000"/>
            <a:headEnd/>
            <a:tailEnd/>
          </a:ln>
        </p:spPr>
        <p:txBody>
          <a:bodyPr>
            <a:spAutoFit/>
          </a:bodyPr>
          <a:lstStyle/>
          <a:p>
            <a:pPr>
              <a:lnSpc>
                <a:spcPts val="3200"/>
              </a:lnSpc>
              <a:defRPr/>
            </a:pPr>
            <a:r>
              <a:rPr lang="zh-CN" altLang="en-US" sz="2000">
                <a:solidFill>
                  <a:srgbClr val="0000FF"/>
                </a:solidFill>
                <a:latin typeface="Consolas" pitchFamily="49" charset="0"/>
                <a:ea typeface="楷体" pitchFamily="49" charset="-122"/>
                <a:cs typeface="Consolas" pitchFamily="49" charset="0"/>
              </a:rPr>
              <a:t>    对于</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j</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位置上的皇后，是否与已放好的皇后</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q</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i</a:t>
            </a:r>
            <a:r>
              <a:rPr lang="en-US"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）有冲突呢？ </a:t>
            </a:r>
            <a:endParaRPr lang="en-US" altLang="zh-CN" sz="2000">
              <a:solidFill>
                <a:srgbClr val="0000FF"/>
              </a:solidFill>
              <a:latin typeface="Consolas" pitchFamily="49" charset="0"/>
              <a:ea typeface="楷体" pitchFamily="49" charset="-122"/>
              <a:cs typeface="Consolas" pitchFamily="49" charset="0"/>
            </a:endParaRPr>
          </a:p>
        </p:txBody>
      </p:sp>
      <p:sp>
        <p:nvSpPr>
          <p:cNvPr id="27" name="Text Box 5"/>
          <p:cNvSpPr txBox="1">
            <a:spLocks noChangeArrowheads="1"/>
          </p:cNvSpPr>
          <p:nvPr/>
        </p:nvSpPr>
        <p:spPr bwMode="auto">
          <a:xfrm>
            <a:off x="857250" y="5929313"/>
            <a:ext cx="5429250" cy="5984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180000" tIns="144000" bIns="144000">
            <a:spAutoFit/>
          </a:bodyPr>
          <a:lstStyle/>
          <a:p>
            <a:pPr>
              <a:defRPr/>
            </a:pP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q</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k</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j</a:t>
            </a:r>
            <a:r>
              <a:rPr lang="nb-NO" sz="2000">
                <a:solidFill>
                  <a:srgbClr val="0000FF"/>
                </a:solidFill>
                <a:latin typeface="Consolas" pitchFamily="49" charset="0"/>
                <a:cs typeface="Consolas" pitchFamily="49" charset="0"/>
              </a:rPr>
              <a:t>) || (abs(</a:t>
            </a:r>
            <a:r>
              <a:rPr lang="nb-NO" sz="2000" i="1">
                <a:solidFill>
                  <a:srgbClr val="0000FF"/>
                </a:solidFill>
                <a:latin typeface="Consolas" pitchFamily="49" charset="0"/>
                <a:cs typeface="Consolas" pitchFamily="49" charset="0"/>
              </a:rPr>
              <a:t>q</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k</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j</a:t>
            </a:r>
            <a:r>
              <a:rPr lang="nb-NO" sz="2000">
                <a:solidFill>
                  <a:srgbClr val="0000FF"/>
                </a:solidFill>
                <a:latin typeface="Consolas" pitchFamily="49" charset="0"/>
                <a:cs typeface="Consolas" pitchFamily="49" charset="0"/>
              </a:rPr>
              <a:t>)==abs(</a:t>
            </a:r>
            <a:r>
              <a:rPr lang="nb-NO" sz="2000" i="1">
                <a:solidFill>
                  <a:srgbClr val="0000FF"/>
                </a:solidFill>
                <a:latin typeface="Consolas" pitchFamily="49" charset="0"/>
                <a:cs typeface="Consolas" pitchFamily="49" charset="0"/>
              </a:rPr>
              <a:t>i</a:t>
            </a:r>
            <a:r>
              <a:rPr lang="nb-NO" sz="2000">
                <a:solidFill>
                  <a:srgbClr val="0000FF"/>
                </a:solidFill>
                <a:latin typeface="Consolas" pitchFamily="49" charset="0"/>
                <a:cs typeface="Consolas" pitchFamily="49" charset="0"/>
              </a:rPr>
              <a:t>-</a:t>
            </a:r>
            <a:r>
              <a:rPr lang="nb-NO" sz="2000" i="1">
                <a:solidFill>
                  <a:srgbClr val="0000FF"/>
                </a:solidFill>
                <a:latin typeface="Consolas" pitchFamily="49" charset="0"/>
                <a:cs typeface="Consolas" pitchFamily="49" charset="0"/>
              </a:rPr>
              <a:t>k</a:t>
            </a:r>
            <a:r>
              <a:rPr lang="nb-NO"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28" name="TextBox 27"/>
          <p:cNvSpPr txBox="1"/>
          <p:nvPr/>
        </p:nvSpPr>
        <p:spPr>
          <a:xfrm>
            <a:off x="714375" y="4143375"/>
            <a:ext cx="7786688" cy="1485900"/>
          </a:xfrm>
          <a:prstGeom prst="rect">
            <a:avLst/>
          </a:prstGeom>
        </p:spPr>
        <p:style>
          <a:lnRef idx="2">
            <a:schemeClr val="accent2"/>
          </a:lnRef>
          <a:fillRef idx="1">
            <a:schemeClr val="lt1"/>
          </a:fillRef>
          <a:effectRef idx="0">
            <a:schemeClr val="accent2"/>
          </a:effectRef>
          <a:fontRef idx="minor">
            <a:schemeClr val="dk1"/>
          </a:fontRef>
        </p:style>
        <p:txBody>
          <a:bodyPr lIns="144000" tIns="108000" bIns="144000">
            <a:spAutoFit/>
          </a:bodyPr>
          <a:lstStyle/>
          <a:p>
            <a:pPr marL="342900" indent="-342900">
              <a:lnSpc>
                <a:spcPts val="3200"/>
              </a:lnSpc>
              <a:buFontTx/>
              <a:buBlip>
                <a:blip r:embed="rId2"/>
              </a:buBlip>
              <a:defRPr/>
            </a:pPr>
            <a:r>
              <a:rPr lang="zh-CN" altLang="en-US" sz="1800">
                <a:solidFill>
                  <a:srgbClr val="0000FF"/>
                </a:solidFill>
                <a:latin typeface="Consolas" pitchFamily="49" charset="0"/>
                <a:ea typeface="楷体" pitchFamily="49" charset="-122"/>
                <a:cs typeface="Consolas" pitchFamily="49" charset="0"/>
              </a:rPr>
              <a:t>显然它们不同列，若同列则有：</a:t>
            </a:r>
            <a:r>
              <a:rPr lang="en-US" altLang="zh-CN" sz="1800" i="1">
                <a:solidFill>
                  <a:srgbClr val="C00000"/>
                </a:solidFill>
                <a:latin typeface="Consolas" pitchFamily="49" charset="0"/>
                <a:ea typeface="楷体" pitchFamily="49" charset="-122"/>
                <a:cs typeface="Consolas" pitchFamily="49" charset="0"/>
              </a:rPr>
              <a:t>q</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k</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j</a:t>
            </a:r>
            <a:r>
              <a:rPr lang="zh-CN" altLang="en-US"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a:p>
            <a:pPr marL="342900" indent="-342900">
              <a:lnSpc>
                <a:spcPts val="3200"/>
              </a:lnSpc>
              <a:buFontTx/>
              <a:buBlip>
                <a:blip r:embed="rId2"/>
              </a:buBlip>
              <a:defRPr/>
            </a:pPr>
            <a:r>
              <a:rPr lang="zh-CN" altLang="en-US" sz="1800">
                <a:solidFill>
                  <a:srgbClr val="0000FF"/>
                </a:solidFill>
                <a:latin typeface="Consolas" pitchFamily="49" charset="0"/>
                <a:ea typeface="楷体" pitchFamily="49" charset="-122"/>
                <a:cs typeface="Consolas" pitchFamily="49" charset="0"/>
              </a:rPr>
              <a:t>对角线有两条，若它们在任一条对角线上，则构成一个等边直角三角形，即</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q</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k</a:t>
            </a:r>
            <a:r>
              <a:rPr lang="en-US" altLang="zh-CN" sz="1800">
                <a:solidFill>
                  <a:srgbClr val="C00000"/>
                </a:solidFill>
                <a:latin typeface="Consolas" pitchFamily="49" charset="0"/>
                <a:ea typeface="楷体" pitchFamily="49" charset="-122"/>
                <a:cs typeface="Consolas" pitchFamily="49" charset="0"/>
              </a:rPr>
              <a:t>]-</a:t>
            </a:r>
            <a:r>
              <a:rPr lang="en-US" altLang="zh-CN" sz="1800" i="1">
                <a:solidFill>
                  <a:srgbClr val="C00000"/>
                </a:solidFill>
                <a:latin typeface="Consolas" pitchFamily="49" charset="0"/>
                <a:ea typeface="楷体" pitchFamily="49" charset="-122"/>
                <a:cs typeface="Consolas" pitchFamily="49" charset="0"/>
              </a:rPr>
              <a:t>j</a:t>
            </a:r>
            <a:r>
              <a:rPr lang="en-US" altLang="zh-CN" sz="1800">
                <a:solidFill>
                  <a:srgbClr val="C00000"/>
                </a:solidFill>
                <a:latin typeface="Consolas" pitchFamily="49" charset="0"/>
                <a:ea typeface="楷体" pitchFamily="49" charset="-122"/>
                <a:cs typeface="Consolas" pitchFamily="49" charset="0"/>
              </a:rPr>
              <a:t>|==|i-</a:t>
            </a:r>
            <a:r>
              <a:rPr lang="en-US" altLang="zh-CN" sz="1800" i="1">
                <a:solidFill>
                  <a:srgbClr val="C00000"/>
                </a:solidFill>
                <a:latin typeface="Consolas" pitchFamily="49" charset="0"/>
                <a:ea typeface="楷体" pitchFamily="49" charset="-122"/>
                <a:cs typeface="Consolas" pitchFamily="49" charset="0"/>
              </a:rPr>
              <a:t>k</a:t>
            </a:r>
            <a:r>
              <a:rPr lang="en-US" altLang="zh-CN" sz="1800">
                <a:solidFill>
                  <a:srgbClr val="C00000"/>
                </a:solidFill>
                <a:latin typeface="Consolas" pitchFamily="49" charset="0"/>
                <a:ea typeface="楷体" pitchFamily="49" charset="-122"/>
                <a:cs typeface="Consolas" pitchFamily="49" charset="0"/>
              </a:rPr>
              <a:t>|</a:t>
            </a:r>
            <a:r>
              <a:rPr lang="zh-CN" altLang="en-US"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607657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23850" y="885825"/>
            <a:ext cx="8496300" cy="2401888"/>
          </a:xfrm>
          <a:prstGeom prst="rect">
            <a:avLst/>
          </a:prstGeom>
          <a:solidFill>
            <a:schemeClr val="accent1">
              <a:lumMod val="20000"/>
              <a:lumOff val="80000"/>
            </a:schemeClr>
          </a:solidFill>
          <a:ln w="9525">
            <a:noFill/>
            <a:miter lim="800000"/>
            <a:headEnd/>
            <a:tailEnd/>
          </a:ln>
        </p:spPr>
        <p:txBody>
          <a:bodyPr>
            <a:spAutoFit/>
          </a:bodyPr>
          <a:lstStyle/>
          <a:p>
            <a:pPr>
              <a:lnSpc>
                <a:spcPct val="150000"/>
              </a:lnSpc>
              <a:spcBef>
                <a:spcPts val="0"/>
              </a:spcBef>
              <a:defRPr/>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设</a:t>
            </a:r>
            <a:r>
              <a:rPr lang="nb-NO" altLang="zh-CN" sz="2000" dirty="0">
                <a:solidFill>
                  <a:srgbClr val="C00000"/>
                </a:solidFill>
                <a:latin typeface="Consolas" pitchFamily="49" charset="0"/>
                <a:ea typeface="楷体" pitchFamily="49" charset="-122"/>
                <a:cs typeface="Consolas" pitchFamily="49" charset="0"/>
              </a:rPr>
              <a:t>queen(</a:t>
            </a:r>
            <a:r>
              <a:rPr lang="en-US" altLang="zh-CN" sz="2000" i="1" dirty="0">
                <a:solidFill>
                  <a:srgbClr val="C00000"/>
                </a:solidFill>
                <a:latin typeface="Consolas" pitchFamily="49" charset="0"/>
                <a:ea typeface="楷体" pitchFamily="49" charset="-122"/>
                <a:cs typeface="Consolas" pitchFamily="49" charset="0"/>
              </a:rPr>
              <a:t>i</a:t>
            </a:r>
            <a:r>
              <a:rPr lang="zh-CN" altLang="nb-NO" sz="2000" dirty="0">
                <a:solidFill>
                  <a:srgbClr val="C00000"/>
                </a:solidFill>
                <a:latin typeface="Consolas" pitchFamily="49" charset="0"/>
                <a:ea typeface="楷体" pitchFamily="49" charset="-122"/>
                <a:cs typeface="Consolas" pitchFamily="49" charset="0"/>
              </a:rPr>
              <a:t>，</a:t>
            </a:r>
            <a:r>
              <a:rPr lang="nb-NO" altLang="zh-CN" sz="2000" i="1" dirty="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是在</a:t>
            </a:r>
            <a:r>
              <a:rPr lang="nb-NO" altLang="zh-CN" sz="2000" dirty="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行</a:t>
            </a:r>
            <a:r>
              <a:rPr lang="zh-CN" altLang="nb-NO" sz="2000" dirty="0">
                <a:solidFill>
                  <a:srgbClr val="0000FF"/>
                </a:solidFill>
                <a:latin typeface="Consolas" pitchFamily="49" charset="0"/>
                <a:ea typeface="楷体" pitchFamily="49" charset="-122"/>
                <a:cs typeface="Consolas" pitchFamily="49" charset="0"/>
              </a:rPr>
              <a:t>上已经放</a:t>
            </a:r>
            <a:r>
              <a:rPr lang="zh-CN" altLang="en-US" sz="2000" dirty="0">
                <a:solidFill>
                  <a:srgbClr val="0000FF"/>
                </a:solidFill>
                <a:latin typeface="Consolas" pitchFamily="49" charset="0"/>
                <a:ea typeface="楷体" pitchFamily="49" charset="-122"/>
                <a:cs typeface="Consolas" pitchFamily="49" charset="0"/>
              </a:rPr>
              <a:t>好</a:t>
            </a:r>
            <a:r>
              <a:rPr lang="zh-CN" altLang="nb-NO" sz="2000" dirty="0">
                <a:solidFill>
                  <a:srgbClr val="0000FF"/>
                </a:solidFill>
                <a:latin typeface="Consolas" pitchFamily="49" charset="0"/>
                <a:ea typeface="楷体" pitchFamily="49" charset="-122"/>
                <a:cs typeface="Consolas" pitchFamily="49" charset="0"/>
              </a:rPr>
              <a:t>了</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个皇后</a:t>
            </a:r>
            <a:r>
              <a:rPr lang="zh-CN" altLang="en-US" sz="2000" dirty="0">
                <a:solidFill>
                  <a:srgbClr val="0000FF"/>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用于在</a:t>
            </a:r>
            <a:r>
              <a:rPr lang="nb-NO" altLang="zh-CN" sz="2000" i="1" dirty="0">
                <a:solidFill>
                  <a:srgbClr val="0000FF"/>
                </a:solidFill>
                <a:latin typeface="Consolas" pitchFamily="49" charset="0"/>
                <a:ea typeface="楷体" pitchFamily="49" charset="-122"/>
                <a:cs typeface="Consolas" pitchFamily="49" charset="0"/>
              </a:rPr>
              <a:t>i</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行放置</a:t>
            </a:r>
            <a:r>
              <a:rPr lang="nb-NO" altLang="zh-CN" sz="2000" i="1" dirty="0">
                <a:solidFill>
                  <a:srgbClr val="0000FF"/>
                </a:solidFill>
                <a:latin typeface="Consolas" pitchFamily="49" charset="0"/>
                <a:ea typeface="楷体" pitchFamily="49" charset="-122"/>
                <a:cs typeface="Consolas" pitchFamily="49" charset="0"/>
              </a:rPr>
              <a:t>n</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个皇后</a:t>
            </a:r>
            <a:r>
              <a:rPr lang="zh-CN" altLang="en-US" sz="2000" dirty="0">
                <a:solidFill>
                  <a:srgbClr val="0000FF"/>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则</a:t>
            </a:r>
            <a:r>
              <a:rPr lang="nb-NO" altLang="zh-CN" sz="2000" dirty="0">
                <a:solidFill>
                  <a:srgbClr val="C00000"/>
                </a:solidFill>
                <a:latin typeface="Consolas" pitchFamily="49" charset="0"/>
                <a:ea typeface="楷体" pitchFamily="49" charset="-122"/>
                <a:cs typeface="Consolas" pitchFamily="49" charset="0"/>
              </a:rPr>
              <a:t>queen(</a:t>
            </a:r>
            <a:r>
              <a:rPr lang="nb-NO" altLang="zh-CN" sz="2000" i="1" dirty="0">
                <a:solidFill>
                  <a:srgbClr val="C00000"/>
                </a:solidFill>
                <a:latin typeface="Consolas" pitchFamily="49" charset="0"/>
                <a:ea typeface="楷体" pitchFamily="49" charset="-122"/>
                <a:cs typeface="Consolas" pitchFamily="49" charset="0"/>
              </a:rPr>
              <a:t>i</a:t>
            </a:r>
            <a:r>
              <a:rPr lang="nb-NO" altLang="zh-CN" sz="2000" dirty="0">
                <a:solidFill>
                  <a:srgbClr val="C00000"/>
                </a:solidFill>
                <a:latin typeface="Consolas" pitchFamily="49" charset="0"/>
                <a:ea typeface="楷体" pitchFamily="49" charset="-122"/>
                <a:cs typeface="Consolas" pitchFamily="49" charset="0"/>
              </a:rPr>
              <a:t>+1</a:t>
            </a:r>
            <a:r>
              <a:rPr lang="zh-CN" altLang="nb-NO" sz="2000" dirty="0">
                <a:solidFill>
                  <a:srgbClr val="C00000"/>
                </a:solidFill>
                <a:latin typeface="Consolas" pitchFamily="49" charset="0"/>
                <a:ea typeface="楷体" pitchFamily="49" charset="-122"/>
                <a:cs typeface="Consolas" pitchFamily="49" charset="0"/>
              </a:rPr>
              <a:t>，</a:t>
            </a:r>
            <a:r>
              <a:rPr lang="nb-NO" altLang="zh-CN" sz="2000" i="1" dirty="0">
                <a:solidFill>
                  <a:srgbClr val="C00000"/>
                </a:solidFill>
                <a:latin typeface="Consolas" pitchFamily="49" charset="0"/>
                <a:ea typeface="楷体" pitchFamily="49" charset="-122"/>
                <a:cs typeface="Consolas" pitchFamily="49" charset="0"/>
              </a:rPr>
              <a:t>n</a:t>
            </a:r>
            <a:r>
              <a:rPr lang="nb-NO" altLang="zh-CN" sz="2000" dirty="0">
                <a:solidFill>
                  <a:srgbClr val="C00000"/>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表示在</a:t>
            </a:r>
            <a:r>
              <a:rPr lang="nb-NO" altLang="zh-CN" sz="2000" dirty="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zh-CN" altLang="nb-NO" sz="2000" dirty="0">
                <a:solidFill>
                  <a:srgbClr val="0000FF"/>
                </a:solidFill>
                <a:latin typeface="Consolas" pitchFamily="49" charset="0"/>
                <a:ea typeface="楷体" pitchFamily="49" charset="-122"/>
                <a:cs typeface="Consolas" pitchFamily="49" charset="0"/>
              </a:rPr>
              <a:t>行上已经放好了</a:t>
            </a:r>
            <a:r>
              <a:rPr lang="nb-NO" altLang="zh-CN" sz="2000" i="1" dirty="0">
                <a:solidFill>
                  <a:srgbClr val="0000FF"/>
                </a:solidFill>
                <a:latin typeface="Consolas" pitchFamily="49" charset="0"/>
                <a:ea typeface="楷体" pitchFamily="49" charset="-122"/>
                <a:cs typeface="Consolas" pitchFamily="49" charset="0"/>
              </a:rPr>
              <a:t>i</a:t>
            </a:r>
            <a:r>
              <a:rPr lang="zh-CN" altLang="nb-NO" sz="2000" dirty="0">
                <a:solidFill>
                  <a:srgbClr val="0000FF"/>
                </a:solidFill>
                <a:latin typeface="Consolas" pitchFamily="49" charset="0"/>
                <a:ea typeface="楷体" pitchFamily="49" charset="-122"/>
                <a:cs typeface="Consolas" pitchFamily="49" charset="0"/>
              </a:rPr>
              <a:t>个皇后</a:t>
            </a:r>
            <a:r>
              <a:rPr lang="zh-CN" altLang="en-US" sz="2000" dirty="0">
                <a:solidFill>
                  <a:srgbClr val="0000FF"/>
                </a:solidFill>
                <a:latin typeface="Consolas" pitchFamily="49" charset="0"/>
                <a:ea typeface="楷体" pitchFamily="49" charset="-122"/>
                <a:cs typeface="Consolas" pitchFamily="49" charset="0"/>
              </a:rPr>
              <a:t>，</a:t>
            </a:r>
            <a:r>
              <a:rPr lang="zh-CN" altLang="nb-NO" sz="2000" dirty="0">
                <a:solidFill>
                  <a:srgbClr val="0000FF"/>
                </a:solidFill>
                <a:latin typeface="Consolas" pitchFamily="49" charset="0"/>
                <a:ea typeface="楷体" pitchFamily="49" charset="-122"/>
                <a:cs typeface="Consolas" pitchFamily="49" charset="0"/>
              </a:rPr>
              <a:t>用于在</a:t>
            </a:r>
            <a:r>
              <a:rPr lang="nb-NO" altLang="zh-CN" sz="2000" i="1" dirty="0">
                <a:solidFill>
                  <a:srgbClr val="0000FF"/>
                </a:solidFill>
                <a:latin typeface="Consolas" pitchFamily="49" charset="0"/>
                <a:ea typeface="楷体" pitchFamily="49" charset="-122"/>
                <a:cs typeface="Consolas" pitchFamily="49" charset="0"/>
              </a:rPr>
              <a:t>i</a:t>
            </a:r>
            <a:r>
              <a:rPr lang="nb-NO" altLang="zh-CN" sz="2000" dirty="0">
                <a:solidFill>
                  <a:srgbClr val="0000FF"/>
                </a:solidFill>
                <a:latin typeface="Consolas" pitchFamily="49" charset="0"/>
                <a:ea typeface="楷体" pitchFamily="49" charset="-122"/>
                <a:cs typeface="Consolas" pitchFamily="49" charset="0"/>
              </a:rPr>
              <a:t>+1</a:t>
            </a:r>
            <a:r>
              <a:rPr lang="zh-CN" altLang="nb-NO"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n</a:t>
            </a:r>
            <a:r>
              <a:rPr lang="zh-CN" altLang="nb-NO" sz="2000" dirty="0">
                <a:solidFill>
                  <a:srgbClr val="0000FF"/>
                </a:solidFill>
                <a:latin typeface="Consolas" pitchFamily="49" charset="0"/>
                <a:ea typeface="楷体" pitchFamily="49" charset="-122"/>
                <a:cs typeface="Consolas" pitchFamily="49" charset="0"/>
              </a:rPr>
              <a:t>行放置</a:t>
            </a:r>
            <a:r>
              <a:rPr lang="nb-NO" altLang="zh-CN" sz="2000" i="1" dirty="0">
                <a:solidFill>
                  <a:srgbClr val="0000FF"/>
                </a:solidFill>
                <a:latin typeface="Consolas" pitchFamily="49" charset="0"/>
                <a:ea typeface="楷体" pitchFamily="49" charset="-122"/>
                <a:cs typeface="Consolas" pitchFamily="49" charset="0"/>
              </a:rPr>
              <a:t>n</a:t>
            </a:r>
            <a:r>
              <a:rPr lang="nb-NO" altLang="zh-CN" sz="2000" dirty="0">
                <a:solidFill>
                  <a:srgbClr val="0000FF"/>
                </a:solidFill>
                <a:latin typeface="Consolas" pitchFamily="49" charset="0"/>
                <a:ea typeface="楷体" pitchFamily="49" charset="-122"/>
                <a:cs typeface="Consolas" pitchFamily="49" charset="0"/>
              </a:rPr>
              <a:t>-</a:t>
            </a:r>
            <a:r>
              <a:rPr lang="nb-NO" altLang="zh-CN" sz="2000" i="1" dirty="0">
                <a:solidFill>
                  <a:srgbClr val="0000FF"/>
                </a:solidFill>
                <a:latin typeface="Consolas" pitchFamily="49" charset="0"/>
                <a:ea typeface="楷体" pitchFamily="49" charset="-122"/>
                <a:cs typeface="Consolas" pitchFamily="49" charset="0"/>
              </a:rPr>
              <a:t>i</a:t>
            </a:r>
            <a:r>
              <a:rPr lang="zh-CN" altLang="nb-NO" sz="2000" dirty="0">
                <a:solidFill>
                  <a:srgbClr val="0000FF"/>
                </a:solidFill>
                <a:latin typeface="Consolas" pitchFamily="49" charset="0"/>
                <a:ea typeface="楷体" pitchFamily="49" charset="-122"/>
                <a:cs typeface="Consolas" pitchFamily="49" charset="0"/>
              </a:rPr>
              <a:t>个皇后。</a:t>
            </a:r>
          </a:p>
          <a:p>
            <a:pPr>
              <a:lnSpc>
                <a:spcPct val="150000"/>
              </a:lnSpc>
              <a:spcBef>
                <a:spcPts val="0"/>
              </a:spcBef>
              <a:defRPr/>
            </a:pPr>
            <a:r>
              <a:rPr lang="zh-CN" altLang="nb-NO"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queen(</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比</a:t>
            </a:r>
            <a:r>
              <a:rPr lang="en-US" altLang="zh-CN" sz="2000" dirty="0">
                <a:solidFill>
                  <a:srgbClr val="0000FF"/>
                </a:solidFill>
                <a:latin typeface="Consolas" pitchFamily="49" charset="0"/>
                <a:ea typeface="楷体" pitchFamily="49" charset="-122"/>
                <a:cs typeface="Consolas" pitchFamily="49" charset="0"/>
              </a:rPr>
              <a:t>queen(</a:t>
            </a:r>
            <a:r>
              <a:rPr lang="en-US" altLang="zh-CN" sz="2000" i="1"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少放置一个皇后。所以</a:t>
            </a:r>
            <a:r>
              <a:rPr lang="en-US" altLang="zh-CN" sz="2000" dirty="0">
                <a:solidFill>
                  <a:srgbClr val="0000FF"/>
                </a:solidFill>
                <a:latin typeface="Consolas" pitchFamily="49" charset="0"/>
                <a:ea typeface="楷体" pitchFamily="49" charset="-122"/>
                <a:cs typeface="Consolas" pitchFamily="49" charset="0"/>
              </a:rPr>
              <a:t>queen(</a:t>
            </a:r>
            <a:r>
              <a:rPr lang="en-US" altLang="zh-CN" sz="2000" i="1" dirty="0">
                <a:solidFill>
                  <a:srgbClr val="0000FF"/>
                </a:solidFill>
                <a:latin typeface="Consolas" pitchFamily="49" charset="0"/>
                <a:ea typeface="楷体" pitchFamily="49" charset="-122"/>
                <a:cs typeface="Consolas" pitchFamily="49" charset="0"/>
              </a:rPr>
              <a:t>i</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是“小问题”，</a:t>
            </a:r>
            <a:r>
              <a:rPr lang="en-US" altLang="zh-CN" sz="2000" dirty="0">
                <a:solidFill>
                  <a:srgbClr val="0000FF"/>
                </a:solidFill>
                <a:latin typeface="Consolas" pitchFamily="49" charset="0"/>
                <a:ea typeface="楷体" pitchFamily="49" charset="-122"/>
                <a:cs typeface="Consolas" pitchFamily="49" charset="0"/>
              </a:rPr>
              <a:t>queen(</a:t>
            </a:r>
            <a:r>
              <a:rPr lang="en-US" altLang="zh-CN" sz="2000" i="1" dirty="0">
                <a:solidFill>
                  <a:srgbClr val="0000FF"/>
                </a:solidFill>
                <a:latin typeface="Consolas" pitchFamily="49" charset="0"/>
                <a:ea typeface="楷体" pitchFamily="49" charset="-122"/>
                <a:cs typeface="Consolas" pitchFamily="49" charset="0"/>
              </a:rPr>
              <a:t>i</a:t>
            </a:r>
            <a:r>
              <a:rPr lang="zh-CN" altLang="en-US" sz="2000" dirty="0">
                <a:solidFill>
                  <a:srgbClr val="0000FF"/>
                </a:solidFill>
                <a:latin typeface="Consolas" pitchFamily="49" charset="0"/>
                <a:ea typeface="楷体" pitchFamily="49" charset="-122"/>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是“大问题”。</a:t>
            </a:r>
            <a:endParaRPr lang="en-US" altLang="zh-CN" sz="2000" dirty="0">
              <a:solidFill>
                <a:srgbClr val="0000FF"/>
              </a:solidFill>
              <a:latin typeface="Consolas" pitchFamily="49" charset="0"/>
              <a:ea typeface="楷体" pitchFamily="49" charset="-122"/>
              <a:cs typeface="Consolas" pitchFamily="49" charset="0"/>
            </a:endParaRPr>
          </a:p>
        </p:txBody>
      </p:sp>
      <p:sp>
        <p:nvSpPr>
          <p:cNvPr id="5" name="Text Box 3"/>
          <p:cNvSpPr txBox="1">
            <a:spLocks noChangeArrowheads="1"/>
          </p:cNvSpPr>
          <p:nvPr/>
        </p:nvSpPr>
        <p:spPr bwMode="auto">
          <a:xfrm>
            <a:off x="1000100" y="3769495"/>
            <a:ext cx="7321571" cy="1731207"/>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0000" tIns="144000" bIns="144000">
            <a:spAutoFit/>
          </a:bodyPr>
          <a:lstStyle/>
          <a:p>
            <a:pPr>
              <a:lnSpc>
                <a:spcPct val="130000"/>
              </a:lnSpc>
              <a:defRPr/>
            </a:pPr>
            <a:r>
              <a:rPr lang="en-US" altLang="zh-CN" sz="1800">
                <a:solidFill>
                  <a:srgbClr val="0000FF"/>
                </a:solidFill>
                <a:latin typeface="Consolas" pitchFamily="49" charset="0"/>
                <a:ea typeface="仿宋" pitchFamily="49" charset="-122"/>
                <a:cs typeface="Consolas" pitchFamily="49" charset="0"/>
              </a:rPr>
              <a:t>queen(</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个皇后放置完毕，输出一个解	</a:t>
            </a:r>
            <a:r>
              <a:rPr lang="zh-CN" altLang="en-US" sz="180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k</a:t>
            </a:r>
            <a:r>
              <a:rPr lang="en-US" altLang="zh-CN" sz="1800">
                <a:solidFill>
                  <a:srgbClr val="00B0F0"/>
                </a:solidFill>
                <a:latin typeface="Consolas" pitchFamily="49" charset="0"/>
                <a:ea typeface="仿宋" pitchFamily="49" charset="-122"/>
                <a:cs typeface="Consolas" pitchFamily="49" charset="0"/>
              </a:rPr>
              <a:t>&gt;</a:t>
            </a:r>
            <a:r>
              <a:rPr lang="en-US" altLang="zh-CN" sz="1800" i="1">
                <a:solidFill>
                  <a:srgbClr val="00B0F0"/>
                </a:solidFill>
                <a:latin typeface="Consolas" pitchFamily="49" charset="0"/>
                <a:ea typeface="仿宋" pitchFamily="49" charset="-122"/>
                <a:cs typeface="Consolas" pitchFamily="49" charset="0"/>
              </a:rPr>
              <a:t>n</a:t>
            </a:r>
            <a:endParaRPr lang="en-US" altLang="zh-CN" sz="1800">
              <a:solidFill>
                <a:srgbClr val="00B0F0"/>
              </a:solidFill>
              <a:latin typeface="Consolas" pitchFamily="49" charset="0"/>
              <a:ea typeface="仿宋" pitchFamily="49" charset="-122"/>
              <a:cs typeface="Consolas" pitchFamily="49" charset="0"/>
            </a:endParaRPr>
          </a:p>
          <a:p>
            <a:pPr>
              <a:lnSpc>
                <a:spcPct val="130000"/>
              </a:lnSpc>
              <a:defRPr/>
            </a:pPr>
            <a:r>
              <a:rPr lang="en-US" altLang="zh-CN" sz="1800">
                <a:solidFill>
                  <a:srgbClr val="0000FF"/>
                </a:solidFill>
                <a:latin typeface="Consolas" pitchFamily="49" charset="0"/>
                <a:ea typeface="仿宋" pitchFamily="49" charset="-122"/>
                <a:cs typeface="Consolas" pitchFamily="49" charset="0"/>
              </a:rPr>
              <a:t>queen(</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pitchFamily="18" charset="2"/>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在第</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行的</a:t>
            </a:r>
            <a:r>
              <a:rPr lang="zh-CN" altLang="en-US" sz="1800">
                <a:solidFill>
                  <a:srgbClr val="FF00FF"/>
                </a:solidFill>
                <a:latin typeface="Consolas" pitchFamily="49" charset="0"/>
                <a:ea typeface="仿宋" pitchFamily="49" charset="-122"/>
                <a:cs typeface="Consolas" pitchFamily="49" charset="0"/>
              </a:rPr>
              <a:t>合适的位置（</a:t>
            </a:r>
            <a:r>
              <a:rPr lang="en-US" altLang="zh-CN" sz="1800" i="1">
                <a:solidFill>
                  <a:srgbClr val="FF00FF"/>
                </a:solidFill>
                <a:latin typeface="Consolas" pitchFamily="49" charset="0"/>
                <a:ea typeface="仿宋" pitchFamily="49" charset="-122"/>
                <a:cs typeface="Consolas" pitchFamily="49" charset="0"/>
              </a:rPr>
              <a:t>i</a:t>
            </a:r>
            <a:r>
              <a:rPr lang="en-US" altLang="zh-CN" sz="1800">
                <a:solidFill>
                  <a:srgbClr val="FF00FF"/>
                </a:solidFill>
                <a:latin typeface="Consolas" pitchFamily="49" charset="0"/>
                <a:ea typeface="仿宋" pitchFamily="49" charset="-122"/>
                <a:cs typeface="Consolas" pitchFamily="49" charset="0"/>
              </a:rPr>
              <a:t>,</a:t>
            </a:r>
            <a:r>
              <a:rPr lang="en-US" altLang="zh-CN" sz="1800" i="1">
                <a:solidFill>
                  <a:srgbClr val="FF00FF"/>
                </a:solidFill>
                <a:latin typeface="Consolas" pitchFamily="49" charset="0"/>
                <a:ea typeface="仿宋" pitchFamily="49" charset="-122"/>
                <a:cs typeface="Consolas" pitchFamily="49" charset="0"/>
              </a:rPr>
              <a:t>j</a:t>
            </a:r>
            <a:r>
              <a:rPr lang="zh-CN" altLang="en-US" sz="1800">
                <a:solidFill>
                  <a:srgbClr val="FF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其他情况</a:t>
            </a:r>
            <a:endParaRPr lang="en-US" altLang="zh-CN" sz="1800">
              <a:solidFill>
                <a:srgbClr val="00B0F0"/>
              </a:solidFill>
              <a:latin typeface="Consolas" pitchFamily="49" charset="0"/>
              <a:ea typeface="仿宋" pitchFamily="49" charset="-122"/>
              <a:cs typeface="Consolas" pitchFamily="49" charset="0"/>
            </a:endParaRPr>
          </a:p>
          <a:p>
            <a:pPr>
              <a:lnSpc>
                <a:spcPct val="130000"/>
              </a:lnSpc>
              <a:defRPr/>
            </a:pPr>
            <a:r>
              <a:rPr lang="en-US" altLang="zh-CN" sz="1800">
                <a:solidFill>
                  <a:srgbClr val="0000FF"/>
                </a:solidFill>
                <a:latin typeface="Consolas" pitchFamily="49" charset="0"/>
                <a:ea typeface="仿宋" pitchFamily="49" charset="-122"/>
                <a:cs typeface="Consolas" pitchFamily="49" charset="0"/>
              </a:rPr>
              <a:t>                 </a:t>
            </a:r>
            <a:r>
              <a:rPr lang="zh-CN" altLang="en-US" sz="1800">
                <a:solidFill>
                  <a:srgbClr val="0000FF"/>
                </a:solidFill>
                <a:latin typeface="Consolas" pitchFamily="49" charset="0"/>
                <a:ea typeface="仿宋" pitchFamily="49" charset="-122"/>
                <a:cs typeface="Consolas" pitchFamily="49" charset="0"/>
              </a:rPr>
              <a:t>在其上放置一个皇后</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a:p>
            <a:pPr>
              <a:lnSpc>
                <a:spcPct val="130000"/>
              </a:lnSpc>
              <a:defRPr/>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queen(</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p>
        </p:txBody>
      </p:sp>
    </p:spTree>
    <p:extLst>
      <p:ext uri="{BB962C8B-B14F-4D97-AF65-F5344CB8AC3E}">
        <p14:creationId xmlns:p14="http://schemas.microsoft.com/office/powerpoint/2010/main" val="1020188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250824" y="214290"/>
            <a:ext cx="8750332" cy="6249197"/>
          </a:xfrm>
          <a:prstGeom prst="rect">
            <a:avLst/>
          </a:prstGeom>
          <a:solidFill>
            <a:schemeClr val="bg1">
              <a:lumMod val="95000"/>
            </a:schemeClr>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tIns="144000">
            <a:spAutoFit/>
          </a:bodyPr>
          <a:lstStyle/>
          <a:p>
            <a:pPr>
              <a:defRPr/>
            </a:pPr>
            <a:r>
              <a:rPr lang="en-US" altLang="zh-CN" sz="1800">
                <a:solidFill>
                  <a:srgbClr val="0000FF"/>
                </a:solidFill>
                <a:latin typeface="Consolas" pitchFamily="49" charset="0"/>
                <a:ea typeface="仿宋" pitchFamily="49" charset="-122"/>
                <a:cs typeface="Consolas" pitchFamily="49" charset="0"/>
              </a:rPr>
              <a:t>bool place(int i,int 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测试</a:t>
            </a:r>
            <a:r>
              <a:rPr lang="en-US" altLang="zh-CN" sz="1800">
                <a:solidFill>
                  <a:srgbClr val="00B0F0"/>
                </a:solidFill>
                <a:latin typeface="Consolas" pitchFamily="49" charset="0"/>
                <a:ea typeface="仿宋" pitchFamily="49" charset="-122"/>
                <a:cs typeface="Consolas" pitchFamily="49" charset="0"/>
              </a:rPr>
              <a:t>(i,j)</a:t>
            </a:r>
            <a:r>
              <a:rPr lang="zh-CN" altLang="zh-CN" sz="1800">
                <a:solidFill>
                  <a:srgbClr val="00B0F0"/>
                </a:solidFill>
                <a:latin typeface="Consolas" pitchFamily="49" charset="0"/>
                <a:ea typeface="仿宋" pitchFamily="49" charset="-122"/>
                <a:cs typeface="Consolas" pitchFamily="49" charset="0"/>
              </a:rPr>
              <a:t>位置能否摆放皇后</a:t>
            </a:r>
          </a:p>
          <a:p>
            <a:pPr>
              <a:defRPr/>
            </a:pPr>
            <a:r>
              <a:rPr lang="en-US" altLang="zh-CN" sz="1800">
                <a:solidFill>
                  <a:srgbClr val="0000FF"/>
                </a:solidFill>
                <a:latin typeface="Consolas" pitchFamily="49" charset="0"/>
                <a:ea typeface="仿宋" pitchFamily="49" charset="-122"/>
                <a:cs typeface="Consolas" pitchFamily="49" charset="0"/>
              </a:rPr>
              <a:t>{   if (i==1) return true;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第一个皇后总是可以放置</a:t>
            </a:r>
          </a:p>
          <a:p>
            <a:pPr>
              <a:defRPr/>
            </a:pPr>
            <a:r>
              <a:rPr lang="en-US" altLang="zh-CN" sz="1800">
                <a:solidFill>
                  <a:srgbClr val="0000FF"/>
                </a:solidFill>
                <a:latin typeface="Consolas" pitchFamily="49" charset="0"/>
                <a:ea typeface="仿宋" pitchFamily="49" charset="-122"/>
                <a:cs typeface="Consolas" pitchFamily="49" charset="0"/>
              </a:rPr>
              <a:t>    int k=1;</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while (k&lt;i)			</a:t>
            </a:r>
            <a:r>
              <a:rPr lang="en-US" altLang="zh-CN" sz="1800">
                <a:solidFill>
                  <a:srgbClr val="00B0F0"/>
                </a:solidFill>
                <a:latin typeface="Consolas" pitchFamily="49" charset="0"/>
                <a:ea typeface="仿宋" pitchFamily="49" charset="-122"/>
                <a:cs typeface="Consolas" pitchFamily="49" charset="0"/>
              </a:rPr>
              <a:t>//k=1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i-1</a:t>
            </a:r>
            <a:r>
              <a:rPr lang="zh-CN" altLang="zh-CN" sz="1800">
                <a:solidFill>
                  <a:srgbClr val="00B0F0"/>
                </a:solidFill>
                <a:latin typeface="Consolas" pitchFamily="49" charset="0"/>
                <a:ea typeface="仿宋" pitchFamily="49" charset="-122"/>
                <a:cs typeface="Consolas" pitchFamily="49" charset="0"/>
              </a:rPr>
              <a:t>是已放置了皇后的行</a:t>
            </a:r>
          </a:p>
          <a:p>
            <a:pPr>
              <a:defRPr/>
            </a:pPr>
            <a:r>
              <a:rPr lang="en-US" altLang="zh-CN" sz="1800">
                <a:solidFill>
                  <a:srgbClr val="0000FF"/>
                </a:solidFill>
                <a:latin typeface="Consolas" pitchFamily="49" charset="0"/>
                <a:ea typeface="仿宋" pitchFamily="49" charset="-122"/>
                <a:cs typeface="Consolas" pitchFamily="49" charset="0"/>
              </a:rPr>
              <a:t>    {	if ((q[k]==j) || (abs(q[k]-j)==abs(i-k)))</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return false;</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k++;</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return true;</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nSpc>
                <a:spcPct val="200000"/>
              </a:lnSpc>
              <a:defRPr/>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queen</a:t>
            </a:r>
            <a:r>
              <a:rPr lang="en-US" altLang="zh-CN" sz="1800">
                <a:solidFill>
                  <a:srgbClr val="0000FF"/>
                </a:solidFill>
                <a:latin typeface="Consolas" pitchFamily="49" charset="0"/>
                <a:ea typeface="仿宋" pitchFamily="49" charset="-122"/>
                <a:cs typeface="Consolas" pitchFamily="49" charset="0"/>
              </a:rPr>
              <a:t>(int i,int 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放置</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的皇后</a:t>
            </a:r>
          </a:p>
          <a:p>
            <a:pPr>
              <a:defRPr/>
            </a:pPr>
            <a:r>
              <a:rPr lang="en-US" altLang="zh-CN" sz="1800">
                <a:solidFill>
                  <a:srgbClr val="0000FF"/>
                </a:solidFill>
                <a:latin typeface="Consolas" pitchFamily="49" charset="0"/>
                <a:ea typeface="仿宋" pitchFamily="49" charset="-122"/>
                <a:cs typeface="Consolas" pitchFamily="49" charset="0"/>
              </a:rPr>
              <a:t>{   if (i&gt;n) </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dispasolution(n);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所有皇后放置结束</a:t>
            </a:r>
          </a:p>
          <a:p>
            <a:pPr>
              <a:defRPr/>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	for (int j=1;j&lt;=n;j++)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行上试探每一个列</a:t>
            </a:r>
            <a:r>
              <a:rPr lang="en-US" altLang="zh-CN" sz="1800">
                <a:solidFill>
                  <a:srgbClr val="00B0F0"/>
                </a:solidFill>
                <a:latin typeface="Consolas" pitchFamily="49" charset="0"/>
                <a:ea typeface="仿宋" pitchFamily="49" charset="-122"/>
                <a:cs typeface="Consolas" pitchFamily="49" charset="0"/>
              </a:rPr>
              <a:t>j</a:t>
            </a:r>
            <a:endParaRPr lang="zh-CN" altLang="zh-CN" sz="1800">
              <a:solidFill>
                <a:srgbClr val="00B0F0"/>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if (place(i,j))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行上找到一个合适位置</a:t>
            </a:r>
            <a:r>
              <a:rPr lang="en-US" altLang="zh-CN" sz="1800">
                <a:solidFill>
                  <a:srgbClr val="00B0F0"/>
                </a:solidFill>
                <a:latin typeface="Consolas" pitchFamily="49" charset="0"/>
                <a:ea typeface="仿宋" pitchFamily="49" charset="-122"/>
                <a:cs typeface="Consolas" pitchFamily="49" charset="0"/>
              </a:rPr>
              <a:t>(i,j)</a:t>
            </a:r>
            <a:endParaRPr lang="zh-CN" altLang="zh-CN" sz="1800">
              <a:solidFill>
                <a:srgbClr val="00B0F0"/>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	q[i]=j;</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queen</a:t>
            </a:r>
            <a:r>
              <a:rPr lang="en-US" altLang="zh-CN" sz="1800">
                <a:solidFill>
                  <a:srgbClr val="0000FF"/>
                </a:solidFill>
                <a:latin typeface="Consolas" pitchFamily="49" charset="0"/>
                <a:ea typeface="仿宋" pitchFamily="49" charset="-122"/>
                <a:cs typeface="Consolas" pitchFamily="49" charset="0"/>
              </a:rPr>
              <a:t>(i+1,n);</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defRPr/>
            </a:pPr>
            <a:r>
              <a:rPr lang="en-US" altLang="zh-CN" sz="1800">
                <a:solidFill>
                  <a:srgbClr val="0000FF"/>
                </a:solidFill>
                <a:latin typeface="Consolas" pitchFamily="49" charset="0"/>
                <a:ea typeface="仿宋" pitchFamily="49" charset="-122"/>
                <a:cs typeface="Consolas" pitchFamily="49" charset="0"/>
              </a:rPr>
              <a:t>}</a:t>
            </a:r>
            <a:endParaRPr lang="en-US" altLang="zh-CN" sz="1800" dirty="0">
              <a:solidFill>
                <a:srgbClr val="0000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966037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DC94B14-2107-44D0-888B-6261B557BE6F}" type="slidenum">
              <a:rPr lang="zh-CN" altLang="en-US"/>
              <a:pPr>
                <a:defRPr/>
              </a:pPr>
              <a:t>2</a:t>
            </a:fld>
            <a:endParaRPr lang="en-US" altLang="zh-CN"/>
          </a:p>
        </p:txBody>
      </p:sp>
      <p:sp>
        <p:nvSpPr>
          <p:cNvPr id="3075" name="Rectangle 2"/>
          <p:cNvSpPr>
            <a:spLocks noGrp="1" noChangeArrowheads="1"/>
          </p:cNvSpPr>
          <p:nvPr>
            <p:ph type="title"/>
          </p:nvPr>
        </p:nvSpPr>
        <p:spPr>
          <a:xfrm>
            <a:off x="685800" y="304800"/>
            <a:ext cx="7772400" cy="609600"/>
          </a:xfrm>
        </p:spPr>
        <p:txBody>
          <a:bodyPr>
            <a:normAutofit fontScale="90000"/>
          </a:bodyPr>
          <a:lstStyle/>
          <a:p>
            <a:pPr eaLnBrk="1" hangingPunct="1"/>
            <a:r>
              <a:rPr lang="zh-CN" altLang="en-US" b="0"/>
              <a:t>回溯算法</a:t>
            </a:r>
          </a:p>
        </p:txBody>
      </p:sp>
      <p:sp>
        <p:nvSpPr>
          <p:cNvPr id="3076" name="Rectangle 3"/>
          <p:cNvSpPr>
            <a:spLocks noGrp="1" noChangeArrowheads="1"/>
          </p:cNvSpPr>
          <p:nvPr>
            <p:ph type="body" idx="1"/>
          </p:nvPr>
        </p:nvSpPr>
        <p:spPr>
          <a:xfrm>
            <a:off x="685800" y="1066800"/>
            <a:ext cx="8134350" cy="5486400"/>
          </a:xfrm>
        </p:spPr>
        <p:txBody>
          <a:bodyPr>
            <a:normAutofit/>
          </a:bodyPr>
          <a:lstStyle/>
          <a:p>
            <a:pPr eaLnBrk="1" hangingPunct="1">
              <a:lnSpc>
                <a:spcPct val="90000"/>
              </a:lnSpc>
            </a:pPr>
            <a:r>
              <a:rPr lang="zh-CN" altLang="en-US" sz="3000" dirty="0">
                <a:latin typeface="楷体" pitchFamily="49" charset="-122"/>
                <a:ea typeface="楷体" pitchFamily="49" charset="-122"/>
              </a:rPr>
              <a:t>对于有些最优解问题，没有任何的理论也无法采用精确的数学公式来帮助我们找到最优解，我们只能用穷举算法。在这里我们介绍一种系统化的穷举搜索技术，称为回溯技术。</a:t>
            </a:r>
          </a:p>
          <a:p>
            <a:pPr eaLnBrk="1" hangingPunct="1">
              <a:lnSpc>
                <a:spcPct val="90000"/>
              </a:lnSpc>
            </a:pPr>
            <a:r>
              <a:rPr lang="zh-CN" altLang="en-US" sz="3000" dirty="0">
                <a:latin typeface="楷体" pitchFamily="49" charset="-122"/>
                <a:ea typeface="楷体" pitchFamily="49" charset="-122"/>
              </a:rPr>
              <a:t>所谓回溯技术就是像人走迷宫一样，先选择一个前进方向尝试，一步步试探，在遇到死胡同不能再往前的时候就会退到上一个分支点，另选一个方向尝试，而在前进和回撤的路上都设置一些标记，以便能够正确返回，直到达到目标或者所有的可行方案都已经尝试完为止。</a:t>
            </a:r>
          </a:p>
        </p:txBody>
      </p:sp>
    </p:spTree>
    <p:extLst>
      <p:ext uri="{BB962C8B-B14F-4D97-AF65-F5344CB8AC3E}">
        <p14:creationId xmlns:p14="http://schemas.microsoft.com/office/powerpoint/2010/main" val="1485407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95288" y="260350"/>
            <a:ext cx="705643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Bef>
                <a:spcPct val="50000"/>
              </a:spcBef>
            </a:pPr>
            <a:r>
              <a:rPr lang="zh-CN" altLang="en-US" sz="2200">
                <a:solidFill>
                  <a:srgbClr val="0000FF"/>
                </a:solidFill>
                <a:latin typeface="Consolas" pitchFamily="49" charset="0"/>
                <a:ea typeface="楷体" pitchFamily="49" charset="-122"/>
                <a:cs typeface="Consolas" pitchFamily="49" charset="0"/>
              </a:rPr>
              <a:t>本程序一次执行结果如下：</a:t>
            </a:r>
          </a:p>
        </p:txBody>
      </p:sp>
      <p:sp>
        <p:nvSpPr>
          <p:cNvPr id="13316" name="Text Box 3"/>
          <p:cNvSpPr txBox="1">
            <a:spLocks noChangeArrowheads="1"/>
          </p:cNvSpPr>
          <p:nvPr/>
        </p:nvSpPr>
        <p:spPr bwMode="auto">
          <a:xfrm>
            <a:off x="468313" y="908050"/>
            <a:ext cx="6961207" cy="1952806"/>
          </a:xfrm>
          <a:prstGeom prst="rect">
            <a:avLst/>
          </a:prstGeom>
          <a:solidFill>
            <a:schemeClr val="folHlink"/>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180000" tIns="144000" rIns="180000" bIns="144000">
            <a:spAutoFit/>
          </a:bodyPr>
          <a:lstStyle/>
          <a:p>
            <a:pPr>
              <a:defRPr/>
            </a:pPr>
            <a:r>
              <a:rPr lang="zh-CN" altLang="en-US" sz="1800" dirty="0">
                <a:solidFill>
                  <a:srgbClr val="0000FF"/>
                </a:solidFill>
                <a:latin typeface="Consolas" pitchFamily="49" charset="0"/>
                <a:ea typeface="楷体" pitchFamily="49" charset="-122"/>
                <a:cs typeface="Consolas" pitchFamily="49" charset="0"/>
              </a:rPr>
              <a:t>皇后问题</a:t>
            </a:r>
            <a:r>
              <a:rPr lang="en-US" altLang="zh-CN" sz="1800" dirty="0">
                <a:solidFill>
                  <a:srgbClr val="0000FF"/>
                </a:solidFill>
                <a:latin typeface="Consolas" pitchFamily="49" charset="0"/>
                <a:ea typeface="楷体" pitchFamily="49" charset="-122"/>
                <a:cs typeface="Consolas" pitchFamily="49" charset="0"/>
              </a:rPr>
              <a:t>(n&lt;20) n=</a:t>
            </a:r>
            <a:r>
              <a:rPr lang="en-US" altLang="zh-CN" sz="1800" u="sng" dirty="0">
                <a:solidFill>
                  <a:srgbClr val="FF0000"/>
                </a:solidFill>
                <a:latin typeface="Consolas" pitchFamily="49" charset="0"/>
                <a:ea typeface="楷体" pitchFamily="49" charset="-122"/>
                <a:cs typeface="Consolas" pitchFamily="49" charset="0"/>
              </a:rPr>
              <a:t>6↙</a:t>
            </a:r>
            <a:endParaRPr lang="en-US" altLang="zh-CN" sz="1800" dirty="0">
              <a:solidFill>
                <a:srgbClr val="FF0000"/>
              </a:solidFill>
              <a:latin typeface="Consolas" pitchFamily="49" charset="0"/>
              <a:ea typeface="楷体" pitchFamily="49" charset="-122"/>
              <a:cs typeface="Consolas" pitchFamily="49" charset="0"/>
            </a:endParaRPr>
          </a:p>
          <a:p>
            <a:pPr>
              <a:defRPr/>
            </a:pPr>
            <a:r>
              <a:rPr lang="en-US" altLang="zh-CN" sz="1800" dirty="0">
                <a:solidFill>
                  <a:srgbClr val="0000FF"/>
                </a:solidFill>
                <a:latin typeface="Consolas" pitchFamily="49" charset="0"/>
                <a:ea typeface="楷体" pitchFamily="49" charset="-122"/>
                <a:cs typeface="Consolas" pitchFamily="49" charset="0"/>
              </a:rPr>
              <a:t>6</a:t>
            </a:r>
            <a:r>
              <a:rPr lang="zh-CN" altLang="en-US" sz="1800" dirty="0">
                <a:solidFill>
                  <a:srgbClr val="0000FF"/>
                </a:solidFill>
                <a:latin typeface="Consolas" pitchFamily="49" charset="0"/>
                <a:ea typeface="楷体" pitchFamily="49" charset="-122"/>
                <a:cs typeface="Consolas" pitchFamily="49" charset="0"/>
              </a:rPr>
              <a:t>皇后问题求解如下：</a:t>
            </a:r>
          </a:p>
          <a:p>
            <a:pPr>
              <a:defRPr/>
            </a:pPr>
            <a:r>
              <a:rPr lang="zh-CN" altLang="en-US" sz="1800" dirty="0">
                <a:solidFill>
                  <a:srgbClr val="0000FF"/>
                </a:solidFill>
                <a:latin typeface="Consolas" pitchFamily="49" charset="0"/>
                <a:ea typeface="楷体" pitchFamily="49" charset="-122"/>
                <a:cs typeface="Consolas" pitchFamily="49" charset="0"/>
              </a:rPr>
              <a:t> 第</a:t>
            </a:r>
            <a:r>
              <a:rPr lang="en-US" altLang="zh-CN" sz="1800" dirty="0">
                <a:solidFill>
                  <a:srgbClr val="0000FF"/>
                </a:solidFill>
                <a:latin typeface="Consolas" pitchFamily="49" charset="0"/>
                <a:ea typeface="楷体" pitchFamily="49" charset="-122"/>
                <a:cs typeface="Consolas" pitchFamily="49" charset="0"/>
              </a:rPr>
              <a:t>1</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 (4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2</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3</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a:t>
            </a:r>
          </a:p>
          <a:p>
            <a:pPr>
              <a:defRPr/>
            </a:pPr>
            <a:r>
              <a:rPr lang="en-US" altLang="zh-CN" sz="1800" dirty="0">
                <a:solidFill>
                  <a:srgbClr val="0000FF"/>
                </a:solidFill>
                <a:latin typeface="Consolas" pitchFamily="49" charset="0"/>
                <a:ea typeface="楷体" pitchFamily="49" charset="-122"/>
                <a:cs typeface="Consolas" pitchFamily="49" charset="0"/>
              </a:rPr>
              <a:t> </a:t>
            </a:r>
            <a:r>
              <a:rPr lang="zh-CN" altLang="en-US" sz="1800" dirty="0">
                <a:solidFill>
                  <a:srgbClr val="0000FF"/>
                </a:solidFill>
                <a:latin typeface="Consolas" pitchFamily="49" charset="0"/>
                <a:ea typeface="楷体" pitchFamily="49" charset="-122"/>
                <a:cs typeface="Consolas" pitchFamily="49" charset="0"/>
              </a:rPr>
              <a:t>第</a:t>
            </a:r>
            <a:r>
              <a:rPr lang="en-US" altLang="zh-CN" sz="1800" dirty="0">
                <a:solidFill>
                  <a:srgbClr val="0000FF"/>
                </a:solidFill>
                <a:latin typeface="Consolas" pitchFamily="49" charset="0"/>
                <a:ea typeface="楷体" pitchFamily="49" charset="-122"/>
                <a:cs typeface="Consolas" pitchFamily="49" charset="0"/>
              </a:rPr>
              <a:t>4</a:t>
            </a:r>
            <a:r>
              <a:rPr lang="zh-CN" altLang="en-US" sz="1800" dirty="0">
                <a:solidFill>
                  <a:srgbClr val="0000FF"/>
                </a:solidFill>
                <a:latin typeface="Consolas" pitchFamily="49" charset="0"/>
                <a:ea typeface="楷体" pitchFamily="49" charset="-122"/>
                <a:cs typeface="Consolas" pitchFamily="49" charset="0"/>
              </a:rPr>
              <a:t>个解：</a:t>
            </a:r>
            <a:r>
              <a:rPr lang="en-US" altLang="zh-CN" sz="1800">
                <a:solidFill>
                  <a:srgbClr val="0000FF"/>
                </a:solidFill>
                <a:latin typeface="Consolas" pitchFamily="49" charset="0"/>
                <a:ea typeface="楷体" pitchFamily="49" charset="-122"/>
                <a:cs typeface="Consolas" pitchFamily="49" charset="0"/>
              </a:rPr>
              <a:t>(1</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5</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(2</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3</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(3</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1</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(4</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6</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(5</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4</a:t>
            </a:r>
            <a:r>
              <a:rPr lang="en-US" altLang="zh-CN" sz="1800" dirty="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(6</a:t>
            </a:r>
            <a:r>
              <a:rPr lang="zh-CN" altLang="en-US"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2</a:t>
            </a:r>
            <a:r>
              <a:rPr lang="en-US" altLang="zh-CN" sz="1800" dirty="0">
                <a:solidFill>
                  <a:srgbClr val="0000FF"/>
                </a:solidFill>
                <a:latin typeface="Consolas" pitchFamily="49" charset="0"/>
                <a:ea typeface="楷体" pitchFamily="49" charset="-122"/>
                <a:cs typeface="Consolas" pitchFamily="49" charset="0"/>
              </a:rPr>
              <a:t>)</a:t>
            </a:r>
          </a:p>
        </p:txBody>
      </p:sp>
      <p:graphicFrame>
        <p:nvGraphicFramePr>
          <p:cNvPr id="28676" name="Object 4"/>
          <p:cNvGraphicFramePr>
            <a:graphicFrameLocks noChangeAspect="1"/>
          </p:cNvGraphicFramePr>
          <p:nvPr/>
        </p:nvGraphicFramePr>
        <p:xfrm>
          <a:off x="395288" y="3500438"/>
          <a:ext cx="8137525" cy="2327275"/>
        </p:xfrm>
        <a:graphic>
          <a:graphicData uri="http://schemas.openxmlformats.org/presentationml/2006/ole">
            <mc:AlternateContent xmlns:mc="http://schemas.openxmlformats.org/markup-compatibility/2006">
              <mc:Choice xmlns:v="urn:schemas-microsoft-com:vml" Requires="v">
                <p:oleObj name="图片" r:id="rId2" imgW="5443054" imgH="1540867" progId="">
                  <p:embed/>
                </p:oleObj>
              </mc:Choice>
              <mc:Fallback>
                <p:oleObj name="图片" r:id="rId2" imgW="5443054" imgH="1540867"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813752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AutoShape 6"/>
          <p:cNvSpPr>
            <a:spLocks noChangeArrowheads="1"/>
          </p:cNvSpPr>
          <p:nvPr/>
        </p:nvSpPr>
        <p:spPr bwMode="auto">
          <a:xfrm>
            <a:off x="3786188" y="3000375"/>
            <a:ext cx="285750" cy="360363"/>
          </a:xfrm>
          <a:prstGeom prst="downArrow">
            <a:avLst>
              <a:gd name="adj1" fmla="val 50000"/>
              <a:gd name="adj2" fmla="val 25000"/>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pPr>
              <a:defRPr/>
            </a:pPr>
            <a:endParaRPr lang="zh-CN" altLang="en-US">
              <a:latin typeface="Consolas" pitchFamily="49" charset="0"/>
              <a:cs typeface="Consolas" pitchFamily="49" charset="0"/>
            </a:endParaRPr>
          </a:p>
        </p:txBody>
      </p:sp>
    </p:spTree>
    <p:extLst>
      <p:ext uri="{BB962C8B-B14F-4D97-AF65-F5344CB8AC3E}">
        <p14:creationId xmlns:p14="http://schemas.microsoft.com/office/powerpoint/2010/main" val="2697087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3EF50FB-4878-4DE6-A7FA-ED170B795305}" type="slidenum">
              <a:rPr lang="zh-CN" altLang="en-US"/>
              <a:pPr>
                <a:defRPr/>
              </a:pPr>
              <a:t>21</a:t>
            </a:fld>
            <a:endParaRPr lang="en-US" altLang="zh-CN"/>
          </a:p>
        </p:txBody>
      </p:sp>
      <p:sp>
        <p:nvSpPr>
          <p:cNvPr id="485378" name="Rectangle 2"/>
          <p:cNvSpPr>
            <a:spLocks noGrp="1" noChangeArrowheads="1"/>
          </p:cNvSpPr>
          <p:nvPr>
            <p:ph type="title"/>
          </p:nvPr>
        </p:nvSpPr>
        <p:spPr>
          <a:xfrm>
            <a:off x="685800" y="3048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递归回溯</a:t>
            </a:r>
          </a:p>
        </p:txBody>
      </p:sp>
      <p:sp>
        <p:nvSpPr>
          <p:cNvPr id="28676" name="Rectangle 3"/>
          <p:cNvSpPr>
            <a:spLocks noGrp="1" noChangeArrowheads="1"/>
          </p:cNvSpPr>
          <p:nvPr>
            <p:ph type="body" idx="1"/>
          </p:nvPr>
        </p:nvSpPr>
        <p:spPr>
          <a:xfrm>
            <a:off x="685800" y="1371600"/>
            <a:ext cx="7772400" cy="4724400"/>
          </a:xfrm>
        </p:spPr>
        <p:txBody>
          <a:bodyPr/>
          <a:lstStyle/>
          <a:p>
            <a:pPr eaLnBrk="1" hangingPunct="1">
              <a:spcBef>
                <a:spcPct val="0"/>
              </a:spcBef>
              <a:buFontTx/>
              <a:buNone/>
            </a:pPr>
            <a:r>
              <a:rPr kumimoji="0" lang="zh-CN" altLang="en-US" sz="2400">
                <a:latin typeface="Arial" charset="0"/>
                <a:ea typeface="楷体_GB2312" pitchFamily="49" charset="-122"/>
              </a:rPr>
              <a:t>回溯法对解空间作深度优先搜索，因此，在一般情况下用递归方法实现回溯法。</a:t>
            </a:r>
          </a:p>
          <a:p>
            <a:pPr eaLnBrk="1" hangingPunct="1">
              <a:spcBef>
                <a:spcPct val="0"/>
              </a:spcBef>
              <a:buFontTx/>
              <a:buNone/>
            </a:pPr>
            <a:r>
              <a:rPr kumimoji="0" lang="en-US" altLang="zh-CN" sz="2400">
                <a:latin typeface="Arial" charset="0"/>
                <a:ea typeface="楷体_GB2312" pitchFamily="49" charset="-122"/>
              </a:rPr>
              <a:t>void </a:t>
            </a:r>
            <a:r>
              <a:rPr kumimoji="0" lang="en-US" altLang="zh-CN" sz="2400" b="1">
                <a:latin typeface="Arial" charset="0"/>
                <a:ea typeface="楷体_GB2312" pitchFamily="49" charset="-122"/>
              </a:rPr>
              <a:t>backtrack </a:t>
            </a:r>
            <a:r>
              <a:rPr kumimoji="0" lang="en-US" altLang="zh-CN" sz="2400">
                <a:latin typeface="Arial" charset="0"/>
                <a:ea typeface="楷体_GB2312" pitchFamily="49" charset="-122"/>
              </a:rPr>
              <a:t>(int t)</a:t>
            </a:r>
          </a:p>
          <a:p>
            <a:pPr eaLnBrk="1" hangingPunct="1">
              <a:spcBef>
                <a:spcPct val="0"/>
              </a:spcBef>
              <a:buFontTx/>
              <a:buNone/>
            </a:pPr>
            <a:r>
              <a:rPr kumimoji="0" lang="en-US" altLang="zh-CN" sz="2400">
                <a:latin typeface="Arial" charset="0"/>
                <a:ea typeface="楷体_GB2312" pitchFamily="49" charset="-122"/>
              </a:rPr>
              <a:t>{</a:t>
            </a:r>
          </a:p>
          <a:p>
            <a:pPr eaLnBrk="1" hangingPunct="1">
              <a:spcBef>
                <a:spcPct val="0"/>
              </a:spcBef>
              <a:buFontTx/>
              <a:buNone/>
            </a:pPr>
            <a:r>
              <a:rPr kumimoji="0" lang="en-US" altLang="zh-CN" sz="2400">
                <a:latin typeface="Arial" charset="0"/>
                <a:ea typeface="楷体_GB2312" pitchFamily="49" charset="-122"/>
              </a:rPr>
              <a:t>       </a:t>
            </a:r>
            <a:r>
              <a:rPr kumimoji="0" lang="en-US" altLang="zh-CN" sz="2400" b="1">
                <a:latin typeface="Arial" charset="0"/>
                <a:ea typeface="楷体_GB2312" pitchFamily="49" charset="-122"/>
              </a:rPr>
              <a:t>if</a:t>
            </a:r>
            <a:r>
              <a:rPr kumimoji="0" lang="en-US" altLang="zh-CN" sz="2400">
                <a:latin typeface="Arial" charset="0"/>
                <a:ea typeface="楷体_GB2312" pitchFamily="49" charset="-122"/>
              </a:rPr>
              <a:t> (t&gt;n) </a:t>
            </a:r>
            <a:r>
              <a:rPr kumimoji="0" lang="en-US" altLang="zh-CN" sz="2400" b="1">
                <a:latin typeface="Arial" charset="0"/>
                <a:ea typeface="楷体_GB2312" pitchFamily="49" charset="-122"/>
              </a:rPr>
              <a:t>output</a:t>
            </a:r>
            <a:r>
              <a:rPr kumimoji="0" lang="en-US" altLang="zh-CN" sz="2400">
                <a:latin typeface="Arial" charset="0"/>
                <a:ea typeface="楷体_GB2312" pitchFamily="49" charset="-122"/>
              </a:rPr>
              <a:t>(x);</a:t>
            </a:r>
          </a:p>
          <a:p>
            <a:pPr eaLnBrk="1" hangingPunct="1">
              <a:spcBef>
                <a:spcPct val="0"/>
              </a:spcBef>
              <a:buFontTx/>
              <a:buNone/>
            </a:pPr>
            <a:r>
              <a:rPr kumimoji="0" lang="en-US" altLang="zh-CN" sz="2400">
                <a:latin typeface="Arial" charset="0"/>
                <a:ea typeface="楷体_GB2312" pitchFamily="49" charset="-122"/>
              </a:rPr>
              <a:t>       </a:t>
            </a:r>
            <a:r>
              <a:rPr kumimoji="0" lang="en-US" altLang="zh-CN" sz="2400" b="1">
                <a:latin typeface="Arial" charset="0"/>
                <a:ea typeface="楷体_GB2312" pitchFamily="49" charset="-122"/>
              </a:rPr>
              <a:t>else</a:t>
            </a:r>
          </a:p>
          <a:p>
            <a:pPr eaLnBrk="1" hangingPunct="1">
              <a:spcBef>
                <a:spcPct val="0"/>
              </a:spcBef>
              <a:buFontTx/>
              <a:buNone/>
            </a:pPr>
            <a:r>
              <a:rPr kumimoji="0" lang="en-US" altLang="zh-CN" sz="2400" b="1">
                <a:latin typeface="Arial" charset="0"/>
                <a:ea typeface="楷体_GB2312" pitchFamily="49" charset="-122"/>
              </a:rPr>
              <a:t>         for</a:t>
            </a:r>
            <a:r>
              <a:rPr kumimoji="0" lang="en-US" altLang="zh-CN" sz="2400">
                <a:latin typeface="Arial" charset="0"/>
                <a:ea typeface="楷体_GB2312" pitchFamily="49" charset="-122"/>
              </a:rPr>
              <a:t> (int i=</a:t>
            </a:r>
            <a:r>
              <a:rPr kumimoji="0" lang="en-US" altLang="zh-CN" sz="2400" b="1">
                <a:latin typeface="Arial" charset="0"/>
                <a:ea typeface="楷体_GB2312" pitchFamily="49" charset="-122"/>
              </a:rPr>
              <a:t>f</a:t>
            </a:r>
            <a:r>
              <a:rPr kumimoji="0" lang="en-US" altLang="zh-CN" sz="2400">
                <a:latin typeface="Arial" charset="0"/>
                <a:ea typeface="楷体_GB2312" pitchFamily="49" charset="-122"/>
              </a:rPr>
              <a:t>(n,t);i&lt;=</a:t>
            </a:r>
            <a:r>
              <a:rPr kumimoji="0" lang="en-US" altLang="zh-CN" sz="2400" b="1">
                <a:latin typeface="Arial" charset="0"/>
                <a:ea typeface="楷体_GB2312" pitchFamily="49" charset="-122"/>
              </a:rPr>
              <a:t>g</a:t>
            </a:r>
            <a:r>
              <a:rPr kumimoji="0" lang="en-US" altLang="zh-CN" sz="2400">
                <a:latin typeface="Arial" charset="0"/>
                <a:ea typeface="楷体_GB2312" pitchFamily="49" charset="-122"/>
              </a:rPr>
              <a:t>(n,t);i++) {</a:t>
            </a:r>
          </a:p>
          <a:p>
            <a:pPr eaLnBrk="1" hangingPunct="1">
              <a:spcBef>
                <a:spcPct val="0"/>
              </a:spcBef>
              <a:buFontTx/>
              <a:buNone/>
            </a:pPr>
            <a:r>
              <a:rPr kumimoji="0" lang="en-US" altLang="zh-CN" sz="2400">
                <a:latin typeface="Arial" charset="0"/>
                <a:ea typeface="楷体_GB2312" pitchFamily="49" charset="-122"/>
              </a:rPr>
              <a:t>           x[t]=</a:t>
            </a:r>
            <a:r>
              <a:rPr kumimoji="0" lang="en-US" altLang="zh-CN" sz="2400" b="1">
                <a:latin typeface="Arial" charset="0"/>
                <a:ea typeface="楷体_GB2312" pitchFamily="49" charset="-122"/>
              </a:rPr>
              <a:t>h</a:t>
            </a:r>
            <a:r>
              <a:rPr kumimoji="0" lang="en-US" altLang="zh-CN" sz="2400">
                <a:latin typeface="Arial" charset="0"/>
                <a:ea typeface="楷体_GB2312" pitchFamily="49" charset="-122"/>
              </a:rPr>
              <a:t>(i);</a:t>
            </a:r>
          </a:p>
          <a:p>
            <a:pPr eaLnBrk="1" hangingPunct="1">
              <a:spcBef>
                <a:spcPct val="0"/>
              </a:spcBef>
              <a:buFontTx/>
              <a:buNone/>
            </a:pPr>
            <a:r>
              <a:rPr kumimoji="0" lang="en-US" altLang="zh-CN" sz="2400">
                <a:latin typeface="Arial" charset="0"/>
                <a:ea typeface="楷体_GB2312" pitchFamily="49" charset="-122"/>
              </a:rPr>
              <a:t>           if (</a:t>
            </a:r>
            <a:r>
              <a:rPr kumimoji="0" lang="en-US" altLang="zh-CN" sz="2400" b="1">
                <a:latin typeface="Arial" charset="0"/>
                <a:ea typeface="楷体_GB2312" pitchFamily="49" charset="-122"/>
              </a:rPr>
              <a:t>constraint</a:t>
            </a:r>
            <a:r>
              <a:rPr kumimoji="0" lang="en-US" altLang="zh-CN" sz="2400">
                <a:latin typeface="Arial" charset="0"/>
                <a:ea typeface="楷体_GB2312" pitchFamily="49" charset="-122"/>
              </a:rPr>
              <a:t>(t)&amp;&amp;</a:t>
            </a:r>
            <a:r>
              <a:rPr kumimoji="0" lang="en-US" altLang="zh-CN" sz="2400" b="1">
                <a:latin typeface="Arial" charset="0"/>
                <a:ea typeface="楷体_GB2312" pitchFamily="49" charset="-122"/>
              </a:rPr>
              <a:t>bound</a:t>
            </a:r>
            <a:r>
              <a:rPr kumimoji="0" lang="en-US" altLang="zh-CN" sz="2400">
                <a:latin typeface="Arial" charset="0"/>
                <a:ea typeface="楷体_GB2312" pitchFamily="49" charset="-122"/>
              </a:rPr>
              <a:t>(t)) </a:t>
            </a:r>
            <a:r>
              <a:rPr kumimoji="0" lang="en-US" altLang="zh-CN" sz="2400" b="1">
                <a:latin typeface="Arial" charset="0"/>
                <a:ea typeface="楷体_GB2312" pitchFamily="49" charset="-122"/>
              </a:rPr>
              <a:t>backtrack</a:t>
            </a:r>
            <a:r>
              <a:rPr kumimoji="0" lang="en-US" altLang="zh-CN" sz="2400">
                <a:latin typeface="Arial" charset="0"/>
                <a:ea typeface="楷体_GB2312" pitchFamily="49" charset="-122"/>
              </a:rPr>
              <a:t>(t+1);</a:t>
            </a:r>
          </a:p>
          <a:p>
            <a:pPr eaLnBrk="1" hangingPunct="1">
              <a:spcBef>
                <a:spcPct val="0"/>
              </a:spcBef>
              <a:buFontTx/>
              <a:buNone/>
            </a:pPr>
            <a:r>
              <a:rPr kumimoji="0" lang="en-US" altLang="zh-CN" sz="2400">
                <a:latin typeface="Arial" charset="0"/>
                <a:ea typeface="楷体_GB2312" pitchFamily="49" charset="-122"/>
              </a:rPr>
              <a:t>           }</a:t>
            </a:r>
          </a:p>
          <a:p>
            <a:pPr eaLnBrk="1" hangingPunct="1">
              <a:spcBef>
                <a:spcPct val="0"/>
              </a:spcBef>
              <a:buFontTx/>
              <a:buNone/>
            </a:pPr>
            <a:r>
              <a:rPr kumimoji="0" lang="en-US" altLang="zh-CN" sz="2400">
                <a:latin typeface="Arial" charset="0"/>
                <a:ea typeface="楷体_GB2312" pitchFamily="49" charset="-122"/>
              </a:rPr>
              <a:t>}</a:t>
            </a:r>
            <a:endParaRPr kumimoji="0" lang="zh-CN" altLang="en-US" sz="2400">
              <a:latin typeface="Arial" charset="0"/>
              <a:ea typeface="楷体_GB2312" pitchFamily="49" charset="-122"/>
            </a:endParaRPr>
          </a:p>
          <a:p>
            <a:pPr eaLnBrk="1" hangingPunct="1"/>
            <a:endParaRPr lang="zh-CN" altLang="en-US"/>
          </a:p>
        </p:txBody>
      </p:sp>
    </p:spTree>
    <p:extLst>
      <p:ext uri="{BB962C8B-B14F-4D97-AF65-F5344CB8AC3E}">
        <p14:creationId xmlns:p14="http://schemas.microsoft.com/office/powerpoint/2010/main" val="342361105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5F16B8B9-C7EA-49C3-B67E-47A44E353D3F}" type="slidenum">
              <a:rPr lang="zh-CN" altLang="en-US"/>
              <a:pPr>
                <a:defRPr/>
              </a:pPr>
              <a:t>22</a:t>
            </a:fld>
            <a:endParaRPr lang="en-US" altLang="zh-CN"/>
          </a:p>
        </p:txBody>
      </p:sp>
      <p:sp>
        <p:nvSpPr>
          <p:cNvPr id="500738" name="Rectangle 2"/>
          <p:cNvSpPr>
            <a:spLocks noGrp="1" noChangeArrowheads="1"/>
          </p:cNvSpPr>
          <p:nvPr>
            <p:ph type="title"/>
          </p:nvPr>
        </p:nvSpPr>
        <p:spPr>
          <a:xfrm>
            <a:off x="685800" y="0"/>
            <a:ext cx="7772400" cy="1143000"/>
          </a:xfrm>
        </p:spPr>
        <p:txBody>
          <a:bodyPr/>
          <a:lstStyle/>
          <a:p>
            <a:pPr eaLnBrk="1" hangingPunct="1">
              <a:defRPr/>
            </a:pPr>
            <a:r>
              <a:rPr lang="en-US" altLang="en-US">
                <a:effectLst>
                  <a:outerShdw blurRad="38100" dist="38100" dir="2700000" algn="tl">
                    <a:srgbClr val="C0C0C0"/>
                  </a:outerShdw>
                </a:effectLst>
                <a:ea typeface="黑体" pitchFamily="2" charset="-122"/>
              </a:rPr>
              <a:t>图的</a:t>
            </a:r>
            <a:r>
              <a:rPr lang="en-US" altLang="en-US">
                <a:effectLst>
                  <a:outerShdw blurRad="38100" dist="38100" dir="2700000" algn="tl">
                    <a:srgbClr val="C0C0C0"/>
                  </a:outerShdw>
                </a:effectLst>
                <a:latin typeface="Arial" charset="0"/>
                <a:ea typeface="黑体" pitchFamily="2" charset="-122"/>
              </a:rPr>
              <a:t>m</a:t>
            </a:r>
            <a:r>
              <a:rPr lang="en-US" altLang="en-US">
                <a:effectLst>
                  <a:outerShdw blurRad="38100" dist="38100" dir="2700000" algn="tl">
                    <a:srgbClr val="C0C0C0"/>
                  </a:outerShdw>
                </a:effectLst>
                <a:ea typeface="黑体" pitchFamily="2" charset="-122"/>
              </a:rPr>
              <a:t>着色问题</a:t>
            </a:r>
            <a:endParaRPr lang="zh-CN" altLang="en-US">
              <a:effectLst>
                <a:outerShdw blurRad="38100" dist="38100" dir="2700000" algn="tl">
                  <a:srgbClr val="C0C0C0"/>
                </a:outerShdw>
              </a:effectLst>
              <a:ea typeface="黑体" pitchFamily="2" charset="-122"/>
            </a:endParaRPr>
          </a:p>
        </p:txBody>
      </p:sp>
      <p:sp>
        <p:nvSpPr>
          <p:cNvPr id="29700" name="Text Box 3"/>
          <p:cNvSpPr txBox="1">
            <a:spLocks noChangeArrowheads="1"/>
          </p:cNvSpPr>
          <p:nvPr/>
        </p:nvSpPr>
        <p:spPr bwMode="auto">
          <a:xfrm>
            <a:off x="323850" y="765175"/>
            <a:ext cx="84455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2800">
                <a:latin typeface="黑体" pitchFamily="2" charset="-122"/>
                <a:ea typeface="黑体" pitchFamily="2" charset="-122"/>
              </a:rPr>
              <a:t>给定无向连通图</a:t>
            </a:r>
            <a:r>
              <a:rPr lang="en-US" altLang="zh-CN" sz="2800">
                <a:latin typeface="黑体" pitchFamily="2" charset="-122"/>
                <a:ea typeface="黑体" pitchFamily="2" charset="-122"/>
              </a:rPr>
              <a:t>G</a:t>
            </a:r>
            <a:r>
              <a:rPr lang="zh-CN" altLang="en-US" sz="2800">
                <a:latin typeface="黑体" pitchFamily="2" charset="-122"/>
                <a:ea typeface="黑体" pitchFamily="2" charset="-122"/>
              </a:rPr>
              <a:t>和</a:t>
            </a:r>
            <a:r>
              <a:rPr lang="en-US" altLang="zh-CN" sz="2800">
                <a:latin typeface="黑体" pitchFamily="2" charset="-122"/>
                <a:ea typeface="黑体" pitchFamily="2" charset="-122"/>
              </a:rPr>
              <a:t>m</a:t>
            </a:r>
            <a:r>
              <a:rPr lang="zh-CN" altLang="en-US" sz="2800">
                <a:latin typeface="黑体" pitchFamily="2" charset="-122"/>
                <a:ea typeface="黑体" pitchFamily="2" charset="-122"/>
              </a:rPr>
              <a:t>种不同的颜色。用这些颜色为图</a:t>
            </a:r>
            <a:r>
              <a:rPr lang="en-US" altLang="zh-CN" sz="2800">
                <a:latin typeface="黑体" pitchFamily="2" charset="-122"/>
                <a:ea typeface="黑体" pitchFamily="2" charset="-122"/>
              </a:rPr>
              <a:t>G</a:t>
            </a:r>
            <a:r>
              <a:rPr lang="zh-CN" altLang="en-US" sz="2800">
                <a:latin typeface="黑体" pitchFamily="2" charset="-122"/>
                <a:ea typeface="黑体" pitchFamily="2" charset="-122"/>
              </a:rPr>
              <a:t>的各顶点着色，每个顶点着一种颜色。如果这个图不是</a:t>
            </a:r>
            <a:r>
              <a:rPr lang="en-US" altLang="zh-CN" sz="2800">
                <a:latin typeface="黑体" pitchFamily="2" charset="-122"/>
                <a:ea typeface="黑体" pitchFamily="2" charset="-122"/>
              </a:rPr>
              <a:t>m</a:t>
            </a:r>
            <a:r>
              <a:rPr lang="zh-CN" altLang="en-US" sz="2800">
                <a:latin typeface="黑体" pitchFamily="2" charset="-122"/>
                <a:ea typeface="黑体" pitchFamily="2" charset="-122"/>
              </a:rPr>
              <a:t>可着色的就给出否定回答，如果是</a:t>
            </a:r>
            <a:r>
              <a:rPr lang="en-US" altLang="zh-CN" sz="2800">
                <a:latin typeface="黑体" pitchFamily="2" charset="-122"/>
                <a:ea typeface="黑体" pitchFamily="2" charset="-122"/>
              </a:rPr>
              <a:t>m</a:t>
            </a:r>
            <a:r>
              <a:rPr lang="zh-CN" altLang="en-US" sz="2800">
                <a:latin typeface="黑体" pitchFamily="2" charset="-122"/>
                <a:ea typeface="黑体" pitchFamily="2" charset="-122"/>
              </a:rPr>
              <a:t>可着色的就找出有多少种着色方法。这个问题是图的</a:t>
            </a:r>
            <a:r>
              <a:rPr lang="en-US" altLang="zh-CN" sz="2800">
                <a:latin typeface="黑体" pitchFamily="2" charset="-122"/>
                <a:ea typeface="黑体" pitchFamily="2" charset="-122"/>
              </a:rPr>
              <a:t>m</a:t>
            </a:r>
            <a:r>
              <a:rPr lang="zh-CN" altLang="en-US" sz="2800">
                <a:latin typeface="黑体" pitchFamily="2" charset="-122"/>
                <a:ea typeface="黑体" pitchFamily="2" charset="-122"/>
              </a:rPr>
              <a:t>可着色判定问题。</a:t>
            </a:r>
          </a:p>
        </p:txBody>
      </p:sp>
      <p:graphicFrame>
        <p:nvGraphicFramePr>
          <p:cNvPr id="29701" name="Object 4"/>
          <p:cNvGraphicFramePr>
            <a:graphicFrameLocks noChangeAspect="1"/>
          </p:cNvGraphicFramePr>
          <p:nvPr/>
        </p:nvGraphicFramePr>
        <p:xfrm>
          <a:off x="1763713" y="4076700"/>
          <a:ext cx="5113337" cy="2179638"/>
        </p:xfrm>
        <a:graphic>
          <a:graphicData uri="http://schemas.openxmlformats.org/presentationml/2006/ole">
            <mc:AlternateContent xmlns:mc="http://schemas.openxmlformats.org/markup-compatibility/2006">
              <mc:Choice xmlns:v="urn:schemas-microsoft-com:vml" Requires="v">
                <p:oleObj name="位图图像" r:id="rId2" imgW="2457143" imgH="1047619" progId="Paint.Picture">
                  <p:embed/>
                </p:oleObj>
              </mc:Choice>
              <mc:Fallback>
                <p:oleObj name="位图图像" r:id="rId2" imgW="2457143" imgH="1047619"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4076700"/>
                        <a:ext cx="5113337" cy="217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804294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214422"/>
            <a:ext cx="8572560" cy="4464940"/>
          </a:xfrm>
          <a:prstGeom prst="rect">
            <a:avLst/>
          </a:prstGeom>
          <a:noFill/>
        </p:spPr>
        <p:txBody>
          <a:bodyPr wrap="square" rtlCol="0">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【问题描述】</a:t>
            </a:r>
            <a:r>
              <a:rPr lang="zh-CN" altLang="zh-CN" sz="2000" b="1" dirty="0">
                <a:solidFill>
                  <a:srgbClr val="0000FF"/>
                </a:solidFill>
                <a:latin typeface="Consolas" pitchFamily="49" charset="0"/>
                <a:ea typeface="楷体" pitchFamily="49" charset="-122"/>
                <a:cs typeface="Consolas" pitchFamily="49" charset="0"/>
              </a:rPr>
              <a:t>给定无向连通图</a:t>
            </a:r>
            <a:r>
              <a:rPr lang="en-US" altLang="zh-CN" sz="2000" b="1" i="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和</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种不同的颜色。用这些颜色为图</a:t>
            </a:r>
            <a:r>
              <a:rPr lang="en-US" altLang="zh-CN" sz="2000" b="1" i="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的各顶点着色，每个顶点着一种颜色。如果有一种着色法使</a:t>
            </a:r>
            <a:r>
              <a:rPr lang="en-US" altLang="zh-CN" sz="2000" b="1" i="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中每条边的两个顶点着不同颜色，则称这个图是</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可着色的。图的</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着色问题是对于给定图</a:t>
            </a:r>
            <a:r>
              <a:rPr lang="en-US" altLang="zh-CN" sz="2000" b="1" i="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和</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种颜色，找出所有不同的着色法。</a:t>
            </a:r>
          </a:p>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【输入格式】</a:t>
            </a:r>
            <a:r>
              <a:rPr lang="zh-CN" altLang="zh-CN" sz="2000" b="1" dirty="0">
                <a:solidFill>
                  <a:srgbClr val="0000FF"/>
                </a:solidFill>
                <a:latin typeface="Consolas" pitchFamily="49" charset="0"/>
                <a:ea typeface="楷体" pitchFamily="49" charset="-122"/>
                <a:cs typeface="Consolas" pitchFamily="49" charset="0"/>
              </a:rPr>
              <a:t>第</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行有</a:t>
            </a:r>
            <a:r>
              <a:rPr lang="en-US" altLang="zh-CN" sz="2000" b="1" dirty="0">
                <a:solidFill>
                  <a:srgbClr val="0000FF"/>
                </a:solidFill>
                <a:latin typeface="Consolas" pitchFamily="49" charset="0"/>
                <a:ea typeface="楷体" pitchFamily="49" charset="-122"/>
                <a:cs typeface="Consolas" pitchFamily="49" charset="0"/>
              </a:rPr>
              <a:t>3</a:t>
            </a:r>
            <a:r>
              <a:rPr lang="zh-CN" altLang="zh-CN" sz="2000" b="1" dirty="0">
                <a:solidFill>
                  <a:srgbClr val="0000FF"/>
                </a:solidFill>
                <a:latin typeface="Consolas" pitchFamily="49" charset="0"/>
                <a:ea typeface="楷体" pitchFamily="49" charset="-122"/>
                <a:cs typeface="Consolas" pitchFamily="49" charset="0"/>
              </a:rPr>
              <a:t>个正整数</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k</a:t>
            </a:r>
            <a:r>
              <a:rPr lang="zh-CN" altLang="zh-CN" sz="2000" b="1" dirty="0">
                <a:solidFill>
                  <a:srgbClr val="0000FF"/>
                </a:solidFill>
                <a:latin typeface="Consolas" pitchFamily="49" charset="0"/>
                <a:ea typeface="楷体" pitchFamily="49" charset="-122"/>
                <a:cs typeface="Consolas" pitchFamily="49" charset="0"/>
              </a:rPr>
              <a:t>和</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，表示给定的图</a:t>
            </a:r>
            <a:r>
              <a:rPr lang="en-US" altLang="zh-CN" sz="2000" b="1" i="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有</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个顶点和</a:t>
            </a:r>
            <a:r>
              <a:rPr lang="en-US" altLang="zh-CN" sz="2000" b="1" i="1" dirty="0">
                <a:solidFill>
                  <a:srgbClr val="0000FF"/>
                </a:solidFill>
                <a:latin typeface="Consolas" pitchFamily="49" charset="0"/>
                <a:ea typeface="楷体" pitchFamily="49" charset="-122"/>
                <a:cs typeface="Consolas" pitchFamily="49" charset="0"/>
              </a:rPr>
              <a:t>k</a:t>
            </a:r>
            <a:r>
              <a:rPr lang="zh-CN" altLang="zh-CN" sz="2000" b="1" dirty="0">
                <a:solidFill>
                  <a:srgbClr val="0000FF"/>
                </a:solidFill>
                <a:latin typeface="Consolas" pitchFamily="49" charset="0"/>
                <a:ea typeface="楷体" pitchFamily="49" charset="-122"/>
                <a:cs typeface="Consolas" pitchFamily="49" charset="0"/>
              </a:rPr>
              <a:t>条边，</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种颜色。顶点编号为</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dirty="0">
                <a:solidFill>
                  <a:srgbClr val="0000FF"/>
                </a:solidFill>
                <a:latin typeface="Consolas" pitchFamily="49" charset="0"/>
                <a:ea typeface="楷体" pitchFamily="49" charset="-122"/>
                <a:cs typeface="Consolas" pitchFamily="49" charset="0"/>
              </a:rPr>
              <a:t>2</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。接下来的</a:t>
            </a:r>
            <a:r>
              <a:rPr lang="en-US" altLang="zh-CN" sz="2000" b="1" i="1" dirty="0">
                <a:solidFill>
                  <a:srgbClr val="0000FF"/>
                </a:solidFill>
                <a:latin typeface="Consolas" pitchFamily="49" charset="0"/>
                <a:ea typeface="楷体" pitchFamily="49" charset="-122"/>
                <a:cs typeface="Consolas" pitchFamily="49" charset="0"/>
              </a:rPr>
              <a:t>k</a:t>
            </a:r>
            <a:r>
              <a:rPr lang="zh-CN" altLang="zh-CN" sz="2000" b="1" dirty="0">
                <a:solidFill>
                  <a:srgbClr val="0000FF"/>
                </a:solidFill>
                <a:latin typeface="Consolas" pitchFamily="49" charset="0"/>
                <a:ea typeface="楷体" pitchFamily="49" charset="-122"/>
                <a:cs typeface="Consolas" pitchFamily="49" charset="0"/>
              </a:rPr>
              <a:t>行中，每行有两个正整数</a:t>
            </a:r>
            <a:r>
              <a:rPr lang="en-US" altLang="zh-CN" sz="2000" b="1" i="1" dirty="0">
                <a:solidFill>
                  <a:srgbClr val="0000FF"/>
                </a:solidFill>
                <a:latin typeface="Consolas" pitchFamily="49" charset="0"/>
                <a:ea typeface="楷体" pitchFamily="49" charset="-122"/>
                <a:cs typeface="Consolas" pitchFamily="49" charset="0"/>
              </a:rPr>
              <a:t>u</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v</a:t>
            </a:r>
            <a:r>
              <a:rPr lang="zh-CN" altLang="zh-CN" sz="2000" b="1" dirty="0">
                <a:solidFill>
                  <a:srgbClr val="0000FF"/>
                </a:solidFill>
                <a:latin typeface="Consolas" pitchFamily="49" charset="0"/>
                <a:ea typeface="楷体" pitchFamily="49" charset="-122"/>
                <a:cs typeface="Consolas" pitchFamily="49" charset="0"/>
              </a:rPr>
              <a:t>，表示图</a:t>
            </a:r>
            <a:r>
              <a:rPr lang="en-US" altLang="zh-CN" sz="2000" b="1" i="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的一条边（</a:t>
            </a:r>
            <a:r>
              <a:rPr lang="en-US" altLang="zh-CN" sz="2000" b="1" i="1" dirty="0">
                <a:solidFill>
                  <a:srgbClr val="0000FF"/>
                </a:solidFill>
                <a:latin typeface="Consolas" pitchFamily="49" charset="0"/>
                <a:ea typeface="楷体" pitchFamily="49" charset="-122"/>
                <a:cs typeface="Consolas" pitchFamily="49" charset="0"/>
              </a:rPr>
              <a:t>u</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v</a:t>
            </a:r>
            <a:r>
              <a:rPr lang="zh-CN" altLang="zh-CN" sz="2000" b="1" dirty="0">
                <a:solidFill>
                  <a:srgbClr val="0000FF"/>
                </a:solidFill>
                <a:latin typeface="Consolas" pitchFamily="49" charset="0"/>
                <a:ea typeface="楷体" pitchFamily="49" charset="-122"/>
                <a:cs typeface="Consolas" pitchFamily="49" charset="0"/>
              </a:rPr>
              <a:t>）。</a:t>
            </a:r>
          </a:p>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【输出格式】</a:t>
            </a:r>
            <a:r>
              <a:rPr lang="zh-CN" altLang="zh-CN" sz="2000" b="1" dirty="0">
                <a:solidFill>
                  <a:srgbClr val="0000FF"/>
                </a:solidFill>
                <a:latin typeface="Consolas" pitchFamily="49" charset="0"/>
                <a:ea typeface="楷体" pitchFamily="49" charset="-122"/>
                <a:cs typeface="Consolas" pitchFamily="49" charset="0"/>
              </a:rPr>
              <a:t>程序运行结束时，将计算出的不同的着色方案数输出。如果不能着色，程序输出</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a:t>
            </a:r>
          </a:p>
        </p:txBody>
      </p:sp>
    </p:spTree>
    <p:extLst>
      <p:ext uri="{BB962C8B-B14F-4D97-AF65-F5344CB8AC3E}">
        <p14:creationId xmlns:p14="http://schemas.microsoft.com/office/powerpoint/2010/main" val="1291839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357298"/>
            <a:ext cx="6000792" cy="4871109"/>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rIns="180000" bIns="144000" rtlCol="0">
            <a:spAutoFit/>
          </a:bodyPr>
          <a:lstStyle/>
          <a:p>
            <a:pPr>
              <a:lnSpc>
                <a:spcPts val="3000"/>
              </a:lnSpc>
            </a:pPr>
            <a:r>
              <a:rPr lang="zh-CN" altLang="zh-CN" sz="2000" dirty="0">
                <a:solidFill>
                  <a:srgbClr val="FF0000"/>
                </a:solidFill>
                <a:latin typeface="微软雅黑" pitchFamily="34" charset="-122"/>
                <a:ea typeface="微软雅黑" pitchFamily="34" charset="-122"/>
                <a:cs typeface="Consolas" pitchFamily="49" charset="0"/>
              </a:rPr>
              <a:t>【输入样例】</a:t>
            </a:r>
          </a:p>
          <a:p>
            <a:pPr>
              <a:lnSpc>
                <a:spcPts val="3000"/>
              </a:lnSpc>
            </a:pPr>
            <a:r>
              <a:rPr lang="en-US" altLang="zh-CN" sz="2000" b="1" dirty="0">
                <a:solidFill>
                  <a:srgbClr val="0000FF"/>
                </a:solidFill>
                <a:latin typeface="Consolas" pitchFamily="49" charset="0"/>
                <a:ea typeface="楷体" pitchFamily="49" charset="-122"/>
                <a:cs typeface="Consolas" pitchFamily="49" charset="0"/>
              </a:rPr>
              <a:t>5 8 4</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1 2</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1 3</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1 4</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2 3</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2 4</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2 5</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3 4</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en-US" altLang="zh-CN" sz="2000" b="1" dirty="0">
                <a:solidFill>
                  <a:srgbClr val="0000FF"/>
                </a:solidFill>
                <a:latin typeface="Consolas" pitchFamily="49" charset="0"/>
                <a:ea typeface="楷体" pitchFamily="49" charset="-122"/>
                <a:cs typeface="Consolas" pitchFamily="49" charset="0"/>
              </a:rPr>
              <a:t>4 5</a:t>
            </a:r>
            <a:endParaRPr lang="zh-CN" altLang="zh-CN" sz="2000" b="1" dirty="0">
              <a:solidFill>
                <a:srgbClr val="0000FF"/>
              </a:solidFill>
              <a:latin typeface="Consolas" pitchFamily="49" charset="0"/>
              <a:ea typeface="楷体" pitchFamily="49" charset="-122"/>
              <a:cs typeface="Consolas" pitchFamily="49" charset="0"/>
            </a:endParaRPr>
          </a:p>
          <a:p>
            <a:pPr>
              <a:lnSpc>
                <a:spcPts val="3000"/>
              </a:lnSpc>
            </a:pPr>
            <a:r>
              <a:rPr lang="zh-CN" altLang="zh-CN" sz="2000" dirty="0">
                <a:solidFill>
                  <a:srgbClr val="FF0000"/>
                </a:solidFill>
                <a:latin typeface="微软雅黑" pitchFamily="34" charset="-122"/>
                <a:ea typeface="微软雅黑" pitchFamily="34" charset="-122"/>
                <a:cs typeface="Consolas" pitchFamily="49" charset="0"/>
              </a:rPr>
              <a:t>【输出样例】</a:t>
            </a:r>
          </a:p>
          <a:p>
            <a:pPr>
              <a:lnSpc>
                <a:spcPts val="3000"/>
              </a:lnSpc>
            </a:pPr>
            <a:r>
              <a:rPr lang="en-US" altLang="zh-CN" sz="2000" b="1" dirty="0">
                <a:solidFill>
                  <a:srgbClr val="0000FF"/>
                </a:solidFill>
                <a:latin typeface="Consolas" pitchFamily="49" charset="0"/>
                <a:ea typeface="楷体" pitchFamily="49" charset="-122"/>
                <a:cs typeface="Consolas" pitchFamily="49" charset="0"/>
              </a:rPr>
              <a:t>48</a:t>
            </a:r>
            <a:endParaRPr lang="zh-CN" altLang="zh-CN" sz="2000" b="1" dirty="0">
              <a:solidFill>
                <a:srgbClr val="0000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487058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214414" y="1142984"/>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sp>
        <p:nvSpPr>
          <p:cNvPr id="3" name="椭圆 2"/>
          <p:cNvSpPr/>
          <p:nvPr/>
        </p:nvSpPr>
        <p:spPr>
          <a:xfrm>
            <a:off x="2357422" y="500042"/>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 name="椭圆 3"/>
          <p:cNvSpPr/>
          <p:nvPr/>
        </p:nvSpPr>
        <p:spPr>
          <a:xfrm>
            <a:off x="2357422" y="1785926"/>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sp>
        <p:nvSpPr>
          <p:cNvPr id="5" name="椭圆 4"/>
          <p:cNvSpPr/>
          <p:nvPr/>
        </p:nvSpPr>
        <p:spPr>
          <a:xfrm>
            <a:off x="3357554" y="1214422"/>
            <a:ext cx="357190"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a:solidFill>
                  <a:srgbClr val="0000FF"/>
                </a:solidFill>
                <a:latin typeface="Consolas" pitchFamily="49" charset="0"/>
                <a:cs typeface="Consolas" pitchFamily="49" charset="0"/>
              </a:rPr>
              <a:t>4</a:t>
            </a:r>
            <a:endParaRPr lang="zh-CN" altLang="en-US" sz="1800">
              <a:solidFill>
                <a:srgbClr val="0000FF"/>
              </a:solidFill>
              <a:latin typeface="Consolas" pitchFamily="49" charset="0"/>
              <a:cs typeface="Consolas" pitchFamily="49" charset="0"/>
            </a:endParaRPr>
          </a:p>
        </p:txBody>
      </p:sp>
      <p:cxnSp>
        <p:nvCxnSpPr>
          <p:cNvPr id="7" name="直接连接符 6"/>
          <p:cNvCxnSpPr>
            <a:stCxn id="2" idx="7"/>
            <a:endCxn id="3" idx="2"/>
          </p:cNvCxnSpPr>
          <p:nvPr/>
        </p:nvCxnSpPr>
        <p:spPr>
          <a:xfrm rot="5400000" flipH="1" flipV="1">
            <a:off x="1692659" y="540993"/>
            <a:ext cx="491399" cy="838127"/>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p:cNvCxnSpPr>
            <a:stCxn id="2" idx="5"/>
            <a:endCxn id="4" idx="2"/>
          </p:cNvCxnSpPr>
          <p:nvPr/>
        </p:nvCxnSpPr>
        <p:spPr>
          <a:xfrm rot="16200000" flipH="1">
            <a:off x="1692659" y="1335476"/>
            <a:ext cx="491399" cy="838127"/>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p:cNvCxnSpPr>
            <a:stCxn id="2" idx="6"/>
            <a:endCxn id="5" idx="2"/>
          </p:cNvCxnSpPr>
          <p:nvPr/>
        </p:nvCxnSpPr>
        <p:spPr>
          <a:xfrm>
            <a:off x="1571604" y="1357298"/>
            <a:ext cx="1785950" cy="71438"/>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p:cNvCxnSpPr>
            <a:stCxn id="3" idx="6"/>
            <a:endCxn id="5" idx="1"/>
          </p:cNvCxnSpPr>
          <p:nvPr/>
        </p:nvCxnSpPr>
        <p:spPr>
          <a:xfrm>
            <a:off x="2714612" y="714356"/>
            <a:ext cx="695251" cy="562837"/>
          </a:xfrm>
          <a:prstGeom prst="line">
            <a:avLst/>
          </a:prstGeom>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4214810" y="1357298"/>
            <a:ext cx="4714908" cy="430887"/>
          </a:xfrm>
          <a:prstGeom prst="rect">
            <a:avLst/>
          </a:prstGeom>
          <a:noFill/>
        </p:spPr>
        <p:txBody>
          <a:bodyPr wrap="square" rtlCol="0">
            <a:spAutoFit/>
          </a:bodyPr>
          <a:lstStyle/>
          <a:p>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=4</a:t>
            </a:r>
            <a:r>
              <a:rPr lang="zh-CN"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k</a:t>
            </a:r>
            <a:r>
              <a:rPr lang="en-US" altLang="zh-CN" sz="2200" b="1" dirty="0">
                <a:solidFill>
                  <a:srgbClr val="0000FF"/>
                </a:solidFill>
                <a:latin typeface="Consolas" pitchFamily="49" charset="0"/>
                <a:ea typeface="楷体" pitchFamily="49" charset="-122"/>
                <a:cs typeface="Consolas" pitchFamily="49" charset="0"/>
              </a:rPr>
              <a:t>=4</a:t>
            </a:r>
            <a:r>
              <a:rPr lang="zh-CN"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m</a:t>
            </a:r>
            <a:r>
              <a:rPr lang="en-US" altLang="zh-CN" sz="2200" b="1" dirty="0">
                <a:solidFill>
                  <a:srgbClr val="0000FF"/>
                </a:solidFill>
                <a:latin typeface="Consolas" pitchFamily="49" charset="0"/>
                <a:ea typeface="楷体" pitchFamily="49" charset="-122"/>
                <a:cs typeface="Consolas" pitchFamily="49" charset="0"/>
              </a:rPr>
              <a:t>=3</a:t>
            </a:r>
            <a:r>
              <a:rPr lang="zh-CN" altLang="zh-CN" sz="2200" b="1" dirty="0">
                <a:solidFill>
                  <a:srgbClr val="0000FF"/>
                </a:solidFill>
                <a:latin typeface="Consolas" pitchFamily="49" charset="0"/>
                <a:ea typeface="楷体" pitchFamily="49" charset="-122"/>
                <a:cs typeface="Consolas" pitchFamily="49" charset="0"/>
              </a:rPr>
              <a:t>，其着色方案有</a:t>
            </a:r>
            <a:r>
              <a:rPr lang="en-US" altLang="zh-CN" sz="2200" b="1" dirty="0">
                <a:solidFill>
                  <a:srgbClr val="0000FF"/>
                </a:solidFill>
                <a:latin typeface="Consolas" pitchFamily="49" charset="0"/>
                <a:ea typeface="楷体" pitchFamily="49" charset="-122"/>
                <a:cs typeface="Consolas" pitchFamily="49" charset="0"/>
              </a:rPr>
              <a:t>12</a:t>
            </a:r>
            <a:r>
              <a:rPr lang="zh-CN" altLang="zh-CN" sz="2200" b="1" dirty="0">
                <a:solidFill>
                  <a:srgbClr val="0000FF"/>
                </a:solidFill>
                <a:latin typeface="Consolas" pitchFamily="49" charset="0"/>
                <a:ea typeface="楷体" pitchFamily="49" charset="-122"/>
                <a:cs typeface="Consolas" pitchFamily="49" charset="0"/>
              </a:rPr>
              <a:t>个</a:t>
            </a:r>
            <a:r>
              <a:rPr lang="zh-CN" altLang="en-US" sz="2200" dirty="0">
                <a:solidFill>
                  <a:srgbClr val="0000FF"/>
                </a:solidFill>
                <a:latin typeface="Consolas" pitchFamily="49" charset="0"/>
                <a:ea typeface="楷体" pitchFamily="49" charset="-122"/>
                <a:cs typeface="Consolas" pitchFamily="49" charset="0"/>
              </a:rPr>
              <a:t>。</a:t>
            </a:r>
          </a:p>
        </p:txBody>
      </p:sp>
      <p:sp>
        <p:nvSpPr>
          <p:cNvPr id="15" name="TextBox 14"/>
          <p:cNvSpPr txBox="1"/>
          <p:nvPr/>
        </p:nvSpPr>
        <p:spPr>
          <a:xfrm>
            <a:off x="1000100" y="2429430"/>
            <a:ext cx="3929090"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1</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1 2 2 3</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2</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1 2 3 2</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3</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1 3 2 3</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4</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1 3 3 2</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5</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2 1 1 3</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6</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2 1 3 1</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7</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2 3 1 3</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8</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2 3 3 1</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9</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3 1 1 2</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10</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3 1 2 1</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11</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3 2 1 2</a:t>
            </a:r>
            <a:endParaRPr lang="zh-CN" altLang="zh-CN" sz="1800" b="1" dirty="0">
              <a:solidFill>
                <a:srgbClr val="0000FF"/>
              </a:solidFill>
              <a:latin typeface="Consolas" pitchFamily="49" charset="0"/>
              <a:ea typeface="楷体" pitchFamily="49" charset="-122"/>
              <a:cs typeface="Consolas" pitchFamily="49" charset="0"/>
            </a:endParaRPr>
          </a:p>
          <a:p>
            <a:r>
              <a:rPr lang="zh-CN" altLang="zh-CN" sz="1800" b="1" dirty="0">
                <a:solidFill>
                  <a:srgbClr val="0000FF"/>
                </a:solidFill>
                <a:latin typeface="Consolas" pitchFamily="49" charset="0"/>
                <a:ea typeface="楷体" pitchFamily="49" charset="-122"/>
                <a:cs typeface="Consolas" pitchFamily="49" charset="0"/>
              </a:rPr>
              <a:t>第</a:t>
            </a:r>
            <a:r>
              <a:rPr lang="en-US" altLang="zh-CN" sz="1800" b="1" dirty="0">
                <a:solidFill>
                  <a:srgbClr val="0000FF"/>
                </a:solidFill>
                <a:latin typeface="Consolas" pitchFamily="49" charset="0"/>
                <a:ea typeface="楷体" pitchFamily="49" charset="-122"/>
                <a:cs typeface="Consolas" pitchFamily="49" charset="0"/>
              </a:rPr>
              <a:t>12</a:t>
            </a:r>
            <a:r>
              <a:rPr lang="zh-CN" altLang="zh-CN" sz="1800" b="1" dirty="0">
                <a:solidFill>
                  <a:srgbClr val="0000FF"/>
                </a:solidFill>
                <a:latin typeface="Consolas" pitchFamily="49" charset="0"/>
                <a:ea typeface="楷体" pitchFamily="49" charset="-122"/>
                <a:cs typeface="Consolas" pitchFamily="49" charset="0"/>
              </a:rPr>
              <a:t>个着色方案：</a:t>
            </a:r>
            <a:r>
              <a:rPr lang="en-US" altLang="zh-CN" sz="1800" b="1" dirty="0">
                <a:solidFill>
                  <a:srgbClr val="0000FF"/>
                </a:solidFill>
                <a:latin typeface="Consolas" pitchFamily="49" charset="0"/>
                <a:ea typeface="楷体" pitchFamily="49" charset="-122"/>
                <a:cs typeface="Consolas" pitchFamily="49" charset="0"/>
              </a:rPr>
              <a:t> 3 2 2 1</a:t>
            </a:r>
            <a:endParaRPr lang="zh-CN" altLang="zh-CN" sz="1800" b="1" dirty="0">
              <a:solidFill>
                <a:srgbClr val="0000FF"/>
              </a:solidFill>
              <a:latin typeface="Consolas" pitchFamily="49" charset="0"/>
              <a:ea typeface="楷体" pitchFamily="49" charset="-122"/>
              <a:cs typeface="Consolas" pitchFamily="49" charset="0"/>
            </a:endParaRPr>
          </a:p>
        </p:txBody>
      </p:sp>
      <p:sp>
        <p:nvSpPr>
          <p:cNvPr id="16" name="左弧形箭头 15"/>
          <p:cNvSpPr/>
          <p:nvPr/>
        </p:nvSpPr>
        <p:spPr>
          <a:xfrm>
            <a:off x="571472" y="1285860"/>
            <a:ext cx="357190" cy="1357322"/>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spTree>
    <p:extLst>
      <p:ext uri="{BB962C8B-B14F-4D97-AF65-F5344CB8AC3E}">
        <p14:creationId xmlns:p14="http://schemas.microsoft.com/office/powerpoint/2010/main" val="460473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071546"/>
            <a:ext cx="7572428" cy="2908489"/>
          </a:xfrm>
          <a:prstGeom prst="rect">
            <a:avLst/>
          </a:prstGeom>
          <a:noFill/>
        </p:spPr>
        <p:txBody>
          <a:bodyPr wrap="square" rtlCol="0">
            <a:spAutoFit/>
          </a:bodyPr>
          <a:lstStyle/>
          <a:p>
            <a:pPr>
              <a:lnSpc>
                <a:spcPct val="150000"/>
              </a:lnSpc>
            </a:pPr>
            <a:r>
              <a:rPr lang="en-US" altLang="zh-CN" sz="2200" dirty="0">
                <a:solidFill>
                  <a:srgbClr val="0000FF"/>
                </a:solidFill>
                <a:latin typeface="Consolas" pitchFamily="49" charset="0"/>
                <a:ea typeface="楷体" pitchFamily="49" charset="-122"/>
                <a:cs typeface="Consolas" pitchFamily="49" charset="0"/>
              </a:rPr>
              <a:t>   </a:t>
            </a:r>
            <a:r>
              <a:rPr lang="zh-CN" altLang="zh-CN" sz="2200" dirty="0">
                <a:solidFill>
                  <a:srgbClr val="FF0000"/>
                </a:solidFill>
                <a:latin typeface="微软雅黑" pitchFamily="34" charset="-122"/>
                <a:ea typeface="微软雅黑" pitchFamily="34" charset="-122"/>
                <a:cs typeface="Consolas" pitchFamily="49" charset="0"/>
              </a:rPr>
              <a:t>【问题求解】</a:t>
            </a:r>
            <a:r>
              <a:rPr lang="zh-CN" altLang="zh-CN" sz="2000" b="1" dirty="0">
                <a:solidFill>
                  <a:srgbClr val="0000FF"/>
                </a:solidFill>
                <a:latin typeface="Consolas" pitchFamily="49" charset="0"/>
                <a:ea typeface="楷体" pitchFamily="49" charset="-122"/>
                <a:cs typeface="Consolas" pitchFamily="49" charset="0"/>
              </a:rPr>
              <a:t>对于图</a:t>
            </a:r>
            <a:r>
              <a:rPr lang="en-US" altLang="zh-CN" sz="2000" b="1" i="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，采用邻接矩阵</a:t>
            </a:r>
            <a:r>
              <a:rPr lang="en-US" altLang="zh-CN" sz="2000" b="1" i="1" dirty="0">
                <a:solidFill>
                  <a:srgbClr val="0000FF"/>
                </a:solidFill>
                <a:latin typeface="Consolas" pitchFamily="49" charset="0"/>
                <a:ea typeface="楷体" pitchFamily="49" charset="-122"/>
                <a:cs typeface="Consolas" pitchFamily="49" charset="0"/>
              </a:rPr>
              <a:t>a</a:t>
            </a:r>
            <a:r>
              <a:rPr lang="zh-CN" altLang="zh-CN" sz="2000" b="1" dirty="0">
                <a:solidFill>
                  <a:srgbClr val="0000FF"/>
                </a:solidFill>
                <a:latin typeface="Consolas" pitchFamily="49" charset="0"/>
                <a:ea typeface="楷体" pitchFamily="49" charset="-122"/>
                <a:cs typeface="Consolas" pitchFamily="49" charset="0"/>
              </a:rPr>
              <a:t>存储，根据求解问题需要，这里</a:t>
            </a:r>
            <a:r>
              <a:rPr lang="en-US" altLang="zh-CN" sz="2000" b="1" i="1" dirty="0">
                <a:solidFill>
                  <a:srgbClr val="0000FF"/>
                </a:solidFill>
                <a:latin typeface="Consolas" pitchFamily="49" charset="0"/>
                <a:ea typeface="楷体" pitchFamily="49" charset="-122"/>
                <a:cs typeface="Consolas" pitchFamily="49" charset="0"/>
              </a:rPr>
              <a:t>a</a:t>
            </a:r>
            <a:r>
              <a:rPr lang="zh-CN" altLang="zh-CN" sz="2000" b="1" dirty="0">
                <a:solidFill>
                  <a:srgbClr val="0000FF"/>
                </a:solidFill>
                <a:latin typeface="Consolas" pitchFamily="49" charset="0"/>
                <a:ea typeface="楷体" pitchFamily="49" charset="-122"/>
                <a:cs typeface="Consolas" pitchFamily="49" charset="0"/>
              </a:rPr>
              <a:t>为一个二维数组（下标</a:t>
            </a:r>
            <a:r>
              <a:rPr lang="en-US" altLang="zh-CN" sz="2000" b="1" dirty="0">
                <a:solidFill>
                  <a:srgbClr val="0000FF"/>
                </a:solidFill>
                <a:latin typeface="Consolas" pitchFamily="49" charset="0"/>
                <a:ea typeface="楷体" pitchFamily="49" charset="-122"/>
                <a:cs typeface="Consolas" pitchFamily="49" charset="0"/>
              </a:rPr>
              <a:t>0</a:t>
            </a:r>
            <a:r>
              <a:rPr lang="zh-CN" altLang="zh-CN" sz="2000" b="1" dirty="0">
                <a:solidFill>
                  <a:srgbClr val="0000FF"/>
                </a:solidFill>
                <a:latin typeface="Consolas" pitchFamily="49" charset="0"/>
                <a:ea typeface="楷体" pitchFamily="49" charset="-122"/>
                <a:cs typeface="Consolas" pitchFamily="49" charset="0"/>
              </a:rPr>
              <a:t>不用），当顶点</a:t>
            </a:r>
            <a:r>
              <a:rPr lang="en-US" altLang="zh-CN" sz="2000" b="1" i="1" dirty="0">
                <a:solidFill>
                  <a:srgbClr val="0000FF"/>
                </a:solidFill>
                <a:latin typeface="Consolas" pitchFamily="49" charset="0"/>
                <a:ea typeface="楷体" pitchFamily="49" charset="-122"/>
                <a:cs typeface="Consolas" pitchFamily="49" charset="0"/>
              </a:rPr>
              <a:t>i</a:t>
            </a:r>
            <a:r>
              <a:rPr lang="zh-CN" altLang="zh-CN" sz="2000" b="1" dirty="0">
                <a:solidFill>
                  <a:srgbClr val="0000FF"/>
                </a:solidFill>
                <a:latin typeface="Consolas" pitchFamily="49" charset="0"/>
                <a:ea typeface="楷体" pitchFamily="49" charset="-122"/>
                <a:cs typeface="Consolas" pitchFamily="49" charset="0"/>
              </a:rPr>
              <a:t>与顶点</a:t>
            </a:r>
            <a:r>
              <a:rPr lang="en-US" altLang="zh-CN" sz="2000" b="1" i="1" dirty="0">
                <a:solidFill>
                  <a:srgbClr val="0000FF"/>
                </a:solidFill>
                <a:latin typeface="Consolas" pitchFamily="49" charset="0"/>
                <a:ea typeface="楷体" pitchFamily="49" charset="-122"/>
                <a:cs typeface="Consolas" pitchFamily="49" charset="0"/>
              </a:rPr>
              <a:t>j</a:t>
            </a:r>
            <a:r>
              <a:rPr lang="zh-CN" altLang="zh-CN" sz="2000" b="1" dirty="0">
                <a:solidFill>
                  <a:srgbClr val="0000FF"/>
                </a:solidFill>
                <a:latin typeface="Consolas" pitchFamily="49" charset="0"/>
                <a:ea typeface="楷体" pitchFamily="49" charset="-122"/>
                <a:cs typeface="Consolas" pitchFamily="49" charset="0"/>
              </a:rPr>
              <a:t>有边时，置</a:t>
            </a:r>
            <a:r>
              <a:rPr lang="en-US" altLang="zh-CN" sz="2000" b="1" i="1" dirty="0">
                <a:solidFill>
                  <a:srgbClr val="0000FF"/>
                </a:solidFill>
                <a:latin typeface="Consolas" pitchFamily="49" charset="0"/>
                <a:ea typeface="楷体" pitchFamily="49" charset="-122"/>
                <a:cs typeface="Consolas" pitchFamily="49" charset="0"/>
              </a:rPr>
              <a:t>a</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i</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j</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，其他情况置</a:t>
            </a:r>
            <a:r>
              <a:rPr lang="en-US" altLang="zh-CN" sz="2000" b="1" i="1" dirty="0">
                <a:solidFill>
                  <a:srgbClr val="0000FF"/>
                </a:solidFill>
                <a:latin typeface="Consolas" pitchFamily="49" charset="0"/>
                <a:ea typeface="楷体" pitchFamily="49" charset="-122"/>
                <a:cs typeface="Consolas" pitchFamily="49" charset="0"/>
              </a:rPr>
              <a:t>a</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i</a:t>
            </a:r>
            <a:r>
              <a:rPr lang="en-US"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j</a:t>
            </a:r>
            <a:r>
              <a:rPr lang="en-US" altLang="zh-CN" sz="2000" b="1" dirty="0">
                <a:solidFill>
                  <a:srgbClr val="0000FF"/>
                </a:solidFill>
                <a:latin typeface="Consolas" pitchFamily="49" charset="0"/>
                <a:ea typeface="楷体" pitchFamily="49" charset="-122"/>
                <a:cs typeface="Consolas" pitchFamily="49" charset="0"/>
              </a:rPr>
              <a:t>]=0</a:t>
            </a:r>
            <a:r>
              <a:rPr lang="zh-CN" altLang="zh-CN" sz="2000" b="1" dirty="0">
                <a:solidFill>
                  <a:srgbClr val="0000FF"/>
                </a:solidFill>
                <a:latin typeface="Consolas" pitchFamily="49" charset="0"/>
                <a:ea typeface="楷体" pitchFamily="49" charset="-122"/>
                <a:cs typeface="Consolas" pitchFamily="49" charset="0"/>
              </a:rPr>
              <a:t>。</a:t>
            </a:r>
            <a:endParaRPr lang="en-US" altLang="zh-CN" sz="2000" b="1" dirty="0">
              <a:solidFill>
                <a:srgbClr val="0000FF"/>
              </a:solidFill>
              <a:latin typeface="Consolas" pitchFamily="49" charset="0"/>
              <a:ea typeface="楷体" pitchFamily="49" charset="-122"/>
              <a:cs typeface="Consolas" pitchFamily="49" charset="0"/>
            </a:endParaRPr>
          </a:p>
          <a:p>
            <a:pPr>
              <a:lnSpc>
                <a:spcPct val="150000"/>
              </a:lnSpc>
            </a:pPr>
            <a:r>
              <a:rPr lang="en-US" altLang="zh-CN" sz="2000" b="1" dirty="0">
                <a:solidFill>
                  <a:srgbClr val="0000FF"/>
                </a:solidFill>
                <a:latin typeface="Consolas" pitchFamily="49" charset="0"/>
                <a:ea typeface="楷体" pitchFamily="49" charset="-122"/>
                <a:cs typeface="Consolas" pitchFamily="49" charset="0"/>
              </a:rPr>
              <a:t>    </a:t>
            </a:r>
            <a:r>
              <a:rPr lang="zh-CN" altLang="zh-CN" sz="2000" b="1" dirty="0">
                <a:solidFill>
                  <a:srgbClr val="0000FF"/>
                </a:solidFill>
                <a:latin typeface="Consolas" pitchFamily="49" charset="0"/>
                <a:ea typeface="楷体" pitchFamily="49" charset="-122"/>
                <a:cs typeface="Consolas" pitchFamily="49" charset="0"/>
              </a:rPr>
              <a:t>图中的顶点编号为</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，着色编号为</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。对于图</a:t>
            </a:r>
            <a:r>
              <a:rPr lang="en-US" altLang="zh-CN" sz="2000" b="1" dirty="0">
                <a:solidFill>
                  <a:srgbClr val="0000FF"/>
                </a:solidFill>
                <a:latin typeface="Consolas" pitchFamily="49" charset="0"/>
                <a:ea typeface="楷体" pitchFamily="49" charset="-122"/>
                <a:cs typeface="Consolas" pitchFamily="49" charset="0"/>
              </a:rPr>
              <a:t>G</a:t>
            </a:r>
            <a:r>
              <a:rPr lang="zh-CN" altLang="zh-CN" sz="2000" b="1" dirty="0">
                <a:solidFill>
                  <a:srgbClr val="0000FF"/>
                </a:solidFill>
                <a:latin typeface="Consolas" pitchFamily="49" charset="0"/>
                <a:ea typeface="楷体" pitchFamily="49" charset="-122"/>
                <a:cs typeface="Consolas" pitchFamily="49" charset="0"/>
              </a:rPr>
              <a:t>中的每一个顶点，可能的着色为</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，所以对应的解空间是一棵</a:t>
            </a:r>
            <a:r>
              <a:rPr lang="en-US" altLang="zh-CN" sz="2000" b="1" i="1" dirty="0">
                <a:solidFill>
                  <a:srgbClr val="0000FF"/>
                </a:solidFill>
                <a:latin typeface="Consolas" pitchFamily="49" charset="0"/>
                <a:ea typeface="楷体" pitchFamily="49" charset="-122"/>
                <a:cs typeface="Consolas" pitchFamily="49" charset="0"/>
              </a:rPr>
              <a:t>m</a:t>
            </a:r>
            <a:r>
              <a:rPr lang="zh-CN" altLang="zh-CN" sz="2000" b="1" dirty="0">
                <a:solidFill>
                  <a:srgbClr val="0000FF"/>
                </a:solidFill>
                <a:latin typeface="Consolas" pitchFamily="49" charset="0"/>
                <a:ea typeface="楷体" pitchFamily="49" charset="-122"/>
                <a:cs typeface="Consolas" pitchFamily="49" charset="0"/>
              </a:rPr>
              <a:t>叉树，高度为</a:t>
            </a:r>
            <a:r>
              <a:rPr lang="en-US" altLang="zh-CN" sz="2000" b="1" i="1" dirty="0">
                <a:solidFill>
                  <a:srgbClr val="0000FF"/>
                </a:solidFill>
                <a:latin typeface="Consolas" pitchFamily="49" charset="0"/>
                <a:ea typeface="楷体" pitchFamily="49" charset="-122"/>
                <a:cs typeface="Consolas" pitchFamily="49" charset="0"/>
              </a:rPr>
              <a:t>n</a:t>
            </a:r>
            <a:r>
              <a:rPr lang="zh-CN" altLang="zh-CN" sz="2000" b="1" dirty="0">
                <a:solidFill>
                  <a:srgbClr val="0000FF"/>
                </a:solidFill>
                <a:latin typeface="Consolas" pitchFamily="49" charset="0"/>
                <a:ea typeface="楷体" pitchFamily="49" charset="-122"/>
                <a:cs typeface="Consolas" pitchFamily="49" charset="0"/>
              </a:rPr>
              <a:t>，层次</a:t>
            </a:r>
            <a:r>
              <a:rPr lang="en-US" altLang="zh-CN" sz="2000" b="1" i="1" dirty="0">
                <a:solidFill>
                  <a:srgbClr val="0000FF"/>
                </a:solidFill>
                <a:latin typeface="Consolas" pitchFamily="49" charset="0"/>
                <a:ea typeface="楷体" pitchFamily="49" charset="-122"/>
                <a:cs typeface="Consolas" pitchFamily="49" charset="0"/>
              </a:rPr>
              <a:t>i</a:t>
            </a:r>
            <a:r>
              <a:rPr lang="zh-CN" altLang="zh-CN" sz="2000" b="1" dirty="0">
                <a:solidFill>
                  <a:srgbClr val="0000FF"/>
                </a:solidFill>
                <a:latin typeface="Consolas" pitchFamily="49" charset="0"/>
                <a:ea typeface="楷体" pitchFamily="49" charset="-122"/>
                <a:cs typeface="Consolas" pitchFamily="49" charset="0"/>
              </a:rPr>
              <a:t>从</a:t>
            </a:r>
            <a:r>
              <a:rPr lang="en-US" altLang="zh-CN" sz="2000" b="1" dirty="0">
                <a:solidFill>
                  <a:srgbClr val="0000FF"/>
                </a:solidFill>
                <a:latin typeface="Consolas" pitchFamily="49" charset="0"/>
                <a:ea typeface="楷体" pitchFamily="49" charset="-122"/>
                <a:cs typeface="Consolas" pitchFamily="49" charset="0"/>
              </a:rPr>
              <a:t>1</a:t>
            </a:r>
            <a:r>
              <a:rPr lang="zh-CN" altLang="zh-CN" sz="2000" b="1" dirty="0">
                <a:solidFill>
                  <a:srgbClr val="0000FF"/>
                </a:solidFill>
                <a:latin typeface="Consolas" pitchFamily="49" charset="0"/>
                <a:ea typeface="楷体" pitchFamily="49" charset="-122"/>
                <a:cs typeface="Consolas" pitchFamily="49" charset="0"/>
              </a:rPr>
              <a:t>开始。</a:t>
            </a:r>
            <a:endParaRPr lang="zh-CN" altLang="en-US" sz="2000" b="1" dirty="0">
              <a:solidFill>
                <a:srgbClr val="0000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3280617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714356"/>
            <a:ext cx="8001056" cy="5626495"/>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b="1" dirty="0" err="1">
                <a:solidFill>
                  <a:srgbClr val="9900FF"/>
                </a:solidFill>
                <a:latin typeface="Consolas" pitchFamily="49" charset="0"/>
                <a:ea typeface="仿宋" pitchFamily="49" charset="-122"/>
                <a:cs typeface="Consolas" pitchFamily="49" charset="0"/>
              </a:rPr>
              <a:t>bool</a:t>
            </a:r>
            <a:r>
              <a:rPr lang="en-US" altLang="zh-CN" sz="1800" b="1" dirty="0">
                <a:solidFill>
                  <a:srgbClr val="9900FF"/>
                </a:solidFill>
                <a:latin typeface="Consolas" pitchFamily="49" charset="0"/>
                <a:ea typeface="仿宋" pitchFamily="49" charset="-122"/>
                <a:cs typeface="Consolas" pitchFamily="49" charset="0"/>
              </a:rPr>
              <a:t> Same(</a:t>
            </a:r>
            <a:r>
              <a:rPr lang="en-US" altLang="zh-CN" sz="1800" b="1" dirty="0" err="1">
                <a:solidFill>
                  <a:srgbClr val="9900FF"/>
                </a:solidFill>
                <a:latin typeface="Consolas" pitchFamily="49" charset="0"/>
                <a:ea typeface="仿宋" pitchFamily="49" charset="-122"/>
                <a:cs typeface="Consolas" pitchFamily="49" charset="0"/>
              </a:rPr>
              <a:t>int</a:t>
            </a:r>
            <a:r>
              <a:rPr lang="en-US" altLang="zh-CN" sz="1800" b="1" dirty="0">
                <a:solidFill>
                  <a:srgbClr val="9900FF"/>
                </a:solidFill>
                <a:latin typeface="Consolas" pitchFamily="49" charset="0"/>
                <a:ea typeface="仿宋" pitchFamily="49" charset="-122"/>
                <a:cs typeface="Consolas" pitchFamily="49" charset="0"/>
              </a:rPr>
              <a:t> i)	//</a:t>
            </a:r>
            <a:r>
              <a:rPr lang="zh-CN" altLang="zh-CN" sz="1800" b="1" dirty="0">
                <a:solidFill>
                  <a:srgbClr val="9900FF"/>
                </a:solidFill>
                <a:latin typeface="Consolas" pitchFamily="49" charset="0"/>
                <a:ea typeface="仿宋" pitchFamily="49" charset="-122"/>
                <a:cs typeface="Consolas" pitchFamily="49" charset="0"/>
              </a:rPr>
              <a:t>判断顶点</a:t>
            </a:r>
            <a:r>
              <a:rPr lang="en-US" altLang="zh-CN" sz="1800" b="1" dirty="0">
                <a:solidFill>
                  <a:srgbClr val="9900FF"/>
                </a:solidFill>
                <a:latin typeface="Consolas" pitchFamily="49" charset="0"/>
                <a:ea typeface="仿宋" pitchFamily="49" charset="-122"/>
                <a:cs typeface="Consolas" pitchFamily="49" charset="0"/>
              </a:rPr>
              <a:t>i</a:t>
            </a:r>
            <a:r>
              <a:rPr lang="zh-CN" altLang="zh-CN" sz="1800" b="1" dirty="0">
                <a:solidFill>
                  <a:srgbClr val="9900FF"/>
                </a:solidFill>
                <a:latin typeface="Consolas" pitchFamily="49" charset="0"/>
                <a:ea typeface="仿宋" pitchFamily="49" charset="-122"/>
                <a:cs typeface="Consolas" pitchFamily="49" charset="0"/>
              </a:rPr>
              <a:t>是否与相邻顶点存在相同的着色</a:t>
            </a:r>
          </a:p>
          <a:p>
            <a:r>
              <a:rPr lang="en-US" altLang="zh-CN" sz="1800" b="1" dirty="0">
                <a:solidFill>
                  <a:srgbClr val="0000FF"/>
                </a:solidFill>
                <a:latin typeface="Consolas" pitchFamily="49" charset="0"/>
                <a:ea typeface="仿宋" pitchFamily="49" charset="-122"/>
                <a:cs typeface="Consolas" pitchFamily="49" charset="0"/>
              </a:rPr>
              <a:t>{  for (</a:t>
            </a:r>
            <a:r>
              <a:rPr lang="en-US" altLang="zh-CN" sz="1800" b="1" dirty="0" err="1">
                <a:solidFill>
                  <a:srgbClr val="0000FF"/>
                </a:solidFill>
                <a:latin typeface="Consolas" pitchFamily="49" charset="0"/>
                <a:ea typeface="仿宋" pitchFamily="49" charset="-122"/>
                <a:cs typeface="Consolas" pitchFamily="49" charset="0"/>
              </a:rPr>
              <a:t>int</a:t>
            </a:r>
            <a:r>
              <a:rPr lang="en-US" altLang="zh-CN" sz="1800" b="1" dirty="0">
                <a:solidFill>
                  <a:srgbClr val="0000FF"/>
                </a:solidFill>
                <a:latin typeface="Consolas" pitchFamily="49" charset="0"/>
                <a:ea typeface="仿宋" pitchFamily="49" charset="-122"/>
                <a:cs typeface="Consolas" pitchFamily="49" charset="0"/>
              </a:rPr>
              <a:t> j=1;j&lt;=</a:t>
            </a:r>
            <a:r>
              <a:rPr lang="en-US" altLang="zh-CN" sz="1800" b="1" dirty="0" err="1">
                <a:solidFill>
                  <a:srgbClr val="0000FF"/>
                </a:solidFill>
                <a:latin typeface="Consolas" pitchFamily="49" charset="0"/>
                <a:ea typeface="仿宋" pitchFamily="49" charset="-122"/>
                <a:cs typeface="Consolas" pitchFamily="49" charset="0"/>
              </a:rPr>
              <a:t>n;j</a:t>
            </a:r>
            <a:r>
              <a:rPr lang="en-US" altLang="zh-CN" sz="1800" b="1" dirty="0">
                <a:solidFill>
                  <a:srgbClr val="0000FF"/>
                </a:solidFill>
                <a:latin typeface="Consolas" pitchFamily="49" charset="0"/>
                <a:ea typeface="仿宋" pitchFamily="49" charset="-122"/>
                <a:cs typeface="Consolas" pitchFamily="49" charset="0"/>
              </a:rPr>
              <a:t>++)</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if (a[i][j]==1 &amp;&amp; x[i]==x[j])</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return false;</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return true;</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a:t>
            </a:r>
            <a:endParaRPr lang="zh-CN" altLang="zh-CN" sz="1800" b="1" dirty="0">
              <a:solidFill>
                <a:srgbClr val="0000FF"/>
              </a:solidFill>
              <a:latin typeface="Consolas" pitchFamily="49" charset="0"/>
              <a:ea typeface="仿宋" pitchFamily="49" charset="-122"/>
              <a:cs typeface="Consolas" pitchFamily="49" charset="0"/>
            </a:endParaRPr>
          </a:p>
          <a:p>
            <a:pPr>
              <a:lnSpc>
                <a:spcPct val="200000"/>
              </a:lnSpc>
            </a:pPr>
            <a:r>
              <a:rPr lang="en-US" altLang="zh-CN" sz="1800" b="1" dirty="0">
                <a:solidFill>
                  <a:srgbClr val="FF0000"/>
                </a:solidFill>
                <a:latin typeface="Consolas" pitchFamily="49" charset="0"/>
                <a:ea typeface="仿宋" pitchFamily="49" charset="-122"/>
                <a:cs typeface="Consolas" pitchFamily="49" charset="0"/>
              </a:rPr>
              <a:t>void </a:t>
            </a:r>
            <a:r>
              <a:rPr lang="en-US" altLang="zh-CN" sz="1800" b="1" dirty="0" err="1">
                <a:solidFill>
                  <a:srgbClr val="FF0000"/>
                </a:solidFill>
                <a:latin typeface="Consolas" pitchFamily="49" charset="0"/>
                <a:ea typeface="仿宋" pitchFamily="49" charset="-122"/>
                <a:cs typeface="Consolas" pitchFamily="49" charset="0"/>
              </a:rPr>
              <a:t>dfs</a:t>
            </a:r>
            <a:r>
              <a:rPr lang="en-US" altLang="zh-CN" sz="1800" b="1" dirty="0">
                <a:solidFill>
                  <a:srgbClr val="FF0000"/>
                </a:solidFill>
                <a:latin typeface="Consolas" pitchFamily="49" charset="0"/>
                <a:ea typeface="仿宋" pitchFamily="49" charset="-122"/>
                <a:cs typeface="Consolas" pitchFamily="49" charset="0"/>
              </a:rPr>
              <a:t>(</a:t>
            </a:r>
            <a:r>
              <a:rPr lang="en-US" altLang="zh-CN" sz="1800" b="1" dirty="0" err="1">
                <a:solidFill>
                  <a:srgbClr val="FF0000"/>
                </a:solidFill>
                <a:latin typeface="Consolas" pitchFamily="49" charset="0"/>
                <a:ea typeface="仿宋" pitchFamily="49" charset="-122"/>
                <a:cs typeface="Consolas" pitchFamily="49" charset="0"/>
              </a:rPr>
              <a:t>int</a:t>
            </a:r>
            <a:r>
              <a:rPr lang="en-US" altLang="zh-CN" sz="1800" b="1" dirty="0">
                <a:solidFill>
                  <a:srgbClr val="FF0000"/>
                </a:solidFill>
                <a:latin typeface="Consolas" pitchFamily="49" charset="0"/>
                <a:ea typeface="仿宋" pitchFamily="49" charset="-122"/>
                <a:cs typeface="Consolas" pitchFamily="49" charset="0"/>
              </a:rPr>
              <a:t> i)		//</a:t>
            </a:r>
            <a:r>
              <a:rPr lang="zh-CN" altLang="zh-CN" sz="1800" b="1" dirty="0">
                <a:solidFill>
                  <a:srgbClr val="FF0000"/>
                </a:solidFill>
                <a:latin typeface="Consolas" pitchFamily="49" charset="0"/>
                <a:ea typeface="仿宋" pitchFamily="49" charset="-122"/>
                <a:cs typeface="Consolas" pitchFamily="49" charset="0"/>
              </a:rPr>
              <a:t>求解图的</a:t>
            </a:r>
            <a:r>
              <a:rPr lang="en-US" altLang="zh-CN" sz="1800" b="1" dirty="0">
                <a:solidFill>
                  <a:srgbClr val="FF0000"/>
                </a:solidFill>
                <a:latin typeface="Consolas" pitchFamily="49" charset="0"/>
                <a:ea typeface="仿宋" pitchFamily="49" charset="-122"/>
                <a:cs typeface="Consolas" pitchFamily="49" charset="0"/>
              </a:rPr>
              <a:t>m</a:t>
            </a:r>
            <a:r>
              <a:rPr lang="zh-CN" altLang="zh-CN" sz="1800" b="1" dirty="0">
                <a:solidFill>
                  <a:srgbClr val="FF0000"/>
                </a:solidFill>
                <a:latin typeface="Consolas" pitchFamily="49" charset="0"/>
                <a:ea typeface="仿宋" pitchFamily="49" charset="-122"/>
                <a:cs typeface="Consolas" pitchFamily="49" charset="0"/>
              </a:rPr>
              <a:t>着色问题</a:t>
            </a:r>
          </a:p>
          <a:p>
            <a:r>
              <a:rPr lang="en-US" altLang="zh-CN" sz="1800" b="1" dirty="0">
                <a:solidFill>
                  <a:srgbClr val="0000FF"/>
                </a:solidFill>
                <a:latin typeface="Consolas" pitchFamily="49" charset="0"/>
                <a:ea typeface="仿宋" pitchFamily="49" charset="-122"/>
                <a:cs typeface="Consolas" pitchFamily="49" charset="0"/>
              </a:rPr>
              <a:t>{  if (i&gt;n)			</a:t>
            </a:r>
            <a:r>
              <a:rPr lang="en-US" altLang="zh-CN" sz="1800" b="1" dirty="0">
                <a:solidFill>
                  <a:srgbClr val="00B0F0"/>
                </a:solidFill>
                <a:latin typeface="Consolas" pitchFamily="49" charset="0"/>
                <a:ea typeface="仿宋" pitchFamily="49" charset="-122"/>
                <a:cs typeface="Consolas" pitchFamily="49" charset="0"/>
              </a:rPr>
              <a:t>//</a:t>
            </a:r>
            <a:r>
              <a:rPr lang="zh-CN" altLang="zh-CN" sz="1800" b="1" dirty="0">
                <a:solidFill>
                  <a:srgbClr val="00B0F0"/>
                </a:solidFill>
                <a:latin typeface="Consolas" pitchFamily="49" charset="0"/>
                <a:ea typeface="仿宋" pitchFamily="49" charset="-122"/>
                <a:cs typeface="Consolas" pitchFamily="49" charset="0"/>
              </a:rPr>
              <a:t>达到叶子结点</a:t>
            </a:r>
          </a:p>
          <a:p>
            <a:r>
              <a:rPr lang="en-US" altLang="zh-CN" sz="1800" b="1" dirty="0">
                <a:solidFill>
                  <a:srgbClr val="0000FF"/>
                </a:solidFill>
                <a:latin typeface="Consolas" pitchFamily="49" charset="0"/>
                <a:ea typeface="仿宋" pitchFamily="49" charset="-122"/>
                <a:cs typeface="Consolas" pitchFamily="49" charset="0"/>
              </a:rPr>
              <a:t>      count++;			</a:t>
            </a:r>
            <a:r>
              <a:rPr lang="en-US" altLang="zh-CN" sz="1800" b="1" dirty="0">
                <a:solidFill>
                  <a:srgbClr val="00B0F0"/>
                </a:solidFill>
                <a:latin typeface="Consolas" pitchFamily="49" charset="0"/>
                <a:ea typeface="仿宋" pitchFamily="49" charset="-122"/>
                <a:cs typeface="Consolas" pitchFamily="49" charset="0"/>
              </a:rPr>
              <a:t>//</a:t>
            </a:r>
            <a:r>
              <a:rPr lang="zh-CN" altLang="zh-CN" sz="1800" b="1" dirty="0">
                <a:solidFill>
                  <a:srgbClr val="00B0F0"/>
                </a:solidFill>
                <a:latin typeface="Consolas" pitchFamily="49" charset="0"/>
                <a:ea typeface="仿宋" pitchFamily="49" charset="-122"/>
                <a:cs typeface="Consolas" pitchFamily="49" charset="0"/>
              </a:rPr>
              <a:t>着色方案数增</a:t>
            </a:r>
            <a:r>
              <a:rPr lang="en-US" altLang="zh-CN" sz="1800" b="1" dirty="0">
                <a:solidFill>
                  <a:srgbClr val="00B0F0"/>
                </a:solidFill>
                <a:latin typeface="Consolas" pitchFamily="49" charset="0"/>
                <a:ea typeface="仿宋" pitchFamily="49" charset="-122"/>
                <a:cs typeface="Consolas" pitchFamily="49" charset="0"/>
              </a:rPr>
              <a:t>1</a:t>
            </a:r>
            <a:endParaRPr lang="zh-CN" altLang="zh-CN" sz="1800" b="1" dirty="0">
              <a:solidFill>
                <a:srgbClr val="00B0F0"/>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else</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  for (</a:t>
            </a:r>
            <a:r>
              <a:rPr lang="en-US" altLang="zh-CN" sz="1800" b="1" dirty="0" err="1">
                <a:solidFill>
                  <a:srgbClr val="0000FF"/>
                </a:solidFill>
                <a:latin typeface="Consolas" pitchFamily="49" charset="0"/>
                <a:ea typeface="仿宋" pitchFamily="49" charset="-122"/>
                <a:cs typeface="Consolas" pitchFamily="49" charset="0"/>
              </a:rPr>
              <a:t>int</a:t>
            </a:r>
            <a:r>
              <a:rPr lang="en-US" altLang="zh-CN" sz="1800" b="1" dirty="0">
                <a:solidFill>
                  <a:srgbClr val="0000FF"/>
                </a:solidFill>
                <a:latin typeface="Consolas" pitchFamily="49" charset="0"/>
                <a:ea typeface="仿宋" pitchFamily="49" charset="-122"/>
                <a:cs typeface="Consolas" pitchFamily="49" charset="0"/>
              </a:rPr>
              <a:t> j=1;j&lt;=</a:t>
            </a:r>
            <a:r>
              <a:rPr lang="en-US" altLang="zh-CN" sz="1800" b="1" dirty="0" err="1">
                <a:solidFill>
                  <a:srgbClr val="0000FF"/>
                </a:solidFill>
                <a:latin typeface="Consolas" pitchFamily="49" charset="0"/>
                <a:ea typeface="仿宋" pitchFamily="49" charset="-122"/>
                <a:cs typeface="Consolas" pitchFamily="49" charset="0"/>
              </a:rPr>
              <a:t>m;j</a:t>
            </a:r>
            <a:r>
              <a:rPr lang="en-US" altLang="zh-CN" sz="1800" b="1" dirty="0">
                <a:solidFill>
                  <a:srgbClr val="0000FF"/>
                </a:solidFill>
                <a:latin typeface="Consolas" pitchFamily="49" charset="0"/>
                <a:ea typeface="仿宋" pitchFamily="49" charset="-122"/>
                <a:cs typeface="Consolas" pitchFamily="49" charset="0"/>
              </a:rPr>
              <a:t>++)	</a:t>
            </a:r>
            <a:r>
              <a:rPr lang="en-US" altLang="zh-CN" sz="1800" b="1" dirty="0">
                <a:solidFill>
                  <a:srgbClr val="00B0F0"/>
                </a:solidFill>
                <a:latin typeface="Consolas" pitchFamily="49" charset="0"/>
                <a:ea typeface="仿宋" pitchFamily="49" charset="-122"/>
                <a:cs typeface="Consolas" pitchFamily="49" charset="0"/>
              </a:rPr>
              <a:t>//</a:t>
            </a:r>
            <a:r>
              <a:rPr lang="zh-CN" altLang="zh-CN" sz="1800" b="1" dirty="0">
                <a:solidFill>
                  <a:srgbClr val="00B0F0"/>
                </a:solidFill>
                <a:latin typeface="Consolas" pitchFamily="49" charset="0"/>
                <a:ea typeface="仿宋" pitchFamily="49" charset="-122"/>
                <a:cs typeface="Consolas" pitchFamily="49" charset="0"/>
              </a:rPr>
              <a:t>试探每一种着色</a:t>
            </a:r>
          </a:p>
          <a:p>
            <a:r>
              <a:rPr lang="en-US" altLang="zh-CN" sz="1800" b="1" dirty="0">
                <a:solidFill>
                  <a:srgbClr val="0000FF"/>
                </a:solidFill>
                <a:latin typeface="Consolas" pitchFamily="49" charset="0"/>
                <a:ea typeface="仿宋" pitchFamily="49" charset="-122"/>
                <a:cs typeface="Consolas" pitchFamily="49" charset="0"/>
              </a:rPr>
              <a:t>      {  x[i]=j;		</a:t>
            </a:r>
            <a:r>
              <a:rPr lang="en-US" altLang="zh-CN" sz="1800" b="1" dirty="0">
                <a:solidFill>
                  <a:srgbClr val="00B0F0"/>
                </a:solidFill>
                <a:latin typeface="Consolas" pitchFamily="49" charset="0"/>
                <a:ea typeface="仿宋" pitchFamily="49" charset="-122"/>
                <a:cs typeface="Consolas" pitchFamily="49" charset="0"/>
              </a:rPr>
              <a:t>//</a:t>
            </a:r>
            <a:r>
              <a:rPr lang="zh-CN" altLang="zh-CN" sz="1800" b="1" dirty="0">
                <a:solidFill>
                  <a:srgbClr val="00B0F0"/>
                </a:solidFill>
                <a:latin typeface="Consolas" pitchFamily="49" charset="0"/>
                <a:ea typeface="仿宋" pitchFamily="49" charset="-122"/>
                <a:cs typeface="Consolas" pitchFamily="49" charset="0"/>
              </a:rPr>
              <a:t>试探着色</a:t>
            </a:r>
            <a:r>
              <a:rPr lang="en-US" altLang="zh-CN" sz="1800" b="1" dirty="0">
                <a:solidFill>
                  <a:srgbClr val="00B0F0"/>
                </a:solidFill>
                <a:latin typeface="Consolas" pitchFamily="49" charset="0"/>
                <a:ea typeface="仿宋" pitchFamily="49" charset="-122"/>
                <a:cs typeface="Consolas" pitchFamily="49" charset="0"/>
              </a:rPr>
              <a:t>j</a:t>
            </a:r>
            <a:endParaRPr lang="zh-CN" altLang="zh-CN" sz="1800" b="1" dirty="0">
              <a:solidFill>
                <a:srgbClr val="00B0F0"/>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if (</a:t>
            </a:r>
            <a:r>
              <a:rPr lang="en-US" altLang="zh-CN" sz="1800" b="1" dirty="0">
                <a:solidFill>
                  <a:srgbClr val="9900FF"/>
                </a:solidFill>
                <a:latin typeface="Consolas" pitchFamily="49" charset="0"/>
                <a:ea typeface="仿宋" pitchFamily="49" charset="-122"/>
                <a:cs typeface="Consolas" pitchFamily="49" charset="0"/>
              </a:rPr>
              <a:t>Same</a:t>
            </a:r>
            <a:r>
              <a:rPr lang="en-US" altLang="zh-CN" sz="1800" b="1" dirty="0">
                <a:solidFill>
                  <a:srgbClr val="0000FF"/>
                </a:solidFill>
                <a:latin typeface="Consolas" pitchFamily="49" charset="0"/>
                <a:ea typeface="仿宋" pitchFamily="49" charset="-122"/>
                <a:cs typeface="Consolas" pitchFamily="49" charset="0"/>
              </a:rPr>
              <a:t>(i))		</a:t>
            </a:r>
            <a:r>
              <a:rPr lang="en-US" altLang="zh-CN" sz="1800" b="1" dirty="0">
                <a:solidFill>
                  <a:srgbClr val="00B0F0"/>
                </a:solidFill>
                <a:latin typeface="Consolas" pitchFamily="49" charset="0"/>
                <a:ea typeface="仿宋" pitchFamily="49" charset="-122"/>
                <a:cs typeface="Consolas" pitchFamily="49" charset="0"/>
              </a:rPr>
              <a:t>//</a:t>
            </a:r>
            <a:r>
              <a:rPr lang="zh-CN" altLang="zh-CN" sz="1800" b="1" dirty="0">
                <a:solidFill>
                  <a:srgbClr val="00B0F0"/>
                </a:solidFill>
                <a:latin typeface="Consolas" pitchFamily="49" charset="0"/>
                <a:ea typeface="仿宋" pitchFamily="49" charset="-122"/>
                <a:cs typeface="Consolas" pitchFamily="49" charset="0"/>
              </a:rPr>
              <a:t>可以着色</a:t>
            </a:r>
            <a:r>
              <a:rPr lang="en-US" altLang="zh-CN" sz="1800" b="1" dirty="0">
                <a:solidFill>
                  <a:srgbClr val="00B0F0"/>
                </a:solidFill>
                <a:latin typeface="Consolas" pitchFamily="49" charset="0"/>
                <a:ea typeface="仿宋" pitchFamily="49" charset="-122"/>
                <a:cs typeface="Consolas" pitchFamily="49" charset="0"/>
              </a:rPr>
              <a:t>j</a:t>
            </a:r>
            <a:r>
              <a:rPr lang="zh-CN" altLang="zh-CN" sz="1800" b="1" dirty="0">
                <a:solidFill>
                  <a:srgbClr val="00B0F0"/>
                </a:solidFill>
                <a:latin typeface="Consolas" pitchFamily="49" charset="0"/>
                <a:ea typeface="仿宋" pitchFamily="49" charset="-122"/>
                <a:cs typeface="Consolas" pitchFamily="49" charset="0"/>
              </a:rPr>
              <a:t>，进入下一个顶点着色</a:t>
            </a:r>
          </a:p>
          <a:p>
            <a:r>
              <a:rPr lang="en-US" altLang="zh-CN" sz="1800" b="1" dirty="0">
                <a:solidFill>
                  <a:srgbClr val="0000FF"/>
                </a:solidFill>
                <a:latin typeface="Consolas" pitchFamily="49" charset="0"/>
                <a:ea typeface="仿宋" pitchFamily="49" charset="-122"/>
                <a:cs typeface="Consolas" pitchFamily="49" charset="0"/>
              </a:rPr>
              <a:t>            </a:t>
            </a:r>
            <a:r>
              <a:rPr lang="en-US" altLang="zh-CN" sz="1800" b="1" dirty="0" err="1">
                <a:solidFill>
                  <a:srgbClr val="FF0000"/>
                </a:solidFill>
                <a:latin typeface="Consolas" pitchFamily="49" charset="0"/>
                <a:ea typeface="仿宋" pitchFamily="49" charset="-122"/>
                <a:cs typeface="Consolas" pitchFamily="49" charset="0"/>
              </a:rPr>
              <a:t>dfs</a:t>
            </a:r>
            <a:r>
              <a:rPr lang="en-US" altLang="zh-CN" sz="1800" b="1" dirty="0">
                <a:solidFill>
                  <a:srgbClr val="FF0000"/>
                </a:solidFill>
                <a:latin typeface="Consolas" pitchFamily="49" charset="0"/>
                <a:ea typeface="仿宋" pitchFamily="49" charset="-122"/>
                <a:cs typeface="Consolas" pitchFamily="49" charset="0"/>
              </a:rPr>
              <a:t>(i+1)</a:t>
            </a:r>
            <a:r>
              <a:rPr lang="en-US" altLang="zh-CN" sz="1800" b="1" dirty="0">
                <a:solidFill>
                  <a:srgbClr val="0000FF"/>
                </a:solidFill>
                <a:latin typeface="Consolas" pitchFamily="49" charset="0"/>
                <a:ea typeface="仿宋" pitchFamily="49" charset="-122"/>
                <a:cs typeface="Consolas" pitchFamily="49" charset="0"/>
              </a:rPr>
              <a:t>;</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x[i]=0;		</a:t>
            </a:r>
            <a:r>
              <a:rPr lang="en-US" altLang="zh-CN" sz="1800" b="1" dirty="0">
                <a:solidFill>
                  <a:srgbClr val="00B0F0"/>
                </a:solidFill>
                <a:latin typeface="Consolas" pitchFamily="49" charset="0"/>
                <a:ea typeface="仿宋" pitchFamily="49" charset="-122"/>
                <a:cs typeface="Consolas" pitchFamily="49" charset="0"/>
              </a:rPr>
              <a:t>//</a:t>
            </a:r>
            <a:r>
              <a:rPr lang="zh-CN" altLang="zh-CN" sz="1800" b="1" dirty="0">
                <a:solidFill>
                  <a:srgbClr val="00B0F0"/>
                </a:solidFill>
                <a:latin typeface="Consolas" pitchFamily="49" charset="0"/>
                <a:ea typeface="仿宋" pitchFamily="49" charset="-122"/>
                <a:cs typeface="Consolas" pitchFamily="49" charset="0"/>
              </a:rPr>
              <a:t>回溯</a:t>
            </a:r>
          </a:p>
          <a:p>
            <a:r>
              <a:rPr lang="en-US" altLang="zh-CN" sz="1800" b="1" dirty="0">
                <a:solidFill>
                  <a:srgbClr val="0000FF"/>
                </a:solidFill>
                <a:latin typeface="Consolas" pitchFamily="49" charset="0"/>
                <a:ea typeface="仿宋" pitchFamily="49" charset="-122"/>
                <a:cs typeface="Consolas" pitchFamily="49" charset="0"/>
              </a:rPr>
              <a:t>      }</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   }</a:t>
            </a:r>
            <a:endParaRPr lang="zh-CN" altLang="zh-CN" sz="1800" b="1" dirty="0">
              <a:solidFill>
                <a:srgbClr val="0000FF"/>
              </a:solidFill>
              <a:latin typeface="Consolas" pitchFamily="49" charset="0"/>
              <a:ea typeface="仿宋" pitchFamily="49" charset="-122"/>
              <a:cs typeface="Consolas" pitchFamily="49" charset="0"/>
            </a:endParaRPr>
          </a:p>
          <a:p>
            <a:r>
              <a:rPr lang="en-US" altLang="zh-CN" sz="1800" b="1" dirty="0">
                <a:solidFill>
                  <a:srgbClr val="0000FF"/>
                </a:solidFill>
                <a:latin typeface="Consolas" pitchFamily="49" charset="0"/>
                <a:ea typeface="仿宋" pitchFamily="49" charset="-122"/>
                <a:cs typeface="Consolas" pitchFamily="49" charset="0"/>
              </a:rPr>
              <a:t>}</a:t>
            </a:r>
            <a:endParaRPr lang="zh-CN" altLang="en-US" sz="1800" b="1" dirty="0">
              <a:solidFill>
                <a:srgbClr val="0000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2033046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7920880" cy="6247864"/>
          </a:xfrm>
          <a:prstGeom prst="rect">
            <a:avLst/>
          </a:prstGeom>
          <a:noFill/>
        </p:spPr>
        <p:txBody>
          <a:bodyPr wrap="square" rtlCol="0">
            <a:spAutoFit/>
          </a:bodyPr>
          <a:lstStyle/>
          <a:p>
            <a:r>
              <a:rPr lang="en-US" altLang="zh-CN" sz="2000" b="1" dirty="0" err="1">
                <a:solidFill>
                  <a:srgbClr val="0000FF"/>
                </a:solidFill>
                <a:latin typeface="Consolas" pitchFamily="49" charset="0"/>
                <a:ea typeface="仿宋" pitchFamily="49" charset="-122"/>
                <a:cs typeface="Consolas" pitchFamily="49" charset="0"/>
              </a:rPr>
              <a:t>int</a:t>
            </a:r>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n,k,m</a:t>
            </a:r>
            <a:r>
              <a:rPr lang="en-US" altLang="zh-CN" sz="2000" b="1" dirty="0">
                <a:solidFill>
                  <a:srgbClr val="0000FF"/>
                </a:solidFill>
                <a:latin typeface="Consolas" pitchFamily="49" charset="0"/>
                <a:ea typeface="仿宋" pitchFamily="49" charset="-122"/>
                <a:cs typeface="Consolas" pitchFamily="49" charset="0"/>
              </a:rPr>
              <a:t>;</a:t>
            </a:r>
          </a:p>
          <a:p>
            <a:r>
              <a:rPr lang="en-US" altLang="zh-CN" sz="2000" b="1" dirty="0" err="1">
                <a:solidFill>
                  <a:srgbClr val="0000FF"/>
                </a:solidFill>
                <a:latin typeface="Consolas" pitchFamily="49" charset="0"/>
                <a:ea typeface="仿宋" pitchFamily="49" charset="-122"/>
                <a:cs typeface="Consolas" pitchFamily="49" charset="0"/>
              </a:rPr>
              <a:t>int</a:t>
            </a:r>
            <a:r>
              <a:rPr lang="en-US" altLang="zh-CN" sz="2000" b="1" dirty="0">
                <a:solidFill>
                  <a:srgbClr val="0000FF"/>
                </a:solidFill>
                <a:latin typeface="Consolas" pitchFamily="49" charset="0"/>
                <a:ea typeface="仿宋" pitchFamily="49" charset="-122"/>
                <a:cs typeface="Consolas" pitchFamily="49" charset="0"/>
              </a:rPr>
              <a:t> a[max][max];</a:t>
            </a:r>
          </a:p>
          <a:p>
            <a:r>
              <a:rPr lang="en-US" altLang="zh-CN" sz="2000" b="1" dirty="0" err="1">
                <a:solidFill>
                  <a:srgbClr val="0000FF"/>
                </a:solidFill>
                <a:latin typeface="Consolas" pitchFamily="49" charset="0"/>
                <a:ea typeface="仿宋" pitchFamily="49" charset="-122"/>
                <a:cs typeface="Consolas" pitchFamily="49" charset="0"/>
              </a:rPr>
              <a:t>int</a:t>
            </a:r>
            <a:r>
              <a:rPr lang="en-US" altLang="zh-CN" sz="2000" b="1" dirty="0">
                <a:solidFill>
                  <a:srgbClr val="0000FF"/>
                </a:solidFill>
                <a:latin typeface="Consolas" pitchFamily="49" charset="0"/>
                <a:ea typeface="仿宋" pitchFamily="49" charset="-122"/>
                <a:cs typeface="Consolas" pitchFamily="49" charset="0"/>
              </a:rPr>
              <a:t> count=0;</a:t>
            </a:r>
          </a:p>
          <a:p>
            <a:r>
              <a:rPr lang="en-US" altLang="zh-CN" sz="2000" b="1" dirty="0" err="1">
                <a:solidFill>
                  <a:srgbClr val="0000FF"/>
                </a:solidFill>
                <a:latin typeface="Consolas" pitchFamily="49" charset="0"/>
                <a:ea typeface="仿宋" pitchFamily="49" charset="-122"/>
                <a:cs typeface="Consolas" pitchFamily="49" charset="0"/>
              </a:rPr>
              <a:t>int</a:t>
            </a:r>
            <a:r>
              <a:rPr lang="en-US" altLang="zh-CN" sz="2000" b="1" dirty="0">
                <a:solidFill>
                  <a:srgbClr val="0000FF"/>
                </a:solidFill>
                <a:latin typeface="Consolas" pitchFamily="49" charset="0"/>
                <a:ea typeface="仿宋" pitchFamily="49" charset="-122"/>
                <a:cs typeface="Consolas" pitchFamily="49" charset="0"/>
              </a:rPr>
              <a:t> x[max];</a:t>
            </a:r>
          </a:p>
          <a:p>
            <a:r>
              <a:rPr lang="en-US" altLang="zh-CN" sz="2000" b="1" dirty="0" err="1">
                <a:solidFill>
                  <a:srgbClr val="0000FF"/>
                </a:solidFill>
                <a:latin typeface="Consolas" pitchFamily="49" charset="0"/>
                <a:ea typeface="仿宋" pitchFamily="49" charset="-122"/>
                <a:cs typeface="Consolas" pitchFamily="49" charset="0"/>
              </a:rPr>
              <a:t>int</a:t>
            </a:r>
            <a:r>
              <a:rPr lang="en-US" altLang="zh-CN" sz="2000" b="1" dirty="0">
                <a:solidFill>
                  <a:srgbClr val="0000FF"/>
                </a:solidFill>
                <a:latin typeface="Consolas" pitchFamily="49" charset="0"/>
                <a:ea typeface="仿宋" pitchFamily="49" charset="-122"/>
                <a:cs typeface="Consolas" pitchFamily="49" charset="0"/>
              </a:rPr>
              <a:t> main()</a:t>
            </a:r>
          </a:p>
          <a:p>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memset</a:t>
            </a:r>
            <a:r>
              <a:rPr lang="en-US" altLang="zh-CN" sz="2000" b="1" dirty="0">
                <a:solidFill>
                  <a:srgbClr val="0000FF"/>
                </a:solidFill>
                <a:latin typeface="Consolas" pitchFamily="49" charset="0"/>
                <a:ea typeface="仿宋" pitchFamily="49" charset="-122"/>
                <a:cs typeface="Consolas" pitchFamily="49" charset="0"/>
              </a:rPr>
              <a:t>(a, 0, </a:t>
            </a:r>
            <a:r>
              <a:rPr lang="en-US" altLang="zh-CN" sz="2000" b="1" dirty="0" err="1">
                <a:solidFill>
                  <a:srgbClr val="0000FF"/>
                </a:solidFill>
                <a:latin typeface="Consolas" pitchFamily="49" charset="0"/>
                <a:ea typeface="仿宋" pitchFamily="49" charset="-122"/>
                <a:cs typeface="Consolas" pitchFamily="49" charset="0"/>
              </a:rPr>
              <a:t>sizeof</a:t>
            </a:r>
            <a:r>
              <a:rPr lang="en-US" altLang="zh-CN" sz="2000" b="1" dirty="0">
                <a:solidFill>
                  <a:srgbClr val="0000FF"/>
                </a:solidFill>
                <a:latin typeface="Consolas" pitchFamily="49" charset="0"/>
                <a:ea typeface="仿宋" pitchFamily="49" charset="-122"/>
                <a:cs typeface="Consolas" pitchFamily="49" charset="0"/>
              </a:rPr>
              <a:t>(a));</a:t>
            </a:r>
          </a:p>
          <a:p>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memset</a:t>
            </a:r>
            <a:r>
              <a:rPr lang="en-US" altLang="zh-CN" sz="2000" b="1" dirty="0">
                <a:solidFill>
                  <a:srgbClr val="0000FF"/>
                </a:solidFill>
                <a:latin typeface="Consolas" pitchFamily="49" charset="0"/>
                <a:ea typeface="仿宋" pitchFamily="49" charset="-122"/>
                <a:cs typeface="Consolas" pitchFamily="49" charset="0"/>
              </a:rPr>
              <a:t>(x,0,sizeof(x));</a:t>
            </a:r>
          </a:p>
          <a:p>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int</a:t>
            </a:r>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x,y</a:t>
            </a:r>
            <a:r>
              <a:rPr lang="en-US" altLang="zh-CN" sz="2000" b="1" dirty="0">
                <a:solidFill>
                  <a:srgbClr val="0000FF"/>
                </a:solidFill>
                <a:latin typeface="Consolas" pitchFamily="49" charset="0"/>
                <a:ea typeface="仿宋" pitchFamily="49" charset="-122"/>
                <a:cs typeface="Consolas" pitchFamily="49" charset="0"/>
              </a:rPr>
              <a:t>;</a:t>
            </a:r>
          </a:p>
          <a:p>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scanf</a:t>
            </a:r>
            <a:r>
              <a:rPr lang="en-US" altLang="zh-CN" sz="2000" b="1" dirty="0">
                <a:solidFill>
                  <a:srgbClr val="0000FF"/>
                </a:solidFill>
                <a:latin typeface="Consolas" pitchFamily="49" charset="0"/>
                <a:ea typeface="仿宋" pitchFamily="49" charset="-122"/>
                <a:cs typeface="Consolas" pitchFamily="49" charset="0"/>
              </a:rPr>
              <a:t>(</a:t>
            </a:r>
            <a:r>
              <a:rPr lang="zh-CN" altLang="en-US" sz="2000" b="1" dirty="0">
                <a:solidFill>
                  <a:srgbClr val="0000FF"/>
                </a:solidFill>
                <a:latin typeface="Consolas" pitchFamily="49" charset="0"/>
                <a:ea typeface="仿宋" pitchFamily="49" charset="-122"/>
                <a:cs typeface="Consolas" pitchFamily="49" charset="0"/>
              </a:rPr>
              <a:t>“</a:t>
            </a:r>
            <a:r>
              <a:rPr lang="en-US" altLang="zh-CN" sz="2000" b="1" dirty="0">
                <a:solidFill>
                  <a:srgbClr val="0000FF"/>
                </a:solidFill>
                <a:latin typeface="Consolas" pitchFamily="49" charset="0"/>
                <a:ea typeface="仿宋" pitchFamily="49" charset="-122"/>
                <a:cs typeface="Consolas" pitchFamily="49" charset="0"/>
              </a:rPr>
              <a:t>%</a:t>
            </a:r>
            <a:r>
              <a:rPr lang="en-US" altLang="zh-CN" sz="2000" b="1" dirty="0" err="1">
                <a:solidFill>
                  <a:srgbClr val="0000FF"/>
                </a:solidFill>
                <a:latin typeface="Consolas" pitchFamily="49" charset="0"/>
                <a:ea typeface="仿宋" pitchFamily="49" charset="-122"/>
                <a:cs typeface="Consolas" pitchFamily="49" charset="0"/>
              </a:rPr>
              <a:t>d%d%d</a:t>
            </a:r>
            <a:r>
              <a:rPr lang="zh-CN" altLang="en-US" sz="2000" b="1" dirty="0">
                <a:solidFill>
                  <a:srgbClr val="0000FF"/>
                </a:solidFill>
                <a:latin typeface="Consolas" pitchFamily="49" charset="0"/>
                <a:ea typeface="仿宋" pitchFamily="49" charset="-122"/>
                <a:cs typeface="Consolas" pitchFamily="49" charset="0"/>
              </a:rPr>
              <a:t>”</a:t>
            </a:r>
            <a:r>
              <a:rPr lang="en-US" altLang="zh-CN" sz="2000" b="1" dirty="0">
                <a:solidFill>
                  <a:srgbClr val="0000FF"/>
                </a:solidFill>
                <a:latin typeface="Consolas" pitchFamily="49" charset="0"/>
                <a:ea typeface="仿宋" pitchFamily="49" charset="-122"/>
                <a:cs typeface="Consolas" pitchFamily="49" charset="0"/>
              </a:rPr>
              <a:t>,&amp;n, &amp;m, &amp;k);</a:t>
            </a:r>
          </a:p>
          <a:p>
            <a:r>
              <a:rPr lang="en-US" altLang="zh-CN" sz="2000" b="1" dirty="0">
                <a:solidFill>
                  <a:srgbClr val="0000FF"/>
                </a:solidFill>
                <a:latin typeface="Consolas" pitchFamily="49" charset="0"/>
                <a:ea typeface="仿宋" pitchFamily="49" charset="-122"/>
                <a:cs typeface="Consolas" pitchFamily="49" charset="0"/>
              </a:rPr>
              <a:t>    for(</a:t>
            </a:r>
            <a:r>
              <a:rPr lang="en-US" altLang="zh-CN" sz="2000" b="1" dirty="0" err="1">
                <a:solidFill>
                  <a:srgbClr val="0000FF"/>
                </a:solidFill>
                <a:latin typeface="Consolas" pitchFamily="49" charset="0"/>
                <a:ea typeface="仿宋" pitchFamily="49" charset="-122"/>
                <a:cs typeface="Consolas" pitchFamily="49" charset="0"/>
              </a:rPr>
              <a:t>int</a:t>
            </a:r>
            <a:r>
              <a:rPr lang="en-US" altLang="zh-CN" sz="2000" b="1" dirty="0">
                <a:solidFill>
                  <a:srgbClr val="0000FF"/>
                </a:solidFill>
                <a:latin typeface="Consolas" pitchFamily="49" charset="0"/>
                <a:ea typeface="仿宋" pitchFamily="49" charset="-122"/>
                <a:cs typeface="Consolas" pitchFamily="49" charset="0"/>
              </a:rPr>
              <a:t> j=1; j&lt;=k; j++)</a:t>
            </a:r>
          </a:p>
          <a:p>
            <a:r>
              <a:rPr lang="en-US" altLang="zh-CN" sz="2000" b="1" dirty="0">
                <a:solidFill>
                  <a:srgbClr val="0000FF"/>
                </a:solidFill>
                <a:latin typeface="Consolas" pitchFamily="49" charset="0"/>
                <a:ea typeface="仿宋" pitchFamily="49" charset="-122"/>
                <a:cs typeface="Consolas" pitchFamily="49" charset="0"/>
              </a:rPr>
              <a:t>    { </a:t>
            </a:r>
            <a:r>
              <a:rPr lang="en-US" altLang="zh-CN" sz="2000" b="1" dirty="0" err="1">
                <a:solidFill>
                  <a:srgbClr val="0000FF"/>
                </a:solidFill>
                <a:latin typeface="Consolas" pitchFamily="49" charset="0"/>
                <a:ea typeface="仿宋" pitchFamily="49" charset="-122"/>
                <a:cs typeface="Consolas" pitchFamily="49" charset="0"/>
              </a:rPr>
              <a:t>scanf</a:t>
            </a:r>
            <a:r>
              <a:rPr lang="en-US" altLang="zh-CN" sz="2000" b="1" dirty="0">
                <a:solidFill>
                  <a:srgbClr val="0000FF"/>
                </a:solidFill>
                <a:latin typeface="Consolas" pitchFamily="49" charset="0"/>
                <a:ea typeface="仿宋" pitchFamily="49" charset="-122"/>
                <a:cs typeface="Consolas" pitchFamily="49" charset="0"/>
              </a:rPr>
              <a:t>(%</a:t>
            </a:r>
            <a:r>
              <a:rPr lang="en-US" altLang="zh-CN" sz="2000" b="1" dirty="0" err="1">
                <a:solidFill>
                  <a:srgbClr val="0000FF"/>
                </a:solidFill>
                <a:latin typeface="Consolas" pitchFamily="49" charset="0"/>
                <a:ea typeface="仿宋" pitchFamily="49" charset="-122"/>
                <a:cs typeface="Consolas" pitchFamily="49" charset="0"/>
              </a:rPr>
              <a:t>d%d</a:t>
            </a:r>
            <a:r>
              <a:rPr lang="zh-CN" altLang="en-US" sz="2000" b="1" dirty="0">
                <a:solidFill>
                  <a:srgbClr val="0000FF"/>
                </a:solidFill>
                <a:latin typeface="Consolas" pitchFamily="49" charset="0"/>
                <a:ea typeface="仿宋" pitchFamily="49" charset="-122"/>
                <a:cs typeface="Consolas" pitchFamily="49" charset="0"/>
              </a:rPr>
              <a:t>”</a:t>
            </a:r>
            <a:r>
              <a:rPr lang="en-US" altLang="zh-CN" sz="2000" b="1" dirty="0">
                <a:solidFill>
                  <a:srgbClr val="0000FF"/>
                </a:solidFill>
                <a:latin typeface="Consolas" pitchFamily="49" charset="0"/>
                <a:ea typeface="仿宋" pitchFamily="49" charset="-122"/>
                <a:cs typeface="Consolas" pitchFamily="49" charset="0"/>
              </a:rPr>
              <a:t>, &amp;x, &amp;y);</a:t>
            </a:r>
          </a:p>
          <a:p>
            <a:r>
              <a:rPr lang="en-US" altLang="zh-CN" sz="2000" b="1" dirty="0">
                <a:solidFill>
                  <a:srgbClr val="0000FF"/>
                </a:solidFill>
                <a:latin typeface="Consolas" pitchFamily="49" charset="0"/>
                <a:ea typeface="仿宋" pitchFamily="49" charset="-122"/>
                <a:cs typeface="Consolas" pitchFamily="49" charset="0"/>
              </a:rPr>
              <a:t>       a[x][y]=1;</a:t>
            </a:r>
          </a:p>
          <a:p>
            <a:r>
              <a:rPr lang="en-US" altLang="zh-CN" sz="2000" b="1" dirty="0">
                <a:solidFill>
                  <a:srgbClr val="0000FF"/>
                </a:solidFill>
                <a:latin typeface="Consolas" pitchFamily="49" charset="0"/>
                <a:ea typeface="仿宋" pitchFamily="49" charset="-122"/>
                <a:cs typeface="Consolas" pitchFamily="49" charset="0"/>
              </a:rPr>
              <a:t>       a[y][x]=1;}</a:t>
            </a:r>
          </a:p>
          <a:p>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dfs</a:t>
            </a:r>
            <a:r>
              <a:rPr lang="en-US" altLang="zh-CN" sz="2000" b="1" dirty="0">
                <a:solidFill>
                  <a:srgbClr val="0000FF"/>
                </a:solidFill>
                <a:latin typeface="Consolas" pitchFamily="49" charset="0"/>
                <a:ea typeface="仿宋" pitchFamily="49" charset="-122"/>
                <a:cs typeface="Consolas" pitchFamily="49" charset="0"/>
              </a:rPr>
              <a:t>(1);</a:t>
            </a:r>
          </a:p>
          <a:p>
            <a:r>
              <a:rPr lang="en-US" altLang="zh-CN" sz="2000" b="1" dirty="0">
                <a:solidFill>
                  <a:srgbClr val="0000FF"/>
                </a:solidFill>
                <a:latin typeface="Consolas" pitchFamily="49" charset="0"/>
                <a:ea typeface="仿宋" pitchFamily="49" charset="-122"/>
                <a:cs typeface="Consolas" pitchFamily="49" charset="0"/>
              </a:rPr>
              <a:t>     if(count&gt;0)</a:t>
            </a:r>
          </a:p>
          <a:p>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printf</a:t>
            </a:r>
            <a:r>
              <a:rPr lang="en-US" altLang="zh-CN" sz="2000" b="1" dirty="0">
                <a:solidFill>
                  <a:srgbClr val="0000FF"/>
                </a:solidFill>
                <a:latin typeface="Consolas" pitchFamily="49" charset="0"/>
                <a:ea typeface="仿宋" pitchFamily="49" charset="-122"/>
                <a:cs typeface="Consolas" pitchFamily="49" charset="0"/>
              </a:rPr>
              <a:t>(“%d\n”, count);</a:t>
            </a:r>
          </a:p>
          <a:p>
            <a:r>
              <a:rPr lang="en-US" altLang="zh-CN" sz="2000" b="1" dirty="0">
                <a:solidFill>
                  <a:srgbClr val="0000FF"/>
                </a:solidFill>
                <a:latin typeface="Consolas" pitchFamily="49" charset="0"/>
                <a:ea typeface="仿宋" pitchFamily="49" charset="-122"/>
                <a:cs typeface="Consolas" pitchFamily="49" charset="0"/>
              </a:rPr>
              <a:t>     else</a:t>
            </a:r>
          </a:p>
          <a:p>
            <a:r>
              <a:rPr lang="en-US" altLang="zh-CN" sz="2000" b="1" dirty="0">
                <a:solidFill>
                  <a:srgbClr val="0000FF"/>
                </a:solidFill>
                <a:latin typeface="Consolas" pitchFamily="49" charset="0"/>
                <a:ea typeface="仿宋" pitchFamily="49" charset="-122"/>
                <a:cs typeface="Consolas" pitchFamily="49" charset="0"/>
              </a:rPr>
              <a:t>       </a:t>
            </a:r>
            <a:r>
              <a:rPr lang="en-US" altLang="zh-CN" sz="2000" b="1" dirty="0" err="1">
                <a:solidFill>
                  <a:srgbClr val="0000FF"/>
                </a:solidFill>
                <a:latin typeface="Consolas" pitchFamily="49" charset="0"/>
                <a:ea typeface="仿宋" pitchFamily="49" charset="-122"/>
                <a:cs typeface="Consolas" pitchFamily="49" charset="0"/>
              </a:rPr>
              <a:t>printf</a:t>
            </a:r>
            <a:r>
              <a:rPr lang="en-US" altLang="zh-CN" sz="2000" b="1" dirty="0">
                <a:solidFill>
                  <a:srgbClr val="0000FF"/>
                </a:solidFill>
                <a:latin typeface="Consolas" pitchFamily="49" charset="0"/>
                <a:ea typeface="仿宋" pitchFamily="49" charset="-122"/>
                <a:cs typeface="Consolas" pitchFamily="49" charset="0"/>
              </a:rPr>
              <a:t>(“-1\n”);</a:t>
            </a:r>
          </a:p>
          <a:p>
            <a:r>
              <a:rPr lang="en-US" altLang="zh-CN" sz="2000" b="1" dirty="0">
                <a:solidFill>
                  <a:srgbClr val="0000FF"/>
                </a:solidFill>
                <a:latin typeface="Consolas" pitchFamily="49" charset="0"/>
                <a:ea typeface="仿宋" pitchFamily="49" charset="-122"/>
                <a:cs typeface="Consolas" pitchFamily="49" charset="0"/>
              </a:rPr>
              <a:t>     return 0;</a:t>
            </a:r>
          </a:p>
          <a:p>
            <a:r>
              <a:rPr lang="en-US" altLang="zh-CN" sz="2000" b="1" dirty="0">
                <a:solidFill>
                  <a:srgbClr val="0000FF"/>
                </a:solidFill>
                <a:latin typeface="Consolas" pitchFamily="49" charset="0"/>
                <a:ea typeface="仿宋" pitchFamily="49" charset="-122"/>
                <a:cs typeface="Consolas" pitchFamily="49" charset="0"/>
              </a:rPr>
              <a:t>}</a:t>
            </a:r>
            <a:endParaRPr lang="zh-CN" altLang="en-US" sz="2000" b="1" dirty="0">
              <a:solidFill>
                <a:srgbClr val="0000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2466813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643050"/>
            <a:ext cx="7643866" cy="1615827"/>
          </a:xfrm>
          <a:prstGeom prst="rect">
            <a:avLst/>
          </a:prstGeom>
          <a:noFill/>
        </p:spPr>
        <p:txBody>
          <a:bodyPr wrap="square" rtlCol="0">
            <a:spAutoFit/>
          </a:bodyPr>
          <a:lstStyle/>
          <a:p>
            <a:pPr>
              <a:lnSpc>
                <a:spcPct val="150000"/>
              </a:lnSpc>
            </a:pPr>
            <a:r>
              <a:rPr lang="en-US" altLang="zh-CN" sz="2200" dirty="0">
                <a:solidFill>
                  <a:srgbClr val="0000FF"/>
                </a:solidFill>
                <a:latin typeface="微软雅黑" pitchFamily="34" charset="-122"/>
                <a:ea typeface="微软雅黑" pitchFamily="34" charset="-122"/>
                <a:cs typeface="Consolas" pitchFamily="49" charset="0"/>
              </a:rPr>
              <a:t>      </a:t>
            </a:r>
            <a:r>
              <a:rPr lang="zh-CN" altLang="zh-CN" sz="2200" b="1" dirty="0">
                <a:solidFill>
                  <a:srgbClr val="FF0000"/>
                </a:solidFill>
                <a:latin typeface="微软雅黑" pitchFamily="34" charset="-122"/>
                <a:ea typeface="微软雅黑" pitchFamily="34" charset="-122"/>
                <a:cs typeface="Consolas" pitchFamily="49" charset="0"/>
              </a:rPr>
              <a:t>【算法分析】</a:t>
            </a:r>
            <a:r>
              <a:rPr lang="zh-CN" altLang="zh-CN" sz="2200" b="1" dirty="0">
                <a:solidFill>
                  <a:srgbClr val="0000FF"/>
                </a:solidFill>
                <a:latin typeface="Consolas" pitchFamily="49" charset="0"/>
                <a:ea typeface="楷体" pitchFamily="49" charset="-122"/>
                <a:cs typeface="Consolas" pitchFamily="49" charset="0"/>
              </a:rPr>
              <a:t>该算法中每个顶点试探</a:t>
            </a:r>
            <a:r>
              <a:rPr lang="en-US" altLang="zh-CN" sz="2200" b="1" dirty="0">
                <a:solidFill>
                  <a:srgbClr val="0000FF"/>
                </a:solidFill>
                <a:latin typeface="Consolas" pitchFamily="49" charset="0"/>
                <a:ea typeface="楷体" pitchFamily="49" charset="-122"/>
                <a:cs typeface="Consolas" pitchFamily="49" charset="0"/>
              </a:rPr>
              <a:t>1</a:t>
            </a:r>
            <a:r>
              <a:rPr lang="zh-CN" altLang="zh-CN" sz="2200" b="1" dirty="0">
                <a:solidFill>
                  <a:srgbClr val="0000FF"/>
                </a:solidFill>
                <a:latin typeface="Consolas" pitchFamily="49" charset="0"/>
                <a:ea typeface="楷体" pitchFamily="49" charset="-122"/>
                <a:cs typeface="Consolas" pitchFamily="49" charset="0"/>
              </a:rPr>
              <a:t>～</a:t>
            </a:r>
            <a:r>
              <a:rPr lang="en-US" altLang="zh-CN" sz="2200" b="1" i="1" dirty="0">
                <a:solidFill>
                  <a:srgbClr val="0000FF"/>
                </a:solidFill>
                <a:latin typeface="Consolas" pitchFamily="49" charset="0"/>
                <a:ea typeface="楷体" pitchFamily="49" charset="-122"/>
                <a:cs typeface="Consolas" pitchFamily="49" charset="0"/>
              </a:rPr>
              <a:t>m</a:t>
            </a:r>
            <a:r>
              <a:rPr lang="zh-CN" altLang="zh-CN" sz="2200" b="1" dirty="0">
                <a:solidFill>
                  <a:srgbClr val="0000FF"/>
                </a:solidFill>
                <a:latin typeface="Consolas" pitchFamily="49" charset="0"/>
                <a:ea typeface="楷体" pitchFamily="49" charset="-122"/>
                <a:cs typeface="Consolas" pitchFamily="49" charset="0"/>
              </a:rPr>
              <a:t>种着色，共</a:t>
            </a:r>
            <a:r>
              <a:rPr lang="en-US" altLang="zh-CN" sz="2200" b="1" i="1" dirty="0">
                <a:solidFill>
                  <a:srgbClr val="0000FF"/>
                </a:solidFill>
                <a:latin typeface="Consolas" pitchFamily="49" charset="0"/>
                <a:ea typeface="楷体" pitchFamily="49" charset="-122"/>
                <a:cs typeface="Consolas" pitchFamily="49" charset="0"/>
              </a:rPr>
              <a:t>n</a:t>
            </a:r>
            <a:r>
              <a:rPr lang="zh-CN" altLang="zh-CN" sz="2200" b="1" dirty="0">
                <a:solidFill>
                  <a:srgbClr val="0000FF"/>
                </a:solidFill>
                <a:latin typeface="Consolas" pitchFamily="49" charset="0"/>
                <a:ea typeface="楷体" pitchFamily="49" charset="-122"/>
                <a:cs typeface="Consolas" pitchFamily="49" charset="0"/>
              </a:rPr>
              <a:t>个顶点，对应解空间树是一棵</a:t>
            </a:r>
            <a:r>
              <a:rPr lang="en-US" altLang="zh-CN" sz="2200" b="1" i="1" dirty="0">
                <a:solidFill>
                  <a:srgbClr val="0000FF"/>
                </a:solidFill>
                <a:latin typeface="Consolas" pitchFamily="49" charset="0"/>
                <a:ea typeface="楷体" pitchFamily="49" charset="-122"/>
                <a:cs typeface="Consolas" pitchFamily="49" charset="0"/>
              </a:rPr>
              <a:t>m</a:t>
            </a:r>
            <a:r>
              <a:rPr lang="zh-CN" altLang="zh-CN" sz="2200" b="1" dirty="0">
                <a:solidFill>
                  <a:srgbClr val="0000FF"/>
                </a:solidFill>
                <a:latin typeface="Consolas" pitchFamily="49" charset="0"/>
                <a:ea typeface="楷体" pitchFamily="49" charset="-122"/>
                <a:cs typeface="Consolas" pitchFamily="49" charset="0"/>
              </a:rPr>
              <a:t>叉树（子集树），算法的时间复杂度为</a:t>
            </a:r>
            <a:r>
              <a:rPr lang="en-US" altLang="zh-CN" sz="2200" b="1" dirty="0">
                <a:solidFill>
                  <a:srgbClr val="0000FF"/>
                </a:solidFill>
                <a:latin typeface="Consolas" pitchFamily="49" charset="0"/>
                <a:ea typeface="楷体" pitchFamily="49" charset="-122"/>
                <a:cs typeface="Consolas" pitchFamily="49" charset="0"/>
              </a:rPr>
              <a:t>O(</a:t>
            </a:r>
            <a:r>
              <a:rPr lang="en-US" altLang="zh-CN" sz="2200" b="1" i="1" dirty="0" err="1">
                <a:solidFill>
                  <a:srgbClr val="0000FF"/>
                </a:solidFill>
                <a:latin typeface="Consolas" pitchFamily="49" charset="0"/>
                <a:ea typeface="楷体" pitchFamily="49" charset="-122"/>
                <a:cs typeface="Consolas" pitchFamily="49" charset="0"/>
              </a:rPr>
              <a:t>m</a:t>
            </a:r>
            <a:r>
              <a:rPr lang="en-US" altLang="zh-CN" sz="2200" b="1" i="1" baseline="30000" dirty="0" err="1">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a:t>
            </a:r>
            <a:r>
              <a:rPr lang="zh-CN" altLang="zh-CN" sz="2200" b="1" dirty="0">
                <a:solidFill>
                  <a:srgbClr val="0000FF"/>
                </a:solidFill>
                <a:latin typeface="Consolas" pitchFamily="49" charset="0"/>
                <a:ea typeface="楷体" pitchFamily="49" charset="-122"/>
                <a:cs typeface="Consolas" pitchFamily="49" charset="0"/>
              </a:rPr>
              <a:t>。</a:t>
            </a:r>
          </a:p>
        </p:txBody>
      </p:sp>
    </p:spTree>
    <p:extLst>
      <p:ext uri="{BB962C8B-B14F-4D97-AF65-F5344CB8AC3E}">
        <p14:creationId xmlns:p14="http://schemas.microsoft.com/office/powerpoint/2010/main" val="273276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36C111F-9F03-4FD5-8696-30F4334B6C4D}" type="slidenum">
              <a:rPr lang="zh-CN" altLang="en-US"/>
              <a:pPr>
                <a:defRPr/>
              </a:pPr>
              <a:t>3</a:t>
            </a:fld>
            <a:endParaRPr lang="en-US" altLang="zh-CN"/>
          </a:p>
        </p:txBody>
      </p:sp>
      <p:sp>
        <p:nvSpPr>
          <p:cNvPr id="4099" name="Rectangle 2"/>
          <p:cNvSpPr>
            <a:spLocks noGrp="1" noChangeArrowheads="1"/>
          </p:cNvSpPr>
          <p:nvPr>
            <p:ph type="title"/>
          </p:nvPr>
        </p:nvSpPr>
        <p:spPr/>
        <p:txBody>
          <a:bodyPr/>
          <a:lstStyle/>
          <a:p>
            <a:pPr eaLnBrk="1" hangingPunct="1"/>
            <a:r>
              <a:rPr lang="zh-CN" altLang="en-US" b="0" dirty="0"/>
              <a:t>回溯算法</a:t>
            </a:r>
          </a:p>
        </p:txBody>
      </p:sp>
      <p:sp>
        <p:nvSpPr>
          <p:cNvPr id="4100" name="Rectangle 3"/>
          <p:cNvSpPr>
            <a:spLocks noGrp="1" noChangeArrowheads="1"/>
          </p:cNvSpPr>
          <p:nvPr>
            <p:ph type="body" idx="1"/>
          </p:nvPr>
        </p:nvSpPr>
        <p:spPr/>
        <p:txBody>
          <a:bodyPr/>
          <a:lstStyle/>
          <a:p>
            <a:pPr eaLnBrk="1" hangingPunct="1"/>
            <a:r>
              <a:rPr lang="zh-CN" altLang="en-US" sz="3000" dirty="0">
                <a:latin typeface="楷体" pitchFamily="49" charset="-122"/>
                <a:ea typeface="楷体" pitchFamily="49" charset="-122"/>
              </a:rPr>
              <a:t>在通常的情况下，我们使用递归方式来实现回溯技术，也就是在每一个分叉点进行递归尝试。在回溯是通常采用栈来记录回溯过程，使用栈可使穷举过程能回溯到所要的位置，并继续在指定层次上往下穷举所有可能的解。</a:t>
            </a:r>
          </a:p>
        </p:txBody>
      </p:sp>
    </p:spTree>
    <p:extLst>
      <p:ext uri="{BB962C8B-B14F-4D97-AF65-F5344CB8AC3E}">
        <p14:creationId xmlns:p14="http://schemas.microsoft.com/office/powerpoint/2010/main" val="684537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F0D47724-45E8-4FE6-85D6-7FC6832D7413}" type="slidenum">
              <a:rPr lang="zh-CN" altLang="en-US"/>
              <a:pPr>
                <a:defRPr/>
              </a:pPr>
              <a:t>30</a:t>
            </a:fld>
            <a:endParaRPr lang="en-US" altLang="zh-CN"/>
          </a:p>
        </p:txBody>
      </p:sp>
      <p:sp>
        <p:nvSpPr>
          <p:cNvPr id="34819" name="Rectangle 3"/>
          <p:cNvSpPr>
            <a:spLocks noGrp="1" noChangeArrowheads="1"/>
          </p:cNvSpPr>
          <p:nvPr>
            <p:ph type="body" idx="1"/>
          </p:nvPr>
        </p:nvSpPr>
        <p:spPr>
          <a:xfrm>
            <a:off x="468313" y="549275"/>
            <a:ext cx="8280400" cy="5903913"/>
          </a:xfrm>
        </p:spPr>
        <p:txBody>
          <a:bodyPr/>
          <a:lstStyle/>
          <a:p>
            <a:pPr marL="609600" indent="-609600" eaLnBrk="1" hangingPunct="1">
              <a:lnSpc>
                <a:spcPct val="90000"/>
              </a:lnSpc>
              <a:buFontTx/>
              <a:buNone/>
            </a:pPr>
            <a:r>
              <a:rPr lang="zh-CN" altLang="en-US" sz="2600"/>
              <a:t>用回溯算法搜索子集树的一般模式</a:t>
            </a:r>
          </a:p>
          <a:p>
            <a:pPr marL="609600" indent="-609600" eaLnBrk="1" hangingPunct="1">
              <a:lnSpc>
                <a:spcPct val="90000"/>
              </a:lnSpc>
              <a:buFontTx/>
              <a:buNone/>
            </a:pPr>
            <a:r>
              <a:rPr lang="en-US" altLang="zh-CN" sz="2600"/>
              <a:t>void search(int m)</a:t>
            </a:r>
          </a:p>
          <a:p>
            <a:pPr marL="609600" indent="-609600" eaLnBrk="1" hangingPunct="1">
              <a:lnSpc>
                <a:spcPct val="90000"/>
              </a:lnSpc>
              <a:buFontTx/>
              <a:buNone/>
            </a:pPr>
            <a:r>
              <a:rPr lang="en-US" altLang="zh-CN" sz="2600"/>
              <a:t>{</a:t>
            </a:r>
          </a:p>
          <a:p>
            <a:pPr marL="609600" indent="-609600" eaLnBrk="1" hangingPunct="1">
              <a:lnSpc>
                <a:spcPct val="90000"/>
              </a:lnSpc>
              <a:buFontTx/>
              <a:buNone/>
            </a:pPr>
            <a:r>
              <a:rPr lang="en-US" altLang="zh-CN" sz="2600"/>
              <a:t>	if(m&gt;=n)           //</a:t>
            </a:r>
            <a:r>
              <a:rPr lang="zh-CN" altLang="en-US" sz="2600"/>
              <a:t>递归结束条件 </a:t>
            </a:r>
          </a:p>
          <a:p>
            <a:pPr marL="609600" indent="-609600" eaLnBrk="1" hangingPunct="1">
              <a:lnSpc>
                <a:spcPct val="90000"/>
              </a:lnSpc>
              <a:buFontTx/>
              <a:buNone/>
            </a:pPr>
            <a:r>
              <a:rPr lang="zh-CN" altLang="en-US" sz="2600"/>
              <a:t>		</a:t>
            </a:r>
            <a:r>
              <a:rPr lang="en-US" altLang="zh-CN" sz="2600"/>
              <a:t>output();      //</a:t>
            </a:r>
            <a:r>
              <a:rPr lang="zh-CN" altLang="en-US" sz="2600"/>
              <a:t>相应的处理</a:t>
            </a:r>
            <a:r>
              <a:rPr lang="en-US" altLang="zh-CN" sz="2600"/>
              <a:t>(</a:t>
            </a:r>
            <a:r>
              <a:rPr lang="zh-CN" altLang="en-US" sz="2600"/>
              <a:t>输出结果</a:t>
            </a:r>
            <a:r>
              <a:rPr lang="en-US" altLang="zh-CN" sz="2600"/>
              <a:t>)</a:t>
            </a:r>
          </a:p>
          <a:p>
            <a:pPr marL="609600" indent="-609600" eaLnBrk="1" hangingPunct="1">
              <a:lnSpc>
                <a:spcPct val="90000"/>
              </a:lnSpc>
              <a:buFontTx/>
              <a:buNone/>
            </a:pPr>
            <a:r>
              <a:rPr lang="en-US" altLang="zh-CN" sz="2600"/>
              <a:t>	else</a:t>
            </a:r>
          </a:p>
          <a:p>
            <a:pPr marL="609600" indent="-609600" eaLnBrk="1" hangingPunct="1">
              <a:lnSpc>
                <a:spcPct val="90000"/>
              </a:lnSpc>
              <a:buFontTx/>
              <a:buNone/>
            </a:pPr>
            <a:r>
              <a:rPr lang="en-US" altLang="zh-CN" sz="2600"/>
              <a:t>	{</a:t>
            </a:r>
          </a:p>
          <a:p>
            <a:pPr marL="609600" indent="-609600" eaLnBrk="1" hangingPunct="1">
              <a:lnSpc>
                <a:spcPct val="90000"/>
              </a:lnSpc>
              <a:buFontTx/>
              <a:buNone/>
            </a:pPr>
            <a:r>
              <a:rPr lang="en-US" altLang="zh-CN" sz="2600"/>
              <a:t>		a[m]=0;       //</a:t>
            </a:r>
            <a:r>
              <a:rPr lang="zh-CN" altLang="en-US" sz="2600"/>
              <a:t>设置状态：</a:t>
            </a:r>
            <a:r>
              <a:rPr lang="en-US" altLang="zh-CN" sz="2600"/>
              <a:t>0</a:t>
            </a:r>
            <a:r>
              <a:rPr lang="zh-CN" altLang="en-US" sz="2600"/>
              <a:t>表示不要该物品</a:t>
            </a:r>
          </a:p>
          <a:p>
            <a:pPr marL="609600" indent="-609600" eaLnBrk="1" hangingPunct="1">
              <a:lnSpc>
                <a:spcPct val="90000"/>
              </a:lnSpc>
              <a:buFontTx/>
              <a:buNone/>
            </a:pPr>
            <a:r>
              <a:rPr lang="zh-CN" altLang="en-US" sz="2600"/>
              <a:t>		</a:t>
            </a:r>
            <a:r>
              <a:rPr lang="en-US" altLang="zh-CN" sz="2600"/>
              <a:t>search(m+1);   //</a:t>
            </a:r>
            <a:r>
              <a:rPr lang="zh-CN" altLang="en-US" sz="2600"/>
              <a:t>递归搜索：继续确定下一个物品</a:t>
            </a:r>
          </a:p>
          <a:p>
            <a:pPr marL="609600" indent="-609600" eaLnBrk="1" hangingPunct="1">
              <a:lnSpc>
                <a:spcPct val="90000"/>
              </a:lnSpc>
              <a:buFontTx/>
              <a:buNone/>
            </a:pPr>
            <a:r>
              <a:rPr lang="zh-CN" altLang="en-US" sz="2600"/>
              <a:t>		</a:t>
            </a:r>
            <a:r>
              <a:rPr lang="en-US" altLang="zh-CN" sz="2600"/>
              <a:t>a[m]=1;       //</a:t>
            </a:r>
            <a:r>
              <a:rPr lang="zh-CN" altLang="en-US" sz="2600"/>
              <a:t>设置状态：</a:t>
            </a:r>
            <a:r>
              <a:rPr lang="en-US" altLang="zh-CN" sz="2600"/>
              <a:t>1</a:t>
            </a:r>
            <a:r>
              <a:rPr lang="zh-CN" altLang="en-US" sz="2600"/>
              <a:t>表示要该物品</a:t>
            </a:r>
          </a:p>
          <a:p>
            <a:pPr marL="609600" indent="-609600" eaLnBrk="1" hangingPunct="1">
              <a:lnSpc>
                <a:spcPct val="90000"/>
              </a:lnSpc>
              <a:buFontTx/>
              <a:buNone/>
            </a:pPr>
            <a:r>
              <a:rPr lang="zh-CN" altLang="en-US" sz="2600"/>
              <a:t>		</a:t>
            </a:r>
            <a:r>
              <a:rPr lang="en-US" altLang="zh-CN" sz="2600"/>
              <a:t>search(m+1);   //</a:t>
            </a:r>
            <a:r>
              <a:rPr lang="zh-CN" altLang="en-US" sz="2600"/>
              <a:t>递归搜索：继续确定下一个物品</a:t>
            </a:r>
          </a:p>
          <a:p>
            <a:pPr marL="609600" indent="-609600" eaLnBrk="1" hangingPunct="1">
              <a:lnSpc>
                <a:spcPct val="90000"/>
              </a:lnSpc>
              <a:buFontTx/>
              <a:buNone/>
            </a:pPr>
            <a:r>
              <a:rPr lang="zh-CN" altLang="en-US" sz="2600"/>
              <a:t>	</a:t>
            </a:r>
            <a:r>
              <a:rPr lang="en-US" altLang="zh-CN" sz="2600"/>
              <a:t>}</a:t>
            </a:r>
          </a:p>
          <a:p>
            <a:pPr marL="609600" indent="-609600" eaLnBrk="1" hangingPunct="1">
              <a:lnSpc>
                <a:spcPct val="90000"/>
              </a:lnSpc>
              <a:buFontTx/>
              <a:buNone/>
            </a:pPr>
            <a:r>
              <a:rPr lang="en-US" altLang="zh-CN" sz="2600"/>
              <a:t>}</a:t>
            </a:r>
            <a:endParaRPr lang="zh-CN" altLang="en-US" sz="2600"/>
          </a:p>
        </p:txBody>
      </p:sp>
    </p:spTree>
    <p:extLst>
      <p:ext uri="{BB962C8B-B14F-4D97-AF65-F5344CB8AC3E}">
        <p14:creationId xmlns:p14="http://schemas.microsoft.com/office/powerpoint/2010/main" val="2481343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A3D74F6F-736F-416A-BF87-5C90A55D5609}" type="slidenum">
              <a:rPr lang="zh-CN" altLang="en-US"/>
              <a:pPr>
                <a:defRPr/>
              </a:pPr>
              <a:t>31</a:t>
            </a:fld>
            <a:endParaRPr lang="en-US" altLang="zh-CN"/>
          </a:p>
        </p:txBody>
      </p:sp>
      <p:sp>
        <p:nvSpPr>
          <p:cNvPr id="35843" name="Rectangle 2"/>
          <p:cNvSpPr>
            <a:spLocks noGrp="1" noChangeArrowheads="1"/>
          </p:cNvSpPr>
          <p:nvPr>
            <p:ph type="title"/>
          </p:nvPr>
        </p:nvSpPr>
        <p:spPr>
          <a:xfrm>
            <a:off x="684213" y="908050"/>
            <a:ext cx="7772400" cy="947738"/>
          </a:xfrm>
        </p:spPr>
        <p:txBody>
          <a:bodyPr>
            <a:normAutofit fontScale="90000"/>
          </a:bodyPr>
          <a:lstStyle/>
          <a:p>
            <a:pPr eaLnBrk="1" hangingPunct="1"/>
            <a:r>
              <a:rPr lang="en-US" altLang="zh-CN" sz="4000"/>
              <a:t>0-1</a:t>
            </a:r>
            <a:r>
              <a:rPr lang="zh-CN" altLang="en-US" sz="4000"/>
              <a:t>背包问题</a:t>
            </a:r>
            <a:br>
              <a:rPr lang="zh-CN" altLang="en-US" sz="4000"/>
            </a:br>
            <a:endParaRPr lang="zh-CN" altLang="en-US" sz="4000"/>
          </a:p>
        </p:txBody>
      </p:sp>
      <p:sp>
        <p:nvSpPr>
          <p:cNvPr id="35844" name="Rectangle 3"/>
          <p:cNvSpPr>
            <a:spLocks noGrp="1" noChangeArrowheads="1"/>
          </p:cNvSpPr>
          <p:nvPr>
            <p:ph type="body" idx="1"/>
          </p:nvPr>
        </p:nvSpPr>
        <p:spPr>
          <a:xfrm>
            <a:off x="468313" y="1981200"/>
            <a:ext cx="8207375" cy="4114800"/>
          </a:xfrm>
        </p:spPr>
        <p:txBody>
          <a:bodyPr/>
          <a:lstStyle/>
          <a:p>
            <a:pPr marL="609600" indent="-609600" eaLnBrk="1" hangingPunct="1"/>
            <a:r>
              <a:rPr lang="zh-CN" altLang="en-US"/>
              <a:t>在</a:t>
            </a:r>
            <a:r>
              <a:rPr lang="en-US" altLang="zh-CN"/>
              <a:t>0 / 1</a:t>
            </a:r>
            <a:r>
              <a:rPr lang="zh-CN" altLang="en-US"/>
              <a:t>背包问题中，需对容量为</a:t>
            </a:r>
            <a:r>
              <a:rPr lang="en-US" altLang="zh-CN"/>
              <a:t>c </a:t>
            </a:r>
            <a:r>
              <a:rPr lang="zh-CN" altLang="en-US"/>
              <a:t>的背包进行装载。从</a:t>
            </a:r>
            <a:r>
              <a:rPr lang="en-US" altLang="zh-CN"/>
              <a:t>n </a:t>
            </a:r>
            <a:r>
              <a:rPr lang="zh-CN" altLang="en-US"/>
              <a:t>个物品中选取装入背包的物品，每件物品</a:t>
            </a:r>
            <a:r>
              <a:rPr lang="en-US" altLang="zh-CN"/>
              <a:t>i </a:t>
            </a:r>
            <a:r>
              <a:rPr lang="zh-CN" altLang="en-US"/>
              <a:t>的重量为</a:t>
            </a:r>
            <a:r>
              <a:rPr lang="en-US" altLang="zh-CN"/>
              <a:t>wi </a:t>
            </a:r>
            <a:r>
              <a:rPr lang="zh-CN" altLang="en-US"/>
              <a:t>，价值为</a:t>
            </a:r>
            <a:r>
              <a:rPr lang="en-US" altLang="zh-CN"/>
              <a:t>pi </a:t>
            </a:r>
            <a:r>
              <a:rPr lang="zh-CN" altLang="en-US"/>
              <a:t>。对于可行的背包装载，背包中物品的总重量不能超过背包的容量，最佳装载是指所装入的物品价值最高。 </a:t>
            </a:r>
          </a:p>
        </p:txBody>
      </p:sp>
    </p:spTree>
    <p:extLst>
      <p:ext uri="{BB962C8B-B14F-4D97-AF65-F5344CB8AC3E}">
        <p14:creationId xmlns:p14="http://schemas.microsoft.com/office/powerpoint/2010/main" val="1942143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776B7B43-7ABD-4BA8-B6B7-B3311AC68822}" type="slidenum">
              <a:rPr lang="zh-CN" altLang="en-US"/>
              <a:pPr>
                <a:defRPr/>
              </a:pPr>
              <a:t>32</a:t>
            </a:fld>
            <a:endParaRPr lang="en-US" altLang="zh-CN"/>
          </a:p>
        </p:txBody>
      </p:sp>
      <p:sp>
        <p:nvSpPr>
          <p:cNvPr id="36867" name="Rectangle 2"/>
          <p:cNvSpPr>
            <a:spLocks noGrp="1" noChangeArrowheads="1"/>
          </p:cNvSpPr>
          <p:nvPr>
            <p:ph type="title"/>
          </p:nvPr>
        </p:nvSpPr>
        <p:spPr/>
        <p:txBody>
          <a:bodyPr/>
          <a:lstStyle/>
          <a:p>
            <a:pPr eaLnBrk="1" hangingPunct="1"/>
            <a:endParaRPr lang="zh-CN" altLang="en-US"/>
          </a:p>
        </p:txBody>
      </p:sp>
      <p:sp>
        <p:nvSpPr>
          <p:cNvPr id="36868" name="Rectangle 3"/>
          <p:cNvSpPr>
            <a:spLocks noGrp="1" noChangeArrowheads="1"/>
          </p:cNvSpPr>
          <p:nvPr>
            <p:ph type="body" idx="1"/>
          </p:nvPr>
        </p:nvSpPr>
        <p:spPr/>
        <p:txBody>
          <a:bodyPr/>
          <a:lstStyle/>
          <a:p>
            <a:pPr eaLnBrk="1" hangingPunct="1">
              <a:buFontTx/>
              <a:buNone/>
            </a:pPr>
            <a:r>
              <a:rPr lang="en-US" altLang="zh-CN"/>
              <a:t>int main()</a:t>
            </a:r>
          </a:p>
          <a:p>
            <a:pPr eaLnBrk="1" hangingPunct="1">
              <a:buFontTx/>
              <a:buNone/>
            </a:pPr>
            <a:r>
              <a:rPr lang="en-US" altLang="zh-CN"/>
              <a:t>{</a:t>
            </a:r>
          </a:p>
          <a:p>
            <a:pPr eaLnBrk="1" hangingPunct="1">
              <a:buFontTx/>
              <a:buNone/>
            </a:pPr>
            <a:r>
              <a:rPr lang="en-US" altLang="zh-CN"/>
              <a:t>	readdata();       //</a:t>
            </a:r>
            <a:r>
              <a:rPr lang="zh-CN" altLang="en-US"/>
              <a:t>读入数据</a:t>
            </a:r>
          </a:p>
          <a:p>
            <a:pPr eaLnBrk="1" hangingPunct="1">
              <a:buFontTx/>
              <a:buNone/>
            </a:pPr>
            <a:r>
              <a:rPr lang="zh-CN" altLang="en-US"/>
              <a:t>	</a:t>
            </a:r>
            <a:r>
              <a:rPr lang="en-US" altLang="zh-CN"/>
              <a:t>search(0);        //</a:t>
            </a:r>
            <a:r>
              <a:rPr lang="zh-CN" altLang="en-US"/>
              <a:t>递归搜索</a:t>
            </a:r>
          </a:p>
          <a:p>
            <a:pPr eaLnBrk="1" hangingPunct="1">
              <a:buFontTx/>
              <a:buNone/>
            </a:pPr>
            <a:r>
              <a:rPr lang="zh-CN" altLang="en-US"/>
              <a:t>	</a:t>
            </a:r>
            <a:r>
              <a:rPr lang="en-US" altLang="zh-CN"/>
              <a:t>printresult();</a:t>
            </a:r>
          </a:p>
          <a:p>
            <a:pPr eaLnBrk="1" hangingPunct="1">
              <a:buFontTx/>
              <a:buNone/>
            </a:pPr>
            <a:r>
              <a:rPr lang="en-US" altLang="zh-CN"/>
              <a:t>}</a:t>
            </a:r>
            <a:endParaRPr lang="zh-CN" altLang="en-US"/>
          </a:p>
        </p:txBody>
      </p:sp>
    </p:spTree>
    <p:extLst>
      <p:ext uri="{BB962C8B-B14F-4D97-AF65-F5344CB8AC3E}">
        <p14:creationId xmlns:p14="http://schemas.microsoft.com/office/powerpoint/2010/main" val="1298166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0D137DFB-99AF-4642-B64B-AAF1DB2FAA60}" type="slidenum">
              <a:rPr lang="zh-CN" altLang="en-US"/>
              <a:pPr>
                <a:defRPr/>
              </a:pPr>
              <a:t>33</a:t>
            </a:fld>
            <a:endParaRPr lang="en-US" altLang="zh-CN"/>
          </a:p>
        </p:txBody>
      </p:sp>
      <p:sp>
        <p:nvSpPr>
          <p:cNvPr id="37891" name="Rectangle 3"/>
          <p:cNvSpPr>
            <a:spLocks noGrp="1" noChangeArrowheads="1"/>
          </p:cNvSpPr>
          <p:nvPr>
            <p:ph type="body" idx="1"/>
          </p:nvPr>
        </p:nvSpPr>
        <p:spPr>
          <a:xfrm>
            <a:off x="468313" y="692150"/>
            <a:ext cx="7772400" cy="5472113"/>
          </a:xfrm>
        </p:spPr>
        <p:txBody>
          <a:bodyPr/>
          <a:lstStyle/>
          <a:p>
            <a:pPr eaLnBrk="1" hangingPunct="1">
              <a:lnSpc>
                <a:spcPct val="80000"/>
              </a:lnSpc>
              <a:buFontTx/>
              <a:buNone/>
            </a:pPr>
            <a:r>
              <a:rPr lang="en-US" altLang="zh-CN" sz="2800"/>
              <a:t>void search(int m)</a:t>
            </a:r>
          </a:p>
          <a:p>
            <a:pPr eaLnBrk="1" hangingPunct="1">
              <a:lnSpc>
                <a:spcPct val="80000"/>
              </a:lnSpc>
              <a:buFontTx/>
              <a:buNone/>
            </a:pPr>
            <a:r>
              <a:rPr lang="en-US" altLang="zh-CN" sz="2800"/>
              <a:t>{</a:t>
            </a:r>
          </a:p>
          <a:p>
            <a:pPr eaLnBrk="1" hangingPunct="1">
              <a:lnSpc>
                <a:spcPct val="80000"/>
              </a:lnSpc>
              <a:buFontTx/>
              <a:buNone/>
            </a:pPr>
            <a:r>
              <a:rPr lang="en-US" altLang="zh-CN" sz="2800"/>
              <a:t>	if(m&gt;=n)</a:t>
            </a:r>
          </a:p>
          <a:p>
            <a:pPr eaLnBrk="1" hangingPunct="1">
              <a:lnSpc>
                <a:spcPct val="80000"/>
              </a:lnSpc>
              <a:buFontTx/>
              <a:buNone/>
            </a:pPr>
            <a:r>
              <a:rPr lang="en-US" altLang="zh-CN" sz="2800"/>
              <a:t>		checkmax();   //</a:t>
            </a:r>
            <a:r>
              <a:rPr lang="zh-CN" altLang="en-US" sz="2800"/>
              <a:t>检查当前解是否是可行解，若是则把它的价值与</a:t>
            </a:r>
            <a:r>
              <a:rPr lang="en-US" altLang="zh-CN" sz="2800"/>
              <a:t>max</a:t>
            </a:r>
            <a:r>
              <a:rPr lang="zh-CN" altLang="en-US" sz="2800"/>
              <a:t>比较</a:t>
            </a:r>
          </a:p>
          <a:p>
            <a:pPr eaLnBrk="1" hangingPunct="1">
              <a:lnSpc>
                <a:spcPct val="80000"/>
              </a:lnSpc>
              <a:buFontTx/>
              <a:buNone/>
            </a:pPr>
            <a:r>
              <a:rPr lang="zh-CN" altLang="en-US" sz="2800"/>
              <a:t>	</a:t>
            </a:r>
            <a:r>
              <a:rPr lang="en-US" altLang="zh-CN" sz="2800"/>
              <a:t>else</a:t>
            </a:r>
          </a:p>
          <a:p>
            <a:pPr eaLnBrk="1" hangingPunct="1">
              <a:lnSpc>
                <a:spcPct val="80000"/>
              </a:lnSpc>
              <a:buFontTx/>
              <a:buNone/>
            </a:pPr>
            <a:r>
              <a:rPr lang="en-US" altLang="zh-CN" sz="2800"/>
              <a:t>	{</a:t>
            </a:r>
          </a:p>
          <a:p>
            <a:pPr eaLnBrk="1" hangingPunct="1">
              <a:lnSpc>
                <a:spcPct val="80000"/>
              </a:lnSpc>
              <a:buFontTx/>
              <a:buNone/>
            </a:pPr>
            <a:r>
              <a:rPr lang="en-US" altLang="zh-CN" sz="2800"/>
              <a:t>		a[m]=0;       //</a:t>
            </a:r>
            <a:r>
              <a:rPr lang="zh-CN" altLang="en-US" sz="2800"/>
              <a:t>不选第</a:t>
            </a:r>
            <a:r>
              <a:rPr lang="en-US" altLang="zh-CN" sz="2800"/>
              <a:t>m</a:t>
            </a:r>
            <a:r>
              <a:rPr lang="zh-CN" altLang="en-US" sz="2800"/>
              <a:t>件物品</a:t>
            </a:r>
          </a:p>
          <a:p>
            <a:pPr eaLnBrk="1" hangingPunct="1">
              <a:lnSpc>
                <a:spcPct val="80000"/>
              </a:lnSpc>
              <a:buFontTx/>
              <a:buNone/>
            </a:pPr>
            <a:r>
              <a:rPr lang="zh-CN" altLang="en-US" sz="2800"/>
              <a:t>		</a:t>
            </a:r>
            <a:r>
              <a:rPr lang="en-US" altLang="zh-CN" sz="2800"/>
              <a:t>search(m+1);  //</a:t>
            </a:r>
            <a:r>
              <a:rPr lang="zh-CN" altLang="en-US" sz="2800"/>
              <a:t>递归搜索下一件物品</a:t>
            </a:r>
          </a:p>
          <a:p>
            <a:pPr eaLnBrk="1" hangingPunct="1">
              <a:lnSpc>
                <a:spcPct val="80000"/>
              </a:lnSpc>
              <a:buFontTx/>
              <a:buNone/>
            </a:pPr>
            <a:r>
              <a:rPr lang="zh-CN" altLang="en-US" sz="2800"/>
              <a:t>		</a:t>
            </a:r>
            <a:r>
              <a:rPr lang="en-US" altLang="zh-CN" sz="2800"/>
              <a:t>a[m]=1;       //</a:t>
            </a:r>
            <a:r>
              <a:rPr lang="zh-CN" altLang="en-US" sz="2800"/>
              <a:t>选第</a:t>
            </a:r>
            <a:r>
              <a:rPr lang="en-US" altLang="zh-CN" sz="2800"/>
              <a:t>m</a:t>
            </a:r>
            <a:r>
              <a:rPr lang="zh-CN" altLang="en-US" sz="2800"/>
              <a:t>件物品</a:t>
            </a:r>
          </a:p>
          <a:p>
            <a:pPr eaLnBrk="1" hangingPunct="1">
              <a:lnSpc>
                <a:spcPct val="80000"/>
              </a:lnSpc>
              <a:buFontTx/>
              <a:buNone/>
            </a:pPr>
            <a:r>
              <a:rPr lang="zh-CN" altLang="en-US" sz="2800"/>
              <a:t>		</a:t>
            </a:r>
            <a:r>
              <a:rPr lang="en-US" altLang="zh-CN" sz="2800"/>
              <a:t>search(m+1);  //</a:t>
            </a:r>
            <a:r>
              <a:rPr lang="zh-CN" altLang="en-US" sz="2800"/>
              <a:t>递归搜索下一件物品</a:t>
            </a:r>
          </a:p>
          <a:p>
            <a:pPr eaLnBrk="1" hangingPunct="1">
              <a:lnSpc>
                <a:spcPct val="80000"/>
              </a:lnSpc>
              <a:buFontTx/>
              <a:buNone/>
            </a:pPr>
            <a:r>
              <a:rPr lang="zh-CN" altLang="en-US" sz="2800"/>
              <a:t>	</a:t>
            </a:r>
            <a:r>
              <a:rPr lang="en-US" altLang="zh-CN" sz="2800"/>
              <a:t>}</a:t>
            </a:r>
          </a:p>
          <a:p>
            <a:pPr eaLnBrk="1" hangingPunct="1">
              <a:lnSpc>
                <a:spcPct val="80000"/>
              </a:lnSpc>
              <a:buFontTx/>
              <a:buNone/>
            </a:pPr>
            <a:r>
              <a:rPr lang="en-US" altLang="zh-CN" sz="2800"/>
              <a:t>}</a:t>
            </a:r>
            <a:endParaRPr lang="zh-CN" altLang="en-US" sz="2800"/>
          </a:p>
        </p:txBody>
      </p:sp>
    </p:spTree>
    <p:extLst>
      <p:ext uri="{BB962C8B-B14F-4D97-AF65-F5344CB8AC3E}">
        <p14:creationId xmlns:p14="http://schemas.microsoft.com/office/powerpoint/2010/main" val="1166374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53563F88-4BE1-4BC0-8120-91B0CDAC7DB9}" type="slidenum">
              <a:rPr lang="zh-CN" altLang="en-US"/>
              <a:pPr>
                <a:defRPr/>
              </a:pPr>
              <a:t>34</a:t>
            </a:fld>
            <a:endParaRPr lang="en-US" altLang="zh-CN"/>
          </a:p>
        </p:txBody>
      </p:sp>
      <p:sp>
        <p:nvSpPr>
          <p:cNvPr id="38915" name="Rectangle 3"/>
          <p:cNvSpPr>
            <a:spLocks noGrp="1" noChangeArrowheads="1"/>
          </p:cNvSpPr>
          <p:nvPr>
            <p:ph type="body" idx="1"/>
          </p:nvPr>
        </p:nvSpPr>
        <p:spPr>
          <a:xfrm>
            <a:off x="395288" y="692150"/>
            <a:ext cx="8208962" cy="5616575"/>
          </a:xfrm>
        </p:spPr>
        <p:txBody>
          <a:bodyPr/>
          <a:lstStyle/>
          <a:p>
            <a:pPr eaLnBrk="1" hangingPunct="1">
              <a:lnSpc>
                <a:spcPct val="80000"/>
              </a:lnSpc>
              <a:buFontTx/>
              <a:buNone/>
            </a:pPr>
            <a:r>
              <a:rPr lang="en-US" altLang="zh-CN" sz="2400"/>
              <a:t>void checkmax()</a:t>
            </a:r>
          </a:p>
          <a:p>
            <a:pPr eaLnBrk="1" hangingPunct="1">
              <a:lnSpc>
                <a:spcPct val="80000"/>
              </a:lnSpc>
              <a:buFontTx/>
              <a:buNone/>
            </a:pPr>
            <a:r>
              <a:rPr lang="en-US" altLang="zh-CN" sz="2400"/>
              <a:t>{</a:t>
            </a:r>
          </a:p>
          <a:p>
            <a:pPr eaLnBrk="1" hangingPunct="1">
              <a:lnSpc>
                <a:spcPct val="80000"/>
              </a:lnSpc>
              <a:buFontTx/>
              <a:buNone/>
            </a:pPr>
            <a:r>
              <a:rPr lang="en-US" altLang="zh-CN" sz="2400"/>
              <a:t>	int i, weight=0, value=0;</a:t>
            </a:r>
          </a:p>
          <a:p>
            <a:pPr eaLnBrk="1" hangingPunct="1">
              <a:lnSpc>
                <a:spcPct val="80000"/>
              </a:lnSpc>
              <a:buFontTx/>
              <a:buNone/>
            </a:pPr>
            <a:r>
              <a:rPr lang="en-US" altLang="zh-CN" sz="2400"/>
              <a:t>	for(i=0;i&lt;n;i++)</a:t>
            </a:r>
          </a:p>
          <a:p>
            <a:pPr eaLnBrk="1" hangingPunct="1">
              <a:lnSpc>
                <a:spcPct val="80000"/>
              </a:lnSpc>
              <a:buFontTx/>
              <a:buNone/>
            </a:pPr>
            <a:r>
              <a:rPr lang="en-US" altLang="zh-CN" sz="2400"/>
              <a:t>	{</a:t>
            </a:r>
          </a:p>
          <a:p>
            <a:pPr eaLnBrk="1" hangingPunct="1">
              <a:lnSpc>
                <a:spcPct val="80000"/>
              </a:lnSpc>
              <a:buFontTx/>
              <a:buNone/>
            </a:pPr>
            <a:r>
              <a:rPr lang="en-US" altLang="zh-CN" sz="2400"/>
              <a:t>		if(a[i]==1)                 //</a:t>
            </a:r>
            <a:r>
              <a:rPr lang="zh-CN" altLang="en-US" sz="2400"/>
              <a:t>如果选取了该物品</a:t>
            </a:r>
          </a:p>
          <a:p>
            <a:pPr eaLnBrk="1" hangingPunct="1">
              <a:lnSpc>
                <a:spcPct val="80000"/>
              </a:lnSpc>
              <a:buFontTx/>
              <a:buNone/>
            </a:pPr>
            <a:r>
              <a:rPr lang="zh-CN" altLang="en-US" sz="2400"/>
              <a:t>		</a:t>
            </a:r>
            <a:r>
              <a:rPr lang="en-US" altLang="zh-CN" sz="2400"/>
              <a:t>{</a:t>
            </a:r>
          </a:p>
          <a:p>
            <a:pPr eaLnBrk="1" hangingPunct="1">
              <a:lnSpc>
                <a:spcPct val="80000"/>
              </a:lnSpc>
              <a:buFontTx/>
              <a:buNone/>
            </a:pPr>
            <a:r>
              <a:rPr lang="en-US" altLang="zh-CN" sz="2400"/>
              <a:t>			weight = weight + w[i];  //</a:t>
            </a:r>
            <a:r>
              <a:rPr lang="zh-CN" altLang="en-US" sz="2400"/>
              <a:t>累加重量</a:t>
            </a:r>
          </a:p>
          <a:p>
            <a:pPr eaLnBrk="1" hangingPunct="1">
              <a:lnSpc>
                <a:spcPct val="80000"/>
              </a:lnSpc>
              <a:buFontTx/>
              <a:buNone/>
            </a:pPr>
            <a:r>
              <a:rPr lang="zh-CN" altLang="en-US" sz="2400"/>
              <a:t>			</a:t>
            </a:r>
            <a:r>
              <a:rPr lang="en-US" altLang="zh-CN" sz="2400"/>
              <a:t>value = value + v[i];     //</a:t>
            </a:r>
            <a:r>
              <a:rPr lang="zh-CN" altLang="en-US" sz="2400"/>
              <a:t>累加价值</a:t>
            </a:r>
          </a:p>
          <a:p>
            <a:pPr eaLnBrk="1" hangingPunct="1">
              <a:lnSpc>
                <a:spcPct val="80000"/>
              </a:lnSpc>
              <a:buFontTx/>
              <a:buNone/>
            </a:pPr>
            <a:r>
              <a:rPr lang="zh-CN" altLang="en-US" sz="2400"/>
              <a:t>		</a:t>
            </a:r>
            <a:r>
              <a:rPr lang="en-US" altLang="zh-CN" sz="2400"/>
              <a:t>}</a:t>
            </a:r>
          </a:p>
          <a:p>
            <a:pPr eaLnBrk="1" hangingPunct="1">
              <a:lnSpc>
                <a:spcPct val="80000"/>
              </a:lnSpc>
              <a:buFontTx/>
              <a:buNone/>
            </a:pPr>
            <a:r>
              <a:rPr lang="en-US" altLang="zh-CN" sz="2400"/>
              <a:t>	}</a:t>
            </a:r>
          </a:p>
          <a:p>
            <a:pPr eaLnBrk="1" hangingPunct="1">
              <a:lnSpc>
                <a:spcPct val="80000"/>
              </a:lnSpc>
              <a:buFontTx/>
              <a:buNone/>
            </a:pPr>
            <a:r>
              <a:rPr lang="en-US" altLang="zh-CN" sz="2400"/>
              <a:t>	if(weight&lt;=c)                  //</a:t>
            </a:r>
            <a:r>
              <a:rPr lang="zh-CN" altLang="en-US" sz="2400"/>
              <a:t>若为可行解</a:t>
            </a:r>
          </a:p>
          <a:p>
            <a:pPr eaLnBrk="1" hangingPunct="1">
              <a:lnSpc>
                <a:spcPct val="80000"/>
              </a:lnSpc>
              <a:buFontTx/>
              <a:buNone/>
            </a:pPr>
            <a:r>
              <a:rPr lang="zh-CN" altLang="en-US" sz="2400"/>
              <a:t>		</a:t>
            </a:r>
            <a:r>
              <a:rPr lang="en-US" altLang="zh-CN" sz="2400"/>
              <a:t>if(value&gt;max)              //</a:t>
            </a:r>
            <a:r>
              <a:rPr lang="zh-CN" altLang="en-US" sz="2400"/>
              <a:t>且价值大于</a:t>
            </a:r>
            <a:r>
              <a:rPr lang="en-US" altLang="zh-CN" sz="2400"/>
              <a:t>max</a:t>
            </a:r>
          </a:p>
          <a:p>
            <a:pPr eaLnBrk="1" hangingPunct="1">
              <a:lnSpc>
                <a:spcPct val="80000"/>
              </a:lnSpc>
              <a:buFontTx/>
              <a:buNone/>
            </a:pPr>
            <a:r>
              <a:rPr lang="en-US" altLang="zh-CN" sz="2400"/>
              <a:t>			max=value;            //</a:t>
            </a:r>
            <a:r>
              <a:rPr lang="zh-CN" altLang="en-US" sz="2400"/>
              <a:t>替换</a:t>
            </a:r>
            <a:r>
              <a:rPr lang="en-US" altLang="zh-CN" sz="2400"/>
              <a:t>max</a:t>
            </a:r>
          </a:p>
          <a:p>
            <a:pPr eaLnBrk="1" hangingPunct="1">
              <a:lnSpc>
                <a:spcPct val="80000"/>
              </a:lnSpc>
              <a:buFontTx/>
              <a:buNone/>
            </a:pPr>
            <a:r>
              <a:rPr lang="en-US" altLang="zh-CN" sz="2400"/>
              <a:t>}</a:t>
            </a:r>
            <a:endParaRPr lang="zh-CN" altLang="en-US" sz="2400"/>
          </a:p>
        </p:txBody>
      </p:sp>
    </p:spTree>
    <p:extLst>
      <p:ext uri="{BB962C8B-B14F-4D97-AF65-F5344CB8AC3E}">
        <p14:creationId xmlns:p14="http://schemas.microsoft.com/office/powerpoint/2010/main" val="3837835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500063" y="571500"/>
            <a:ext cx="7772400" cy="5715000"/>
          </a:xfrm>
        </p:spPr>
        <p:txBody>
          <a:bodyPr/>
          <a:lstStyle/>
          <a:p>
            <a:pPr eaLnBrk="1" hangingPunct="1"/>
            <a:r>
              <a:rPr lang="zh-CN" altLang="en-US" b="1"/>
              <a:t>穷举</a:t>
            </a:r>
            <a:r>
              <a:rPr lang="en-US" altLang="zh-CN" b="1"/>
              <a:t>n</a:t>
            </a:r>
            <a:r>
              <a:rPr lang="zh-CN" altLang="en-US" b="1"/>
              <a:t>位二进制数</a:t>
            </a:r>
          </a:p>
          <a:p>
            <a:pPr eaLnBrk="1" hangingPunct="1"/>
            <a:r>
              <a:rPr lang="zh-CN" altLang="en-US"/>
              <a:t>输入一个小于</a:t>
            </a:r>
            <a:r>
              <a:rPr lang="en-US" altLang="zh-CN"/>
              <a:t>20</a:t>
            </a:r>
            <a:r>
              <a:rPr lang="zh-CN" altLang="en-US"/>
              <a:t>的正整数</a:t>
            </a:r>
            <a:r>
              <a:rPr lang="en-US" altLang="zh-CN"/>
              <a:t>n</a:t>
            </a:r>
            <a:r>
              <a:rPr lang="zh-CN" altLang="en-US"/>
              <a:t>，要求按从小到大的顺序输出所有的</a:t>
            </a:r>
            <a:r>
              <a:rPr lang="en-US" altLang="zh-CN"/>
              <a:t>n</a:t>
            </a:r>
            <a:r>
              <a:rPr lang="zh-CN" altLang="en-US"/>
              <a:t>位二进制数</a:t>
            </a:r>
            <a:r>
              <a:rPr lang="en-US" altLang="zh-CN"/>
              <a:t>.</a:t>
            </a:r>
            <a:endParaRPr lang="zh-CN" altLang="en-US"/>
          </a:p>
          <a:p>
            <a:pPr eaLnBrk="1" hangingPunct="1"/>
            <a:r>
              <a:rPr lang="zh-CN" altLang="en-US"/>
              <a:t>输入样例</a:t>
            </a:r>
          </a:p>
          <a:p>
            <a:pPr eaLnBrk="1" hangingPunct="1"/>
            <a:r>
              <a:rPr lang="en-US" altLang="zh-CN"/>
              <a:t>3 </a:t>
            </a:r>
          </a:p>
          <a:p>
            <a:pPr eaLnBrk="1" hangingPunct="1"/>
            <a:r>
              <a:rPr lang="zh-CN" altLang="en-US"/>
              <a:t>输出样例</a:t>
            </a:r>
          </a:p>
          <a:p>
            <a:pPr eaLnBrk="1" hangingPunct="1"/>
            <a:r>
              <a:rPr lang="en-US" altLang="zh-CN"/>
              <a:t>000 001 010 011 100 101 110 111</a:t>
            </a:r>
          </a:p>
          <a:p>
            <a:pPr eaLnBrk="1" hangingPunct="1">
              <a:buFontTx/>
              <a:buNone/>
            </a:pPr>
            <a:endParaRPr lang="zh-CN" altLang="en-US"/>
          </a:p>
        </p:txBody>
      </p:sp>
      <p:sp>
        <p:nvSpPr>
          <p:cNvPr id="4" name="灯片编号占位符 3"/>
          <p:cNvSpPr>
            <a:spLocks noGrp="1"/>
          </p:cNvSpPr>
          <p:nvPr>
            <p:ph type="sldNum" sz="quarter" idx="12"/>
          </p:nvPr>
        </p:nvSpPr>
        <p:spPr/>
        <p:txBody>
          <a:bodyPr/>
          <a:lstStyle/>
          <a:p>
            <a:pPr>
              <a:defRPr/>
            </a:pPr>
            <a:fld id="{AE198892-1D32-4512-A8E3-025E09B4B6CC}" type="slidenum">
              <a:rPr lang="zh-CN" altLang="en-US"/>
              <a:pPr>
                <a:defRPr/>
              </a:pPr>
              <a:t>35</a:t>
            </a:fld>
            <a:endParaRPr lang="en-US" altLang="zh-CN"/>
          </a:p>
        </p:txBody>
      </p:sp>
    </p:spTree>
    <p:extLst>
      <p:ext uri="{BB962C8B-B14F-4D97-AF65-F5344CB8AC3E}">
        <p14:creationId xmlns:p14="http://schemas.microsoft.com/office/powerpoint/2010/main" val="3458702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p:cNvSpPr>
            <a:spLocks noGrp="1"/>
          </p:cNvSpPr>
          <p:nvPr>
            <p:ph type="sldNum" sz="quarter" idx="12"/>
          </p:nvPr>
        </p:nvSpPr>
        <p:spPr/>
        <p:txBody>
          <a:bodyPr/>
          <a:lstStyle/>
          <a:p>
            <a:pPr>
              <a:defRPr/>
            </a:pPr>
            <a:fld id="{672B3561-B286-4372-A2A4-E3E1CCE57EE7}" type="slidenum">
              <a:rPr lang="zh-CN" altLang="en-US"/>
              <a:pPr>
                <a:defRPr/>
              </a:pPr>
              <a:t>36</a:t>
            </a:fld>
            <a:endParaRPr lang="en-US" altLang="zh-CN"/>
          </a:p>
        </p:txBody>
      </p:sp>
      <p:sp>
        <p:nvSpPr>
          <p:cNvPr id="40963" name="Rectangle 2"/>
          <p:cNvSpPr>
            <a:spLocks noGrp="1" noChangeArrowheads="1"/>
          </p:cNvSpPr>
          <p:nvPr>
            <p:ph type="title"/>
          </p:nvPr>
        </p:nvSpPr>
        <p:spPr/>
        <p:txBody>
          <a:bodyPr/>
          <a:lstStyle/>
          <a:p>
            <a:pPr eaLnBrk="1" hangingPunct="1"/>
            <a:r>
              <a:rPr lang="zh-CN" altLang="en-US"/>
              <a:t>堡垒问题</a:t>
            </a:r>
          </a:p>
        </p:txBody>
      </p:sp>
      <p:sp>
        <p:nvSpPr>
          <p:cNvPr id="427011" name="Rectangle 3"/>
          <p:cNvSpPr>
            <a:spLocks noGrp="1" noChangeArrowheads="1"/>
          </p:cNvSpPr>
          <p:nvPr>
            <p:ph type="body" idx="1"/>
          </p:nvPr>
        </p:nvSpPr>
        <p:spPr>
          <a:xfrm>
            <a:off x="395288" y="1981200"/>
            <a:ext cx="8062912" cy="4114800"/>
          </a:xfrm>
        </p:spPr>
        <p:txBody>
          <a:bodyPr/>
          <a:lstStyle/>
          <a:p>
            <a:pPr marL="609600" indent="-609600" eaLnBrk="1" hangingPunct="1">
              <a:lnSpc>
                <a:spcPct val="90000"/>
              </a:lnSpc>
            </a:pPr>
            <a:r>
              <a:rPr lang="zh-CN" altLang="en-US"/>
              <a:t>如图城堡是一个</a:t>
            </a:r>
            <a:r>
              <a:rPr lang="en-US" altLang="zh-CN"/>
              <a:t>4×4</a:t>
            </a:r>
            <a:r>
              <a:rPr lang="zh-CN" altLang="en-US"/>
              <a:t>的方格，为了保卫城堡，现需要在某些格子里修建一些堡垒。城堡中的某些格子是墙，其余格子都是空格，堡垒只能建在空格里，每个堡垒都可以向上下左右四个方向射击，如果两个堡垒在同一行或同一列，且中间没有墙相隔，则两个堡垒都会把对方打掉。问对于给定的一种状态，最多能够修建几个堡垒。</a:t>
            </a:r>
          </a:p>
        </p:txBody>
      </p:sp>
      <p:grpSp>
        <p:nvGrpSpPr>
          <p:cNvPr id="2" name="Group 4"/>
          <p:cNvGrpSpPr>
            <a:grpSpLocks/>
          </p:cNvGrpSpPr>
          <p:nvPr/>
        </p:nvGrpSpPr>
        <p:grpSpPr bwMode="auto">
          <a:xfrm>
            <a:off x="6156325" y="692150"/>
            <a:ext cx="2092325" cy="1784350"/>
            <a:chOff x="8100" y="1986"/>
            <a:chExt cx="1798" cy="1706"/>
          </a:xfrm>
        </p:grpSpPr>
        <p:sp>
          <p:nvSpPr>
            <p:cNvPr id="40966" name="Rectangle 5"/>
            <p:cNvSpPr>
              <a:spLocks noChangeArrowheads="1"/>
            </p:cNvSpPr>
            <p:nvPr/>
          </p:nvSpPr>
          <p:spPr bwMode="auto">
            <a:xfrm>
              <a:off x="8100" y="1991"/>
              <a:ext cx="450"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67" name="Rectangle 6"/>
            <p:cNvSpPr>
              <a:spLocks noChangeArrowheads="1"/>
            </p:cNvSpPr>
            <p:nvPr/>
          </p:nvSpPr>
          <p:spPr bwMode="auto">
            <a:xfrm>
              <a:off x="8557" y="1991"/>
              <a:ext cx="449" cy="430"/>
            </a:xfrm>
            <a:prstGeom prst="rect">
              <a:avLst/>
            </a:prstGeom>
            <a:solidFill>
              <a:srgbClr val="000000"/>
            </a:solidFill>
            <a:ln w="9525" algn="ctr">
              <a:solidFill>
                <a:srgbClr val="000000"/>
              </a:solidFill>
              <a:miter lim="800000"/>
              <a:headEnd/>
              <a:tailEnd/>
            </a:ln>
          </p:spPr>
          <p:txBody>
            <a:bodyPr anchor="ctr"/>
            <a:lstStyle/>
            <a:p>
              <a:endParaRPr lang="zh-CN" altLang="en-US"/>
            </a:p>
          </p:txBody>
        </p:sp>
        <p:sp>
          <p:nvSpPr>
            <p:cNvPr id="40968" name="Rectangle 7"/>
            <p:cNvSpPr>
              <a:spLocks noChangeArrowheads="1"/>
            </p:cNvSpPr>
            <p:nvPr/>
          </p:nvSpPr>
          <p:spPr bwMode="auto">
            <a:xfrm>
              <a:off x="8998" y="1986"/>
              <a:ext cx="449"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69" name="Rectangle 8"/>
            <p:cNvSpPr>
              <a:spLocks noChangeArrowheads="1"/>
            </p:cNvSpPr>
            <p:nvPr/>
          </p:nvSpPr>
          <p:spPr bwMode="auto">
            <a:xfrm>
              <a:off x="9435" y="1991"/>
              <a:ext cx="450"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0" name="Rectangle 9"/>
            <p:cNvSpPr>
              <a:spLocks noChangeArrowheads="1"/>
            </p:cNvSpPr>
            <p:nvPr/>
          </p:nvSpPr>
          <p:spPr bwMode="auto">
            <a:xfrm>
              <a:off x="8102" y="2407"/>
              <a:ext cx="449"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1" name="Rectangle 10"/>
            <p:cNvSpPr>
              <a:spLocks noChangeArrowheads="1"/>
            </p:cNvSpPr>
            <p:nvPr/>
          </p:nvSpPr>
          <p:spPr bwMode="auto">
            <a:xfrm>
              <a:off x="8554" y="2409"/>
              <a:ext cx="450"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2" name="Rectangle 11"/>
            <p:cNvSpPr>
              <a:spLocks noChangeArrowheads="1"/>
            </p:cNvSpPr>
            <p:nvPr/>
          </p:nvSpPr>
          <p:spPr bwMode="auto">
            <a:xfrm>
              <a:off x="8995" y="2407"/>
              <a:ext cx="450"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3" name="Rectangle 12"/>
            <p:cNvSpPr>
              <a:spLocks noChangeArrowheads="1"/>
            </p:cNvSpPr>
            <p:nvPr/>
          </p:nvSpPr>
          <p:spPr bwMode="auto">
            <a:xfrm>
              <a:off x="9447" y="2409"/>
              <a:ext cx="450"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4" name="Rectangle 13"/>
            <p:cNvSpPr>
              <a:spLocks noChangeArrowheads="1"/>
            </p:cNvSpPr>
            <p:nvPr/>
          </p:nvSpPr>
          <p:spPr bwMode="auto">
            <a:xfrm>
              <a:off x="8103" y="2827"/>
              <a:ext cx="450" cy="431"/>
            </a:xfrm>
            <a:prstGeom prst="rect">
              <a:avLst/>
            </a:prstGeom>
            <a:solidFill>
              <a:srgbClr val="000000"/>
            </a:solidFill>
            <a:ln w="9525" algn="ctr">
              <a:solidFill>
                <a:srgbClr val="000000"/>
              </a:solidFill>
              <a:miter lim="800000"/>
              <a:headEnd/>
              <a:tailEnd/>
            </a:ln>
          </p:spPr>
          <p:txBody>
            <a:bodyPr anchor="ctr"/>
            <a:lstStyle/>
            <a:p>
              <a:endParaRPr lang="zh-CN" altLang="en-US"/>
            </a:p>
          </p:txBody>
        </p:sp>
        <p:sp>
          <p:nvSpPr>
            <p:cNvPr id="40975" name="Rectangle 14"/>
            <p:cNvSpPr>
              <a:spLocks noChangeArrowheads="1"/>
            </p:cNvSpPr>
            <p:nvPr/>
          </p:nvSpPr>
          <p:spPr bwMode="auto">
            <a:xfrm>
              <a:off x="8555" y="2829"/>
              <a:ext cx="450" cy="430"/>
            </a:xfrm>
            <a:prstGeom prst="rect">
              <a:avLst/>
            </a:prstGeom>
            <a:solidFill>
              <a:srgbClr val="000000"/>
            </a:solidFill>
            <a:ln w="9525" algn="ctr">
              <a:solidFill>
                <a:srgbClr val="000000"/>
              </a:solidFill>
              <a:miter lim="800000"/>
              <a:headEnd/>
              <a:tailEnd/>
            </a:ln>
          </p:spPr>
          <p:txBody>
            <a:bodyPr anchor="ctr"/>
            <a:lstStyle/>
            <a:p>
              <a:endParaRPr lang="zh-CN" altLang="en-US"/>
            </a:p>
          </p:txBody>
        </p:sp>
        <p:sp>
          <p:nvSpPr>
            <p:cNvPr id="40976" name="Rectangle 15"/>
            <p:cNvSpPr>
              <a:spLocks noChangeArrowheads="1"/>
            </p:cNvSpPr>
            <p:nvPr/>
          </p:nvSpPr>
          <p:spPr bwMode="auto">
            <a:xfrm>
              <a:off x="8996" y="2827"/>
              <a:ext cx="450" cy="431"/>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7" name="Rectangle 16"/>
            <p:cNvSpPr>
              <a:spLocks noChangeArrowheads="1"/>
            </p:cNvSpPr>
            <p:nvPr/>
          </p:nvSpPr>
          <p:spPr bwMode="auto">
            <a:xfrm>
              <a:off x="9449" y="2829"/>
              <a:ext cx="449"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8" name="Rectangle 17"/>
            <p:cNvSpPr>
              <a:spLocks noChangeArrowheads="1"/>
            </p:cNvSpPr>
            <p:nvPr/>
          </p:nvSpPr>
          <p:spPr bwMode="auto">
            <a:xfrm>
              <a:off x="8100" y="3261"/>
              <a:ext cx="450" cy="429"/>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79" name="Rectangle 18"/>
            <p:cNvSpPr>
              <a:spLocks noChangeArrowheads="1"/>
            </p:cNvSpPr>
            <p:nvPr/>
          </p:nvSpPr>
          <p:spPr bwMode="auto">
            <a:xfrm>
              <a:off x="8553" y="3262"/>
              <a:ext cx="449"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80" name="Rectangle 19"/>
            <p:cNvSpPr>
              <a:spLocks noChangeArrowheads="1"/>
            </p:cNvSpPr>
            <p:nvPr/>
          </p:nvSpPr>
          <p:spPr bwMode="auto">
            <a:xfrm>
              <a:off x="8994" y="3261"/>
              <a:ext cx="449" cy="429"/>
            </a:xfrm>
            <a:prstGeom prst="rect">
              <a:avLst/>
            </a:prstGeom>
            <a:solidFill>
              <a:srgbClr val="FFFFFF"/>
            </a:solidFill>
            <a:ln w="9525" algn="ctr">
              <a:solidFill>
                <a:srgbClr val="000000"/>
              </a:solidFill>
              <a:miter lim="800000"/>
              <a:headEnd/>
              <a:tailEnd/>
            </a:ln>
          </p:spPr>
          <p:txBody>
            <a:bodyPr anchor="ctr"/>
            <a:lstStyle/>
            <a:p>
              <a:endParaRPr lang="zh-CN" altLang="en-US"/>
            </a:p>
          </p:txBody>
        </p:sp>
        <p:sp>
          <p:nvSpPr>
            <p:cNvPr id="40981" name="Rectangle 20"/>
            <p:cNvSpPr>
              <a:spLocks noChangeArrowheads="1"/>
            </p:cNvSpPr>
            <p:nvPr/>
          </p:nvSpPr>
          <p:spPr bwMode="auto">
            <a:xfrm>
              <a:off x="9446" y="3262"/>
              <a:ext cx="449" cy="430"/>
            </a:xfrm>
            <a:prstGeom prst="rect">
              <a:avLst/>
            </a:prstGeom>
            <a:solidFill>
              <a:srgbClr val="FFFFFF"/>
            </a:solidFill>
            <a:ln w="9525" algn="ctr">
              <a:solidFill>
                <a:srgbClr val="000000"/>
              </a:solidFill>
              <a:miter lim="800000"/>
              <a:headEnd/>
              <a:tailEnd/>
            </a:ln>
          </p:spPr>
          <p:txBody>
            <a:bodyPr anchor="ctr"/>
            <a:lstStyle/>
            <a:p>
              <a:endParaRPr lang="zh-CN" altLang="en-US"/>
            </a:p>
          </p:txBody>
        </p:sp>
      </p:grpSp>
    </p:spTree>
    <p:extLst>
      <p:ext uri="{BB962C8B-B14F-4D97-AF65-F5344CB8AC3E}">
        <p14:creationId xmlns:p14="http://schemas.microsoft.com/office/powerpoint/2010/main" val="3035260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 calcmode="lin" valueType="num">
                                      <p:cBhvr additive="base">
                                        <p:cTn id="7" dur="500" fill="hold"/>
                                        <p:tgtEl>
                                          <p:spTgt spid="427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9C6FA273-A701-488C-A47D-EC966F5CE741}" type="slidenum">
              <a:rPr lang="zh-CN" altLang="en-US"/>
              <a:pPr>
                <a:defRPr/>
              </a:pPr>
              <a:t>37</a:t>
            </a:fld>
            <a:endParaRPr lang="en-US" altLang="zh-CN"/>
          </a:p>
        </p:txBody>
      </p:sp>
      <p:sp>
        <p:nvSpPr>
          <p:cNvPr id="41987" name="Rectangle 2"/>
          <p:cNvSpPr>
            <a:spLocks noGrp="1" noChangeArrowheads="1"/>
          </p:cNvSpPr>
          <p:nvPr>
            <p:ph type="title"/>
          </p:nvPr>
        </p:nvSpPr>
        <p:spPr/>
        <p:txBody>
          <a:bodyPr/>
          <a:lstStyle/>
          <a:p>
            <a:pPr eaLnBrk="1" hangingPunct="1"/>
            <a:endParaRPr lang="zh-CN" altLang="en-US"/>
          </a:p>
        </p:txBody>
      </p:sp>
      <p:sp>
        <p:nvSpPr>
          <p:cNvPr id="41988" name="Rectangle 3"/>
          <p:cNvSpPr>
            <a:spLocks noGrp="1" noChangeArrowheads="1"/>
          </p:cNvSpPr>
          <p:nvPr>
            <p:ph type="body" idx="1"/>
          </p:nvPr>
        </p:nvSpPr>
        <p:spPr/>
        <p:txBody>
          <a:bodyPr/>
          <a:lstStyle/>
          <a:p>
            <a:pPr eaLnBrk="1" hangingPunct="1">
              <a:buFontTx/>
              <a:buNone/>
            </a:pPr>
            <a:r>
              <a:rPr lang="en-US" altLang="zh-CN"/>
              <a:t>int main()</a:t>
            </a:r>
          </a:p>
          <a:p>
            <a:pPr eaLnBrk="1" hangingPunct="1">
              <a:buFontTx/>
              <a:buNone/>
            </a:pPr>
            <a:r>
              <a:rPr lang="en-US" altLang="zh-CN"/>
              <a:t>{</a:t>
            </a:r>
          </a:p>
          <a:p>
            <a:pPr eaLnBrk="1" hangingPunct="1">
              <a:buFontTx/>
              <a:buNone/>
            </a:pPr>
            <a:r>
              <a:rPr lang="en-US" altLang="zh-CN"/>
              <a:t>	readdata();       //</a:t>
            </a:r>
            <a:r>
              <a:rPr lang="zh-CN" altLang="en-US"/>
              <a:t>读入数据</a:t>
            </a:r>
          </a:p>
          <a:p>
            <a:pPr eaLnBrk="1" hangingPunct="1">
              <a:buFontTx/>
              <a:buNone/>
            </a:pPr>
            <a:r>
              <a:rPr lang="zh-CN" altLang="en-US"/>
              <a:t>	</a:t>
            </a:r>
            <a:r>
              <a:rPr lang="en-US" altLang="zh-CN"/>
              <a:t>search(0);        //</a:t>
            </a:r>
            <a:r>
              <a:rPr lang="zh-CN" altLang="en-US"/>
              <a:t>递归搜索</a:t>
            </a:r>
          </a:p>
          <a:p>
            <a:pPr eaLnBrk="1" hangingPunct="1">
              <a:buFontTx/>
              <a:buNone/>
            </a:pPr>
            <a:r>
              <a:rPr lang="zh-CN" altLang="en-US"/>
              <a:t>	</a:t>
            </a:r>
            <a:r>
              <a:rPr lang="en-US" altLang="zh-CN"/>
              <a:t>printresult();</a:t>
            </a:r>
          </a:p>
          <a:p>
            <a:pPr eaLnBrk="1" hangingPunct="1">
              <a:buFontTx/>
              <a:buNone/>
            </a:pPr>
            <a:r>
              <a:rPr lang="en-US" altLang="zh-CN"/>
              <a:t>}</a:t>
            </a:r>
            <a:endParaRPr lang="zh-CN" altLang="en-US"/>
          </a:p>
        </p:txBody>
      </p:sp>
    </p:spTree>
    <p:extLst>
      <p:ext uri="{BB962C8B-B14F-4D97-AF65-F5344CB8AC3E}">
        <p14:creationId xmlns:p14="http://schemas.microsoft.com/office/powerpoint/2010/main" val="1694775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5FCE3B11-6149-4785-B3E4-E20995A5D398}" type="slidenum">
              <a:rPr lang="zh-CN" altLang="en-US"/>
              <a:pPr>
                <a:defRPr/>
              </a:pPr>
              <a:t>38</a:t>
            </a:fld>
            <a:endParaRPr lang="en-US" altLang="zh-CN"/>
          </a:p>
        </p:txBody>
      </p:sp>
      <p:sp>
        <p:nvSpPr>
          <p:cNvPr id="43011" name="Rectangle 3"/>
          <p:cNvSpPr>
            <a:spLocks noGrp="1" noChangeArrowheads="1"/>
          </p:cNvSpPr>
          <p:nvPr>
            <p:ph type="body" idx="1"/>
          </p:nvPr>
        </p:nvSpPr>
        <p:spPr>
          <a:xfrm>
            <a:off x="468313" y="692150"/>
            <a:ext cx="7772400" cy="5187950"/>
          </a:xfrm>
        </p:spPr>
        <p:txBody>
          <a:bodyPr>
            <a:normAutofit fontScale="92500" lnSpcReduction="10000"/>
          </a:bodyPr>
          <a:lstStyle/>
          <a:p>
            <a:pPr eaLnBrk="1" hangingPunct="1">
              <a:lnSpc>
                <a:spcPct val="80000"/>
              </a:lnSpc>
              <a:buFontTx/>
              <a:buNone/>
            </a:pPr>
            <a:r>
              <a:rPr lang="en-US" altLang="zh-CN" sz="2400" dirty="0"/>
              <a:t>void search(</a:t>
            </a:r>
            <a:r>
              <a:rPr lang="en-US" altLang="zh-CN" sz="2400" dirty="0" err="1"/>
              <a:t>int</a:t>
            </a:r>
            <a:r>
              <a:rPr lang="en-US" altLang="zh-CN" sz="2400" dirty="0"/>
              <a:t> m)</a:t>
            </a:r>
          </a:p>
          <a:p>
            <a:pPr eaLnBrk="1" hangingPunct="1">
              <a:lnSpc>
                <a:spcPct val="80000"/>
              </a:lnSpc>
              <a:buFontTx/>
              <a:buNone/>
            </a:pPr>
            <a:r>
              <a:rPr lang="en-US" altLang="zh-CN" sz="2400" dirty="0"/>
              <a:t>{</a:t>
            </a:r>
          </a:p>
          <a:p>
            <a:pPr eaLnBrk="1" hangingPunct="1">
              <a:lnSpc>
                <a:spcPct val="80000"/>
              </a:lnSpc>
              <a:buFontTx/>
              <a:buNone/>
            </a:pPr>
            <a:r>
              <a:rPr lang="en-US" altLang="zh-CN" sz="2400" dirty="0"/>
              <a:t>	if(m&gt;=16)</a:t>
            </a:r>
          </a:p>
          <a:p>
            <a:pPr eaLnBrk="1" hangingPunct="1">
              <a:lnSpc>
                <a:spcPct val="80000"/>
              </a:lnSpc>
              <a:buFontTx/>
              <a:buNone/>
            </a:pPr>
            <a:r>
              <a:rPr lang="en-US" altLang="zh-CN" sz="2400" dirty="0"/>
              <a:t>		</a:t>
            </a:r>
            <a:r>
              <a:rPr lang="en-US" altLang="zh-CN" sz="2400" dirty="0" err="1"/>
              <a:t>checkmax</a:t>
            </a:r>
            <a:r>
              <a:rPr lang="en-US" altLang="zh-CN" sz="2400" dirty="0"/>
              <a:t>(); </a:t>
            </a:r>
          </a:p>
          <a:p>
            <a:pPr eaLnBrk="1" hangingPunct="1">
              <a:lnSpc>
                <a:spcPct val="80000"/>
              </a:lnSpc>
              <a:buFontTx/>
              <a:buNone/>
            </a:pPr>
            <a:r>
              <a:rPr lang="en-US" altLang="zh-CN" sz="2400" dirty="0"/>
              <a:t>	else</a:t>
            </a:r>
          </a:p>
          <a:p>
            <a:pPr eaLnBrk="1" hangingPunct="1">
              <a:lnSpc>
                <a:spcPct val="80000"/>
              </a:lnSpc>
              <a:buFontTx/>
              <a:buNone/>
            </a:pPr>
            <a:r>
              <a:rPr lang="en-US" altLang="zh-CN" sz="2400" dirty="0"/>
              <a:t>	{</a:t>
            </a:r>
          </a:p>
          <a:p>
            <a:pPr eaLnBrk="1" hangingPunct="1">
              <a:lnSpc>
                <a:spcPct val="80000"/>
              </a:lnSpc>
              <a:buFontTx/>
              <a:buNone/>
            </a:pPr>
            <a:r>
              <a:rPr lang="en-US" altLang="zh-CN" sz="2400" dirty="0"/>
              <a:t>		a[m]=0;       </a:t>
            </a:r>
          </a:p>
          <a:p>
            <a:pPr eaLnBrk="1" hangingPunct="1">
              <a:lnSpc>
                <a:spcPct val="80000"/>
              </a:lnSpc>
              <a:buFontTx/>
              <a:buNone/>
            </a:pPr>
            <a:r>
              <a:rPr lang="en-US" altLang="zh-CN" sz="2400" dirty="0"/>
              <a:t>		search(m+1);  </a:t>
            </a:r>
          </a:p>
          <a:p>
            <a:pPr eaLnBrk="1" hangingPunct="1">
              <a:lnSpc>
                <a:spcPct val="80000"/>
              </a:lnSpc>
              <a:buFontTx/>
              <a:buNone/>
            </a:pPr>
            <a:r>
              <a:rPr lang="en-US" altLang="zh-CN" sz="2400" dirty="0"/>
              <a:t>		if(</a:t>
            </a:r>
            <a:r>
              <a:rPr lang="en-US" altLang="zh-CN" sz="2400" dirty="0" err="1"/>
              <a:t>canplace</a:t>
            </a:r>
            <a:r>
              <a:rPr lang="en-US" altLang="zh-CN" sz="2400" dirty="0"/>
              <a:t>(m))</a:t>
            </a:r>
          </a:p>
          <a:p>
            <a:pPr eaLnBrk="1" hangingPunct="1">
              <a:lnSpc>
                <a:spcPct val="80000"/>
              </a:lnSpc>
              <a:buFontTx/>
              <a:buNone/>
            </a:pPr>
            <a:r>
              <a:rPr lang="en-US" altLang="zh-CN" sz="2400" dirty="0"/>
              <a:t>		{</a:t>
            </a:r>
          </a:p>
          <a:p>
            <a:pPr eaLnBrk="1" hangingPunct="1">
              <a:lnSpc>
                <a:spcPct val="80000"/>
              </a:lnSpc>
              <a:buFontTx/>
              <a:buNone/>
            </a:pPr>
            <a:r>
              <a:rPr lang="en-US" altLang="zh-CN" sz="2400" dirty="0"/>
              <a:t>			a[m]=1;</a:t>
            </a:r>
          </a:p>
          <a:p>
            <a:pPr eaLnBrk="1" hangingPunct="1">
              <a:lnSpc>
                <a:spcPct val="80000"/>
              </a:lnSpc>
              <a:buFontTx/>
              <a:buNone/>
            </a:pPr>
            <a:r>
              <a:rPr lang="en-US" altLang="zh-CN" sz="2400" dirty="0"/>
              <a:t>                 map[m/4][m%4]=2;     </a:t>
            </a:r>
          </a:p>
          <a:p>
            <a:pPr eaLnBrk="1" hangingPunct="1">
              <a:lnSpc>
                <a:spcPct val="80000"/>
              </a:lnSpc>
              <a:buFontTx/>
              <a:buNone/>
            </a:pPr>
            <a:r>
              <a:rPr lang="en-US" altLang="zh-CN" sz="2400" dirty="0"/>
              <a:t>		    search(m+1);</a:t>
            </a:r>
          </a:p>
          <a:p>
            <a:pPr eaLnBrk="1" hangingPunct="1">
              <a:lnSpc>
                <a:spcPct val="80000"/>
              </a:lnSpc>
              <a:buFontTx/>
              <a:buNone/>
            </a:pPr>
            <a:r>
              <a:rPr lang="en-US" altLang="zh-CN" sz="2400" dirty="0"/>
              <a:t>		}</a:t>
            </a:r>
          </a:p>
          <a:p>
            <a:pPr eaLnBrk="1" hangingPunct="1">
              <a:lnSpc>
                <a:spcPct val="80000"/>
              </a:lnSpc>
              <a:buFontTx/>
              <a:buNone/>
            </a:pPr>
            <a:r>
              <a:rPr lang="en-US" altLang="zh-CN" sz="2400" dirty="0"/>
              <a:t>	}</a:t>
            </a:r>
          </a:p>
          <a:p>
            <a:pPr eaLnBrk="1" hangingPunct="1">
              <a:lnSpc>
                <a:spcPct val="80000"/>
              </a:lnSpc>
              <a:buFontTx/>
              <a:buNone/>
            </a:pPr>
            <a:r>
              <a:rPr lang="en-US" altLang="zh-CN" sz="2400" dirty="0"/>
              <a:t>}</a:t>
            </a:r>
            <a:endParaRPr lang="zh-CN" altLang="en-US" sz="2400" dirty="0"/>
          </a:p>
        </p:txBody>
      </p:sp>
    </p:spTree>
    <p:extLst>
      <p:ext uri="{BB962C8B-B14F-4D97-AF65-F5344CB8AC3E}">
        <p14:creationId xmlns:p14="http://schemas.microsoft.com/office/powerpoint/2010/main" val="627953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B3F68908-28B9-446E-8D19-FBAE2D97F565}" type="slidenum">
              <a:rPr lang="zh-CN" altLang="en-US"/>
              <a:pPr>
                <a:defRPr/>
              </a:pPr>
              <a:t>39</a:t>
            </a:fld>
            <a:endParaRPr lang="en-US" altLang="zh-CN"/>
          </a:p>
        </p:txBody>
      </p:sp>
      <p:sp>
        <p:nvSpPr>
          <p:cNvPr id="44035" name="Rectangle 3"/>
          <p:cNvSpPr>
            <a:spLocks noGrp="1" noChangeArrowheads="1"/>
          </p:cNvSpPr>
          <p:nvPr>
            <p:ph type="body" idx="1"/>
          </p:nvPr>
        </p:nvSpPr>
        <p:spPr>
          <a:xfrm>
            <a:off x="539750" y="981075"/>
            <a:ext cx="7772400" cy="4970463"/>
          </a:xfrm>
        </p:spPr>
        <p:txBody>
          <a:bodyPr/>
          <a:lstStyle/>
          <a:p>
            <a:pPr eaLnBrk="1" hangingPunct="1">
              <a:lnSpc>
                <a:spcPct val="80000"/>
              </a:lnSpc>
              <a:buFontTx/>
              <a:buNone/>
            </a:pPr>
            <a:r>
              <a:rPr lang="en-US" altLang="zh-CN" sz="2400"/>
              <a:t>void checkmax()</a:t>
            </a:r>
          </a:p>
          <a:p>
            <a:pPr eaLnBrk="1" hangingPunct="1">
              <a:lnSpc>
                <a:spcPct val="80000"/>
              </a:lnSpc>
              <a:buFontTx/>
              <a:buNone/>
            </a:pPr>
            <a:r>
              <a:rPr lang="en-US" altLang="zh-CN" sz="2400"/>
              <a:t>{</a:t>
            </a:r>
          </a:p>
          <a:p>
            <a:pPr eaLnBrk="1" hangingPunct="1">
              <a:lnSpc>
                <a:spcPct val="80000"/>
              </a:lnSpc>
              <a:buFontTx/>
              <a:buNone/>
            </a:pPr>
            <a:r>
              <a:rPr lang="en-US" altLang="zh-CN" sz="2400"/>
              <a:t>	int i,value=0;</a:t>
            </a:r>
          </a:p>
          <a:p>
            <a:pPr eaLnBrk="1" hangingPunct="1">
              <a:lnSpc>
                <a:spcPct val="80000"/>
              </a:lnSpc>
              <a:buFontTx/>
              <a:buNone/>
            </a:pPr>
            <a:r>
              <a:rPr lang="en-US" altLang="zh-CN" sz="2400"/>
              <a:t>	for(i=0;i&lt;16;i++)</a:t>
            </a:r>
          </a:p>
          <a:p>
            <a:pPr eaLnBrk="1" hangingPunct="1">
              <a:lnSpc>
                <a:spcPct val="80000"/>
              </a:lnSpc>
              <a:buFontTx/>
              <a:buNone/>
            </a:pPr>
            <a:r>
              <a:rPr lang="en-US" altLang="zh-CN" sz="2400"/>
              <a:t>	{</a:t>
            </a:r>
          </a:p>
          <a:p>
            <a:pPr eaLnBrk="1" hangingPunct="1">
              <a:lnSpc>
                <a:spcPct val="80000"/>
              </a:lnSpc>
              <a:buFontTx/>
              <a:buNone/>
            </a:pPr>
            <a:r>
              <a:rPr lang="en-US" altLang="zh-CN" sz="2400"/>
              <a:t>		if(a[i]==1)                 </a:t>
            </a:r>
          </a:p>
          <a:p>
            <a:pPr eaLnBrk="1" hangingPunct="1">
              <a:lnSpc>
                <a:spcPct val="80000"/>
              </a:lnSpc>
              <a:buFontTx/>
              <a:buNone/>
            </a:pPr>
            <a:r>
              <a:rPr lang="en-US" altLang="zh-CN" sz="2400"/>
              <a:t>		{</a:t>
            </a:r>
          </a:p>
          <a:p>
            <a:pPr eaLnBrk="1" hangingPunct="1">
              <a:lnSpc>
                <a:spcPct val="80000"/>
              </a:lnSpc>
              <a:buFontTx/>
              <a:buNone/>
            </a:pPr>
            <a:r>
              <a:rPr lang="en-US" altLang="zh-CN" sz="2400"/>
              <a:t>			value = value + 1; </a:t>
            </a:r>
          </a:p>
          <a:p>
            <a:pPr eaLnBrk="1" hangingPunct="1">
              <a:lnSpc>
                <a:spcPct val="80000"/>
              </a:lnSpc>
              <a:buFontTx/>
              <a:buNone/>
            </a:pPr>
            <a:r>
              <a:rPr lang="en-US" altLang="zh-CN" sz="2400"/>
              <a:t>		}</a:t>
            </a:r>
          </a:p>
          <a:p>
            <a:pPr eaLnBrk="1" hangingPunct="1">
              <a:lnSpc>
                <a:spcPct val="80000"/>
              </a:lnSpc>
              <a:buFontTx/>
              <a:buNone/>
            </a:pPr>
            <a:r>
              <a:rPr lang="en-US" altLang="zh-CN" sz="2400"/>
              <a:t>	}</a:t>
            </a:r>
          </a:p>
          <a:p>
            <a:pPr eaLnBrk="1" hangingPunct="1">
              <a:lnSpc>
                <a:spcPct val="80000"/>
              </a:lnSpc>
              <a:buFontTx/>
              <a:buNone/>
            </a:pPr>
            <a:r>
              <a:rPr lang="en-US" altLang="zh-CN" sz="2400"/>
              <a:t>	if(value&gt;max)             </a:t>
            </a:r>
          </a:p>
          <a:p>
            <a:pPr eaLnBrk="1" hangingPunct="1">
              <a:lnSpc>
                <a:spcPct val="80000"/>
              </a:lnSpc>
              <a:buFontTx/>
              <a:buNone/>
            </a:pPr>
            <a:r>
              <a:rPr lang="en-US" altLang="zh-CN" sz="2400"/>
              <a:t>	max=value;            //</a:t>
            </a:r>
            <a:r>
              <a:rPr lang="zh-CN" altLang="en-US" sz="2400"/>
              <a:t>替换</a:t>
            </a:r>
            <a:r>
              <a:rPr lang="en-US" altLang="zh-CN" sz="2400"/>
              <a:t>max</a:t>
            </a:r>
          </a:p>
          <a:p>
            <a:pPr eaLnBrk="1" hangingPunct="1">
              <a:lnSpc>
                <a:spcPct val="80000"/>
              </a:lnSpc>
              <a:buFontTx/>
              <a:buNone/>
            </a:pPr>
            <a:r>
              <a:rPr lang="en-US" altLang="zh-CN" sz="2400"/>
              <a:t>}</a:t>
            </a:r>
            <a:endParaRPr lang="zh-CN" altLang="en-US" sz="2400"/>
          </a:p>
        </p:txBody>
      </p:sp>
    </p:spTree>
    <p:extLst>
      <p:ext uri="{BB962C8B-B14F-4D97-AF65-F5344CB8AC3E}">
        <p14:creationId xmlns:p14="http://schemas.microsoft.com/office/powerpoint/2010/main" val="3294662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557517DE-F475-4DFE-BC23-22E6A1FF1A00}" type="slidenum">
              <a:rPr lang="zh-CN" altLang="en-US"/>
              <a:pPr>
                <a:defRPr/>
              </a:pPr>
              <a:t>4</a:t>
            </a:fld>
            <a:endParaRPr lang="en-US" altLang="zh-CN"/>
          </a:p>
        </p:txBody>
      </p:sp>
      <p:sp>
        <p:nvSpPr>
          <p:cNvPr id="318466" name="Rectangle 2"/>
          <p:cNvSpPr>
            <a:spLocks noGrp="1" noChangeArrowheads="1"/>
          </p:cNvSpPr>
          <p:nvPr>
            <p:ph type="title"/>
          </p:nvPr>
        </p:nvSpPr>
        <p:spPr/>
        <p:txBody>
          <a:bodyPr>
            <a:normAutofit/>
          </a:bodyPr>
          <a:lstStyle/>
          <a:p>
            <a:pPr eaLnBrk="1" hangingPunct="1">
              <a:defRPr/>
            </a:pPr>
            <a:r>
              <a:rPr lang="zh-CN" altLang="en-US" dirty="0"/>
              <a:t>回溯法</a:t>
            </a:r>
          </a:p>
        </p:txBody>
      </p:sp>
      <p:sp>
        <p:nvSpPr>
          <p:cNvPr id="5124" name="Rectangle 4"/>
          <p:cNvSpPr>
            <a:spLocks noGrp="1" noChangeArrowheads="1"/>
          </p:cNvSpPr>
          <p:nvPr>
            <p:ph type="body" idx="1"/>
          </p:nvPr>
        </p:nvSpPr>
        <p:spPr>
          <a:xfrm>
            <a:off x="609600" y="1676400"/>
            <a:ext cx="7772400" cy="4800600"/>
          </a:xfrm>
          <a:noFill/>
        </p:spPr>
        <p:txBody>
          <a:bodyPr>
            <a:normAutofit/>
          </a:bodyPr>
          <a:lstStyle/>
          <a:p>
            <a:pPr marL="0" indent="0" eaLnBrk="1" hangingPunct="1">
              <a:buFontTx/>
              <a:buNone/>
            </a:pPr>
            <a:r>
              <a:rPr lang="zh-CN" altLang="en-US" sz="3000" dirty="0">
                <a:latin typeface="楷体" pitchFamily="49" charset="-122"/>
                <a:ea typeface="楷体" pitchFamily="49" charset="-122"/>
              </a:rPr>
              <a:t>回溯法在问题的解空间树中，按深度优先策略，从根结点出发搜索解空间树。算法搜索至解空间树的任意一点时，先判断该结点是否包含问题的解。如果肯定不包含，则跳过对该结点为根的子树的搜索，逐层向其祖先结点回溯；否则，进入该子树，继续按深度优先策略搜索。</a:t>
            </a:r>
            <a:endParaRPr lang="ja-JP" altLang="en-US" sz="3000" dirty="0">
              <a:latin typeface="楷体" pitchFamily="49" charset="-122"/>
              <a:ea typeface="楷体" pitchFamily="49" charset="-122"/>
            </a:endParaRPr>
          </a:p>
        </p:txBody>
      </p:sp>
    </p:spTree>
    <p:extLst>
      <p:ext uri="{BB962C8B-B14F-4D97-AF65-F5344CB8AC3E}">
        <p14:creationId xmlns:p14="http://schemas.microsoft.com/office/powerpoint/2010/main" val="32516176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323528" y="404664"/>
            <a:ext cx="8333861" cy="6388184"/>
          </a:xfrm>
        </p:spPr>
        <p:txBody>
          <a:bodyPr>
            <a:normAutofit fontScale="62500" lnSpcReduction="20000"/>
          </a:bodyPr>
          <a:lstStyle/>
          <a:p>
            <a:pPr>
              <a:buFontTx/>
              <a:buNone/>
            </a:pPr>
            <a:r>
              <a:rPr lang="en-US" altLang="zh-CN" sz="3800" dirty="0"/>
              <a:t>int </a:t>
            </a:r>
            <a:r>
              <a:rPr lang="en-US" altLang="zh-CN" sz="3800" dirty="0" err="1"/>
              <a:t>canplace</a:t>
            </a:r>
            <a:r>
              <a:rPr lang="en-US" altLang="zh-CN" sz="3800" dirty="0"/>
              <a:t>(int m)</a:t>
            </a:r>
            <a:endParaRPr lang="zh-CN" altLang="en-US" sz="3800" dirty="0"/>
          </a:p>
          <a:p>
            <a:pPr>
              <a:buFontTx/>
              <a:buNone/>
            </a:pPr>
            <a:r>
              <a:rPr lang="en-US" altLang="zh-CN" sz="3800" dirty="0"/>
              <a:t>{	int </a:t>
            </a:r>
            <a:r>
              <a:rPr lang="en-US" altLang="zh-CN" sz="3800" dirty="0" err="1"/>
              <a:t>i,j,row,col</a:t>
            </a:r>
            <a:r>
              <a:rPr lang="en-US" altLang="zh-CN" sz="3800" dirty="0"/>
              <a:t>;	</a:t>
            </a:r>
          </a:p>
          <a:p>
            <a:pPr>
              <a:buFontTx/>
              <a:buNone/>
            </a:pPr>
            <a:r>
              <a:rPr lang="en-US" altLang="zh-CN" sz="3800" dirty="0"/>
              <a:t>    row=m/4;</a:t>
            </a:r>
          </a:p>
          <a:p>
            <a:pPr>
              <a:buFontTx/>
              <a:buNone/>
            </a:pPr>
            <a:r>
              <a:rPr lang="en-US" altLang="zh-CN" sz="3800" dirty="0"/>
              <a:t>    col=m%4;</a:t>
            </a:r>
            <a:endParaRPr lang="zh-CN" altLang="en-US" sz="3800" dirty="0"/>
          </a:p>
          <a:p>
            <a:pPr>
              <a:buFontTx/>
              <a:buNone/>
            </a:pPr>
            <a:r>
              <a:rPr lang="en-US" altLang="zh-CN" sz="3800" dirty="0"/>
              <a:t>	if(map[row][col]!=0) {</a:t>
            </a:r>
            <a:endParaRPr lang="zh-CN" altLang="en-US" sz="3800" dirty="0"/>
          </a:p>
          <a:p>
            <a:pPr>
              <a:buFontTx/>
              <a:buNone/>
            </a:pPr>
            <a:r>
              <a:rPr lang="en-US" altLang="zh-CN" sz="3800" dirty="0"/>
              <a:t>		return 0;</a:t>
            </a:r>
            <a:endParaRPr lang="zh-CN" altLang="en-US" sz="3800" dirty="0"/>
          </a:p>
          <a:p>
            <a:pPr>
              <a:buFontTx/>
              <a:buNone/>
            </a:pPr>
            <a:r>
              <a:rPr lang="en-US" altLang="zh-CN" sz="3800" dirty="0"/>
              <a:t>	}</a:t>
            </a:r>
            <a:endParaRPr lang="zh-CN" altLang="en-US" sz="3800" dirty="0"/>
          </a:p>
          <a:p>
            <a:pPr>
              <a:buFontTx/>
              <a:buNone/>
            </a:pPr>
            <a:r>
              <a:rPr lang="en-US" altLang="zh-CN" sz="3800" dirty="0"/>
              <a:t>	else{</a:t>
            </a:r>
            <a:endParaRPr lang="zh-CN" altLang="en-US" sz="3800" dirty="0"/>
          </a:p>
          <a:p>
            <a:pPr>
              <a:buFontTx/>
              <a:buNone/>
            </a:pPr>
            <a:r>
              <a:rPr lang="en-US" altLang="zh-CN" sz="3800" dirty="0"/>
              <a:t>		for(</a:t>
            </a:r>
            <a:r>
              <a:rPr lang="en-US" altLang="zh-CN" sz="3800" dirty="0" err="1"/>
              <a:t>i</a:t>
            </a:r>
            <a:r>
              <a:rPr lang="en-US" altLang="zh-CN" sz="3800" dirty="0"/>
              <a:t>=</a:t>
            </a:r>
            <a:r>
              <a:rPr lang="en-US" altLang="zh-CN" sz="3800" dirty="0" err="1"/>
              <a:t>row;i</a:t>
            </a:r>
            <a:r>
              <a:rPr lang="en-US" altLang="zh-CN" sz="3800" dirty="0"/>
              <a:t>&gt;=0;i--) {//</a:t>
            </a:r>
            <a:r>
              <a:rPr lang="zh-CN" altLang="en-US" sz="3800" dirty="0"/>
              <a:t>从当前行沿着同一列返回检查</a:t>
            </a:r>
          </a:p>
          <a:p>
            <a:pPr>
              <a:buFontTx/>
              <a:buNone/>
            </a:pPr>
            <a:r>
              <a:rPr lang="en-US" altLang="zh-CN" sz="3800" dirty="0"/>
              <a:t>			if(map[</a:t>
            </a:r>
            <a:r>
              <a:rPr lang="en-US" altLang="zh-CN" sz="3800" dirty="0" err="1"/>
              <a:t>i</a:t>
            </a:r>
            <a:r>
              <a:rPr lang="en-US" altLang="zh-CN" sz="3800" dirty="0"/>
              <a:t>][col]==2) {</a:t>
            </a:r>
            <a:endParaRPr lang="zh-CN" altLang="en-US" sz="3800" dirty="0"/>
          </a:p>
          <a:p>
            <a:pPr>
              <a:buFontTx/>
              <a:buNone/>
            </a:pPr>
            <a:r>
              <a:rPr lang="en-US" altLang="zh-CN" sz="3800" dirty="0"/>
              <a:t>				return 0;</a:t>
            </a:r>
            <a:endParaRPr lang="zh-CN" altLang="en-US" sz="3800" dirty="0"/>
          </a:p>
          <a:p>
            <a:pPr>
              <a:buFontTx/>
              <a:buNone/>
            </a:pPr>
            <a:r>
              <a:rPr lang="en-US" altLang="zh-CN" sz="3800" dirty="0"/>
              <a:t>			}</a:t>
            </a:r>
            <a:endParaRPr lang="zh-CN" altLang="en-US" sz="3800" dirty="0"/>
          </a:p>
          <a:p>
            <a:pPr>
              <a:buFontTx/>
              <a:buNone/>
            </a:pPr>
            <a:r>
              <a:rPr lang="en-US" altLang="zh-CN" sz="3800" dirty="0"/>
              <a:t>			else if(map[</a:t>
            </a:r>
            <a:r>
              <a:rPr lang="en-US" altLang="zh-CN" sz="3800" dirty="0" err="1"/>
              <a:t>i</a:t>
            </a:r>
            <a:r>
              <a:rPr lang="en-US" altLang="zh-CN" sz="3800" dirty="0"/>
              <a:t>][col]==1) {</a:t>
            </a:r>
            <a:endParaRPr lang="zh-CN" altLang="en-US" sz="3800" dirty="0"/>
          </a:p>
          <a:p>
            <a:pPr>
              <a:buFontTx/>
              <a:buNone/>
            </a:pPr>
            <a:r>
              <a:rPr lang="en-US" altLang="zh-CN" sz="3800" dirty="0"/>
              <a:t>				break;</a:t>
            </a:r>
            <a:endParaRPr lang="zh-CN" altLang="en-US" sz="3800" dirty="0"/>
          </a:p>
          <a:p>
            <a:pPr>
              <a:buFontTx/>
              <a:buNone/>
            </a:pPr>
            <a:r>
              <a:rPr lang="en-US" altLang="zh-CN" sz="3800" dirty="0"/>
              <a:t>			}</a:t>
            </a:r>
            <a:endParaRPr lang="zh-CN" altLang="en-US" sz="3800" dirty="0"/>
          </a:p>
          <a:p>
            <a:pPr>
              <a:buFontTx/>
              <a:buNone/>
            </a:pPr>
            <a:r>
              <a:rPr lang="en-US" altLang="zh-CN" sz="3800" dirty="0"/>
              <a:t>		}</a:t>
            </a:r>
            <a:endParaRPr lang="zh-CN" altLang="en-US" dirty="0"/>
          </a:p>
        </p:txBody>
      </p:sp>
      <p:sp>
        <p:nvSpPr>
          <p:cNvPr id="4" name="灯片编号占位符 3"/>
          <p:cNvSpPr>
            <a:spLocks noGrp="1"/>
          </p:cNvSpPr>
          <p:nvPr>
            <p:ph type="sldNum" sz="quarter" idx="12"/>
          </p:nvPr>
        </p:nvSpPr>
        <p:spPr/>
        <p:txBody>
          <a:bodyPr/>
          <a:lstStyle/>
          <a:p>
            <a:pPr>
              <a:defRPr/>
            </a:pPr>
            <a:fld id="{5B6EBA5C-1AE0-4600-B3EC-CEB2331D069E}" type="slidenum">
              <a:rPr lang="zh-CN" altLang="en-US" smtClean="0"/>
              <a:pPr>
                <a:defRPr/>
              </a:pPr>
              <a:t>40</a:t>
            </a:fld>
            <a:endParaRPr lang="en-US" altLang="zh-CN"/>
          </a:p>
        </p:txBody>
      </p:sp>
    </p:spTree>
    <p:extLst>
      <p:ext uri="{BB962C8B-B14F-4D97-AF65-F5344CB8AC3E}">
        <p14:creationId xmlns:p14="http://schemas.microsoft.com/office/powerpoint/2010/main" val="26500360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539552" y="1220152"/>
            <a:ext cx="7772400" cy="5500688"/>
          </a:xfrm>
        </p:spPr>
        <p:txBody>
          <a:bodyPr/>
          <a:lstStyle/>
          <a:p>
            <a:pPr>
              <a:buFontTx/>
              <a:buNone/>
            </a:pPr>
            <a:r>
              <a:rPr lang="en-US" altLang="zh-CN" sz="2400" dirty="0"/>
              <a:t>for(j=</a:t>
            </a:r>
            <a:r>
              <a:rPr lang="en-US" altLang="zh-CN" sz="2400" dirty="0" err="1"/>
              <a:t>col;j</a:t>
            </a:r>
            <a:r>
              <a:rPr lang="en-US" altLang="zh-CN" sz="2400" dirty="0"/>
              <a:t>&gt;=0;j--) {</a:t>
            </a:r>
            <a:endParaRPr lang="zh-CN" altLang="en-US" sz="2400" dirty="0"/>
          </a:p>
          <a:p>
            <a:pPr>
              <a:buFontTx/>
              <a:buNone/>
            </a:pPr>
            <a:r>
              <a:rPr lang="en-US" altLang="zh-CN" sz="2400" dirty="0"/>
              <a:t>			if(map[row][j]==2) {</a:t>
            </a:r>
            <a:endParaRPr lang="zh-CN" altLang="en-US" sz="2400" dirty="0"/>
          </a:p>
          <a:p>
            <a:pPr>
              <a:buFontTx/>
              <a:buNone/>
            </a:pPr>
            <a:r>
              <a:rPr lang="en-US" altLang="zh-CN" sz="2400" dirty="0"/>
              <a:t>				return 0;</a:t>
            </a:r>
            <a:endParaRPr lang="zh-CN" altLang="en-US" sz="2400" dirty="0"/>
          </a:p>
          <a:p>
            <a:pPr>
              <a:buFontTx/>
              <a:buNone/>
            </a:pPr>
            <a:r>
              <a:rPr lang="en-US" altLang="zh-CN" sz="2400" dirty="0"/>
              <a:t>			}</a:t>
            </a:r>
            <a:endParaRPr lang="zh-CN" altLang="en-US" sz="2400" dirty="0"/>
          </a:p>
          <a:p>
            <a:pPr>
              <a:buFontTx/>
              <a:buNone/>
            </a:pPr>
            <a:r>
              <a:rPr lang="en-US" altLang="zh-CN" sz="2400" dirty="0"/>
              <a:t>			else if(map[row][j]==1) {</a:t>
            </a:r>
            <a:endParaRPr lang="zh-CN" altLang="en-US" sz="2400" dirty="0"/>
          </a:p>
          <a:p>
            <a:pPr>
              <a:buFontTx/>
              <a:buNone/>
            </a:pPr>
            <a:r>
              <a:rPr lang="en-US" altLang="zh-CN" sz="2400" dirty="0"/>
              <a:t>				break;</a:t>
            </a:r>
            <a:endParaRPr lang="zh-CN" altLang="en-US" sz="2400" dirty="0"/>
          </a:p>
          <a:p>
            <a:pPr>
              <a:buFontTx/>
              <a:buNone/>
            </a:pPr>
            <a:r>
              <a:rPr lang="en-US" altLang="zh-CN" sz="2400" dirty="0"/>
              <a:t>			}</a:t>
            </a:r>
            <a:endParaRPr lang="zh-CN" altLang="en-US" sz="2400" dirty="0"/>
          </a:p>
          <a:p>
            <a:pPr>
              <a:buFontTx/>
              <a:buNone/>
            </a:pPr>
            <a:r>
              <a:rPr lang="en-US" altLang="zh-CN" sz="2400" dirty="0"/>
              <a:t>		} </a:t>
            </a:r>
            <a:endParaRPr lang="zh-CN" altLang="en-US" sz="2400" dirty="0"/>
          </a:p>
          <a:p>
            <a:pPr>
              <a:buFontTx/>
              <a:buNone/>
            </a:pPr>
            <a:r>
              <a:rPr lang="en-US" altLang="zh-CN" sz="2400" dirty="0"/>
              <a:t>		return 1;</a:t>
            </a:r>
            <a:endParaRPr lang="zh-CN" altLang="en-US" sz="2400" dirty="0"/>
          </a:p>
          <a:p>
            <a:pPr>
              <a:buFontTx/>
              <a:buNone/>
            </a:pPr>
            <a:r>
              <a:rPr lang="en-US" altLang="zh-CN" sz="2400" dirty="0"/>
              <a:t>	}</a:t>
            </a:r>
            <a:endParaRPr lang="zh-CN" altLang="en-US" sz="2400" dirty="0"/>
          </a:p>
          <a:p>
            <a:pPr>
              <a:buFontTx/>
              <a:buNone/>
            </a:pPr>
            <a:r>
              <a:rPr lang="en-US" altLang="zh-CN" sz="2400" dirty="0"/>
              <a:t>}</a:t>
            </a:r>
            <a:endParaRPr lang="zh-CN" altLang="en-US" sz="2400" dirty="0"/>
          </a:p>
          <a:p>
            <a:pPr>
              <a:buFontTx/>
              <a:buNone/>
            </a:pPr>
            <a:endParaRPr lang="zh-CN" altLang="en-US" dirty="0"/>
          </a:p>
        </p:txBody>
      </p:sp>
      <p:sp>
        <p:nvSpPr>
          <p:cNvPr id="4" name="灯片编号占位符 3"/>
          <p:cNvSpPr>
            <a:spLocks noGrp="1"/>
          </p:cNvSpPr>
          <p:nvPr>
            <p:ph type="sldNum" sz="quarter" idx="12"/>
          </p:nvPr>
        </p:nvSpPr>
        <p:spPr/>
        <p:txBody>
          <a:bodyPr/>
          <a:lstStyle/>
          <a:p>
            <a:pPr>
              <a:defRPr/>
            </a:pPr>
            <a:fld id="{94FB5C3D-F4B3-4C1D-86F5-FA219B6B8EF6}" type="slidenum">
              <a:rPr lang="zh-CN" altLang="en-US" smtClean="0"/>
              <a:pPr>
                <a:defRPr/>
              </a:pPr>
              <a:t>41</a:t>
            </a:fld>
            <a:endParaRPr lang="en-US" altLang="zh-CN"/>
          </a:p>
        </p:txBody>
      </p:sp>
    </p:spTree>
    <p:extLst>
      <p:ext uri="{BB962C8B-B14F-4D97-AF65-F5344CB8AC3E}">
        <p14:creationId xmlns:p14="http://schemas.microsoft.com/office/powerpoint/2010/main" val="4193019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E907D48F-80DA-489D-A8C6-B7D4B427DEF8}" type="slidenum">
              <a:rPr lang="zh-CN" altLang="en-US"/>
              <a:pPr>
                <a:defRPr/>
              </a:pPr>
              <a:t>42</a:t>
            </a:fld>
            <a:endParaRPr lang="en-US" altLang="zh-CN"/>
          </a:p>
        </p:txBody>
      </p:sp>
      <p:sp>
        <p:nvSpPr>
          <p:cNvPr id="47107" name="Rectangle 2"/>
          <p:cNvSpPr>
            <a:spLocks noGrp="1" noChangeArrowheads="1"/>
          </p:cNvSpPr>
          <p:nvPr>
            <p:ph type="title"/>
          </p:nvPr>
        </p:nvSpPr>
        <p:spPr/>
        <p:txBody>
          <a:bodyPr>
            <a:normAutofit fontScale="90000"/>
          </a:bodyPr>
          <a:lstStyle/>
          <a:p>
            <a:pPr eaLnBrk="1" hangingPunct="1"/>
            <a:r>
              <a:rPr lang="zh-CN" altLang="en-US" sz="4000"/>
              <a:t>装载问题</a:t>
            </a:r>
            <a:br>
              <a:rPr lang="zh-CN" altLang="en-US" sz="4000"/>
            </a:br>
            <a:endParaRPr lang="zh-CN" altLang="en-US" sz="4000"/>
          </a:p>
        </p:txBody>
      </p:sp>
      <p:sp>
        <p:nvSpPr>
          <p:cNvPr id="47108" name="Rectangle 3"/>
          <p:cNvSpPr>
            <a:spLocks noGrp="1" noChangeArrowheads="1"/>
          </p:cNvSpPr>
          <p:nvPr>
            <p:ph type="body" idx="1"/>
          </p:nvPr>
        </p:nvSpPr>
        <p:spPr/>
        <p:txBody>
          <a:bodyPr/>
          <a:lstStyle/>
          <a:p>
            <a:pPr marL="609600" indent="-609600" eaLnBrk="1" hangingPunct="1"/>
            <a:r>
              <a:rPr lang="zh-CN" altLang="en-US"/>
              <a:t>有两艘船，载重量分别是</a:t>
            </a:r>
            <a:r>
              <a:rPr lang="en-US" altLang="zh-CN"/>
              <a:t>c1</a:t>
            </a:r>
            <a:r>
              <a:rPr lang="zh-CN" altLang="en-US"/>
              <a:t>、 </a:t>
            </a:r>
            <a:r>
              <a:rPr lang="en-US" altLang="zh-CN"/>
              <a:t>c2</a:t>
            </a:r>
            <a:r>
              <a:rPr lang="zh-CN" altLang="en-US"/>
              <a:t>，</a:t>
            </a:r>
            <a:r>
              <a:rPr lang="en-US" altLang="zh-CN"/>
              <a:t>n</a:t>
            </a:r>
            <a:r>
              <a:rPr lang="zh-CN" altLang="en-US"/>
              <a:t>个集装箱，重量是</a:t>
            </a:r>
            <a:r>
              <a:rPr lang="en-US" altLang="zh-CN"/>
              <a:t>wi (i=1…n)</a:t>
            </a:r>
            <a:r>
              <a:rPr lang="zh-CN" altLang="en-US"/>
              <a:t>，且所有集装箱的总重量不超过</a:t>
            </a:r>
            <a:r>
              <a:rPr lang="en-US" altLang="zh-CN"/>
              <a:t>c1+c2</a:t>
            </a:r>
            <a:r>
              <a:rPr lang="zh-CN" altLang="en-US"/>
              <a:t>。确定是否有可能将所有集装箱全部装入两艘船。</a:t>
            </a:r>
          </a:p>
        </p:txBody>
      </p:sp>
    </p:spTree>
    <p:extLst>
      <p:ext uri="{BB962C8B-B14F-4D97-AF65-F5344CB8AC3E}">
        <p14:creationId xmlns:p14="http://schemas.microsoft.com/office/powerpoint/2010/main" val="283480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827584" y="1090146"/>
            <a:ext cx="6985000" cy="5761038"/>
          </a:xfrm>
        </p:spPr>
        <p:txBody>
          <a:bodyPr/>
          <a:lstStyle/>
          <a:p>
            <a:pPr eaLnBrk="1" hangingPunct="1">
              <a:lnSpc>
                <a:spcPct val="80000"/>
              </a:lnSpc>
              <a:buFontTx/>
              <a:buNone/>
            </a:pPr>
            <a:r>
              <a:rPr lang="en-US" altLang="zh-CN" sz="2400" dirty="0"/>
              <a:t>int search(int m)</a:t>
            </a:r>
          </a:p>
          <a:p>
            <a:pPr eaLnBrk="1" hangingPunct="1">
              <a:lnSpc>
                <a:spcPct val="80000"/>
              </a:lnSpc>
              <a:buFontTx/>
              <a:buNone/>
            </a:pPr>
            <a:r>
              <a:rPr lang="en-US" altLang="zh-CN" sz="2400" dirty="0"/>
              <a:t>{	 int </a:t>
            </a:r>
            <a:r>
              <a:rPr lang="en-US" altLang="zh-CN" sz="2400" dirty="0" err="1"/>
              <a:t>x,y</a:t>
            </a:r>
            <a:r>
              <a:rPr lang="en-US" altLang="zh-CN" sz="2400" dirty="0"/>
              <a:t>;</a:t>
            </a:r>
          </a:p>
          <a:p>
            <a:pPr eaLnBrk="1" hangingPunct="1">
              <a:lnSpc>
                <a:spcPct val="80000"/>
              </a:lnSpc>
              <a:buFontTx/>
              <a:buNone/>
            </a:pPr>
            <a:r>
              <a:rPr lang="en-US" altLang="zh-CN" sz="2400" dirty="0"/>
              <a:t>	 if(m&gt;n)</a:t>
            </a:r>
          </a:p>
          <a:p>
            <a:pPr eaLnBrk="1" hangingPunct="1">
              <a:lnSpc>
                <a:spcPct val="80000"/>
              </a:lnSpc>
              <a:buFontTx/>
              <a:buNone/>
            </a:pPr>
            <a:r>
              <a:rPr lang="en-US" altLang="zh-CN" sz="2400" dirty="0"/>
              <a:t>          </a:t>
            </a:r>
            <a:r>
              <a:rPr lang="en-US" altLang="zh-CN" sz="2400" dirty="0" err="1"/>
              <a:t>checkmax</a:t>
            </a:r>
            <a:r>
              <a:rPr lang="en-US" altLang="zh-CN" sz="2400" dirty="0"/>
              <a:t> ();	 </a:t>
            </a:r>
          </a:p>
          <a:p>
            <a:pPr eaLnBrk="1" hangingPunct="1">
              <a:lnSpc>
                <a:spcPct val="80000"/>
              </a:lnSpc>
              <a:buFontTx/>
              <a:buNone/>
            </a:pPr>
            <a:r>
              <a:rPr lang="en-US" altLang="zh-CN" sz="2400" dirty="0"/>
              <a:t>	 else</a:t>
            </a:r>
          </a:p>
          <a:p>
            <a:pPr eaLnBrk="1" hangingPunct="1">
              <a:lnSpc>
                <a:spcPct val="80000"/>
              </a:lnSpc>
              <a:buFontTx/>
              <a:buNone/>
            </a:pPr>
            <a:r>
              <a:rPr lang="en-US" altLang="zh-CN" sz="2400" dirty="0"/>
              <a:t>             {a[m]=0;</a:t>
            </a:r>
          </a:p>
          <a:p>
            <a:pPr eaLnBrk="1" hangingPunct="1">
              <a:lnSpc>
                <a:spcPct val="80000"/>
              </a:lnSpc>
              <a:buFontTx/>
              <a:buNone/>
            </a:pPr>
            <a:r>
              <a:rPr lang="en-US" altLang="zh-CN" sz="2400" dirty="0"/>
              <a:t>		   y=search(m+1); </a:t>
            </a:r>
          </a:p>
          <a:p>
            <a:pPr eaLnBrk="1" hangingPunct="1">
              <a:lnSpc>
                <a:spcPct val="80000"/>
              </a:lnSpc>
              <a:buFontTx/>
              <a:buNone/>
            </a:pPr>
            <a:r>
              <a:rPr lang="en-US" altLang="zh-CN" sz="2400" dirty="0"/>
              <a:t>               if(</a:t>
            </a:r>
            <a:r>
              <a:rPr lang="en-US" altLang="zh-CN" sz="2400" dirty="0" err="1"/>
              <a:t>cw+w</a:t>
            </a:r>
            <a:r>
              <a:rPr lang="en-US" altLang="zh-CN" sz="2400" dirty="0"/>
              <a:t>[m]&lt;=c1)</a:t>
            </a:r>
          </a:p>
          <a:p>
            <a:pPr eaLnBrk="1" hangingPunct="1">
              <a:lnSpc>
                <a:spcPct val="80000"/>
              </a:lnSpc>
              <a:buFontTx/>
              <a:buNone/>
            </a:pPr>
            <a:r>
              <a:rPr lang="en-US" altLang="zh-CN" sz="2400" dirty="0"/>
              <a:t>		 {	 a[m]=1;</a:t>
            </a:r>
          </a:p>
          <a:p>
            <a:pPr eaLnBrk="1" hangingPunct="1">
              <a:lnSpc>
                <a:spcPct val="80000"/>
              </a:lnSpc>
              <a:buFontTx/>
              <a:buNone/>
            </a:pPr>
            <a:r>
              <a:rPr lang="en-US" altLang="zh-CN" sz="2400" dirty="0"/>
              <a:t>			 </a:t>
            </a:r>
            <a:r>
              <a:rPr lang="en-US" altLang="zh-CN" sz="2400" dirty="0" err="1"/>
              <a:t>cw</a:t>
            </a:r>
            <a:r>
              <a:rPr lang="en-US" altLang="zh-CN" sz="2400" dirty="0"/>
              <a:t>=</a:t>
            </a:r>
            <a:r>
              <a:rPr lang="en-US" altLang="zh-CN" sz="2400" dirty="0" err="1"/>
              <a:t>cw+w</a:t>
            </a:r>
            <a:r>
              <a:rPr lang="en-US" altLang="zh-CN" sz="2400" dirty="0"/>
              <a:t>[m];</a:t>
            </a:r>
          </a:p>
          <a:p>
            <a:pPr eaLnBrk="1" hangingPunct="1">
              <a:lnSpc>
                <a:spcPct val="80000"/>
              </a:lnSpc>
              <a:buFontTx/>
              <a:buNone/>
            </a:pPr>
            <a:r>
              <a:rPr lang="en-US" altLang="zh-CN" sz="2400" dirty="0"/>
              <a:t>			 x=search(m+1);</a:t>
            </a:r>
          </a:p>
          <a:p>
            <a:pPr eaLnBrk="1" hangingPunct="1">
              <a:lnSpc>
                <a:spcPct val="80000"/>
              </a:lnSpc>
              <a:buFontTx/>
              <a:buNone/>
            </a:pPr>
            <a:r>
              <a:rPr lang="en-US" altLang="zh-CN" sz="2400" dirty="0"/>
              <a:t>		  }</a:t>
            </a:r>
          </a:p>
          <a:p>
            <a:pPr eaLnBrk="1" hangingPunct="1">
              <a:lnSpc>
                <a:spcPct val="80000"/>
              </a:lnSpc>
              <a:buFontTx/>
              <a:buNone/>
            </a:pPr>
            <a:r>
              <a:rPr lang="en-US" altLang="zh-CN" sz="2400" dirty="0"/>
              <a:t>		</a:t>
            </a:r>
          </a:p>
          <a:p>
            <a:pPr eaLnBrk="1" hangingPunct="1">
              <a:lnSpc>
                <a:spcPct val="80000"/>
              </a:lnSpc>
              <a:buFontTx/>
              <a:buNone/>
            </a:pPr>
            <a:r>
              <a:rPr lang="en-US" altLang="zh-CN" sz="2400" dirty="0"/>
              <a:t>}</a:t>
            </a:r>
            <a:endParaRPr lang="zh-CN" altLang="en-US" sz="2400" dirty="0"/>
          </a:p>
        </p:txBody>
      </p:sp>
    </p:spTree>
    <p:extLst>
      <p:ext uri="{BB962C8B-B14F-4D97-AF65-F5344CB8AC3E}">
        <p14:creationId xmlns:p14="http://schemas.microsoft.com/office/powerpoint/2010/main" val="380624124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65B54104-1FC3-4C63-AE8A-42DF1D0D6F18}" type="slidenum">
              <a:rPr lang="zh-CN" altLang="en-US"/>
              <a:pPr>
                <a:defRPr/>
              </a:pPr>
              <a:t>44</a:t>
            </a:fld>
            <a:endParaRPr lang="en-US" altLang="zh-CN"/>
          </a:p>
        </p:txBody>
      </p:sp>
      <p:sp>
        <p:nvSpPr>
          <p:cNvPr id="50179" name="Rectangle 2"/>
          <p:cNvSpPr>
            <a:spLocks noGrp="1" noChangeArrowheads="1"/>
          </p:cNvSpPr>
          <p:nvPr>
            <p:ph type="title"/>
          </p:nvPr>
        </p:nvSpPr>
        <p:spPr>
          <a:xfrm>
            <a:off x="539750" y="692150"/>
            <a:ext cx="7772400" cy="803275"/>
          </a:xfrm>
        </p:spPr>
        <p:txBody>
          <a:bodyPr>
            <a:normAutofit fontScale="90000"/>
          </a:bodyPr>
          <a:lstStyle/>
          <a:p>
            <a:pPr eaLnBrk="1" hangingPunct="1"/>
            <a:r>
              <a:rPr lang="zh-CN" altLang="en-US" sz="4000"/>
              <a:t>迷宫问题</a:t>
            </a:r>
            <a:br>
              <a:rPr lang="zh-CN" altLang="en-US" sz="4000"/>
            </a:br>
            <a:endParaRPr lang="zh-CN" altLang="en-US" sz="4000"/>
          </a:p>
        </p:txBody>
      </p:sp>
      <p:sp>
        <p:nvSpPr>
          <p:cNvPr id="50180" name="Rectangle 3"/>
          <p:cNvSpPr>
            <a:spLocks noGrp="1" noChangeArrowheads="1"/>
          </p:cNvSpPr>
          <p:nvPr>
            <p:ph type="body" idx="1"/>
          </p:nvPr>
        </p:nvSpPr>
        <p:spPr>
          <a:xfrm>
            <a:off x="611188" y="1412875"/>
            <a:ext cx="7772400" cy="4114800"/>
          </a:xfrm>
        </p:spPr>
        <p:txBody>
          <a:bodyPr/>
          <a:lstStyle/>
          <a:p>
            <a:pPr marL="609600" indent="-609600" eaLnBrk="1" hangingPunct="1"/>
            <a:r>
              <a:rPr lang="zh-CN" altLang="en-US"/>
              <a:t>给一个</a:t>
            </a:r>
            <a:r>
              <a:rPr lang="en-US" altLang="zh-CN"/>
              <a:t>20×20</a:t>
            </a:r>
            <a:r>
              <a:rPr lang="zh-CN" altLang="en-US"/>
              <a:t>的迷宫、起点坐标和终点坐标，问从起点是否能到达终点。</a:t>
            </a:r>
          </a:p>
          <a:p>
            <a:pPr marL="609600" indent="-609600" eaLnBrk="1" hangingPunct="1"/>
            <a:r>
              <a:rPr lang="zh-CN" altLang="en-US"/>
              <a:t>输入数据：’。’表示空格；’</a:t>
            </a:r>
            <a:r>
              <a:rPr lang="en-US" altLang="zh-CN"/>
              <a:t>X’</a:t>
            </a:r>
            <a:r>
              <a:rPr lang="zh-CN" altLang="en-US"/>
              <a:t>表示墙。</a:t>
            </a:r>
          </a:p>
        </p:txBody>
      </p:sp>
    </p:spTree>
    <p:extLst>
      <p:ext uri="{BB962C8B-B14F-4D97-AF65-F5344CB8AC3E}">
        <p14:creationId xmlns:p14="http://schemas.microsoft.com/office/powerpoint/2010/main" val="1084378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949C5F1-FF02-47BD-A80B-D222802B5ECD}" type="slidenum">
              <a:rPr lang="zh-CN" altLang="en-US"/>
              <a:pPr>
                <a:defRPr/>
              </a:pPr>
              <a:t>45</a:t>
            </a:fld>
            <a:endParaRPr lang="en-US" altLang="zh-CN"/>
          </a:p>
        </p:txBody>
      </p:sp>
      <p:sp>
        <p:nvSpPr>
          <p:cNvPr id="51203" name="Rectangle 2"/>
          <p:cNvSpPr>
            <a:spLocks noGrp="1" noChangeArrowheads="1"/>
          </p:cNvSpPr>
          <p:nvPr>
            <p:ph type="body" idx="1"/>
          </p:nvPr>
        </p:nvSpPr>
        <p:spPr>
          <a:xfrm>
            <a:off x="684213" y="620713"/>
            <a:ext cx="6192837" cy="5761037"/>
          </a:xfrm>
        </p:spPr>
        <p:txBody>
          <a:bodyPr>
            <a:normAutofit lnSpcReduction="10000"/>
          </a:bodyPr>
          <a:lstStyle/>
          <a:p>
            <a:pPr eaLnBrk="1" hangingPunct="1">
              <a:lnSpc>
                <a:spcPct val="80000"/>
              </a:lnSpc>
              <a:buFontTx/>
              <a:buNone/>
            </a:pPr>
            <a:r>
              <a:rPr lang="en-US" altLang="zh-CN" sz="2000" dirty="0"/>
              <a:t>0 0 19 19</a:t>
            </a:r>
          </a:p>
          <a:p>
            <a:pPr eaLnBrk="1" hangingPunct="1">
              <a:lnSpc>
                <a:spcPct val="80000"/>
              </a:lnSpc>
              <a:buFontTx/>
              <a:buNone/>
            </a:pPr>
            <a:r>
              <a:rPr lang="zh-CN" altLang="en-US" sz="1800" dirty="0"/>
              <a:t>。。。。。。。。。。。。。。。。。。。。</a:t>
            </a:r>
          </a:p>
          <a:p>
            <a:pPr eaLnBrk="1" hangingPunct="1">
              <a:lnSpc>
                <a:spcPct val="80000"/>
              </a:lnSpc>
              <a:buFontTx/>
              <a:buNone/>
            </a:pPr>
            <a:r>
              <a:rPr lang="en-US" altLang="zh-CN" sz="1800" dirty="0"/>
              <a:t>X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r>
              <a:rPr lang="en-US" altLang="zh-CN" sz="1800" dirty="0"/>
              <a:t> </a:t>
            </a:r>
            <a:r>
              <a:rPr lang="en-US" altLang="zh-CN" sz="1800" dirty="0" err="1"/>
              <a:t>X</a:t>
            </a:r>
            <a:endParaRPr lang="en-US" altLang="zh-CN" sz="1800" dirty="0"/>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a:p>
            <a:pPr eaLnBrk="1" hangingPunct="1">
              <a:lnSpc>
                <a:spcPct val="80000"/>
              </a:lnSpc>
              <a:buFontTx/>
              <a:buNone/>
            </a:pPr>
            <a:r>
              <a:rPr lang="zh-CN" altLang="en-US" sz="1800" dirty="0"/>
              <a:t>。。。。。。。。。。。。。。。。。。。。</a:t>
            </a:r>
          </a:p>
        </p:txBody>
      </p:sp>
    </p:spTree>
    <p:extLst>
      <p:ext uri="{BB962C8B-B14F-4D97-AF65-F5344CB8AC3E}">
        <p14:creationId xmlns:p14="http://schemas.microsoft.com/office/powerpoint/2010/main" val="1077558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77B82B84-ED67-47D1-921A-4AE4751735F8}" type="slidenum">
              <a:rPr lang="zh-CN" altLang="en-US"/>
              <a:pPr>
                <a:defRPr/>
              </a:pPr>
              <a:t>46</a:t>
            </a:fld>
            <a:endParaRPr lang="en-US" altLang="zh-CN"/>
          </a:p>
        </p:txBody>
      </p:sp>
      <p:sp>
        <p:nvSpPr>
          <p:cNvPr id="52227" name="Rectangle 2"/>
          <p:cNvSpPr>
            <a:spLocks noGrp="1" noChangeArrowheads="1"/>
          </p:cNvSpPr>
          <p:nvPr>
            <p:ph type="body" idx="1"/>
          </p:nvPr>
        </p:nvSpPr>
        <p:spPr>
          <a:xfrm>
            <a:off x="539750" y="692150"/>
            <a:ext cx="7918450" cy="5403850"/>
          </a:xfrm>
        </p:spPr>
        <p:txBody>
          <a:bodyPr/>
          <a:lstStyle/>
          <a:p>
            <a:pPr eaLnBrk="1" hangingPunct="1">
              <a:lnSpc>
                <a:spcPct val="80000"/>
              </a:lnSpc>
              <a:buFontTx/>
              <a:buNone/>
            </a:pPr>
            <a:r>
              <a:rPr lang="en-US" altLang="zh-CN" sz="2000" dirty="0"/>
              <a:t>0 0 19 19</a:t>
            </a:r>
          </a:p>
          <a:p>
            <a:pPr eaLnBrk="1" hangingPunct="1">
              <a:lnSpc>
                <a:spcPct val="80000"/>
              </a:lnSpc>
              <a:buFontTx/>
              <a:buNone/>
            </a:pPr>
            <a:r>
              <a:rPr lang="zh-CN" altLang="en-US" sz="1600" dirty="0"/>
              <a:t>。。。。。。。。。。。。。。。。。。。。</a:t>
            </a:r>
          </a:p>
          <a:p>
            <a:pPr eaLnBrk="1" hangingPunct="1">
              <a:lnSpc>
                <a:spcPct val="80000"/>
              </a:lnSpc>
              <a:buFontTx/>
              <a:buNone/>
            </a:pP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zh-CN" altLang="en-US" sz="1600" dirty="0"/>
              <a:t>。</a:t>
            </a:r>
          </a:p>
          <a:p>
            <a:pPr eaLnBrk="1" hangingPunct="1">
              <a:lnSpc>
                <a:spcPct val="80000"/>
              </a:lnSpc>
              <a:buFontTx/>
              <a:buNone/>
            </a:pPr>
            <a:r>
              <a:rPr lang="zh-CN" altLang="en-US" sz="1600" dirty="0"/>
              <a:t>。。。。。。。。。。。。。。。。。。。。</a:t>
            </a:r>
          </a:p>
          <a:p>
            <a:pPr eaLnBrk="1" hangingPunct="1">
              <a:lnSpc>
                <a:spcPct val="80000"/>
              </a:lnSpc>
              <a:buFontTx/>
              <a:buNone/>
            </a:pPr>
            <a:r>
              <a:rPr lang="zh-CN" altLang="en-US" sz="1600" dirty="0"/>
              <a:t>。</a:t>
            </a: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endParaRPr lang="en-US" altLang="zh-CN" sz="1600" dirty="0"/>
          </a:p>
          <a:p>
            <a:pPr eaLnBrk="1" hangingPunct="1">
              <a:lnSpc>
                <a:spcPct val="80000"/>
              </a:lnSpc>
              <a:buFontTx/>
              <a:buNone/>
            </a:pPr>
            <a:r>
              <a:rPr lang="zh-CN" altLang="en-US" sz="1600" dirty="0"/>
              <a:t>。。。。。。。。。。。。。。。。。。。。</a:t>
            </a:r>
          </a:p>
          <a:p>
            <a:pPr eaLnBrk="1" hangingPunct="1">
              <a:lnSpc>
                <a:spcPct val="80000"/>
              </a:lnSpc>
              <a:buFontTx/>
              <a:buNone/>
            </a:pP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zh-CN" altLang="en-US" sz="1600" dirty="0"/>
              <a:t>。</a:t>
            </a:r>
          </a:p>
          <a:p>
            <a:pPr eaLnBrk="1" hangingPunct="1">
              <a:lnSpc>
                <a:spcPct val="80000"/>
              </a:lnSpc>
              <a:buFontTx/>
              <a:buNone/>
            </a:pPr>
            <a:r>
              <a:rPr lang="zh-CN" altLang="en-US" sz="1600" dirty="0"/>
              <a:t>。。。。。。。。。。。。。。。。。。。。</a:t>
            </a:r>
          </a:p>
          <a:p>
            <a:pPr eaLnBrk="1" hangingPunct="1">
              <a:lnSpc>
                <a:spcPct val="80000"/>
              </a:lnSpc>
              <a:buFontTx/>
              <a:buNone/>
            </a:pPr>
            <a:r>
              <a:rPr lang="zh-CN" altLang="en-US" sz="1600" dirty="0"/>
              <a:t>。</a:t>
            </a: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endParaRPr lang="en-US" altLang="zh-CN" sz="1600" dirty="0"/>
          </a:p>
          <a:p>
            <a:pPr eaLnBrk="1" hangingPunct="1">
              <a:lnSpc>
                <a:spcPct val="80000"/>
              </a:lnSpc>
              <a:buFontTx/>
              <a:buNone/>
            </a:pPr>
            <a:r>
              <a:rPr lang="zh-CN" altLang="en-US" sz="1600" dirty="0"/>
              <a:t>。。。。。。。。。。。。。。。。。。。。</a:t>
            </a:r>
          </a:p>
          <a:p>
            <a:pPr eaLnBrk="1" hangingPunct="1">
              <a:lnSpc>
                <a:spcPct val="80000"/>
              </a:lnSpc>
              <a:buFontTx/>
              <a:buNone/>
            </a:pP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zh-CN" altLang="en-US" sz="1600" dirty="0"/>
              <a:t>。</a:t>
            </a:r>
          </a:p>
          <a:p>
            <a:pPr eaLnBrk="1" hangingPunct="1">
              <a:lnSpc>
                <a:spcPct val="80000"/>
              </a:lnSpc>
              <a:buFontTx/>
              <a:buNone/>
            </a:pPr>
            <a:r>
              <a:rPr lang="zh-CN" altLang="en-US" sz="1600" dirty="0"/>
              <a:t>。。。。。。。。。。。。。。。。。。。。</a:t>
            </a:r>
          </a:p>
          <a:p>
            <a:pPr eaLnBrk="1" hangingPunct="1">
              <a:lnSpc>
                <a:spcPct val="80000"/>
              </a:lnSpc>
              <a:buFontTx/>
              <a:buNone/>
            </a:pPr>
            <a:r>
              <a:rPr lang="zh-CN" altLang="en-US" sz="1600" dirty="0"/>
              <a:t>。</a:t>
            </a: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endParaRPr lang="en-US" altLang="zh-CN" sz="1600" dirty="0"/>
          </a:p>
          <a:p>
            <a:pPr eaLnBrk="1" hangingPunct="1">
              <a:lnSpc>
                <a:spcPct val="80000"/>
              </a:lnSpc>
              <a:buFontTx/>
              <a:buNone/>
            </a:pPr>
            <a:r>
              <a:rPr lang="zh-CN" altLang="en-US" sz="1600" dirty="0"/>
              <a:t>。。。。。。。。。。。。。。。。。。。。</a:t>
            </a:r>
          </a:p>
          <a:p>
            <a:pPr eaLnBrk="1" hangingPunct="1">
              <a:lnSpc>
                <a:spcPct val="80000"/>
              </a:lnSpc>
              <a:buFontTx/>
              <a:buNone/>
            </a:pP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zh-CN" altLang="en-US" sz="1600" dirty="0"/>
              <a:t>。</a:t>
            </a:r>
          </a:p>
          <a:p>
            <a:pPr eaLnBrk="1" hangingPunct="1">
              <a:lnSpc>
                <a:spcPct val="80000"/>
              </a:lnSpc>
              <a:buFontTx/>
              <a:buNone/>
            </a:pP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zh-CN" altLang="en-US" sz="1600" dirty="0"/>
              <a:t>。</a:t>
            </a:r>
          </a:p>
          <a:p>
            <a:pPr eaLnBrk="1" hangingPunct="1">
              <a:lnSpc>
                <a:spcPct val="80000"/>
              </a:lnSpc>
              <a:buFontTx/>
              <a:buNone/>
            </a:pP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zh-CN" altLang="en-US" sz="1600" dirty="0"/>
              <a:t>。</a:t>
            </a:r>
          </a:p>
          <a:p>
            <a:pPr>
              <a:lnSpc>
                <a:spcPct val="80000"/>
              </a:lnSpc>
              <a:buNone/>
            </a:pP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zh-CN" altLang="en-US" sz="1600" dirty="0"/>
              <a:t>。</a:t>
            </a:r>
          </a:p>
          <a:p>
            <a:pPr eaLnBrk="1" hangingPunct="1">
              <a:lnSpc>
                <a:spcPct val="80000"/>
              </a:lnSpc>
              <a:buFontTx/>
              <a:buNone/>
            </a:pPr>
            <a:r>
              <a:rPr lang="zh-CN" altLang="en-US" sz="1600" dirty="0"/>
              <a:t>。。。。。。。。。。。。。。。。。。。。</a:t>
            </a:r>
          </a:p>
          <a:p>
            <a:pPr eaLnBrk="1" hangingPunct="1">
              <a:lnSpc>
                <a:spcPct val="80000"/>
              </a:lnSpc>
              <a:buFontTx/>
              <a:buNone/>
            </a:pPr>
            <a:r>
              <a:rPr lang="zh-CN" altLang="en-US" sz="1600" dirty="0"/>
              <a:t>。</a:t>
            </a:r>
            <a:r>
              <a:rPr lang="en-US" altLang="zh-CN" sz="1600" dirty="0"/>
              <a:t>X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r>
              <a:rPr lang="en-US" altLang="zh-CN" sz="1600" dirty="0"/>
              <a:t>  </a:t>
            </a:r>
            <a:r>
              <a:rPr lang="en-US" altLang="zh-CN" sz="1600" dirty="0" err="1"/>
              <a:t>X</a:t>
            </a:r>
            <a:endParaRPr lang="en-US" altLang="zh-CN" sz="1600" dirty="0"/>
          </a:p>
          <a:p>
            <a:pPr eaLnBrk="1" hangingPunct="1">
              <a:lnSpc>
                <a:spcPct val="80000"/>
              </a:lnSpc>
              <a:buFontTx/>
              <a:buNone/>
            </a:pPr>
            <a:r>
              <a:rPr lang="zh-CN" altLang="en-US" sz="1600" dirty="0"/>
              <a:t>。。。。。。。。。。。。。。。。。。。。</a:t>
            </a:r>
          </a:p>
          <a:p>
            <a:pPr eaLnBrk="1" hangingPunct="1">
              <a:lnSpc>
                <a:spcPct val="80000"/>
              </a:lnSpc>
              <a:buFontTx/>
              <a:buNone/>
            </a:pPr>
            <a:endParaRPr lang="zh-CN" altLang="en-US" sz="1600" dirty="0"/>
          </a:p>
        </p:txBody>
      </p:sp>
    </p:spTree>
    <p:extLst>
      <p:ext uri="{BB962C8B-B14F-4D97-AF65-F5344CB8AC3E}">
        <p14:creationId xmlns:p14="http://schemas.microsoft.com/office/powerpoint/2010/main" val="352927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601F2BAF-5EDB-4524-9E47-FC5AD535B519}" type="slidenum">
              <a:rPr lang="zh-CN" altLang="en-US"/>
              <a:pPr>
                <a:defRPr/>
              </a:pPr>
              <a:t>47</a:t>
            </a:fld>
            <a:endParaRPr lang="en-US" altLang="zh-CN"/>
          </a:p>
        </p:txBody>
      </p:sp>
      <p:sp>
        <p:nvSpPr>
          <p:cNvPr id="53251" name="Rectangle 3"/>
          <p:cNvSpPr>
            <a:spLocks noGrp="1" noChangeArrowheads="1"/>
          </p:cNvSpPr>
          <p:nvPr>
            <p:ph type="body" idx="1"/>
          </p:nvPr>
        </p:nvSpPr>
        <p:spPr>
          <a:xfrm>
            <a:off x="685800" y="1268760"/>
            <a:ext cx="7772400" cy="4970463"/>
          </a:xfrm>
        </p:spPr>
        <p:txBody>
          <a:bodyPr/>
          <a:lstStyle/>
          <a:p>
            <a:pPr eaLnBrk="1" hangingPunct="1">
              <a:buFontTx/>
              <a:buNone/>
            </a:pPr>
            <a:r>
              <a:rPr lang="en-US" altLang="zh-CN" dirty="0"/>
              <a:t>void search(</a:t>
            </a:r>
            <a:r>
              <a:rPr lang="en-US" altLang="zh-CN" dirty="0" err="1"/>
              <a:t>int,int</a:t>
            </a:r>
            <a:r>
              <a:rPr lang="en-US" altLang="zh-CN" dirty="0"/>
              <a:t>);</a:t>
            </a:r>
          </a:p>
          <a:p>
            <a:pPr eaLnBrk="1" hangingPunct="1">
              <a:buFontTx/>
              <a:buNone/>
            </a:pPr>
            <a:r>
              <a:rPr lang="en-US" altLang="zh-CN" dirty="0"/>
              <a:t>int </a:t>
            </a:r>
            <a:r>
              <a:rPr lang="en-US" altLang="zh-CN" dirty="0" err="1"/>
              <a:t>canplace</a:t>
            </a:r>
            <a:r>
              <a:rPr lang="en-US" altLang="zh-CN" dirty="0"/>
              <a:t>(</a:t>
            </a:r>
            <a:r>
              <a:rPr lang="en-US" altLang="zh-CN" dirty="0" err="1"/>
              <a:t>int,int</a:t>
            </a:r>
            <a:r>
              <a:rPr lang="en-US" altLang="zh-CN" dirty="0"/>
              <a:t>);</a:t>
            </a:r>
          </a:p>
          <a:p>
            <a:pPr eaLnBrk="1" hangingPunct="1">
              <a:buFontTx/>
              <a:buNone/>
            </a:pPr>
            <a:r>
              <a:rPr lang="en-US" altLang="zh-CN" dirty="0"/>
              <a:t>void </a:t>
            </a:r>
            <a:r>
              <a:rPr lang="en-US" altLang="zh-CN" dirty="0" err="1"/>
              <a:t>readdata</a:t>
            </a:r>
            <a:r>
              <a:rPr lang="en-US" altLang="zh-CN" dirty="0"/>
              <a:t>();           //</a:t>
            </a:r>
            <a:r>
              <a:rPr lang="zh-CN" altLang="en-US" dirty="0"/>
              <a:t>读入数据</a:t>
            </a:r>
          </a:p>
          <a:p>
            <a:pPr eaLnBrk="1" hangingPunct="1">
              <a:buFontTx/>
              <a:buNone/>
            </a:pPr>
            <a:r>
              <a:rPr lang="en-US" altLang="zh-CN" dirty="0"/>
              <a:t>void </a:t>
            </a:r>
            <a:r>
              <a:rPr lang="en-US" altLang="zh-CN" dirty="0" err="1"/>
              <a:t>printresult</a:t>
            </a:r>
            <a:r>
              <a:rPr lang="en-US" altLang="zh-CN" dirty="0"/>
              <a:t>();        //</a:t>
            </a:r>
            <a:r>
              <a:rPr lang="zh-CN" altLang="en-US" dirty="0"/>
              <a:t>打印结果</a:t>
            </a:r>
          </a:p>
          <a:p>
            <a:pPr eaLnBrk="1" hangingPunct="1">
              <a:buFontTx/>
              <a:buNone/>
            </a:pPr>
            <a:r>
              <a:rPr lang="en-US" altLang="zh-CN" dirty="0"/>
              <a:t>int a[20][20];             //a</a:t>
            </a:r>
            <a:r>
              <a:rPr lang="zh-CN" altLang="en-US" dirty="0"/>
              <a:t>数组存放迷宫</a:t>
            </a:r>
          </a:p>
          <a:p>
            <a:pPr eaLnBrk="1" hangingPunct="1">
              <a:buFontTx/>
              <a:buNone/>
            </a:pPr>
            <a:r>
              <a:rPr lang="en-US" altLang="zh-CN" dirty="0"/>
              <a:t>int </a:t>
            </a:r>
            <a:r>
              <a:rPr lang="en-US" altLang="zh-CN" dirty="0" err="1"/>
              <a:t>s,t</a:t>
            </a:r>
            <a:r>
              <a:rPr lang="en-US" altLang="zh-CN" dirty="0"/>
              <a:t>;//</a:t>
            </a:r>
            <a:r>
              <a:rPr lang="zh-CN" altLang="en-US" dirty="0"/>
              <a:t>起点与终点的位置</a:t>
            </a:r>
          </a:p>
        </p:txBody>
      </p:sp>
    </p:spTree>
    <p:extLst>
      <p:ext uri="{BB962C8B-B14F-4D97-AF65-F5344CB8AC3E}">
        <p14:creationId xmlns:p14="http://schemas.microsoft.com/office/powerpoint/2010/main" val="2313374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EEA4C7E7-44CE-4F54-8050-2EE274A0A1FA}" type="slidenum">
              <a:rPr lang="zh-CN" altLang="en-US"/>
              <a:pPr>
                <a:defRPr/>
              </a:pPr>
              <a:t>48</a:t>
            </a:fld>
            <a:endParaRPr lang="en-US" altLang="zh-CN"/>
          </a:p>
        </p:txBody>
      </p:sp>
      <p:sp>
        <p:nvSpPr>
          <p:cNvPr id="54275" name="Rectangle 3"/>
          <p:cNvSpPr>
            <a:spLocks noGrp="1" noChangeArrowheads="1"/>
          </p:cNvSpPr>
          <p:nvPr>
            <p:ph type="body" idx="1"/>
          </p:nvPr>
        </p:nvSpPr>
        <p:spPr>
          <a:xfrm>
            <a:off x="685800" y="836613"/>
            <a:ext cx="7772400" cy="5259387"/>
          </a:xfrm>
        </p:spPr>
        <p:txBody>
          <a:bodyPr/>
          <a:lstStyle/>
          <a:p>
            <a:pPr eaLnBrk="1" hangingPunct="1">
              <a:buFontTx/>
              <a:buNone/>
            </a:pPr>
            <a:r>
              <a:rPr lang="en-US" altLang="zh-CN"/>
              <a:t>int main()</a:t>
            </a:r>
          </a:p>
          <a:p>
            <a:pPr eaLnBrk="1" hangingPunct="1">
              <a:buFontTx/>
              <a:buNone/>
            </a:pPr>
            <a:r>
              <a:rPr lang="en-US" altLang="zh-CN"/>
              <a:t>{</a:t>
            </a:r>
          </a:p>
          <a:p>
            <a:pPr eaLnBrk="1" hangingPunct="1">
              <a:buFontTx/>
              <a:buNone/>
            </a:pPr>
            <a:r>
              <a:rPr lang="en-US" altLang="zh-CN"/>
              <a:t>	int row, col;</a:t>
            </a:r>
          </a:p>
          <a:p>
            <a:pPr eaLnBrk="1" hangingPunct="1">
              <a:buFontTx/>
              <a:buNone/>
            </a:pPr>
            <a:r>
              <a:rPr lang="en-US" altLang="zh-CN"/>
              <a:t>	readdata();</a:t>
            </a:r>
          </a:p>
          <a:p>
            <a:pPr eaLnBrk="1" hangingPunct="1">
              <a:buFontTx/>
              <a:buNone/>
            </a:pPr>
            <a:r>
              <a:rPr lang="en-US" altLang="zh-CN"/>
              <a:t>	row=s/20;</a:t>
            </a:r>
          </a:p>
          <a:p>
            <a:pPr eaLnBrk="1" hangingPunct="1">
              <a:buFontTx/>
              <a:buNone/>
            </a:pPr>
            <a:r>
              <a:rPr lang="en-US" altLang="zh-CN"/>
              <a:t>	col=s%20;</a:t>
            </a:r>
          </a:p>
          <a:p>
            <a:pPr eaLnBrk="1" hangingPunct="1">
              <a:buFontTx/>
              <a:buNone/>
            </a:pPr>
            <a:r>
              <a:rPr lang="en-US" altLang="zh-CN"/>
              <a:t>	search(row,col);        //</a:t>
            </a:r>
            <a:r>
              <a:rPr lang="zh-CN" altLang="en-US"/>
              <a:t>递归搜索</a:t>
            </a:r>
          </a:p>
          <a:p>
            <a:pPr eaLnBrk="1" hangingPunct="1">
              <a:buFontTx/>
              <a:buNone/>
            </a:pPr>
            <a:r>
              <a:rPr lang="en-US" altLang="zh-CN"/>
              <a:t>}</a:t>
            </a:r>
            <a:endParaRPr lang="zh-CN" altLang="en-US"/>
          </a:p>
        </p:txBody>
      </p:sp>
    </p:spTree>
    <p:extLst>
      <p:ext uri="{BB962C8B-B14F-4D97-AF65-F5344CB8AC3E}">
        <p14:creationId xmlns:p14="http://schemas.microsoft.com/office/powerpoint/2010/main" val="3029856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724FBACF-C08F-4A2C-A89D-3E703EB7CE76}" type="slidenum">
              <a:rPr lang="zh-CN" altLang="en-US"/>
              <a:pPr>
                <a:defRPr/>
              </a:pPr>
              <a:t>49</a:t>
            </a:fld>
            <a:endParaRPr lang="en-US" altLang="zh-CN"/>
          </a:p>
        </p:txBody>
      </p:sp>
      <p:sp>
        <p:nvSpPr>
          <p:cNvPr id="55299" name="Rectangle 2"/>
          <p:cNvSpPr>
            <a:spLocks noGrp="1" noChangeArrowheads="1"/>
          </p:cNvSpPr>
          <p:nvPr>
            <p:ph type="body" idx="1"/>
          </p:nvPr>
        </p:nvSpPr>
        <p:spPr>
          <a:xfrm>
            <a:off x="685800" y="1268413"/>
            <a:ext cx="7772400" cy="4827587"/>
          </a:xfrm>
        </p:spPr>
        <p:txBody>
          <a:bodyPr/>
          <a:lstStyle/>
          <a:p>
            <a:pPr eaLnBrk="1" hangingPunct="1">
              <a:buFontTx/>
              <a:buNone/>
            </a:pPr>
            <a:r>
              <a:rPr lang="en-US" altLang="zh-CN"/>
              <a:t>int canplace(int row, int col)</a:t>
            </a:r>
          </a:p>
          <a:p>
            <a:pPr eaLnBrk="1" hangingPunct="1">
              <a:buFontTx/>
              <a:buNone/>
            </a:pPr>
            <a:r>
              <a:rPr lang="en-US" altLang="zh-CN"/>
              <a:t>{</a:t>
            </a:r>
          </a:p>
          <a:p>
            <a:pPr eaLnBrk="1" hangingPunct="1">
              <a:buFontTx/>
              <a:buNone/>
            </a:pPr>
            <a:r>
              <a:rPr lang="en-US" altLang="zh-CN"/>
              <a:t>	if(row&gt;=0&amp;&amp;row&lt;20&amp;&amp;col&gt;=0&amp;&amp;col&lt;20&amp;&amp;a[row][col]==0)</a:t>
            </a:r>
          </a:p>
          <a:p>
            <a:pPr eaLnBrk="1" hangingPunct="1">
              <a:buFontTx/>
              <a:buNone/>
            </a:pPr>
            <a:r>
              <a:rPr lang="en-US" altLang="zh-CN"/>
              <a:t>		return 1;</a:t>
            </a:r>
          </a:p>
          <a:p>
            <a:pPr eaLnBrk="1" hangingPunct="1">
              <a:buFontTx/>
              <a:buNone/>
            </a:pPr>
            <a:r>
              <a:rPr lang="en-US" altLang="zh-CN"/>
              <a:t>	else</a:t>
            </a:r>
          </a:p>
          <a:p>
            <a:pPr eaLnBrk="1" hangingPunct="1">
              <a:buFontTx/>
              <a:buNone/>
            </a:pPr>
            <a:r>
              <a:rPr lang="en-US" altLang="zh-CN"/>
              <a:t>		return 0;</a:t>
            </a:r>
          </a:p>
          <a:p>
            <a:pPr eaLnBrk="1" hangingPunct="1">
              <a:buFontTx/>
              <a:buNone/>
            </a:pPr>
            <a:r>
              <a:rPr lang="en-US" altLang="zh-CN"/>
              <a:t>}</a:t>
            </a:r>
            <a:endParaRPr lang="zh-CN" altLang="en-US"/>
          </a:p>
        </p:txBody>
      </p:sp>
    </p:spTree>
    <p:extLst>
      <p:ext uri="{BB962C8B-B14F-4D97-AF65-F5344CB8AC3E}">
        <p14:creationId xmlns:p14="http://schemas.microsoft.com/office/powerpoint/2010/main" val="18948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C75DDC32-BEE5-49DC-9F1C-787942EA2A81}" type="slidenum">
              <a:rPr lang="zh-CN" altLang="en-US"/>
              <a:pPr>
                <a:defRPr/>
              </a:pPr>
              <a:t>5</a:t>
            </a:fld>
            <a:endParaRPr lang="en-US" altLang="zh-CN"/>
          </a:p>
        </p:txBody>
      </p:sp>
      <p:sp>
        <p:nvSpPr>
          <p:cNvPr id="320514" name="Rectangle 2"/>
          <p:cNvSpPr>
            <a:spLocks noGrp="1" noChangeArrowheads="1"/>
          </p:cNvSpPr>
          <p:nvPr>
            <p:ph type="title"/>
          </p:nvPr>
        </p:nvSpPr>
        <p:spPr>
          <a:xfrm>
            <a:off x="762000" y="152400"/>
            <a:ext cx="7772400" cy="1143000"/>
          </a:xfrm>
        </p:spPr>
        <p:txBody>
          <a:bodyPr>
            <a:normAutofit/>
          </a:bodyPr>
          <a:lstStyle/>
          <a:p>
            <a:pPr eaLnBrk="1" hangingPunct="1">
              <a:defRPr/>
            </a:pPr>
            <a:r>
              <a:rPr lang="zh-CN" altLang="en-US" dirty="0"/>
              <a:t>生成问题状态的基本方法</a:t>
            </a:r>
          </a:p>
        </p:txBody>
      </p:sp>
      <p:sp>
        <p:nvSpPr>
          <p:cNvPr id="6148" name="Rectangle 3"/>
          <p:cNvSpPr>
            <a:spLocks noGrp="1" noChangeArrowheads="1"/>
          </p:cNvSpPr>
          <p:nvPr>
            <p:ph type="body" idx="1"/>
          </p:nvPr>
        </p:nvSpPr>
        <p:spPr>
          <a:xfrm>
            <a:off x="395288" y="1196975"/>
            <a:ext cx="8153400" cy="5486400"/>
          </a:xfrm>
        </p:spPr>
        <p:txBody>
          <a:bodyPr>
            <a:normAutofit/>
          </a:bodyPr>
          <a:lstStyle/>
          <a:p>
            <a:pPr eaLnBrk="1" hangingPunct="1"/>
            <a:r>
              <a:rPr lang="zh-CN" altLang="en-US" sz="3000" dirty="0">
                <a:latin typeface="楷体" pitchFamily="49" charset="-122"/>
                <a:ea typeface="楷体" pitchFamily="49" charset="-122"/>
              </a:rPr>
              <a:t>活结点</a:t>
            </a:r>
            <a:r>
              <a:rPr lang="en-US" altLang="zh-CN" sz="3000" dirty="0">
                <a:latin typeface="楷体" pitchFamily="49" charset="-122"/>
                <a:ea typeface="楷体" pitchFamily="49" charset="-122"/>
              </a:rPr>
              <a:t>:</a:t>
            </a:r>
            <a:r>
              <a:rPr lang="zh-CN" altLang="en-US" sz="3000" dirty="0">
                <a:latin typeface="楷体" pitchFamily="49" charset="-122"/>
                <a:ea typeface="楷体" pitchFamily="49" charset="-122"/>
              </a:rPr>
              <a:t>一个自身已生成但其儿子还没有全部生成的节点称做活结点</a:t>
            </a:r>
          </a:p>
          <a:p>
            <a:pPr eaLnBrk="1" hangingPunct="1"/>
            <a:r>
              <a:rPr lang="zh-CN" altLang="en-US" sz="3000" dirty="0">
                <a:latin typeface="楷体" pitchFamily="49" charset="-122"/>
                <a:ea typeface="楷体" pitchFamily="49" charset="-122"/>
              </a:rPr>
              <a:t>死结点</a:t>
            </a:r>
            <a:r>
              <a:rPr lang="en-US" altLang="zh-CN" sz="3000" dirty="0">
                <a:latin typeface="楷体" pitchFamily="49" charset="-122"/>
                <a:ea typeface="楷体" pitchFamily="49" charset="-122"/>
              </a:rPr>
              <a:t>:</a:t>
            </a:r>
            <a:r>
              <a:rPr lang="zh-CN" altLang="en-US" sz="3000" dirty="0">
                <a:latin typeface="楷体" pitchFamily="49" charset="-122"/>
                <a:ea typeface="楷体" pitchFamily="49" charset="-122"/>
              </a:rPr>
              <a:t>一个所有儿子已经产生的结点称做死结点</a:t>
            </a:r>
          </a:p>
          <a:p>
            <a:pPr eaLnBrk="1" hangingPunct="1"/>
            <a:r>
              <a:rPr lang="zh-CN" altLang="en-US" sz="3000" dirty="0">
                <a:latin typeface="楷体" pitchFamily="49" charset="-122"/>
                <a:ea typeface="楷体" pitchFamily="49" charset="-122"/>
              </a:rPr>
              <a:t>深度优先的问题状态生成法：如果对一个扩展结点</a:t>
            </a:r>
            <a:r>
              <a:rPr lang="en-US" altLang="zh-CN" sz="3000" dirty="0">
                <a:latin typeface="楷体" pitchFamily="49" charset="-122"/>
                <a:ea typeface="楷体" pitchFamily="49" charset="-122"/>
              </a:rPr>
              <a:t>R</a:t>
            </a:r>
            <a:r>
              <a:rPr lang="zh-CN" altLang="en-US" sz="3000" dirty="0">
                <a:latin typeface="楷体" pitchFamily="49" charset="-122"/>
                <a:ea typeface="楷体" pitchFamily="49" charset="-122"/>
              </a:rPr>
              <a:t>，一旦产生了它的一个儿子</a:t>
            </a:r>
            <a:r>
              <a:rPr lang="en-US" altLang="zh-CN" sz="3000" dirty="0">
                <a:latin typeface="楷体" pitchFamily="49" charset="-122"/>
                <a:ea typeface="楷体" pitchFamily="49" charset="-122"/>
              </a:rPr>
              <a:t>C</a:t>
            </a:r>
            <a:r>
              <a:rPr lang="zh-CN" altLang="en-US" sz="3000" dirty="0">
                <a:latin typeface="楷体" pitchFamily="49" charset="-122"/>
                <a:ea typeface="楷体" pitchFamily="49" charset="-122"/>
              </a:rPr>
              <a:t>，就把</a:t>
            </a:r>
            <a:r>
              <a:rPr lang="en-US" altLang="zh-CN" sz="3000" dirty="0">
                <a:latin typeface="楷体" pitchFamily="49" charset="-122"/>
                <a:ea typeface="楷体" pitchFamily="49" charset="-122"/>
              </a:rPr>
              <a:t>C</a:t>
            </a:r>
            <a:r>
              <a:rPr lang="zh-CN" altLang="en-US" sz="3000" dirty="0">
                <a:latin typeface="楷体" pitchFamily="49" charset="-122"/>
                <a:ea typeface="楷体" pitchFamily="49" charset="-122"/>
              </a:rPr>
              <a:t>当做新的扩展结点。在完成对子树</a:t>
            </a:r>
            <a:r>
              <a:rPr lang="en-US" altLang="zh-CN" sz="3000" dirty="0">
                <a:latin typeface="楷体" pitchFamily="49" charset="-122"/>
                <a:ea typeface="楷体" pitchFamily="49" charset="-122"/>
              </a:rPr>
              <a:t>C</a:t>
            </a:r>
            <a:r>
              <a:rPr lang="zh-CN" altLang="en-US" sz="3000" dirty="0">
                <a:latin typeface="楷体" pitchFamily="49" charset="-122"/>
                <a:ea typeface="楷体" pitchFamily="49" charset="-122"/>
              </a:rPr>
              <a:t>（以</a:t>
            </a:r>
            <a:r>
              <a:rPr lang="en-US" altLang="zh-CN" sz="3000" dirty="0">
                <a:latin typeface="楷体" pitchFamily="49" charset="-122"/>
                <a:ea typeface="楷体" pitchFamily="49" charset="-122"/>
              </a:rPr>
              <a:t>C</a:t>
            </a:r>
            <a:r>
              <a:rPr lang="zh-CN" altLang="en-US" sz="3000" dirty="0">
                <a:latin typeface="楷体" pitchFamily="49" charset="-122"/>
                <a:ea typeface="楷体" pitchFamily="49" charset="-122"/>
              </a:rPr>
              <a:t>为根的子树）的穷尽搜索之后，将</a:t>
            </a:r>
            <a:r>
              <a:rPr lang="en-US" altLang="zh-CN" sz="3000" dirty="0">
                <a:latin typeface="楷体" pitchFamily="49" charset="-122"/>
                <a:ea typeface="楷体" pitchFamily="49" charset="-122"/>
              </a:rPr>
              <a:t>R</a:t>
            </a:r>
            <a:r>
              <a:rPr lang="zh-CN" altLang="en-US" sz="3000" dirty="0">
                <a:latin typeface="楷体" pitchFamily="49" charset="-122"/>
                <a:ea typeface="楷体" pitchFamily="49" charset="-122"/>
              </a:rPr>
              <a:t>重新变成扩展结点，继续生成</a:t>
            </a:r>
            <a:r>
              <a:rPr lang="en-US" altLang="zh-CN" sz="3000" dirty="0">
                <a:latin typeface="楷体" pitchFamily="49" charset="-122"/>
                <a:ea typeface="楷体" pitchFamily="49" charset="-122"/>
              </a:rPr>
              <a:t>R</a:t>
            </a:r>
            <a:r>
              <a:rPr lang="zh-CN" altLang="en-US" sz="3000" dirty="0">
                <a:latin typeface="楷体" pitchFamily="49" charset="-122"/>
                <a:ea typeface="楷体" pitchFamily="49" charset="-122"/>
              </a:rPr>
              <a:t>的下一个儿子（如果存在）</a:t>
            </a:r>
          </a:p>
        </p:txBody>
      </p:sp>
    </p:spTree>
    <p:extLst>
      <p:ext uri="{BB962C8B-B14F-4D97-AF65-F5344CB8AC3E}">
        <p14:creationId xmlns:p14="http://schemas.microsoft.com/office/powerpoint/2010/main" val="1603351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C82896B4-B739-4690-805C-F10672B19F25}" type="slidenum">
              <a:rPr lang="zh-CN" altLang="en-US"/>
              <a:pPr>
                <a:defRPr/>
              </a:pPr>
              <a:t>50</a:t>
            </a:fld>
            <a:endParaRPr lang="en-US" altLang="zh-CN"/>
          </a:p>
        </p:txBody>
      </p:sp>
      <p:sp>
        <p:nvSpPr>
          <p:cNvPr id="56323" name="Rectangle 2"/>
          <p:cNvSpPr>
            <a:spLocks noGrp="1" noChangeArrowheads="1"/>
          </p:cNvSpPr>
          <p:nvPr>
            <p:ph type="body" idx="1"/>
          </p:nvPr>
        </p:nvSpPr>
        <p:spPr>
          <a:xfrm>
            <a:off x="468313" y="549275"/>
            <a:ext cx="8280400" cy="5759450"/>
          </a:xfrm>
        </p:spPr>
        <p:txBody>
          <a:bodyPr/>
          <a:lstStyle/>
          <a:p>
            <a:pPr eaLnBrk="1" hangingPunct="1">
              <a:lnSpc>
                <a:spcPct val="80000"/>
              </a:lnSpc>
              <a:buFontTx/>
              <a:buNone/>
            </a:pPr>
            <a:r>
              <a:rPr lang="en-US" altLang="zh-CN" sz="2400"/>
              <a:t>void search(int row, int col)</a:t>
            </a:r>
          </a:p>
          <a:p>
            <a:pPr eaLnBrk="1" hangingPunct="1">
              <a:lnSpc>
                <a:spcPct val="80000"/>
              </a:lnSpc>
              <a:buFontTx/>
              <a:buNone/>
            </a:pPr>
            <a:r>
              <a:rPr lang="en-US" altLang="zh-CN" sz="2400"/>
              <a:t>{</a:t>
            </a:r>
          </a:p>
          <a:p>
            <a:pPr eaLnBrk="1" hangingPunct="1">
              <a:lnSpc>
                <a:spcPct val="80000"/>
              </a:lnSpc>
              <a:buFontTx/>
              <a:buNone/>
            </a:pPr>
            <a:r>
              <a:rPr lang="en-US" altLang="zh-CN" sz="2400"/>
              <a:t>	if (row</a:t>
            </a:r>
            <a:r>
              <a:rPr lang="zh-CN" altLang="en-US" sz="2400"/>
              <a:t>*</a:t>
            </a:r>
            <a:r>
              <a:rPr lang="en-US" altLang="zh-CN" sz="2400"/>
              <a:t>20+col==t)</a:t>
            </a:r>
          </a:p>
          <a:p>
            <a:pPr eaLnBrk="1" hangingPunct="1">
              <a:lnSpc>
                <a:spcPct val="80000"/>
              </a:lnSpc>
              <a:buFontTx/>
              <a:buNone/>
            </a:pPr>
            <a:r>
              <a:rPr lang="en-US" altLang="zh-CN" sz="2400"/>
              <a:t>        printresult();</a:t>
            </a:r>
          </a:p>
          <a:p>
            <a:pPr eaLnBrk="1" hangingPunct="1">
              <a:lnSpc>
                <a:spcPct val="80000"/>
              </a:lnSpc>
              <a:buFontTx/>
              <a:buNone/>
            </a:pPr>
            <a:r>
              <a:rPr lang="en-US" altLang="zh-CN" sz="2400"/>
              <a:t>    int r,c;</a:t>
            </a:r>
          </a:p>
          <a:p>
            <a:pPr eaLnBrk="1" hangingPunct="1">
              <a:lnSpc>
                <a:spcPct val="80000"/>
              </a:lnSpc>
              <a:buFontTx/>
              <a:buNone/>
            </a:pPr>
            <a:r>
              <a:rPr lang="en-US" altLang="zh-CN" sz="2400"/>
              <a:t>	a[row][col]=1;</a:t>
            </a:r>
          </a:p>
          <a:p>
            <a:pPr eaLnBrk="1" hangingPunct="1">
              <a:lnSpc>
                <a:spcPct val="80000"/>
              </a:lnSpc>
              <a:buFontTx/>
              <a:buNone/>
            </a:pPr>
            <a:r>
              <a:rPr lang="en-US" altLang="zh-CN" sz="2400"/>
              <a:t>	r=row;                  //</a:t>
            </a:r>
            <a:r>
              <a:rPr lang="zh-CN" altLang="en-US" sz="2400"/>
              <a:t>左</a:t>
            </a:r>
          </a:p>
          <a:p>
            <a:pPr eaLnBrk="1" hangingPunct="1">
              <a:lnSpc>
                <a:spcPct val="80000"/>
              </a:lnSpc>
              <a:buFontTx/>
              <a:buNone/>
            </a:pPr>
            <a:r>
              <a:rPr lang="zh-CN" altLang="en-US" sz="2400"/>
              <a:t>	</a:t>
            </a:r>
            <a:r>
              <a:rPr lang="en-US" altLang="zh-CN" sz="2400"/>
              <a:t>c=col-1;</a:t>
            </a:r>
          </a:p>
          <a:p>
            <a:pPr eaLnBrk="1" hangingPunct="1">
              <a:lnSpc>
                <a:spcPct val="80000"/>
              </a:lnSpc>
              <a:buFontTx/>
              <a:buNone/>
            </a:pPr>
            <a:r>
              <a:rPr lang="en-US" altLang="zh-CN" sz="2400"/>
              <a:t>	if(canplace(r,c))        //</a:t>
            </a:r>
            <a:r>
              <a:rPr lang="zh-CN" altLang="en-US" sz="2400"/>
              <a:t>判断</a:t>
            </a:r>
            <a:r>
              <a:rPr lang="en-US" altLang="zh-CN" sz="2400"/>
              <a:t>(r,c)</a:t>
            </a:r>
            <a:r>
              <a:rPr lang="zh-CN" altLang="en-US" sz="2400"/>
              <a:t>位置是否已经走过</a:t>
            </a:r>
          </a:p>
          <a:p>
            <a:pPr eaLnBrk="1" hangingPunct="1">
              <a:lnSpc>
                <a:spcPct val="80000"/>
              </a:lnSpc>
              <a:buFontTx/>
              <a:buNone/>
            </a:pPr>
            <a:r>
              <a:rPr lang="zh-CN" altLang="en-US" sz="2400"/>
              <a:t>		</a:t>
            </a:r>
            <a:r>
              <a:rPr lang="en-US" altLang="zh-CN" sz="2400"/>
              <a:t>search(r,c);        //</a:t>
            </a:r>
            <a:r>
              <a:rPr lang="zh-CN" altLang="en-US" sz="2400"/>
              <a:t>递归搜索</a:t>
            </a:r>
            <a:r>
              <a:rPr lang="en-US" altLang="zh-CN" sz="2400"/>
              <a:t>(r,c)</a:t>
            </a:r>
          </a:p>
          <a:p>
            <a:pPr eaLnBrk="1" hangingPunct="1">
              <a:lnSpc>
                <a:spcPct val="80000"/>
              </a:lnSpc>
              <a:buFontTx/>
              <a:buNone/>
            </a:pPr>
            <a:r>
              <a:rPr lang="en-US" altLang="zh-CN" sz="2400"/>
              <a:t>	r=row+1;                //</a:t>
            </a:r>
            <a:r>
              <a:rPr lang="zh-CN" altLang="en-US" sz="2400"/>
              <a:t>下</a:t>
            </a:r>
          </a:p>
          <a:p>
            <a:pPr eaLnBrk="1" hangingPunct="1">
              <a:lnSpc>
                <a:spcPct val="80000"/>
              </a:lnSpc>
              <a:buFontTx/>
              <a:buNone/>
            </a:pPr>
            <a:r>
              <a:rPr lang="zh-CN" altLang="en-US" sz="2400"/>
              <a:t>	</a:t>
            </a:r>
            <a:r>
              <a:rPr lang="en-US" altLang="zh-CN" sz="2400"/>
              <a:t>c=col;</a:t>
            </a:r>
          </a:p>
          <a:p>
            <a:pPr eaLnBrk="1" hangingPunct="1">
              <a:lnSpc>
                <a:spcPct val="80000"/>
              </a:lnSpc>
              <a:buFontTx/>
              <a:buNone/>
            </a:pPr>
            <a:r>
              <a:rPr lang="en-US" altLang="zh-CN" sz="2400"/>
              <a:t>	if(canplace(r,c))        //</a:t>
            </a:r>
            <a:r>
              <a:rPr lang="zh-CN" altLang="en-US" sz="2400"/>
              <a:t>判断</a:t>
            </a:r>
            <a:r>
              <a:rPr lang="en-US" altLang="zh-CN" sz="2400"/>
              <a:t>(r,c)</a:t>
            </a:r>
            <a:r>
              <a:rPr lang="zh-CN" altLang="en-US" sz="2400"/>
              <a:t>位置是否已经走过</a:t>
            </a:r>
          </a:p>
          <a:p>
            <a:pPr eaLnBrk="1" hangingPunct="1">
              <a:lnSpc>
                <a:spcPct val="80000"/>
              </a:lnSpc>
              <a:buFontTx/>
              <a:buNone/>
            </a:pPr>
            <a:r>
              <a:rPr lang="zh-CN" altLang="en-US" sz="2400"/>
              <a:t>		</a:t>
            </a:r>
            <a:r>
              <a:rPr lang="en-US" altLang="zh-CN" sz="2400"/>
              <a:t>search(r,c);        //</a:t>
            </a:r>
            <a:r>
              <a:rPr lang="zh-CN" altLang="en-US" sz="2400"/>
              <a:t>递归搜索</a:t>
            </a:r>
            <a:r>
              <a:rPr lang="en-US" altLang="zh-CN" sz="2400"/>
              <a:t>(r,c)</a:t>
            </a:r>
          </a:p>
          <a:p>
            <a:pPr eaLnBrk="1" hangingPunct="1">
              <a:lnSpc>
                <a:spcPct val="80000"/>
              </a:lnSpc>
              <a:buFontTx/>
              <a:buNone/>
            </a:pPr>
            <a:r>
              <a:rPr lang="en-US" altLang="zh-CN" sz="2400"/>
              <a:t>	</a:t>
            </a:r>
            <a:endParaRPr lang="zh-CN" altLang="en-US" sz="2400"/>
          </a:p>
        </p:txBody>
      </p:sp>
    </p:spTree>
    <p:extLst>
      <p:ext uri="{BB962C8B-B14F-4D97-AF65-F5344CB8AC3E}">
        <p14:creationId xmlns:p14="http://schemas.microsoft.com/office/powerpoint/2010/main" val="3138984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B7099925-CD3B-4225-9E2E-7DF887CF59EA}" type="slidenum">
              <a:rPr lang="zh-CN" altLang="en-US"/>
              <a:pPr>
                <a:defRPr/>
              </a:pPr>
              <a:t>51</a:t>
            </a:fld>
            <a:endParaRPr lang="en-US" altLang="zh-CN"/>
          </a:p>
        </p:txBody>
      </p:sp>
      <p:sp>
        <p:nvSpPr>
          <p:cNvPr id="57347" name="Rectangle 2"/>
          <p:cNvSpPr>
            <a:spLocks noGrp="1" noChangeArrowheads="1"/>
          </p:cNvSpPr>
          <p:nvPr>
            <p:ph type="body" idx="1"/>
          </p:nvPr>
        </p:nvSpPr>
        <p:spPr>
          <a:xfrm>
            <a:off x="685800" y="1052513"/>
            <a:ext cx="8134350" cy="5043487"/>
          </a:xfrm>
        </p:spPr>
        <p:txBody>
          <a:bodyPr/>
          <a:lstStyle/>
          <a:p>
            <a:pPr eaLnBrk="1" hangingPunct="1">
              <a:buFontTx/>
              <a:buNone/>
            </a:pPr>
            <a:r>
              <a:rPr lang="en-US" altLang="zh-CN" sz="2800"/>
              <a:t>    r=row;                  //</a:t>
            </a:r>
            <a:r>
              <a:rPr lang="zh-CN" altLang="en-US" sz="2800"/>
              <a:t>右</a:t>
            </a:r>
          </a:p>
          <a:p>
            <a:pPr eaLnBrk="1" hangingPunct="1">
              <a:buFontTx/>
              <a:buNone/>
            </a:pPr>
            <a:r>
              <a:rPr lang="zh-CN" altLang="en-US" sz="2800"/>
              <a:t>	</a:t>
            </a:r>
            <a:r>
              <a:rPr lang="en-US" altLang="zh-CN" sz="2800"/>
              <a:t>c=col+1;</a:t>
            </a:r>
          </a:p>
          <a:p>
            <a:pPr eaLnBrk="1" hangingPunct="1">
              <a:buFontTx/>
              <a:buNone/>
            </a:pPr>
            <a:r>
              <a:rPr lang="en-US" altLang="zh-CN" sz="2800"/>
              <a:t>	if(canplace(r,c))        //</a:t>
            </a:r>
            <a:r>
              <a:rPr lang="zh-CN" altLang="en-US" sz="2800"/>
              <a:t>判断</a:t>
            </a:r>
            <a:r>
              <a:rPr lang="en-US" altLang="zh-CN" sz="2800"/>
              <a:t>(r,c)</a:t>
            </a:r>
            <a:r>
              <a:rPr lang="zh-CN" altLang="en-US" sz="2800"/>
              <a:t>位置是否已经走过</a:t>
            </a:r>
          </a:p>
          <a:p>
            <a:pPr eaLnBrk="1" hangingPunct="1">
              <a:buFontTx/>
              <a:buNone/>
            </a:pPr>
            <a:r>
              <a:rPr lang="zh-CN" altLang="en-US" sz="2800"/>
              <a:t>		</a:t>
            </a:r>
            <a:r>
              <a:rPr lang="en-US" altLang="zh-CN" sz="2800"/>
              <a:t>search(r,c);        //</a:t>
            </a:r>
            <a:r>
              <a:rPr lang="zh-CN" altLang="en-US" sz="2800"/>
              <a:t>递归搜索</a:t>
            </a:r>
            <a:r>
              <a:rPr lang="en-US" altLang="zh-CN" sz="2800"/>
              <a:t>(r,c)</a:t>
            </a:r>
          </a:p>
          <a:p>
            <a:pPr eaLnBrk="1" hangingPunct="1">
              <a:buFontTx/>
              <a:buNone/>
            </a:pPr>
            <a:r>
              <a:rPr lang="en-US" altLang="zh-CN" sz="2800"/>
              <a:t>	r=row-1;                //</a:t>
            </a:r>
            <a:r>
              <a:rPr lang="zh-CN" altLang="en-US" sz="2800"/>
              <a:t>上</a:t>
            </a:r>
          </a:p>
          <a:p>
            <a:pPr eaLnBrk="1" hangingPunct="1">
              <a:buFontTx/>
              <a:buNone/>
            </a:pPr>
            <a:r>
              <a:rPr lang="zh-CN" altLang="en-US" sz="2800"/>
              <a:t>	</a:t>
            </a:r>
            <a:r>
              <a:rPr lang="en-US" altLang="zh-CN" sz="2800"/>
              <a:t>c=col;</a:t>
            </a:r>
          </a:p>
          <a:p>
            <a:pPr eaLnBrk="1" hangingPunct="1">
              <a:buFontTx/>
              <a:buNone/>
            </a:pPr>
            <a:r>
              <a:rPr lang="en-US" altLang="zh-CN" sz="2800"/>
              <a:t>	if(canplace(r,c))        //</a:t>
            </a:r>
            <a:r>
              <a:rPr lang="zh-CN" altLang="en-US" sz="2800"/>
              <a:t>判断</a:t>
            </a:r>
            <a:r>
              <a:rPr lang="en-US" altLang="zh-CN" sz="2800"/>
              <a:t>(r,c)</a:t>
            </a:r>
            <a:r>
              <a:rPr lang="zh-CN" altLang="en-US" sz="2800"/>
              <a:t>位置是否已经走过</a:t>
            </a:r>
          </a:p>
          <a:p>
            <a:pPr eaLnBrk="1" hangingPunct="1">
              <a:buFontTx/>
              <a:buNone/>
            </a:pPr>
            <a:r>
              <a:rPr lang="zh-CN" altLang="en-US" sz="2800"/>
              <a:t>		</a:t>
            </a:r>
            <a:r>
              <a:rPr lang="en-US" altLang="zh-CN" sz="2800"/>
              <a:t>search(r,c);        //</a:t>
            </a:r>
            <a:r>
              <a:rPr lang="zh-CN" altLang="en-US" sz="2800"/>
              <a:t>递归搜索</a:t>
            </a:r>
            <a:r>
              <a:rPr lang="en-US" altLang="zh-CN" sz="2800"/>
              <a:t>(r,c)</a:t>
            </a:r>
          </a:p>
          <a:p>
            <a:pPr eaLnBrk="1" hangingPunct="1">
              <a:buFontTx/>
              <a:buNone/>
            </a:pPr>
            <a:r>
              <a:rPr lang="en-US" altLang="zh-CN" sz="2800"/>
              <a:t>}</a:t>
            </a:r>
            <a:endParaRPr lang="zh-CN" altLang="en-US" sz="2800"/>
          </a:p>
          <a:p>
            <a:pPr eaLnBrk="1" hangingPunct="1">
              <a:buFontTx/>
              <a:buNone/>
            </a:pPr>
            <a:endParaRPr lang="zh-CN" altLang="en-US" sz="2800"/>
          </a:p>
        </p:txBody>
      </p:sp>
    </p:spTree>
    <p:extLst>
      <p:ext uri="{BB962C8B-B14F-4D97-AF65-F5344CB8AC3E}">
        <p14:creationId xmlns:p14="http://schemas.microsoft.com/office/powerpoint/2010/main" val="6685099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64A3B64-7D2A-43EE-A83A-6BF966FE44D5}" type="slidenum">
              <a:rPr lang="zh-CN" altLang="en-US"/>
              <a:pPr>
                <a:defRPr/>
              </a:pPr>
              <a:t>52</a:t>
            </a:fld>
            <a:endParaRPr lang="en-US" altLang="zh-CN"/>
          </a:p>
        </p:txBody>
      </p:sp>
      <p:sp>
        <p:nvSpPr>
          <p:cNvPr id="58371" name="Rectangle 3"/>
          <p:cNvSpPr>
            <a:spLocks noGrp="1" noChangeArrowheads="1"/>
          </p:cNvSpPr>
          <p:nvPr>
            <p:ph type="body" idx="1"/>
          </p:nvPr>
        </p:nvSpPr>
        <p:spPr>
          <a:xfrm>
            <a:off x="539750" y="333375"/>
            <a:ext cx="8135938" cy="6191250"/>
          </a:xfrm>
        </p:spPr>
        <p:txBody>
          <a:bodyPr/>
          <a:lstStyle/>
          <a:p>
            <a:pPr marL="609600" indent="-609600" eaLnBrk="1" hangingPunct="1">
              <a:lnSpc>
                <a:spcPct val="90000"/>
              </a:lnSpc>
              <a:buFontTx/>
              <a:buNone/>
            </a:pPr>
            <a:r>
              <a:rPr lang="zh-CN" altLang="en-US" sz="2600"/>
              <a:t>用回溯算法搜索子集树的一般模式</a:t>
            </a:r>
          </a:p>
          <a:p>
            <a:pPr marL="609600" indent="-609600" eaLnBrk="1" hangingPunct="1">
              <a:lnSpc>
                <a:spcPct val="90000"/>
              </a:lnSpc>
              <a:buFontTx/>
              <a:buNone/>
            </a:pPr>
            <a:r>
              <a:rPr lang="en-US" altLang="zh-CN" sz="2600"/>
              <a:t>void search(int m)</a:t>
            </a:r>
          </a:p>
          <a:p>
            <a:pPr marL="609600" indent="-609600" eaLnBrk="1" hangingPunct="1">
              <a:lnSpc>
                <a:spcPct val="90000"/>
              </a:lnSpc>
              <a:buFontTx/>
              <a:buNone/>
            </a:pPr>
            <a:r>
              <a:rPr lang="en-US" altLang="zh-CN" sz="2600"/>
              <a:t>{</a:t>
            </a:r>
          </a:p>
          <a:p>
            <a:pPr marL="609600" indent="-609600" eaLnBrk="1" hangingPunct="1">
              <a:lnSpc>
                <a:spcPct val="90000"/>
              </a:lnSpc>
              <a:buFontTx/>
              <a:buNone/>
            </a:pPr>
            <a:r>
              <a:rPr lang="en-US" altLang="zh-CN" sz="2600"/>
              <a:t>	if(m&gt;n)               //</a:t>
            </a:r>
            <a:r>
              <a:rPr lang="zh-CN" altLang="en-US" sz="2600"/>
              <a:t>递归结束条件 </a:t>
            </a:r>
          </a:p>
          <a:p>
            <a:pPr marL="609600" indent="-609600" eaLnBrk="1" hangingPunct="1">
              <a:lnSpc>
                <a:spcPct val="90000"/>
              </a:lnSpc>
              <a:buFontTx/>
              <a:buNone/>
            </a:pPr>
            <a:r>
              <a:rPr lang="zh-CN" altLang="en-US" sz="2600"/>
              <a:t>		</a:t>
            </a:r>
            <a:r>
              <a:rPr lang="en-US" altLang="zh-CN" sz="2600"/>
              <a:t>output();          //</a:t>
            </a:r>
            <a:r>
              <a:rPr lang="zh-CN" altLang="en-US" sz="2600"/>
              <a:t>相应的处理</a:t>
            </a:r>
            <a:r>
              <a:rPr lang="en-US" altLang="zh-CN" sz="2600"/>
              <a:t>(</a:t>
            </a:r>
            <a:r>
              <a:rPr lang="zh-CN" altLang="en-US" sz="2600"/>
              <a:t>输出结果</a:t>
            </a:r>
            <a:r>
              <a:rPr lang="en-US" altLang="zh-CN" sz="2600"/>
              <a:t>)</a:t>
            </a:r>
          </a:p>
          <a:p>
            <a:pPr marL="609600" indent="-609600" eaLnBrk="1" hangingPunct="1">
              <a:lnSpc>
                <a:spcPct val="90000"/>
              </a:lnSpc>
              <a:buFontTx/>
              <a:buNone/>
            </a:pPr>
            <a:r>
              <a:rPr lang="en-US" altLang="zh-CN" sz="2600"/>
              <a:t>	else</a:t>
            </a:r>
          </a:p>
          <a:p>
            <a:pPr marL="609600" indent="-609600" eaLnBrk="1" hangingPunct="1">
              <a:lnSpc>
                <a:spcPct val="90000"/>
              </a:lnSpc>
              <a:buFontTx/>
              <a:buNone/>
            </a:pPr>
            <a:r>
              <a:rPr lang="en-US" altLang="zh-CN" sz="2600"/>
              <a:t>		for(i=m;i&lt;=n;i++)</a:t>
            </a:r>
          </a:p>
          <a:p>
            <a:pPr marL="609600" indent="-609600" eaLnBrk="1" hangingPunct="1">
              <a:lnSpc>
                <a:spcPct val="90000"/>
              </a:lnSpc>
              <a:buFontTx/>
              <a:buNone/>
            </a:pPr>
            <a:r>
              <a:rPr lang="en-US" altLang="zh-CN" sz="2600"/>
              <a:t>		{</a:t>
            </a:r>
          </a:p>
          <a:p>
            <a:pPr marL="609600" indent="-609600" eaLnBrk="1" hangingPunct="1">
              <a:lnSpc>
                <a:spcPct val="90000"/>
              </a:lnSpc>
              <a:buFontTx/>
              <a:buNone/>
            </a:pPr>
            <a:r>
              <a:rPr lang="en-US" altLang="zh-CN" sz="2600"/>
              <a:t>			swap(m,i);     //</a:t>
            </a:r>
            <a:r>
              <a:rPr lang="zh-CN" altLang="en-US" sz="2600"/>
              <a:t>交换</a:t>
            </a:r>
            <a:r>
              <a:rPr lang="en-US" altLang="zh-CN" sz="2600"/>
              <a:t>a[m]</a:t>
            </a:r>
            <a:r>
              <a:rPr lang="zh-CN" altLang="en-US" sz="2600"/>
              <a:t>和</a:t>
            </a:r>
            <a:r>
              <a:rPr lang="en-US" altLang="zh-CN" sz="2600"/>
              <a:t>a[i]</a:t>
            </a:r>
          </a:p>
          <a:p>
            <a:pPr marL="609600" indent="-609600" eaLnBrk="1" hangingPunct="1">
              <a:lnSpc>
                <a:spcPct val="90000"/>
              </a:lnSpc>
              <a:buFontTx/>
              <a:buNone/>
            </a:pPr>
            <a:r>
              <a:rPr lang="en-US" altLang="zh-CN" sz="2600"/>
              <a:t>				if(canplace(m))  //</a:t>
            </a:r>
            <a:r>
              <a:rPr lang="zh-CN" altLang="en-US" sz="2600"/>
              <a:t>如果</a:t>
            </a:r>
            <a:r>
              <a:rPr lang="en-US" altLang="zh-CN" sz="2600"/>
              <a:t>m</a:t>
            </a:r>
            <a:r>
              <a:rPr lang="zh-CN" altLang="en-US" sz="2600"/>
              <a:t>处可放置</a:t>
            </a:r>
          </a:p>
          <a:p>
            <a:pPr marL="609600" indent="-609600" eaLnBrk="1" hangingPunct="1">
              <a:lnSpc>
                <a:spcPct val="90000"/>
              </a:lnSpc>
              <a:buFontTx/>
              <a:buNone/>
            </a:pPr>
            <a:r>
              <a:rPr lang="zh-CN" altLang="en-US" sz="2600"/>
              <a:t>					</a:t>
            </a:r>
            <a:r>
              <a:rPr lang="en-US" altLang="zh-CN" sz="2600"/>
              <a:t>search(m+1); //</a:t>
            </a:r>
            <a:r>
              <a:rPr lang="zh-CN" altLang="en-US" sz="2600"/>
              <a:t>搜索下一层</a:t>
            </a:r>
          </a:p>
          <a:p>
            <a:pPr marL="609600" indent="-609600" eaLnBrk="1" hangingPunct="1">
              <a:lnSpc>
                <a:spcPct val="90000"/>
              </a:lnSpc>
              <a:buFontTx/>
              <a:buNone/>
            </a:pPr>
            <a:r>
              <a:rPr lang="zh-CN" altLang="en-US" sz="2600"/>
              <a:t>			</a:t>
            </a:r>
            <a:r>
              <a:rPr lang="en-US" altLang="zh-CN" sz="2600"/>
              <a:t>swap (m,i);     //</a:t>
            </a:r>
            <a:r>
              <a:rPr lang="zh-CN" altLang="en-US" sz="2600"/>
              <a:t>交换</a:t>
            </a:r>
            <a:r>
              <a:rPr lang="en-US" altLang="zh-CN" sz="2600"/>
              <a:t>a[m]</a:t>
            </a:r>
            <a:r>
              <a:rPr lang="zh-CN" altLang="en-US" sz="2600"/>
              <a:t>和</a:t>
            </a:r>
            <a:r>
              <a:rPr lang="en-US" altLang="zh-CN" sz="2600"/>
              <a:t>a[i](</a:t>
            </a:r>
            <a:r>
              <a:rPr lang="zh-CN" altLang="en-US" sz="2600"/>
              <a:t>换回来</a:t>
            </a:r>
            <a:r>
              <a:rPr lang="en-US" altLang="zh-CN" sz="2600"/>
              <a:t>)</a:t>
            </a:r>
          </a:p>
          <a:p>
            <a:pPr marL="609600" indent="-609600" eaLnBrk="1" hangingPunct="1">
              <a:lnSpc>
                <a:spcPct val="90000"/>
              </a:lnSpc>
              <a:buFontTx/>
              <a:buNone/>
            </a:pPr>
            <a:r>
              <a:rPr lang="en-US" altLang="zh-CN" sz="2600"/>
              <a:t>		}</a:t>
            </a:r>
          </a:p>
          <a:p>
            <a:pPr marL="609600" indent="-609600" eaLnBrk="1" hangingPunct="1">
              <a:lnSpc>
                <a:spcPct val="90000"/>
              </a:lnSpc>
              <a:buFontTx/>
              <a:buNone/>
            </a:pPr>
            <a:r>
              <a:rPr lang="en-US" altLang="zh-CN" sz="2600"/>
              <a:t>}</a:t>
            </a:r>
            <a:endParaRPr lang="zh-CN" altLang="en-US" sz="2600"/>
          </a:p>
        </p:txBody>
      </p:sp>
    </p:spTree>
    <p:extLst>
      <p:ext uri="{BB962C8B-B14F-4D97-AF65-F5344CB8AC3E}">
        <p14:creationId xmlns:p14="http://schemas.microsoft.com/office/powerpoint/2010/main" val="418312040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AA735508-31C3-4CC3-98AC-224C96423956}" type="slidenum">
              <a:rPr lang="zh-CN" altLang="en-US"/>
              <a:pPr>
                <a:defRPr/>
              </a:pPr>
              <a:t>53</a:t>
            </a:fld>
            <a:endParaRPr lang="en-US" altLang="zh-CN"/>
          </a:p>
        </p:txBody>
      </p:sp>
      <p:sp>
        <p:nvSpPr>
          <p:cNvPr id="49155" name="Rectangle 2"/>
          <p:cNvSpPr>
            <a:spLocks noGrp="1" noChangeArrowheads="1"/>
          </p:cNvSpPr>
          <p:nvPr>
            <p:ph type="body" idx="1"/>
          </p:nvPr>
        </p:nvSpPr>
        <p:spPr>
          <a:xfrm>
            <a:off x="468313" y="981075"/>
            <a:ext cx="8351837" cy="5114925"/>
          </a:xfrm>
        </p:spPr>
        <p:txBody>
          <a:bodyPr/>
          <a:lstStyle/>
          <a:p>
            <a:pPr marL="0" indent="0" eaLnBrk="1" hangingPunct="1">
              <a:buFontTx/>
              <a:buNone/>
            </a:pPr>
            <a:r>
              <a:rPr lang="zh-CN" altLang="en-US"/>
              <a:t>翻硬币问题</a:t>
            </a:r>
          </a:p>
          <a:p>
            <a:pPr marL="0" indent="0" eaLnBrk="1" hangingPunct="1">
              <a:buFontTx/>
              <a:buNone/>
            </a:pPr>
            <a:r>
              <a:rPr lang="zh-CN" altLang="en-US"/>
              <a:t>把硬币摆放成</a:t>
            </a:r>
            <a:r>
              <a:rPr lang="en-US" altLang="zh-CN"/>
              <a:t>32×9</a:t>
            </a:r>
            <a:r>
              <a:rPr lang="zh-CN" altLang="en-US"/>
              <a:t>的矩阵，你可以随意翻转矩阵中的某些行和某些列，问正面朝上的硬币最多有多少枚？</a:t>
            </a:r>
          </a:p>
        </p:txBody>
      </p:sp>
    </p:spTree>
    <p:extLst>
      <p:ext uri="{BB962C8B-B14F-4D97-AF65-F5344CB8AC3E}">
        <p14:creationId xmlns:p14="http://schemas.microsoft.com/office/powerpoint/2010/main" val="1342451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39126BF1-E28A-4DC6-94F5-4270847A1047}" type="slidenum">
              <a:rPr lang="zh-CN" altLang="en-US"/>
              <a:pPr>
                <a:defRPr/>
              </a:pPr>
              <a:t>54</a:t>
            </a:fld>
            <a:endParaRPr lang="en-US" altLang="zh-CN"/>
          </a:p>
        </p:txBody>
      </p:sp>
      <p:sp>
        <p:nvSpPr>
          <p:cNvPr id="487426" name="Rectangle 2"/>
          <p:cNvSpPr>
            <a:spLocks noGrp="1" noChangeArrowheads="1"/>
          </p:cNvSpPr>
          <p:nvPr>
            <p:ph type="title"/>
          </p:nvPr>
        </p:nvSpPr>
        <p:spPr>
          <a:xfrm>
            <a:off x="228600" y="0"/>
            <a:ext cx="7772400" cy="1143000"/>
          </a:xfrm>
        </p:spPr>
        <p:txBody>
          <a:bodyPr/>
          <a:lstStyle/>
          <a:p>
            <a:pPr eaLnBrk="1" hangingPunct="1">
              <a:defRPr/>
            </a:pPr>
            <a:r>
              <a:rPr lang="zh-CN" altLang="en-US" dirty="0">
                <a:effectLst>
                  <a:outerShdw blurRad="38100" dist="38100" dir="2700000" algn="tl">
                    <a:srgbClr val="C0C0C0"/>
                  </a:outerShdw>
                </a:effectLst>
                <a:ea typeface="黑体" pitchFamily="2" charset="-122"/>
              </a:rPr>
              <a:t>排列树</a:t>
            </a:r>
          </a:p>
        </p:txBody>
      </p:sp>
      <p:sp>
        <p:nvSpPr>
          <p:cNvPr id="59396" name="Text Box 6"/>
          <p:cNvSpPr txBox="1">
            <a:spLocks noChangeArrowheads="1"/>
          </p:cNvSpPr>
          <p:nvPr/>
        </p:nvSpPr>
        <p:spPr bwMode="auto">
          <a:xfrm>
            <a:off x="684213" y="1000125"/>
            <a:ext cx="5053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2800"/>
              <a:t>遍历排列树需要</a:t>
            </a:r>
            <a:r>
              <a:rPr lang="en-US" altLang="zh-CN" sz="2800"/>
              <a:t>O(n!)</a:t>
            </a:r>
            <a:r>
              <a:rPr lang="zh-CN" altLang="en-US" sz="2800"/>
              <a:t>计算时间 </a:t>
            </a:r>
          </a:p>
        </p:txBody>
      </p:sp>
      <p:sp>
        <p:nvSpPr>
          <p:cNvPr id="59397" name="Text Box 8"/>
          <p:cNvSpPr txBox="1">
            <a:spLocks noChangeArrowheads="1"/>
          </p:cNvSpPr>
          <p:nvPr/>
        </p:nvSpPr>
        <p:spPr bwMode="auto">
          <a:xfrm>
            <a:off x="1403350" y="1785938"/>
            <a:ext cx="6481018"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2800" dirty="0"/>
              <a:t>void </a:t>
            </a:r>
            <a:r>
              <a:rPr lang="en-US" altLang="zh-CN" sz="2800" b="1" dirty="0"/>
              <a:t>backtrack</a:t>
            </a:r>
            <a:r>
              <a:rPr lang="en-US" altLang="zh-CN" sz="2800" dirty="0"/>
              <a:t> (int t)</a:t>
            </a:r>
          </a:p>
          <a:p>
            <a:pPr eaLnBrk="1" hangingPunct="1"/>
            <a:r>
              <a:rPr lang="en-US" altLang="zh-CN" sz="2800" dirty="0"/>
              <a:t>{</a:t>
            </a:r>
          </a:p>
          <a:p>
            <a:pPr eaLnBrk="1" hangingPunct="1"/>
            <a:r>
              <a:rPr lang="en-US" altLang="zh-CN" sz="2800" dirty="0"/>
              <a:t>  if (t&gt;n) output(x);</a:t>
            </a:r>
          </a:p>
          <a:p>
            <a:pPr eaLnBrk="1" hangingPunct="1"/>
            <a:r>
              <a:rPr lang="en-US" altLang="zh-CN" sz="2800" dirty="0"/>
              <a:t>    else</a:t>
            </a:r>
          </a:p>
          <a:p>
            <a:pPr eaLnBrk="1" hangingPunct="1"/>
            <a:r>
              <a:rPr lang="en-US" altLang="zh-CN" sz="2800" dirty="0"/>
              <a:t>      for (int </a:t>
            </a:r>
            <a:r>
              <a:rPr lang="en-US" altLang="zh-CN" sz="2800" dirty="0" err="1"/>
              <a:t>i</a:t>
            </a:r>
            <a:r>
              <a:rPr lang="en-US" altLang="zh-CN" sz="2800" dirty="0"/>
              <a:t>=</a:t>
            </a:r>
            <a:r>
              <a:rPr lang="en-US" altLang="zh-CN" sz="2800" dirty="0" err="1"/>
              <a:t>t;i</a:t>
            </a:r>
            <a:r>
              <a:rPr lang="en-US" altLang="zh-CN" sz="2800" dirty="0"/>
              <a:t>&lt;=</a:t>
            </a:r>
            <a:r>
              <a:rPr lang="en-US" altLang="zh-CN" sz="2800" dirty="0" err="1"/>
              <a:t>n;i</a:t>
            </a:r>
            <a:r>
              <a:rPr lang="en-US" altLang="zh-CN" sz="2800" dirty="0"/>
              <a:t>++) {</a:t>
            </a:r>
          </a:p>
          <a:p>
            <a:pPr eaLnBrk="1" hangingPunct="1"/>
            <a:r>
              <a:rPr lang="en-US" altLang="zh-CN" sz="2800" dirty="0"/>
              <a:t>        swap(x[t], x[</a:t>
            </a:r>
            <a:r>
              <a:rPr lang="en-US" altLang="zh-CN" sz="2800" dirty="0" err="1"/>
              <a:t>i</a:t>
            </a:r>
            <a:r>
              <a:rPr lang="en-US" altLang="zh-CN" sz="2800" dirty="0"/>
              <a:t>]);</a:t>
            </a:r>
          </a:p>
          <a:p>
            <a:pPr eaLnBrk="1" hangingPunct="1"/>
            <a:r>
              <a:rPr lang="en-US" altLang="zh-CN" sz="2800" dirty="0"/>
              <a:t>           if (legal(t))        </a:t>
            </a:r>
          </a:p>
          <a:p>
            <a:pPr eaLnBrk="1" hangingPunct="1"/>
            <a:r>
              <a:rPr lang="en-US" altLang="zh-CN" sz="2800" dirty="0"/>
              <a:t>           backtrack(t+1);</a:t>
            </a:r>
          </a:p>
          <a:p>
            <a:pPr eaLnBrk="1" hangingPunct="1"/>
            <a:r>
              <a:rPr lang="en-US" altLang="zh-CN" sz="2800" dirty="0"/>
              <a:t>        swap(x[t], x[</a:t>
            </a:r>
            <a:r>
              <a:rPr lang="en-US" altLang="zh-CN" sz="2800" dirty="0" err="1"/>
              <a:t>i</a:t>
            </a:r>
            <a:r>
              <a:rPr lang="en-US" altLang="zh-CN" sz="2800" dirty="0"/>
              <a:t>]);</a:t>
            </a:r>
          </a:p>
          <a:p>
            <a:pPr eaLnBrk="1" hangingPunct="1"/>
            <a:r>
              <a:rPr lang="en-US" altLang="zh-CN" sz="2800" dirty="0"/>
              <a:t>      }</a:t>
            </a:r>
          </a:p>
          <a:p>
            <a:pPr eaLnBrk="1" hangingPunct="1"/>
            <a:r>
              <a:rPr lang="en-US" altLang="zh-CN" sz="2800" dirty="0"/>
              <a:t>} </a:t>
            </a:r>
            <a:endParaRPr lang="zh-CN" altLang="en-US" sz="2800" dirty="0"/>
          </a:p>
        </p:txBody>
      </p:sp>
    </p:spTree>
    <p:extLst>
      <p:ext uri="{BB962C8B-B14F-4D97-AF65-F5344CB8AC3E}">
        <p14:creationId xmlns:p14="http://schemas.microsoft.com/office/powerpoint/2010/main" val="243003978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426345"/>
            <a:ext cx="3214710"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zh-CN" altLang="zh-CN" sz="2200">
                <a:solidFill>
                  <a:schemeClr val="bg1"/>
                </a:solidFill>
                <a:latin typeface="Consolas" pitchFamily="49" charset="0"/>
                <a:ea typeface="微软雅黑" pitchFamily="34" charset="-122"/>
                <a:cs typeface="Consolas" pitchFamily="49" charset="0"/>
              </a:rPr>
              <a:t>（</a:t>
            </a:r>
            <a:r>
              <a:rPr lang="en-US" altLang="zh-CN" sz="2200">
                <a:solidFill>
                  <a:schemeClr val="bg1"/>
                </a:solidFill>
                <a:latin typeface="Consolas" pitchFamily="49" charset="0"/>
                <a:ea typeface="微软雅黑" pitchFamily="34" charset="-122"/>
                <a:cs typeface="Consolas" pitchFamily="49" charset="0"/>
              </a:rPr>
              <a:t>2</a:t>
            </a:r>
            <a:r>
              <a:rPr lang="zh-CN" altLang="zh-CN" sz="2200">
                <a:solidFill>
                  <a:schemeClr val="bg1"/>
                </a:solidFill>
                <a:latin typeface="Consolas" pitchFamily="49" charset="0"/>
                <a:ea typeface="微软雅黑" pitchFamily="34" charset="-122"/>
                <a:cs typeface="Consolas" pitchFamily="49" charset="0"/>
              </a:rPr>
              <a:t>）解空间为排列树</a:t>
            </a:r>
          </a:p>
        </p:txBody>
      </p:sp>
      <p:sp>
        <p:nvSpPr>
          <p:cNvPr id="3" name="TextBox 2"/>
          <p:cNvSpPr txBox="1"/>
          <p:nvPr/>
        </p:nvSpPr>
        <p:spPr>
          <a:xfrm>
            <a:off x="142876" y="1285860"/>
            <a:ext cx="8786842" cy="444579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44000" bIns="144000" rtlCol="0">
            <a:spAutoFit/>
          </a:bodyPr>
          <a:lstStyle/>
          <a:p>
            <a:r>
              <a:rPr lang="en-US" altLang="zh-CN" sz="1800">
                <a:solidFill>
                  <a:srgbClr val="0000FF"/>
                </a:solidFill>
                <a:latin typeface="Consolas" pitchFamily="49" charset="0"/>
                <a:ea typeface="仿宋" pitchFamily="49" charset="-122"/>
                <a:cs typeface="Consolas" pitchFamily="49" charset="0"/>
              </a:rPr>
              <a:t>int x[n];			</a:t>
            </a:r>
            <a:r>
              <a:rPr lang="en-US" altLang="zh-CN" sz="1800">
                <a:solidFill>
                  <a:srgbClr val="00B0F0"/>
                </a:solidFill>
                <a:latin typeface="Consolas" pitchFamily="49" charset="0"/>
                <a:ea typeface="仿宋" pitchFamily="49" charset="-122"/>
                <a:cs typeface="Consolas" pitchFamily="49" charset="0"/>
              </a:rPr>
              <a:t>//x</a:t>
            </a:r>
            <a:r>
              <a:rPr lang="zh-CN" altLang="zh-CN" sz="1800">
                <a:solidFill>
                  <a:srgbClr val="00B0F0"/>
                </a:solidFill>
                <a:latin typeface="Consolas" pitchFamily="49" charset="0"/>
                <a:ea typeface="仿宋" pitchFamily="49" charset="-122"/>
                <a:cs typeface="Consolas" pitchFamily="49" charset="0"/>
              </a:rPr>
              <a:t>存放解向量，并初始化</a:t>
            </a:r>
          </a:p>
          <a:p>
            <a:r>
              <a:rPr lang="en-US" altLang="zh-CN" sz="1800">
                <a:solidFill>
                  <a:srgbClr val="FF0000"/>
                </a:solidFill>
                <a:latin typeface="Consolas" pitchFamily="49" charset="0"/>
                <a:ea typeface="仿宋" pitchFamily="49" charset="-122"/>
                <a:cs typeface="Consolas" pitchFamily="49" charset="0"/>
              </a:rPr>
              <a:t>void backtrack(int i)		//</a:t>
            </a:r>
            <a:r>
              <a:rPr lang="zh-CN" altLang="zh-CN" sz="1800">
                <a:solidFill>
                  <a:srgbClr val="FF0000"/>
                </a:solidFill>
                <a:latin typeface="Consolas" pitchFamily="49" charset="0"/>
                <a:ea typeface="仿宋" pitchFamily="49" charset="-122"/>
                <a:cs typeface="Consolas" pitchFamily="49" charset="0"/>
              </a:rPr>
              <a:t>求解排列树的递归框架</a:t>
            </a:r>
          </a:p>
          <a:p>
            <a:r>
              <a:rPr lang="en-US" altLang="zh-CN" sz="1800">
                <a:solidFill>
                  <a:srgbClr val="0000FF"/>
                </a:solidFill>
                <a:latin typeface="Consolas" pitchFamily="49" charset="0"/>
                <a:ea typeface="仿宋" pitchFamily="49" charset="-122"/>
                <a:cs typeface="Consolas" pitchFamily="49" charset="0"/>
              </a:rPr>
              <a:t>{  if(i&gt;n)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搜索到叶子结点</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输出一个可行解</a:t>
            </a: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输出结果</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  for (j=i;j&lt;=n;j++)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j</a:t>
            </a:r>
            <a:r>
              <a:rPr lang="zh-CN" altLang="zh-CN" sz="1800">
                <a:solidFill>
                  <a:srgbClr val="00B0F0"/>
                </a:solidFill>
                <a:latin typeface="Consolas" pitchFamily="49" charset="0"/>
                <a:ea typeface="仿宋" pitchFamily="49" charset="-122"/>
                <a:cs typeface="Consolas" pitchFamily="49" charset="0"/>
              </a:rPr>
              <a:t>枚举</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所有可能的路径</a:t>
            </a:r>
          </a:p>
          <a:p>
            <a:r>
              <a:rPr lang="en-US" altLang="zh-CN" sz="1800">
                <a:solidFill>
                  <a:srgbClr val="0000FF"/>
                </a:solidFill>
                <a:latin typeface="Consolas" pitchFamily="49" charset="0"/>
                <a:ea typeface="仿宋" pitchFamily="49" charset="-122"/>
                <a:cs typeface="Consolas" pitchFamily="49" charset="0"/>
              </a:rPr>
              <a:t>      {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层的结点选择</a:t>
            </a:r>
            <a:r>
              <a:rPr lang="en-US" altLang="zh-CN" sz="1800">
                <a:solidFill>
                  <a:srgbClr val="00B0F0"/>
                </a:solidFill>
                <a:latin typeface="Consolas" pitchFamily="49" charset="0"/>
                <a:ea typeface="仿宋" pitchFamily="49" charset="-122"/>
                <a:cs typeface="Consolas" pitchFamily="49" charset="0"/>
              </a:rPr>
              <a:t>x[j]</a:t>
            </a:r>
            <a:r>
              <a:rPr lang="zh-CN" altLang="zh-CN" sz="1800">
                <a:solidFill>
                  <a:srgbClr val="00B0F0"/>
                </a:solidFill>
                <a:latin typeface="Consolas" pitchFamily="49" charset="0"/>
                <a:ea typeface="仿宋" pitchFamily="49" charset="-122"/>
                <a:cs typeface="Consolas" pitchFamily="49" charset="0"/>
              </a:rPr>
              <a:t>的操作</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swap(x[i],x[j]);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为保证排列中每个元素不同</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通过交换来实现</a:t>
            </a:r>
          </a:p>
          <a:p>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006600"/>
                </a:solidFill>
                <a:latin typeface="Consolas" pitchFamily="49" charset="0"/>
                <a:ea typeface="仿宋" pitchFamily="49" charset="-122"/>
                <a:cs typeface="Consolas" pitchFamily="49" charset="0"/>
              </a:rPr>
              <a:t>constraint(i) &amp;&amp; bound(i)</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backtrack(i+1);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满足约束条件和限界函数，进入下一层</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swap(x[i],x[j]);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恢复状态</a:t>
            </a:r>
          </a:p>
          <a:p>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层的结点选择</a:t>
            </a:r>
            <a:r>
              <a:rPr lang="en-US" altLang="zh-CN" sz="1800">
                <a:solidFill>
                  <a:srgbClr val="00B0F0"/>
                </a:solidFill>
                <a:latin typeface="Consolas" pitchFamily="49" charset="0"/>
                <a:ea typeface="仿宋" pitchFamily="49" charset="-122"/>
                <a:cs typeface="Consolas" pitchFamily="49" charset="0"/>
              </a:rPr>
              <a:t>x[j]</a:t>
            </a:r>
            <a:r>
              <a:rPr lang="zh-CN" altLang="zh-CN" sz="1800">
                <a:solidFill>
                  <a:srgbClr val="00B0F0"/>
                </a:solidFill>
                <a:latin typeface="Consolas" pitchFamily="49" charset="0"/>
                <a:ea typeface="仿宋" pitchFamily="49" charset="-122"/>
                <a:cs typeface="Consolas" pitchFamily="49" charset="0"/>
              </a:rPr>
              <a:t>的恢复操作</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7786742" cy="1985159"/>
          </a:xfrm>
          <a:prstGeom prst="rect">
            <a:avLst/>
          </a:prstGeom>
          <a:noFill/>
        </p:spPr>
        <p:txBody>
          <a:bodyPr wrap="square" rtlCol="0">
            <a:spAutoFit/>
          </a:bodyPr>
          <a:lstStyle/>
          <a:p>
            <a:pPr>
              <a:lnSpc>
                <a:spcPct val="150000"/>
              </a:lnSpc>
            </a:pPr>
            <a:r>
              <a:rPr lang="en-US" altLang="zh-CN" sz="2200">
                <a:solidFill>
                  <a:srgbClr val="FF0000"/>
                </a:solidFill>
                <a:latin typeface="微软雅黑" pitchFamily="34" charset="-122"/>
                <a:ea typeface="微软雅黑" pitchFamily="34"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【例</a:t>
            </a:r>
            <a:r>
              <a:rPr lang="en-US" altLang="zh-CN" sz="2200">
                <a:solidFill>
                  <a:srgbClr val="FF0000"/>
                </a:solidFill>
                <a:latin typeface="微软雅黑" pitchFamily="34" charset="-122"/>
                <a:ea typeface="微软雅黑" pitchFamily="34" charset="-122"/>
                <a:cs typeface="Consolas" pitchFamily="49" charset="0"/>
              </a:rPr>
              <a:t>5.5</a:t>
            </a:r>
            <a:r>
              <a:rPr lang="zh-CN" altLang="zh-CN" sz="2200">
                <a:solidFill>
                  <a:srgbClr val="FF0000"/>
                </a:solidFill>
                <a:latin typeface="微软雅黑" pitchFamily="34" charset="-122"/>
                <a:ea typeface="微软雅黑" pitchFamily="34"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有一个含</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个整数的数组</a:t>
            </a:r>
            <a:r>
              <a:rPr lang="en-US" altLang="zh-CN" sz="2000" i="1">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，所有元素均不相同，求其所有元素的全排列。</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例如，</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，得到结果是（</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000496" y="500042"/>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,2,3}</a:t>
            </a:r>
            <a:endParaRPr lang="zh-CN" altLang="en-US" sz="2000">
              <a:solidFill>
                <a:srgbClr val="0000FF"/>
              </a:solidFill>
              <a:latin typeface="Consolas" pitchFamily="49" charset="0"/>
              <a:cs typeface="Consolas" pitchFamily="49" charset="0"/>
            </a:endParaRPr>
          </a:p>
        </p:txBody>
      </p:sp>
      <p:grpSp>
        <p:nvGrpSpPr>
          <p:cNvPr id="57" name="组合 56"/>
          <p:cNvGrpSpPr/>
          <p:nvPr/>
        </p:nvGrpSpPr>
        <p:grpSpPr>
          <a:xfrm>
            <a:off x="285720" y="3857628"/>
            <a:ext cx="1285884" cy="1071570"/>
            <a:chOff x="285720" y="3857628"/>
            <a:chExt cx="1285884" cy="1071570"/>
          </a:xfrm>
        </p:grpSpPr>
        <p:sp>
          <p:nvSpPr>
            <p:cNvPr id="5" name="圆角矩形 4"/>
            <p:cNvSpPr/>
            <p:nvPr/>
          </p:nvSpPr>
          <p:spPr>
            <a:xfrm>
              <a:off x="285720"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{1,2,3}</a:t>
              </a:r>
              <a:endParaRPr lang="zh-CN" altLang="en-US" sz="2000">
                <a:solidFill>
                  <a:srgbClr val="0000FF"/>
                </a:solidFill>
                <a:latin typeface="Consolas" pitchFamily="49" charset="0"/>
                <a:cs typeface="Consolas" pitchFamily="49" charset="0"/>
              </a:endParaRPr>
            </a:p>
          </p:txBody>
        </p:sp>
        <p:cxnSp>
          <p:nvCxnSpPr>
            <p:cNvPr id="7" name="直接连接符 6"/>
            <p:cNvCxnSpPr>
              <a:stCxn id="4" idx="2"/>
              <a:endCxn id="5" idx="0"/>
            </p:cNvCxnSpPr>
            <p:nvPr/>
          </p:nvCxnSpPr>
          <p:spPr>
            <a:xfrm rot="5400000">
              <a:off x="678629"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571472" y="392906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59" name="组合 58"/>
          <p:cNvGrpSpPr/>
          <p:nvPr/>
        </p:nvGrpSpPr>
        <p:grpSpPr>
          <a:xfrm>
            <a:off x="1785918" y="3857628"/>
            <a:ext cx="1285884" cy="1071570"/>
            <a:chOff x="1785918" y="3857628"/>
            <a:chExt cx="1285884" cy="1071570"/>
          </a:xfrm>
        </p:grpSpPr>
        <p:sp>
          <p:nvSpPr>
            <p:cNvPr id="10" name="圆角矩形 9"/>
            <p:cNvSpPr/>
            <p:nvPr/>
          </p:nvSpPr>
          <p:spPr>
            <a:xfrm>
              <a:off x="178591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{1,3,2}</a:t>
              </a:r>
              <a:endParaRPr lang="zh-CN" altLang="en-US" sz="2000">
                <a:solidFill>
                  <a:srgbClr val="0000FF"/>
                </a:solidFill>
                <a:latin typeface="Consolas" pitchFamily="49" charset="0"/>
                <a:cs typeface="Consolas" pitchFamily="49" charset="0"/>
              </a:endParaRPr>
            </a:p>
          </p:txBody>
        </p:sp>
        <p:cxnSp>
          <p:nvCxnSpPr>
            <p:cNvPr id="11" name="直接连接符 10"/>
            <p:cNvCxnSpPr>
              <a:stCxn id="9" idx="2"/>
              <a:endCxn id="10" idx="0"/>
            </p:cNvCxnSpPr>
            <p:nvPr/>
          </p:nvCxnSpPr>
          <p:spPr>
            <a:xfrm rot="5400000">
              <a:off x="2178827"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2071670" y="392906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6" name="组合 55"/>
          <p:cNvGrpSpPr/>
          <p:nvPr/>
        </p:nvGrpSpPr>
        <p:grpSpPr>
          <a:xfrm>
            <a:off x="285720" y="2714620"/>
            <a:ext cx="1428760" cy="1143008"/>
            <a:chOff x="285720" y="2714620"/>
            <a:chExt cx="1428760" cy="1143008"/>
          </a:xfrm>
        </p:grpSpPr>
        <p:sp>
          <p:nvSpPr>
            <p:cNvPr id="4" name="圆角矩形 3"/>
            <p:cNvSpPr/>
            <p:nvPr/>
          </p:nvSpPr>
          <p:spPr>
            <a:xfrm>
              <a:off x="285720"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{1,2,</a:t>
              </a:r>
              <a:r>
                <a:rPr lang="en-US" altLang="zh-CN" sz="2000">
                  <a:solidFill>
                    <a:srgbClr val="FF0000"/>
                  </a:solidFill>
                  <a:latin typeface="Consolas" pitchFamily="49" charset="0"/>
                  <a:cs typeface="Consolas" pitchFamily="49" charset="0"/>
                </a:rPr>
                <a:t>3</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4" name="直接连接符 13"/>
            <p:cNvCxnSpPr>
              <a:stCxn id="3" idx="2"/>
              <a:endCxn id="4" idx="0"/>
            </p:cNvCxnSpPr>
            <p:nvPr/>
          </p:nvCxnSpPr>
          <p:spPr>
            <a:xfrm rot="5400000">
              <a:off x="1035819"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928662" y="277391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58" name="组合 57"/>
          <p:cNvGrpSpPr/>
          <p:nvPr/>
        </p:nvGrpSpPr>
        <p:grpSpPr>
          <a:xfrm>
            <a:off x="1714480" y="2714620"/>
            <a:ext cx="1357322" cy="1143008"/>
            <a:chOff x="1714480" y="2714620"/>
            <a:chExt cx="1357322" cy="1143008"/>
          </a:xfrm>
        </p:grpSpPr>
        <p:sp>
          <p:nvSpPr>
            <p:cNvPr id="9" name="圆角矩形 8"/>
            <p:cNvSpPr/>
            <p:nvPr/>
          </p:nvSpPr>
          <p:spPr>
            <a:xfrm>
              <a:off x="178591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{1,3,</a:t>
              </a:r>
              <a:r>
                <a:rPr lang="en-US" altLang="zh-CN" sz="2000">
                  <a:solidFill>
                    <a:srgbClr val="FF0000"/>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16" name="直接连接符 15"/>
            <p:cNvCxnSpPr>
              <a:stCxn id="3" idx="2"/>
              <a:endCxn id="9" idx="0"/>
            </p:cNvCxnSpPr>
            <p:nvPr/>
          </p:nvCxnSpPr>
          <p:spPr>
            <a:xfrm rot="16200000" flipH="1">
              <a:off x="1785918"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2214546" y="278605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62" name="组合 61"/>
          <p:cNvGrpSpPr/>
          <p:nvPr/>
        </p:nvGrpSpPr>
        <p:grpSpPr>
          <a:xfrm>
            <a:off x="3214678" y="3857628"/>
            <a:ext cx="1285884" cy="1071570"/>
            <a:chOff x="3214678" y="3857628"/>
            <a:chExt cx="1285884" cy="1071570"/>
          </a:xfrm>
        </p:grpSpPr>
        <p:sp>
          <p:nvSpPr>
            <p:cNvPr id="21" name="圆角矩形 20"/>
            <p:cNvSpPr/>
            <p:nvPr/>
          </p:nvSpPr>
          <p:spPr>
            <a:xfrm>
              <a:off x="3214678"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{2,1,3}</a:t>
              </a:r>
              <a:endParaRPr lang="zh-CN" altLang="en-US" sz="2000">
                <a:solidFill>
                  <a:srgbClr val="0000FF"/>
                </a:solidFill>
                <a:latin typeface="Consolas" pitchFamily="49" charset="0"/>
                <a:cs typeface="Consolas" pitchFamily="49" charset="0"/>
              </a:endParaRPr>
            </a:p>
          </p:txBody>
        </p:sp>
        <p:cxnSp>
          <p:nvCxnSpPr>
            <p:cNvPr id="22" name="直接连接符 21"/>
            <p:cNvCxnSpPr>
              <a:stCxn id="20" idx="2"/>
              <a:endCxn id="21" idx="0"/>
            </p:cNvCxnSpPr>
            <p:nvPr/>
          </p:nvCxnSpPr>
          <p:spPr>
            <a:xfrm rot="5400000">
              <a:off x="3607587"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3500430" y="392906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64" name="组合 63"/>
          <p:cNvGrpSpPr/>
          <p:nvPr/>
        </p:nvGrpSpPr>
        <p:grpSpPr>
          <a:xfrm>
            <a:off x="4714876" y="3857628"/>
            <a:ext cx="1285884" cy="1071570"/>
            <a:chOff x="4714876" y="3857628"/>
            <a:chExt cx="1285884" cy="1071570"/>
          </a:xfrm>
        </p:grpSpPr>
        <p:sp>
          <p:nvSpPr>
            <p:cNvPr id="25" name="圆角矩形 24"/>
            <p:cNvSpPr/>
            <p:nvPr/>
          </p:nvSpPr>
          <p:spPr>
            <a:xfrm>
              <a:off x="471487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{2,3,1}</a:t>
              </a:r>
              <a:endParaRPr lang="zh-CN" altLang="en-US" sz="2000">
                <a:solidFill>
                  <a:srgbClr val="0000FF"/>
                </a:solidFill>
                <a:latin typeface="Consolas" pitchFamily="49" charset="0"/>
                <a:cs typeface="Consolas" pitchFamily="49" charset="0"/>
              </a:endParaRPr>
            </a:p>
          </p:txBody>
        </p:sp>
        <p:cxnSp>
          <p:nvCxnSpPr>
            <p:cNvPr id="26" name="直接连接符 25"/>
            <p:cNvCxnSpPr>
              <a:stCxn id="24" idx="2"/>
              <a:endCxn id="25" idx="0"/>
            </p:cNvCxnSpPr>
            <p:nvPr/>
          </p:nvCxnSpPr>
          <p:spPr>
            <a:xfrm rot="5400000">
              <a:off x="5107785"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5000628" y="392906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1" name="组合 60"/>
          <p:cNvGrpSpPr/>
          <p:nvPr/>
        </p:nvGrpSpPr>
        <p:grpSpPr>
          <a:xfrm>
            <a:off x="3214678" y="2714620"/>
            <a:ext cx="1428760" cy="1143008"/>
            <a:chOff x="3214678" y="2714620"/>
            <a:chExt cx="1428760" cy="1143008"/>
          </a:xfrm>
        </p:grpSpPr>
        <p:sp>
          <p:nvSpPr>
            <p:cNvPr id="20" name="圆角矩形 19"/>
            <p:cNvSpPr/>
            <p:nvPr/>
          </p:nvSpPr>
          <p:spPr>
            <a:xfrm>
              <a:off x="3214678"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{2,1,</a:t>
              </a:r>
              <a:r>
                <a:rPr lang="en-US" altLang="zh-CN" sz="2000">
                  <a:solidFill>
                    <a:srgbClr val="FF0000"/>
                  </a:solidFill>
                  <a:latin typeface="Consolas" pitchFamily="49" charset="0"/>
                  <a:cs typeface="Consolas" pitchFamily="49" charset="0"/>
                </a:rPr>
                <a:t>3</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8" name="直接连接符 27"/>
            <p:cNvCxnSpPr>
              <a:stCxn id="19" idx="2"/>
              <a:endCxn id="20" idx="0"/>
            </p:cNvCxnSpPr>
            <p:nvPr/>
          </p:nvCxnSpPr>
          <p:spPr>
            <a:xfrm rot="5400000">
              <a:off x="3964777"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3857620" y="277391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3" name="组合 62"/>
          <p:cNvGrpSpPr/>
          <p:nvPr/>
        </p:nvGrpSpPr>
        <p:grpSpPr>
          <a:xfrm>
            <a:off x="4643438" y="2714620"/>
            <a:ext cx="1357322" cy="1143008"/>
            <a:chOff x="4643438" y="2714620"/>
            <a:chExt cx="1357322" cy="1143008"/>
          </a:xfrm>
        </p:grpSpPr>
        <p:sp>
          <p:nvSpPr>
            <p:cNvPr id="24" name="圆角矩形 23"/>
            <p:cNvSpPr/>
            <p:nvPr/>
          </p:nvSpPr>
          <p:spPr>
            <a:xfrm>
              <a:off x="471487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{2,3,</a:t>
              </a:r>
              <a:r>
                <a:rPr lang="en-US" altLang="zh-CN" sz="2000">
                  <a:solidFill>
                    <a:srgbClr val="FF0000"/>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29" name="直接连接符 28"/>
            <p:cNvCxnSpPr>
              <a:stCxn id="19" idx="2"/>
              <a:endCxn id="24" idx="0"/>
            </p:cNvCxnSpPr>
            <p:nvPr/>
          </p:nvCxnSpPr>
          <p:spPr>
            <a:xfrm rot="16200000" flipH="1">
              <a:off x="4714876"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5143504" y="278605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grpSp>
        <p:nvGrpSpPr>
          <p:cNvPr id="67" name="组合 66"/>
          <p:cNvGrpSpPr/>
          <p:nvPr/>
        </p:nvGrpSpPr>
        <p:grpSpPr>
          <a:xfrm>
            <a:off x="6143636" y="3857628"/>
            <a:ext cx="1285884" cy="1071570"/>
            <a:chOff x="6143636" y="3857628"/>
            <a:chExt cx="1285884" cy="1071570"/>
          </a:xfrm>
        </p:grpSpPr>
        <p:sp>
          <p:nvSpPr>
            <p:cNvPr id="34" name="圆角矩形 33"/>
            <p:cNvSpPr/>
            <p:nvPr/>
          </p:nvSpPr>
          <p:spPr>
            <a:xfrm>
              <a:off x="6143636"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{3,2,1}</a:t>
              </a:r>
              <a:endParaRPr lang="zh-CN" altLang="en-US" sz="2000">
                <a:solidFill>
                  <a:srgbClr val="0000FF"/>
                </a:solidFill>
                <a:latin typeface="Consolas" pitchFamily="49" charset="0"/>
                <a:cs typeface="Consolas" pitchFamily="49" charset="0"/>
              </a:endParaRPr>
            </a:p>
          </p:txBody>
        </p:sp>
        <p:cxnSp>
          <p:nvCxnSpPr>
            <p:cNvPr id="35" name="直接连接符 34"/>
            <p:cNvCxnSpPr>
              <a:stCxn id="33" idx="2"/>
              <a:endCxn id="34" idx="0"/>
            </p:cNvCxnSpPr>
            <p:nvPr/>
          </p:nvCxnSpPr>
          <p:spPr>
            <a:xfrm rot="5400000">
              <a:off x="6536545"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429388" y="392906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9" name="组合 68"/>
          <p:cNvGrpSpPr/>
          <p:nvPr/>
        </p:nvGrpSpPr>
        <p:grpSpPr>
          <a:xfrm>
            <a:off x="7643834" y="3857628"/>
            <a:ext cx="1285884" cy="1071570"/>
            <a:chOff x="7643834" y="3857628"/>
            <a:chExt cx="1285884" cy="1071570"/>
          </a:xfrm>
        </p:grpSpPr>
        <p:sp>
          <p:nvSpPr>
            <p:cNvPr id="38" name="圆角矩形 37"/>
            <p:cNvSpPr/>
            <p:nvPr/>
          </p:nvSpPr>
          <p:spPr>
            <a:xfrm>
              <a:off x="7643834" y="4357694"/>
              <a:ext cx="1285884" cy="57150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{3,1,2}</a:t>
              </a:r>
              <a:endParaRPr lang="zh-CN" altLang="en-US" sz="2000">
                <a:solidFill>
                  <a:srgbClr val="0000FF"/>
                </a:solidFill>
                <a:latin typeface="Consolas" pitchFamily="49" charset="0"/>
                <a:cs typeface="Consolas" pitchFamily="49" charset="0"/>
              </a:endParaRPr>
            </a:p>
          </p:txBody>
        </p:sp>
        <p:cxnSp>
          <p:nvCxnSpPr>
            <p:cNvPr id="39" name="直接连接符 38"/>
            <p:cNvCxnSpPr>
              <a:stCxn id="37" idx="2"/>
              <a:endCxn id="38" idx="0"/>
            </p:cNvCxnSpPr>
            <p:nvPr/>
          </p:nvCxnSpPr>
          <p:spPr>
            <a:xfrm rot="5400000">
              <a:off x="8036743" y="4107661"/>
              <a:ext cx="500066" cy="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7929586" y="392906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66" name="组合 65"/>
          <p:cNvGrpSpPr/>
          <p:nvPr/>
        </p:nvGrpSpPr>
        <p:grpSpPr>
          <a:xfrm>
            <a:off x="6143636" y="2714620"/>
            <a:ext cx="1428760" cy="1143008"/>
            <a:chOff x="6143636" y="2714620"/>
            <a:chExt cx="1428760" cy="1143008"/>
          </a:xfrm>
        </p:grpSpPr>
        <p:sp>
          <p:nvSpPr>
            <p:cNvPr id="33" name="圆角矩形 32"/>
            <p:cNvSpPr/>
            <p:nvPr/>
          </p:nvSpPr>
          <p:spPr>
            <a:xfrm>
              <a:off x="6143636"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{3,2,</a:t>
              </a:r>
              <a:r>
                <a:rPr lang="en-US" altLang="zh-CN" sz="2000">
                  <a:solidFill>
                    <a:srgbClr val="FF0000"/>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41" name="直接连接符 40"/>
            <p:cNvCxnSpPr>
              <a:stCxn id="32" idx="2"/>
              <a:endCxn id="33" idx="0"/>
            </p:cNvCxnSpPr>
            <p:nvPr/>
          </p:nvCxnSpPr>
          <p:spPr>
            <a:xfrm rot="5400000">
              <a:off x="6893735" y="2607463"/>
              <a:ext cx="571504" cy="785818"/>
            </a:xfrm>
            <a:prstGeom prst="line">
              <a:avLst/>
            </a:prstGeom>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786578" y="2773916"/>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68" name="组合 67"/>
          <p:cNvGrpSpPr/>
          <p:nvPr/>
        </p:nvGrpSpPr>
        <p:grpSpPr>
          <a:xfrm>
            <a:off x="7572396" y="2714620"/>
            <a:ext cx="1357322" cy="1143008"/>
            <a:chOff x="7572396" y="2714620"/>
            <a:chExt cx="1357322" cy="1143008"/>
          </a:xfrm>
        </p:grpSpPr>
        <p:sp>
          <p:nvSpPr>
            <p:cNvPr id="37" name="圆角矩形 36"/>
            <p:cNvSpPr/>
            <p:nvPr/>
          </p:nvSpPr>
          <p:spPr>
            <a:xfrm>
              <a:off x="7643834" y="3286124"/>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{3,1,</a:t>
              </a:r>
              <a:r>
                <a:rPr lang="en-US" altLang="zh-CN" sz="2000">
                  <a:solidFill>
                    <a:srgbClr val="FF0000"/>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cxnSp>
          <p:nvCxnSpPr>
            <p:cNvPr id="42" name="直接连接符 41"/>
            <p:cNvCxnSpPr>
              <a:stCxn id="32" idx="2"/>
              <a:endCxn id="37" idx="0"/>
            </p:cNvCxnSpPr>
            <p:nvPr/>
          </p:nvCxnSpPr>
          <p:spPr>
            <a:xfrm rot="16200000" flipH="1">
              <a:off x="7643834" y="2643182"/>
              <a:ext cx="571504" cy="714380"/>
            </a:xfrm>
            <a:prstGeom prst="line">
              <a:avLst/>
            </a:prstGeom>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8072462" y="278605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55" name="组合 54"/>
          <p:cNvGrpSpPr/>
          <p:nvPr/>
        </p:nvGrpSpPr>
        <p:grpSpPr>
          <a:xfrm>
            <a:off x="1071538" y="1071546"/>
            <a:ext cx="3571900" cy="1643074"/>
            <a:chOff x="1071538" y="1071546"/>
            <a:chExt cx="3571900" cy="1643074"/>
          </a:xfrm>
        </p:grpSpPr>
        <p:sp>
          <p:nvSpPr>
            <p:cNvPr id="3" name="圆角矩形 2"/>
            <p:cNvSpPr/>
            <p:nvPr/>
          </p:nvSpPr>
          <p:spPr>
            <a:xfrm>
              <a:off x="1071538"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{1,</a:t>
              </a:r>
              <a:r>
                <a:rPr lang="en-US" altLang="zh-CN" sz="2000">
                  <a:solidFill>
                    <a:srgbClr val="FF0000"/>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cxnSp>
          <p:nvCxnSpPr>
            <p:cNvPr id="46" name="直接连接符 45"/>
            <p:cNvCxnSpPr>
              <a:stCxn id="2" idx="2"/>
              <a:endCxn id="3" idx="0"/>
            </p:cNvCxnSpPr>
            <p:nvPr/>
          </p:nvCxnSpPr>
          <p:spPr>
            <a:xfrm rot="5400000">
              <a:off x="2643174" y="142852"/>
              <a:ext cx="1071570" cy="2928958"/>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2714612" y="127371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p:txBody>
        </p:sp>
      </p:grpSp>
      <p:grpSp>
        <p:nvGrpSpPr>
          <p:cNvPr id="60" name="组合 59"/>
          <p:cNvGrpSpPr/>
          <p:nvPr/>
        </p:nvGrpSpPr>
        <p:grpSpPr>
          <a:xfrm>
            <a:off x="4000496" y="1071546"/>
            <a:ext cx="1285884" cy="1643074"/>
            <a:chOff x="4000496" y="1071546"/>
            <a:chExt cx="1285884" cy="1643074"/>
          </a:xfrm>
        </p:grpSpPr>
        <p:sp>
          <p:nvSpPr>
            <p:cNvPr id="19" name="圆角矩形 18"/>
            <p:cNvSpPr/>
            <p:nvPr/>
          </p:nvSpPr>
          <p:spPr>
            <a:xfrm>
              <a:off x="4000496"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{2,</a:t>
              </a:r>
              <a:r>
                <a:rPr lang="en-US" altLang="zh-CN" sz="2000">
                  <a:solidFill>
                    <a:srgbClr val="FF0000"/>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,3}</a:t>
              </a:r>
              <a:endParaRPr lang="zh-CN" altLang="en-US" sz="2000">
                <a:solidFill>
                  <a:srgbClr val="0000FF"/>
                </a:solidFill>
                <a:latin typeface="Consolas" pitchFamily="49" charset="0"/>
                <a:cs typeface="Consolas" pitchFamily="49" charset="0"/>
              </a:endParaRPr>
            </a:p>
          </p:txBody>
        </p:sp>
        <p:cxnSp>
          <p:nvCxnSpPr>
            <p:cNvPr id="48" name="直接连接符 47"/>
            <p:cNvCxnSpPr>
              <a:stCxn id="2" idx="2"/>
              <a:endCxn id="19" idx="0"/>
            </p:cNvCxnSpPr>
            <p:nvPr/>
          </p:nvCxnSpPr>
          <p:spPr>
            <a:xfrm rot="5400000">
              <a:off x="4107653" y="1607331"/>
              <a:ext cx="1071570" cy="0"/>
            </a:xfrm>
            <a:prstGeom prst="line">
              <a:avLst/>
            </a:prstGeom>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4714876" y="1488032"/>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nvGrpSpPr>
          <p:cNvPr id="65" name="组合 64"/>
          <p:cNvGrpSpPr/>
          <p:nvPr/>
        </p:nvGrpSpPr>
        <p:grpSpPr>
          <a:xfrm>
            <a:off x="4643438" y="1071546"/>
            <a:ext cx="3571900" cy="1643074"/>
            <a:chOff x="4643438" y="1071546"/>
            <a:chExt cx="3571900" cy="1643074"/>
          </a:xfrm>
        </p:grpSpPr>
        <p:sp>
          <p:nvSpPr>
            <p:cNvPr id="32" name="圆角矩形 31"/>
            <p:cNvSpPr/>
            <p:nvPr/>
          </p:nvSpPr>
          <p:spPr>
            <a:xfrm>
              <a:off x="6929454" y="2143116"/>
              <a:ext cx="1285884" cy="571504"/>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2000">
                  <a:solidFill>
                    <a:srgbClr val="0000FF"/>
                  </a:solidFill>
                  <a:latin typeface="Consolas" pitchFamily="49" charset="0"/>
                  <a:cs typeface="Consolas" pitchFamily="49" charset="0"/>
                </a:rPr>
                <a:t>{3,</a:t>
              </a:r>
              <a:r>
                <a:rPr lang="en-US" altLang="zh-CN" sz="2000">
                  <a:solidFill>
                    <a:srgbClr val="FF0000"/>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,1}</a:t>
              </a:r>
              <a:endParaRPr lang="zh-CN" altLang="en-US" sz="2000">
                <a:solidFill>
                  <a:srgbClr val="0000FF"/>
                </a:solidFill>
                <a:latin typeface="Consolas" pitchFamily="49" charset="0"/>
                <a:cs typeface="Consolas" pitchFamily="49" charset="0"/>
              </a:endParaRPr>
            </a:p>
          </p:txBody>
        </p:sp>
        <p:cxnSp>
          <p:nvCxnSpPr>
            <p:cNvPr id="50" name="直接连接符 49"/>
            <p:cNvCxnSpPr>
              <a:stCxn id="2" idx="2"/>
              <a:endCxn id="32" idx="0"/>
            </p:cNvCxnSpPr>
            <p:nvPr/>
          </p:nvCxnSpPr>
          <p:spPr>
            <a:xfrm rot="16200000" flipH="1">
              <a:off x="5572132" y="142852"/>
              <a:ext cx="1071570" cy="2928958"/>
            </a:xfrm>
            <a:prstGeom prst="line">
              <a:avLst/>
            </a:prstGeom>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6429388" y="1357298"/>
              <a:ext cx="28575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3</a:t>
              </a:r>
              <a:endParaRPr lang="zh-CN" altLang="en-US" sz="1800">
                <a:solidFill>
                  <a:srgbClr val="0000FF"/>
                </a:solidFill>
                <a:latin typeface="Consolas" pitchFamily="49" charset="0"/>
                <a:cs typeface="Consolas" pitchFamily="49" charset="0"/>
              </a:endParaRPr>
            </a:p>
          </p:txBody>
        </p:sp>
      </p:grpSp>
      <p:sp>
        <p:nvSpPr>
          <p:cNvPr id="70" name="TextBox 69"/>
          <p:cNvSpPr txBox="1"/>
          <p:nvPr/>
        </p:nvSpPr>
        <p:spPr>
          <a:xfrm>
            <a:off x="3571868" y="2143116"/>
            <a:ext cx="2214578" cy="430887"/>
          </a:xfrm>
          <a:prstGeom prst="rect">
            <a:avLst/>
          </a:prstGeom>
          <a:noFill/>
        </p:spPr>
        <p:txBody>
          <a:bodyPr wrap="square" rtlCol="0">
            <a:spAutoFit/>
          </a:bodyPr>
          <a:lstStyle/>
          <a:p>
            <a:pPr algn="ctr"/>
            <a:r>
              <a:rPr lang="zh-CN" altLang="en-US" sz="2200">
                <a:solidFill>
                  <a:srgbClr val="0000FF"/>
                </a:solidFill>
                <a:latin typeface="Consolas" pitchFamily="49" charset="0"/>
                <a:ea typeface="微软雅黑" pitchFamily="34" charset="-122"/>
                <a:cs typeface="Consolas" pitchFamily="49" charset="0"/>
              </a:rPr>
              <a:t>产生了所有的解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nodeType="clickEffect">
                                  <p:stCondLst>
                                    <p:cond delay="0"/>
                                  </p:stCondLst>
                                  <p:childTnLst>
                                    <p:animEffect transition="out" filter="wipe(down)">
                                      <p:cBhvr>
                                        <p:cTn id="18" dur="500"/>
                                        <p:tgtEl>
                                          <p:spTgt spid="56"/>
                                        </p:tgtEl>
                                      </p:cBhvr>
                                    </p:animEffect>
                                    <p:set>
                                      <p:cBhvr>
                                        <p:cTn id="19" dur="1" fill="hold">
                                          <p:stCondLst>
                                            <p:cond delay="499"/>
                                          </p:stCondLst>
                                        </p:cTn>
                                        <p:tgtEl>
                                          <p:spTgt spid="56"/>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57"/>
                                        </p:tgtEl>
                                      </p:cBhvr>
                                    </p:animEffect>
                                    <p:set>
                                      <p:cBhvr>
                                        <p:cTn id="22" dur="1" fill="hold">
                                          <p:stCondLst>
                                            <p:cond delay="499"/>
                                          </p:stCondLst>
                                        </p:cTn>
                                        <p:tgtEl>
                                          <p:spTgt spid="5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nodeType="clickEffect">
                                  <p:stCondLst>
                                    <p:cond delay="0"/>
                                  </p:stCondLst>
                                  <p:childTnLst>
                                    <p:animEffect transition="out" filter="wipe(down)">
                                      <p:cBhvr>
                                        <p:cTn id="34" dur="500"/>
                                        <p:tgtEl>
                                          <p:spTgt spid="58"/>
                                        </p:tgtEl>
                                      </p:cBhvr>
                                    </p:animEffect>
                                    <p:set>
                                      <p:cBhvr>
                                        <p:cTn id="35" dur="1" fill="hold">
                                          <p:stCondLst>
                                            <p:cond delay="499"/>
                                          </p:stCondLst>
                                        </p:cTn>
                                        <p:tgtEl>
                                          <p:spTgt spid="58"/>
                                        </p:tgtEl>
                                        <p:attrNameLst>
                                          <p:attrName>style.visibility</p:attrName>
                                        </p:attrNameLst>
                                      </p:cBhvr>
                                      <p:to>
                                        <p:strVal val="hidden"/>
                                      </p:to>
                                    </p:set>
                                  </p:childTnLst>
                                </p:cTn>
                              </p:par>
                              <p:par>
                                <p:cTn id="36" presetID="22" presetClass="exit" presetSubtype="4" fill="hold" nodeType="withEffect">
                                  <p:stCondLst>
                                    <p:cond delay="0"/>
                                  </p:stCondLst>
                                  <p:childTnLst>
                                    <p:animEffect transition="out" filter="wipe(down)">
                                      <p:cBhvr>
                                        <p:cTn id="37" dur="500"/>
                                        <p:tgtEl>
                                          <p:spTgt spid="59"/>
                                        </p:tgtEl>
                                      </p:cBhvr>
                                    </p:animEffect>
                                    <p:set>
                                      <p:cBhvr>
                                        <p:cTn id="38" dur="1" fill="hold">
                                          <p:stCondLst>
                                            <p:cond delay="499"/>
                                          </p:stCondLst>
                                        </p:cTn>
                                        <p:tgtEl>
                                          <p:spTgt spid="5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4" fill="hold" nodeType="clickEffect">
                                  <p:stCondLst>
                                    <p:cond delay="0"/>
                                  </p:stCondLst>
                                  <p:childTnLst>
                                    <p:animEffect transition="out" filter="wipe(down)">
                                      <p:cBhvr>
                                        <p:cTn id="42" dur="500"/>
                                        <p:tgtEl>
                                          <p:spTgt spid="55"/>
                                        </p:tgtEl>
                                      </p:cBhvr>
                                    </p:animEffect>
                                    <p:set>
                                      <p:cBhvr>
                                        <p:cTn id="43" dur="1" fill="hold">
                                          <p:stCondLst>
                                            <p:cond delay="499"/>
                                          </p:stCondLst>
                                        </p:cTn>
                                        <p:tgtEl>
                                          <p:spTgt spid="5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6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nodeType="clickEffect">
                                  <p:stCondLst>
                                    <p:cond delay="0"/>
                                  </p:stCondLst>
                                  <p:childTnLst>
                                    <p:animEffect transition="out" filter="wipe(down)">
                                      <p:cBhvr>
                                        <p:cTn id="59" dur="500"/>
                                        <p:tgtEl>
                                          <p:spTgt spid="62"/>
                                        </p:tgtEl>
                                      </p:cBhvr>
                                    </p:animEffect>
                                    <p:set>
                                      <p:cBhvr>
                                        <p:cTn id="60" dur="1" fill="hold">
                                          <p:stCondLst>
                                            <p:cond delay="499"/>
                                          </p:stCondLst>
                                        </p:cTn>
                                        <p:tgtEl>
                                          <p:spTgt spid="62"/>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61"/>
                                        </p:tgtEl>
                                      </p:cBhvr>
                                    </p:animEffect>
                                    <p:set>
                                      <p:cBhvr>
                                        <p:cTn id="63" dur="1" fill="hold">
                                          <p:stCondLst>
                                            <p:cond delay="499"/>
                                          </p:stCondLst>
                                        </p:cTn>
                                        <p:tgtEl>
                                          <p:spTgt spid="6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6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nodeType="clickEffect">
                                  <p:stCondLst>
                                    <p:cond delay="0"/>
                                  </p:stCondLst>
                                  <p:childTnLst>
                                    <p:animEffect transition="out" filter="wipe(down)">
                                      <p:cBhvr>
                                        <p:cTn id="75" dur="500"/>
                                        <p:tgtEl>
                                          <p:spTgt spid="64"/>
                                        </p:tgtEl>
                                      </p:cBhvr>
                                    </p:animEffect>
                                    <p:set>
                                      <p:cBhvr>
                                        <p:cTn id="76" dur="1" fill="hold">
                                          <p:stCondLst>
                                            <p:cond delay="499"/>
                                          </p:stCondLst>
                                        </p:cTn>
                                        <p:tgtEl>
                                          <p:spTgt spid="64"/>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63"/>
                                        </p:tgtEl>
                                      </p:cBhvr>
                                    </p:animEffect>
                                    <p:set>
                                      <p:cBhvr>
                                        <p:cTn id="79" dur="1" fill="hold">
                                          <p:stCondLst>
                                            <p:cond delay="499"/>
                                          </p:stCondLst>
                                        </p:cTn>
                                        <p:tgtEl>
                                          <p:spTgt spid="63"/>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2" presetClass="exit" presetSubtype="4" fill="hold" nodeType="clickEffect">
                                  <p:stCondLst>
                                    <p:cond delay="0"/>
                                  </p:stCondLst>
                                  <p:childTnLst>
                                    <p:animEffect transition="out" filter="wipe(down)">
                                      <p:cBhvr>
                                        <p:cTn id="83" dur="500"/>
                                        <p:tgtEl>
                                          <p:spTgt spid="60"/>
                                        </p:tgtEl>
                                      </p:cBhvr>
                                    </p:animEffect>
                                    <p:set>
                                      <p:cBhvr>
                                        <p:cTn id="84" dur="1" fill="hold">
                                          <p:stCondLst>
                                            <p:cond delay="499"/>
                                          </p:stCondLst>
                                        </p:cTn>
                                        <p:tgtEl>
                                          <p:spTgt spid="6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67"/>
                                        </p:tgtEl>
                                      </p:cBhvr>
                                    </p:animEffect>
                                    <p:set>
                                      <p:cBhvr>
                                        <p:cTn id="101" dur="1" fill="hold">
                                          <p:stCondLst>
                                            <p:cond delay="499"/>
                                          </p:stCondLst>
                                        </p:cTn>
                                        <p:tgtEl>
                                          <p:spTgt spid="67"/>
                                        </p:tgtEl>
                                        <p:attrNameLst>
                                          <p:attrName>style.visibility</p:attrName>
                                        </p:attrNameLst>
                                      </p:cBhvr>
                                      <p:to>
                                        <p:strVal val="hidden"/>
                                      </p:to>
                                    </p:set>
                                  </p:childTnLst>
                                </p:cTn>
                              </p:par>
                              <p:par>
                                <p:cTn id="102" presetID="22" presetClass="exit" presetSubtype="4" fill="hold" nodeType="withEffect">
                                  <p:stCondLst>
                                    <p:cond delay="0"/>
                                  </p:stCondLst>
                                  <p:childTnLst>
                                    <p:animEffect transition="out" filter="wipe(down)">
                                      <p:cBhvr>
                                        <p:cTn id="103" dur="500"/>
                                        <p:tgtEl>
                                          <p:spTgt spid="66"/>
                                        </p:tgtEl>
                                      </p:cBhvr>
                                    </p:animEffect>
                                    <p:set>
                                      <p:cBhvr>
                                        <p:cTn id="104" dur="1" fill="hold">
                                          <p:stCondLst>
                                            <p:cond delay="499"/>
                                          </p:stCondLst>
                                        </p:cTn>
                                        <p:tgtEl>
                                          <p:spTgt spid="66"/>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nodeType="clickEffect">
                                  <p:stCondLst>
                                    <p:cond delay="0"/>
                                  </p:stCondLst>
                                  <p:childTnLst>
                                    <p:animEffect transition="out" filter="wipe(down)">
                                      <p:cBhvr>
                                        <p:cTn id="116" dur="500"/>
                                        <p:tgtEl>
                                          <p:spTgt spid="69"/>
                                        </p:tgtEl>
                                      </p:cBhvr>
                                    </p:animEffect>
                                    <p:set>
                                      <p:cBhvr>
                                        <p:cTn id="117" dur="1" fill="hold">
                                          <p:stCondLst>
                                            <p:cond delay="499"/>
                                          </p:stCondLst>
                                        </p:cTn>
                                        <p:tgtEl>
                                          <p:spTgt spid="69"/>
                                        </p:tgtEl>
                                        <p:attrNameLst>
                                          <p:attrName>style.visibility</p:attrName>
                                        </p:attrNameLst>
                                      </p:cBhvr>
                                      <p:to>
                                        <p:strVal val="hidden"/>
                                      </p:to>
                                    </p:set>
                                  </p:childTnLst>
                                </p:cTn>
                              </p:par>
                              <p:par>
                                <p:cTn id="118" presetID="22" presetClass="exit" presetSubtype="4" fill="hold" nodeType="withEffect">
                                  <p:stCondLst>
                                    <p:cond delay="0"/>
                                  </p:stCondLst>
                                  <p:childTnLst>
                                    <p:animEffect transition="out" filter="wipe(down)">
                                      <p:cBhvr>
                                        <p:cTn id="119" dur="500"/>
                                        <p:tgtEl>
                                          <p:spTgt spid="68"/>
                                        </p:tgtEl>
                                      </p:cBhvr>
                                    </p:animEffect>
                                    <p:set>
                                      <p:cBhvr>
                                        <p:cTn id="120" dur="1" fill="hold">
                                          <p:stCondLst>
                                            <p:cond delay="499"/>
                                          </p:stCondLst>
                                        </p:cTn>
                                        <p:tgtEl>
                                          <p:spTgt spid="6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xit" presetSubtype="4" fill="hold" nodeType="clickEffect">
                                  <p:stCondLst>
                                    <p:cond delay="0"/>
                                  </p:stCondLst>
                                  <p:childTnLst>
                                    <p:animEffect transition="out" filter="wipe(down)">
                                      <p:cBhvr>
                                        <p:cTn id="124" dur="500"/>
                                        <p:tgtEl>
                                          <p:spTgt spid="65"/>
                                        </p:tgtEl>
                                      </p:cBhvr>
                                    </p:animEffect>
                                    <p:set>
                                      <p:cBhvr>
                                        <p:cTn id="125" dur="1" fill="hold">
                                          <p:stCondLst>
                                            <p:cond delay="499"/>
                                          </p:stCondLst>
                                        </p:cTn>
                                        <p:tgtEl>
                                          <p:spTgt spid="65"/>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929618" cy="385377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pPr>
              <a:lnSpc>
                <a:spcPts val="2500"/>
              </a:lnSpc>
            </a:pPr>
            <a:r>
              <a:rPr lang="en-US" altLang="zh-CN" sz="1800">
                <a:solidFill>
                  <a:srgbClr val="FF0000"/>
                </a:solidFill>
                <a:latin typeface="Consolas" pitchFamily="49" charset="0"/>
                <a:ea typeface="仿宋" pitchFamily="49" charset="-122"/>
                <a:cs typeface="Consolas" pitchFamily="49" charset="0"/>
              </a:rPr>
              <a:t>void dfs(int a[],int n,int i)		//</a:t>
            </a:r>
            <a:r>
              <a:rPr lang="zh-CN" altLang="zh-CN" sz="1800">
                <a:solidFill>
                  <a:srgbClr val="FF0000"/>
                </a:solidFill>
                <a:latin typeface="Consolas" pitchFamily="49" charset="0"/>
                <a:ea typeface="仿宋" pitchFamily="49" charset="-122"/>
                <a:cs typeface="Consolas" pitchFamily="49" charset="0"/>
              </a:rPr>
              <a:t>求</a:t>
            </a:r>
            <a:r>
              <a:rPr lang="en-US" altLang="zh-CN" sz="1800">
                <a:solidFill>
                  <a:srgbClr val="FF0000"/>
                </a:solidFill>
                <a:latin typeface="Consolas" pitchFamily="49" charset="0"/>
                <a:ea typeface="仿宋" pitchFamily="49" charset="-122"/>
                <a:cs typeface="Consolas" pitchFamily="49" charset="0"/>
              </a:rPr>
              <a:t>a[0..n-1]</a:t>
            </a:r>
            <a:r>
              <a:rPr lang="zh-CN" altLang="zh-CN" sz="1800">
                <a:solidFill>
                  <a:srgbClr val="FF0000"/>
                </a:solidFill>
                <a:latin typeface="Consolas" pitchFamily="49" charset="0"/>
                <a:ea typeface="仿宋" pitchFamily="49" charset="-122"/>
                <a:cs typeface="Consolas" pitchFamily="49" charset="0"/>
              </a:rPr>
              <a:t>的全排列</a:t>
            </a:r>
          </a:p>
          <a:p>
            <a:pPr>
              <a:lnSpc>
                <a:spcPts val="2500"/>
              </a:lnSpc>
            </a:pPr>
            <a:r>
              <a:rPr lang="en-US" altLang="zh-CN" sz="1800">
                <a:solidFill>
                  <a:srgbClr val="0000FF"/>
                </a:solidFill>
                <a:latin typeface="Consolas" pitchFamily="49" charset="0"/>
                <a:ea typeface="仿宋" pitchFamily="49" charset="-122"/>
                <a:cs typeface="Consolas" pitchFamily="49" charset="0"/>
              </a:rPr>
              <a:t>{  if (i&gt;=n)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递归出口</a:t>
            </a:r>
          </a:p>
          <a:p>
            <a:pPr>
              <a:lnSpc>
                <a:spcPts val="2500"/>
              </a:lnSpc>
            </a:pPr>
            <a:r>
              <a:rPr lang="en-US" altLang="zh-CN" sz="1800">
                <a:solidFill>
                  <a:srgbClr val="0000FF"/>
                </a:solidFill>
                <a:latin typeface="Consolas" pitchFamily="49" charset="0"/>
                <a:ea typeface="仿宋" pitchFamily="49" charset="-122"/>
                <a:cs typeface="Consolas" pitchFamily="49" charset="0"/>
              </a:rPr>
              <a:t>      dispasolution(a,n);</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  for (int j=i;j&lt;n;j++)</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  swap(a[i],a[j]);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交换</a:t>
            </a:r>
            <a:r>
              <a:rPr lang="en-US" altLang="zh-CN" sz="1800">
                <a:solidFill>
                  <a:srgbClr val="00B0F0"/>
                </a:solidFill>
                <a:latin typeface="Consolas" pitchFamily="49" charset="0"/>
                <a:ea typeface="仿宋" pitchFamily="49" charset="-122"/>
                <a:cs typeface="Consolas" pitchFamily="49" charset="0"/>
              </a:rPr>
              <a:t>a[i]</a:t>
            </a:r>
            <a:r>
              <a:rPr lang="zh-CN" altLang="zh-CN" sz="1800">
                <a:solidFill>
                  <a:srgbClr val="00B0F0"/>
                </a:solidFill>
                <a:latin typeface="Consolas" pitchFamily="49" charset="0"/>
                <a:ea typeface="仿宋" pitchFamily="49" charset="-122"/>
                <a:cs typeface="Consolas" pitchFamily="49" charset="0"/>
              </a:rPr>
              <a:t>与</a:t>
            </a:r>
            <a:r>
              <a:rPr lang="en-US" altLang="zh-CN" sz="1800">
                <a:solidFill>
                  <a:srgbClr val="00B0F0"/>
                </a:solidFill>
                <a:latin typeface="Consolas" pitchFamily="49" charset="0"/>
                <a:ea typeface="仿宋" pitchFamily="49" charset="-122"/>
                <a:cs typeface="Consolas" pitchFamily="49" charset="0"/>
              </a:rPr>
              <a:t>a[j]</a:t>
            </a:r>
            <a:endParaRPr lang="zh-CN" altLang="zh-CN" sz="1800">
              <a:solidFill>
                <a:srgbClr val="00B0F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dfs(a,n,i+1);</a:t>
            </a:r>
            <a:endParaRPr lang="zh-CN" altLang="zh-CN" sz="1800">
              <a:solidFill>
                <a:srgbClr val="FF0000"/>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swap(a[i],a[j]);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交换</a:t>
            </a:r>
            <a:r>
              <a:rPr lang="en-US" altLang="zh-CN" sz="1800">
                <a:solidFill>
                  <a:srgbClr val="00B0F0"/>
                </a:solidFill>
                <a:latin typeface="Consolas" pitchFamily="49" charset="0"/>
                <a:ea typeface="仿宋" pitchFamily="49" charset="-122"/>
                <a:cs typeface="Consolas" pitchFamily="49" charset="0"/>
              </a:rPr>
              <a:t>a[i]</a:t>
            </a:r>
            <a:r>
              <a:rPr lang="zh-CN" altLang="zh-CN" sz="1800">
                <a:solidFill>
                  <a:srgbClr val="00B0F0"/>
                </a:solidFill>
                <a:latin typeface="Consolas" pitchFamily="49" charset="0"/>
                <a:ea typeface="仿宋" pitchFamily="49" charset="-122"/>
                <a:cs typeface="Consolas" pitchFamily="49" charset="0"/>
              </a:rPr>
              <a:t>与</a:t>
            </a:r>
            <a:r>
              <a:rPr lang="en-US" altLang="zh-CN" sz="1800">
                <a:solidFill>
                  <a:srgbClr val="00B0F0"/>
                </a:solidFill>
                <a:latin typeface="Consolas" pitchFamily="49" charset="0"/>
                <a:ea typeface="仿宋" pitchFamily="49" charset="-122"/>
                <a:cs typeface="Consolas" pitchFamily="49" charset="0"/>
              </a:rPr>
              <a:t>a[j]</a:t>
            </a:r>
            <a:r>
              <a:rPr lang="zh-CN" altLang="zh-CN" sz="1800">
                <a:solidFill>
                  <a:srgbClr val="00B0F0"/>
                </a:solidFill>
                <a:latin typeface="Consolas" pitchFamily="49" charset="0"/>
                <a:ea typeface="仿宋" pitchFamily="49" charset="-122"/>
                <a:cs typeface="Consolas" pitchFamily="49" charset="0"/>
              </a:rPr>
              <a:t>：恢复</a:t>
            </a: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ts val="25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B56D356-8A77-41FE-96DB-734F8C0A93DF}" type="slidenum">
              <a:rPr lang="en-US" altLang="zh-CN" smtClean="0"/>
              <a:pPr>
                <a:defRPr/>
              </a:pPr>
              <a:t>59</a:t>
            </a:fld>
            <a:endParaRPr lang="en-US" altLang="zh-CN"/>
          </a:p>
        </p:txBody>
      </p:sp>
      <p:sp>
        <p:nvSpPr>
          <p:cNvPr id="60419" name="矩形 2"/>
          <p:cNvSpPr>
            <a:spLocks noChangeArrowheads="1"/>
          </p:cNvSpPr>
          <p:nvPr/>
        </p:nvSpPr>
        <p:spPr bwMode="auto">
          <a:xfrm>
            <a:off x="142875" y="857250"/>
            <a:ext cx="87868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latin typeface="宋体" pitchFamily="2" charset="-122"/>
                <a:ea typeface="宋体" pitchFamily="2" charset="-122"/>
              </a:rPr>
              <a:t>排列问题</a:t>
            </a:r>
          </a:p>
          <a:p>
            <a:r>
              <a:rPr lang="zh-CN" altLang="en-US" sz="2800">
                <a:latin typeface="宋体" pitchFamily="2" charset="-122"/>
                <a:ea typeface="宋体" pitchFamily="2" charset="-122"/>
              </a:rPr>
              <a:t>    设</a:t>
            </a:r>
            <a:r>
              <a:rPr lang="en-US" altLang="zh-CN" sz="2800">
                <a:latin typeface="宋体" pitchFamily="2" charset="-122"/>
                <a:ea typeface="宋体" pitchFamily="2" charset="-122"/>
              </a:rPr>
              <a:t>R={r1,r2,...,rn}</a:t>
            </a:r>
            <a:r>
              <a:rPr lang="zh-CN" altLang="en-US" sz="2800">
                <a:latin typeface="宋体" pitchFamily="2" charset="-122"/>
                <a:ea typeface="宋体" pitchFamily="2" charset="-122"/>
              </a:rPr>
              <a:t>是要进行排列的</a:t>
            </a:r>
            <a:r>
              <a:rPr lang="en-US" altLang="zh-CN" sz="2800">
                <a:latin typeface="宋体" pitchFamily="2" charset="-122"/>
                <a:ea typeface="宋体" pitchFamily="2" charset="-122"/>
              </a:rPr>
              <a:t>n</a:t>
            </a:r>
            <a:r>
              <a:rPr lang="zh-CN" altLang="en-US" sz="2800">
                <a:latin typeface="宋体" pitchFamily="2" charset="-122"/>
                <a:ea typeface="宋体" pitchFamily="2" charset="-122"/>
              </a:rPr>
              <a:t>个元素，</a:t>
            </a:r>
            <a:r>
              <a:rPr lang="en-US" altLang="zh-CN" sz="2800">
                <a:latin typeface="宋体" pitchFamily="2" charset="-122"/>
                <a:ea typeface="宋体" pitchFamily="2" charset="-122"/>
              </a:rPr>
              <a:t>Ri=R-{ri}</a:t>
            </a:r>
            <a:r>
              <a:rPr lang="zh-CN" altLang="en-US" sz="2800">
                <a:latin typeface="宋体" pitchFamily="2" charset="-122"/>
                <a:ea typeface="宋体" pitchFamily="2" charset="-122"/>
              </a:rPr>
              <a:t>。集合</a:t>
            </a:r>
            <a:r>
              <a:rPr lang="en-US" altLang="zh-CN" sz="2800">
                <a:latin typeface="宋体" pitchFamily="2" charset="-122"/>
                <a:ea typeface="宋体" pitchFamily="2" charset="-122"/>
              </a:rPr>
              <a:t>x</a:t>
            </a:r>
            <a:r>
              <a:rPr lang="zh-CN" altLang="en-US" sz="2800">
                <a:latin typeface="宋体" pitchFamily="2" charset="-122"/>
                <a:ea typeface="宋体" pitchFamily="2" charset="-122"/>
              </a:rPr>
              <a:t>中元素的全排列记为</a:t>
            </a:r>
            <a:r>
              <a:rPr lang="en-US" altLang="zh-CN" sz="2800">
                <a:latin typeface="宋体" pitchFamily="2" charset="-122"/>
                <a:ea typeface="宋体" pitchFamily="2" charset="-122"/>
              </a:rPr>
              <a:t>Perm(X)</a:t>
            </a:r>
            <a:r>
              <a:rPr lang="zh-CN" altLang="en-US" sz="2800">
                <a:latin typeface="宋体" pitchFamily="2" charset="-122"/>
                <a:ea typeface="宋体" pitchFamily="2" charset="-122"/>
              </a:rPr>
              <a:t>。</a:t>
            </a:r>
            <a:r>
              <a:rPr lang="en-US" altLang="zh-CN" sz="2800">
                <a:latin typeface="宋体" pitchFamily="2" charset="-122"/>
                <a:ea typeface="宋体" pitchFamily="2" charset="-122"/>
              </a:rPr>
              <a:t>(ri)Perm(X)</a:t>
            </a:r>
            <a:r>
              <a:rPr lang="zh-CN" altLang="en-US" sz="2800">
                <a:latin typeface="宋体" pitchFamily="2" charset="-122"/>
                <a:ea typeface="宋体" pitchFamily="2" charset="-122"/>
              </a:rPr>
              <a:t>表示在全排列</a:t>
            </a:r>
            <a:r>
              <a:rPr lang="en-US" altLang="zh-CN" sz="2800">
                <a:latin typeface="宋体" pitchFamily="2" charset="-122"/>
                <a:ea typeface="宋体" pitchFamily="2" charset="-122"/>
              </a:rPr>
              <a:t>Perm(X)</a:t>
            </a:r>
            <a:r>
              <a:rPr lang="zh-CN" altLang="en-US" sz="2800">
                <a:latin typeface="宋体" pitchFamily="2" charset="-122"/>
                <a:ea typeface="宋体" pitchFamily="2" charset="-122"/>
              </a:rPr>
              <a:t>的每一个排列前加上前缀</a:t>
            </a:r>
            <a:r>
              <a:rPr lang="en-US" altLang="zh-CN" sz="2800">
                <a:latin typeface="宋体" pitchFamily="2" charset="-122"/>
                <a:ea typeface="宋体" pitchFamily="2" charset="-122"/>
              </a:rPr>
              <a:t>ri</a:t>
            </a:r>
            <a:r>
              <a:rPr lang="zh-CN" altLang="en-US" sz="2800">
                <a:latin typeface="宋体" pitchFamily="2" charset="-122"/>
                <a:ea typeface="宋体" pitchFamily="2" charset="-122"/>
              </a:rPr>
              <a:t>得到的排列。</a:t>
            </a:r>
            <a:r>
              <a:rPr lang="en-US" altLang="zh-CN" sz="2800">
                <a:latin typeface="宋体" pitchFamily="2" charset="-122"/>
                <a:ea typeface="宋体" pitchFamily="2" charset="-122"/>
              </a:rPr>
              <a:t>R</a:t>
            </a:r>
            <a:r>
              <a:rPr lang="zh-CN" altLang="en-US" sz="2800">
                <a:latin typeface="宋体" pitchFamily="2" charset="-122"/>
                <a:ea typeface="宋体" pitchFamily="2" charset="-122"/>
              </a:rPr>
              <a:t>的全排列可归纳如下：</a:t>
            </a:r>
          </a:p>
          <a:p>
            <a:r>
              <a:rPr lang="zh-CN" altLang="en-US" sz="2800">
                <a:latin typeface="宋体" pitchFamily="2" charset="-122"/>
                <a:ea typeface="宋体" pitchFamily="2" charset="-122"/>
              </a:rPr>
              <a:t>    当</a:t>
            </a:r>
            <a:r>
              <a:rPr lang="en-US" altLang="zh-CN" sz="2800">
                <a:latin typeface="宋体" pitchFamily="2" charset="-122"/>
                <a:ea typeface="宋体" pitchFamily="2" charset="-122"/>
              </a:rPr>
              <a:t>n=1</a:t>
            </a:r>
            <a:r>
              <a:rPr lang="zh-CN" altLang="en-US" sz="2800">
                <a:latin typeface="宋体" pitchFamily="2" charset="-122"/>
                <a:ea typeface="宋体" pitchFamily="2" charset="-122"/>
              </a:rPr>
              <a:t>时，</a:t>
            </a:r>
            <a:r>
              <a:rPr lang="en-US" altLang="zh-CN" sz="2800">
                <a:latin typeface="宋体" pitchFamily="2" charset="-122"/>
                <a:ea typeface="宋体" pitchFamily="2" charset="-122"/>
              </a:rPr>
              <a:t>Perm(R)=(r)</a:t>
            </a:r>
            <a:r>
              <a:rPr lang="zh-CN" altLang="en-US" sz="2800">
                <a:latin typeface="宋体" pitchFamily="2" charset="-122"/>
                <a:ea typeface="宋体" pitchFamily="2" charset="-122"/>
              </a:rPr>
              <a:t>，其中</a:t>
            </a:r>
            <a:r>
              <a:rPr lang="en-US" altLang="zh-CN" sz="2800">
                <a:latin typeface="宋体" pitchFamily="2" charset="-122"/>
                <a:ea typeface="宋体" pitchFamily="2" charset="-122"/>
              </a:rPr>
              <a:t>r</a:t>
            </a:r>
            <a:r>
              <a:rPr lang="zh-CN" altLang="en-US" sz="2800">
                <a:latin typeface="宋体" pitchFamily="2" charset="-122"/>
                <a:ea typeface="宋体" pitchFamily="2" charset="-122"/>
              </a:rPr>
              <a:t>是集合中唯一的元素；</a:t>
            </a:r>
          </a:p>
          <a:p>
            <a:r>
              <a:rPr lang="zh-CN" altLang="en-US" sz="2800">
                <a:latin typeface="宋体" pitchFamily="2" charset="-122"/>
                <a:ea typeface="宋体" pitchFamily="2" charset="-122"/>
              </a:rPr>
              <a:t>    当</a:t>
            </a:r>
            <a:r>
              <a:rPr lang="en-US" altLang="zh-CN" sz="2800">
                <a:latin typeface="宋体" pitchFamily="2" charset="-122"/>
                <a:ea typeface="宋体" pitchFamily="2" charset="-122"/>
              </a:rPr>
              <a:t>n&gt;1</a:t>
            </a:r>
            <a:r>
              <a:rPr lang="zh-CN" altLang="en-US" sz="2800">
                <a:latin typeface="宋体" pitchFamily="2" charset="-122"/>
                <a:ea typeface="宋体" pitchFamily="2" charset="-122"/>
              </a:rPr>
              <a:t>时，</a:t>
            </a:r>
            <a:r>
              <a:rPr lang="en-US" altLang="zh-CN" sz="2800">
                <a:latin typeface="宋体" pitchFamily="2" charset="-122"/>
                <a:ea typeface="宋体" pitchFamily="2" charset="-122"/>
              </a:rPr>
              <a:t>Perm(R)</a:t>
            </a:r>
            <a:r>
              <a:rPr lang="zh-CN" altLang="en-US" sz="2800">
                <a:latin typeface="宋体" pitchFamily="2" charset="-122"/>
                <a:ea typeface="宋体" pitchFamily="2" charset="-122"/>
              </a:rPr>
              <a:t>由</a:t>
            </a:r>
            <a:r>
              <a:rPr lang="en-US" altLang="zh-CN" sz="2800">
                <a:latin typeface="宋体" pitchFamily="2" charset="-122"/>
                <a:ea typeface="宋体" pitchFamily="2" charset="-122"/>
              </a:rPr>
              <a:t>(r1)Perm(R1),(r2)Perm(R2),(r3)Perm(R3)</a:t>
            </a:r>
            <a:r>
              <a:rPr lang="zh-CN" altLang="en-US" sz="2800">
                <a:latin typeface="宋体" pitchFamily="2" charset="-122"/>
                <a:ea typeface="宋体" pitchFamily="2" charset="-122"/>
              </a:rPr>
              <a:t>。。。。</a:t>
            </a:r>
            <a:r>
              <a:rPr lang="en-US" altLang="zh-CN" sz="2800">
                <a:latin typeface="宋体" pitchFamily="2" charset="-122"/>
                <a:ea typeface="宋体" pitchFamily="2" charset="-122"/>
              </a:rPr>
              <a:t>(rn)Perm(Rn)</a:t>
            </a:r>
            <a:r>
              <a:rPr lang="zh-CN" altLang="en-US" sz="2800">
                <a:latin typeface="宋体" pitchFamily="2" charset="-122"/>
                <a:ea typeface="宋体" pitchFamily="2" charset="-122"/>
              </a:rPr>
              <a:t>构成。</a:t>
            </a:r>
          </a:p>
        </p:txBody>
      </p:sp>
    </p:spTree>
    <p:extLst>
      <p:ext uri="{BB962C8B-B14F-4D97-AF65-F5344CB8AC3E}">
        <p14:creationId xmlns:p14="http://schemas.microsoft.com/office/powerpoint/2010/main" val="33314312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1462D963-1991-4628-9866-4271B3F0630E}" type="slidenum">
              <a:rPr lang="zh-CN" altLang="en-US"/>
              <a:pPr>
                <a:defRPr/>
              </a:pPr>
              <a:t>6</a:t>
            </a:fld>
            <a:endParaRPr lang="en-US" altLang="zh-CN"/>
          </a:p>
        </p:txBody>
      </p:sp>
      <p:sp>
        <p:nvSpPr>
          <p:cNvPr id="406530" name="Rectangle 2"/>
          <p:cNvSpPr>
            <a:spLocks noGrp="1" noChangeArrowheads="1"/>
          </p:cNvSpPr>
          <p:nvPr>
            <p:ph type="title"/>
          </p:nvPr>
        </p:nvSpPr>
        <p:spPr/>
        <p:txBody>
          <a:bodyPr>
            <a:normAutofit/>
          </a:bodyPr>
          <a:lstStyle/>
          <a:p>
            <a:pPr eaLnBrk="1" hangingPunct="1">
              <a:defRPr/>
            </a:pPr>
            <a:r>
              <a:rPr lang="zh-CN" altLang="en-US" dirty="0"/>
              <a:t>生成问题状态的基本方法</a:t>
            </a:r>
          </a:p>
        </p:txBody>
      </p:sp>
      <p:sp>
        <p:nvSpPr>
          <p:cNvPr id="7172" name="Rectangle 3"/>
          <p:cNvSpPr>
            <a:spLocks noGrp="1" noChangeArrowheads="1"/>
          </p:cNvSpPr>
          <p:nvPr>
            <p:ph type="body" idx="1"/>
          </p:nvPr>
        </p:nvSpPr>
        <p:spPr>
          <a:xfrm>
            <a:off x="395288" y="1700213"/>
            <a:ext cx="7991475" cy="4114800"/>
          </a:xfrm>
        </p:spPr>
        <p:txBody>
          <a:bodyPr/>
          <a:lstStyle/>
          <a:p>
            <a:pPr eaLnBrk="1" hangingPunct="1"/>
            <a:endParaRPr lang="zh-CN" altLang="en-US" dirty="0">
              <a:ea typeface="黑体" pitchFamily="2" charset="-122"/>
            </a:endParaRPr>
          </a:p>
          <a:p>
            <a:pPr eaLnBrk="1" hangingPunct="1"/>
            <a:r>
              <a:rPr lang="zh-CN" altLang="en-US" sz="3000" dirty="0">
                <a:latin typeface="楷体" pitchFamily="49" charset="-122"/>
                <a:ea typeface="楷体" pitchFamily="49" charset="-122"/>
              </a:rPr>
              <a:t>回溯法：为了避免生成那些不可能产生最佳解的问题状态，要不断地利用限界函数</a:t>
            </a:r>
            <a:r>
              <a:rPr lang="en-US" altLang="zh-CN" sz="3000" dirty="0">
                <a:latin typeface="楷体" pitchFamily="49" charset="-122"/>
                <a:ea typeface="楷体" pitchFamily="49" charset="-122"/>
              </a:rPr>
              <a:t>(bounding function)</a:t>
            </a:r>
            <a:r>
              <a:rPr lang="zh-CN" altLang="en-US" sz="3000" dirty="0">
                <a:latin typeface="楷体" pitchFamily="49" charset="-122"/>
                <a:ea typeface="楷体" pitchFamily="49" charset="-122"/>
              </a:rPr>
              <a:t>来处死那些实际上不可能产生所需解的活结点，以减少问题的计算量。具有限界函数的深度优先生成法称为回溯法</a:t>
            </a:r>
            <a:endParaRPr lang="ja-JP" altLang="en-US" sz="3000" dirty="0">
              <a:latin typeface="楷体" pitchFamily="49" charset="-122"/>
              <a:ea typeface="楷体" pitchFamily="49" charset="-122"/>
            </a:endParaRPr>
          </a:p>
          <a:p>
            <a:pPr eaLnBrk="1" hangingPunct="1"/>
            <a:endParaRPr lang="zh-CN" altLang="en-US" dirty="0">
              <a:latin typeface="楷体_GB2312" pitchFamily="49" charset="-122"/>
              <a:ea typeface="楷体_GB2312" pitchFamily="49" charset="-122"/>
            </a:endParaRPr>
          </a:p>
        </p:txBody>
      </p:sp>
    </p:spTree>
    <p:extLst>
      <p:ext uri="{BB962C8B-B14F-4D97-AF65-F5344CB8AC3E}">
        <p14:creationId xmlns:p14="http://schemas.microsoft.com/office/powerpoint/2010/main" val="3048260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E6FB0A8-147E-4920-8494-46E3DDA4C0F7}" type="slidenum">
              <a:rPr lang="en-US" altLang="zh-CN" smtClean="0"/>
              <a:pPr>
                <a:defRPr/>
              </a:pPr>
              <a:t>60</a:t>
            </a:fld>
            <a:endParaRPr lang="en-US" altLang="zh-CN"/>
          </a:p>
        </p:txBody>
      </p:sp>
      <p:sp>
        <p:nvSpPr>
          <p:cNvPr id="61443" name="矩形 2"/>
          <p:cNvSpPr>
            <a:spLocks noChangeArrowheads="1"/>
          </p:cNvSpPr>
          <p:nvPr/>
        </p:nvSpPr>
        <p:spPr bwMode="auto">
          <a:xfrm>
            <a:off x="214313" y="142875"/>
            <a:ext cx="8358187"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dirty="0"/>
              <a:t>void</a:t>
            </a:r>
            <a:r>
              <a:rPr lang="en-US" altLang="zh-CN" sz="2000" dirty="0"/>
              <a:t> Perm(Type list[],</a:t>
            </a:r>
            <a:r>
              <a:rPr lang="en-US" altLang="zh-CN" sz="2000" b="1" dirty="0" err="1"/>
              <a:t>int</a:t>
            </a:r>
            <a:r>
              <a:rPr lang="en-US" altLang="zh-CN" sz="2000" dirty="0"/>
              <a:t> </a:t>
            </a:r>
            <a:r>
              <a:rPr lang="en-US" altLang="zh-CN" sz="2000" dirty="0" err="1"/>
              <a:t>k,</a:t>
            </a:r>
            <a:r>
              <a:rPr lang="en-US" altLang="zh-CN" sz="2000" b="1" dirty="0" err="1"/>
              <a:t>int</a:t>
            </a:r>
            <a:r>
              <a:rPr lang="en-US" altLang="zh-CN" sz="2000" dirty="0"/>
              <a:t> m)  </a:t>
            </a:r>
          </a:p>
          <a:p>
            <a:r>
              <a:rPr lang="en-US" altLang="zh-CN" sz="2000" dirty="0"/>
              <a:t>{  </a:t>
            </a:r>
          </a:p>
          <a:p>
            <a:r>
              <a:rPr lang="en-US" altLang="zh-CN" sz="2000" dirty="0"/>
              <a:t>    //</a:t>
            </a:r>
            <a:r>
              <a:rPr lang="zh-CN" altLang="en-US" sz="2000" dirty="0"/>
              <a:t>只剩下一个元素  </a:t>
            </a:r>
          </a:p>
          <a:p>
            <a:r>
              <a:rPr lang="zh-CN" altLang="en-US" sz="2000" dirty="0"/>
              <a:t>    </a:t>
            </a:r>
            <a:r>
              <a:rPr lang="en-US" altLang="zh-CN" sz="2000" b="1" dirty="0"/>
              <a:t>if</a:t>
            </a:r>
            <a:r>
              <a:rPr lang="en-US" altLang="zh-CN" sz="2000" dirty="0"/>
              <a:t>(k == m){  </a:t>
            </a:r>
          </a:p>
          <a:p>
            <a:r>
              <a:rPr lang="en-US" altLang="zh-CN" sz="2000" dirty="0"/>
              <a:t>        </a:t>
            </a:r>
            <a:r>
              <a:rPr lang="en-US" altLang="zh-CN" sz="2000" b="1" dirty="0"/>
              <a:t>for</a:t>
            </a:r>
            <a:r>
              <a:rPr lang="en-US" altLang="zh-CN" sz="2000" dirty="0"/>
              <a:t>(</a:t>
            </a:r>
            <a:r>
              <a:rPr lang="en-US" altLang="zh-CN" sz="2000" b="1" dirty="0" err="1"/>
              <a:t>int</a:t>
            </a:r>
            <a:r>
              <a:rPr lang="en-US" altLang="zh-CN" sz="2000" dirty="0"/>
              <a:t> i=0; i&lt;=m; i++)  </a:t>
            </a:r>
          </a:p>
          <a:p>
            <a:r>
              <a:rPr lang="en-US" altLang="zh-CN" sz="2000" dirty="0"/>
              <a:t>        {  </a:t>
            </a:r>
          </a:p>
          <a:p>
            <a:r>
              <a:rPr lang="en-US" altLang="zh-CN" sz="2000" dirty="0"/>
              <a:t>            </a:t>
            </a:r>
            <a:r>
              <a:rPr lang="en-US" altLang="zh-CN" sz="2000" dirty="0" err="1"/>
              <a:t>cout</a:t>
            </a:r>
            <a:r>
              <a:rPr lang="en-US" altLang="zh-CN" sz="2000" dirty="0"/>
              <a:t>&lt;&lt;list[i]&lt;&lt;" ";  </a:t>
            </a:r>
          </a:p>
          <a:p>
            <a:r>
              <a:rPr lang="en-US" altLang="zh-CN" sz="2000" dirty="0"/>
              <a:t>        }  </a:t>
            </a:r>
          </a:p>
          <a:p>
            <a:r>
              <a:rPr lang="en-US" altLang="zh-CN" sz="2000" dirty="0"/>
              <a:t>        </a:t>
            </a:r>
            <a:r>
              <a:rPr lang="en-US" altLang="zh-CN" sz="2000" dirty="0" err="1"/>
              <a:t>cout</a:t>
            </a:r>
            <a:r>
              <a:rPr lang="en-US" altLang="zh-CN" sz="2000" dirty="0"/>
              <a:t>&lt;&lt;</a:t>
            </a:r>
            <a:r>
              <a:rPr lang="en-US" altLang="zh-CN" sz="2000" dirty="0" err="1"/>
              <a:t>endl</a:t>
            </a:r>
            <a:r>
              <a:rPr lang="en-US" altLang="zh-CN" sz="2000" dirty="0"/>
              <a:t>;  </a:t>
            </a:r>
          </a:p>
          <a:p>
            <a:r>
              <a:rPr lang="en-US" altLang="zh-CN" sz="2000" dirty="0"/>
              <a:t>    }  </a:t>
            </a:r>
          </a:p>
          <a:p>
            <a:r>
              <a:rPr lang="en-US" altLang="zh-CN" sz="2000" dirty="0"/>
              <a:t>    </a:t>
            </a:r>
            <a:r>
              <a:rPr lang="en-US" altLang="zh-CN" sz="2000" b="1" dirty="0"/>
              <a:t>else</a:t>
            </a:r>
            <a:r>
              <a:rPr lang="en-US" altLang="zh-CN" sz="2000" dirty="0"/>
              <a:t>  </a:t>
            </a:r>
          </a:p>
          <a:p>
            <a:r>
              <a:rPr lang="en-US" altLang="zh-CN" sz="2000" dirty="0"/>
              <a:t>    {  </a:t>
            </a:r>
          </a:p>
          <a:p>
            <a:r>
              <a:rPr lang="en-US" altLang="zh-CN" sz="2000" dirty="0"/>
              <a:t>        //</a:t>
            </a:r>
            <a:r>
              <a:rPr lang="zh-CN" altLang="en-US" sz="2000" dirty="0"/>
              <a:t>将</a:t>
            </a:r>
            <a:r>
              <a:rPr lang="en-US" altLang="zh-CN" sz="2000" dirty="0"/>
              <a:t>list[</a:t>
            </a:r>
            <a:r>
              <a:rPr lang="en-US" altLang="zh-CN" sz="2000" dirty="0" err="1"/>
              <a:t>k:m</a:t>
            </a:r>
            <a:r>
              <a:rPr lang="en-US" altLang="zh-CN" sz="2000" dirty="0"/>
              <a:t>}</a:t>
            </a:r>
            <a:r>
              <a:rPr lang="zh-CN" altLang="en-US" sz="2000" dirty="0"/>
              <a:t>中的每一个元素分别与</a:t>
            </a:r>
            <a:r>
              <a:rPr lang="en-US" altLang="zh-CN" sz="2000" dirty="0"/>
              <a:t>list[k]</a:t>
            </a:r>
            <a:r>
              <a:rPr lang="zh-CN" altLang="en-US" sz="2000" dirty="0"/>
              <a:t>中的元素交换  </a:t>
            </a:r>
          </a:p>
          <a:p>
            <a:r>
              <a:rPr lang="zh-CN" altLang="en-US" sz="2000" dirty="0"/>
              <a:t>        </a:t>
            </a:r>
            <a:r>
              <a:rPr lang="en-US" altLang="zh-CN" sz="2000" dirty="0"/>
              <a:t>//</a:t>
            </a:r>
            <a:r>
              <a:rPr lang="zh-CN" altLang="en-US" sz="2000" dirty="0"/>
              <a:t>然后递归计算</a:t>
            </a:r>
            <a:r>
              <a:rPr lang="en-US" altLang="zh-CN" sz="2000" dirty="0"/>
              <a:t>list[k+1:m]</a:t>
            </a:r>
            <a:r>
              <a:rPr lang="zh-CN" altLang="en-US" sz="2000" dirty="0"/>
              <a:t>的全排列，将计算结果作为</a:t>
            </a:r>
            <a:r>
              <a:rPr lang="en-US" altLang="zh-CN" sz="2000" dirty="0"/>
              <a:t>list[0:k]</a:t>
            </a:r>
            <a:r>
              <a:rPr lang="zh-CN" altLang="en-US" sz="2000" dirty="0"/>
              <a:t>后缀  </a:t>
            </a:r>
          </a:p>
          <a:p>
            <a:r>
              <a:rPr lang="zh-CN" altLang="en-US" sz="2000" dirty="0"/>
              <a:t>        </a:t>
            </a:r>
            <a:r>
              <a:rPr lang="en-US" altLang="zh-CN" sz="2000" b="1" dirty="0"/>
              <a:t>for</a:t>
            </a:r>
            <a:r>
              <a:rPr lang="en-US" altLang="zh-CN" sz="2000" dirty="0"/>
              <a:t>(</a:t>
            </a:r>
            <a:r>
              <a:rPr lang="en-US" altLang="zh-CN" sz="2000" b="1" dirty="0" err="1"/>
              <a:t>int</a:t>
            </a:r>
            <a:r>
              <a:rPr lang="en-US" altLang="zh-CN" sz="2000" dirty="0"/>
              <a:t> i=k; i&lt;=</a:t>
            </a:r>
            <a:r>
              <a:rPr lang="en-US" altLang="zh-CN" sz="2000" dirty="0" err="1"/>
              <a:t>m;i</a:t>
            </a:r>
            <a:r>
              <a:rPr lang="en-US" altLang="zh-CN" sz="2000" dirty="0"/>
              <a:t>++){  </a:t>
            </a:r>
          </a:p>
          <a:p>
            <a:r>
              <a:rPr lang="en-US" altLang="zh-CN" sz="2000" dirty="0"/>
              <a:t>            Swap(list[k],list[i]);  </a:t>
            </a:r>
          </a:p>
          <a:p>
            <a:r>
              <a:rPr lang="en-US" altLang="zh-CN" sz="2000" dirty="0"/>
              <a:t>            Perm(list,k+1,m);  </a:t>
            </a:r>
          </a:p>
          <a:p>
            <a:r>
              <a:rPr lang="en-US" altLang="zh-CN" sz="2000" dirty="0"/>
              <a:t>            Swap(list[k],list[i]);  </a:t>
            </a:r>
          </a:p>
          <a:p>
            <a:r>
              <a:rPr lang="en-US" altLang="zh-CN" sz="2000" dirty="0"/>
              <a:t>        }  </a:t>
            </a:r>
          </a:p>
          <a:p>
            <a:r>
              <a:rPr lang="en-US" altLang="zh-CN" sz="2000" dirty="0"/>
              <a:t>    }  </a:t>
            </a:r>
          </a:p>
          <a:p>
            <a:r>
              <a:rPr lang="en-US" altLang="zh-CN" sz="2000" dirty="0"/>
              <a:t>}  </a:t>
            </a:r>
          </a:p>
        </p:txBody>
      </p:sp>
      <p:pic>
        <p:nvPicPr>
          <p:cNvPr id="5122" name="Picture 2" descr="https://imgconvert.csdnimg.cn/aHR0cDovL2hpLmNzZG4ubmV0L2F0dGFjaG1lbnQvMjAxMTEyLzE1LzBfMTMyMzkzODI0MWZvaVouZ2l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63512"/>
            <a:ext cx="416242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24461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CE1CAC9-EF7F-466E-B32A-AE5D24A7ADBC}" type="slidenum">
              <a:rPr lang="zh-CN" altLang="en-US"/>
              <a:pPr>
                <a:defRPr/>
              </a:pPr>
              <a:t>61</a:t>
            </a:fld>
            <a:endParaRPr lang="en-US" altLang="zh-CN"/>
          </a:p>
        </p:txBody>
      </p:sp>
      <p:sp>
        <p:nvSpPr>
          <p:cNvPr id="62467" name="Rectangle 2"/>
          <p:cNvSpPr>
            <a:spLocks noGrp="1" noChangeArrowheads="1"/>
          </p:cNvSpPr>
          <p:nvPr>
            <p:ph type="title"/>
          </p:nvPr>
        </p:nvSpPr>
        <p:spPr>
          <a:xfrm>
            <a:off x="685800" y="609600"/>
            <a:ext cx="7772400" cy="947738"/>
          </a:xfrm>
        </p:spPr>
        <p:txBody>
          <a:bodyPr>
            <a:normAutofit fontScale="90000"/>
          </a:bodyPr>
          <a:lstStyle/>
          <a:p>
            <a:pPr eaLnBrk="1" hangingPunct="1"/>
            <a:r>
              <a:rPr lang="zh-CN" altLang="en-US" sz="4000"/>
              <a:t>素数环问题</a:t>
            </a:r>
            <a:br>
              <a:rPr lang="zh-CN" altLang="en-US" sz="4000"/>
            </a:br>
            <a:endParaRPr lang="zh-CN" altLang="en-US" sz="4000"/>
          </a:p>
        </p:txBody>
      </p:sp>
      <p:sp>
        <p:nvSpPr>
          <p:cNvPr id="62468" name="Rectangle 3"/>
          <p:cNvSpPr>
            <a:spLocks noGrp="1" noChangeArrowheads="1"/>
          </p:cNvSpPr>
          <p:nvPr>
            <p:ph type="body" idx="1"/>
          </p:nvPr>
        </p:nvSpPr>
        <p:spPr>
          <a:xfrm>
            <a:off x="250825" y="1412875"/>
            <a:ext cx="8569325" cy="4683125"/>
          </a:xfrm>
        </p:spPr>
        <p:txBody>
          <a:bodyPr/>
          <a:lstStyle/>
          <a:p>
            <a:pPr marL="609600" indent="-609600" eaLnBrk="1" hangingPunct="1"/>
            <a:r>
              <a:rPr lang="zh-CN" altLang="en-US"/>
              <a:t>把从</a:t>
            </a:r>
            <a:r>
              <a:rPr lang="en-US" altLang="zh-CN"/>
              <a:t>1</a:t>
            </a:r>
            <a:r>
              <a:rPr lang="zh-CN" altLang="en-US"/>
              <a:t>到</a:t>
            </a:r>
            <a:r>
              <a:rPr lang="en-US" altLang="zh-CN"/>
              <a:t>20</a:t>
            </a:r>
            <a:r>
              <a:rPr lang="zh-CN" altLang="en-US"/>
              <a:t>这</a:t>
            </a:r>
            <a:r>
              <a:rPr lang="en-US" altLang="zh-CN"/>
              <a:t>20</a:t>
            </a:r>
            <a:r>
              <a:rPr lang="zh-CN" altLang="en-US"/>
              <a:t>个数摆成一个环，要求相邻的两个数的和是一个素数。</a:t>
            </a:r>
          </a:p>
          <a:p>
            <a:pPr marL="609600" indent="-609600" eaLnBrk="1" hangingPunct="1"/>
            <a:r>
              <a:rPr lang="zh-CN" altLang="en-US"/>
              <a:t>分析：用回溯算法，考察所有可能的排列。</a:t>
            </a:r>
          </a:p>
        </p:txBody>
      </p:sp>
    </p:spTree>
    <p:extLst>
      <p:ext uri="{BB962C8B-B14F-4D97-AF65-F5344CB8AC3E}">
        <p14:creationId xmlns:p14="http://schemas.microsoft.com/office/powerpoint/2010/main" val="3783332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0ABF1A09-B928-4E23-B6D4-436DBE041C59}" type="slidenum">
              <a:rPr lang="zh-CN" altLang="en-US"/>
              <a:pPr>
                <a:defRPr/>
              </a:pPr>
              <a:t>62</a:t>
            </a:fld>
            <a:endParaRPr lang="en-US" altLang="zh-CN"/>
          </a:p>
        </p:txBody>
      </p:sp>
      <p:sp>
        <p:nvSpPr>
          <p:cNvPr id="63491" name="Rectangle 3"/>
          <p:cNvSpPr>
            <a:spLocks noGrp="1" noChangeArrowheads="1"/>
          </p:cNvSpPr>
          <p:nvPr>
            <p:ph type="body" idx="1"/>
          </p:nvPr>
        </p:nvSpPr>
        <p:spPr>
          <a:xfrm>
            <a:off x="611188" y="1196975"/>
            <a:ext cx="7772400" cy="4114800"/>
          </a:xfrm>
        </p:spPr>
        <p:txBody>
          <a:bodyPr/>
          <a:lstStyle/>
          <a:p>
            <a:pPr eaLnBrk="1" hangingPunct="1">
              <a:buFontTx/>
              <a:buNone/>
            </a:pPr>
            <a:r>
              <a:rPr lang="en-US" altLang="zh-CN"/>
              <a:t>int main()</a:t>
            </a:r>
          </a:p>
          <a:p>
            <a:pPr eaLnBrk="1" hangingPunct="1">
              <a:buFontTx/>
              <a:buNone/>
            </a:pPr>
            <a:r>
              <a:rPr lang="en-US" altLang="zh-CN"/>
              <a:t>{</a:t>
            </a:r>
          </a:p>
          <a:p>
            <a:pPr eaLnBrk="1" hangingPunct="1">
              <a:buFontTx/>
              <a:buNone/>
            </a:pPr>
            <a:r>
              <a:rPr lang="en-US" altLang="zh-CN"/>
              <a:t>	int b[12], a[21];</a:t>
            </a:r>
          </a:p>
          <a:p>
            <a:pPr eaLnBrk="1" hangingPunct="1">
              <a:buFontTx/>
              <a:buNone/>
            </a:pPr>
            <a:r>
              <a:rPr lang="en-US" altLang="zh-CN"/>
              <a:t>   init();</a:t>
            </a:r>
          </a:p>
          <a:p>
            <a:pPr eaLnBrk="1" hangingPunct="1">
              <a:buFontTx/>
              <a:buNone/>
            </a:pPr>
            <a:r>
              <a:rPr lang="en-US" altLang="zh-CN"/>
              <a:t>	search(2);            //</a:t>
            </a:r>
            <a:r>
              <a:rPr lang="zh-CN" altLang="en-US"/>
              <a:t>递归搜索</a:t>
            </a:r>
          </a:p>
          <a:p>
            <a:pPr eaLnBrk="1" hangingPunct="1">
              <a:buFontTx/>
              <a:buNone/>
            </a:pPr>
            <a:r>
              <a:rPr lang="en-US" altLang="zh-CN"/>
              <a:t>}</a:t>
            </a:r>
            <a:endParaRPr lang="zh-CN" altLang="en-US"/>
          </a:p>
        </p:txBody>
      </p:sp>
    </p:spTree>
    <p:extLst>
      <p:ext uri="{BB962C8B-B14F-4D97-AF65-F5344CB8AC3E}">
        <p14:creationId xmlns:p14="http://schemas.microsoft.com/office/powerpoint/2010/main" val="1293844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304EF638-53A6-433B-B0B2-82FACFE57FE4}" type="slidenum">
              <a:rPr lang="zh-CN" altLang="en-US"/>
              <a:pPr>
                <a:defRPr/>
              </a:pPr>
              <a:t>63</a:t>
            </a:fld>
            <a:endParaRPr lang="en-US" altLang="zh-CN"/>
          </a:p>
        </p:txBody>
      </p:sp>
      <p:sp>
        <p:nvSpPr>
          <p:cNvPr id="64515" name="Rectangle 3"/>
          <p:cNvSpPr>
            <a:spLocks noGrp="1" noChangeArrowheads="1"/>
          </p:cNvSpPr>
          <p:nvPr>
            <p:ph type="body" idx="1"/>
          </p:nvPr>
        </p:nvSpPr>
        <p:spPr>
          <a:xfrm>
            <a:off x="685800" y="981075"/>
            <a:ext cx="7772400" cy="5114925"/>
          </a:xfrm>
        </p:spPr>
        <p:txBody>
          <a:bodyPr/>
          <a:lstStyle/>
          <a:p>
            <a:pPr eaLnBrk="1" hangingPunct="1">
              <a:lnSpc>
                <a:spcPct val="90000"/>
              </a:lnSpc>
              <a:buFontTx/>
              <a:buNone/>
            </a:pPr>
            <a:r>
              <a:rPr lang="en-US" altLang="zh-CN"/>
              <a:t>int isprime(int num)</a:t>
            </a:r>
          </a:p>
          <a:p>
            <a:pPr eaLnBrk="1" hangingPunct="1">
              <a:lnSpc>
                <a:spcPct val="90000"/>
              </a:lnSpc>
              <a:buFontTx/>
              <a:buNone/>
            </a:pPr>
            <a:r>
              <a:rPr lang="en-US" altLang="zh-CN"/>
              <a:t>{</a:t>
            </a:r>
          </a:p>
          <a:p>
            <a:pPr eaLnBrk="1" hangingPunct="1">
              <a:lnSpc>
                <a:spcPct val="90000"/>
              </a:lnSpc>
              <a:buFontTx/>
              <a:buNone/>
            </a:pPr>
            <a:r>
              <a:rPr lang="en-US" altLang="zh-CN"/>
              <a:t>	int i,k;</a:t>
            </a:r>
          </a:p>
          <a:p>
            <a:pPr eaLnBrk="1" hangingPunct="1">
              <a:lnSpc>
                <a:spcPct val="90000"/>
              </a:lnSpc>
              <a:buFontTx/>
              <a:buNone/>
            </a:pPr>
            <a:r>
              <a:rPr lang="en-US" altLang="zh-CN"/>
              <a:t>	k=sqrt(num);</a:t>
            </a:r>
          </a:p>
          <a:p>
            <a:pPr eaLnBrk="1" hangingPunct="1">
              <a:lnSpc>
                <a:spcPct val="90000"/>
              </a:lnSpc>
              <a:buFontTx/>
              <a:buNone/>
            </a:pPr>
            <a:r>
              <a:rPr lang="en-US" altLang="zh-CN"/>
              <a:t>	for(i=2;i&lt;=k;i++)</a:t>
            </a:r>
          </a:p>
          <a:p>
            <a:pPr eaLnBrk="1" hangingPunct="1">
              <a:lnSpc>
                <a:spcPct val="90000"/>
              </a:lnSpc>
              <a:buFontTx/>
              <a:buNone/>
            </a:pPr>
            <a:r>
              <a:rPr lang="en-US" altLang="zh-CN"/>
              <a:t>		if(num%i==0)</a:t>
            </a:r>
          </a:p>
          <a:p>
            <a:pPr eaLnBrk="1" hangingPunct="1">
              <a:lnSpc>
                <a:spcPct val="90000"/>
              </a:lnSpc>
              <a:buFontTx/>
              <a:buNone/>
            </a:pPr>
            <a:r>
              <a:rPr lang="en-US" altLang="zh-CN"/>
              <a:t>			return(0);</a:t>
            </a:r>
          </a:p>
          <a:p>
            <a:pPr eaLnBrk="1" hangingPunct="1">
              <a:lnSpc>
                <a:spcPct val="90000"/>
              </a:lnSpc>
              <a:buFontTx/>
              <a:buNone/>
            </a:pPr>
            <a:r>
              <a:rPr lang="en-US" altLang="zh-CN"/>
              <a:t>	return(1);</a:t>
            </a:r>
          </a:p>
          <a:p>
            <a:pPr eaLnBrk="1" hangingPunct="1">
              <a:lnSpc>
                <a:spcPct val="90000"/>
              </a:lnSpc>
              <a:buFontTx/>
              <a:buNone/>
            </a:pPr>
            <a:r>
              <a:rPr lang="en-US" altLang="zh-CN"/>
              <a:t>}</a:t>
            </a:r>
            <a:endParaRPr lang="zh-CN" altLang="en-US"/>
          </a:p>
        </p:txBody>
      </p:sp>
    </p:spTree>
    <p:extLst>
      <p:ext uri="{BB962C8B-B14F-4D97-AF65-F5344CB8AC3E}">
        <p14:creationId xmlns:p14="http://schemas.microsoft.com/office/powerpoint/2010/main" val="539061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13F95A0B-2AA3-4C2C-BD36-AE9DBE889B49}" type="slidenum">
              <a:rPr lang="zh-CN" altLang="en-US"/>
              <a:pPr>
                <a:defRPr/>
              </a:pPr>
              <a:t>64</a:t>
            </a:fld>
            <a:endParaRPr lang="en-US" altLang="zh-CN"/>
          </a:p>
        </p:txBody>
      </p:sp>
      <p:sp>
        <p:nvSpPr>
          <p:cNvPr id="65539" name="Rectangle 3"/>
          <p:cNvSpPr>
            <a:spLocks noGrp="1" noChangeArrowheads="1"/>
          </p:cNvSpPr>
          <p:nvPr>
            <p:ph type="body" idx="1"/>
          </p:nvPr>
        </p:nvSpPr>
        <p:spPr>
          <a:xfrm>
            <a:off x="250825" y="765175"/>
            <a:ext cx="8893175" cy="6092825"/>
          </a:xfrm>
        </p:spPr>
        <p:txBody>
          <a:bodyPr/>
          <a:lstStyle/>
          <a:p>
            <a:pPr eaLnBrk="1" hangingPunct="1">
              <a:lnSpc>
                <a:spcPct val="80000"/>
              </a:lnSpc>
              <a:buFontTx/>
              <a:buNone/>
            </a:pPr>
            <a:r>
              <a:rPr lang="en-US" altLang="zh-CN" sz="2800"/>
              <a:t>void getb()</a:t>
            </a:r>
          </a:p>
          <a:p>
            <a:pPr eaLnBrk="1" hangingPunct="1">
              <a:lnSpc>
                <a:spcPct val="80000"/>
              </a:lnSpc>
              <a:buFontTx/>
              <a:buNone/>
            </a:pPr>
            <a:r>
              <a:rPr lang="en-US" altLang="zh-CN" sz="2800"/>
              <a:t>{	int i,k=0,j,flag;</a:t>
            </a:r>
          </a:p>
          <a:p>
            <a:pPr eaLnBrk="1" hangingPunct="1">
              <a:lnSpc>
                <a:spcPct val="80000"/>
              </a:lnSpc>
              <a:buFontTx/>
              <a:buNone/>
            </a:pPr>
            <a:r>
              <a:rPr lang="en-US" altLang="zh-CN" sz="2800"/>
              <a:t>	for(i=2;i&lt;=39;i++)</a:t>
            </a:r>
          </a:p>
          <a:p>
            <a:pPr eaLnBrk="1" hangingPunct="1">
              <a:lnSpc>
                <a:spcPct val="80000"/>
              </a:lnSpc>
              <a:buFontTx/>
              <a:buNone/>
            </a:pPr>
            <a:r>
              <a:rPr lang="en-US" altLang="zh-CN" sz="2800"/>
              <a:t>	{	flag=1;</a:t>
            </a:r>
          </a:p>
          <a:p>
            <a:pPr eaLnBrk="1" hangingPunct="1">
              <a:lnSpc>
                <a:spcPct val="80000"/>
              </a:lnSpc>
              <a:buFontTx/>
              <a:buNone/>
            </a:pPr>
            <a:r>
              <a:rPr lang="en-US" altLang="zh-CN" sz="2800"/>
              <a:t>		for(j=2;j&lt;=sqrt(i);j++)</a:t>
            </a:r>
          </a:p>
          <a:p>
            <a:pPr eaLnBrk="1" hangingPunct="1">
              <a:lnSpc>
                <a:spcPct val="80000"/>
              </a:lnSpc>
              <a:buFontTx/>
              <a:buNone/>
            </a:pPr>
            <a:r>
              <a:rPr lang="en-US" altLang="zh-CN" sz="2800"/>
              <a:t>			if(i%j==0)</a:t>
            </a:r>
          </a:p>
          <a:p>
            <a:pPr eaLnBrk="1" hangingPunct="1">
              <a:lnSpc>
                <a:spcPct val="80000"/>
              </a:lnSpc>
              <a:buFontTx/>
              <a:buNone/>
            </a:pPr>
            <a:r>
              <a:rPr lang="en-US" altLang="zh-CN" sz="2800"/>
              <a:t>			{</a:t>
            </a:r>
          </a:p>
          <a:p>
            <a:pPr eaLnBrk="1" hangingPunct="1">
              <a:lnSpc>
                <a:spcPct val="80000"/>
              </a:lnSpc>
              <a:buFontTx/>
              <a:buNone/>
            </a:pPr>
            <a:r>
              <a:rPr lang="en-US" altLang="zh-CN" sz="2800"/>
              <a:t>				flag=0;break;</a:t>
            </a:r>
          </a:p>
          <a:p>
            <a:pPr eaLnBrk="1" hangingPunct="1">
              <a:lnSpc>
                <a:spcPct val="80000"/>
              </a:lnSpc>
              <a:buFontTx/>
              <a:buNone/>
            </a:pPr>
            <a:r>
              <a:rPr lang="en-US" altLang="zh-CN" sz="2800"/>
              <a:t>			}</a:t>
            </a:r>
          </a:p>
          <a:p>
            <a:pPr eaLnBrk="1" hangingPunct="1">
              <a:lnSpc>
                <a:spcPct val="80000"/>
              </a:lnSpc>
              <a:buFontTx/>
              <a:buNone/>
            </a:pPr>
            <a:r>
              <a:rPr lang="en-US" altLang="zh-CN" sz="2800"/>
              <a:t>			if(flag==1)</a:t>
            </a:r>
          </a:p>
          <a:p>
            <a:pPr eaLnBrk="1" hangingPunct="1">
              <a:lnSpc>
                <a:spcPct val="80000"/>
              </a:lnSpc>
              <a:buFontTx/>
              <a:buNone/>
            </a:pPr>
            <a:r>
              <a:rPr lang="en-US" altLang="zh-CN" sz="2800"/>
              <a:t>				b[k++]=i;</a:t>
            </a:r>
          </a:p>
          <a:p>
            <a:pPr eaLnBrk="1" hangingPunct="1">
              <a:lnSpc>
                <a:spcPct val="80000"/>
              </a:lnSpc>
              <a:buFontTx/>
              <a:buNone/>
            </a:pPr>
            <a:r>
              <a:rPr lang="en-US" altLang="zh-CN" sz="2800"/>
              <a:t>	}</a:t>
            </a:r>
          </a:p>
          <a:p>
            <a:pPr eaLnBrk="1" hangingPunct="1">
              <a:lnSpc>
                <a:spcPct val="80000"/>
              </a:lnSpc>
              <a:buFontTx/>
              <a:buNone/>
            </a:pPr>
            <a:r>
              <a:rPr lang="en-US" altLang="zh-CN" sz="2800"/>
              <a:t>}			</a:t>
            </a:r>
          </a:p>
        </p:txBody>
      </p:sp>
    </p:spTree>
    <p:extLst>
      <p:ext uri="{BB962C8B-B14F-4D97-AF65-F5344CB8AC3E}">
        <p14:creationId xmlns:p14="http://schemas.microsoft.com/office/powerpoint/2010/main" val="3608281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4AF2F01E-B01F-4771-8A9A-4E1241DFBC1B}" type="slidenum">
              <a:rPr lang="zh-CN" altLang="en-US"/>
              <a:pPr>
                <a:defRPr/>
              </a:pPr>
              <a:t>65</a:t>
            </a:fld>
            <a:endParaRPr lang="en-US" altLang="zh-CN"/>
          </a:p>
        </p:txBody>
      </p:sp>
      <p:sp>
        <p:nvSpPr>
          <p:cNvPr id="66563" name="Rectangle 3"/>
          <p:cNvSpPr>
            <a:spLocks noGrp="1" noChangeArrowheads="1"/>
          </p:cNvSpPr>
          <p:nvPr>
            <p:ph type="body" idx="1"/>
          </p:nvPr>
        </p:nvSpPr>
        <p:spPr>
          <a:xfrm>
            <a:off x="468313" y="1341438"/>
            <a:ext cx="7772400" cy="4114800"/>
          </a:xfrm>
        </p:spPr>
        <p:txBody>
          <a:bodyPr/>
          <a:lstStyle/>
          <a:p>
            <a:pPr eaLnBrk="1" hangingPunct="1">
              <a:buFontTx/>
              <a:buNone/>
            </a:pPr>
            <a:r>
              <a:rPr lang="en-US" altLang="zh-CN"/>
              <a:t>int isprime(int num)</a:t>
            </a:r>
          </a:p>
          <a:p>
            <a:pPr eaLnBrk="1" hangingPunct="1">
              <a:buFontTx/>
              <a:buNone/>
            </a:pPr>
            <a:r>
              <a:rPr lang="en-US" altLang="zh-CN"/>
              <a:t>{</a:t>
            </a:r>
          </a:p>
          <a:p>
            <a:pPr eaLnBrk="1" hangingPunct="1">
              <a:buFontTx/>
              <a:buNone/>
            </a:pPr>
            <a:r>
              <a:rPr lang="en-US" altLang="zh-CN"/>
              <a:t>	int i;</a:t>
            </a:r>
          </a:p>
          <a:p>
            <a:pPr eaLnBrk="1" hangingPunct="1">
              <a:buFontTx/>
              <a:buNone/>
            </a:pPr>
            <a:r>
              <a:rPr lang="en-US" altLang="zh-CN"/>
              <a:t>	for(i=0;i&lt;12;i++)</a:t>
            </a:r>
          </a:p>
          <a:p>
            <a:pPr eaLnBrk="1" hangingPunct="1">
              <a:buFontTx/>
              <a:buNone/>
            </a:pPr>
            <a:r>
              <a:rPr lang="en-US" altLang="zh-CN"/>
              <a:t>		if(num==b[i]) return 1;</a:t>
            </a:r>
          </a:p>
          <a:p>
            <a:pPr eaLnBrk="1" hangingPunct="1">
              <a:buFontTx/>
              <a:buNone/>
            </a:pPr>
            <a:r>
              <a:rPr lang="en-US" altLang="zh-CN"/>
              <a:t>	    return 0;</a:t>
            </a:r>
          </a:p>
          <a:p>
            <a:pPr eaLnBrk="1" hangingPunct="1">
              <a:buFontTx/>
              <a:buNone/>
            </a:pPr>
            <a:r>
              <a:rPr lang="en-US" altLang="zh-CN"/>
              <a:t>}</a:t>
            </a:r>
            <a:endParaRPr lang="zh-CN" altLang="en-US"/>
          </a:p>
          <a:p>
            <a:pPr eaLnBrk="1" hangingPunct="1"/>
            <a:endParaRPr lang="zh-CN" altLang="en-US"/>
          </a:p>
        </p:txBody>
      </p:sp>
    </p:spTree>
    <p:extLst>
      <p:ext uri="{BB962C8B-B14F-4D97-AF65-F5344CB8AC3E}">
        <p14:creationId xmlns:p14="http://schemas.microsoft.com/office/powerpoint/2010/main" val="29183004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BB14AA8E-7B1A-45CF-AA60-DA2B1D57D986}" type="slidenum">
              <a:rPr lang="zh-CN" altLang="en-US"/>
              <a:pPr>
                <a:defRPr/>
              </a:pPr>
              <a:t>66</a:t>
            </a:fld>
            <a:endParaRPr lang="en-US" altLang="zh-CN"/>
          </a:p>
        </p:txBody>
      </p:sp>
      <p:sp>
        <p:nvSpPr>
          <p:cNvPr id="67587" name="Rectangle 3"/>
          <p:cNvSpPr>
            <a:spLocks noGrp="1" noChangeArrowheads="1"/>
          </p:cNvSpPr>
          <p:nvPr>
            <p:ph type="body" idx="1"/>
          </p:nvPr>
        </p:nvSpPr>
        <p:spPr>
          <a:xfrm>
            <a:off x="685800" y="1268413"/>
            <a:ext cx="7772400" cy="4827587"/>
          </a:xfrm>
        </p:spPr>
        <p:txBody>
          <a:bodyPr/>
          <a:lstStyle/>
          <a:p>
            <a:pPr eaLnBrk="1" hangingPunct="1">
              <a:buFontTx/>
              <a:buNone/>
            </a:pPr>
            <a:r>
              <a:rPr lang="en-US" altLang="zh-CN"/>
              <a:t>void init()</a:t>
            </a:r>
          </a:p>
          <a:p>
            <a:pPr eaLnBrk="1" hangingPunct="1">
              <a:buFontTx/>
              <a:buNone/>
            </a:pPr>
            <a:r>
              <a:rPr lang="en-US" altLang="zh-CN"/>
              <a:t>{</a:t>
            </a:r>
          </a:p>
          <a:p>
            <a:pPr eaLnBrk="1" hangingPunct="1">
              <a:buFontTx/>
              <a:buNone/>
            </a:pPr>
            <a:r>
              <a:rPr lang="en-US" altLang="zh-CN"/>
              <a:t>	int i;</a:t>
            </a:r>
          </a:p>
          <a:p>
            <a:pPr eaLnBrk="1" hangingPunct="1">
              <a:buFontTx/>
              <a:buNone/>
            </a:pPr>
            <a:r>
              <a:rPr lang="en-US" altLang="zh-CN"/>
              <a:t>	for(i=0;i&lt;21;i++)</a:t>
            </a:r>
          </a:p>
          <a:p>
            <a:pPr eaLnBrk="1" hangingPunct="1">
              <a:buFontTx/>
              <a:buNone/>
            </a:pPr>
            <a:r>
              <a:rPr lang="en-US" altLang="zh-CN"/>
              <a:t>		a[i]=i;</a:t>
            </a:r>
          </a:p>
          <a:p>
            <a:pPr eaLnBrk="1" hangingPunct="1">
              <a:buFontTx/>
              <a:buNone/>
            </a:pPr>
            <a:r>
              <a:rPr lang="en-US" altLang="zh-CN"/>
              <a:t>   getb();</a:t>
            </a:r>
          </a:p>
          <a:p>
            <a:pPr eaLnBrk="1" hangingPunct="1">
              <a:buFontTx/>
              <a:buNone/>
            </a:pPr>
            <a:r>
              <a:rPr lang="en-US" altLang="zh-CN"/>
              <a:t>}</a:t>
            </a:r>
            <a:endParaRPr lang="zh-CN" altLang="en-US"/>
          </a:p>
        </p:txBody>
      </p:sp>
    </p:spTree>
    <p:extLst>
      <p:ext uri="{BB962C8B-B14F-4D97-AF65-F5344CB8AC3E}">
        <p14:creationId xmlns:p14="http://schemas.microsoft.com/office/powerpoint/2010/main" val="15335318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F0938B5E-5347-464A-AFE9-D5B59A16E99D}" type="slidenum">
              <a:rPr lang="zh-CN" altLang="en-US"/>
              <a:pPr>
                <a:defRPr/>
              </a:pPr>
              <a:t>67</a:t>
            </a:fld>
            <a:endParaRPr lang="en-US" altLang="zh-CN"/>
          </a:p>
        </p:txBody>
      </p:sp>
      <p:sp>
        <p:nvSpPr>
          <p:cNvPr id="68611" name="Rectangle 3"/>
          <p:cNvSpPr>
            <a:spLocks noGrp="1" noChangeArrowheads="1"/>
          </p:cNvSpPr>
          <p:nvPr>
            <p:ph type="body" idx="1"/>
          </p:nvPr>
        </p:nvSpPr>
        <p:spPr>
          <a:xfrm>
            <a:off x="323850" y="476250"/>
            <a:ext cx="8820150" cy="6048375"/>
          </a:xfrm>
        </p:spPr>
        <p:txBody>
          <a:bodyPr/>
          <a:lstStyle/>
          <a:p>
            <a:pPr eaLnBrk="1" hangingPunct="1">
              <a:lnSpc>
                <a:spcPct val="80000"/>
              </a:lnSpc>
              <a:buFontTx/>
              <a:buNone/>
            </a:pPr>
            <a:r>
              <a:rPr lang="en-US" altLang="zh-CN"/>
              <a:t>void search(int m)</a:t>
            </a:r>
          </a:p>
          <a:p>
            <a:pPr eaLnBrk="1" hangingPunct="1">
              <a:lnSpc>
                <a:spcPct val="80000"/>
              </a:lnSpc>
              <a:buFontTx/>
              <a:buNone/>
            </a:pPr>
            <a:r>
              <a:rPr lang="en-US" altLang="zh-CN"/>
              <a:t>{</a:t>
            </a:r>
          </a:p>
          <a:p>
            <a:pPr eaLnBrk="1" hangingPunct="1">
              <a:lnSpc>
                <a:spcPct val="80000"/>
              </a:lnSpc>
              <a:buFontTx/>
              <a:buNone/>
            </a:pPr>
            <a:r>
              <a:rPr lang="en-US" altLang="zh-CN"/>
              <a:t>  int i;</a:t>
            </a:r>
          </a:p>
          <a:p>
            <a:pPr eaLnBrk="1" hangingPunct="1">
              <a:lnSpc>
                <a:spcPct val="80000"/>
              </a:lnSpc>
              <a:buFontTx/>
              <a:buNone/>
            </a:pPr>
            <a:r>
              <a:rPr lang="en-US" altLang="zh-CN"/>
              <a:t>  if(m&gt;20)                       //</a:t>
            </a:r>
            <a:r>
              <a:rPr lang="zh-CN" altLang="en-US"/>
              <a:t>当已经搜索到叶结点时</a:t>
            </a:r>
          </a:p>
          <a:p>
            <a:pPr eaLnBrk="1" hangingPunct="1">
              <a:lnSpc>
                <a:spcPct val="80000"/>
              </a:lnSpc>
              <a:buFontTx/>
              <a:buNone/>
            </a:pPr>
            <a:r>
              <a:rPr lang="en-US" altLang="zh-CN"/>
              <a:t>  {</a:t>
            </a:r>
          </a:p>
          <a:p>
            <a:pPr eaLnBrk="1" hangingPunct="1">
              <a:lnSpc>
                <a:spcPct val="80000"/>
              </a:lnSpc>
              <a:buFontTx/>
              <a:buNone/>
            </a:pPr>
            <a:r>
              <a:rPr lang="en-US" altLang="zh-CN"/>
              <a:t>	 if(isprime(a[1]+a[20]))        //</a:t>
            </a:r>
            <a:r>
              <a:rPr lang="zh-CN" altLang="en-US"/>
              <a:t>如果</a:t>
            </a:r>
            <a:r>
              <a:rPr lang="en-US" altLang="zh-CN"/>
              <a:t>a[1]+a[20]</a:t>
            </a:r>
            <a:r>
              <a:rPr lang="zh-CN" altLang="en-US"/>
              <a:t>也是素数</a:t>
            </a:r>
          </a:p>
          <a:p>
            <a:pPr eaLnBrk="1" hangingPunct="1">
              <a:lnSpc>
                <a:spcPct val="80000"/>
              </a:lnSpc>
              <a:buFontTx/>
              <a:buNone/>
            </a:pPr>
            <a:r>
              <a:rPr lang="zh-CN" altLang="en-US"/>
              <a:t>	 </a:t>
            </a:r>
            <a:r>
              <a:rPr lang="en-US" altLang="zh-CN"/>
              <a:t>printresult();            //</a:t>
            </a:r>
            <a:r>
              <a:rPr lang="zh-CN" altLang="en-US"/>
              <a:t>输出当前解</a:t>
            </a:r>
          </a:p>
          <a:p>
            <a:pPr eaLnBrk="1" hangingPunct="1">
              <a:lnSpc>
                <a:spcPct val="80000"/>
              </a:lnSpc>
              <a:buFontTx/>
              <a:buNone/>
            </a:pPr>
            <a:r>
              <a:rPr lang="zh-CN" altLang="en-US"/>
              <a:t>	 </a:t>
            </a:r>
            <a:r>
              <a:rPr lang="en-US" altLang="zh-CN"/>
              <a:t>return;</a:t>
            </a:r>
          </a:p>
          <a:p>
            <a:pPr eaLnBrk="1" hangingPunct="1">
              <a:lnSpc>
                <a:spcPct val="80000"/>
              </a:lnSpc>
              <a:buFontTx/>
              <a:buNone/>
            </a:pPr>
            <a:r>
              <a:rPr lang="en-US" altLang="zh-CN"/>
              <a:t>  }</a:t>
            </a:r>
          </a:p>
          <a:p>
            <a:pPr eaLnBrk="1" hangingPunct="1">
              <a:lnSpc>
                <a:spcPct val="80000"/>
              </a:lnSpc>
              <a:buFontTx/>
              <a:buNone/>
            </a:pPr>
            <a:r>
              <a:rPr lang="en-US" altLang="zh-CN"/>
              <a:t>	</a:t>
            </a:r>
            <a:endParaRPr lang="zh-CN" altLang="en-US"/>
          </a:p>
        </p:txBody>
      </p:sp>
    </p:spTree>
    <p:extLst>
      <p:ext uri="{BB962C8B-B14F-4D97-AF65-F5344CB8AC3E}">
        <p14:creationId xmlns:p14="http://schemas.microsoft.com/office/powerpoint/2010/main" val="35697120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pPr>
              <a:defRPr/>
            </a:pPr>
            <a:fld id="{BE13B739-D00F-458D-BE01-A697107EC95C}" type="slidenum">
              <a:rPr lang="zh-CN" altLang="en-US"/>
              <a:pPr>
                <a:defRPr/>
              </a:pPr>
              <a:t>68</a:t>
            </a:fld>
            <a:endParaRPr lang="en-US" altLang="zh-CN"/>
          </a:p>
        </p:txBody>
      </p:sp>
      <p:sp>
        <p:nvSpPr>
          <p:cNvPr id="69635" name="Rectangle 3"/>
          <p:cNvSpPr>
            <a:spLocks noGrp="1" noChangeArrowheads="1"/>
          </p:cNvSpPr>
          <p:nvPr>
            <p:ph type="body" idx="1"/>
          </p:nvPr>
        </p:nvSpPr>
        <p:spPr>
          <a:xfrm>
            <a:off x="0" y="836613"/>
            <a:ext cx="8458200" cy="5616575"/>
          </a:xfrm>
        </p:spPr>
        <p:txBody>
          <a:bodyPr/>
          <a:lstStyle/>
          <a:p>
            <a:pPr eaLnBrk="1" hangingPunct="1">
              <a:lnSpc>
                <a:spcPct val="80000"/>
              </a:lnSpc>
              <a:buFontTx/>
              <a:buNone/>
            </a:pPr>
            <a:r>
              <a:rPr lang="en-US" altLang="zh-CN" sz="2800"/>
              <a:t>else</a:t>
            </a:r>
          </a:p>
          <a:p>
            <a:pPr eaLnBrk="1" hangingPunct="1">
              <a:lnSpc>
                <a:spcPct val="80000"/>
              </a:lnSpc>
              <a:buFontTx/>
              <a:buNone/>
            </a:pPr>
            <a:r>
              <a:rPr lang="en-US" altLang="zh-CN" sz="2800"/>
              <a:t>{</a:t>
            </a:r>
          </a:p>
          <a:p>
            <a:pPr eaLnBrk="1" hangingPunct="1">
              <a:lnSpc>
                <a:spcPct val="80000"/>
              </a:lnSpc>
              <a:buFontTx/>
              <a:buNone/>
            </a:pPr>
            <a:r>
              <a:rPr lang="en-US" altLang="zh-CN" sz="2800"/>
              <a:t>		for(i=m;i&lt;=20;i++)           //(</a:t>
            </a:r>
            <a:r>
              <a:rPr lang="zh-CN" altLang="en-US" sz="2800"/>
              <a:t>排列树</a:t>
            </a:r>
            <a:r>
              <a:rPr lang="en-US" altLang="zh-CN" sz="2800"/>
              <a:t>)</a:t>
            </a:r>
          </a:p>
          <a:p>
            <a:pPr eaLnBrk="1" hangingPunct="1">
              <a:lnSpc>
                <a:spcPct val="80000"/>
              </a:lnSpc>
              <a:buFontTx/>
              <a:buNone/>
            </a:pPr>
            <a:r>
              <a:rPr lang="en-US" altLang="zh-CN" sz="2800"/>
              <a:t>	{</a:t>
            </a:r>
          </a:p>
          <a:p>
            <a:pPr eaLnBrk="1" hangingPunct="1">
              <a:lnSpc>
                <a:spcPct val="80000"/>
              </a:lnSpc>
              <a:buFontTx/>
              <a:buNone/>
            </a:pPr>
            <a:r>
              <a:rPr lang="en-US" altLang="zh-CN" sz="2800"/>
              <a:t>		swap(m,i);              //</a:t>
            </a:r>
            <a:r>
              <a:rPr lang="zh-CN" altLang="en-US" sz="2800"/>
              <a:t>交换</a:t>
            </a:r>
            <a:r>
              <a:rPr lang="en-US" altLang="zh-CN" sz="2800"/>
              <a:t>a[m]</a:t>
            </a:r>
            <a:r>
              <a:rPr lang="zh-CN" altLang="en-US" sz="2800"/>
              <a:t>和</a:t>
            </a:r>
            <a:r>
              <a:rPr lang="en-US" altLang="zh-CN" sz="2800"/>
              <a:t>a[i]</a:t>
            </a:r>
          </a:p>
          <a:p>
            <a:pPr eaLnBrk="1" hangingPunct="1">
              <a:lnSpc>
                <a:spcPct val="80000"/>
              </a:lnSpc>
              <a:buFontTx/>
              <a:buNone/>
            </a:pPr>
            <a:r>
              <a:rPr lang="en-US" altLang="zh-CN" sz="2800"/>
              <a:t>		if(isprime(a[m-1]+a[m]))  //</a:t>
            </a:r>
            <a:r>
              <a:rPr lang="zh-CN" altLang="en-US" sz="2800"/>
              <a:t>判断</a:t>
            </a:r>
            <a:r>
              <a:rPr lang="en-US" altLang="zh-CN" sz="2800"/>
              <a:t>a[m-1]+a[m]</a:t>
            </a:r>
            <a:r>
              <a:rPr lang="zh-CN" altLang="en-US" sz="2800"/>
              <a:t>是否是素数</a:t>
            </a:r>
          </a:p>
          <a:p>
            <a:pPr eaLnBrk="1" hangingPunct="1">
              <a:lnSpc>
                <a:spcPct val="80000"/>
              </a:lnSpc>
              <a:buFontTx/>
              <a:buNone/>
            </a:pPr>
            <a:r>
              <a:rPr lang="zh-CN" altLang="en-US" sz="2800"/>
              <a:t>		</a:t>
            </a:r>
            <a:r>
              <a:rPr lang="en-US" altLang="zh-CN" sz="2800"/>
              <a:t>search(m+1);       //</a:t>
            </a:r>
            <a:r>
              <a:rPr lang="zh-CN" altLang="en-US" sz="2800"/>
              <a:t>递归搜索下一个位置</a:t>
            </a:r>
          </a:p>
          <a:p>
            <a:pPr eaLnBrk="1" hangingPunct="1">
              <a:lnSpc>
                <a:spcPct val="80000"/>
              </a:lnSpc>
              <a:buFontTx/>
              <a:buNone/>
            </a:pPr>
            <a:r>
              <a:rPr lang="zh-CN" altLang="en-US" sz="2800"/>
              <a:t>		</a:t>
            </a:r>
            <a:r>
              <a:rPr lang="en-US" altLang="zh-CN" sz="2800"/>
              <a:t>swap(m,i);             //</a:t>
            </a:r>
            <a:r>
              <a:rPr lang="zh-CN" altLang="en-US" sz="2800"/>
              <a:t>把</a:t>
            </a:r>
            <a:r>
              <a:rPr lang="en-US" altLang="zh-CN" sz="2800"/>
              <a:t>a[m]</a:t>
            </a:r>
            <a:r>
              <a:rPr lang="zh-CN" altLang="en-US" sz="2800"/>
              <a:t>和</a:t>
            </a:r>
            <a:r>
              <a:rPr lang="en-US" altLang="zh-CN" sz="2800"/>
              <a:t>a[i]</a:t>
            </a:r>
            <a:r>
              <a:rPr lang="zh-CN" altLang="en-US" sz="2800"/>
              <a:t>换回来</a:t>
            </a:r>
          </a:p>
          <a:p>
            <a:pPr eaLnBrk="1" hangingPunct="1">
              <a:lnSpc>
                <a:spcPct val="80000"/>
              </a:lnSpc>
              <a:buFontTx/>
              <a:buNone/>
            </a:pPr>
            <a:r>
              <a:rPr lang="zh-CN" altLang="en-US" sz="2800"/>
              <a:t>	</a:t>
            </a:r>
            <a:r>
              <a:rPr lang="en-US" altLang="zh-CN" sz="2800"/>
              <a:t>}</a:t>
            </a:r>
          </a:p>
          <a:p>
            <a:pPr eaLnBrk="1" hangingPunct="1">
              <a:lnSpc>
                <a:spcPct val="80000"/>
              </a:lnSpc>
              <a:buFontTx/>
              <a:buNone/>
            </a:pPr>
            <a:r>
              <a:rPr lang="en-US" altLang="zh-CN" sz="2800"/>
              <a:t>}</a:t>
            </a:r>
          </a:p>
          <a:p>
            <a:pPr eaLnBrk="1" hangingPunct="1">
              <a:lnSpc>
                <a:spcPct val="80000"/>
              </a:lnSpc>
              <a:buFontTx/>
              <a:buNone/>
            </a:pPr>
            <a:r>
              <a:rPr lang="en-US" altLang="zh-CN" sz="2800"/>
              <a:t>}</a:t>
            </a:r>
            <a:endParaRPr lang="zh-CN" altLang="en-US" sz="2800"/>
          </a:p>
          <a:p>
            <a:pPr eaLnBrk="1" hangingPunct="1">
              <a:lnSpc>
                <a:spcPct val="80000"/>
              </a:lnSpc>
              <a:buFontTx/>
              <a:buNone/>
            </a:pPr>
            <a:endParaRPr lang="zh-CN" altLang="en-US" sz="2000"/>
          </a:p>
        </p:txBody>
      </p:sp>
    </p:spTree>
    <p:extLst>
      <p:ext uri="{BB962C8B-B14F-4D97-AF65-F5344CB8AC3E}">
        <p14:creationId xmlns:p14="http://schemas.microsoft.com/office/powerpoint/2010/main" val="32024866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00AE0161-35D0-4446-8A5D-A07AD0CC069A}" type="slidenum">
              <a:rPr lang="zh-CN" altLang="en-US" smtClean="0"/>
              <a:pPr>
                <a:defRPr/>
              </a:pPr>
              <a:t>69</a:t>
            </a:fld>
            <a:endParaRPr lang="en-US" altLang="zh-CN"/>
          </a:p>
        </p:txBody>
      </p:sp>
      <p:sp>
        <p:nvSpPr>
          <p:cNvPr id="5" name="Rectangle 2"/>
          <p:cNvSpPr>
            <a:spLocks noGrp="1" noChangeArrowheads="1"/>
          </p:cNvSpPr>
          <p:nvPr>
            <p:ph type="title"/>
          </p:nvPr>
        </p:nvSpPr>
        <p:spPr>
          <a:xfrm>
            <a:off x="571500" y="0"/>
            <a:ext cx="7772400" cy="1143000"/>
          </a:xfrm>
        </p:spPr>
        <p:txBody>
          <a:bodyPr/>
          <a:lstStyle/>
          <a:p>
            <a:pPr eaLnBrk="1" hangingPunct="1">
              <a:defRPr/>
            </a:pPr>
            <a:r>
              <a:rPr lang="en-US" altLang="zh-CN" dirty="0" err="1">
                <a:effectLst>
                  <a:outerShdw blurRad="38100" dist="38100" dir="2700000" algn="tl">
                    <a:srgbClr val="C0C0C0"/>
                  </a:outerShdw>
                </a:effectLst>
                <a:ea typeface="黑体" pitchFamily="2" charset="-122"/>
              </a:rPr>
              <a:t>旅行售货员问题</a:t>
            </a:r>
            <a:endParaRPr lang="zh-CN" altLang="en-US" dirty="0">
              <a:effectLst>
                <a:outerShdw blurRad="38100" dist="38100" dir="2700000" algn="tl">
                  <a:srgbClr val="C0C0C0"/>
                </a:outerShdw>
              </a:effectLst>
              <a:ea typeface="黑体" pitchFamily="2" charset="-122"/>
            </a:endParaRPr>
          </a:p>
        </p:txBody>
      </p:sp>
      <p:sp>
        <p:nvSpPr>
          <p:cNvPr id="70660" name="矩形 5"/>
          <p:cNvSpPr>
            <a:spLocks noChangeArrowheads="1"/>
          </p:cNvSpPr>
          <p:nvPr/>
        </p:nvSpPr>
        <p:spPr bwMode="auto">
          <a:xfrm>
            <a:off x="285750" y="1071563"/>
            <a:ext cx="85010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i="1" dirty="0"/>
              <a:t>问题描述</a:t>
            </a:r>
            <a:endParaRPr lang="zh-CN" altLang="en-US" sz="2400" dirty="0"/>
          </a:p>
          <a:p>
            <a:r>
              <a:rPr lang="zh-CN" altLang="en-US" sz="2400" b="1" dirty="0"/>
              <a:t>     </a:t>
            </a:r>
            <a:r>
              <a:rPr lang="zh-CN" altLang="en-US" sz="2400" dirty="0"/>
              <a:t>某售货员要到若干城市去推销商品，已知各城市之间的路程（旅费），他要选定一条从驻地出发，经过每个城市一遍，最后回到驻地的路线，使总的路程（总旅费）最小。</a:t>
            </a:r>
          </a:p>
        </p:txBody>
      </p:sp>
    </p:spTree>
    <p:extLst>
      <p:ext uri="{BB962C8B-B14F-4D97-AF65-F5344CB8AC3E}">
        <p14:creationId xmlns:p14="http://schemas.microsoft.com/office/powerpoint/2010/main" val="422928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0D3A40B3-1F1D-4233-8BB4-914FAE830FDA}" type="slidenum">
              <a:rPr lang="zh-CN" altLang="en-US"/>
              <a:pPr>
                <a:defRPr/>
              </a:pPr>
              <a:t>7</a:t>
            </a:fld>
            <a:endParaRPr lang="en-US" altLang="zh-CN"/>
          </a:p>
        </p:txBody>
      </p:sp>
      <p:sp>
        <p:nvSpPr>
          <p:cNvPr id="321538" name="Rectangle 2"/>
          <p:cNvSpPr>
            <a:spLocks noGrp="1" noChangeArrowheads="1"/>
          </p:cNvSpPr>
          <p:nvPr>
            <p:ph type="title"/>
          </p:nvPr>
        </p:nvSpPr>
        <p:spPr>
          <a:xfrm>
            <a:off x="623094" y="116632"/>
            <a:ext cx="7772400" cy="1143000"/>
          </a:xfrm>
        </p:spPr>
        <p:txBody>
          <a:bodyPr>
            <a:normAutofit/>
          </a:bodyPr>
          <a:lstStyle/>
          <a:p>
            <a:pPr eaLnBrk="1" hangingPunct="1">
              <a:defRPr/>
            </a:pPr>
            <a:r>
              <a:rPr lang="zh-CN" altLang="en-US" dirty="0"/>
              <a:t>回溯法的基本思想</a:t>
            </a:r>
          </a:p>
        </p:txBody>
      </p:sp>
      <p:sp>
        <p:nvSpPr>
          <p:cNvPr id="8196" name="Rectangle 3"/>
          <p:cNvSpPr>
            <a:spLocks noGrp="1" noChangeArrowheads="1"/>
          </p:cNvSpPr>
          <p:nvPr>
            <p:ph type="body" idx="1"/>
          </p:nvPr>
        </p:nvSpPr>
        <p:spPr>
          <a:xfrm>
            <a:off x="539750" y="1628775"/>
            <a:ext cx="7772400" cy="1981200"/>
          </a:xfrm>
        </p:spPr>
        <p:txBody>
          <a:bodyPr/>
          <a:lstStyle/>
          <a:p>
            <a:pPr eaLnBrk="1" hangingPunct="1">
              <a:spcBef>
                <a:spcPct val="0"/>
              </a:spcBef>
              <a:buFontTx/>
              <a:buNone/>
            </a:pPr>
            <a:r>
              <a:rPr lang="en-US" altLang="zh-CN" sz="3000" dirty="0">
                <a:latin typeface="楷体" pitchFamily="49" charset="-122"/>
                <a:ea typeface="楷体" pitchFamily="49" charset="-122"/>
              </a:rPr>
              <a:t>(1)</a:t>
            </a:r>
            <a:r>
              <a:rPr lang="zh-CN" altLang="en-US" sz="3000" dirty="0">
                <a:latin typeface="楷体" pitchFamily="49" charset="-122"/>
                <a:ea typeface="楷体" pitchFamily="49" charset="-122"/>
              </a:rPr>
              <a:t>针对所给问题，定义问题的解空间；</a:t>
            </a:r>
          </a:p>
          <a:p>
            <a:pPr eaLnBrk="1" hangingPunct="1">
              <a:spcBef>
                <a:spcPct val="0"/>
              </a:spcBef>
              <a:buFontTx/>
              <a:buNone/>
            </a:pPr>
            <a:r>
              <a:rPr lang="en-US" altLang="zh-CN" sz="3000" dirty="0">
                <a:latin typeface="楷体" pitchFamily="49" charset="-122"/>
                <a:ea typeface="楷体" pitchFamily="49" charset="-122"/>
              </a:rPr>
              <a:t>(2)</a:t>
            </a:r>
            <a:r>
              <a:rPr lang="zh-CN" altLang="en-US" sz="3000" dirty="0">
                <a:latin typeface="楷体" pitchFamily="49" charset="-122"/>
                <a:ea typeface="楷体" pitchFamily="49" charset="-122"/>
              </a:rPr>
              <a:t>确定易于搜索的解空间结构；</a:t>
            </a:r>
          </a:p>
          <a:p>
            <a:pPr eaLnBrk="1" hangingPunct="1">
              <a:spcBef>
                <a:spcPct val="0"/>
              </a:spcBef>
              <a:buFontTx/>
              <a:buNone/>
            </a:pPr>
            <a:r>
              <a:rPr lang="en-US" altLang="zh-CN" sz="3000" dirty="0">
                <a:latin typeface="楷体" pitchFamily="49" charset="-122"/>
                <a:ea typeface="楷体" pitchFamily="49" charset="-122"/>
              </a:rPr>
              <a:t>(3)</a:t>
            </a:r>
            <a:r>
              <a:rPr lang="zh-CN" altLang="en-US" sz="3000" dirty="0">
                <a:latin typeface="楷体" pitchFamily="49" charset="-122"/>
                <a:ea typeface="楷体" pitchFamily="49" charset="-122"/>
              </a:rPr>
              <a:t>以深度优先方式搜索解空间，并在搜索过程中用剪枝函数避免无效搜索。</a:t>
            </a:r>
          </a:p>
          <a:p>
            <a:pPr eaLnBrk="1" hangingPunct="1"/>
            <a:endParaRPr lang="zh-CN" altLang="en-US" dirty="0"/>
          </a:p>
        </p:txBody>
      </p:sp>
      <p:sp>
        <p:nvSpPr>
          <p:cNvPr id="8197" name="Text Box 4"/>
          <p:cNvSpPr txBox="1">
            <a:spLocks noChangeArrowheads="1"/>
          </p:cNvSpPr>
          <p:nvPr/>
        </p:nvSpPr>
        <p:spPr bwMode="auto">
          <a:xfrm>
            <a:off x="395288" y="4076700"/>
            <a:ext cx="8228012" cy="1477328"/>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sz="3000" dirty="0">
                <a:solidFill>
                  <a:schemeClr val="tx2"/>
                </a:solidFill>
                <a:latin typeface="楷体" pitchFamily="49" charset="-122"/>
                <a:ea typeface="楷体" pitchFamily="49" charset="-122"/>
              </a:rPr>
              <a:t>常用剪枝函数：</a:t>
            </a:r>
          </a:p>
          <a:p>
            <a:pPr eaLnBrk="1" hangingPunct="1"/>
            <a:r>
              <a:rPr lang="zh-CN" altLang="en-US" sz="3000" dirty="0">
                <a:solidFill>
                  <a:schemeClr val="tx2"/>
                </a:solidFill>
                <a:latin typeface="楷体" pitchFamily="49" charset="-122"/>
                <a:ea typeface="楷体" pitchFamily="49" charset="-122"/>
              </a:rPr>
              <a:t>用约束函数在扩展结点处剪去不满足约束的子树；</a:t>
            </a:r>
          </a:p>
          <a:p>
            <a:pPr eaLnBrk="1" hangingPunct="1"/>
            <a:r>
              <a:rPr lang="zh-CN" altLang="en-US" sz="3000" dirty="0">
                <a:solidFill>
                  <a:schemeClr val="tx2"/>
                </a:solidFill>
                <a:latin typeface="楷体" pitchFamily="49" charset="-122"/>
                <a:ea typeface="楷体" pitchFamily="49" charset="-122"/>
              </a:rPr>
              <a:t>用限界函数剪去得不到最优解的子树。</a:t>
            </a:r>
          </a:p>
        </p:txBody>
      </p:sp>
    </p:spTree>
    <p:extLst>
      <p:ext uri="{BB962C8B-B14F-4D97-AF65-F5344CB8AC3E}">
        <p14:creationId xmlns:p14="http://schemas.microsoft.com/office/powerpoint/2010/main" val="34302540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AC18BC8-73CD-45BB-BE46-D73C38D55C7E}" type="slidenum">
              <a:rPr lang="zh-CN" altLang="en-US" smtClean="0"/>
              <a:pPr>
                <a:defRPr/>
              </a:pPr>
              <a:t>70</a:t>
            </a:fld>
            <a:endParaRPr lang="en-US" altLang="zh-CN"/>
          </a:p>
        </p:txBody>
      </p:sp>
      <p:sp>
        <p:nvSpPr>
          <p:cNvPr id="71683" name="矩形 4"/>
          <p:cNvSpPr>
            <a:spLocks noChangeArrowheads="1"/>
          </p:cNvSpPr>
          <p:nvPr/>
        </p:nvSpPr>
        <p:spPr bwMode="auto">
          <a:xfrm>
            <a:off x="357188" y="500063"/>
            <a:ext cx="84296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i="1" dirty="0"/>
              <a:t>问题分析</a:t>
            </a:r>
            <a:endParaRPr lang="zh-CN" altLang="en-US" sz="2400" dirty="0"/>
          </a:p>
          <a:p>
            <a:r>
              <a:rPr lang="zh-CN" altLang="en-US" sz="2400" b="1" dirty="0"/>
              <a:t>     </a:t>
            </a:r>
            <a:r>
              <a:rPr lang="zh-CN" altLang="en-US" sz="2400" dirty="0"/>
              <a:t>旅行售货员问题的解空间是一棵排列树。对于排列树的回溯法与生成</a:t>
            </a:r>
            <a:r>
              <a:rPr lang="en-US" altLang="zh-CN" sz="2400" dirty="0"/>
              <a:t>1,2,……n</a:t>
            </a:r>
            <a:r>
              <a:rPr lang="zh-CN" altLang="en-US" sz="2400" dirty="0"/>
              <a:t>的所有排列的递归算法</a:t>
            </a:r>
            <a:r>
              <a:rPr lang="en-US" altLang="zh-CN" sz="2400" dirty="0"/>
              <a:t>Perm</a:t>
            </a:r>
            <a:r>
              <a:rPr lang="zh-CN" altLang="en-US" sz="2400" dirty="0"/>
              <a:t>类似。开始时</a:t>
            </a:r>
            <a:r>
              <a:rPr lang="en-US" altLang="zh-CN" sz="2400" dirty="0"/>
              <a:t>x=[1,2,……n],</a:t>
            </a:r>
            <a:r>
              <a:rPr lang="zh-CN" altLang="en-US" sz="2400" dirty="0"/>
              <a:t>则相应的排列树有</a:t>
            </a:r>
            <a:r>
              <a:rPr lang="en-US" altLang="zh-CN" sz="2400" dirty="0"/>
              <a:t>x[1:n]</a:t>
            </a:r>
            <a:r>
              <a:rPr lang="zh-CN" altLang="en-US" sz="2400" dirty="0"/>
              <a:t>的所有排列构成。</a:t>
            </a:r>
          </a:p>
          <a:p>
            <a:r>
              <a:rPr lang="zh-CN" altLang="en-US" sz="2400" dirty="0"/>
              <a:t>     在递归算法</a:t>
            </a:r>
            <a:r>
              <a:rPr lang="en-US" altLang="zh-CN" sz="2400" dirty="0"/>
              <a:t>Backtrack</a:t>
            </a:r>
            <a:r>
              <a:rPr lang="zh-CN" altLang="en-US" sz="2400" dirty="0"/>
              <a:t>中，当</a:t>
            </a:r>
            <a:r>
              <a:rPr lang="en-US" altLang="zh-CN" sz="2400" dirty="0" err="1"/>
              <a:t>i</a:t>
            </a:r>
            <a:r>
              <a:rPr lang="en-US" altLang="zh-CN" sz="2400" dirty="0"/>
              <a:t>=n</a:t>
            </a:r>
            <a:r>
              <a:rPr lang="zh-CN" altLang="en-US" sz="2400" dirty="0"/>
              <a:t>时，当前扩展节点是排列树的叶节点的父节点。此时算法</a:t>
            </a:r>
            <a:r>
              <a:rPr lang="zh-CN" altLang="en-US" sz="2400" b="1" i="1" dirty="0"/>
              <a:t>检测图</a:t>
            </a:r>
            <a:r>
              <a:rPr lang="en-US" altLang="zh-CN" sz="2400" b="1" i="1" dirty="0"/>
              <a:t>G</a:t>
            </a:r>
            <a:r>
              <a:rPr lang="zh-CN" altLang="en-US" sz="2400" b="1" i="1" dirty="0"/>
              <a:t>是否存在一条从顶点</a:t>
            </a:r>
            <a:r>
              <a:rPr lang="en-US" altLang="zh-CN" sz="2400" b="1" i="1" dirty="0"/>
              <a:t>x[n-1]</a:t>
            </a:r>
            <a:r>
              <a:rPr lang="zh-CN" altLang="en-US" sz="2400" b="1" i="1" dirty="0"/>
              <a:t>到顶点</a:t>
            </a:r>
            <a:r>
              <a:rPr lang="en-US" altLang="zh-CN" sz="2400" b="1" i="1" dirty="0"/>
              <a:t>x[n]</a:t>
            </a:r>
            <a:r>
              <a:rPr lang="zh-CN" altLang="en-US" sz="2400" b="1" i="1" dirty="0"/>
              <a:t>的边和一条从顶点</a:t>
            </a:r>
            <a:r>
              <a:rPr lang="en-US" altLang="zh-CN" sz="2400" b="1" i="1" dirty="0"/>
              <a:t>x[n]</a:t>
            </a:r>
            <a:r>
              <a:rPr lang="zh-CN" altLang="en-US" sz="2400" b="1" i="1" dirty="0"/>
              <a:t>到顶点</a:t>
            </a:r>
            <a:r>
              <a:rPr lang="en-US" altLang="zh-CN" sz="2400" b="1" i="1" dirty="0"/>
              <a:t>1</a:t>
            </a:r>
            <a:r>
              <a:rPr lang="zh-CN" altLang="en-US" sz="2400" b="1" i="1" dirty="0"/>
              <a:t>的边</a:t>
            </a:r>
            <a:r>
              <a:rPr lang="zh-CN" altLang="en-US" sz="2400" dirty="0"/>
              <a:t>。如果这两条边都存在，则找到一条旅行员售货回路。此时，算法还需要判断这条回路的费用是否优于已找到的当前最优回流的费用</a:t>
            </a:r>
            <a:r>
              <a:rPr lang="en-US" altLang="zh-CN" sz="2400" dirty="0" err="1"/>
              <a:t>bestc</a:t>
            </a:r>
            <a:r>
              <a:rPr lang="zh-CN" altLang="en-US" sz="2400" dirty="0"/>
              <a:t>。如果是，则必须更新当前最优值</a:t>
            </a:r>
            <a:r>
              <a:rPr lang="en-US" altLang="zh-CN" sz="2400" dirty="0" err="1"/>
              <a:t>bestc</a:t>
            </a:r>
            <a:r>
              <a:rPr lang="zh-CN" altLang="en-US" sz="2400" dirty="0"/>
              <a:t>和当前最优解</a:t>
            </a:r>
            <a:r>
              <a:rPr lang="en-US" altLang="zh-CN" sz="2400" dirty="0" err="1"/>
              <a:t>bestx</a:t>
            </a:r>
            <a:r>
              <a:rPr lang="zh-CN" altLang="en-US" sz="2400" dirty="0"/>
              <a:t>。</a:t>
            </a:r>
          </a:p>
          <a:p>
            <a:r>
              <a:rPr lang="zh-CN" altLang="en-US" sz="2400" dirty="0"/>
              <a:t>     当</a:t>
            </a:r>
            <a:r>
              <a:rPr lang="en-US" altLang="zh-CN" sz="2400" dirty="0" err="1"/>
              <a:t>i</a:t>
            </a:r>
            <a:r>
              <a:rPr lang="en-US" altLang="zh-CN" sz="2400" dirty="0"/>
              <a:t>&lt;n</a:t>
            </a:r>
            <a:r>
              <a:rPr lang="zh-CN" altLang="en-US" sz="2400" dirty="0"/>
              <a:t>时，当前扩展节点位于排列树的第</a:t>
            </a:r>
            <a:r>
              <a:rPr lang="en-US" altLang="zh-CN" sz="2400" dirty="0"/>
              <a:t>i-1</a:t>
            </a:r>
            <a:r>
              <a:rPr lang="zh-CN" altLang="en-US" sz="2400" dirty="0"/>
              <a:t>层。</a:t>
            </a:r>
            <a:r>
              <a:rPr lang="zh-CN" altLang="en-US" sz="2400" b="1" i="1" dirty="0"/>
              <a:t>图</a:t>
            </a:r>
            <a:r>
              <a:rPr lang="en-US" altLang="zh-CN" sz="2400" b="1" i="1" dirty="0"/>
              <a:t>G</a:t>
            </a:r>
            <a:r>
              <a:rPr lang="zh-CN" altLang="en-US" sz="2400" b="1" i="1" dirty="0"/>
              <a:t>中存在从顶点</a:t>
            </a:r>
            <a:r>
              <a:rPr lang="en-US" altLang="zh-CN" sz="2400" b="1" i="1" dirty="0"/>
              <a:t>x[i-1]</a:t>
            </a:r>
            <a:r>
              <a:rPr lang="zh-CN" altLang="en-US" sz="2400" b="1" i="1" dirty="0"/>
              <a:t>到顶点</a:t>
            </a:r>
            <a:r>
              <a:rPr lang="en-US" altLang="zh-CN" sz="2400" b="1" i="1" dirty="0"/>
              <a:t>x[</a:t>
            </a:r>
            <a:r>
              <a:rPr lang="en-US" altLang="zh-CN" sz="2400" b="1" i="1" dirty="0" err="1"/>
              <a:t>i</a:t>
            </a:r>
            <a:r>
              <a:rPr lang="en-US" altLang="zh-CN" sz="2400" b="1" i="1" dirty="0"/>
              <a:t>]</a:t>
            </a:r>
            <a:r>
              <a:rPr lang="zh-CN" altLang="en-US" sz="2400" b="1" i="1" dirty="0"/>
              <a:t>的边时，</a:t>
            </a:r>
            <a:r>
              <a:rPr lang="en-US" altLang="zh-CN" sz="2400" b="1" i="1" dirty="0"/>
              <a:t>x[1:i]</a:t>
            </a:r>
            <a:r>
              <a:rPr lang="zh-CN" altLang="en-US" sz="2400" b="1" i="1" dirty="0"/>
              <a:t>构成图</a:t>
            </a:r>
            <a:r>
              <a:rPr lang="en-US" altLang="zh-CN" sz="2400" b="1" i="1" dirty="0"/>
              <a:t>G</a:t>
            </a:r>
            <a:r>
              <a:rPr lang="zh-CN" altLang="en-US" sz="2400" b="1" i="1" dirty="0"/>
              <a:t>的一条路径，且当</a:t>
            </a:r>
            <a:r>
              <a:rPr lang="en-US" altLang="zh-CN" sz="2400" b="1" i="1" dirty="0"/>
              <a:t>x[1:i]</a:t>
            </a:r>
            <a:r>
              <a:rPr lang="zh-CN" altLang="en-US" sz="2400" b="1" i="1" dirty="0"/>
              <a:t>的费用小于当前最优值时算法进入树的第</a:t>
            </a:r>
            <a:r>
              <a:rPr lang="en-US" altLang="zh-CN" sz="2400" b="1" i="1" dirty="0" err="1"/>
              <a:t>i</a:t>
            </a:r>
            <a:r>
              <a:rPr lang="zh-CN" altLang="en-US" sz="2400" b="1" i="1" dirty="0"/>
              <a:t>层</a:t>
            </a:r>
            <a:r>
              <a:rPr lang="zh-CN" altLang="en-US" sz="2400" dirty="0"/>
              <a:t>，否则将剪去相应的子树。</a:t>
            </a:r>
          </a:p>
        </p:txBody>
      </p:sp>
    </p:spTree>
    <p:extLst>
      <p:ext uri="{BB962C8B-B14F-4D97-AF65-F5344CB8AC3E}">
        <p14:creationId xmlns:p14="http://schemas.microsoft.com/office/powerpoint/2010/main" val="17260950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5D7018E-402C-4B4F-8E36-03AA132C012C}" type="slidenum">
              <a:rPr lang="zh-CN" altLang="en-US"/>
              <a:pPr>
                <a:defRPr/>
              </a:pPr>
              <a:t>71</a:t>
            </a:fld>
            <a:endParaRPr lang="en-US" altLang="zh-CN"/>
          </a:p>
        </p:txBody>
      </p:sp>
      <p:sp>
        <p:nvSpPr>
          <p:cNvPr id="72707" name="Text Box 3"/>
          <p:cNvSpPr txBox="1">
            <a:spLocks noChangeArrowheads="1"/>
          </p:cNvSpPr>
          <p:nvPr/>
        </p:nvSpPr>
        <p:spPr bwMode="auto">
          <a:xfrm>
            <a:off x="395288" y="692150"/>
            <a:ext cx="849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buClr>
                <a:schemeClr val="accent2"/>
              </a:buClr>
              <a:buFontTx/>
              <a:buChar char="•"/>
            </a:pPr>
            <a:r>
              <a:rPr lang="zh-CN" altLang="en-US"/>
              <a:t>解空间：排列树</a:t>
            </a:r>
          </a:p>
        </p:txBody>
      </p:sp>
      <p:sp>
        <p:nvSpPr>
          <p:cNvPr id="72708" name="Text Box 4"/>
          <p:cNvSpPr txBox="1">
            <a:spLocks noChangeArrowheads="1"/>
          </p:cNvSpPr>
          <p:nvPr/>
        </p:nvSpPr>
        <p:spPr bwMode="auto">
          <a:xfrm>
            <a:off x="250825" y="1125538"/>
            <a:ext cx="8566150" cy="558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800"/>
              <a:t>private static void </a:t>
            </a:r>
            <a:r>
              <a:rPr lang="en-US" altLang="zh-CN" sz="1800" b="1"/>
              <a:t>backtrack</a:t>
            </a:r>
            <a:r>
              <a:rPr lang="en-US" altLang="zh-CN" sz="1800"/>
              <a:t>(int i)</a:t>
            </a:r>
          </a:p>
          <a:p>
            <a:pPr eaLnBrk="1" hangingPunct="1"/>
            <a:r>
              <a:rPr lang="en-US" altLang="zh-CN" sz="1800"/>
              <a:t>   {</a:t>
            </a:r>
          </a:p>
          <a:p>
            <a:pPr eaLnBrk="1" hangingPunct="1"/>
            <a:r>
              <a:rPr lang="en-US" altLang="zh-CN" sz="1800"/>
              <a:t>      </a:t>
            </a:r>
            <a:r>
              <a:rPr lang="en-US" altLang="zh-CN" sz="1800" b="1"/>
              <a:t>if</a:t>
            </a:r>
            <a:r>
              <a:rPr lang="en-US" altLang="zh-CN" sz="1800"/>
              <a:t> (i == n) {</a:t>
            </a:r>
          </a:p>
          <a:p>
            <a:pPr eaLnBrk="1" hangingPunct="1"/>
            <a:r>
              <a:rPr lang="en-US" altLang="zh-CN" sz="1800"/>
              <a:t>       </a:t>
            </a:r>
            <a:r>
              <a:rPr lang="en-US" altLang="zh-CN" sz="1800" b="1"/>
              <a:t>  if </a:t>
            </a:r>
            <a:r>
              <a:rPr lang="en-US" altLang="zh-CN" sz="1800"/>
              <a:t>(a[x[n - 1]][x[n]] &lt; Float.MAX_VALUE &amp;&amp; a[x[n]][1] &lt; Float.MAX_VALUE &amp;&amp;</a:t>
            </a:r>
          </a:p>
          <a:p>
            <a:pPr eaLnBrk="1" hangingPunct="1"/>
            <a:r>
              <a:rPr lang="en-US" altLang="zh-CN" sz="1800"/>
              <a:t>        (bestc == Float.MAX_VALUE || cc+a[x[n - 1]][x[n]]+a[x[n]][1]&lt;bestc))  {</a:t>
            </a:r>
          </a:p>
          <a:p>
            <a:pPr eaLnBrk="1" hangingPunct="1"/>
            <a:r>
              <a:rPr lang="en-US" altLang="zh-CN" sz="1800"/>
              <a:t>            </a:t>
            </a:r>
            <a:r>
              <a:rPr lang="en-US" altLang="zh-CN" sz="1800" b="1"/>
              <a:t>for</a:t>
            </a:r>
            <a:r>
              <a:rPr lang="en-US" altLang="zh-CN" sz="1800"/>
              <a:t> (int j = 1; j &lt;= n; j++)  bestx[j] = x[j];</a:t>
            </a:r>
          </a:p>
          <a:p>
            <a:pPr eaLnBrk="1" hangingPunct="1"/>
            <a:r>
              <a:rPr lang="en-US" altLang="zh-CN" sz="1800"/>
              <a:t>            bestc = cc+a[x[n - 1]][x[n]]+a[x[n]][1];</a:t>
            </a:r>
          </a:p>
          <a:p>
            <a:pPr eaLnBrk="1" hangingPunct="1"/>
            <a:r>
              <a:rPr lang="en-US" altLang="zh-CN" sz="1800"/>
              <a:t>         }</a:t>
            </a:r>
          </a:p>
          <a:p>
            <a:pPr eaLnBrk="1" hangingPunct="1"/>
            <a:r>
              <a:rPr lang="en-US" altLang="zh-CN" sz="1800"/>
              <a:t>      }  </a:t>
            </a:r>
            <a:r>
              <a:rPr lang="en-US" altLang="zh-CN" sz="1800" b="1"/>
              <a:t>else</a:t>
            </a:r>
            <a:r>
              <a:rPr lang="en-US" altLang="zh-CN" sz="1800"/>
              <a:t>  {</a:t>
            </a:r>
          </a:p>
          <a:p>
            <a:pPr eaLnBrk="1" hangingPunct="1"/>
            <a:r>
              <a:rPr lang="en-US" altLang="zh-CN" sz="1800"/>
              <a:t>         </a:t>
            </a:r>
            <a:r>
              <a:rPr lang="en-US" altLang="zh-CN" sz="1800" b="1"/>
              <a:t>for </a:t>
            </a:r>
            <a:r>
              <a:rPr lang="en-US" altLang="zh-CN" sz="1800"/>
              <a:t>(int j = i; j &lt;= n; j++)</a:t>
            </a:r>
          </a:p>
          <a:p>
            <a:pPr eaLnBrk="1" hangingPunct="1"/>
            <a:r>
              <a:rPr lang="en-US" altLang="zh-CN" sz="1800"/>
              <a:t>            // </a:t>
            </a:r>
            <a:r>
              <a:rPr lang="zh-CN" altLang="en-US" sz="1800"/>
              <a:t>是否可进入</a:t>
            </a:r>
            <a:r>
              <a:rPr lang="en-US" altLang="zh-CN" sz="1800"/>
              <a:t>x[j]</a:t>
            </a:r>
            <a:r>
              <a:rPr lang="zh-CN" altLang="en-US" sz="1800"/>
              <a:t>子树</a:t>
            </a:r>
            <a:r>
              <a:rPr lang="en-US" altLang="zh-CN" sz="1800"/>
              <a:t>?</a:t>
            </a:r>
          </a:p>
          <a:p>
            <a:pPr eaLnBrk="1" hangingPunct="1"/>
            <a:r>
              <a:rPr lang="en-US" altLang="zh-CN" sz="1800"/>
              <a:t>           </a:t>
            </a:r>
            <a:r>
              <a:rPr lang="en-US" altLang="zh-CN" sz="1800" b="1"/>
              <a:t> if </a:t>
            </a:r>
            <a:r>
              <a:rPr lang="en-US" altLang="zh-CN" sz="1800"/>
              <a:t>(a[x[i - 1]][x[j]] &lt; Float.MAX_VALUE &amp;&amp;</a:t>
            </a:r>
          </a:p>
          <a:p>
            <a:pPr eaLnBrk="1" hangingPunct="1"/>
            <a:r>
              <a:rPr lang="en-US" altLang="zh-CN" sz="1800"/>
              <a:t>            (bestc == Float.MAX_VALUE ||  cc+a[x[i - 1]][x[j]]&lt;bestc))  {// </a:t>
            </a:r>
            <a:r>
              <a:rPr lang="zh-CN" altLang="en-US" sz="1800"/>
              <a:t>搜索子树</a:t>
            </a:r>
          </a:p>
          <a:p>
            <a:pPr eaLnBrk="1" hangingPunct="1"/>
            <a:r>
              <a:rPr lang="zh-CN" altLang="en-US" sz="1800"/>
              <a:t>               </a:t>
            </a:r>
            <a:r>
              <a:rPr lang="en-US" altLang="zh-CN" sz="1800"/>
              <a:t>MyMath.</a:t>
            </a:r>
            <a:r>
              <a:rPr lang="en-US" altLang="zh-CN" sz="1800" b="1"/>
              <a:t>swap</a:t>
            </a:r>
            <a:r>
              <a:rPr lang="en-US" altLang="zh-CN" sz="1800"/>
              <a:t>(x, i, j);</a:t>
            </a:r>
          </a:p>
          <a:p>
            <a:pPr eaLnBrk="1" hangingPunct="1"/>
            <a:r>
              <a:rPr lang="en-US" altLang="zh-CN" sz="1800"/>
              <a:t>               cc+=a[x[i - 1]][x[i]];</a:t>
            </a:r>
          </a:p>
          <a:p>
            <a:pPr eaLnBrk="1" hangingPunct="1"/>
            <a:r>
              <a:rPr lang="en-US" altLang="zh-CN" sz="1800"/>
              <a:t>               </a:t>
            </a:r>
            <a:r>
              <a:rPr lang="en-US" altLang="zh-CN" sz="1800" b="1"/>
              <a:t>backtrack</a:t>
            </a:r>
            <a:r>
              <a:rPr lang="en-US" altLang="zh-CN" sz="1800"/>
              <a:t>(i + 1);</a:t>
            </a:r>
          </a:p>
          <a:p>
            <a:pPr eaLnBrk="1" hangingPunct="1"/>
            <a:r>
              <a:rPr lang="en-US" altLang="zh-CN" sz="1800"/>
              <a:t>               cc-=a[x[i - 1]][x[i]];</a:t>
            </a:r>
          </a:p>
          <a:p>
            <a:pPr eaLnBrk="1" hangingPunct="1"/>
            <a:r>
              <a:rPr lang="en-US" altLang="zh-CN" sz="1800"/>
              <a:t>               MyMath.</a:t>
            </a:r>
            <a:r>
              <a:rPr lang="en-US" altLang="zh-CN" sz="1800" b="1"/>
              <a:t>swap</a:t>
            </a:r>
            <a:r>
              <a:rPr lang="en-US" altLang="zh-CN" sz="1800"/>
              <a:t>(x, i, j);</a:t>
            </a:r>
          </a:p>
          <a:p>
            <a:pPr eaLnBrk="1" hangingPunct="1"/>
            <a:r>
              <a:rPr lang="en-US" altLang="zh-CN" sz="1800"/>
              <a:t>            }</a:t>
            </a:r>
          </a:p>
          <a:p>
            <a:pPr eaLnBrk="1" hangingPunct="1"/>
            <a:r>
              <a:rPr lang="en-US" altLang="zh-CN" sz="1800"/>
              <a:t>      }</a:t>
            </a:r>
            <a:endParaRPr lang="zh-CN" altLang="en-US" sz="1800"/>
          </a:p>
        </p:txBody>
      </p:sp>
    </p:spTree>
    <p:extLst>
      <p:ext uri="{BB962C8B-B14F-4D97-AF65-F5344CB8AC3E}">
        <p14:creationId xmlns:p14="http://schemas.microsoft.com/office/powerpoint/2010/main" val="273175089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54AC874-27D5-4D06-A070-6366155F8269}" type="slidenum">
              <a:rPr lang="zh-CN" altLang="en-US" smtClean="0"/>
              <a:pPr>
                <a:defRPr/>
              </a:pPr>
              <a:t>72</a:t>
            </a:fld>
            <a:endParaRPr lang="en-US" altLang="zh-CN"/>
          </a:p>
        </p:txBody>
      </p:sp>
      <p:sp>
        <p:nvSpPr>
          <p:cNvPr id="5" name="AutoShape 5"/>
          <p:cNvSpPr>
            <a:spLocks noChangeArrowheads="1"/>
          </p:cNvSpPr>
          <p:nvPr/>
        </p:nvSpPr>
        <p:spPr bwMode="auto">
          <a:xfrm>
            <a:off x="785813" y="2143125"/>
            <a:ext cx="6902450" cy="1749425"/>
          </a:xfrm>
          <a:prstGeom prst="roundRect">
            <a:avLst>
              <a:gd name="adj" fmla="val 16667"/>
            </a:avLst>
          </a:prstGeom>
          <a:solidFill>
            <a:schemeClr val="bg1"/>
          </a:solidFill>
          <a:ln w="38100">
            <a:solidFill>
              <a:srgbClr val="063DE8"/>
            </a:solidFill>
            <a:round/>
            <a:headEnd/>
            <a:tailEnd/>
          </a:ln>
        </p:spPr>
        <p:txBody>
          <a:bodyPr>
            <a:spAutoFit/>
          </a:bodyPr>
          <a:lstStyle/>
          <a:p>
            <a:pPr eaLnBrk="0" hangingPunct="0"/>
            <a:r>
              <a:rPr lang="zh-CN" altLang="en-US" b="1">
                <a:ea typeface="黑体" pitchFamily="2" charset="-122"/>
              </a:rPr>
              <a:t>复杂度分析</a:t>
            </a:r>
          </a:p>
          <a:p>
            <a:pPr eaLnBrk="0" hangingPunct="0"/>
            <a:r>
              <a:rPr lang="zh-CN" altLang="en-US">
                <a:sym typeface="Wingdings" pitchFamily="2" charset="2"/>
              </a:rPr>
              <a:t>算法</a:t>
            </a:r>
            <a:r>
              <a:rPr lang="en-US" altLang="zh-CN" b="1">
                <a:sym typeface="Wingdings" pitchFamily="2" charset="2"/>
              </a:rPr>
              <a:t>backtrack</a:t>
            </a:r>
            <a:r>
              <a:rPr lang="zh-CN" altLang="en-US">
                <a:sym typeface="Wingdings" pitchFamily="2" charset="2"/>
              </a:rPr>
              <a:t>在最坏情况下可能需要更新当前最优解</a:t>
            </a:r>
            <a:r>
              <a:rPr lang="en-US" altLang="zh-CN">
                <a:sym typeface="Wingdings" pitchFamily="2" charset="2"/>
              </a:rPr>
              <a:t>O((n-1)!)</a:t>
            </a:r>
            <a:r>
              <a:rPr lang="zh-CN" altLang="en-US">
                <a:sym typeface="Wingdings" pitchFamily="2" charset="2"/>
              </a:rPr>
              <a:t>次，每次更新</a:t>
            </a:r>
            <a:r>
              <a:rPr lang="en-US" altLang="zh-CN">
                <a:sym typeface="Wingdings" pitchFamily="2" charset="2"/>
              </a:rPr>
              <a:t>bestx</a:t>
            </a:r>
            <a:r>
              <a:rPr lang="zh-CN" altLang="en-US">
                <a:sym typeface="Wingdings" pitchFamily="2" charset="2"/>
              </a:rPr>
              <a:t>需计算时间</a:t>
            </a:r>
            <a:r>
              <a:rPr lang="en-US" altLang="zh-CN">
                <a:sym typeface="Wingdings" pitchFamily="2" charset="2"/>
              </a:rPr>
              <a:t>O(n)</a:t>
            </a:r>
            <a:r>
              <a:rPr lang="zh-CN" altLang="en-US">
                <a:sym typeface="Wingdings" pitchFamily="2" charset="2"/>
              </a:rPr>
              <a:t>，从而整个算法的计算时间复杂性为</a:t>
            </a:r>
            <a:r>
              <a:rPr lang="en-US" altLang="zh-CN">
                <a:sym typeface="Wingdings" pitchFamily="2" charset="2"/>
              </a:rPr>
              <a:t>O(n!)</a:t>
            </a:r>
            <a:r>
              <a:rPr lang="zh-CN" altLang="en-US">
                <a:sym typeface="Wingdings" pitchFamily="2" charset="2"/>
              </a:rPr>
              <a:t>。 </a:t>
            </a:r>
          </a:p>
        </p:txBody>
      </p:sp>
    </p:spTree>
    <p:extLst>
      <p:ext uri="{BB962C8B-B14F-4D97-AF65-F5344CB8AC3E}">
        <p14:creationId xmlns:p14="http://schemas.microsoft.com/office/powerpoint/2010/main" val="3475895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57166"/>
            <a:ext cx="4714908" cy="523220"/>
          </a:xfrm>
          <a:prstGeom prst="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pt-BR" altLang="zh-CN" sz="2800">
                <a:solidFill>
                  <a:srgbClr val="FF0000"/>
                </a:solidFill>
                <a:latin typeface="叶根友毛笔行书2.0版" pitchFamily="2" charset="-122"/>
                <a:ea typeface="叶根友毛笔行书2.0版" pitchFamily="2" charset="-122"/>
              </a:rPr>
              <a:t>5.9 </a:t>
            </a:r>
            <a:r>
              <a:rPr lang="zh-CN" altLang="zh-CN" sz="2800">
                <a:solidFill>
                  <a:srgbClr val="FF0000"/>
                </a:solidFill>
                <a:latin typeface="叶根友毛笔行书2.0版" pitchFamily="2" charset="-122"/>
                <a:ea typeface="叶根友毛笔行书2.0版" pitchFamily="2" charset="-122"/>
              </a:rPr>
              <a:t>求解流水作业调度问题</a:t>
            </a:r>
          </a:p>
        </p:txBody>
      </p:sp>
      <p:sp>
        <p:nvSpPr>
          <p:cNvPr id="3" name="TextBox 2"/>
          <p:cNvSpPr txBox="1"/>
          <p:nvPr/>
        </p:nvSpPr>
        <p:spPr>
          <a:xfrm>
            <a:off x="428596" y="1428736"/>
            <a:ext cx="8501122" cy="3503523"/>
          </a:xfrm>
          <a:prstGeom prst="rect">
            <a:avLst/>
          </a:prstGeom>
          <a:noFill/>
        </p:spPr>
        <p:txBody>
          <a:bodyPr wrap="square" rtlCol="0">
            <a:spAutoFit/>
          </a:bodyPr>
          <a:lstStyle/>
          <a:p>
            <a:pPr>
              <a:lnSpc>
                <a:spcPts val="38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【问题描述】</a:t>
            </a:r>
            <a:r>
              <a:rPr lang="zh-CN" altLang="zh-CN" sz="2000">
                <a:solidFill>
                  <a:srgbClr val="0000FF"/>
                </a:solidFill>
                <a:latin typeface="Consolas" pitchFamily="49" charset="0"/>
                <a:ea typeface="楷体" pitchFamily="49" charset="-122"/>
                <a:cs typeface="Consolas" pitchFamily="49" charset="0"/>
              </a:rPr>
              <a:t>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）要在由两台机器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组成的流水线上完成加工。每个作业加工的顺序都是先在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上加工，然后在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上加工。</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加工作业</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所需的时间分别为</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p>
          <a:p>
            <a:pPr>
              <a:lnSpc>
                <a:spcPts val="38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流水作业调度问题要求确定这</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个作业的最优加工顺序，使得从第一个作业在机器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上开始加工，到最后一个作业在机器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上加工完成</a:t>
            </a:r>
            <a:r>
              <a:rPr lang="zh-CN" altLang="zh-CN" sz="2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所需的时间最少</a:t>
            </a:r>
            <a:r>
              <a:rPr lang="zh-CN" altLang="zh-CN" sz="2000">
                <a:solidFill>
                  <a:srgbClr val="0000FF"/>
                </a:solidFill>
                <a:latin typeface="Consolas" pitchFamily="49" charset="0"/>
                <a:ea typeface="楷体" pitchFamily="49" charset="-122"/>
                <a:cs typeface="Consolas" pitchFamily="49" charset="0"/>
              </a:rPr>
              <a:t>。可以假定任何作业一旦开始加工，就不允许被中断，直到该作业被完成，即</a:t>
            </a:r>
            <a:r>
              <a:rPr lang="zh-CN" altLang="zh-CN" sz="2000">
                <a:solidFill>
                  <a:srgbClr val="000000"/>
                </a:solidFill>
                <a:latin typeface="Consolas" pitchFamily="49" charset="0"/>
                <a:ea typeface="楷体" pitchFamily="49" charset="-122"/>
                <a:cs typeface="Consolas" pitchFamily="49" charset="0"/>
              </a:rPr>
              <a:t>非优先调度</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8286808" cy="5832943"/>
          </a:xfrm>
          <a:prstGeom prst="rect">
            <a:avLst/>
          </a:prstGeom>
          <a:solidFill>
            <a:schemeClr val="accent5">
              <a:lumMod val="40000"/>
              <a:lumOff val="6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nSpc>
                <a:spcPts val="3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【输入格式】</a:t>
            </a:r>
            <a:r>
              <a:rPr lang="zh-CN" altLang="zh-CN" sz="2000">
                <a:solidFill>
                  <a:srgbClr val="0000FF"/>
                </a:solidFill>
                <a:latin typeface="Consolas" pitchFamily="49" charset="0"/>
                <a:ea typeface="楷体" pitchFamily="49" charset="-122"/>
                <a:cs typeface="Consolas" pitchFamily="49" charset="0"/>
              </a:rPr>
              <a:t>输入包含若干个用例。每个用例第一行是作业数</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1000</a:t>
            </a:r>
            <a:r>
              <a:rPr lang="zh-CN" altLang="zh-CN" sz="2000">
                <a:solidFill>
                  <a:srgbClr val="0000FF"/>
                </a:solidFill>
                <a:latin typeface="Consolas" pitchFamily="49" charset="0"/>
                <a:ea typeface="楷体" pitchFamily="49" charset="-122"/>
                <a:cs typeface="Consolas" pitchFamily="49" charset="0"/>
              </a:rPr>
              <a:t>），接下来</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行，每行两个非负整数，第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行的两个整数分别表示在第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个作业在第一台机器和第二台机器上加工时间。以输入</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结束。</a:t>
            </a:r>
          </a:p>
          <a:p>
            <a:pPr>
              <a:lnSpc>
                <a:spcPts val="3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【输出格式】</a:t>
            </a:r>
            <a:r>
              <a:rPr lang="zh-CN" altLang="zh-CN" sz="2000">
                <a:solidFill>
                  <a:srgbClr val="0000FF"/>
                </a:solidFill>
                <a:latin typeface="Consolas" pitchFamily="49" charset="0"/>
                <a:ea typeface="楷体" pitchFamily="49" charset="-122"/>
                <a:cs typeface="Consolas" pitchFamily="49" charset="0"/>
              </a:rPr>
              <a:t>每个用例输出一行，表示采用最优调度所用的总时间，即从第一台机器开始到第二台机器结束的时间。</a:t>
            </a:r>
          </a:p>
          <a:p>
            <a:pPr>
              <a:lnSpc>
                <a:spcPts val="3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【输入样例】</a:t>
            </a:r>
          </a:p>
          <a:p>
            <a:pPr>
              <a:lnSpc>
                <a:spcPts val="3000"/>
              </a:lnSpc>
            </a:pPr>
            <a:r>
              <a:rPr lang="en-US" altLang="zh-CN" sz="2000">
                <a:solidFill>
                  <a:srgbClr val="0000FF"/>
                </a:solidFill>
                <a:latin typeface="Consolas" pitchFamily="49" charset="0"/>
                <a:ea typeface="楷体" pitchFamily="49" charset="-122"/>
                <a:cs typeface="Consolas" pitchFamily="49" charset="0"/>
              </a:rPr>
              <a:t>      4</a:t>
            </a:r>
            <a:endParaRPr lang="zh-CN" altLang="zh-CN" sz="2000">
              <a:solidFill>
                <a:srgbClr val="0000FF"/>
              </a:solidFill>
              <a:latin typeface="Consolas" pitchFamily="49" charset="0"/>
              <a:ea typeface="楷体" pitchFamily="49" charset="-122"/>
              <a:cs typeface="Consolas" pitchFamily="49" charset="0"/>
            </a:endParaRPr>
          </a:p>
          <a:p>
            <a:pPr>
              <a:lnSpc>
                <a:spcPts val="3000"/>
              </a:lnSpc>
            </a:pPr>
            <a:r>
              <a:rPr lang="en-US" altLang="zh-CN" sz="2000">
                <a:solidFill>
                  <a:srgbClr val="0000FF"/>
                </a:solidFill>
                <a:latin typeface="Consolas" pitchFamily="49" charset="0"/>
                <a:ea typeface="楷体" pitchFamily="49" charset="-122"/>
                <a:cs typeface="Consolas" pitchFamily="49" charset="0"/>
              </a:rPr>
              <a:t>      5 6</a:t>
            </a:r>
            <a:endParaRPr lang="zh-CN" altLang="zh-CN" sz="2000">
              <a:solidFill>
                <a:srgbClr val="0000FF"/>
              </a:solidFill>
              <a:latin typeface="Consolas" pitchFamily="49" charset="0"/>
              <a:ea typeface="楷体" pitchFamily="49" charset="-122"/>
              <a:cs typeface="Consolas" pitchFamily="49" charset="0"/>
            </a:endParaRPr>
          </a:p>
          <a:p>
            <a:pPr>
              <a:lnSpc>
                <a:spcPts val="3000"/>
              </a:lnSpc>
            </a:pPr>
            <a:r>
              <a:rPr lang="en-US" altLang="zh-CN" sz="2000">
                <a:solidFill>
                  <a:srgbClr val="0000FF"/>
                </a:solidFill>
                <a:latin typeface="Consolas" pitchFamily="49" charset="0"/>
                <a:ea typeface="楷体" pitchFamily="49" charset="-122"/>
                <a:cs typeface="Consolas" pitchFamily="49" charset="0"/>
              </a:rPr>
              <a:t>      12 2</a:t>
            </a:r>
            <a:endParaRPr lang="zh-CN" altLang="zh-CN" sz="2000">
              <a:solidFill>
                <a:srgbClr val="0000FF"/>
              </a:solidFill>
              <a:latin typeface="Consolas" pitchFamily="49" charset="0"/>
              <a:ea typeface="楷体" pitchFamily="49" charset="-122"/>
              <a:cs typeface="Consolas" pitchFamily="49" charset="0"/>
            </a:endParaRPr>
          </a:p>
          <a:p>
            <a:pPr>
              <a:lnSpc>
                <a:spcPts val="3000"/>
              </a:lnSpc>
            </a:pPr>
            <a:r>
              <a:rPr lang="en-US" altLang="zh-CN" sz="2000">
                <a:solidFill>
                  <a:srgbClr val="0000FF"/>
                </a:solidFill>
                <a:latin typeface="Consolas" pitchFamily="49" charset="0"/>
                <a:ea typeface="楷体" pitchFamily="49" charset="-122"/>
                <a:cs typeface="Consolas" pitchFamily="49" charset="0"/>
              </a:rPr>
              <a:t>      4 14</a:t>
            </a:r>
            <a:endParaRPr lang="zh-CN" altLang="zh-CN" sz="2000">
              <a:solidFill>
                <a:srgbClr val="0000FF"/>
              </a:solidFill>
              <a:latin typeface="Consolas" pitchFamily="49" charset="0"/>
              <a:ea typeface="楷体" pitchFamily="49" charset="-122"/>
              <a:cs typeface="Consolas" pitchFamily="49" charset="0"/>
            </a:endParaRPr>
          </a:p>
          <a:p>
            <a:pPr>
              <a:lnSpc>
                <a:spcPts val="3000"/>
              </a:lnSpc>
            </a:pPr>
            <a:r>
              <a:rPr lang="en-US" altLang="zh-CN" sz="2000">
                <a:solidFill>
                  <a:srgbClr val="0000FF"/>
                </a:solidFill>
                <a:latin typeface="Consolas" pitchFamily="49" charset="0"/>
                <a:ea typeface="楷体" pitchFamily="49" charset="-122"/>
                <a:cs typeface="Consolas" pitchFamily="49" charset="0"/>
              </a:rPr>
              <a:t>      8 7</a:t>
            </a:r>
            <a:endParaRPr lang="zh-CN" altLang="zh-CN" sz="2000">
              <a:solidFill>
                <a:srgbClr val="0000FF"/>
              </a:solidFill>
              <a:latin typeface="Consolas" pitchFamily="49" charset="0"/>
              <a:ea typeface="楷体" pitchFamily="49" charset="-122"/>
              <a:cs typeface="Consolas" pitchFamily="49" charset="0"/>
            </a:endParaRPr>
          </a:p>
          <a:p>
            <a:pPr>
              <a:lnSpc>
                <a:spcPts val="3000"/>
              </a:lnSpc>
            </a:pPr>
            <a:r>
              <a:rPr lang="en-US" altLang="zh-CN" sz="2000">
                <a:solidFill>
                  <a:srgbClr val="0000FF"/>
                </a:solidFill>
                <a:latin typeface="Consolas" pitchFamily="49" charset="0"/>
                <a:ea typeface="楷体" pitchFamily="49" charset="-122"/>
                <a:cs typeface="Consolas" pitchFamily="49" charset="0"/>
              </a:rPr>
              <a:t>      0</a:t>
            </a:r>
            <a:endParaRPr lang="zh-CN" altLang="zh-CN" sz="2000">
              <a:solidFill>
                <a:srgbClr val="0000FF"/>
              </a:solidFill>
              <a:latin typeface="Consolas" pitchFamily="49" charset="0"/>
              <a:ea typeface="楷体" pitchFamily="49" charset="-122"/>
              <a:cs typeface="Consolas" pitchFamily="49" charset="0"/>
            </a:endParaRPr>
          </a:p>
          <a:p>
            <a:pPr>
              <a:lnSpc>
                <a:spcPts val="3000"/>
              </a:lnSpc>
            </a:pPr>
            <a:r>
              <a:rPr lang="en-US" altLang="zh-CN" sz="2200">
                <a:solidFill>
                  <a:srgbClr val="FF0000"/>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【输出样例】</a:t>
            </a:r>
          </a:p>
          <a:p>
            <a:pPr>
              <a:lnSpc>
                <a:spcPts val="3000"/>
              </a:lnSpc>
            </a:pPr>
            <a:r>
              <a:rPr lang="en-US" altLang="zh-CN" sz="2000">
                <a:solidFill>
                  <a:srgbClr val="0000FF"/>
                </a:solidFill>
                <a:latin typeface="Consolas" pitchFamily="49" charset="0"/>
                <a:ea typeface="楷体" pitchFamily="49" charset="-122"/>
                <a:cs typeface="Consolas" pitchFamily="49" charset="0"/>
              </a:rPr>
              <a:t>      33</a:t>
            </a:r>
            <a:endParaRPr lang="zh-CN" altLang="zh-CN" sz="200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3714744" y="4000504"/>
          <a:ext cx="3357584" cy="989649"/>
        </p:xfrm>
        <a:graphic>
          <a:graphicData uri="http://schemas.openxmlformats.org/drawingml/2006/table">
            <a:tbl>
              <a:tblPr>
                <a:tableStyleId>{775DCB02-9BB8-47FD-8907-85C794F793BA}</a:tableStyleId>
              </a:tblPr>
              <a:tblGrid>
                <a:gridCol w="1093376">
                  <a:extLst>
                    <a:ext uri="{9D8B030D-6E8A-4147-A177-3AD203B41FA5}">
                      <a16:colId xmlns:a16="http://schemas.microsoft.com/office/drawing/2014/main" val="20000"/>
                    </a:ext>
                  </a:extLst>
                </a:gridCol>
                <a:gridCol w="566052">
                  <a:extLst>
                    <a:ext uri="{9D8B030D-6E8A-4147-A177-3AD203B41FA5}">
                      <a16:colId xmlns:a16="http://schemas.microsoft.com/office/drawing/2014/main" val="20001"/>
                    </a:ext>
                  </a:extLst>
                </a:gridCol>
                <a:gridCol w="566052">
                  <a:extLst>
                    <a:ext uri="{9D8B030D-6E8A-4147-A177-3AD203B41FA5}">
                      <a16:colId xmlns:a16="http://schemas.microsoft.com/office/drawing/2014/main" val="20002"/>
                    </a:ext>
                  </a:extLst>
                </a:gridCol>
                <a:gridCol w="566052">
                  <a:extLst>
                    <a:ext uri="{9D8B030D-6E8A-4147-A177-3AD203B41FA5}">
                      <a16:colId xmlns:a16="http://schemas.microsoft.com/office/drawing/2014/main" val="20003"/>
                    </a:ext>
                  </a:extLst>
                </a:gridCol>
                <a:gridCol w="566052">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357298"/>
            <a:ext cx="8143932" cy="2446824"/>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【问题求解】</a:t>
            </a:r>
            <a:r>
              <a:rPr lang="zh-CN" altLang="zh-CN" sz="2000">
                <a:solidFill>
                  <a:srgbClr val="0000FF"/>
                </a:solidFill>
                <a:latin typeface="Consolas" pitchFamily="49" charset="0"/>
                <a:ea typeface="楷体" pitchFamily="49" charset="-122"/>
                <a:cs typeface="Consolas" pitchFamily="49" charset="0"/>
              </a:rPr>
              <a:t>采用回溯法求解，对应的解空间是一个是</a:t>
            </a:r>
            <a:r>
              <a:rPr lang="zh-CN" altLang="zh-CN" sz="2000">
                <a:solidFill>
                  <a:srgbClr val="FF0000"/>
                </a:solidFill>
                <a:latin typeface="Consolas" pitchFamily="49" charset="0"/>
                <a:ea typeface="微软雅黑" pitchFamily="34" charset="-122"/>
                <a:cs typeface="Consolas" pitchFamily="49" charset="0"/>
              </a:rPr>
              <a:t>排列树</a:t>
            </a:r>
            <a:r>
              <a:rPr lang="zh-CN" altLang="zh-CN" sz="2000">
                <a:solidFill>
                  <a:srgbClr val="0000FF"/>
                </a:solidFill>
                <a:latin typeface="Consolas" pitchFamily="49" charset="0"/>
                <a:ea typeface="楷体" pitchFamily="49" charset="-122"/>
                <a:cs typeface="Consolas" pitchFamily="49" charset="0"/>
              </a:rPr>
              <a:t>，相当于求出</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个作业的一种排列使完成时间最少。</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作业的编号是</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，用数组</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作为解向量即调度方案，即</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表示第</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顺序执行的作业编号，初始时数组</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的元素分别是</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，最优解向量用</a:t>
            </a:r>
            <a:r>
              <a:rPr lang="en-US" altLang="zh-CN" sz="2000">
                <a:solidFill>
                  <a:srgbClr val="0000FF"/>
                </a:solidFill>
                <a:latin typeface="Consolas" pitchFamily="49" charset="0"/>
                <a:ea typeface="楷体" pitchFamily="49" charset="-122"/>
                <a:cs typeface="Consolas" pitchFamily="49" charset="0"/>
              </a:rPr>
              <a:t>bestx[]</a:t>
            </a:r>
            <a:r>
              <a:rPr lang="zh-CN" altLang="zh-CN" sz="2000">
                <a:solidFill>
                  <a:srgbClr val="0000FF"/>
                </a:solidFill>
                <a:latin typeface="Consolas" pitchFamily="49" charset="0"/>
                <a:ea typeface="楷体" pitchFamily="49" charset="-122"/>
                <a:cs typeface="Consolas" pitchFamily="49" charset="0"/>
              </a:rPr>
              <a:t>存储，对应的最优调度时间用</a:t>
            </a:r>
            <a:r>
              <a:rPr lang="en-US" altLang="zh-CN" sz="2000">
                <a:solidFill>
                  <a:srgbClr val="0000FF"/>
                </a:solidFill>
                <a:latin typeface="Consolas" pitchFamily="49" charset="0"/>
                <a:ea typeface="楷体" pitchFamily="49" charset="-122"/>
                <a:cs typeface="Consolas" pitchFamily="49" charset="0"/>
              </a:rPr>
              <a:t>bestf</a:t>
            </a:r>
            <a:r>
              <a:rPr lang="zh-CN" altLang="zh-CN" sz="2000">
                <a:solidFill>
                  <a:srgbClr val="0000FF"/>
                </a:solidFill>
                <a:latin typeface="Consolas" pitchFamily="49" charset="0"/>
                <a:ea typeface="楷体" pitchFamily="49" charset="-122"/>
                <a:cs typeface="Consolas" pitchFamily="49" charset="0"/>
              </a:rPr>
              <a:t>表示。</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428736"/>
            <a:ext cx="7500990" cy="1938992"/>
          </a:xfrm>
          <a:prstGeom prst="rect">
            <a:avLst/>
          </a:prstGeom>
          <a:noFill/>
        </p:spPr>
        <p:txBody>
          <a:bodyPr wrap="square" rtlCol="0">
            <a:spAutoFit/>
          </a:bodyPr>
          <a:lstStyle/>
          <a:p>
            <a:pPr>
              <a:lnSpc>
                <a:spcPct val="150000"/>
              </a:lnSpc>
            </a:pPr>
            <a:r>
              <a:rPr lang="en-US" altLang="zh-CN" sz="2000">
                <a:solidFill>
                  <a:srgbClr val="0000FF"/>
                </a:solidFill>
                <a:ea typeface="楷体" pitchFamily="49" charset="-122"/>
                <a:cs typeface="Times New Roman" pitchFamily="18" charset="0"/>
              </a:rPr>
              <a:t>         </a:t>
            </a:r>
            <a:r>
              <a:rPr lang="zh-CN" altLang="zh-CN" sz="2000">
                <a:solidFill>
                  <a:srgbClr val="0000FF"/>
                </a:solidFill>
                <a:ea typeface="楷体" pitchFamily="49" charset="-122"/>
                <a:cs typeface="Times New Roman" pitchFamily="18" charset="0"/>
              </a:rPr>
              <a:t>求作业的所有排列可以直接采用</a:t>
            </a:r>
            <a:r>
              <a:rPr lang="zh-CN" altLang="zh-CN" sz="2000">
                <a:solidFill>
                  <a:srgbClr val="FF0000"/>
                </a:solidFill>
                <a:latin typeface="微软雅黑" pitchFamily="34" charset="-122"/>
                <a:ea typeface="微软雅黑" pitchFamily="34" charset="-122"/>
                <a:cs typeface="Times New Roman" pitchFamily="18" charset="0"/>
              </a:rPr>
              <a:t>排列树递归框架</a:t>
            </a:r>
            <a:r>
              <a:rPr lang="zh-CN" altLang="zh-CN" sz="2000">
                <a:solidFill>
                  <a:srgbClr val="0000FF"/>
                </a:solidFill>
                <a:ea typeface="楷体" pitchFamily="49" charset="-122"/>
                <a:cs typeface="Times New Roman" pitchFamily="18" charset="0"/>
              </a:rPr>
              <a:t>实现</a:t>
            </a:r>
            <a:r>
              <a:rPr lang="zh-CN" altLang="en-US" sz="2000">
                <a:solidFill>
                  <a:srgbClr val="0000FF"/>
                </a:solidFill>
                <a:ea typeface="楷体" pitchFamily="49" charset="-122"/>
                <a:cs typeface="Times New Roman" pitchFamily="18" charset="0"/>
              </a:rPr>
              <a:t>。</a:t>
            </a:r>
            <a:r>
              <a:rPr lang="zh-CN" altLang="zh-CN" sz="2000">
                <a:solidFill>
                  <a:srgbClr val="0000FF"/>
                </a:solidFill>
                <a:ea typeface="楷体" pitchFamily="49" charset="-122"/>
                <a:cs typeface="Times New Roman" pitchFamily="18" charset="0"/>
              </a:rPr>
              <a:t>对于每一种调度方案求出其所有作业执行的总时间，通过比较求出最小的总时间，对应的调度方案就是最优调度方案，即为本问题的解。</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736"/>
            <a:ext cx="7858180" cy="2400657"/>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i="1">
                <a:solidFill>
                  <a:srgbClr val="C00000"/>
                </a:solidFill>
                <a:latin typeface="Consolas" pitchFamily="49" charset="0"/>
                <a:ea typeface="楷体" pitchFamily="49" charset="-122"/>
                <a:cs typeface="Consolas" pitchFamily="49" charset="0"/>
              </a:rPr>
              <a:t>f</a:t>
            </a:r>
            <a:r>
              <a:rPr lang="en-US" altLang="zh-CN" sz="2000" baseline="-25000">
                <a:solidFill>
                  <a:srgbClr val="C00000"/>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数组表示在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上执行完当前作业</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的总时间（含前面作业的执行时间），</a:t>
            </a:r>
            <a:r>
              <a:rPr lang="en-US" altLang="zh-CN" sz="2000" i="1">
                <a:solidFill>
                  <a:srgbClr val="C00000"/>
                </a:solidFill>
                <a:latin typeface="Consolas" pitchFamily="49" charset="0"/>
                <a:ea typeface="楷体" pitchFamily="49" charset="-122"/>
                <a:cs typeface="Consolas" pitchFamily="49" charset="0"/>
              </a:rPr>
              <a:t>f</a:t>
            </a:r>
            <a:r>
              <a:rPr lang="en-US" altLang="zh-CN" sz="2000" baseline="-25000">
                <a:solidFill>
                  <a:srgbClr val="C00000"/>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数组表示在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上执行完当前作业</a:t>
            </a:r>
            <a:r>
              <a:rPr lang="en-US" altLang="zh-CN" sz="2000" i="1">
                <a:solidFill>
                  <a:srgbClr val="0000FF"/>
                </a:solidFill>
                <a:latin typeface="Consolas" pitchFamily="49" charset="0"/>
                <a:ea typeface="楷体" pitchFamily="49" charset="-122"/>
                <a:cs typeface="Consolas" pitchFamily="49" charset="0"/>
              </a:rPr>
              <a:t>i</a:t>
            </a:r>
            <a:r>
              <a:rPr lang="zh-CN" altLang="zh-CN" sz="2000">
                <a:solidFill>
                  <a:srgbClr val="0000FF"/>
                </a:solidFill>
                <a:latin typeface="Consolas" pitchFamily="49" charset="0"/>
                <a:ea typeface="楷体" pitchFamily="49" charset="-122"/>
                <a:cs typeface="Consolas" pitchFamily="49" charset="0"/>
              </a:rPr>
              <a:t>的总时间（含前面作业的执行时间）。</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由于一个作业总是先在</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上执行后在</a:t>
            </a:r>
            <a:r>
              <a:rPr lang="en-US" altLang="zh-CN" sz="2000">
                <a:solidFill>
                  <a:srgbClr val="0000FF"/>
                </a:solidFill>
                <a:latin typeface="Consolas" pitchFamily="49" charset="0"/>
                <a:ea typeface="楷体" pitchFamily="49" charset="-122"/>
                <a:cs typeface="Consolas" pitchFamily="49" charset="0"/>
              </a:rPr>
              <a:t>M2</a:t>
            </a:r>
            <a:r>
              <a:rPr lang="zh-CN" altLang="zh-CN" sz="2000">
                <a:solidFill>
                  <a:srgbClr val="0000FF"/>
                </a:solidFill>
                <a:latin typeface="Consolas" pitchFamily="49" charset="0"/>
                <a:ea typeface="楷体" pitchFamily="49" charset="-122"/>
                <a:cs typeface="Consolas" pitchFamily="49" charset="0"/>
              </a:rPr>
              <a:t>执行，所以</a:t>
            </a:r>
            <a:r>
              <a:rPr lang="en-US" altLang="zh-CN" sz="2000" i="1">
                <a:solidFill>
                  <a:srgbClr val="FF0000"/>
                </a:solidFill>
                <a:latin typeface="Consolas" pitchFamily="49" charset="0"/>
                <a:ea typeface="楷体" pitchFamily="49" charset="-122"/>
                <a:cs typeface="Consolas" pitchFamily="49" charset="0"/>
              </a:rPr>
              <a:t>f</a:t>
            </a:r>
            <a:r>
              <a:rPr lang="en-US" altLang="zh-CN" sz="2000" baseline="-25000">
                <a:solidFill>
                  <a:srgbClr val="FF0000"/>
                </a:solidFill>
                <a:latin typeface="Consolas" pitchFamily="49" charset="0"/>
                <a:ea typeface="楷体" pitchFamily="49" charset="-122"/>
                <a:cs typeface="Consolas" pitchFamily="49" charset="0"/>
              </a:rPr>
              <a:t>2</a:t>
            </a:r>
            <a:r>
              <a:rPr lang="en-US" altLang="zh-CN" sz="2000">
                <a:solidFill>
                  <a:srgbClr val="FF0000"/>
                </a:solidFill>
                <a:latin typeface="Consolas" pitchFamily="49" charset="0"/>
                <a:ea typeface="楷体" pitchFamily="49" charset="-122"/>
                <a:cs typeface="Consolas" pitchFamily="49" charset="0"/>
              </a:rPr>
              <a:t>[</a:t>
            </a:r>
            <a:r>
              <a:rPr lang="en-US" altLang="zh-CN" sz="2000" i="1">
                <a:solidFill>
                  <a:srgbClr val="FF0000"/>
                </a:solidFill>
                <a:latin typeface="Consolas" pitchFamily="49" charset="0"/>
                <a:ea typeface="楷体" pitchFamily="49" charset="-122"/>
                <a:cs typeface="Consolas" pitchFamily="49" charset="0"/>
              </a:rPr>
              <a:t>n</a:t>
            </a:r>
            <a:r>
              <a:rPr lang="en-US" altLang="zh-CN" sz="2000">
                <a:solidFill>
                  <a:srgbClr val="FF0000"/>
                </a:solidFill>
                <a:latin typeface="Consolas" pitchFamily="49" charset="0"/>
                <a:ea typeface="楷体" pitchFamily="49" charset="-122"/>
                <a:cs typeface="Consolas" pitchFamily="49" charset="0"/>
              </a:rPr>
              <a:t>]</a:t>
            </a:r>
            <a:r>
              <a:rPr lang="zh-CN" altLang="zh-CN" sz="2000">
                <a:solidFill>
                  <a:srgbClr val="FF0000"/>
                </a:solidFill>
                <a:latin typeface="Consolas" pitchFamily="49" charset="0"/>
                <a:ea typeface="楷体" pitchFamily="49" charset="-122"/>
                <a:cs typeface="Consolas" pitchFamily="49" charset="0"/>
              </a:rPr>
              <a:t>就是执行全部作业的总时间</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3714776" cy="430887"/>
          </a:xfrm>
          <a:prstGeom prst="rect">
            <a:avLst/>
          </a:prstGeom>
          <a:solidFill>
            <a:schemeClr val="accent6">
              <a:lumMod val="20000"/>
              <a:lumOff val="80000"/>
            </a:schemeClr>
          </a:solid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一个示例，假设有</a:t>
            </a:r>
            <a:r>
              <a:rPr lang="en-US" altLang="zh-CN" sz="2200">
                <a:solidFill>
                  <a:srgbClr val="0000FF"/>
                </a:solidFill>
                <a:latin typeface="Consolas" pitchFamily="49" charset="0"/>
                <a:ea typeface="楷体" pitchFamily="49" charset="-122"/>
                <a:cs typeface="Consolas" pitchFamily="49" charset="0"/>
              </a:rPr>
              <a:t>3</a:t>
            </a:r>
            <a:r>
              <a:rPr lang="zh-CN" altLang="zh-CN" sz="2200">
                <a:solidFill>
                  <a:srgbClr val="0000FF"/>
                </a:solidFill>
                <a:latin typeface="Consolas" pitchFamily="49" charset="0"/>
                <a:ea typeface="楷体" pitchFamily="49" charset="-122"/>
                <a:cs typeface="Consolas" pitchFamily="49" charset="0"/>
              </a:rPr>
              <a:t>个作业</a:t>
            </a:r>
            <a:r>
              <a:rPr lang="zh-CN" altLang="en-US" sz="2200">
                <a:solidFill>
                  <a:srgbClr val="0000FF"/>
                </a:solidFill>
                <a:latin typeface="Consolas" pitchFamily="49" charset="0"/>
                <a:ea typeface="楷体" pitchFamily="49" charset="-122"/>
                <a:cs typeface="Consolas" pitchFamily="49" charset="0"/>
              </a:rPr>
              <a:t>：</a:t>
            </a:r>
          </a:p>
        </p:txBody>
      </p:sp>
      <p:graphicFrame>
        <p:nvGraphicFramePr>
          <p:cNvPr id="3" name="表格 2"/>
          <p:cNvGraphicFramePr>
            <a:graphicFrameLocks noGrp="1"/>
          </p:cNvGraphicFramePr>
          <p:nvPr/>
        </p:nvGraphicFramePr>
        <p:xfrm>
          <a:off x="714348" y="714356"/>
          <a:ext cx="2721296" cy="986219"/>
        </p:xfrm>
        <a:graphic>
          <a:graphicData uri="http://schemas.openxmlformats.org/drawingml/2006/table">
            <a:tbl>
              <a:tblPr>
                <a:tableStyleId>{775DCB02-9BB8-47FD-8907-85C794F793BA}</a:tableStyleId>
              </a:tblPr>
              <a:tblGrid>
                <a:gridCol w="1065866">
                  <a:extLst>
                    <a:ext uri="{9D8B030D-6E8A-4147-A177-3AD203B41FA5}">
                      <a16:colId xmlns:a16="http://schemas.microsoft.com/office/drawing/2014/main" val="20000"/>
                    </a:ext>
                  </a:extLst>
                </a:gridCol>
                <a:gridCol w="551810">
                  <a:extLst>
                    <a:ext uri="{9D8B030D-6E8A-4147-A177-3AD203B41FA5}">
                      <a16:colId xmlns:a16="http://schemas.microsoft.com/office/drawing/2014/main" val="20001"/>
                    </a:ext>
                  </a:extLst>
                </a:gridCol>
                <a:gridCol w="551810">
                  <a:extLst>
                    <a:ext uri="{9D8B030D-6E8A-4147-A177-3AD203B41FA5}">
                      <a16:colId xmlns:a16="http://schemas.microsoft.com/office/drawing/2014/main" val="20002"/>
                    </a:ext>
                  </a:extLst>
                </a:gridCol>
                <a:gridCol w="551810">
                  <a:extLst>
                    <a:ext uri="{9D8B030D-6E8A-4147-A177-3AD203B41FA5}">
                      <a16:colId xmlns:a16="http://schemas.microsoft.com/office/drawing/2014/main" val="20003"/>
                    </a:ext>
                  </a:extLst>
                </a:gridCol>
              </a:tblGrid>
              <a:tr h="0">
                <a:tc>
                  <a:txBody>
                    <a:bodyPr/>
                    <a:lstStyle/>
                    <a:p>
                      <a:pPr indent="0" algn="ctr">
                        <a:lnSpc>
                          <a:spcPct val="150000"/>
                        </a:lnSpc>
                        <a:spcAft>
                          <a:spcPts val="0"/>
                        </a:spcAft>
                      </a:pPr>
                      <a:r>
                        <a:rPr lang="zh-CN" sz="1600" b="1" kern="100">
                          <a:solidFill>
                            <a:srgbClr val="C00000"/>
                          </a:solidFill>
                        </a:rPr>
                        <a:t>作业编号</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rPr>
                        <a:t>M1</a:t>
                      </a:r>
                      <a:r>
                        <a:rPr lang="zh-CN" sz="1600" b="1" kern="100">
                          <a:solidFill>
                            <a:srgbClr val="C00000"/>
                          </a:solidFill>
                        </a:rPr>
                        <a:t>时间</a:t>
                      </a:r>
                      <a:r>
                        <a:rPr lang="en-US" sz="1600" b="1" kern="100">
                          <a:solidFill>
                            <a:srgbClr val="C00000"/>
                          </a:solidFill>
                        </a:rPr>
                        <a:t>a</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rPr>
                        <a:t>M2</a:t>
                      </a:r>
                      <a:r>
                        <a:rPr lang="zh-CN" sz="1600" b="1" kern="100">
                          <a:solidFill>
                            <a:srgbClr val="C00000"/>
                          </a:solidFill>
                        </a:rPr>
                        <a:t>时间</a:t>
                      </a:r>
                      <a:r>
                        <a:rPr lang="en-US" sz="1600" b="1" kern="100">
                          <a:solidFill>
                            <a:srgbClr val="C00000"/>
                          </a:solidFill>
                        </a:rPr>
                        <a:t>b</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grpSp>
        <p:nvGrpSpPr>
          <p:cNvPr id="32" name="组合 31"/>
          <p:cNvGrpSpPr/>
          <p:nvPr/>
        </p:nvGrpSpPr>
        <p:grpSpPr>
          <a:xfrm>
            <a:off x="940694" y="3141660"/>
            <a:ext cx="2156160" cy="1214446"/>
            <a:chOff x="940694" y="3427412"/>
            <a:chExt cx="2156160" cy="1214446"/>
          </a:xfrm>
        </p:grpSpPr>
        <p:sp>
          <p:nvSpPr>
            <p:cNvPr id="10" name="矩形 9"/>
            <p:cNvSpPr/>
            <p:nvPr/>
          </p:nvSpPr>
          <p:spPr>
            <a:xfrm>
              <a:off x="940694"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11" name="矩形 10"/>
            <p:cNvSpPr/>
            <p:nvPr/>
          </p:nvSpPr>
          <p:spPr>
            <a:xfrm>
              <a:off x="2376854"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31" name="组合 30"/>
          <p:cNvGrpSpPr/>
          <p:nvPr/>
        </p:nvGrpSpPr>
        <p:grpSpPr>
          <a:xfrm>
            <a:off x="428596" y="2071678"/>
            <a:ext cx="8420066" cy="2571768"/>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00034" y="3498850"/>
              <a:ext cx="500066" cy="307777"/>
            </a:xfrm>
            <a:prstGeom prst="rect">
              <a:avLst/>
            </a:prstGeom>
            <a:noFill/>
          </p:spPr>
          <p:txBody>
            <a:bodyPr wrap="square" lIns="0" tIns="0" rIns="0" bIns="0" rtlCol="0">
              <a:spAutoFit/>
            </a:bodyPr>
            <a:lstStyle/>
            <a:p>
              <a:r>
                <a:rPr lang="en-US" altLang="zh-CN" sz="2000">
                  <a:solidFill>
                    <a:srgbClr val="0000FF"/>
                  </a:solidFill>
                  <a:latin typeface="Consolas" pitchFamily="49" charset="0"/>
                  <a:cs typeface="Consolas" pitchFamily="49" charset="0"/>
                </a:rPr>
                <a:t>M1</a:t>
              </a:r>
              <a:endParaRPr lang="zh-CN" altLang="en-US" sz="2000">
                <a:solidFill>
                  <a:srgbClr val="0000FF"/>
                </a:solidFill>
                <a:latin typeface="Consolas" pitchFamily="49" charset="0"/>
                <a:cs typeface="Consolas" pitchFamily="49" charset="0"/>
              </a:endParaRPr>
            </a:p>
          </p:txBody>
        </p:sp>
        <p:sp>
          <p:nvSpPr>
            <p:cNvPr id="9" name="TextBox 8"/>
            <p:cNvSpPr txBox="1"/>
            <p:nvPr/>
          </p:nvSpPr>
          <p:spPr>
            <a:xfrm>
              <a:off x="500034" y="4213230"/>
              <a:ext cx="500066" cy="307777"/>
            </a:xfrm>
            <a:prstGeom prst="rect">
              <a:avLst/>
            </a:prstGeom>
            <a:noFill/>
          </p:spPr>
          <p:txBody>
            <a:bodyPr wrap="square" lIns="0" tIns="0" rIns="0" bIns="0" rtlCol="0">
              <a:spAutoFit/>
            </a:bodyPr>
            <a:lstStyle/>
            <a:p>
              <a:r>
                <a:rPr lang="en-US" altLang="zh-CN" sz="2000">
                  <a:solidFill>
                    <a:srgbClr val="0000FF"/>
                  </a:solidFill>
                  <a:latin typeface="Consolas" pitchFamily="49" charset="0"/>
                  <a:cs typeface="Consolas" pitchFamily="49" charset="0"/>
                </a:rPr>
                <a:t>M2</a:t>
              </a: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428596" y="2357430"/>
              <a:ext cx="928694" cy="615553"/>
            </a:xfrm>
            <a:prstGeom prst="rect">
              <a:avLst/>
            </a:prstGeom>
            <a:noFill/>
          </p:spPr>
          <p:txBody>
            <a:bodyPr wrap="square" lIns="0" tIns="0" rIns="0" bIns="0" rtlCol="0">
              <a:spAutoFit/>
            </a:bodyPr>
            <a:lstStyle/>
            <a:p>
              <a:r>
                <a:rPr lang="en-US" altLang="zh-CN" sz="2000" i="1">
                  <a:solidFill>
                    <a:srgbClr val="0000FF"/>
                  </a:solidFill>
                </a:rPr>
                <a:t>f</a:t>
              </a:r>
              <a:r>
                <a:rPr lang="en-US" altLang="zh-CN" sz="2000" baseline="-25000">
                  <a:solidFill>
                    <a:srgbClr val="0000FF"/>
                  </a:solidFill>
                </a:rPr>
                <a:t>1</a:t>
              </a:r>
              <a:r>
                <a:rPr lang="en-US" altLang="zh-CN" sz="2000">
                  <a:solidFill>
                    <a:srgbClr val="0000FF"/>
                  </a:solidFill>
                </a:rPr>
                <a:t>[0]=0</a:t>
              </a:r>
            </a:p>
            <a:p>
              <a:r>
                <a:rPr lang="en-US" altLang="zh-CN" sz="2000" i="1">
                  <a:solidFill>
                    <a:srgbClr val="0000FF"/>
                  </a:solidFill>
                </a:rPr>
                <a:t>f</a:t>
              </a:r>
              <a:r>
                <a:rPr lang="en-US" altLang="zh-CN" sz="2000" baseline="-25000">
                  <a:solidFill>
                    <a:srgbClr val="0000FF"/>
                  </a:solidFill>
                </a:rPr>
                <a:t>2</a:t>
              </a:r>
              <a:r>
                <a:rPr lang="en-US" altLang="zh-CN" sz="2000">
                  <a:solidFill>
                    <a:srgbClr val="0000FF"/>
                  </a:solidFill>
                </a:rPr>
                <a:t>[0]=0</a:t>
              </a:r>
              <a:endParaRPr lang="zh-CN" altLang="en-US" sz="2000">
                <a:solidFill>
                  <a:srgbClr val="0000FF"/>
                </a:solidFill>
              </a:endParaRPr>
            </a:p>
          </p:txBody>
        </p:sp>
      </p:grpSp>
      <p:sp>
        <p:nvSpPr>
          <p:cNvPr id="15" name="矩形 14"/>
          <p:cNvSpPr/>
          <p:nvPr/>
        </p:nvSpPr>
        <p:spPr>
          <a:xfrm>
            <a:off x="2382474" y="3141660"/>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9" name="矩形 18"/>
          <p:cNvSpPr/>
          <p:nvPr/>
        </p:nvSpPr>
        <p:spPr>
          <a:xfrm>
            <a:off x="4546948" y="3141660"/>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grpSp>
        <p:nvGrpSpPr>
          <p:cNvPr id="34" name="组合 33"/>
          <p:cNvGrpSpPr/>
          <p:nvPr/>
        </p:nvGrpSpPr>
        <p:grpSpPr>
          <a:xfrm>
            <a:off x="1857356" y="4357694"/>
            <a:ext cx="1785950" cy="921071"/>
            <a:chOff x="1857356" y="4643446"/>
            <a:chExt cx="1785950" cy="921071"/>
          </a:xfrm>
        </p:grpSpPr>
        <p:sp>
          <p:nvSpPr>
            <p:cNvPr id="14" name="TextBox 13"/>
            <p:cNvSpPr txBox="1"/>
            <p:nvPr/>
          </p:nvSpPr>
          <p:spPr>
            <a:xfrm>
              <a:off x="1857356" y="5072074"/>
              <a:ext cx="1785950"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1</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[1]=</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[1]+b[1]=3</a:t>
              </a:r>
              <a:endParaRPr lang="zh-CN" altLang="en-US" sz="1600">
                <a:solidFill>
                  <a:srgbClr val="0000FF"/>
                </a:solidFill>
                <a:cs typeface="Times New Roman" pitchFamily="18" charset="0"/>
              </a:endParaRPr>
            </a:p>
          </p:txBody>
        </p:sp>
        <p:cxnSp>
          <p:nvCxnSpPr>
            <p:cNvPr id="24" name="直接箭头连接符 23"/>
            <p:cNvCxnSpPr/>
            <p:nvPr/>
          </p:nvCxnSpPr>
          <p:spPr>
            <a:xfrm rot="5400000" flipH="1" flipV="1">
              <a:off x="2867534"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3" name="组合 32"/>
          <p:cNvGrpSpPr/>
          <p:nvPr/>
        </p:nvGrpSpPr>
        <p:grpSpPr>
          <a:xfrm>
            <a:off x="2000232" y="2422013"/>
            <a:ext cx="1357322" cy="640081"/>
            <a:chOff x="2000232" y="2707765"/>
            <a:chExt cx="1357322" cy="640081"/>
          </a:xfrm>
        </p:grpSpPr>
        <p:sp>
          <p:nvSpPr>
            <p:cNvPr id="12" name="TextBox 11"/>
            <p:cNvSpPr txBox="1"/>
            <p:nvPr/>
          </p:nvSpPr>
          <p:spPr>
            <a:xfrm>
              <a:off x="2000232" y="2707765"/>
              <a:ext cx="1357322"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[1]=</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[0]+2=2</a:t>
              </a:r>
              <a:endParaRPr lang="zh-CN" altLang="en-US" sz="1600">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3857620" y="2422013"/>
            <a:ext cx="1428760" cy="652607"/>
            <a:chOff x="3857620" y="2707765"/>
            <a:chExt cx="1428760" cy="652607"/>
          </a:xfrm>
        </p:grpSpPr>
        <p:sp>
          <p:nvSpPr>
            <p:cNvPr id="17" name="TextBox 16"/>
            <p:cNvSpPr txBox="1"/>
            <p:nvPr/>
          </p:nvSpPr>
          <p:spPr>
            <a:xfrm>
              <a:off x="3857620" y="2707765"/>
              <a:ext cx="1428760"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[1]+3=5</a:t>
              </a:r>
              <a:endParaRPr lang="zh-CN" altLang="en-US" sz="1600">
                <a:solidFill>
                  <a:srgbClr val="0000FF"/>
                </a:solidFill>
              </a:endParaRPr>
            </a:p>
          </p:txBody>
        </p:sp>
        <p:cxnSp>
          <p:nvCxnSpPr>
            <p:cNvPr id="27" name="直接箭头连接符 26"/>
            <p:cNvCxnSpPr/>
            <p:nvPr/>
          </p:nvCxnSpPr>
          <p:spPr>
            <a:xfrm rot="5400000">
              <a:off x="4366154"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5786446" y="2422013"/>
            <a:ext cx="1357322" cy="649797"/>
            <a:chOff x="5786446" y="2707765"/>
            <a:chExt cx="1357322" cy="649797"/>
          </a:xfrm>
        </p:grpSpPr>
        <p:sp>
          <p:nvSpPr>
            <p:cNvPr id="21" name="TextBox 20"/>
            <p:cNvSpPr txBox="1"/>
            <p:nvPr/>
          </p:nvSpPr>
          <p:spPr>
            <a:xfrm>
              <a:off x="5786446" y="2707765"/>
              <a:ext cx="1357322"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[3]=</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[2]+2=7</a:t>
              </a:r>
              <a:endParaRPr lang="zh-CN" altLang="en-US" sz="1600">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6" name="组合 35"/>
          <p:cNvGrpSpPr/>
          <p:nvPr/>
        </p:nvGrpSpPr>
        <p:grpSpPr>
          <a:xfrm>
            <a:off x="4538140" y="3856040"/>
            <a:ext cx="1773918" cy="1422725"/>
            <a:chOff x="4538140" y="4141792"/>
            <a:chExt cx="1773918" cy="1422725"/>
          </a:xfrm>
        </p:grpSpPr>
        <p:sp>
          <p:nvSpPr>
            <p:cNvPr id="16" name="矩形 15"/>
            <p:cNvSpPr/>
            <p:nvPr/>
          </p:nvSpPr>
          <p:spPr>
            <a:xfrm>
              <a:off x="4538140"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4597546" y="5072074"/>
              <a:ext cx="1714512"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2</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[2]=</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[2]+b[2]=6</a:t>
              </a:r>
              <a:endParaRPr lang="zh-CN" altLang="en-US" sz="1600">
                <a:solidFill>
                  <a:srgbClr val="0000FF"/>
                </a:solidFill>
                <a:cs typeface="Times New Roman" pitchFamily="18" charset="0"/>
              </a:endParaRPr>
            </a:p>
          </p:txBody>
        </p:sp>
        <p:cxnSp>
          <p:nvCxnSpPr>
            <p:cNvPr id="29" name="直接箭头连接符 28"/>
            <p:cNvCxnSpPr/>
            <p:nvPr/>
          </p:nvCxnSpPr>
          <p:spPr>
            <a:xfrm rot="5400000" flipH="1" flipV="1">
              <a:off x="508260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5988234" y="3856040"/>
            <a:ext cx="2643206" cy="1422725"/>
            <a:chOff x="5988234" y="4141792"/>
            <a:chExt cx="2643206" cy="1422725"/>
          </a:xfrm>
        </p:grpSpPr>
        <p:sp>
          <p:nvSpPr>
            <p:cNvPr id="20" name="矩形 19"/>
            <p:cNvSpPr/>
            <p:nvPr/>
          </p:nvSpPr>
          <p:spPr>
            <a:xfrm>
              <a:off x="5988234"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6774052" y="5072074"/>
              <a:ext cx="1857388"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3</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[3]=</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[3]+b[3]=10</a:t>
              </a:r>
              <a:endParaRPr lang="zh-CN" altLang="en-US" sz="1600">
                <a:solidFill>
                  <a:srgbClr val="0000FF"/>
                </a:solidFill>
                <a:cs typeface="Times New Roman" pitchFamily="18" charset="0"/>
              </a:endParaRPr>
            </a:p>
          </p:txBody>
        </p:sp>
        <p:cxnSp>
          <p:nvCxnSpPr>
            <p:cNvPr id="30" name="直接箭头连接符 29"/>
            <p:cNvCxnSpPr/>
            <p:nvPr/>
          </p:nvCxnSpPr>
          <p:spPr>
            <a:xfrm rot="5400000" flipH="1" flipV="1">
              <a:off x="7973491"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9" name="TextBox 38"/>
          <p:cNvSpPr txBox="1"/>
          <p:nvPr/>
        </p:nvSpPr>
        <p:spPr>
          <a:xfrm>
            <a:off x="214282" y="5429264"/>
            <a:ext cx="6643734" cy="1015663"/>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由于每个作业都是从</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开始的，即</a:t>
            </a:r>
            <a:r>
              <a:rPr lang="en-US" altLang="zh-CN" sz="2000">
                <a:solidFill>
                  <a:srgbClr val="0000FF"/>
                </a:solidFill>
                <a:latin typeface="Consolas" pitchFamily="49" charset="0"/>
                <a:ea typeface="楷体" pitchFamily="49" charset="-122"/>
                <a:cs typeface="Consolas" pitchFamily="49" charset="0"/>
              </a:rPr>
              <a:t>M1</a:t>
            </a:r>
            <a:r>
              <a:rPr lang="zh-CN" altLang="zh-CN" sz="2000">
                <a:solidFill>
                  <a:srgbClr val="0000FF"/>
                </a:solidFill>
                <a:latin typeface="Consolas" pitchFamily="49" charset="0"/>
                <a:ea typeface="楷体" pitchFamily="49" charset="-122"/>
                <a:cs typeface="Consolas" pitchFamily="49" charset="0"/>
              </a:rPr>
              <a:t>上各个作业是连续执行的，不需要等待，所以</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不需要用数组表示，直接用单个变量</a:t>
            </a:r>
            <a:r>
              <a:rPr lang="en-US" altLang="zh-CN" sz="2000" i="1">
                <a:solidFill>
                  <a:srgbClr val="0000FF"/>
                </a:solidFill>
                <a:latin typeface="Consolas" pitchFamily="49" charset="0"/>
                <a:ea typeface="楷体" pitchFamily="49" charset="-122"/>
                <a:cs typeface="Consolas" pitchFamily="49" charset="0"/>
              </a:rPr>
              <a:t>f</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表示，</a:t>
            </a:r>
            <a:endParaRPr lang="zh-CN" altLang="en-US" sz="200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6929454" y="5435758"/>
            <a:ext cx="1714512" cy="707886"/>
          </a:xfrm>
          <a:prstGeom prst="rect">
            <a:avLst/>
          </a:prstGeom>
          <a:noFill/>
        </p:spPr>
        <p:txBody>
          <a:bodyPr wrap="square" rtlCol="0">
            <a:spAutoFit/>
          </a:bodyPr>
          <a:lstStyle/>
          <a:p>
            <a:pPr algn="ctr"/>
            <a:r>
              <a:rPr lang="zh-CN" altLang="zh-CN" sz="2000">
                <a:solidFill>
                  <a:srgbClr val="0000FF"/>
                </a:solidFill>
                <a:latin typeface="Consolas" pitchFamily="49" charset="0"/>
                <a:ea typeface="微软雅黑" pitchFamily="34" charset="-122"/>
                <a:cs typeface="Consolas" pitchFamily="49" charset="0"/>
              </a:rPr>
              <a:t>该调度方案的总时间</a:t>
            </a:r>
            <a:r>
              <a:rPr lang="en-US" altLang="zh-CN" sz="2000">
                <a:solidFill>
                  <a:srgbClr val="0000FF"/>
                </a:solidFill>
                <a:latin typeface="Consolas" pitchFamily="49" charset="0"/>
                <a:ea typeface="微软雅黑" pitchFamily="34" charset="-122"/>
                <a:cs typeface="Consolas" pitchFamily="49" charset="0"/>
              </a:rPr>
              <a:t>: 10</a:t>
            </a:r>
            <a:endParaRPr lang="zh-CN" altLang="en-US" sz="2000">
              <a:latin typeface="Consolas" pitchFamily="49" charset="0"/>
              <a:ea typeface="微软雅黑" pitchFamily="34" charset="-122"/>
              <a:cs typeface="Consolas" pitchFamily="49" charset="0"/>
            </a:endParaRPr>
          </a:p>
        </p:txBody>
      </p:sp>
      <p:sp>
        <p:nvSpPr>
          <p:cNvPr id="41" name="TextBox 40"/>
          <p:cNvSpPr txBox="1"/>
          <p:nvPr/>
        </p:nvSpPr>
        <p:spPr>
          <a:xfrm>
            <a:off x="3714744" y="605363"/>
            <a:ext cx="5143536" cy="1015663"/>
          </a:xfrm>
          <a:prstGeom prst="rect">
            <a:avLst/>
          </a:prstGeom>
          <a:solidFill>
            <a:schemeClr val="accent1">
              <a:lumMod val="60000"/>
              <a:lumOff val="40000"/>
            </a:schemeClr>
          </a:solid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现在的调用方案为</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1</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2</a:t>
            </a:r>
            <a:r>
              <a:rPr lang="zh-CN" altLang="zh-CN" sz="2000">
                <a:solidFill>
                  <a:srgbClr val="FF0000"/>
                </a:solidFill>
                <a:latin typeface="Consolas" pitchFamily="49" charset="0"/>
                <a:ea typeface="楷体" pitchFamily="49" charset="-122"/>
                <a:cs typeface="Consolas" pitchFamily="49" charset="0"/>
              </a:rPr>
              <a:t>，</a:t>
            </a:r>
            <a:r>
              <a:rPr lang="en-US" altLang="zh-CN" sz="2000">
                <a:solidFill>
                  <a:srgbClr val="FF0000"/>
                </a:solidFill>
                <a:latin typeface="Consolas" pitchFamily="49" charset="0"/>
                <a:ea typeface="楷体" pitchFamily="49" charset="-122"/>
                <a:cs typeface="Consolas" pitchFamily="49" charset="0"/>
              </a:rPr>
              <a:t>3</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，即按作业</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的顺序执行。首先将</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和</a:t>
            </a:r>
            <a:r>
              <a:rPr lang="en-US" altLang="zh-CN" sz="2000" i="1">
                <a:solidFill>
                  <a:srgbClr val="0000FF"/>
                </a:solidFill>
                <a:latin typeface="Consolas" pitchFamily="49" charset="0"/>
                <a:ea typeface="楷体" pitchFamily="49" charset="-122"/>
                <a:cs typeface="Consolas" pitchFamily="49" charset="0"/>
              </a:rPr>
              <a:t>f</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数组所有元素初始化为</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。该调度方案的总时间计算：</a:t>
            </a:r>
            <a:endParaRPr lang="zh-CN" altLang="en-US" sz="200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P spid="4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86874" cy="707886"/>
          </a:xfrm>
          <a:prstGeom prst="rect">
            <a:avLst/>
          </a:prstGeom>
          <a:solidFill>
            <a:schemeClr val="accent6">
              <a:lumMod val="20000"/>
              <a:lumOff val="80000"/>
            </a:schemeClr>
          </a:solid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再看看另外一种调用方案，假设</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个作业如表</a:t>
            </a:r>
            <a:r>
              <a:rPr lang="en-US" altLang="zh-CN" sz="2000">
                <a:solidFill>
                  <a:srgbClr val="0000FF"/>
                </a:solidFill>
                <a:latin typeface="Consolas" pitchFamily="49" charset="0"/>
                <a:ea typeface="楷体" pitchFamily="49" charset="-122"/>
                <a:cs typeface="Consolas" pitchFamily="49" charset="0"/>
              </a:rPr>
              <a:t>5.3</a:t>
            </a:r>
            <a:r>
              <a:rPr lang="zh-CN" altLang="zh-CN" sz="2000">
                <a:solidFill>
                  <a:srgbClr val="0000FF"/>
                </a:solidFill>
                <a:latin typeface="Consolas" pitchFamily="49" charset="0"/>
                <a:ea typeface="楷体" pitchFamily="49" charset="-122"/>
                <a:cs typeface="Consolas" pitchFamily="49" charset="0"/>
              </a:rPr>
              <a:t>所示，调用方案仍然是（</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 。该调度方案的总时间计算：</a:t>
            </a:r>
            <a:endParaRPr lang="zh-CN" altLang="en-US" sz="2000">
              <a:solidFill>
                <a:srgbClr val="0000FF"/>
              </a:solidFill>
              <a:latin typeface="Consolas" pitchFamily="49" charset="0"/>
              <a:ea typeface="楷体" pitchFamily="49" charset="-122"/>
              <a:cs typeface="Consolas" pitchFamily="49" charset="0"/>
            </a:endParaRPr>
          </a:p>
        </p:txBody>
      </p:sp>
      <p:graphicFrame>
        <p:nvGraphicFramePr>
          <p:cNvPr id="3" name="表格 2"/>
          <p:cNvGraphicFramePr>
            <a:graphicFrameLocks noGrp="1"/>
          </p:cNvGraphicFramePr>
          <p:nvPr/>
        </p:nvGraphicFramePr>
        <p:xfrm>
          <a:off x="2643174" y="1285860"/>
          <a:ext cx="2721296" cy="986219"/>
        </p:xfrm>
        <a:graphic>
          <a:graphicData uri="http://schemas.openxmlformats.org/drawingml/2006/table">
            <a:tbl>
              <a:tblPr>
                <a:tableStyleId>{775DCB02-9BB8-47FD-8907-85C794F793BA}</a:tableStyleId>
              </a:tblPr>
              <a:tblGrid>
                <a:gridCol w="1065866">
                  <a:extLst>
                    <a:ext uri="{9D8B030D-6E8A-4147-A177-3AD203B41FA5}">
                      <a16:colId xmlns:a16="http://schemas.microsoft.com/office/drawing/2014/main" val="20000"/>
                    </a:ext>
                  </a:extLst>
                </a:gridCol>
                <a:gridCol w="551810">
                  <a:extLst>
                    <a:ext uri="{9D8B030D-6E8A-4147-A177-3AD203B41FA5}">
                      <a16:colId xmlns:a16="http://schemas.microsoft.com/office/drawing/2014/main" val="20001"/>
                    </a:ext>
                  </a:extLst>
                </a:gridCol>
                <a:gridCol w="551810">
                  <a:extLst>
                    <a:ext uri="{9D8B030D-6E8A-4147-A177-3AD203B41FA5}">
                      <a16:colId xmlns:a16="http://schemas.microsoft.com/office/drawing/2014/main" val="20002"/>
                    </a:ext>
                  </a:extLst>
                </a:gridCol>
                <a:gridCol w="551810">
                  <a:extLst>
                    <a:ext uri="{9D8B030D-6E8A-4147-A177-3AD203B41FA5}">
                      <a16:colId xmlns:a16="http://schemas.microsoft.com/office/drawing/2014/main" val="20003"/>
                    </a:ext>
                  </a:extLst>
                </a:gridCol>
              </a:tblGrid>
              <a:tr h="0">
                <a:tc>
                  <a:txBody>
                    <a:bodyPr/>
                    <a:lstStyle/>
                    <a:p>
                      <a:pPr indent="0" algn="ctr">
                        <a:lnSpc>
                          <a:spcPct val="150000"/>
                        </a:lnSpc>
                        <a:spcAft>
                          <a:spcPts val="0"/>
                        </a:spcAft>
                      </a:pPr>
                      <a:r>
                        <a:rPr lang="zh-CN" sz="1600" b="1" kern="100">
                          <a:solidFill>
                            <a:srgbClr val="C00000"/>
                          </a:solidFill>
                        </a:rPr>
                        <a:t>作业编号</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rPr>
                        <a:t>M1</a:t>
                      </a:r>
                      <a:r>
                        <a:rPr lang="zh-CN" sz="1600" b="1" kern="100">
                          <a:solidFill>
                            <a:srgbClr val="C00000"/>
                          </a:solidFill>
                        </a:rPr>
                        <a:t>时间</a:t>
                      </a:r>
                      <a:r>
                        <a:rPr lang="en-US" sz="1600" b="1" kern="100">
                          <a:solidFill>
                            <a:srgbClr val="C00000"/>
                          </a:solidFill>
                        </a:rPr>
                        <a:t>a</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mn-lt"/>
                          <a:ea typeface="+mn-ea"/>
                          <a:cs typeface="+mn-cs"/>
                        </a:rPr>
                        <a:t>2</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mn-lt"/>
                          <a:ea typeface="+mn-ea"/>
                          <a:cs typeface="+mn-cs"/>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rPr>
                        <a:t>M2</a:t>
                      </a:r>
                      <a:r>
                        <a:rPr lang="zh-CN" sz="1600" b="1" kern="100">
                          <a:solidFill>
                            <a:srgbClr val="C00000"/>
                          </a:solidFill>
                        </a:rPr>
                        <a:t>时间</a:t>
                      </a:r>
                      <a:r>
                        <a:rPr lang="en-US" sz="1600" b="1" kern="100">
                          <a:solidFill>
                            <a:srgbClr val="C00000"/>
                          </a:solidFill>
                        </a:rPr>
                        <a:t>b</a:t>
                      </a:r>
                      <a:endParaRPr lang="zh-CN" sz="1600" b="1" kern="100">
                        <a:solidFill>
                          <a:srgbClr val="C00000"/>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mn-lt"/>
                          <a:ea typeface="+mn-ea"/>
                          <a:cs typeface="+mn-cs"/>
                        </a:rPr>
                        <a:t>3</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sz="1600" b="1" kern="100">
                          <a:solidFill>
                            <a:srgbClr val="0000FF"/>
                          </a:solidFill>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mn-lt"/>
                          <a:ea typeface="+mn-ea"/>
                          <a:cs typeface="+mn-cs"/>
                        </a:rPr>
                        <a:t>1</a:t>
                      </a:r>
                      <a:endParaRPr lang="zh-CN" sz="1600" b="1" kern="100">
                        <a:solidFill>
                          <a:srgbClr val="0000FF"/>
                        </a:solidFill>
                        <a:latin typeface="Times New Roman" pitchFamily="18" charset="0"/>
                        <a:ea typeface="楷体" pitchFamily="49" charset="-122"/>
                        <a:cs typeface="Times New Roman"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0" name="矩形 9"/>
          <p:cNvSpPr/>
          <p:nvPr/>
        </p:nvSpPr>
        <p:spPr>
          <a:xfrm>
            <a:off x="2357422" y="3427412"/>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grpSp>
        <p:nvGrpSpPr>
          <p:cNvPr id="6" name="组合 30"/>
          <p:cNvGrpSpPr/>
          <p:nvPr/>
        </p:nvGrpSpPr>
        <p:grpSpPr>
          <a:xfrm>
            <a:off x="428596" y="2357430"/>
            <a:ext cx="8420066" cy="2571768"/>
            <a:chOff x="428596" y="2357430"/>
            <a:chExt cx="8420066" cy="2571768"/>
          </a:xfrm>
        </p:grpSpPr>
        <p:cxnSp>
          <p:nvCxnSpPr>
            <p:cNvPr id="5" name="直接箭头连接符 4"/>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直接箭头连接符 6"/>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p:nvPr/>
          </p:nvSpPr>
          <p:spPr>
            <a:xfrm>
              <a:off x="571472" y="3498850"/>
              <a:ext cx="500066" cy="307777"/>
            </a:xfrm>
            <a:prstGeom prst="rect">
              <a:avLst/>
            </a:prstGeom>
            <a:noFill/>
          </p:spPr>
          <p:txBody>
            <a:bodyPr wrap="square" lIns="0" tIns="0" rIns="0" bIns="0" rtlCol="0">
              <a:spAutoFit/>
            </a:bodyPr>
            <a:lstStyle/>
            <a:p>
              <a:r>
                <a:rPr lang="en-US" altLang="zh-CN" sz="2000">
                  <a:solidFill>
                    <a:srgbClr val="0000FF"/>
                  </a:solidFill>
                  <a:latin typeface="Consolas" pitchFamily="49" charset="0"/>
                  <a:cs typeface="Consolas" pitchFamily="49" charset="0"/>
                </a:rPr>
                <a:t>M1</a:t>
              </a:r>
              <a:endParaRPr lang="zh-CN" altLang="en-US" sz="2000">
                <a:solidFill>
                  <a:srgbClr val="0000FF"/>
                </a:solidFill>
                <a:latin typeface="Consolas" pitchFamily="49" charset="0"/>
                <a:cs typeface="Consolas" pitchFamily="49" charset="0"/>
              </a:endParaRPr>
            </a:p>
          </p:txBody>
        </p:sp>
        <p:sp>
          <p:nvSpPr>
            <p:cNvPr id="9" name="TextBox 8"/>
            <p:cNvSpPr txBox="1"/>
            <p:nvPr/>
          </p:nvSpPr>
          <p:spPr>
            <a:xfrm>
              <a:off x="571472" y="4213230"/>
              <a:ext cx="500066" cy="307777"/>
            </a:xfrm>
            <a:prstGeom prst="rect">
              <a:avLst/>
            </a:prstGeom>
            <a:noFill/>
          </p:spPr>
          <p:txBody>
            <a:bodyPr wrap="square" lIns="0" tIns="0" rIns="0" bIns="0" rtlCol="0">
              <a:spAutoFit/>
            </a:bodyPr>
            <a:lstStyle/>
            <a:p>
              <a:r>
                <a:rPr lang="en-US" altLang="zh-CN" sz="2000">
                  <a:solidFill>
                    <a:srgbClr val="0000FF"/>
                  </a:solidFill>
                  <a:latin typeface="Consolas" pitchFamily="49" charset="0"/>
                  <a:cs typeface="Consolas" pitchFamily="49" charset="0"/>
                </a:rPr>
                <a:t>M2</a:t>
              </a: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428596" y="2357430"/>
              <a:ext cx="928694" cy="615553"/>
            </a:xfrm>
            <a:prstGeom prst="rect">
              <a:avLst/>
            </a:prstGeom>
            <a:noFill/>
          </p:spPr>
          <p:txBody>
            <a:bodyPr wrap="square" lIns="0" tIns="0" rIns="0" bIns="0" rtlCol="0">
              <a:spAutoFit/>
            </a:bodyPr>
            <a:lstStyle/>
            <a:p>
              <a:r>
                <a:rPr lang="en-US" altLang="zh-CN" sz="2000" i="1">
                  <a:solidFill>
                    <a:srgbClr val="0000FF"/>
                  </a:solidFill>
                </a:rPr>
                <a:t>f</a:t>
              </a:r>
              <a:r>
                <a:rPr lang="en-US" altLang="zh-CN" sz="2000" baseline="-25000">
                  <a:solidFill>
                    <a:srgbClr val="0000FF"/>
                  </a:solidFill>
                </a:rPr>
                <a:t>1</a:t>
              </a:r>
              <a:r>
                <a:rPr lang="en-US" altLang="zh-CN" sz="2000">
                  <a:solidFill>
                    <a:srgbClr val="0000FF"/>
                  </a:solidFill>
                </a:rPr>
                <a:t>=0</a:t>
              </a:r>
            </a:p>
            <a:p>
              <a:r>
                <a:rPr lang="en-US" altLang="zh-CN" sz="2000" i="1">
                  <a:solidFill>
                    <a:srgbClr val="0000FF"/>
                  </a:solidFill>
                </a:rPr>
                <a:t>f</a:t>
              </a:r>
              <a:r>
                <a:rPr lang="en-US" altLang="zh-CN" sz="2000" baseline="-25000">
                  <a:solidFill>
                    <a:srgbClr val="0000FF"/>
                  </a:solidFill>
                </a:rPr>
                <a:t>2</a:t>
              </a:r>
              <a:r>
                <a:rPr lang="en-US" altLang="zh-CN" sz="2000">
                  <a:solidFill>
                    <a:srgbClr val="0000FF"/>
                  </a:solidFill>
                </a:rPr>
                <a:t>[0]=0</a:t>
              </a:r>
              <a:endParaRPr lang="zh-CN" altLang="en-US" sz="2000">
                <a:solidFill>
                  <a:srgbClr val="0000FF"/>
                </a:solidFill>
              </a:endParaRPr>
            </a:p>
          </p:txBody>
        </p:sp>
      </p:grpSp>
      <p:grpSp>
        <p:nvGrpSpPr>
          <p:cNvPr id="39" name="组合 38"/>
          <p:cNvGrpSpPr/>
          <p:nvPr/>
        </p:nvGrpSpPr>
        <p:grpSpPr>
          <a:xfrm>
            <a:off x="2571736" y="4643446"/>
            <a:ext cx="2000264" cy="1278261"/>
            <a:chOff x="2571736" y="4643446"/>
            <a:chExt cx="2000264" cy="1278261"/>
          </a:xfrm>
        </p:grpSpPr>
        <p:sp>
          <p:nvSpPr>
            <p:cNvPr id="14" name="TextBox 13"/>
            <p:cNvSpPr txBox="1"/>
            <p:nvPr/>
          </p:nvSpPr>
          <p:spPr>
            <a:xfrm>
              <a:off x="2571736" y="5429264"/>
              <a:ext cx="1785950"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1</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[1]=</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+b[1]=5</a:t>
              </a:r>
              <a:endParaRPr lang="zh-CN" altLang="en-US" sz="1600">
                <a:solidFill>
                  <a:srgbClr val="0000FF"/>
                </a:solidFill>
                <a:cs typeface="Times New Roman" pitchFamily="18" charset="0"/>
              </a:endParaRPr>
            </a:p>
          </p:txBody>
        </p:sp>
        <p:cxnSp>
          <p:nvCxnSpPr>
            <p:cNvPr id="24" name="直接箭头连接符 23"/>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8" name="组合 37"/>
          <p:cNvGrpSpPr/>
          <p:nvPr/>
        </p:nvGrpSpPr>
        <p:grpSpPr>
          <a:xfrm>
            <a:off x="2000232" y="2707765"/>
            <a:ext cx="928694" cy="640081"/>
            <a:chOff x="2000232" y="2707765"/>
            <a:chExt cx="928694" cy="640081"/>
          </a:xfrm>
        </p:grpSpPr>
        <p:sp>
          <p:nvSpPr>
            <p:cNvPr id="12" name="TextBox 11"/>
            <p:cNvSpPr txBox="1"/>
            <p:nvPr/>
          </p:nvSpPr>
          <p:spPr>
            <a:xfrm>
              <a:off x="2000232" y="2707765"/>
              <a:ext cx="928694"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+2=2</a:t>
              </a:r>
              <a:endParaRPr lang="zh-CN" altLang="en-US" sz="1600">
                <a:solidFill>
                  <a:srgbClr val="0000FF"/>
                </a:solidFill>
              </a:endParaRPr>
            </a:p>
          </p:txBody>
        </p:sp>
        <p:cxnSp>
          <p:nvCxnSpPr>
            <p:cNvPr id="26" name="直接箭头连接符 25"/>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3096854" y="2707765"/>
            <a:ext cx="1000132" cy="652607"/>
            <a:chOff x="3096854" y="2707765"/>
            <a:chExt cx="1000132" cy="652607"/>
          </a:xfrm>
        </p:grpSpPr>
        <p:sp>
          <p:nvSpPr>
            <p:cNvPr id="17" name="TextBox 16"/>
            <p:cNvSpPr txBox="1"/>
            <p:nvPr/>
          </p:nvSpPr>
          <p:spPr>
            <a:xfrm>
              <a:off x="3096854" y="2707765"/>
              <a:ext cx="1000132"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+2=4</a:t>
              </a:r>
              <a:endParaRPr lang="zh-CN" altLang="en-US" sz="1600">
                <a:solidFill>
                  <a:srgbClr val="0000FF"/>
                </a:solidFill>
              </a:endParaRPr>
            </a:p>
          </p:txBody>
        </p:sp>
        <p:cxnSp>
          <p:nvCxnSpPr>
            <p:cNvPr id="27" name="直接箭头连接符 2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2" name="组合 41"/>
          <p:cNvGrpSpPr/>
          <p:nvPr/>
        </p:nvGrpSpPr>
        <p:grpSpPr>
          <a:xfrm>
            <a:off x="3786182" y="2707765"/>
            <a:ext cx="2857520" cy="1219713"/>
            <a:chOff x="3786182" y="2707765"/>
            <a:chExt cx="2857520" cy="1219713"/>
          </a:xfrm>
        </p:grpSpPr>
        <p:sp>
          <p:nvSpPr>
            <p:cNvPr id="15" name="矩形 14"/>
            <p:cNvSpPr/>
            <p:nvPr/>
          </p:nvSpPr>
          <p:spPr>
            <a:xfrm>
              <a:off x="3786182" y="3427412"/>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1" name="TextBox 20"/>
            <p:cNvSpPr txBox="1"/>
            <p:nvPr/>
          </p:nvSpPr>
          <p:spPr>
            <a:xfrm>
              <a:off x="5786446" y="2707765"/>
              <a:ext cx="857256"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+3=7</a:t>
              </a:r>
              <a:endParaRPr lang="zh-CN" altLang="en-US" sz="1600">
                <a:solidFill>
                  <a:srgbClr val="0000FF"/>
                </a:solidFill>
              </a:endParaRPr>
            </a:p>
          </p:txBody>
        </p:sp>
        <p:cxnSp>
          <p:nvCxnSpPr>
            <p:cNvPr id="28" name="直接箭头连接符 27"/>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1" name="组合 40"/>
          <p:cNvGrpSpPr/>
          <p:nvPr/>
        </p:nvGrpSpPr>
        <p:grpSpPr>
          <a:xfrm>
            <a:off x="4429124" y="4141792"/>
            <a:ext cx="1714512" cy="2137105"/>
            <a:chOff x="4429124" y="4141792"/>
            <a:chExt cx="1714512" cy="2137105"/>
          </a:xfrm>
        </p:grpSpPr>
        <p:sp>
          <p:nvSpPr>
            <p:cNvPr id="11" name="矩形 10"/>
            <p:cNvSpPr/>
            <p:nvPr/>
          </p:nvSpPr>
          <p:spPr>
            <a:xfrm>
              <a:off x="4546948"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18" name="TextBox 17"/>
            <p:cNvSpPr txBox="1"/>
            <p:nvPr/>
          </p:nvSpPr>
          <p:spPr>
            <a:xfrm>
              <a:off x="4429124" y="5786454"/>
              <a:ext cx="1714512"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2</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要等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[2]=</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[1]+b[2]=6</a:t>
              </a:r>
              <a:endParaRPr lang="zh-CN" altLang="en-US" sz="1600">
                <a:solidFill>
                  <a:srgbClr val="0000FF"/>
                </a:solidFill>
                <a:cs typeface="Times New Roman" pitchFamily="18" charset="0"/>
              </a:endParaRPr>
            </a:p>
          </p:txBody>
        </p:sp>
        <p:cxnSp>
          <p:nvCxnSpPr>
            <p:cNvPr id="29" name="直接箭头连接符 28"/>
            <p:cNvCxnSpPr/>
            <p:nvPr/>
          </p:nvCxnSpPr>
          <p:spPr>
            <a:xfrm rot="5400000" flipH="1" flipV="1">
              <a:off x="4721386" y="5208440"/>
              <a:ext cx="1143008" cy="13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37" name="组合 36"/>
          <p:cNvGrpSpPr/>
          <p:nvPr/>
        </p:nvGrpSpPr>
        <p:grpSpPr>
          <a:xfrm>
            <a:off x="928662" y="3427412"/>
            <a:ext cx="3620718" cy="1214446"/>
            <a:chOff x="928662" y="3427412"/>
            <a:chExt cx="3620718" cy="1214446"/>
          </a:xfrm>
        </p:grpSpPr>
        <p:sp>
          <p:nvSpPr>
            <p:cNvPr id="19" name="矩形 18"/>
            <p:cNvSpPr/>
            <p:nvPr/>
          </p:nvSpPr>
          <p:spPr>
            <a:xfrm>
              <a:off x="928662" y="3427412"/>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0" name="矩形 19"/>
            <p:cNvSpPr/>
            <p:nvPr/>
          </p:nvSpPr>
          <p:spPr>
            <a:xfrm>
              <a:off x="2389380"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43" name="组合 42"/>
          <p:cNvGrpSpPr/>
          <p:nvPr/>
        </p:nvGrpSpPr>
        <p:grpSpPr>
          <a:xfrm>
            <a:off x="5941848" y="4141792"/>
            <a:ext cx="2689592" cy="1422725"/>
            <a:chOff x="5941848" y="4141792"/>
            <a:chExt cx="2689592" cy="1422725"/>
          </a:xfrm>
        </p:grpSpPr>
        <p:sp>
          <p:nvSpPr>
            <p:cNvPr id="16" name="矩形 15"/>
            <p:cNvSpPr/>
            <p:nvPr/>
          </p:nvSpPr>
          <p:spPr>
            <a:xfrm>
              <a:off x="5941848"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2" name="TextBox 21"/>
            <p:cNvSpPr txBox="1"/>
            <p:nvPr/>
          </p:nvSpPr>
          <p:spPr>
            <a:xfrm>
              <a:off x="6774052" y="5072074"/>
              <a:ext cx="1857388"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3</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[3]=</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+b[3]=8</a:t>
              </a:r>
              <a:endParaRPr lang="zh-CN" altLang="en-US" sz="1600">
                <a:solidFill>
                  <a:srgbClr val="0000FF"/>
                </a:solidFill>
                <a:cs typeface="Times New Roman" pitchFamily="18" charset="0"/>
              </a:endParaRPr>
            </a:p>
          </p:txBody>
        </p:sp>
        <p:cxnSp>
          <p:nvCxnSpPr>
            <p:cNvPr id="30" name="直接箭头连接符 29"/>
            <p:cNvCxnSpPr/>
            <p:nvPr/>
          </p:nvCxnSpPr>
          <p:spPr>
            <a:xfrm rot="5400000" flipH="1" flipV="1">
              <a:off x="642849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44" name="TextBox 43"/>
          <p:cNvSpPr txBox="1"/>
          <p:nvPr/>
        </p:nvSpPr>
        <p:spPr>
          <a:xfrm>
            <a:off x="6572264" y="5929330"/>
            <a:ext cx="2214578" cy="707886"/>
          </a:xfrm>
          <a:prstGeom prst="rect">
            <a:avLst/>
          </a:prstGeom>
          <a:noFill/>
        </p:spPr>
        <p:txBody>
          <a:bodyPr wrap="square" rtlCol="0">
            <a:spAutoFit/>
          </a:bodyPr>
          <a:lstStyle/>
          <a:p>
            <a:pPr algn="ctr"/>
            <a:r>
              <a:rPr lang="zh-CN" altLang="zh-CN" sz="2000">
                <a:solidFill>
                  <a:srgbClr val="0000FF"/>
                </a:solidFill>
                <a:latin typeface="Consolas" pitchFamily="49" charset="0"/>
                <a:ea typeface="微软雅黑" pitchFamily="34" charset="-122"/>
                <a:cs typeface="Consolas" pitchFamily="49" charset="0"/>
              </a:rPr>
              <a:t>该调度方案的总时间</a:t>
            </a:r>
            <a:r>
              <a:rPr lang="en-US" altLang="zh-CN" sz="2000">
                <a:solidFill>
                  <a:srgbClr val="0000FF"/>
                </a:solidFill>
                <a:latin typeface="Consolas" pitchFamily="49" charset="0"/>
                <a:ea typeface="微软雅黑" pitchFamily="34" charset="-122"/>
                <a:cs typeface="Consolas" pitchFamily="49" charset="0"/>
              </a:rPr>
              <a:t>: 8</a:t>
            </a:r>
            <a:endParaRPr lang="zh-CN" altLang="en-US" sz="2000">
              <a:latin typeface="Consolas" pitchFamily="49" charset="0"/>
              <a:ea typeface="微软雅黑" pitchFamily="34"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6" presetClass="emph" presetSubtype="0" fill="hold" nodeType="clickEffect">
                                  <p:stCondLst>
                                    <p:cond delay="0"/>
                                  </p:stCondLst>
                                  <p:childTnLst>
                                    <p:animEffect transition="out" filter="fade">
                                      <p:cBhvr>
                                        <p:cTn id="34" dur="500" tmFilter="0, 0; .2, .5; .8, .5; 1, 0"/>
                                        <p:tgtEl>
                                          <p:spTgt spid="41"/>
                                        </p:tgtEl>
                                      </p:cBhvr>
                                    </p:animEffect>
                                    <p:animScale>
                                      <p:cBhvr>
                                        <p:cTn id="35" dur="250" autoRev="1" fill="hold"/>
                                        <p:tgtEl>
                                          <p:spTgt spid="41"/>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pPr>
              <a:defRPr/>
            </a:pPr>
            <a:fld id="{DB8F7A87-72B3-4919-84F3-C8425EEC2E17}" type="slidenum">
              <a:rPr lang="zh-CN" altLang="en-US"/>
              <a:pPr>
                <a:defRPr/>
              </a:pPr>
              <a:t>8</a:t>
            </a:fld>
            <a:endParaRPr lang="en-US" altLang="zh-CN"/>
          </a:p>
        </p:txBody>
      </p:sp>
      <p:sp>
        <p:nvSpPr>
          <p:cNvPr id="9219" name="Rectangle 2"/>
          <p:cNvSpPr>
            <a:spLocks noGrp="1" noChangeArrowheads="1"/>
          </p:cNvSpPr>
          <p:nvPr>
            <p:ph type="title"/>
          </p:nvPr>
        </p:nvSpPr>
        <p:spPr/>
        <p:txBody>
          <a:bodyPr/>
          <a:lstStyle/>
          <a:p>
            <a:pPr eaLnBrk="1" hangingPunct="1"/>
            <a:r>
              <a:rPr lang="zh-CN" altLang="en-US" b="0"/>
              <a:t>回溯算法用伪代码描述如下：</a:t>
            </a:r>
          </a:p>
        </p:txBody>
      </p:sp>
      <p:sp>
        <p:nvSpPr>
          <p:cNvPr id="9220" name="Rectangle 3"/>
          <p:cNvSpPr>
            <a:spLocks noGrp="1" noChangeArrowheads="1"/>
          </p:cNvSpPr>
          <p:nvPr>
            <p:ph type="body" idx="1"/>
          </p:nvPr>
        </p:nvSpPr>
        <p:spPr/>
        <p:txBody>
          <a:bodyPr/>
          <a:lstStyle/>
          <a:p>
            <a:pPr eaLnBrk="1" hangingPunct="1"/>
            <a:r>
              <a:rPr lang="en-US" altLang="zh-CN" sz="3600"/>
              <a:t>Proc search(</a:t>
            </a:r>
            <a:r>
              <a:rPr lang="zh-CN" altLang="en-US" sz="3600"/>
              <a:t>当前状态</a:t>
            </a:r>
            <a:r>
              <a:rPr lang="en-US" altLang="zh-CN" sz="3600"/>
              <a:t>)</a:t>
            </a:r>
            <a:r>
              <a:rPr lang="zh-CN" altLang="en-US" sz="3600"/>
              <a:t>；</a:t>
            </a:r>
          </a:p>
          <a:p>
            <a:pPr eaLnBrk="1" hangingPunct="1"/>
            <a:r>
              <a:rPr lang="en-US" altLang="zh-CN" sz="3600"/>
              <a:t>Begin</a:t>
            </a:r>
          </a:p>
          <a:p>
            <a:pPr eaLnBrk="1" hangingPunct="1"/>
            <a:r>
              <a:rPr lang="en-US" altLang="zh-CN" sz="3600"/>
              <a:t>If </a:t>
            </a:r>
            <a:r>
              <a:rPr lang="zh-CN" altLang="en-US" sz="3600"/>
              <a:t>当前状态等于目标状态 </a:t>
            </a:r>
            <a:r>
              <a:rPr lang="en-US" altLang="zh-CN" sz="3600"/>
              <a:t>then exit</a:t>
            </a:r>
            <a:r>
              <a:rPr lang="zh-CN" altLang="en-US" sz="3600"/>
              <a:t>；</a:t>
            </a:r>
          </a:p>
          <a:p>
            <a:pPr eaLnBrk="1" hangingPunct="1"/>
            <a:r>
              <a:rPr lang="zh-CN" altLang="en-US" sz="3600"/>
              <a:t>        </a:t>
            </a:r>
            <a:r>
              <a:rPr lang="en-US" altLang="zh-CN" sz="3600"/>
              <a:t>for </a:t>
            </a:r>
            <a:r>
              <a:rPr lang="zh-CN" altLang="en-US" sz="3600"/>
              <a:t>对所有可能的新状态</a:t>
            </a:r>
          </a:p>
          <a:p>
            <a:pPr eaLnBrk="1" hangingPunct="1"/>
            <a:r>
              <a:rPr lang="zh-CN" altLang="en-US" sz="3600"/>
              <a:t>              </a:t>
            </a:r>
            <a:r>
              <a:rPr lang="en-US" altLang="zh-CN" sz="3600"/>
              <a:t>search(</a:t>
            </a:r>
            <a:r>
              <a:rPr lang="zh-CN" altLang="en-US" sz="3600"/>
              <a:t>新状态</a:t>
            </a:r>
            <a:r>
              <a:rPr lang="en-US" altLang="zh-CN" sz="3600"/>
              <a:t>);</a:t>
            </a:r>
          </a:p>
          <a:p>
            <a:pPr eaLnBrk="1" hangingPunct="1"/>
            <a:r>
              <a:rPr lang="en-US" altLang="zh-CN" sz="3600"/>
              <a:t>End;</a:t>
            </a:r>
          </a:p>
        </p:txBody>
      </p:sp>
    </p:spTree>
    <p:extLst>
      <p:ext uri="{BB962C8B-B14F-4D97-AF65-F5344CB8AC3E}">
        <p14:creationId xmlns:p14="http://schemas.microsoft.com/office/powerpoint/2010/main" val="31440257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57422" y="1363333"/>
            <a:ext cx="144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grpSp>
        <p:nvGrpSpPr>
          <p:cNvPr id="3" name="组合 30"/>
          <p:cNvGrpSpPr/>
          <p:nvPr/>
        </p:nvGrpSpPr>
        <p:grpSpPr>
          <a:xfrm>
            <a:off x="428596" y="293351"/>
            <a:ext cx="8420066" cy="2571768"/>
            <a:chOff x="428596" y="2357430"/>
            <a:chExt cx="8420066" cy="2571768"/>
          </a:xfrm>
        </p:grpSpPr>
        <p:cxnSp>
          <p:nvCxnSpPr>
            <p:cNvPr id="4" name="直接箭头连接符 3"/>
            <p:cNvCxnSpPr/>
            <p:nvPr/>
          </p:nvCxnSpPr>
          <p:spPr>
            <a:xfrm>
              <a:off x="928662" y="4927610"/>
              <a:ext cx="792000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 name="直接箭头连接符 4"/>
            <p:cNvCxnSpPr/>
            <p:nvPr/>
          </p:nvCxnSpPr>
          <p:spPr>
            <a:xfrm rot="5400000" flipH="1" flipV="1">
              <a:off x="-32" y="3998916"/>
              <a:ext cx="1857388"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546072" y="3498850"/>
              <a:ext cx="500066" cy="307777"/>
            </a:xfrm>
            <a:prstGeom prst="rect">
              <a:avLst/>
            </a:prstGeom>
            <a:noFill/>
          </p:spPr>
          <p:txBody>
            <a:bodyPr wrap="square" lIns="0" tIns="0" rIns="0" bIns="0" rtlCol="0">
              <a:spAutoFit/>
            </a:bodyPr>
            <a:lstStyle/>
            <a:p>
              <a:r>
                <a:rPr lang="en-US" altLang="zh-CN" sz="2000">
                  <a:solidFill>
                    <a:srgbClr val="0000FF"/>
                  </a:solidFill>
                  <a:latin typeface="Consolas" pitchFamily="49" charset="0"/>
                  <a:cs typeface="Consolas" pitchFamily="49" charset="0"/>
                </a:rPr>
                <a:t>M1</a:t>
              </a:r>
              <a:endParaRPr lang="zh-CN" altLang="en-US" sz="2000">
                <a:solidFill>
                  <a:srgbClr val="0000FF"/>
                </a:solidFill>
                <a:latin typeface="Consolas" pitchFamily="49" charset="0"/>
                <a:cs typeface="Consolas" pitchFamily="49" charset="0"/>
              </a:endParaRPr>
            </a:p>
          </p:txBody>
        </p:sp>
        <p:sp>
          <p:nvSpPr>
            <p:cNvPr id="7" name="TextBox 6"/>
            <p:cNvSpPr txBox="1"/>
            <p:nvPr/>
          </p:nvSpPr>
          <p:spPr>
            <a:xfrm>
              <a:off x="546072" y="4213230"/>
              <a:ext cx="500066" cy="307777"/>
            </a:xfrm>
            <a:prstGeom prst="rect">
              <a:avLst/>
            </a:prstGeom>
            <a:noFill/>
          </p:spPr>
          <p:txBody>
            <a:bodyPr wrap="square" lIns="0" tIns="0" rIns="0" bIns="0" rtlCol="0">
              <a:spAutoFit/>
            </a:bodyPr>
            <a:lstStyle/>
            <a:p>
              <a:r>
                <a:rPr lang="en-US" altLang="zh-CN" sz="2000">
                  <a:solidFill>
                    <a:srgbClr val="0000FF"/>
                  </a:solidFill>
                  <a:latin typeface="Consolas" pitchFamily="49" charset="0"/>
                  <a:cs typeface="Consolas" pitchFamily="49" charset="0"/>
                </a:rPr>
                <a:t>M2</a:t>
              </a:r>
              <a:endParaRPr lang="zh-CN" altLang="en-US" sz="2000">
                <a:solidFill>
                  <a:srgbClr val="0000FF"/>
                </a:solidFill>
                <a:latin typeface="Consolas" pitchFamily="49" charset="0"/>
                <a:cs typeface="Consolas" pitchFamily="49" charset="0"/>
              </a:endParaRPr>
            </a:p>
          </p:txBody>
        </p:sp>
        <p:sp>
          <p:nvSpPr>
            <p:cNvPr id="8" name="TextBox 7"/>
            <p:cNvSpPr txBox="1"/>
            <p:nvPr/>
          </p:nvSpPr>
          <p:spPr>
            <a:xfrm>
              <a:off x="428596" y="2357430"/>
              <a:ext cx="928694" cy="615553"/>
            </a:xfrm>
            <a:prstGeom prst="rect">
              <a:avLst/>
            </a:prstGeom>
            <a:noFill/>
          </p:spPr>
          <p:txBody>
            <a:bodyPr wrap="square" lIns="0" tIns="0" rIns="0" bIns="0" rtlCol="0">
              <a:spAutoFit/>
            </a:bodyPr>
            <a:lstStyle/>
            <a:p>
              <a:r>
                <a:rPr lang="en-US" altLang="zh-CN" sz="2000" i="1">
                  <a:solidFill>
                    <a:srgbClr val="0000FF"/>
                  </a:solidFill>
                </a:rPr>
                <a:t>f</a:t>
              </a:r>
              <a:r>
                <a:rPr lang="en-US" altLang="zh-CN" sz="2000" baseline="-25000">
                  <a:solidFill>
                    <a:srgbClr val="0000FF"/>
                  </a:solidFill>
                </a:rPr>
                <a:t>1</a:t>
              </a:r>
              <a:r>
                <a:rPr lang="en-US" altLang="zh-CN" sz="2000">
                  <a:solidFill>
                    <a:srgbClr val="0000FF"/>
                  </a:solidFill>
                </a:rPr>
                <a:t>=0</a:t>
              </a:r>
            </a:p>
            <a:p>
              <a:r>
                <a:rPr lang="en-US" altLang="zh-CN" sz="2000" i="1">
                  <a:solidFill>
                    <a:srgbClr val="0000FF"/>
                  </a:solidFill>
                </a:rPr>
                <a:t>f</a:t>
              </a:r>
              <a:r>
                <a:rPr lang="en-US" altLang="zh-CN" sz="2000" baseline="-25000">
                  <a:solidFill>
                    <a:srgbClr val="0000FF"/>
                  </a:solidFill>
                </a:rPr>
                <a:t>2</a:t>
              </a:r>
              <a:r>
                <a:rPr lang="en-US" altLang="zh-CN" sz="2000">
                  <a:solidFill>
                    <a:srgbClr val="0000FF"/>
                  </a:solidFill>
                </a:rPr>
                <a:t>[0]=0</a:t>
              </a:r>
              <a:endParaRPr lang="zh-CN" altLang="en-US" sz="2000">
                <a:solidFill>
                  <a:srgbClr val="0000FF"/>
                </a:solidFill>
              </a:endParaRPr>
            </a:p>
          </p:txBody>
        </p:sp>
      </p:grpSp>
      <p:grpSp>
        <p:nvGrpSpPr>
          <p:cNvPr id="9" name="组合 8"/>
          <p:cNvGrpSpPr/>
          <p:nvPr/>
        </p:nvGrpSpPr>
        <p:grpSpPr>
          <a:xfrm>
            <a:off x="2571736" y="2579367"/>
            <a:ext cx="2000264" cy="1278261"/>
            <a:chOff x="2571736" y="4643446"/>
            <a:chExt cx="2000264" cy="1278261"/>
          </a:xfrm>
        </p:grpSpPr>
        <p:sp>
          <p:nvSpPr>
            <p:cNvPr id="10" name="TextBox 9"/>
            <p:cNvSpPr txBox="1"/>
            <p:nvPr/>
          </p:nvSpPr>
          <p:spPr>
            <a:xfrm>
              <a:off x="2571736" y="5429264"/>
              <a:ext cx="1785950"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1</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[1]=</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+b[1]=5</a:t>
              </a:r>
              <a:endParaRPr lang="zh-CN" altLang="en-US" sz="1600">
                <a:solidFill>
                  <a:srgbClr val="0000FF"/>
                </a:solidFill>
                <a:cs typeface="Times New Roman" pitchFamily="18" charset="0"/>
              </a:endParaRPr>
            </a:p>
          </p:txBody>
        </p:sp>
        <p:cxnSp>
          <p:nvCxnSpPr>
            <p:cNvPr id="11" name="直接箭头连接符 10"/>
            <p:cNvCxnSpPr/>
            <p:nvPr/>
          </p:nvCxnSpPr>
          <p:spPr>
            <a:xfrm flipV="1">
              <a:off x="3500430" y="4643446"/>
              <a:ext cx="1071570" cy="71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2" name="组合 11"/>
          <p:cNvGrpSpPr/>
          <p:nvPr/>
        </p:nvGrpSpPr>
        <p:grpSpPr>
          <a:xfrm>
            <a:off x="2000232" y="643686"/>
            <a:ext cx="928694" cy="640081"/>
            <a:chOff x="2000232" y="2707765"/>
            <a:chExt cx="928694" cy="640081"/>
          </a:xfrm>
        </p:grpSpPr>
        <p:sp>
          <p:nvSpPr>
            <p:cNvPr id="13" name="TextBox 12"/>
            <p:cNvSpPr txBox="1"/>
            <p:nvPr/>
          </p:nvSpPr>
          <p:spPr>
            <a:xfrm>
              <a:off x="2000232" y="2707765"/>
              <a:ext cx="928694"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+2=2</a:t>
              </a:r>
              <a:endParaRPr lang="zh-CN" altLang="en-US" sz="1600">
                <a:solidFill>
                  <a:srgbClr val="0000FF"/>
                </a:solidFill>
              </a:endParaRPr>
            </a:p>
          </p:txBody>
        </p:sp>
        <p:cxnSp>
          <p:nvCxnSpPr>
            <p:cNvPr id="14" name="直接箭头连接符 13"/>
            <p:cNvCxnSpPr/>
            <p:nvPr/>
          </p:nvCxnSpPr>
          <p:spPr>
            <a:xfrm rot="5400000">
              <a:off x="2190742" y="3167052"/>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5" name="组合 14"/>
          <p:cNvGrpSpPr/>
          <p:nvPr/>
        </p:nvGrpSpPr>
        <p:grpSpPr>
          <a:xfrm>
            <a:off x="3096854" y="643686"/>
            <a:ext cx="1000132" cy="652607"/>
            <a:chOff x="3096854" y="2707765"/>
            <a:chExt cx="1000132" cy="652607"/>
          </a:xfrm>
        </p:grpSpPr>
        <p:sp>
          <p:nvSpPr>
            <p:cNvPr id="16" name="TextBox 15"/>
            <p:cNvSpPr txBox="1"/>
            <p:nvPr/>
          </p:nvSpPr>
          <p:spPr>
            <a:xfrm>
              <a:off x="3096854" y="2707765"/>
              <a:ext cx="1000132"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+2=4</a:t>
              </a:r>
              <a:endParaRPr lang="zh-CN" altLang="en-US" sz="1600">
                <a:solidFill>
                  <a:srgbClr val="0000FF"/>
                </a:solidFill>
              </a:endParaRPr>
            </a:p>
          </p:txBody>
        </p:sp>
        <p:cxnSp>
          <p:nvCxnSpPr>
            <p:cNvPr id="17" name="直接箭头连接符 16"/>
            <p:cNvCxnSpPr/>
            <p:nvPr/>
          </p:nvCxnSpPr>
          <p:spPr>
            <a:xfrm rot="5400000">
              <a:off x="3605388" y="317957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18" name="组合 17"/>
          <p:cNvGrpSpPr/>
          <p:nvPr/>
        </p:nvGrpSpPr>
        <p:grpSpPr>
          <a:xfrm>
            <a:off x="3786182" y="643686"/>
            <a:ext cx="2857520" cy="1219713"/>
            <a:chOff x="3786182" y="2707765"/>
            <a:chExt cx="2857520" cy="1219713"/>
          </a:xfrm>
        </p:grpSpPr>
        <p:sp>
          <p:nvSpPr>
            <p:cNvPr id="19" name="矩形 18"/>
            <p:cNvSpPr/>
            <p:nvPr/>
          </p:nvSpPr>
          <p:spPr>
            <a:xfrm>
              <a:off x="3786182" y="3427412"/>
              <a:ext cx="216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20" name="TextBox 19"/>
            <p:cNvSpPr txBox="1"/>
            <p:nvPr/>
          </p:nvSpPr>
          <p:spPr>
            <a:xfrm>
              <a:off x="5786446" y="2707765"/>
              <a:ext cx="857256" cy="246221"/>
            </a:xfrm>
            <a:prstGeom prst="rect">
              <a:avLst/>
            </a:prstGeom>
            <a:noFill/>
          </p:spPr>
          <p:txBody>
            <a:bodyPr wrap="square" lIns="0" tIns="0" rIns="0" bIns="0" rtlCol="0">
              <a:spAutoFit/>
            </a:bodyPr>
            <a:lstStyle/>
            <a:p>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a:t>
              </a:r>
              <a:r>
                <a:rPr lang="en-US" altLang="zh-CN" sz="1600" i="1">
                  <a:solidFill>
                    <a:srgbClr val="0000FF"/>
                  </a:solidFill>
                </a:rPr>
                <a:t>f</a:t>
              </a:r>
              <a:r>
                <a:rPr lang="en-US" altLang="zh-CN" sz="1600" baseline="-25000">
                  <a:solidFill>
                    <a:srgbClr val="0000FF"/>
                  </a:solidFill>
                </a:rPr>
                <a:t>1</a:t>
              </a:r>
              <a:r>
                <a:rPr lang="en-US" altLang="zh-CN" sz="1600">
                  <a:solidFill>
                    <a:srgbClr val="0000FF"/>
                  </a:solidFill>
                </a:rPr>
                <a:t>+3=7</a:t>
              </a:r>
              <a:endParaRPr lang="zh-CN" altLang="en-US" sz="1600">
                <a:solidFill>
                  <a:srgbClr val="0000FF"/>
                </a:solidFill>
              </a:endParaRPr>
            </a:p>
          </p:txBody>
        </p:sp>
        <p:cxnSp>
          <p:nvCxnSpPr>
            <p:cNvPr id="21" name="直接箭头连接符 20"/>
            <p:cNvCxnSpPr/>
            <p:nvPr/>
          </p:nvCxnSpPr>
          <p:spPr>
            <a:xfrm rot="5400000">
              <a:off x="5794914" y="3176768"/>
              <a:ext cx="360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2" name="组合 21"/>
          <p:cNvGrpSpPr/>
          <p:nvPr/>
        </p:nvGrpSpPr>
        <p:grpSpPr>
          <a:xfrm>
            <a:off x="4429124" y="2077713"/>
            <a:ext cx="1714512" cy="2137105"/>
            <a:chOff x="4429124" y="4141792"/>
            <a:chExt cx="1714512" cy="2137105"/>
          </a:xfrm>
        </p:grpSpPr>
        <p:sp>
          <p:nvSpPr>
            <p:cNvPr id="23" name="矩形 22"/>
            <p:cNvSpPr/>
            <p:nvPr/>
          </p:nvSpPr>
          <p:spPr>
            <a:xfrm>
              <a:off x="4546948" y="4141792"/>
              <a:ext cx="72000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2</a:t>
              </a:r>
              <a:endParaRPr lang="zh-CN" altLang="en-US" sz="1800">
                <a:solidFill>
                  <a:srgbClr val="0000FF"/>
                </a:solidFill>
                <a:latin typeface="Consolas" pitchFamily="49" charset="0"/>
                <a:ea typeface="楷体" pitchFamily="49" charset="-122"/>
                <a:cs typeface="Consolas" pitchFamily="49" charset="0"/>
              </a:endParaRPr>
            </a:p>
          </p:txBody>
        </p:sp>
        <p:sp>
          <p:nvSpPr>
            <p:cNvPr id="24" name="TextBox 23"/>
            <p:cNvSpPr txBox="1"/>
            <p:nvPr/>
          </p:nvSpPr>
          <p:spPr>
            <a:xfrm>
              <a:off x="4429124" y="5786454"/>
              <a:ext cx="1714512"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2</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要等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[2]=</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[2]+b[2]=6</a:t>
              </a:r>
              <a:endParaRPr lang="zh-CN" altLang="en-US" sz="1600">
                <a:solidFill>
                  <a:srgbClr val="0000FF"/>
                </a:solidFill>
                <a:cs typeface="Times New Roman" pitchFamily="18" charset="0"/>
              </a:endParaRPr>
            </a:p>
          </p:txBody>
        </p:sp>
        <p:cxnSp>
          <p:nvCxnSpPr>
            <p:cNvPr id="25" name="直接箭头连接符 24"/>
            <p:cNvCxnSpPr/>
            <p:nvPr/>
          </p:nvCxnSpPr>
          <p:spPr>
            <a:xfrm rot="5400000" flipH="1" flipV="1">
              <a:off x="4721386" y="5208440"/>
              <a:ext cx="1143008" cy="130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26" name="组合 25"/>
          <p:cNvGrpSpPr/>
          <p:nvPr/>
        </p:nvGrpSpPr>
        <p:grpSpPr>
          <a:xfrm>
            <a:off x="928662" y="1363333"/>
            <a:ext cx="3620718" cy="1214446"/>
            <a:chOff x="928662" y="3427412"/>
            <a:chExt cx="3620718" cy="1214446"/>
          </a:xfrm>
        </p:grpSpPr>
        <p:sp>
          <p:nvSpPr>
            <p:cNvPr id="27" name="矩形 26"/>
            <p:cNvSpPr/>
            <p:nvPr/>
          </p:nvSpPr>
          <p:spPr>
            <a:xfrm>
              <a:off x="928662" y="3427412"/>
              <a:ext cx="144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sp>
          <p:nvSpPr>
            <p:cNvPr id="28" name="矩形 27"/>
            <p:cNvSpPr/>
            <p:nvPr/>
          </p:nvSpPr>
          <p:spPr>
            <a:xfrm>
              <a:off x="2389380" y="4141792"/>
              <a:ext cx="2160000" cy="50006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1</a:t>
              </a:r>
              <a:endParaRPr lang="zh-CN" altLang="en-US" sz="1800">
                <a:solidFill>
                  <a:srgbClr val="0000FF"/>
                </a:solidFill>
                <a:latin typeface="Consolas" pitchFamily="49" charset="0"/>
                <a:ea typeface="楷体" pitchFamily="49" charset="-122"/>
                <a:cs typeface="Consolas" pitchFamily="49" charset="0"/>
              </a:endParaRPr>
            </a:p>
          </p:txBody>
        </p:sp>
      </p:grpSp>
      <p:grpSp>
        <p:nvGrpSpPr>
          <p:cNvPr id="29" name="组合 28"/>
          <p:cNvGrpSpPr/>
          <p:nvPr/>
        </p:nvGrpSpPr>
        <p:grpSpPr>
          <a:xfrm>
            <a:off x="5941848" y="2077713"/>
            <a:ext cx="2689592" cy="1422725"/>
            <a:chOff x="5941848" y="4141792"/>
            <a:chExt cx="2689592" cy="1422725"/>
          </a:xfrm>
        </p:grpSpPr>
        <p:sp>
          <p:nvSpPr>
            <p:cNvPr id="30" name="矩形 29"/>
            <p:cNvSpPr/>
            <p:nvPr/>
          </p:nvSpPr>
          <p:spPr>
            <a:xfrm>
              <a:off x="5941848" y="4141792"/>
              <a:ext cx="720000"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800">
                  <a:solidFill>
                    <a:srgbClr val="0000FF"/>
                  </a:solidFill>
                  <a:latin typeface="Consolas" pitchFamily="49" charset="0"/>
                  <a:ea typeface="楷体" pitchFamily="49" charset="-122"/>
                  <a:cs typeface="Consolas" pitchFamily="49" charset="0"/>
                </a:rPr>
                <a:t>作业</a:t>
              </a:r>
              <a:r>
                <a:rPr lang="en-US" altLang="zh-CN" sz="1800">
                  <a:solidFill>
                    <a:srgbClr val="0000FF"/>
                  </a:solidFill>
                  <a:latin typeface="Consolas" pitchFamily="49" charset="0"/>
                  <a:ea typeface="楷体" pitchFamily="49" charset="-122"/>
                  <a:cs typeface="Consolas" pitchFamily="49" charset="0"/>
                </a:rPr>
                <a:t>3</a:t>
              </a:r>
              <a:endParaRPr lang="zh-CN" altLang="en-US" sz="1800">
                <a:solidFill>
                  <a:srgbClr val="0000FF"/>
                </a:solidFill>
                <a:latin typeface="Consolas" pitchFamily="49" charset="0"/>
                <a:ea typeface="楷体" pitchFamily="49" charset="-122"/>
                <a:cs typeface="Consolas" pitchFamily="49" charset="0"/>
              </a:endParaRPr>
            </a:p>
          </p:txBody>
        </p:sp>
        <p:sp>
          <p:nvSpPr>
            <p:cNvPr id="31" name="TextBox 30"/>
            <p:cNvSpPr txBox="1"/>
            <p:nvPr/>
          </p:nvSpPr>
          <p:spPr>
            <a:xfrm>
              <a:off x="6774052" y="5072074"/>
              <a:ext cx="1857388" cy="492443"/>
            </a:xfrm>
            <a:prstGeom prst="rect">
              <a:avLst/>
            </a:prstGeom>
            <a:noFill/>
          </p:spPr>
          <p:txBody>
            <a:bodyPr wrap="square" lIns="0" tIns="0" rIns="0" bIns="0" rtlCol="0">
              <a:spAutoFit/>
            </a:bodyPr>
            <a:lstStyle/>
            <a:p>
              <a:r>
                <a:rPr lang="zh-CN" altLang="en-US" sz="1600">
                  <a:solidFill>
                    <a:srgbClr val="0000FF"/>
                  </a:solidFill>
                  <a:ea typeface="楷体" pitchFamily="49" charset="-122"/>
                  <a:cs typeface="Times New Roman" pitchFamily="18" charset="0"/>
                </a:rPr>
                <a:t>作业</a:t>
              </a:r>
              <a:r>
                <a:rPr lang="en-US" altLang="zh-CN" sz="1600">
                  <a:solidFill>
                    <a:srgbClr val="0000FF"/>
                  </a:solidFill>
                  <a:ea typeface="楷体" pitchFamily="49" charset="-122"/>
                  <a:cs typeface="Times New Roman" pitchFamily="18" charset="0"/>
                </a:rPr>
                <a:t>3</a:t>
              </a:r>
              <a:r>
                <a:rPr lang="zh-CN" altLang="en-US" sz="1600">
                  <a:solidFill>
                    <a:srgbClr val="0000FF"/>
                  </a:solidFill>
                  <a:ea typeface="楷体" pitchFamily="49" charset="-122"/>
                  <a:cs typeface="Times New Roman" pitchFamily="18" charset="0"/>
                </a:rPr>
                <a:t>在</a:t>
              </a:r>
              <a:r>
                <a:rPr lang="en-US" altLang="zh-CN" sz="1600">
                  <a:solidFill>
                    <a:srgbClr val="0000FF"/>
                  </a:solidFill>
                  <a:ea typeface="楷体" pitchFamily="49" charset="-122"/>
                  <a:cs typeface="Times New Roman" pitchFamily="18" charset="0"/>
                </a:rPr>
                <a:t>M2</a:t>
              </a:r>
              <a:r>
                <a:rPr lang="zh-CN" altLang="en-US" sz="1600">
                  <a:solidFill>
                    <a:srgbClr val="C00000"/>
                  </a:solidFill>
                  <a:ea typeface="楷体" pitchFamily="49" charset="-122"/>
                  <a:cs typeface="Times New Roman" pitchFamily="18" charset="0"/>
                </a:rPr>
                <a:t>不等</a:t>
              </a:r>
              <a:r>
                <a:rPr lang="zh-CN" altLang="en-US" sz="1600">
                  <a:solidFill>
                    <a:srgbClr val="0000FF"/>
                  </a:solidFill>
                  <a:ea typeface="楷体" pitchFamily="49" charset="-122"/>
                  <a:cs typeface="Times New Roman" pitchFamily="18" charset="0"/>
                </a:rPr>
                <a:t>：</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2</a:t>
              </a:r>
              <a:r>
                <a:rPr lang="en-US" altLang="zh-CN" sz="1600">
                  <a:solidFill>
                    <a:srgbClr val="0000FF"/>
                  </a:solidFill>
                  <a:cs typeface="Times New Roman" pitchFamily="18" charset="0"/>
                </a:rPr>
                <a:t>[3]=</a:t>
              </a:r>
              <a:r>
                <a:rPr lang="en-US" altLang="zh-CN" sz="1600" i="1">
                  <a:solidFill>
                    <a:srgbClr val="0000FF"/>
                  </a:solidFill>
                  <a:cs typeface="Times New Roman" pitchFamily="18" charset="0"/>
                </a:rPr>
                <a:t>f</a:t>
              </a:r>
              <a:r>
                <a:rPr lang="en-US" altLang="zh-CN" sz="1600" baseline="-25000">
                  <a:solidFill>
                    <a:srgbClr val="0000FF"/>
                  </a:solidFill>
                  <a:cs typeface="Times New Roman" pitchFamily="18" charset="0"/>
                </a:rPr>
                <a:t>1</a:t>
              </a:r>
              <a:r>
                <a:rPr lang="en-US" altLang="zh-CN" sz="1600">
                  <a:solidFill>
                    <a:srgbClr val="0000FF"/>
                  </a:solidFill>
                  <a:cs typeface="Times New Roman" pitchFamily="18" charset="0"/>
                </a:rPr>
                <a:t>+b[3]=8</a:t>
              </a:r>
              <a:endParaRPr lang="zh-CN" altLang="en-US" sz="1600">
                <a:solidFill>
                  <a:srgbClr val="0000FF"/>
                </a:solidFill>
                <a:cs typeface="Times New Roman" pitchFamily="18" charset="0"/>
              </a:endParaRPr>
            </a:p>
          </p:txBody>
        </p:sp>
        <p:cxnSp>
          <p:nvCxnSpPr>
            <p:cNvPr id="32" name="直接箭头连接符 31"/>
            <p:cNvCxnSpPr/>
            <p:nvPr/>
          </p:nvCxnSpPr>
          <p:spPr>
            <a:xfrm rot="5400000" flipH="1" flipV="1">
              <a:off x="6428496" y="4858652"/>
              <a:ext cx="4320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nvGrpSpPr>
          <p:cNvPr id="40" name="组合 39"/>
          <p:cNvGrpSpPr/>
          <p:nvPr/>
        </p:nvGrpSpPr>
        <p:grpSpPr>
          <a:xfrm>
            <a:off x="512560" y="1794734"/>
            <a:ext cx="8072494" cy="3105946"/>
            <a:chOff x="512560" y="1794734"/>
            <a:chExt cx="8072494" cy="3105946"/>
          </a:xfrm>
        </p:grpSpPr>
        <p:sp>
          <p:nvSpPr>
            <p:cNvPr id="34" name="TextBox 33"/>
            <p:cNvSpPr txBox="1"/>
            <p:nvPr/>
          </p:nvSpPr>
          <p:spPr>
            <a:xfrm>
              <a:off x="512560" y="4500570"/>
              <a:ext cx="8072494"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当前作业</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在</a:t>
              </a:r>
              <a:r>
                <a:rPr lang="en-US" altLang="zh-CN" sz="2000">
                  <a:solidFill>
                    <a:srgbClr val="0000FF"/>
                  </a:solidFill>
                  <a:latin typeface="Consolas" pitchFamily="49" charset="0"/>
                  <a:ea typeface="楷体" pitchFamily="49" charset="-122"/>
                  <a:cs typeface="Consolas" pitchFamily="49" charset="0"/>
                </a:rPr>
                <a:t>M2</a:t>
              </a:r>
              <a:r>
                <a:rPr lang="zh-CN" altLang="en-US" sz="2000">
                  <a:solidFill>
                    <a:srgbClr val="0000FF"/>
                  </a:solidFill>
                  <a:latin typeface="Consolas" pitchFamily="49" charset="0"/>
                  <a:ea typeface="楷体" pitchFamily="49" charset="-122"/>
                  <a:cs typeface="Consolas" pitchFamily="49" charset="0"/>
                </a:rPr>
                <a:t>上需要等待的条件：</a:t>
              </a:r>
              <a:r>
                <a:rPr lang="en-US" altLang="zh-CN" sz="2000" i="1">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en-US" altLang="zh-CN" sz="2000" baseline="-25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en-US" altLang="zh-CN" sz="2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000" i="1">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i</a:t>
              </a:r>
              <a:r>
                <a:rPr lang="en-US" altLang="zh-CN" sz="2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-1]&gt;</a:t>
              </a:r>
              <a:r>
                <a:rPr lang="en-US" altLang="zh-CN" sz="2000" i="1">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f</a:t>
              </a:r>
              <a:r>
                <a:rPr lang="en-US" altLang="zh-CN" sz="2000" baseline="-25000">
                  <a:solidFill>
                    <a:srgbClr val="C0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；否则不需要等待</a:t>
              </a:r>
            </a:p>
          </p:txBody>
        </p:sp>
        <p:sp>
          <p:nvSpPr>
            <p:cNvPr id="35" name="椭圆 34"/>
            <p:cNvSpPr/>
            <p:nvPr/>
          </p:nvSpPr>
          <p:spPr>
            <a:xfrm>
              <a:off x="3773656" y="1794734"/>
              <a:ext cx="764484" cy="357190"/>
            </a:xfrm>
            <a:prstGeom prst="ellipse">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a:off x="1227551" y="1979112"/>
              <a:ext cx="2555309" cy="2480154"/>
            </a:xfrm>
            <a:custGeom>
              <a:avLst/>
              <a:gdLst>
                <a:gd name="connsiteX0" fmla="*/ 2555309 w 2555309"/>
                <a:gd name="connsiteY0" fmla="*/ 0 h 2480154"/>
                <a:gd name="connsiteX1" fmla="*/ 1578279 w 2555309"/>
                <a:gd name="connsiteY1" fmla="*/ 12526 h 2480154"/>
                <a:gd name="connsiteX2" fmla="*/ 914400 w 2555309"/>
                <a:gd name="connsiteY2" fmla="*/ 62630 h 2480154"/>
                <a:gd name="connsiteX3" fmla="*/ 663879 w 2555309"/>
                <a:gd name="connsiteY3" fmla="*/ 187891 h 2480154"/>
                <a:gd name="connsiteX4" fmla="*/ 413358 w 2555309"/>
                <a:gd name="connsiteY4" fmla="*/ 676406 h 2480154"/>
                <a:gd name="connsiteX5" fmla="*/ 0 w 2555309"/>
                <a:gd name="connsiteY5" fmla="*/ 2480154 h 2480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55309" h="2480154">
                  <a:moveTo>
                    <a:pt x="2555309" y="0"/>
                  </a:moveTo>
                  <a:lnTo>
                    <a:pt x="1578279" y="12526"/>
                  </a:lnTo>
                  <a:cubicBezTo>
                    <a:pt x="1304794" y="22964"/>
                    <a:pt x="1066800" y="33402"/>
                    <a:pt x="914400" y="62630"/>
                  </a:cubicBezTo>
                  <a:cubicBezTo>
                    <a:pt x="762000" y="91858"/>
                    <a:pt x="747386" y="85595"/>
                    <a:pt x="663879" y="187891"/>
                  </a:cubicBezTo>
                  <a:cubicBezTo>
                    <a:pt x="580372" y="290187"/>
                    <a:pt x="524005" y="294362"/>
                    <a:pt x="413358" y="676406"/>
                  </a:cubicBezTo>
                  <a:cubicBezTo>
                    <a:pt x="302712" y="1058450"/>
                    <a:pt x="151356" y="1769302"/>
                    <a:pt x="0" y="2480154"/>
                  </a:cubicBezTo>
                </a:path>
              </a:pathLst>
            </a:custGeom>
            <a:ln>
              <a:solidFill>
                <a:srgbClr val="FF0000"/>
              </a:solidFill>
              <a:prstDash val="sysDash"/>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p:grpSp>
        <p:nvGrpSpPr>
          <p:cNvPr id="43" name="组合 42"/>
          <p:cNvGrpSpPr/>
          <p:nvPr/>
        </p:nvGrpSpPr>
        <p:grpSpPr>
          <a:xfrm>
            <a:off x="285720" y="4786322"/>
            <a:ext cx="8715436" cy="1494834"/>
            <a:chOff x="285720" y="4786322"/>
            <a:chExt cx="8715436" cy="1494834"/>
          </a:xfrm>
        </p:grpSpPr>
        <p:sp>
          <p:nvSpPr>
            <p:cNvPr id="41" name="TextBox 40"/>
            <p:cNvSpPr txBox="1"/>
            <p:nvPr/>
          </p:nvSpPr>
          <p:spPr>
            <a:xfrm>
              <a:off x="500034" y="5357826"/>
              <a:ext cx="8501122" cy="923330"/>
            </a:xfrm>
            <a:prstGeom prst="rect">
              <a:avLst/>
            </a:prstGeom>
            <a:solidFill>
              <a:schemeClr val="accent1">
                <a:lumMod val="60000"/>
                <a:lumOff val="40000"/>
              </a:schemeClr>
            </a:solidFill>
          </p:spPr>
          <p:txBody>
            <a:bodyPr wrap="square" rtlCol="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f1 += a[x[j]];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在第</a:t>
              </a:r>
              <a:r>
                <a:rPr lang="en-US" altLang="zh-CN" sz="1800">
                  <a:solidFill>
                    <a:srgbClr val="00B0F0"/>
                  </a:solidFill>
                  <a:latin typeface="Consolas" pitchFamily="49" charset="0"/>
                  <a:ea typeface="楷体" pitchFamily="49" charset="-122"/>
                  <a:cs typeface="Consolas" pitchFamily="49" charset="0"/>
                </a:rPr>
                <a:t>i</a:t>
              </a:r>
              <a:r>
                <a:rPr lang="zh-CN" altLang="zh-CN" sz="1800">
                  <a:solidFill>
                    <a:srgbClr val="00B0F0"/>
                  </a:solidFill>
                  <a:latin typeface="Consolas" pitchFamily="49" charset="0"/>
                  <a:ea typeface="楷体" pitchFamily="49" charset="-122"/>
                  <a:cs typeface="Consolas" pitchFamily="49" charset="0"/>
                </a:rPr>
                <a:t>层选择执行作业</a:t>
              </a:r>
              <a:r>
                <a:rPr lang="en-US" altLang="zh-CN" sz="1800">
                  <a:solidFill>
                    <a:srgbClr val="00B0F0"/>
                  </a:solidFill>
                  <a:latin typeface="Consolas" pitchFamily="49" charset="0"/>
                  <a:ea typeface="楷体" pitchFamily="49" charset="-122"/>
                  <a:cs typeface="Consolas" pitchFamily="49" charset="0"/>
                </a:rPr>
                <a:t>x[j],</a:t>
              </a:r>
              <a:r>
                <a:rPr lang="zh-CN" altLang="zh-CN" sz="1800">
                  <a:solidFill>
                    <a:srgbClr val="00B0F0"/>
                  </a:solidFill>
                  <a:latin typeface="Consolas" pitchFamily="49" charset="0"/>
                  <a:ea typeface="楷体" pitchFamily="49" charset="-122"/>
                  <a:cs typeface="Consolas" pitchFamily="49" charset="0"/>
                </a:rPr>
                <a:t>在</a:t>
              </a:r>
              <a:r>
                <a:rPr lang="en-US" altLang="zh-CN" sz="1800">
                  <a:solidFill>
                    <a:srgbClr val="00B0F0"/>
                  </a:solidFill>
                  <a:latin typeface="Consolas" pitchFamily="49" charset="0"/>
                  <a:ea typeface="楷体" pitchFamily="49" charset="-122"/>
                  <a:cs typeface="Consolas" pitchFamily="49" charset="0"/>
                </a:rPr>
                <a:t>M1</a:t>
              </a:r>
              <a:r>
                <a:rPr lang="zh-CN" altLang="zh-CN" sz="1800">
                  <a:solidFill>
                    <a:srgbClr val="00B0F0"/>
                  </a:solidFill>
                  <a:latin typeface="Consolas" pitchFamily="49" charset="0"/>
                  <a:ea typeface="楷体" pitchFamily="49" charset="-122"/>
                  <a:cs typeface="Consolas" pitchFamily="49" charset="0"/>
                </a:rPr>
                <a:t>上执行完的时间</a:t>
              </a:r>
            </a:p>
            <a:p>
              <a:pPr>
                <a:lnSpc>
                  <a:spcPct val="150000"/>
                </a:lnSpc>
              </a:pPr>
              <a:r>
                <a:rPr lang="en-US" altLang="zh-CN" sz="1800">
                  <a:solidFill>
                    <a:srgbClr val="0000FF"/>
                  </a:solidFill>
                  <a:latin typeface="Consolas" pitchFamily="49" charset="0"/>
                  <a:ea typeface="楷体" pitchFamily="49" charset="-122"/>
                  <a:cs typeface="Consolas" pitchFamily="49" charset="0"/>
                </a:rPr>
                <a:t>f2[i]=max(f1,f2[i-1])+b[x[j]];</a:t>
              </a:r>
              <a:endParaRPr lang="zh-CN" altLang="en-US" sz="1800">
                <a:solidFill>
                  <a:srgbClr val="0000FF"/>
                </a:solidFill>
                <a:latin typeface="Consolas" pitchFamily="49" charset="0"/>
                <a:ea typeface="楷体" pitchFamily="49" charset="-122"/>
                <a:cs typeface="Consolas" pitchFamily="49" charset="0"/>
              </a:endParaRPr>
            </a:p>
          </p:txBody>
        </p:sp>
        <p:sp>
          <p:nvSpPr>
            <p:cNvPr id="42" name="左弧形箭头 41"/>
            <p:cNvSpPr/>
            <p:nvPr/>
          </p:nvSpPr>
          <p:spPr>
            <a:xfrm>
              <a:off x="285720" y="4786322"/>
              <a:ext cx="214314" cy="857256"/>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714356"/>
            <a:ext cx="8501122" cy="5341348"/>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180000" bIns="216000" rtlCol="0">
            <a:spAutoFit/>
          </a:bodyPr>
          <a:lstStyle/>
          <a:p>
            <a:pPr>
              <a:lnSpc>
                <a:spcPct val="150000"/>
              </a:lnSpc>
            </a:pPr>
            <a:r>
              <a:rPr lang="en-US" altLang="zh-CN" sz="1800">
                <a:solidFill>
                  <a:srgbClr val="FF0000"/>
                </a:solidFill>
                <a:latin typeface="Consolas" pitchFamily="49" charset="0"/>
                <a:ea typeface="仿宋" pitchFamily="49" charset="-122"/>
                <a:cs typeface="Consolas" pitchFamily="49" charset="0"/>
              </a:rPr>
              <a:t>void dfs(int i)		//</a:t>
            </a:r>
            <a:r>
              <a:rPr lang="zh-CN" altLang="zh-CN" sz="1800">
                <a:solidFill>
                  <a:srgbClr val="FF0000"/>
                </a:solidFill>
                <a:latin typeface="Consolas" pitchFamily="49" charset="0"/>
                <a:ea typeface="仿宋" pitchFamily="49" charset="-122"/>
                <a:cs typeface="Consolas" pitchFamily="49" charset="0"/>
              </a:rPr>
              <a:t>从第</a:t>
            </a:r>
            <a:r>
              <a:rPr lang="en-US" altLang="zh-CN" sz="1800">
                <a:solidFill>
                  <a:srgbClr val="FF0000"/>
                </a:solidFill>
                <a:latin typeface="Consolas" pitchFamily="49" charset="0"/>
                <a:ea typeface="仿宋" pitchFamily="49" charset="-122"/>
                <a:cs typeface="Consolas" pitchFamily="49" charset="0"/>
              </a:rPr>
              <a:t>i</a:t>
            </a:r>
            <a:r>
              <a:rPr lang="zh-CN" altLang="zh-CN" sz="1800">
                <a:solidFill>
                  <a:srgbClr val="FF0000"/>
                </a:solidFill>
                <a:latin typeface="Consolas" pitchFamily="49" charset="0"/>
                <a:ea typeface="仿宋" pitchFamily="49" charset="-122"/>
                <a:cs typeface="Consolas" pitchFamily="49" charset="0"/>
              </a:rPr>
              <a:t>层开始搜索</a:t>
            </a:r>
          </a:p>
          <a:p>
            <a:pPr>
              <a:lnSpc>
                <a:spcPct val="150000"/>
              </a:lnSpc>
            </a:pPr>
            <a:r>
              <a:rPr lang="en-US" altLang="zh-CN" sz="1800">
                <a:solidFill>
                  <a:srgbClr val="0000FF"/>
                </a:solidFill>
                <a:latin typeface="Consolas" pitchFamily="49" charset="0"/>
                <a:ea typeface="仿宋" pitchFamily="49" charset="-122"/>
                <a:cs typeface="Consolas" pitchFamily="49" charset="0"/>
              </a:rPr>
              <a:t>{  if (i&gt;n)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到达叶子结点</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产生一种调度方案</a:t>
            </a:r>
          </a:p>
          <a:p>
            <a:pPr>
              <a:lnSpc>
                <a:spcPct val="150000"/>
              </a:lnSpc>
            </a:pPr>
            <a:r>
              <a:rPr lang="en-US" altLang="zh-CN" sz="1800">
                <a:solidFill>
                  <a:srgbClr val="0000FF"/>
                </a:solidFill>
                <a:latin typeface="Consolas" pitchFamily="49" charset="0"/>
                <a:ea typeface="仿宋" pitchFamily="49" charset="-122"/>
                <a:cs typeface="Consolas" pitchFamily="49" charset="0"/>
              </a:rPr>
              <a:t>   {  if (f2[n]&lt;bestf)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找到更优解</a:t>
            </a:r>
          </a:p>
          <a:p>
            <a:pPr>
              <a:lnSpc>
                <a:spcPct val="150000"/>
              </a:lnSpc>
            </a:pPr>
            <a:r>
              <a:rPr lang="en-US" altLang="zh-CN" sz="1800">
                <a:solidFill>
                  <a:srgbClr val="0000FF"/>
                </a:solidFill>
                <a:latin typeface="Consolas" pitchFamily="49" charset="0"/>
                <a:ea typeface="仿宋" pitchFamily="49" charset="-122"/>
                <a:cs typeface="Consolas" pitchFamily="49" charset="0"/>
              </a:rPr>
              <a:t>      {  bestf=f2[n];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   </a:t>
            </a:r>
            <a:r>
              <a:rPr lang="zh-CN" altLang="zh-CN" sz="1800">
                <a:solidFill>
                  <a:srgbClr val="0000FF"/>
                </a:solidFill>
                <a:latin typeface="Consolas" pitchFamily="49" charset="0"/>
                <a:ea typeface="仿宋" pitchFamily="49" charset="-122"/>
                <a:cs typeface="Consolas" pitchFamily="49" charset="0"/>
              </a:rPr>
              <a:t>一个解</a:t>
            </a:r>
            <a:r>
              <a:rPr lang="en-US" altLang="zh-CN" sz="1800">
                <a:solidFill>
                  <a:srgbClr val="0000FF"/>
                </a:solidFill>
                <a:latin typeface="Consolas" pitchFamily="49" charset="0"/>
                <a:ea typeface="仿宋" pitchFamily="49" charset="-122"/>
                <a:cs typeface="Consolas" pitchFamily="49" charset="0"/>
              </a:rPr>
              <a:t>: bestf=%d",bestf);</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 </a:t>
            </a:r>
            <a:r>
              <a:rPr lang="zh-CN" altLang="zh-CN" sz="1800">
                <a:solidFill>
                  <a:srgbClr val="0000FF"/>
                </a:solidFill>
                <a:latin typeface="Consolas" pitchFamily="49" charset="0"/>
                <a:ea typeface="仿宋" pitchFamily="49" charset="-122"/>
                <a:cs typeface="Consolas" pitchFamily="49" charset="0"/>
              </a:rPr>
              <a:t>调度方案</a:t>
            </a:r>
            <a:r>
              <a:rPr lang="en-US" altLang="zh-CN" sz="1800">
                <a:solidFill>
                  <a:srgbClr val="0000FF"/>
                </a:solidFill>
                <a:latin typeface="Consolas" pitchFamily="49" charset="0"/>
                <a:ea typeface="仿宋" pitchFamily="49" charset="-122"/>
                <a:cs typeface="Consolas" pitchFamily="49" charset="0"/>
              </a:rPr>
              <a:t>: "); disparr(x);</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 f2: "); disparr(f2);</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for(int j=1; j&lt;=n; 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复制解向量</a:t>
            </a:r>
          </a:p>
          <a:p>
            <a:pPr>
              <a:lnSpc>
                <a:spcPct val="150000"/>
              </a:lnSpc>
            </a:pPr>
            <a:r>
              <a:rPr lang="en-US" altLang="zh-CN" sz="1800">
                <a:solidFill>
                  <a:srgbClr val="0000FF"/>
                </a:solidFill>
                <a:latin typeface="Consolas" pitchFamily="49" charset="0"/>
                <a:ea typeface="仿宋" pitchFamily="49" charset="-122"/>
                <a:cs typeface="Consolas" pitchFamily="49" charset="0"/>
              </a:rPr>
              <a:t>            bestx[j] = x[j];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918253"/>
            <a:ext cx="8786874" cy="4868201"/>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5"/>
          </a:lnRef>
          <a:fillRef idx="2">
            <a:schemeClr val="accent5"/>
          </a:fillRef>
          <a:effectRef idx="1">
            <a:schemeClr val="accent5"/>
          </a:effectRef>
          <a:fontRef idx="minor">
            <a:schemeClr val="dk1"/>
          </a:fontRef>
        </p:style>
        <p:txBody>
          <a:bodyPr wrap="square" lIns="180000" tIns="216000" bIns="216000" rtlCol="0">
            <a:spAutoFit/>
          </a:bodyPr>
          <a:lstStyle/>
          <a:p>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  for(int j=i; j&lt;=n; j++)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没有到达叶子结点</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考虑</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到</a:t>
            </a:r>
            <a:r>
              <a:rPr lang="en-US" altLang="zh-CN" sz="1800">
                <a:solidFill>
                  <a:srgbClr val="00B0F0"/>
                </a:solidFill>
                <a:latin typeface="Consolas" pitchFamily="49" charset="0"/>
                <a:ea typeface="仿宋" pitchFamily="49" charset="-122"/>
                <a:cs typeface="Consolas" pitchFamily="49" charset="0"/>
              </a:rPr>
              <a:t>n</a:t>
            </a:r>
            <a:r>
              <a:rPr lang="zh-CN" altLang="zh-CN" sz="1800">
                <a:solidFill>
                  <a:srgbClr val="00B0F0"/>
                </a:solidFill>
                <a:latin typeface="Consolas" pitchFamily="49" charset="0"/>
                <a:ea typeface="仿宋" pitchFamily="49" charset="-122"/>
                <a:cs typeface="Consolas" pitchFamily="49" charset="0"/>
              </a:rPr>
              <a:t>的作业</a:t>
            </a:r>
          </a:p>
          <a:p>
            <a:r>
              <a:rPr lang="en-US" altLang="zh-CN" sz="1800">
                <a:solidFill>
                  <a:srgbClr val="0000FF"/>
                </a:solidFill>
                <a:latin typeface="Consolas" pitchFamily="49" charset="0"/>
                <a:ea typeface="仿宋" pitchFamily="49" charset="-122"/>
                <a:cs typeface="Consolas" pitchFamily="49" charset="0"/>
              </a:rPr>
              <a:t>        {  f1 += a[x[j]];</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层选择执行作业</a:t>
            </a:r>
            <a:r>
              <a:rPr lang="en-US" altLang="zh-CN" sz="1800">
                <a:solidFill>
                  <a:srgbClr val="00B0F0"/>
                </a:solidFill>
                <a:latin typeface="Consolas" pitchFamily="49" charset="0"/>
                <a:ea typeface="仿宋" pitchFamily="49" charset="-122"/>
                <a:cs typeface="Consolas" pitchFamily="49" charset="0"/>
              </a:rPr>
              <a:t>x[j],</a:t>
            </a:r>
            <a:r>
              <a:rPr lang="zh-CN" altLang="zh-CN" sz="1800">
                <a:solidFill>
                  <a:srgbClr val="00B0F0"/>
                </a:solidFill>
                <a:latin typeface="Consolas" pitchFamily="49" charset="0"/>
                <a:ea typeface="仿宋" pitchFamily="49" charset="-122"/>
                <a:cs typeface="Consolas" pitchFamily="49" charset="0"/>
              </a:rPr>
              <a:t>在</a:t>
            </a:r>
            <a:r>
              <a:rPr lang="en-US" altLang="zh-CN" sz="1800">
                <a:solidFill>
                  <a:srgbClr val="00B0F0"/>
                </a:solidFill>
                <a:latin typeface="Consolas" pitchFamily="49" charset="0"/>
                <a:ea typeface="仿宋" pitchFamily="49" charset="-122"/>
                <a:cs typeface="Consolas" pitchFamily="49" charset="0"/>
              </a:rPr>
              <a:t>M1</a:t>
            </a:r>
            <a:r>
              <a:rPr lang="zh-CN" altLang="zh-CN" sz="1800">
                <a:solidFill>
                  <a:srgbClr val="00B0F0"/>
                </a:solidFill>
                <a:latin typeface="Consolas" pitchFamily="49" charset="0"/>
                <a:ea typeface="仿宋" pitchFamily="49" charset="-122"/>
                <a:cs typeface="Consolas" pitchFamily="49" charset="0"/>
              </a:rPr>
              <a:t>上执行完的时间</a:t>
            </a:r>
          </a:p>
          <a:p>
            <a:r>
              <a:rPr lang="en-US" altLang="zh-CN" sz="1800">
                <a:solidFill>
                  <a:srgbClr val="0000FF"/>
                </a:solidFill>
                <a:latin typeface="Consolas" pitchFamily="49" charset="0"/>
                <a:ea typeface="仿宋" pitchFamily="49" charset="-122"/>
                <a:cs typeface="Consolas" pitchFamily="49" charset="0"/>
              </a:rPr>
              <a:t>	    f2[i]=max(f1,f2[i-1])+b[x[j]];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if (f2[i]&lt;bestf)</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剪枝</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仅仅扩展当前总时间小于</a:t>
            </a:r>
            <a:r>
              <a:rPr lang="en-US" altLang="zh-CN" sz="1800">
                <a:solidFill>
                  <a:srgbClr val="00B0F0"/>
                </a:solidFill>
                <a:latin typeface="Consolas" pitchFamily="49" charset="0"/>
                <a:ea typeface="仿宋" pitchFamily="49" charset="-122"/>
                <a:cs typeface="Consolas" pitchFamily="49" charset="0"/>
              </a:rPr>
              <a:t>bestf</a:t>
            </a:r>
            <a:r>
              <a:rPr lang="zh-CN" altLang="zh-CN" sz="1800">
                <a:solidFill>
                  <a:srgbClr val="00B0F0"/>
                </a:solidFill>
                <a:latin typeface="Consolas" pitchFamily="49" charset="0"/>
                <a:ea typeface="仿宋" pitchFamily="49" charset="-122"/>
                <a:cs typeface="Consolas" pitchFamily="49" charset="0"/>
              </a:rPr>
              <a:t>的结点</a:t>
            </a:r>
          </a:p>
          <a:p>
            <a:r>
              <a:rPr lang="en-US" altLang="zh-CN" sz="1800">
                <a:solidFill>
                  <a:srgbClr val="0000FF"/>
                </a:solidFill>
                <a:latin typeface="Consolas" pitchFamily="49" charset="0"/>
                <a:ea typeface="仿宋" pitchFamily="49" charset="-122"/>
                <a:cs typeface="Consolas" pitchFamily="49" charset="0"/>
              </a:rPr>
              <a:t>           {  swap(x[i],x[j]);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dfs(i+1);</a:t>
            </a:r>
            <a:endParaRPr lang="zh-CN" altLang="zh-CN" sz="1800">
              <a:solidFill>
                <a:srgbClr val="FF000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swap(x[i],x[j]);</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f1 -= a[x[j]];</a:t>
            </a: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回溯，即撤销第</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层对作业</a:t>
            </a:r>
            <a:r>
              <a:rPr lang="en-US" altLang="zh-CN" sz="1800">
                <a:solidFill>
                  <a:srgbClr val="00B0F0"/>
                </a:solidFill>
                <a:latin typeface="Consolas" pitchFamily="49" charset="0"/>
                <a:ea typeface="仿宋" pitchFamily="49" charset="-122"/>
                <a:cs typeface="Consolas" pitchFamily="49" charset="0"/>
              </a:rPr>
              <a:t>x[j]</a:t>
            </a:r>
            <a:r>
              <a:rPr lang="zh-CN" altLang="zh-CN" sz="1800">
                <a:solidFill>
                  <a:srgbClr val="00B0F0"/>
                </a:solidFill>
                <a:latin typeface="Consolas" pitchFamily="49" charset="0"/>
                <a:ea typeface="仿宋" pitchFamily="49" charset="-122"/>
                <a:cs typeface="Consolas" pitchFamily="49" charset="0"/>
              </a:rPr>
              <a:t>的选择</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以便再选择其他作业</a:t>
            </a: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3539685"/>
            <a:ext cx="7643866" cy="2031325"/>
          </a:xfrm>
          <a:prstGeom prst="rect">
            <a:avLst/>
          </a:prstGeom>
          <a:blipFill>
            <a:blip r:embed="rId2" cstate="print"/>
            <a:tile tx="0" ty="0" sx="100000" sy="100000" flip="none" algn="tl"/>
          </a:blip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求解过程</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一个解</a:t>
            </a:r>
            <a:r>
              <a:rPr lang="en-US" altLang="zh-CN" sz="1800">
                <a:solidFill>
                  <a:srgbClr val="0000FF"/>
                </a:solidFill>
                <a:latin typeface="Consolas" pitchFamily="49" charset="0"/>
                <a:ea typeface="楷体" pitchFamily="49" charset="-122"/>
                <a:cs typeface="Consolas" pitchFamily="49" charset="0"/>
              </a:rPr>
              <a:t>: bestf=42, </a:t>
            </a:r>
            <a:r>
              <a:rPr lang="zh-CN" altLang="zh-CN" sz="1800">
                <a:solidFill>
                  <a:srgbClr val="0000FF"/>
                </a:solidFill>
                <a:latin typeface="Consolas" pitchFamily="49" charset="0"/>
                <a:ea typeface="楷体" pitchFamily="49" charset="-122"/>
                <a:cs typeface="Consolas" pitchFamily="49" charset="0"/>
              </a:rPr>
              <a:t>调度方案</a:t>
            </a:r>
            <a:r>
              <a:rPr lang="en-US" altLang="zh-CN" sz="1800">
                <a:solidFill>
                  <a:srgbClr val="0000FF"/>
                </a:solidFill>
                <a:latin typeface="Consolas" pitchFamily="49" charset="0"/>
                <a:ea typeface="楷体" pitchFamily="49" charset="-122"/>
                <a:cs typeface="Consolas" pitchFamily="49" charset="0"/>
              </a:rPr>
              <a:t>: 1 2 3 4, f2: 11 19 35 42</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一个解</a:t>
            </a:r>
            <a:r>
              <a:rPr lang="en-US" altLang="zh-CN" sz="1800">
                <a:solidFill>
                  <a:srgbClr val="0000FF"/>
                </a:solidFill>
                <a:latin typeface="Consolas" pitchFamily="49" charset="0"/>
                <a:ea typeface="楷体" pitchFamily="49" charset="-122"/>
                <a:cs typeface="Consolas" pitchFamily="49" charset="0"/>
              </a:rPr>
              <a:t>: bestf=36, </a:t>
            </a:r>
            <a:r>
              <a:rPr lang="zh-CN" altLang="zh-CN" sz="1800">
                <a:solidFill>
                  <a:srgbClr val="0000FF"/>
                </a:solidFill>
                <a:latin typeface="Consolas" pitchFamily="49" charset="0"/>
                <a:ea typeface="楷体" pitchFamily="49" charset="-122"/>
                <a:cs typeface="Consolas" pitchFamily="49" charset="0"/>
              </a:rPr>
              <a:t>调度方案</a:t>
            </a:r>
            <a:r>
              <a:rPr lang="en-US" altLang="zh-CN" sz="1800">
                <a:solidFill>
                  <a:srgbClr val="0000FF"/>
                </a:solidFill>
                <a:latin typeface="Consolas" pitchFamily="49" charset="0"/>
                <a:ea typeface="楷体" pitchFamily="49" charset="-122"/>
                <a:cs typeface="Consolas" pitchFamily="49" charset="0"/>
              </a:rPr>
              <a:t>: 1 3 2 4, f2: 11 25 27 36</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一个解</a:t>
            </a:r>
            <a:r>
              <a:rPr lang="en-US" altLang="zh-CN" sz="1800">
                <a:solidFill>
                  <a:srgbClr val="0000FF"/>
                </a:solidFill>
                <a:latin typeface="Consolas" pitchFamily="49" charset="0"/>
                <a:ea typeface="楷体" pitchFamily="49" charset="-122"/>
                <a:cs typeface="Consolas" pitchFamily="49" charset="0"/>
              </a:rPr>
              <a:t>: bestf=34, </a:t>
            </a:r>
            <a:r>
              <a:rPr lang="zh-CN" altLang="zh-CN" sz="1800">
                <a:solidFill>
                  <a:srgbClr val="0000FF"/>
                </a:solidFill>
                <a:latin typeface="Consolas" pitchFamily="49" charset="0"/>
                <a:ea typeface="楷体" pitchFamily="49" charset="-122"/>
                <a:cs typeface="Consolas" pitchFamily="49" charset="0"/>
              </a:rPr>
              <a:t>调度方案</a:t>
            </a:r>
            <a:r>
              <a:rPr lang="en-US" altLang="zh-CN" sz="1800">
                <a:solidFill>
                  <a:srgbClr val="0000FF"/>
                </a:solidFill>
                <a:latin typeface="Consolas" pitchFamily="49" charset="0"/>
                <a:ea typeface="楷体" pitchFamily="49" charset="-122"/>
                <a:cs typeface="Consolas" pitchFamily="49" charset="0"/>
              </a:rPr>
              <a:t>: 1 3 4 2, f2: 11 25 32 34</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一个解</a:t>
            </a:r>
            <a:r>
              <a:rPr lang="en-US" altLang="zh-CN" sz="1800">
                <a:solidFill>
                  <a:srgbClr val="0000FF"/>
                </a:solidFill>
                <a:latin typeface="Consolas" pitchFamily="49" charset="0"/>
                <a:ea typeface="楷体" pitchFamily="49" charset="-122"/>
                <a:cs typeface="Consolas" pitchFamily="49" charset="0"/>
              </a:rPr>
              <a:t>: bestf=33, </a:t>
            </a:r>
            <a:r>
              <a:rPr lang="zh-CN" altLang="zh-CN" sz="1800">
                <a:solidFill>
                  <a:srgbClr val="0000FF"/>
                </a:solidFill>
                <a:latin typeface="Consolas" pitchFamily="49" charset="0"/>
                <a:ea typeface="楷体" pitchFamily="49" charset="-122"/>
                <a:cs typeface="Consolas" pitchFamily="49" charset="0"/>
              </a:rPr>
              <a:t>调度方案</a:t>
            </a:r>
            <a:r>
              <a:rPr lang="en-US" altLang="zh-CN" sz="1800">
                <a:solidFill>
                  <a:srgbClr val="0000FF"/>
                </a:solidFill>
                <a:latin typeface="Consolas" pitchFamily="49" charset="0"/>
                <a:ea typeface="楷体" pitchFamily="49" charset="-122"/>
                <a:cs typeface="Consolas" pitchFamily="49" charset="0"/>
              </a:rPr>
              <a:t>: 3 1 4 2, f2: 18 24 31 33</a:t>
            </a:r>
            <a:endParaRPr lang="zh-CN" altLang="zh-CN" sz="1800">
              <a:solidFill>
                <a:srgbClr val="0000FF"/>
              </a:solidFill>
              <a:latin typeface="Consolas" pitchFamily="49" charset="0"/>
              <a:ea typeface="楷体" pitchFamily="49" charset="-122"/>
              <a:cs typeface="Consolas" pitchFamily="49" charset="0"/>
            </a:endParaRPr>
          </a:p>
          <a:p>
            <a:r>
              <a:rPr lang="zh-CN" altLang="zh-CN" sz="1800">
                <a:solidFill>
                  <a:srgbClr val="0000FF"/>
                </a:solidFill>
                <a:latin typeface="Consolas" pitchFamily="49" charset="0"/>
                <a:ea typeface="楷体" pitchFamily="49" charset="-122"/>
                <a:cs typeface="Consolas" pitchFamily="49" charset="0"/>
              </a:rPr>
              <a:t>求解结果</a:t>
            </a: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a:t>
            </a:r>
            <a:r>
              <a:rPr lang="zh-CN" altLang="zh-CN" sz="1800">
                <a:solidFill>
                  <a:srgbClr val="0000FF"/>
                </a:solidFill>
                <a:latin typeface="Consolas" pitchFamily="49" charset="0"/>
                <a:ea typeface="楷体" pitchFamily="49" charset="-122"/>
                <a:cs typeface="Consolas" pitchFamily="49" charset="0"/>
              </a:rPr>
              <a:t>最少时间</a:t>
            </a:r>
            <a:r>
              <a:rPr lang="en-US" altLang="zh-CN" sz="1800">
                <a:solidFill>
                  <a:srgbClr val="0000FF"/>
                </a:solidFill>
                <a:latin typeface="Consolas" pitchFamily="49" charset="0"/>
                <a:ea typeface="楷体" pitchFamily="49" charset="-122"/>
                <a:cs typeface="Consolas" pitchFamily="49" charset="0"/>
              </a:rPr>
              <a:t>: 33, </a:t>
            </a:r>
            <a:r>
              <a:rPr lang="zh-CN" altLang="zh-CN" sz="1800">
                <a:solidFill>
                  <a:srgbClr val="0000FF"/>
                </a:solidFill>
                <a:latin typeface="Consolas" pitchFamily="49" charset="0"/>
                <a:ea typeface="楷体" pitchFamily="49" charset="-122"/>
                <a:cs typeface="Consolas" pitchFamily="49" charset="0"/>
              </a:rPr>
              <a:t>最优调度方案</a:t>
            </a: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3 1 4 2</a:t>
            </a:r>
            <a:endParaRPr lang="zh-CN" altLang="zh-CN" sz="18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endParaRPr>
          </a:p>
        </p:txBody>
      </p:sp>
      <p:sp>
        <p:nvSpPr>
          <p:cNvPr id="3" name="TextBox 2"/>
          <p:cNvSpPr txBox="1"/>
          <p:nvPr/>
        </p:nvSpPr>
        <p:spPr>
          <a:xfrm>
            <a:off x="571472" y="500042"/>
            <a:ext cx="8143932" cy="1194512"/>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int n=4;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作业数</a:t>
            </a:r>
          </a:p>
          <a:p>
            <a:r>
              <a:rPr lang="en-US" altLang="zh-CN" sz="1800">
                <a:solidFill>
                  <a:srgbClr val="0000FF"/>
                </a:solidFill>
                <a:latin typeface="Consolas" pitchFamily="49" charset="0"/>
                <a:ea typeface="仿宋" pitchFamily="49" charset="-122"/>
                <a:cs typeface="Consolas" pitchFamily="49" charset="0"/>
              </a:rPr>
              <a:t>int a[MAX]={0,5,12,4,8};	</a:t>
            </a:r>
            <a:r>
              <a:rPr lang="en-US" altLang="zh-CN" sz="1800">
                <a:solidFill>
                  <a:srgbClr val="00B0F0"/>
                </a:solidFill>
                <a:latin typeface="Consolas" pitchFamily="49" charset="0"/>
                <a:ea typeface="仿宋" pitchFamily="49" charset="-122"/>
                <a:cs typeface="Consolas" pitchFamily="49" charset="0"/>
              </a:rPr>
              <a:t>//M1</a:t>
            </a:r>
            <a:r>
              <a:rPr lang="zh-CN" altLang="zh-CN" sz="1800">
                <a:solidFill>
                  <a:srgbClr val="00B0F0"/>
                </a:solidFill>
                <a:latin typeface="Consolas" pitchFamily="49" charset="0"/>
                <a:ea typeface="仿宋" pitchFamily="49" charset="-122"/>
                <a:cs typeface="Consolas" pitchFamily="49" charset="0"/>
              </a:rPr>
              <a:t>上的执行时间</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不用下标</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a:t>
            </a:r>
          </a:p>
          <a:p>
            <a:r>
              <a:rPr lang="en-US" altLang="zh-CN" sz="1800">
                <a:solidFill>
                  <a:srgbClr val="0000FF"/>
                </a:solidFill>
                <a:latin typeface="Consolas" pitchFamily="49" charset="0"/>
                <a:ea typeface="仿宋" pitchFamily="49" charset="-122"/>
                <a:cs typeface="Consolas" pitchFamily="49" charset="0"/>
              </a:rPr>
              <a:t>int b[MAX]={0,6,2,14,7};	</a:t>
            </a:r>
            <a:r>
              <a:rPr lang="en-US" altLang="zh-CN" sz="1800">
                <a:solidFill>
                  <a:srgbClr val="00B0F0"/>
                </a:solidFill>
                <a:latin typeface="Consolas" pitchFamily="49" charset="0"/>
                <a:ea typeface="仿宋" pitchFamily="49" charset="-122"/>
                <a:cs typeface="Consolas" pitchFamily="49" charset="0"/>
              </a:rPr>
              <a:t>//M2</a:t>
            </a:r>
            <a:r>
              <a:rPr lang="zh-CN" altLang="zh-CN" sz="1800">
                <a:solidFill>
                  <a:srgbClr val="00B0F0"/>
                </a:solidFill>
                <a:latin typeface="Consolas" pitchFamily="49" charset="0"/>
                <a:ea typeface="仿宋" pitchFamily="49" charset="-122"/>
                <a:cs typeface="Consolas" pitchFamily="49" charset="0"/>
              </a:rPr>
              <a:t>上的执行时间</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不用下标</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的元素</a:t>
            </a:r>
          </a:p>
        </p:txBody>
      </p:sp>
      <p:sp>
        <p:nvSpPr>
          <p:cNvPr id="4" name="下箭头 3"/>
          <p:cNvSpPr/>
          <p:nvPr/>
        </p:nvSpPr>
        <p:spPr>
          <a:xfrm>
            <a:off x="3786182" y="1714488"/>
            <a:ext cx="214314" cy="164307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latin typeface="Consolas" pitchFamily="49" charset="0"/>
              <a:cs typeface="Consolas" pitchFamily="49" charset="0"/>
            </a:endParaRPr>
          </a:p>
        </p:txBody>
      </p:sp>
      <p:graphicFrame>
        <p:nvGraphicFramePr>
          <p:cNvPr id="5" name="表格 4"/>
          <p:cNvGraphicFramePr>
            <a:graphicFrameLocks noGrp="1"/>
          </p:cNvGraphicFramePr>
          <p:nvPr/>
        </p:nvGraphicFramePr>
        <p:xfrm>
          <a:off x="4143372" y="2045968"/>
          <a:ext cx="3357584" cy="989649"/>
        </p:xfrm>
        <a:graphic>
          <a:graphicData uri="http://schemas.openxmlformats.org/drawingml/2006/table">
            <a:tbl>
              <a:tblPr>
                <a:tableStyleId>{775DCB02-9BB8-47FD-8907-85C794F793BA}</a:tableStyleId>
              </a:tblPr>
              <a:tblGrid>
                <a:gridCol w="1093376">
                  <a:extLst>
                    <a:ext uri="{9D8B030D-6E8A-4147-A177-3AD203B41FA5}">
                      <a16:colId xmlns:a16="http://schemas.microsoft.com/office/drawing/2014/main" val="20000"/>
                    </a:ext>
                  </a:extLst>
                </a:gridCol>
                <a:gridCol w="566052">
                  <a:extLst>
                    <a:ext uri="{9D8B030D-6E8A-4147-A177-3AD203B41FA5}">
                      <a16:colId xmlns:a16="http://schemas.microsoft.com/office/drawing/2014/main" val="20001"/>
                    </a:ext>
                  </a:extLst>
                </a:gridCol>
                <a:gridCol w="566052">
                  <a:extLst>
                    <a:ext uri="{9D8B030D-6E8A-4147-A177-3AD203B41FA5}">
                      <a16:colId xmlns:a16="http://schemas.microsoft.com/office/drawing/2014/main" val="20002"/>
                    </a:ext>
                  </a:extLst>
                </a:gridCol>
                <a:gridCol w="566052">
                  <a:extLst>
                    <a:ext uri="{9D8B030D-6E8A-4147-A177-3AD203B41FA5}">
                      <a16:colId xmlns:a16="http://schemas.microsoft.com/office/drawing/2014/main" val="20003"/>
                    </a:ext>
                  </a:extLst>
                </a:gridCol>
                <a:gridCol w="566052">
                  <a:extLst>
                    <a:ext uri="{9D8B030D-6E8A-4147-A177-3AD203B41FA5}">
                      <a16:colId xmlns:a16="http://schemas.microsoft.com/office/drawing/2014/main" val="20004"/>
                    </a:ext>
                  </a:extLst>
                </a:gridCol>
              </a:tblGrid>
              <a:tr h="0">
                <a:tc>
                  <a:txBody>
                    <a:bodyPr/>
                    <a:lstStyle/>
                    <a:p>
                      <a:pPr indent="0" algn="ctr">
                        <a:lnSpc>
                          <a:spcPct val="150000"/>
                        </a:lnSpc>
                        <a:spcAft>
                          <a:spcPts val="0"/>
                        </a:spcAft>
                      </a:pPr>
                      <a:r>
                        <a:rPr lang="zh-CN" sz="1600" b="1" kern="100">
                          <a:solidFill>
                            <a:srgbClr val="C00000"/>
                          </a:solidFill>
                          <a:latin typeface="Consolas" pitchFamily="49" charset="0"/>
                          <a:cs typeface="Consolas" pitchFamily="49" charset="0"/>
                        </a:rPr>
                        <a:t>作业编号</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1</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2</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3</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C00000"/>
                          </a:solidFill>
                          <a:latin typeface="Consolas" pitchFamily="49" charset="0"/>
                          <a:ea typeface="楷体" pitchFamily="49" charset="-122"/>
                          <a:cs typeface="Consolas" pitchFamily="49" charset="0"/>
                        </a:rPr>
                        <a:t>4</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0"/>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M1</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a</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5</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mn-ea"/>
                          <a:cs typeface="Consolas" pitchFamily="49" charset="0"/>
                        </a:rPr>
                        <a:t>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8</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1"/>
                  </a:ext>
                </a:extLst>
              </a:tr>
              <a:tr h="0">
                <a:tc>
                  <a:txBody>
                    <a:bodyPr/>
                    <a:lstStyle/>
                    <a:p>
                      <a:pPr indent="0" algn="ctr">
                        <a:lnSpc>
                          <a:spcPct val="150000"/>
                        </a:lnSpc>
                        <a:spcAft>
                          <a:spcPts val="0"/>
                        </a:spcAft>
                      </a:pPr>
                      <a:r>
                        <a:rPr lang="en-US" sz="1600" b="1" kern="100">
                          <a:solidFill>
                            <a:srgbClr val="C00000"/>
                          </a:solidFill>
                          <a:latin typeface="Consolas" pitchFamily="49" charset="0"/>
                          <a:cs typeface="Consolas" pitchFamily="49" charset="0"/>
                        </a:rPr>
                        <a:t>M2</a:t>
                      </a:r>
                      <a:r>
                        <a:rPr lang="zh-CN" sz="1600" b="1" kern="100">
                          <a:solidFill>
                            <a:srgbClr val="C00000"/>
                          </a:solidFill>
                          <a:latin typeface="Consolas" pitchFamily="49" charset="0"/>
                          <a:cs typeface="Consolas" pitchFamily="49" charset="0"/>
                        </a:rPr>
                        <a:t>时间</a:t>
                      </a:r>
                      <a:r>
                        <a:rPr lang="en-US" sz="1600" b="1" kern="100">
                          <a:solidFill>
                            <a:srgbClr val="C00000"/>
                          </a:solidFill>
                          <a:latin typeface="Consolas" pitchFamily="49" charset="0"/>
                          <a:cs typeface="Consolas" pitchFamily="49" charset="0"/>
                        </a:rPr>
                        <a:t>b</a:t>
                      </a:r>
                      <a:endParaRPr lang="zh-CN" sz="1600" b="1" kern="100">
                        <a:solidFill>
                          <a:srgbClr val="C00000"/>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6</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2</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sz="1600" b="1" kern="100">
                          <a:solidFill>
                            <a:srgbClr val="0000FF"/>
                          </a:solidFill>
                          <a:latin typeface="Consolas" pitchFamily="49" charset="0"/>
                          <a:cs typeface="Consolas" pitchFamily="49" charset="0"/>
                        </a:rPr>
                        <a:t>14</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tc>
                  <a:txBody>
                    <a:bodyPr/>
                    <a:lstStyle/>
                    <a:p>
                      <a:pPr indent="0" algn="ctr">
                        <a:lnSpc>
                          <a:spcPct val="150000"/>
                        </a:lnSpc>
                        <a:spcAft>
                          <a:spcPts val="0"/>
                        </a:spcAft>
                      </a:pPr>
                      <a:r>
                        <a:rPr lang="en-US" altLang="zh-CN" sz="1600" b="1" kern="100">
                          <a:solidFill>
                            <a:srgbClr val="0000FF"/>
                          </a:solidFill>
                          <a:latin typeface="Consolas" pitchFamily="49" charset="0"/>
                          <a:ea typeface="楷体" pitchFamily="49" charset="-122"/>
                          <a:cs typeface="Consolas" pitchFamily="49" charset="0"/>
                        </a:rPr>
                        <a:t>7</a:t>
                      </a:r>
                      <a:endParaRPr lang="zh-CN" sz="1600" b="1" kern="100">
                        <a:solidFill>
                          <a:srgbClr val="0000FF"/>
                        </a:solidFill>
                        <a:latin typeface="Consolas" pitchFamily="49" charset="0"/>
                        <a:ea typeface="楷体" pitchFamily="49" charset="-122"/>
                        <a:cs typeface="Consolas" pitchFamily="49"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785926"/>
            <a:ext cx="7929618" cy="1061829"/>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FF0000"/>
                </a:solidFill>
                <a:latin typeface="微软雅黑" pitchFamily="34" charset="-122"/>
                <a:ea typeface="微软雅黑" pitchFamily="34" charset="-122"/>
                <a:cs typeface="Consolas" pitchFamily="49" charset="0"/>
              </a:rPr>
              <a:t>【算法分析】</a:t>
            </a:r>
            <a:r>
              <a:rPr lang="zh-CN" altLang="zh-CN" sz="2000">
                <a:solidFill>
                  <a:srgbClr val="0000FF"/>
                </a:solidFill>
                <a:latin typeface="Consolas" pitchFamily="49" charset="0"/>
                <a:ea typeface="楷体" pitchFamily="49" charset="-122"/>
                <a:cs typeface="Consolas" pitchFamily="49" charset="0"/>
              </a:rPr>
              <a:t>该算法的解空间树是一棵高度为</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的</a:t>
            </a:r>
            <a:r>
              <a:rPr lang="zh-CN" altLang="zh-CN" sz="2000">
                <a:solidFill>
                  <a:srgbClr val="C00000"/>
                </a:solidFill>
                <a:latin typeface="Consolas" pitchFamily="49" charset="0"/>
                <a:ea typeface="微软雅黑" pitchFamily="34" charset="-122"/>
                <a:cs typeface="Consolas" pitchFamily="49" charset="0"/>
              </a:rPr>
              <a:t>排列树</a:t>
            </a:r>
            <a:r>
              <a:rPr lang="zh-CN" altLang="zh-CN" sz="2000">
                <a:solidFill>
                  <a:srgbClr val="0000FF"/>
                </a:solidFill>
                <a:latin typeface="Consolas" pitchFamily="49" charset="0"/>
                <a:ea typeface="楷体" pitchFamily="49" charset="-122"/>
                <a:cs typeface="Consolas" pitchFamily="49" charset="0"/>
              </a:rPr>
              <a:t>，对应算法的时间复杂度为</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pPr>
              <a:defRPr/>
            </a:pPr>
            <a:fld id="{AC5561FF-4B2E-4533-ABAF-D47B19971B2C}" type="slidenum">
              <a:rPr lang="zh-CN" altLang="en-US"/>
              <a:pPr>
                <a:defRPr/>
              </a:pPr>
              <a:t>85</a:t>
            </a:fld>
            <a:endParaRPr lang="en-US" altLang="zh-CN"/>
          </a:p>
        </p:txBody>
      </p:sp>
      <p:sp>
        <p:nvSpPr>
          <p:cNvPr id="490498" name="Rectangle 2"/>
          <p:cNvSpPr>
            <a:spLocks noGrp="1" noChangeArrowheads="1"/>
          </p:cNvSpPr>
          <p:nvPr>
            <p:ph type="title"/>
          </p:nvPr>
        </p:nvSpPr>
        <p:spPr>
          <a:xfrm>
            <a:off x="609600" y="-228600"/>
            <a:ext cx="7772400" cy="1143000"/>
          </a:xfrm>
        </p:spPr>
        <p:txBody>
          <a:bodyPr/>
          <a:lstStyle/>
          <a:p>
            <a:pPr eaLnBrk="1" hangingPunct="1">
              <a:defRPr/>
            </a:pPr>
            <a:r>
              <a:rPr lang="zh-CN" altLang="en-US">
                <a:effectLst>
                  <a:outerShdw blurRad="38100" dist="38100" dir="2700000" algn="tl">
                    <a:srgbClr val="C0C0C0"/>
                  </a:outerShdw>
                </a:effectLst>
                <a:ea typeface="黑体" pitchFamily="2" charset="-122"/>
              </a:rPr>
              <a:t>批处理作业调度</a:t>
            </a:r>
          </a:p>
        </p:txBody>
      </p:sp>
      <p:sp>
        <p:nvSpPr>
          <p:cNvPr id="490499" name="Rectangle 3"/>
          <p:cNvSpPr>
            <a:spLocks noChangeArrowheads="1"/>
          </p:cNvSpPr>
          <p:nvPr/>
        </p:nvSpPr>
        <p:spPr bwMode="auto">
          <a:xfrm>
            <a:off x="611188" y="0"/>
            <a:ext cx="7772400" cy="803275"/>
          </a:xfrm>
          <a:prstGeom prst="rect">
            <a:avLst/>
          </a:prstGeom>
          <a:noFill/>
          <a:ln>
            <a:noFill/>
          </a:ln>
          <a:effec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endParaRPr lang="zh-CN" altLang="en-US">
              <a:effectLst>
                <a:outerShdw blurRad="38100" dist="38100" dir="2700000" algn="tl">
                  <a:srgbClr val="C0C0C0"/>
                </a:outerShdw>
              </a:effectLst>
              <a:ea typeface="黑体" pitchFamily="2" charset="-122"/>
            </a:endParaRPr>
          </a:p>
        </p:txBody>
      </p:sp>
      <p:sp>
        <p:nvSpPr>
          <p:cNvPr id="74757" name="Text Box 4"/>
          <p:cNvSpPr txBox="1">
            <a:spLocks noChangeArrowheads="1"/>
          </p:cNvSpPr>
          <p:nvPr/>
        </p:nvSpPr>
        <p:spPr bwMode="auto">
          <a:xfrm>
            <a:off x="0" y="765175"/>
            <a:ext cx="88011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a:t>给定</a:t>
            </a:r>
            <a:r>
              <a:rPr lang="en-US" altLang="zh-CN"/>
              <a:t>n</a:t>
            </a:r>
            <a:r>
              <a:rPr lang="zh-CN" altLang="en-US"/>
              <a:t>个作业的集合</a:t>
            </a:r>
            <a:r>
              <a:rPr lang="en-US" altLang="zh-CN"/>
              <a:t>{J</a:t>
            </a:r>
            <a:r>
              <a:rPr lang="en-US" altLang="zh-CN" baseline="-25000"/>
              <a:t>1</a:t>
            </a:r>
            <a:r>
              <a:rPr lang="en-US" altLang="zh-CN"/>
              <a:t>,J</a:t>
            </a:r>
            <a:r>
              <a:rPr lang="en-US" altLang="zh-CN" baseline="-25000"/>
              <a:t>2</a:t>
            </a:r>
            <a:r>
              <a:rPr lang="en-US" altLang="zh-CN"/>
              <a:t>,…,J</a:t>
            </a:r>
            <a:r>
              <a:rPr lang="en-US" altLang="zh-CN" baseline="-25000"/>
              <a:t>n</a:t>
            </a:r>
            <a:r>
              <a:rPr lang="en-US" altLang="zh-CN"/>
              <a:t>}</a:t>
            </a:r>
            <a:r>
              <a:rPr lang="zh-CN" altLang="en-US"/>
              <a:t>。每个作业必须先由机器</a:t>
            </a:r>
            <a:r>
              <a:rPr lang="en-US" altLang="zh-CN"/>
              <a:t>1</a:t>
            </a:r>
            <a:r>
              <a:rPr lang="zh-CN" altLang="en-US"/>
              <a:t>处理，然后由机器</a:t>
            </a:r>
            <a:r>
              <a:rPr lang="en-US" altLang="zh-CN"/>
              <a:t>2</a:t>
            </a:r>
            <a:r>
              <a:rPr lang="zh-CN" altLang="en-US"/>
              <a:t>处理。作业</a:t>
            </a:r>
            <a:r>
              <a:rPr lang="en-US" altLang="zh-CN"/>
              <a:t>J</a:t>
            </a:r>
            <a:r>
              <a:rPr lang="en-US" altLang="zh-CN" baseline="-25000"/>
              <a:t>i</a:t>
            </a:r>
            <a:r>
              <a:rPr lang="zh-CN" altLang="en-US"/>
              <a:t>需要机器</a:t>
            </a:r>
            <a:r>
              <a:rPr lang="en-US" altLang="zh-CN"/>
              <a:t>j</a:t>
            </a:r>
            <a:r>
              <a:rPr lang="zh-CN" altLang="en-US"/>
              <a:t>的处理时间为</a:t>
            </a:r>
            <a:r>
              <a:rPr lang="en-US" altLang="zh-CN"/>
              <a:t>t</a:t>
            </a:r>
            <a:r>
              <a:rPr lang="en-US" altLang="zh-CN" baseline="-25000"/>
              <a:t>ji</a:t>
            </a:r>
            <a:r>
              <a:rPr lang="zh-CN" altLang="en-US"/>
              <a:t>。对于一个确定的作业调度，设</a:t>
            </a:r>
            <a:r>
              <a:rPr lang="en-US" altLang="zh-CN"/>
              <a:t>F</a:t>
            </a:r>
            <a:r>
              <a:rPr lang="en-US" altLang="zh-CN" baseline="-25000"/>
              <a:t>ji</a:t>
            </a:r>
            <a:r>
              <a:rPr lang="zh-CN" altLang="en-US"/>
              <a:t>是作业</a:t>
            </a:r>
            <a:r>
              <a:rPr lang="en-US" altLang="zh-CN"/>
              <a:t>i</a:t>
            </a:r>
            <a:r>
              <a:rPr lang="zh-CN" altLang="en-US"/>
              <a:t>在机器</a:t>
            </a:r>
            <a:r>
              <a:rPr lang="en-US" altLang="zh-CN"/>
              <a:t>j</a:t>
            </a:r>
            <a:r>
              <a:rPr lang="zh-CN" altLang="en-US"/>
              <a:t>上完成处理的时间。所有作业在机器</a:t>
            </a:r>
            <a:r>
              <a:rPr lang="en-US" altLang="zh-CN"/>
              <a:t>2</a:t>
            </a:r>
            <a:r>
              <a:rPr lang="zh-CN" altLang="en-US"/>
              <a:t>上完成处理的时间和称为该作业调度的完成时间和。</a:t>
            </a:r>
          </a:p>
          <a:p>
            <a:pPr eaLnBrk="1" hangingPunct="1"/>
            <a:r>
              <a:rPr lang="zh-CN" altLang="en-US">
                <a:latin typeface="黑体" pitchFamily="2" charset="-122"/>
                <a:ea typeface="黑体" pitchFamily="2" charset="-122"/>
              </a:rPr>
              <a:t>批处理作业调度问题要求对于给定的</a:t>
            </a:r>
            <a:r>
              <a:rPr lang="en-US" altLang="zh-CN">
                <a:latin typeface="黑体" pitchFamily="2" charset="-122"/>
                <a:ea typeface="黑体" pitchFamily="2" charset="-122"/>
              </a:rPr>
              <a:t>n</a:t>
            </a:r>
            <a:r>
              <a:rPr lang="zh-CN" altLang="en-US">
                <a:latin typeface="黑体" pitchFamily="2" charset="-122"/>
                <a:ea typeface="黑体" pitchFamily="2" charset="-122"/>
              </a:rPr>
              <a:t>个作业，制定最佳作业调度方案，使其完成时间和达到最小。</a:t>
            </a:r>
          </a:p>
        </p:txBody>
      </p:sp>
      <p:sp>
        <p:nvSpPr>
          <p:cNvPr id="74758" name="Rectangle 5"/>
          <p:cNvSpPr>
            <a:spLocks noChangeArrowheads="1"/>
          </p:cNvSpPr>
          <p:nvPr/>
        </p:nvSpPr>
        <p:spPr bwMode="auto">
          <a:xfrm>
            <a:off x="1771650" y="2803525"/>
            <a:ext cx="592138"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a:spAutoFit/>
          </a:bodyPr>
          <a:lstStyle/>
          <a:p>
            <a:endParaRPr lang="zh-CN" altLang="en-US"/>
          </a:p>
        </p:txBody>
      </p:sp>
      <p:graphicFrame>
        <p:nvGraphicFramePr>
          <p:cNvPr id="74759" name="Object 6"/>
          <p:cNvGraphicFramePr>
            <a:graphicFrameLocks noChangeAspect="1"/>
          </p:cNvGraphicFramePr>
          <p:nvPr/>
        </p:nvGraphicFramePr>
        <p:xfrm>
          <a:off x="1771650" y="2803525"/>
          <a:ext cx="161925" cy="238125"/>
        </p:xfrm>
        <a:graphic>
          <a:graphicData uri="http://schemas.openxmlformats.org/presentationml/2006/ole">
            <mc:AlternateContent xmlns:mc="http://schemas.openxmlformats.org/markup-compatibility/2006">
              <mc:Choice xmlns:v="urn:schemas-microsoft-com:vml" Requires="v">
                <p:oleObj name="公式" r:id="rId3" imgW="164957" imgH="241091" progId="Equation.3">
                  <p:embed/>
                </p:oleObj>
              </mc:Choice>
              <mc:Fallback>
                <p:oleObj name="公式" r:id="rId3" imgW="164957" imgH="2410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650" y="2803525"/>
                        <a:ext cx="16192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0503" name="Group 7"/>
          <p:cNvGraphicFramePr>
            <a:graphicFrameLocks noGrp="1"/>
          </p:cNvGraphicFramePr>
          <p:nvPr>
            <p:extLst>
              <p:ext uri="{D42A27DB-BD31-4B8C-83A1-F6EECF244321}">
                <p14:modId xmlns:p14="http://schemas.microsoft.com/office/powerpoint/2010/main" val="2525334184"/>
              </p:ext>
            </p:extLst>
          </p:nvPr>
        </p:nvGraphicFramePr>
        <p:xfrm>
          <a:off x="1979712" y="3220244"/>
          <a:ext cx="3744565" cy="1692274"/>
        </p:xfrm>
        <a:graphic>
          <a:graphicData uri="http://schemas.openxmlformats.org/drawingml/2006/table">
            <a:tbl>
              <a:tblPr/>
              <a:tblGrid>
                <a:gridCol w="1064570">
                  <a:extLst>
                    <a:ext uri="{9D8B030D-6E8A-4147-A177-3AD203B41FA5}">
                      <a16:colId xmlns:a16="http://schemas.microsoft.com/office/drawing/2014/main" val="20000"/>
                    </a:ext>
                  </a:extLst>
                </a:gridCol>
                <a:gridCol w="1341029">
                  <a:extLst>
                    <a:ext uri="{9D8B030D-6E8A-4147-A177-3AD203B41FA5}">
                      <a16:colId xmlns:a16="http://schemas.microsoft.com/office/drawing/2014/main" val="20001"/>
                    </a:ext>
                  </a:extLst>
                </a:gridCol>
                <a:gridCol w="1338966">
                  <a:extLst>
                    <a:ext uri="{9D8B030D-6E8A-4147-A177-3AD203B41FA5}">
                      <a16:colId xmlns:a16="http://schemas.microsoft.com/office/drawing/2014/main" val="20002"/>
                    </a:ext>
                  </a:extLst>
                </a:gridCol>
              </a:tblGrid>
              <a:tr h="5033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楷体_GB2312" pitchFamily="49" charset="-122"/>
                        </a:rPr>
                        <a:t>t</a:t>
                      </a:r>
                      <a:r>
                        <a:rPr kumimoji="1" lang="en-US" altLang="zh-CN" sz="2000" b="0" i="0" u="none" strike="noStrike" cap="none" normalizeH="0" baseline="-25000">
                          <a:ln>
                            <a:noFill/>
                          </a:ln>
                          <a:solidFill>
                            <a:schemeClr val="tx1"/>
                          </a:solidFill>
                          <a:effectLst/>
                          <a:latin typeface="Arial" charset="0"/>
                          <a:ea typeface="楷体_GB2312" pitchFamily="49" charset="-122"/>
                        </a:rPr>
                        <a:t>ji</a:t>
                      </a:r>
                    </a:p>
                  </a:txBody>
                  <a:tcPr marT="45729" marB="45729"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机器</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1</a:t>
                      </a:r>
                    </a:p>
                  </a:txBody>
                  <a:tcPr marT="45729" marB="457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机器</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2</a:t>
                      </a:r>
                    </a:p>
                  </a:txBody>
                  <a:tcPr marT="45729" marB="45729"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作业</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1</a:t>
                      </a:r>
                    </a:p>
                  </a:txBody>
                  <a:tcPr marT="45729" marB="45729"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2</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楷体_GB2312" pitchFamily="49" charset="-122"/>
                          <a:ea typeface="楷体_GB2312" pitchFamily="49" charset="-122"/>
                          <a:cs typeface="Times New Roman" charset="0"/>
                        </a:rPr>
                        <a:t>1</a:t>
                      </a:r>
                    </a:p>
                  </a:txBody>
                  <a:tcPr marT="45729" marB="45729"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963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作业</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2</a:t>
                      </a:r>
                    </a:p>
                  </a:txBody>
                  <a:tcPr marT="45729" marB="45729"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3</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1</a:t>
                      </a:r>
                    </a:p>
                  </a:txBody>
                  <a:tcPr marT="45729" marB="45729"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3963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作业</a:t>
                      </a: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3</a:t>
                      </a:r>
                    </a:p>
                  </a:txBody>
                  <a:tcPr marT="45729" marB="45729"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楷体_GB2312" pitchFamily="49" charset="-122"/>
                          <a:ea typeface="楷体_GB2312" pitchFamily="49" charset="-122"/>
                          <a:cs typeface="Times New Roman" charset="0"/>
                        </a:rPr>
                        <a:t>2</a:t>
                      </a: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楷体_GB2312" pitchFamily="49" charset="-122"/>
                          <a:ea typeface="楷体_GB2312" pitchFamily="49" charset="-122"/>
                          <a:cs typeface="Times New Roman" charset="0"/>
                        </a:rPr>
                        <a:t>3</a:t>
                      </a:r>
                    </a:p>
                  </a:txBody>
                  <a:tcPr marT="45729" marB="45729"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4778" name="Text Box 31"/>
          <p:cNvSpPr txBox="1">
            <a:spLocks noChangeArrowheads="1"/>
          </p:cNvSpPr>
          <p:nvPr/>
        </p:nvSpPr>
        <p:spPr bwMode="auto">
          <a:xfrm>
            <a:off x="323850" y="5084763"/>
            <a:ext cx="8588375" cy="1552575"/>
          </a:xfrm>
          <a:prstGeom prst="rect">
            <a:avLst/>
          </a:prstGeom>
          <a:solidFill>
            <a:srgbClr val="FFCC00"/>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zh-CN" altLang="en-US" dirty="0"/>
              <a:t>这</a:t>
            </a:r>
            <a:r>
              <a:rPr lang="en-US" altLang="zh-CN" dirty="0"/>
              <a:t>3</a:t>
            </a:r>
            <a:r>
              <a:rPr lang="zh-CN" altLang="en-US" dirty="0"/>
              <a:t>个作业的</a:t>
            </a:r>
            <a:r>
              <a:rPr lang="en-US" altLang="zh-CN" dirty="0"/>
              <a:t>6</a:t>
            </a:r>
            <a:r>
              <a:rPr lang="zh-CN" altLang="en-US" dirty="0"/>
              <a:t>种可能的调度方案是</a:t>
            </a:r>
            <a:r>
              <a:rPr lang="en-US" altLang="zh-CN" dirty="0"/>
              <a:t>1,2,3</a:t>
            </a:r>
            <a:r>
              <a:rPr lang="zh-CN" altLang="en-US" dirty="0"/>
              <a:t>；</a:t>
            </a:r>
            <a:r>
              <a:rPr lang="en-US" altLang="zh-CN" dirty="0"/>
              <a:t>1,3,2</a:t>
            </a:r>
            <a:r>
              <a:rPr lang="zh-CN" altLang="en-US" dirty="0"/>
              <a:t>；</a:t>
            </a:r>
            <a:r>
              <a:rPr lang="en-US" altLang="zh-CN" dirty="0"/>
              <a:t>2,1,3</a:t>
            </a:r>
            <a:r>
              <a:rPr lang="zh-CN" altLang="en-US" dirty="0"/>
              <a:t>；</a:t>
            </a:r>
            <a:r>
              <a:rPr lang="en-US" altLang="zh-CN" dirty="0"/>
              <a:t>2,3,1</a:t>
            </a:r>
            <a:r>
              <a:rPr lang="zh-CN" altLang="en-US" dirty="0"/>
              <a:t>；</a:t>
            </a:r>
            <a:r>
              <a:rPr lang="en-US" altLang="zh-CN" dirty="0"/>
              <a:t>3,1,2</a:t>
            </a:r>
            <a:r>
              <a:rPr lang="zh-CN" altLang="en-US" dirty="0"/>
              <a:t>；</a:t>
            </a:r>
            <a:r>
              <a:rPr lang="en-US" altLang="zh-CN" dirty="0"/>
              <a:t>3,2,1</a:t>
            </a:r>
            <a:r>
              <a:rPr lang="zh-CN" altLang="en-US" dirty="0"/>
              <a:t>；它们所相应的完成时间和分别是</a:t>
            </a:r>
            <a:r>
              <a:rPr lang="en-US" altLang="zh-CN" dirty="0"/>
              <a:t>19</a:t>
            </a:r>
            <a:r>
              <a:rPr lang="zh-CN" altLang="en-US" dirty="0"/>
              <a:t>，</a:t>
            </a:r>
            <a:r>
              <a:rPr lang="en-US" altLang="zh-CN" dirty="0"/>
              <a:t>18</a:t>
            </a:r>
            <a:r>
              <a:rPr lang="zh-CN" altLang="en-US" dirty="0"/>
              <a:t>，</a:t>
            </a:r>
            <a:r>
              <a:rPr lang="en-US" altLang="zh-CN" dirty="0"/>
              <a:t>20</a:t>
            </a:r>
            <a:r>
              <a:rPr lang="zh-CN" altLang="en-US" dirty="0"/>
              <a:t>，</a:t>
            </a:r>
            <a:r>
              <a:rPr lang="en-US" altLang="zh-CN" dirty="0"/>
              <a:t>21</a:t>
            </a:r>
            <a:r>
              <a:rPr lang="zh-CN" altLang="en-US" dirty="0"/>
              <a:t>，</a:t>
            </a:r>
            <a:r>
              <a:rPr lang="en-US" altLang="zh-CN" dirty="0"/>
              <a:t>19</a:t>
            </a:r>
            <a:r>
              <a:rPr lang="zh-CN" altLang="en-US" dirty="0"/>
              <a:t>，</a:t>
            </a:r>
            <a:r>
              <a:rPr lang="en-US" altLang="zh-CN" dirty="0"/>
              <a:t>19</a:t>
            </a:r>
            <a:r>
              <a:rPr lang="zh-CN" altLang="en-US" dirty="0"/>
              <a:t>。易见，最佳调度方案是</a:t>
            </a:r>
            <a:r>
              <a:rPr lang="en-US" altLang="zh-CN" dirty="0"/>
              <a:t>1,3,2</a:t>
            </a:r>
            <a:r>
              <a:rPr lang="zh-CN" altLang="en-US" dirty="0"/>
              <a:t>，其完成时间和为</a:t>
            </a:r>
            <a:r>
              <a:rPr lang="en-US" altLang="zh-CN" dirty="0"/>
              <a:t>18</a:t>
            </a:r>
            <a:r>
              <a:rPr lang="zh-CN" altLang="en-US" dirty="0"/>
              <a:t>。</a:t>
            </a:r>
          </a:p>
        </p:txBody>
      </p:sp>
    </p:spTree>
    <p:extLst>
      <p:ext uri="{BB962C8B-B14F-4D97-AF65-F5344CB8AC3E}">
        <p14:creationId xmlns:p14="http://schemas.microsoft.com/office/powerpoint/2010/main" val="91185050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pPr>
              <a:defRPr/>
            </a:pPr>
            <a:fld id="{02326BDA-7257-4408-A155-80728A1DAFD2}" type="slidenum">
              <a:rPr lang="zh-CN" altLang="en-US"/>
              <a:pPr>
                <a:defRPr/>
              </a:pPr>
              <a:t>86</a:t>
            </a:fld>
            <a:endParaRPr lang="en-US" altLang="zh-CN"/>
          </a:p>
        </p:txBody>
      </p:sp>
      <p:sp>
        <p:nvSpPr>
          <p:cNvPr id="491522" name="Rectangle 2"/>
          <p:cNvSpPr>
            <a:spLocks noChangeArrowheads="1"/>
          </p:cNvSpPr>
          <p:nvPr/>
        </p:nvSpPr>
        <p:spPr bwMode="auto">
          <a:xfrm>
            <a:off x="611188" y="0"/>
            <a:ext cx="7772400" cy="803275"/>
          </a:xfrm>
          <a:prstGeom prst="rect">
            <a:avLst/>
          </a:prstGeom>
          <a:noFill/>
          <a:ln>
            <a:noFill/>
          </a:ln>
          <a:effectLst/>
        </p:spPr>
        <p:txBody>
          <a:bodyPr anchor="ctr"/>
          <a:lstStyle>
            <a:lvl1pPr>
              <a:defRPr kumimoji="1" sz="4400" b="1">
                <a:solidFill>
                  <a:srgbClr val="663300"/>
                </a:solidFill>
                <a:latin typeface="Times New Roman" charset="0"/>
                <a:ea typeface="宋体" pitchFamily="2" charset="-122"/>
              </a:defRPr>
            </a:lvl1pPr>
            <a:lvl2pPr>
              <a:defRPr kumimoji="1" sz="4400" b="1">
                <a:solidFill>
                  <a:srgbClr val="663300"/>
                </a:solidFill>
                <a:latin typeface="Times New Roman" charset="0"/>
                <a:ea typeface="宋体" pitchFamily="2" charset="-122"/>
              </a:defRPr>
            </a:lvl2pPr>
            <a:lvl3pPr>
              <a:defRPr kumimoji="1" sz="4400" b="1">
                <a:solidFill>
                  <a:srgbClr val="663300"/>
                </a:solidFill>
                <a:latin typeface="Times New Roman" charset="0"/>
                <a:ea typeface="宋体" pitchFamily="2" charset="-122"/>
              </a:defRPr>
            </a:lvl3pPr>
            <a:lvl4pPr>
              <a:defRPr kumimoji="1" sz="4400" b="1">
                <a:solidFill>
                  <a:srgbClr val="663300"/>
                </a:solidFill>
                <a:latin typeface="Times New Roman" charset="0"/>
                <a:ea typeface="宋体" pitchFamily="2" charset="-122"/>
              </a:defRPr>
            </a:lvl4pPr>
            <a:lvl5pPr>
              <a:defRPr kumimoji="1" sz="4400" b="1">
                <a:solidFill>
                  <a:srgbClr val="663300"/>
                </a:solidFill>
                <a:latin typeface="Times New Roman" charset="0"/>
                <a:ea typeface="宋体" pitchFamily="2" charset="-122"/>
              </a:defRPr>
            </a:lvl5pPr>
            <a:lvl6pPr marL="457200" algn="ctr" fontAlgn="base">
              <a:spcBef>
                <a:spcPct val="0"/>
              </a:spcBef>
              <a:spcAft>
                <a:spcPct val="0"/>
              </a:spcAft>
              <a:defRPr kumimoji="1" sz="4400" b="1">
                <a:solidFill>
                  <a:srgbClr val="663300"/>
                </a:solidFill>
                <a:latin typeface="Times New Roman" charset="0"/>
                <a:ea typeface="宋体" pitchFamily="2" charset="-122"/>
              </a:defRPr>
            </a:lvl6pPr>
            <a:lvl7pPr marL="914400" algn="ctr" fontAlgn="base">
              <a:spcBef>
                <a:spcPct val="0"/>
              </a:spcBef>
              <a:spcAft>
                <a:spcPct val="0"/>
              </a:spcAft>
              <a:defRPr kumimoji="1" sz="4400" b="1">
                <a:solidFill>
                  <a:srgbClr val="663300"/>
                </a:solidFill>
                <a:latin typeface="Times New Roman" charset="0"/>
                <a:ea typeface="宋体" pitchFamily="2" charset="-122"/>
              </a:defRPr>
            </a:lvl7pPr>
            <a:lvl8pPr marL="1371600" algn="ctr" fontAlgn="base">
              <a:spcBef>
                <a:spcPct val="0"/>
              </a:spcBef>
              <a:spcAft>
                <a:spcPct val="0"/>
              </a:spcAft>
              <a:defRPr kumimoji="1" sz="4400" b="1">
                <a:solidFill>
                  <a:srgbClr val="663300"/>
                </a:solidFill>
                <a:latin typeface="Times New Roman" charset="0"/>
                <a:ea typeface="宋体" pitchFamily="2" charset="-122"/>
              </a:defRPr>
            </a:lvl8pPr>
            <a:lvl9pPr marL="1828800" algn="ctr" fontAlgn="base">
              <a:spcBef>
                <a:spcPct val="0"/>
              </a:spcBef>
              <a:spcAft>
                <a:spcPct val="0"/>
              </a:spcAft>
              <a:defRPr kumimoji="1" sz="4400" b="1">
                <a:solidFill>
                  <a:srgbClr val="663300"/>
                </a:solidFill>
                <a:latin typeface="Times New Roman" charset="0"/>
                <a:ea typeface="宋体" pitchFamily="2" charset="-122"/>
              </a:defRPr>
            </a:lvl9pPr>
          </a:lstStyle>
          <a:p>
            <a:pPr>
              <a:defRPr/>
            </a:pPr>
            <a:r>
              <a:rPr lang="zh-CN" altLang="en-US">
                <a:effectLst>
                  <a:outerShdw blurRad="38100" dist="38100" dir="2700000" algn="tl">
                    <a:srgbClr val="C0C0C0"/>
                  </a:outerShdw>
                </a:effectLst>
                <a:ea typeface="黑体" pitchFamily="2" charset="-122"/>
              </a:rPr>
              <a:t>批处理作业调度</a:t>
            </a:r>
          </a:p>
        </p:txBody>
      </p:sp>
      <p:sp>
        <p:nvSpPr>
          <p:cNvPr id="75780" name="Text Box 3"/>
          <p:cNvSpPr txBox="1">
            <a:spLocks noChangeArrowheads="1"/>
          </p:cNvSpPr>
          <p:nvPr/>
        </p:nvSpPr>
        <p:spPr bwMode="auto">
          <a:xfrm>
            <a:off x="395288" y="692150"/>
            <a:ext cx="786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buClr>
                <a:schemeClr val="accent2"/>
              </a:buClr>
              <a:buFontTx/>
              <a:buChar char="•"/>
            </a:pPr>
            <a:r>
              <a:rPr lang="zh-CN" altLang="en-US"/>
              <a:t>解空间：排列树</a:t>
            </a:r>
          </a:p>
        </p:txBody>
      </p:sp>
      <p:sp>
        <p:nvSpPr>
          <p:cNvPr id="75781" name="Text Box 4"/>
          <p:cNvSpPr txBox="1">
            <a:spLocks noChangeArrowheads="1"/>
          </p:cNvSpPr>
          <p:nvPr/>
        </p:nvSpPr>
        <p:spPr bwMode="auto">
          <a:xfrm>
            <a:off x="250825" y="1125538"/>
            <a:ext cx="489743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800"/>
              <a:t>private static void </a:t>
            </a:r>
            <a:r>
              <a:rPr lang="en-US" altLang="zh-CN" sz="1800" b="1"/>
              <a:t>backtrack</a:t>
            </a:r>
            <a:r>
              <a:rPr lang="en-US" altLang="zh-CN" sz="1800"/>
              <a:t>(int i)</a:t>
            </a:r>
          </a:p>
          <a:p>
            <a:pPr eaLnBrk="1" hangingPunct="1"/>
            <a:r>
              <a:rPr lang="en-US" altLang="zh-CN" sz="1800"/>
              <a:t>   {</a:t>
            </a:r>
          </a:p>
          <a:p>
            <a:pPr eaLnBrk="1" hangingPunct="1"/>
            <a:r>
              <a:rPr lang="en-US" altLang="zh-CN" sz="1800"/>
              <a:t>      </a:t>
            </a:r>
            <a:r>
              <a:rPr lang="en-US" altLang="zh-CN" sz="1800" b="1"/>
              <a:t>if </a:t>
            </a:r>
            <a:r>
              <a:rPr lang="en-US" altLang="zh-CN" sz="1800"/>
              <a:t>(i &gt; n) {</a:t>
            </a:r>
          </a:p>
          <a:p>
            <a:pPr eaLnBrk="1" hangingPunct="1"/>
            <a:r>
              <a:rPr lang="en-US" altLang="zh-CN" sz="1800"/>
              <a:t>        </a:t>
            </a:r>
            <a:r>
              <a:rPr lang="en-US" altLang="zh-CN" sz="1800" b="1"/>
              <a:t>for</a:t>
            </a:r>
            <a:r>
              <a:rPr lang="en-US" altLang="zh-CN" sz="1800"/>
              <a:t> (int j = 1; j &lt;= n; j++) bestx[j] = x[j];</a:t>
            </a:r>
          </a:p>
          <a:p>
            <a:pPr eaLnBrk="1" hangingPunct="1"/>
            <a:r>
              <a:rPr lang="en-US" altLang="zh-CN" sz="1800"/>
              <a:t>        bestf = f;</a:t>
            </a:r>
          </a:p>
          <a:p>
            <a:pPr eaLnBrk="1" hangingPunct="1"/>
            <a:r>
              <a:rPr lang="en-US" altLang="zh-CN" sz="1800"/>
              <a:t>       }  </a:t>
            </a:r>
            <a:r>
              <a:rPr lang="en-US" altLang="zh-CN" sz="1800" b="1"/>
              <a:t>else</a:t>
            </a:r>
          </a:p>
          <a:p>
            <a:pPr eaLnBrk="1" hangingPunct="1"/>
            <a:r>
              <a:rPr lang="en-US" altLang="zh-CN" sz="1800"/>
              <a:t>        </a:t>
            </a:r>
            <a:r>
              <a:rPr lang="en-US" altLang="zh-CN" sz="1800" b="1"/>
              <a:t>for</a:t>
            </a:r>
            <a:r>
              <a:rPr lang="en-US" altLang="zh-CN" sz="1800"/>
              <a:t> (int j = i; j &lt;= n; j++) {</a:t>
            </a:r>
          </a:p>
          <a:p>
            <a:pPr eaLnBrk="1" hangingPunct="1"/>
            <a:r>
              <a:rPr lang="en-US" altLang="zh-CN" sz="1800"/>
              <a:t>          f1+=m[x[j]][1];</a:t>
            </a:r>
          </a:p>
          <a:p>
            <a:pPr eaLnBrk="1" hangingPunct="1"/>
            <a:r>
              <a:rPr lang="en-US" altLang="zh-CN" sz="1800"/>
              <a:t>          f2[i]=((f2[i-1]&gt;f1)?f2[i-1]:f1)+m[x[j]][2];</a:t>
            </a:r>
          </a:p>
          <a:p>
            <a:pPr eaLnBrk="1" hangingPunct="1"/>
            <a:r>
              <a:rPr lang="en-US" altLang="zh-CN" sz="1800"/>
              <a:t>          f+=f2[i];</a:t>
            </a:r>
          </a:p>
          <a:p>
            <a:pPr eaLnBrk="1" hangingPunct="1"/>
            <a:r>
              <a:rPr lang="en-US" altLang="zh-CN" sz="1800"/>
              <a:t>          </a:t>
            </a:r>
            <a:r>
              <a:rPr lang="en-US" altLang="zh-CN" sz="1800" b="1"/>
              <a:t>if</a:t>
            </a:r>
            <a:r>
              <a:rPr lang="en-US" altLang="zh-CN" sz="1800"/>
              <a:t> (f &lt; bestf) {//</a:t>
            </a:r>
            <a:r>
              <a:rPr lang="zh-CN" altLang="en-US" sz="1800"/>
              <a:t>如果比当前最短时间短就生成下一步</a:t>
            </a:r>
            <a:endParaRPr lang="en-US" altLang="zh-CN" sz="1800"/>
          </a:p>
          <a:p>
            <a:pPr eaLnBrk="1" hangingPunct="1"/>
            <a:r>
              <a:rPr lang="en-US" altLang="zh-CN" sz="1800"/>
              <a:t>            MyMath.</a:t>
            </a:r>
            <a:r>
              <a:rPr lang="en-US" altLang="zh-CN" sz="1800" b="1"/>
              <a:t>swap</a:t>
            </a:r>
            <a:r>
              <a:rPr lang="en-US" altLang="zh-CN" sz="1800"/>
              <a:t>(x,i,j);</a:t>
            </a:r>
          </a:p>
          <a:p>
            <a:pPr eaLnBrk="1" hangingPunct="1"/>
            <a:r>
              <a:rPr lang="en-US" altLang="zh-CN" sz="1800"/>
              <a:t>            </a:t>
            </a:r>
            <a:r>
              <a:rPr lang="en-US" altLang="zh-CN" sz="1800" b="1"/>
              <a:t>backtrack</a:t>
            </a:r>
            <a:r>
              <a:rPr lang="en-US" altLang="zh-CN" sz="1800"/>
              <a:t>(i+1);</a:t>
            </a:r>
          </a:p>
          <a:p>
            <a:pPr eaLnBrk="1" hangingPunct="1"/>
            <a:r>
              <a:rPr lang="en-US" altLang="zh-CN" sz="1800"/>
              <a:t>            MyMath.</a:t>
            </a:r>
            <a:r>
              <a:rPr lang="en-US" altLang="zh-CN" sz="1800" b="1"/>
              <a:t>swap</a:t>
            </a:r>
            <a:r>
              <a:rPr lang="en-US" altLang="zh-CN" sz="1800"/>
              <a:t>(x,i,j);</a:t>
            </a:r>
          </a:p>
          <a:p>
            <a:pPr eaLnBrk="1" hangingPunct="1"/>
            <a:r>
              <a:rPr lang="en-US" altLang="zh-CN" sz="1800"/>
              <a:t>            }</a:t>
            </a:r>
          </a:p>
          <a:p>
            <a:pPr eaLnBrk="1" hangingPunct="1"/>
            <a:r>
              <a:rPr lang="en-US" altLang="zh-CN" sz="1800"/>
              <a:t>          f1-=m[x[j]][1];//</a:t>
            </a:r>
            <a:r>
              <a:rPr lang="zh-CN" altLang="en-US" sz="1800"/>
              <a:t>否则就不生成了</a:t>
            </a:r>
            <a:endParaRPr lang="en-US" altLang="zh-CN" sz="1800"/>
          </a:p>
          <a:p>
            <a:pPr eaLnBrk="1" hangingPunct="1"/>
            <a:r>
              <a:rPr lang="en-US" altLang="zh-CN" sz="1800"/>
              <a:t>          f-=f2[i];</a:t>
            </a:r>
          </a:p>
          <a:p>
            <a:pPr eaLnBrk="1" hangingPunct="1"/>
            <a:r>
              <a:rPr lang="en-US" altLang="zh-CN" sz="1800"/>
              <a:t>          }</a:t>
            </a:r>
          </a:p>
          <a:p>
            <a:pPr eaLnBrk="1" hangingPunct="1"/>
            <a:r>
              <a:rPr lang="en-US" altLang="zh-CN" sz="1800"/>
              <a:t>   }</a:t>
            </a:r>
            <a:endParaRPr lang="zh-CN" altLang="en-US" sz="1800"/>
          </a:p>
        </p:txBody>
      </p:sp>
      <p:sp>
        <p:nvSpPr>
          <p:cNvPr id="75782" name="Text Box 6"/>
          <p:cNvSpPr txBox="1">
            <a:spLocks noChangeArrowheads="1"/>
          </p:cNvSpPr>
          <p:nvPr/>
        </p:nvSpPr>
        <p:spPr bwMode="auto">
          <a:xfrm>
            <a:off x="3924300" y="3789363"/>
            <a:ext cx="4968875" cy="2614612"/>
          </a:xfrm>
          <a:prstGeom prst="rect">
            <a:avLst/>
          </a:prstGeom>
          <a:solidFill>
            <a:schemeClr val="bg1"/>
          </a:solidFill>
          <a:ln w="50800">
            <a:solidFill>
              <a:srgbClr val="FF6600"/>
            </a:solidFill>
            <a:miter lim="800000"/>
            <a:headEnd/>
            <a:tailEnd/>
          </a:ln>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r>
              <a:rPr lang="en-US" altLang="zh-CN" sz="1800" dirty="0"/>
              <a:t>public class</a:t>
            </a:r>
            <a:r>
              <a:rPr lang="en-US" altLang="zh-CN" sz="1800" b="1" dirty="0"/>
              <a:t> </a:t>
            </a:r>
            <a:r>
              <a:rPr lang="en-US" altLang="zh-CN" sz="1800" b="1" dirty="0" err="1"/>
              <a:t>FlowShop</a:t>
            </a:r>
            <a:endParaRPr lang="en-US" altLang="zh-CN" sz="1800" dirty="0"/>
          </a:p>
          <a:p>
            <a:pPr eaLnBrk="1" hangingPunct="1"/>
            <a:r>
              <a:rPr lang="en-US" altLang="zh-CN" sz="1800" dirty="0"/>
              <a:t>      static </a:t>
            </a:r>
            <a:r>
              <a:rPr lang="en-US" altLang="zh-CN" sz="1800" dirty="0" err="1"/>
              <a:t>int</a:t>
            </a:r>
            <a:r>
              <a:rPr lang="en-US" altLang="zh-CN" sz="1800" dirty="0"/>
              <a:t>  n,      // </a:t>
            </a:r>
            <a:r>
              <a:rPr lang="zh-CN" altLang="en-US" sz="1800" dirty="0"/>
              <a:t>作业数</a:t>
            </a:r>
          </a:p>
          <a:p>
            <a:pPr eaLnBrk="1" hangingPunct="1"/>
            <a:r>
              <a:rPr lang="zh-CN" altLang="en-US" sz="1800" dirty="0"/>
              <a:t>               </a:t>
            </a:r>
            <a:r>
              <a:rPr lang="en-US" altLang="zh-CN" sz="1800" dirty="0"/>
              <a:t>f1,     // </a:t>
            </a:r>
            <a:r>
              <a:rPr lang="zh-CN" altLang="en-US" sz="1800" dirty="0"/>
              <a:t>机器</a:t>
            </a:r>
            <a:r>
              <a:rPr lang="en-US" altLang="zh-CN" sz="1800" dirty="0"/>
              <a:t>1</a:t>
            </a:r>
            <a:r>
              <a:rPr lang="zh-CN" altLang="en-US" sz="1800" dirty="0"/>
              <a:t>完成处理时间</a:t>
            </a:r>
          </a:p>
          <a:p>
            <a:pPr eaLnBrk="1" hangingPunct="1"/>
            <a:r>
              <a:rPr lang="zh-CN" altLang="en-US" sz="1800" dirty="0"/>
              <a:t>               </a:t>
            </a:r>
            <a:r>
              <a:rPr lang="en-US" altLang="zh-CN" sz="1800" dirty="0"/>
              <a:t>f,      // </a:t>
            </a:r>
            <a:r>
              <a:rPr lang="zh-CN" altLang="en-US" sz="1800" dirty="0"/>
              <a:t>完成时间和</a:t>
            </a:r>
          </a:p>
          <a:p>
            <a:pPr eaLnBrk="1" hangingPunct="1"/>
            <a:r>
              <a:rPr lang="zh-CN" altLang="en-US" sz="1800" dirty="0"/>
              <a:t>               </a:t>
            </a:r>
            <a:r>
              <a:rPr lang="en-US" altLang="zh-CN" sz="1800" dirty="0" err="1"/>
              <a:t>bestf</a:t>
            </a:r>
            <a:r>
              <a:rPr lang="en-US" altLang="zh-CN" sz="1800" dirty="0"/>
              <a:t>;   // </a:t>
            </a:r>
            <a:r>
              <a:rPr lang="zh-CN" altLang="en-US" sz="1800" dirty="0"/>
              <a:t>当前最优值</a:t>
            </a:r>
          </a:p>
          <a:p>
            <a:pPr eaLnBrk="1" hangingPunct="1"/>
            <a:r>
              <a:rPr lang="zh-CN" altLang="en-US" sz="1800" dirty="0"/>
              <a:t>      </a:t>
            </a:r>
            <a:r>
              <a:rPr lang="en-US" altLang="zh-CN" sz="1800" dirty="0"/>
              <a:t>static </a:t>
            </a:r>
            <a:r>
              <a:rPr lang="en-US" altLang="zh-CN" sz="1800" dirty="0" err="1"/>
              <a:t>int</a:t>
            </a:r>
            <a:r>
              <a:rPr lang="en-US" altLang="zh-CN" sz="1800" dirty="0"/>
              <a:t> [][] m;   // </a:t>
            </a:r>
            <a:r>
              <a:rPr lang="zh-CN" altLang="en-US" sz="1800" dirty="0"/>
              <a:t>各作业所需的处理时间</a:t>
            </a:r>
          </a:p>
          <a:p>
            <a:pPr eaLnBrk="1" hangingPunct="1"/>
            <a:r>
              <a:rPr lang="zh-CN" altLang="en-US" sz="1800" dirty="0"/>
              <a:t>      </a:t>
            </a:r>
            <a:r>
              <a:rPr lang="en-US" altLang="zh-CN" sz="1800" dirty="0"/>
              <a:t>static </a:t>
            </a:r>
            <a:r>
              <a:rPr lang="en-US" altLang="zh-CN" sz="1800" dirty="0" err="1"/>
              <a:t>int</a:t>
            </a:r>
            <a:r>
              <a:rPr lang="en-US" altLang="zh-CN" sz="1800" dirty="0"/>
              <a:t> [] x;     // </a:t>
            </a:r>
            <a:r>
              <a:rPr lang="zh-CN" altLang="en-US" sz="1800" dirty="0"/>
              <a:t>当前作业调度</a:t>
            </a:r>
          </a:p>
          <a:p>
            <a:pPr eaLnBrk="1" hangingPunct="1"/>
            <a:r>
              <a:rPr lang="zh-CN" altLang="en-US" sz="1800" dirty="0"/>
              <a:t>      </a:t>
            </a:r>
            <a:r>
              <a:rPr lang="en-US" altLang="zh-CN" sz="1800" dirty="0"/>
              <a:t>static </a:t>
            </a:r>
            <a:r>
              <a:rPr lang="en-US" altLang="zh-CN" sz="1800" dirty="0" err="1"/>
              <a:t>int</a:t>
            </a:r>
            <a:r>
              <a:rPr lang="en-US" altLang="zh-CN" sz="1800" dirty="0"/>
              <a:t> [] </a:t>
            </a:r>
            <a:r>
              <a:rPr lang="en-US" altLang="zh-CN" sz="1800" dirty="0" err="1"/>
              <a:t>bestx</a:t>
            </a:r>
            <a:r>
              <a:rPr lang="en-US" altLang="zh-CN" sz="1800" dirty="0"/>
              <a:t>;  // </a:t>
            </a:r>
            <a:r>
              <a:rPr lang="zh-CN" altLang="en-US" sz="1800" dirty="0"/>
              <a:t>当前最优作业调度</a:t>
            </a:r>
          </a:p>
          <a:p>
            <a:pPr eaLnBrk="1" hangingPunct="1"/>
            <a:r>
              <a:rPr lang="zh-CN" altLang="en-US" sz="1800" dirty="0"/>
              <a:t>      </a:t>
            </a:r>
            <a:r>
              <a:rPr lang="en-US" altLang="zh-CN" sz="1800" dirty="0"/>
              <a:t>static </a:t>
            </a:r>
            <a:r>
              <a:rPr lang="en-US" altLang="zh-CN" sz="1800" dirty="0" err="1"/>
              <a:t>int</a:t>
            </a:r>
            <a:r>
              <a:rPr lang="en-US" altLang="zh-CN" sz="1800" dirty="0"/>
              <a:t> [] f2;    // </a:t>
            </a:r>
            <a:r>
              <a:rPr lang="zh-CN" altLang="en-US" sz="1800" dirty="0"/>
              <a:t>机器</a:t>
            </a:r>
            <a:r>
              <a:rPr lang="en-US" altLang="zh-CN" sz="1800" dirty="0"/>
              <a:t>2</a:t>
            </a:r>
            <a:r>
              <a:rPr lang="zh-CN" altLang="en-US" sz="1800" dirty="0"/>
              <a:t>完成处理时间</a:t>
            </a:r>
          </a:p>
        </p:txBody>
      </p:sp>
    </p:spTree>
    <p:extLst>
      <p:ext uri="{BB962C8B-B14F-4D97-AF65-F5344CB8AC3E}">
        <p14:creationId xmlns:p14="http://schemas.microsoft.com/office/powerpoint/2010/main" val="428188641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灯片编号占位符 5"/>
          <p:cNvSpPr>
            <a:spLocks noGrp="1"/>
          </p:cNvSpPr>
          <p:nvPr>
            <p:ph type="sldNum" sz="quarter" idx="12"/>
          </p:nvPr>
        </p:nvSpPr>
        <p:spPr/>
        <p:txBody>
          <a:bodyPr/>
          <a:lstStyle/>
          <a:p>
            <a:pPr>
              <a:defRPr/>
            </a:pPr>
            <a:fld id="{4EF10C45-E571-443E-BC2E-7C3F32A72579}" type="slidenum">
              <a:rPr lang="zh-CN" altLang="en-US"/>
              <a:pPr>
                <a:defRPr/>
              </a:pPr>
              <a:t>9</a:t>
            </a:fld>
            <a:endParaRPr lang="en-US" altLang="zh-CN"/>
          </a:p>
        </p:txBody>
      </p:sp>
      <p:sp>
        <p:nvSpPr>
          <p:cNvPr id="10243" name="Rectangle 3"/>
          <p:cNvSpPr>
            <a:spLocks noGrp="1" noChangeArrowheads="1"/>
          </p:cNvSpPr>
          <p:nvPr>
            <p:ph type="body" idx="1"/>
          </p:nvPr>
        </p:nvSpPr>
        <p:spPr>
          <a:xfrm>
            <a:off x="611188" y="908050"/>
            <a:ext cx="7772400" cy="4114800"/>
          </a:xfrm>
        </p:spPr>
        <p:txBody>
          <a:bodyPr/>
          <a:lstStyle/>
          <a:p>
            <a:pPr eaLnBrk="1" hangingPunct="1"/>
            <a:r>
              <a:rPr lang="en-US" altLang="zh-CN"/>
              <a:t>Problem</a:t>
            </a:r>
          </a:p>
          <a:p>
            <a:pPr lvl="1" eaLnBrk="1" hangingPunct="1"/>
            <a:r>
              <a:rPr lang="en-US" altLang="zh-CN" sz="2400"/>
              <a:t>A maze is a set of intersections</a:t>
            </a:r>
            <a:r>
              <a:rPr lang="zh-CN" altLang="en-US" sz="2400"/>
              <a:t>。 </a:t>
            </a:r>
            <a:r>
              <a:rPr lang="en-US" altLang="zh-CN" sz="2400"/>
              <a:t>The traveler enters from one direction and departs along one of three paths: to the left, straight ahead or to the right</a:t>
            </a:r>
            <a:r>
              <a:rPr lang="zh-CN" altLang="en-US" sz="2400"/>
              <a:t>。 </a:t>
            </a:r>
            <a:r>
              <a:rPr lang="en-US" altLang="zh-CN" sz="2400"/>
              <a:t>A path is identified by the number of the next intersection</a:t>
            </a:r>
            <a:r>
              <a:rPr lang="zh-CN" altLang="en-US" sz="2400"/>
              <a:t>。 </a:t>
            </a:r>
          </a:p>
        </p:txBody>
      </p:sp>
      <p:sp>
        <p:nvSpPr>
          <p:cNvPr id="10244" name="Line 4"/>
          <p:cNvSpPr>
            <a:spLocks noChangeShapeType="1"/>
          </p:cNvSpPr>
          <p:nvPr/>
        </p:nvSpPr>
        <p:spPr bwMode="auto">
          <a:xfrm>
            <a:off x="1262063" y="3930650"/>
            <a:ext cx="0" cy="16002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5" name="Line 5"/>
          <p:cNvSpPr>
            <a:spLocks noChangeShapeType="1"/>
          </p:cNvSpPr>
          <p:nvPr/>
        </p:nvSpPr>
        <p:spPr bwMode="auto">
          <a:xfrm>
            <a:off x="1262063" y="3930650"/>
            <a:ext cx="6858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7622" name="Text Box 6"/>
          <p:cNvSpPr txBox="1">
            <a:spLocks noChangeArrowheads="1"/>
          </p:cNvSpPr>
          <p:nvPr/>
        </p:nvSpPr>
        <p:spPr bwMode="auto">
          <a:xfrm>
            <a:off x="1414463" y="3930650"/>
            <a:ext cx="381000" cy="1554163"/>
          </a:xfrm>
          <a:prstGeom prst="rect">
            <a:avLst/>
          </a:prstGeom>
          <a:noFill/>
          <a:ln w="9525">
            <a:noFill/>
            <a:miter lim="800000"/>
            <a:headEnd/>
            <a:tailEnd/>
          </a:ln>
          <a:effec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kumimoji="1" lang="en-US" altLang="zh-CN" sz="3200" b="1">
                <a:solidFill>
                  <a:srgbClr val="FF3300"/>
                </a:solidFill>
                <a:effectLst>
                  <a:outerShdw blurRad="38100" dist="38100" dir="2700000" algn="tl">
                    <a:srgbClr val="C0C0C0"/>
                  </a:outerShdw>
                </a:effectLst>
                <a:latin typeface="Times New Roman" charset="0"/>
                <a:ea typeface="宋体" pitchFamily="2" charset="-122"/>
              </a:rPr>
              <a:t>4</a:t>
            </a:r>
          </a:p>
          <a:p>
            <a:pPr eaLnBrk="1" hangingPunct="1">
              <a:defRPr/>
            </a:pPr>
            <a:endParaRPr kumimoji="1" lang="en-US" altLang="zh-CN" sz="32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3200" b="1">
                <a:solidFill>
                  <a:srgbClr val="FF3300"/>
                </a:solidFill>
                <a:effectLst>
                  <a:outerShdw blurRad="38100" dist="38100" dir="2700000" algn="tl">
                    <a:srgbClr val="C0C0C0"/>
                  </a:outerShdw>
                </a:effectLst>
                <a:latin typeface="Times New Roman" charset="0"/>
                <a:ea typeface="宋体" pitchFamily="2" charset="-122"/>
              </a:rPr>
              <a:t>3</a:t>
            </a:r>
            <a:endParaRPr kumimoji="1" lang="en-US" altLang="zh-CN">
              <a:latin typeface="Times New Roman" charset="0"/>
              <a:ea typeface="宋体" pitchFamily="2" charset="-122"/>
            </a:endParaRPr>
          </a:p>
        </p:txBody>
      </p:sp>
      <p:sp>
        <p:nvSpPr>
          <p:cNvPr id="10247" name="Line 7"/>
          <p:cNvSpPr>
            <a:spLocks noChangeShapeType="1"/>
          </p:cNvSpPr>
          <p:nvPr/>
        </p:nvSpPr>
        <p:spPr bwMode="auto">
          <a:xfrm>
            <a:off x="1947863" y="3930650"/>
            <a:ext cx="0" cy="9906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8" name="Line 8"/>
          <p:cNvSpPr>
            <a:spLocks noChangeShapeType="1"/>
          </p:cNvSpPr>
          <p:nvPr/>
        </p:nvSpPr>
        <p:spPr bwMode="auto">
          <a:xfrm>
            <a:off x="1262063" y="5530850"/>
            <a:ext cx="16764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9"/>
          <p:cNvSpPr>
            <a:spLocks noChangeShapeType="1"/>
          </p:cNvSpPr>
          <p:nvPr/>
        </p:nvSpPr>
        <p:spPr bwMode="auto">
          <a:xfrm>
            <a:off x="2938463" y="5530850"/>
            <a:ext cx="0" cy="10668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Line 10"/>
          <p:cNvSpPr>
            <a:spLocks noChangeShapeType="1"/>
          </p:cNvSpPr>
          <p:nvPr/>
        </p:nvSpPr>
        <p:spPr bwMode="auto">
          <a:xfrm>
            <a:off x="1947863" y="4921250"/>
            <a:ext cx="9906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Line 11"/>
          <p:cNvSpPr>
            <a:spLocks noChangeShapeType="1"/>
          </p:cNvSpPr>
          <p:nvPr/>
        </p:nvSpPr>
        <p:spPr bwMode="auto">
          <a:xfrm flipV="1">
            <a:off x="2938463" y="3930650"/>
            <a:ext cx="0" cy="9906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2" name="Line 12"/>
          <p:cNvSpPr>
            <a:spLocks noChangeShapeType="1"/>
          </p:cNvSpPr>
          <p:nvPr/>
        </p:nvSpPr>
        <p:spPr bwMode="auto">
          <a:xfrm>
            <a:off x="2938463" y="3930650"/>
            <a:ext cx="6096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7629" name="Text Box 13"/>
          <p:cNvSpPr txBox="1">
            <a:spLocks noChangeArrowheads="1"/>
          </p:cNvSpPr>
          <p:nvPr/>
        </p:nvSpPr>
        <p:spPr bwMode="auto">
          <a:xfrm>
            <a:off x="3084513" y="3930650"/>
            <a:ext cx="387350" cy="2528888"/>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kumimoji="1" lang="en-US" altLang="zh-CN" sz="3200" b="1">
                <a:solidFill>
                  <a:srgbClr val="FF3300"/>
                </a:solidFill>
                <a:effectLst>
                  <a:outerShdw blurRad="38100" dist="38100" dir="2700000" algn="tl">
                    <a:srgbClr val="C0C0C0"/>
                  </a:outerShdw>
                </a:effectLst>
                <a:latin typeface="Times New Roman" charset="0"/>
                <a:ea typeface="宋体" pitchFamily="2" charset="-122"/>
              </a:rPr>
              <a:t>5</a:t>
            </a:r>
          </a:p>
          <a:p>
            <a:pPr eaLnBrk="1" hangingPunct="1">
              <a:defRPr/>
            </a:pPr>
            <a:endParaRPr kumimoji="1" lang="en-US" altLang="zh-CN" sz="32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3200" b="1">
                <a:solidFill>
                  <a:srgbClr val="FF3300"/>
                </a:solidFill>
                <a:effectLst>
                  <a:outerShdw blurRad="38100" dist="38100" dir="2700000" algn="tl">
                    <a:srgbClr val="C0C0C0"/>
                  </a:outerShdw>
                </a:effectLst>
                <a:latin typeface="Times New Roman" charset="0"/>
                <a:ea typeface="宋体" pitchFamily="2" charset="-122"/>
              </a:rPr>
              <a:t>2</a:t>
            </a:r>
          </a:p>
          <a:p>
            <a:pPr eaLnBrk="1" hangingPunct="1">
              <a:defRPr/>
            </a:pPr>
            <a:endParaRPr kumimoji="1" lang="en-US" altLang="zh-CN" sz="32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3200" b="1">
                <a:solidFill>
                  <a:srgbClr val="FF3300"/>
                </a:solidFill>
                <a:effectLst>
                  <a:outerShdw blurRad="38100" dist="38100" dir="2700000" algn="tl">
                    <a:srgbClr val="C0C0C0"/>
                  </a:outerShdw>
                </a:effectLst>
                <a:latin typeface="Times New Roman" charset="0"/>
                <a:ea typeface="宋体" pitchFamily="2" charset="-122"/>
              </a:rPr>
              <a:t>1</a:t>
            </a:r>
            <a:endParaRPr kumimoji="1" lang="en-US" altLang="zh-CN">
              <a:latin typeface="Times New Roman" charset="0"/>
              <a:ea typeface="宋体" pitchFamily="2" charset="-122"/>
            </a:endParaRPr>
          </a:p>
        </p:txBody>
      </p:sp>
      <p:sp>
        <p:nvSpPr>
          <p:cNvPr id="10254" name="Line 14"/>
          <p:cNvSpPr>
            <a:spLocks noChangeShapeType="1"/>
          </p:cNvSpPr>
          <p:nvPr/>
        </p:nvSpPr>
        <p:spPr bwMode="auto">
          <a:xfrm>
            <a:off x="3548063" y="3930650"/>
            <a:ext cx="0" cy="9906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5" name="Line 15"/>
          <p:cNvSpPr>
            <a:spLocks noChangeShapeType="1"/>
          </p:cNvSpPr>
          <p:nvPr/>
        </p:nvSpPr>
        <p:spPr bwMode="auto">
          <a:xfrm>
            <a:off x="3548063" y="4921250"/>
            <a:ext cx="9906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Line 16"/>
          <p:cNvSpPr>
            <a:spLocks noChangeShapeType="1"/>
          </p:cNvSpPr>
          <p:nvPr/>
        </p:nvSpPr>
        <p:spPr bwMode="auto">
          <a:xfrm>
            <a:off x="3548063" y="5530850"/>
            <a:ext cx="16002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7" name="Line 17"/>
          <p:cNvSpPr>
            <a:spLocks noChangeShapeType="1"/>
          </p:cNvSpPr>
          <p:nvPr/>
        </p:nvSpPr>
        <p:spPr bwMode="auto">
          <a:xfrm>
            <a:off x="3548063" y="5530850"/>
            <a:ext cx="0" cy="10668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18"/>
          <p:cNvSpPr>
            <a:spLocks noChangeShapeType="1"/>
          </p:cNvSpPr>
          <p:nvPr/>
        </p:nvSpPr>
        <p:spPr bwMode="auto">
          <a:xfrm flipV="1">
            <a:off x="4538663" y="3930650"/>
            <a:ext cx="0" cy="9906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7635" name="Text Box 19"/>
          <p:cNvSpPr txBox="1">
            <a:spLocks noChangeArrowheads="1"/>
          </p:cNvSpPr>
          <p:nvPr/>
        </p:nvSpPr>
        <p:spPr bwMode="auto">
          <a:xfrm>
            <a:off x="4608513" y="3930650"/>
            <a:ext cx="387350" cy="1554163"/>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defRPr/>
            </a:pPr>
            <a:r>
              <a:rPr kumimoji="1" lang="en-US" altLang="zh-CN" sz="3200" b="1">
                <a:solidFill>
                  <a:srgbClr val="FF3300"/>
                </a:solidFill>
                <a:effectLst>
                  <a:outerShdw blurRad="38100" dist="38100" dir="2700000" algn="tl">
                    <a:srgbClr val="C0C0C0"/>
                  </a:outerShdw>
                </a:effectLst>
                <a:latin typeface="Times New Roman" charset="0"/>
                <a:ea typeface="宋体" pitchFamily="2" charset="-122"/>
              </a:rPr>
              <a:t>7</a:t>
            </a:r>
          </a:p>
          <a:p>
            <a:pPr eaLnBrk="1" hangingPunct="1">
              <a:defRPr/>
            </a:pPr>
            <a:endParaRPr kumimoji="1" lang="en-US" altLang="zh-CN" sz="3200" b="1">
              <a:solidFill>
                <a:srgbClr val="FF3300"/>
              </a:solidFill>
              <a:effectLst>
                <a:outerShdw blurRad="38100" dist="38100" dir="2700000" algn="tl">
                  <a:srgbClr val="C0C0C0"/>
                </a:outerShdw>
              </a:effectLst>
              <a:latin typeface="Times New Roman" charset="0"/>
              <a:ea typeface="宋体" pitchFamily="2" charset="-122"/>
            </a:endParaRPr>
          </a:p>
          <a:p>
            <a:pPr eaLnBrk="1" hangingPunct="1">
              <a:defRPr/>
            </a:pPr>
            <a:r>
              <a:rPr kumimoji="1" lang="en-US" altLang="zh-CN" sz="3200" b="1">
                <a:solidFill>
                  <a:srgbClr val="FF3300"/>
                </a:solidFill>
                <a:effectLst>
                  <a:outerShdw blurRad="38100" dist="38100" dir="2700000" algn="tl">
                    <a:srgbClr val="C0C0C0"/>
                  </a:outerShdw>
                </a:effectLst>
                <a:latin typeface="Times New Roman" charset="0"/>
                <a:ea typeface="宋体" pitchFamily="2" charset="-122"/>
              </a:rPr>
              <a:t>6</a:t>
            </a:r>
            <a:endParaRPr kumimoji="1" lang="en-US" altLang="zh-CN">
              <a:latin typeface="Times New Roman" charset="0"/>
              <a:ea typeface="宋体" pitchFamily="2" charset="-122"/>
            </a:endParaRPr>
          </a:p>
        </p:txBody>
      </p:sp>
      <p:sp>
        <p:nvSpPr>
          <p:cNvPr id="10260" name="Line 20"/>
          <p:cNvSpPr>
            <a:spLocks noChangeShapeType="1"/>
          </p:cNvSpPr>
          <p:nvPr/>
        </p:nvSpPr>
        <p:spPr bwMode="auto">
          <a:xfrm flipV="1">
            <a:off x="4538663" y="3930650"/>
            <a:ext cx="1524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1" name="Line 21"/>
          <p:cNvSpPr>
            <a:spLocks noChangeShapeType="1"/>
          </p:cNvSpPr>
          <p:nvPr/>
        </p:nvSpPr>
        <p:spPr bwMode="auto">
          <a:xfrm>
            <a:off x="5148263" y="3930650"/>
            <a:ext cx="0" cy="160020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2" name="Line 22"/>
          <p:cNvSpPr>
            <a:spLocks noChangeShapeType="1"/>
          </p:cNvSpPr>
          <p:nvPr/>
        </p:nvSpPr>
        <p:spPr bwMode="auto">
          <a:xfrm flipH="1">
            <a:off x="4995863" y="3930650"/>
            <a:ext cx="1524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3" name="Line 23"/>
          <p:cNvSpPr>
            <a:spLocks noChangeShapeType="1"/>
          </p:cNvSpPr>
          <p:nvPr/>
        </p:nvSpPr>
        <p:spPr bwMode="auto">
          <a:xfrm flipV="1">
            <a:off x="3395663" y="6597650"/>
            <a:ext cx="1524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24"/>
          <p:cNvSpPr>
            <a:spLocks noChangeShapeType="1"/>
          </p:cNvSpPr>
          <p:nvPr/>
        </p:nvSpPr>
        <p:spPr bwMode="auto">
          <a:xfrm>
            <a:off x="2938463" y="6597650"/>
            <a:ext cx="152400" cy="0"/>
          </a:xfrm>
          <a:prstGeom prst="line">
            <a:avLst/>
          </a:prstGeom>
          <a:noFill/>
          <a:ln w="28575">
            <a:solidFill>
              <a:srgbClr val="3399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25"/>
          <p:cNvSpPr>
            <a:spLocks noChangeShapeType="1"/>
          </p:cNvSpPr>
          <p:nvPr/>
        </p:nvSpPr>
        <p:spPr bwMode="auto">
          <a:xfrm flipV="1">
            <a:off x="3276600" y="6432550"/>
            <a:ext cx="0" cy="38100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26"/>
          <p:cNvSpPr>
            <a:spLocks noChangeShapeType="1"/>
          </p:cNvSpPr>
          <p:nvPr/>
        </p:nvSpPr>
        <p:spPr bwMode="auto">
          <a:xfrm flipV="1">
            <a:off x="4843463" y="3625850"/>
            <a:ext cx="0" cy="381000"/>
          </a:xfrm>
          <a:prstGeom prst="line">
            <a:avLst/>
          </a:prstGeom>
          <a:noFill/>
          <a:ln w="3810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7643" name="Oval 27"/>
          <p:cNvSpPr>
            <a:spLocks noChangeArrowheads="1"/>
          </p:cNvSpPr>
          <p:nvPr/>
        </p:nvSpPr>
        <p:spPr bwMode="auto">
          <a:xfrm>
            <a:off x="3203575" y="6308725"/>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7644" name="Oval 28"/>
          <p:cNvSpPr>
            <a:spLocks noChangeArrowheads="1"/>
          </p:cNvSpPr>
          <p:nvPr/>
        </p:nvSpPr>
        <p:spPr bwMode="auto">
          <a:xfrm>
            <a:off x="1547813" y="4076700"/>
            <a:ext cx="144462"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7645" name="Oval 29"/>
          <p:cNvSpPr>
            <a:spLocks noChangeArrowheads="1"/>
          </p:cNvSpPr>
          <p:nvPr/>
        </p:nvSpPr>
        <p:spPr bwMode="auto">
          <a:xfrm>
            <a:off x="3276600" y="4149725"/>
            <a:ext cx="144463" cy="144463"/>
          </a:xfrm>
          <a:prstGeom prst="ellipse">
            <a:avLst/>
          </a:prstGeom>
          <a:solidFill>
            <a:schemeClr val="accent1"/>
          </a:solidFill>
          <a:ln w="9525">
            <a:solidFill>
              <a:schemeClr val="tx1"/>
            </a:solidFill>
            <a:round/>
            <a:headEnd/>
            <a:tailEnd/>
          </a:ln>
        </p:spPr>
        <p:txBody>
          <a:bodyPr wrap="none" anchor="ctr"/>
          <a:lstStyle/>
          <a:p>
            <a:endParaRPr lang="zh-CN" altLang="en-US"/>
          </a:p>
        </p:txBody>
      </p:sp>
      <p:pic>
        <p:nvPicPr>
          <p:cNvPr id="367646" name="Picture 30" descr="J02860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313" y="3644900"/>
            <a:ext cx="6254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7647" name="Picture 31" descr="J028603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375" y="3716338"/>
            <a:ext cx="6254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648" name="Rectangle 32"/>
          <p:cNvSpPr>
            <a:spLocks noChangeArrowheads="1"/>
          </p:cNvSpPr>
          <p:nvPr/>
        </p:nvSpPr>
        <p:spPr bwMode="auto">
          <a:xfrm>
            <a:off x="5292725" y="3625850"/>
            <a:ext cx="10382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6600" b="1">
                <a:solidFill>
                  <a:srgbClr val="CC0000"/>
                </a:solidFill>
                <a:ea typeface="宋体" pitchFamily="2" charset="-122"/>
              </a:rPr>
              <a:t>☺</a:t>
            </a:r>
          </a:p>
        </p:txBody>
      </p:sp>
      <p:sp>
        <p:nvSpPr>
          <p:cNvPr id="10273" name="Text Box 33">
            <a:hlinkClick r:id="rId4" action="ppaction://hlinkfile"/>
          </p:cNvPr>
          <p:cNvSpPr txBox="1">
            <a:spLocks noChangeArrowheads="1"/>
          </p:cNvSpPr>
          <p:nvPr/>
        </p:nvSpPr>
        <p:spPr bwMode="auto">
          <a:xfrm>
            <a:off x="7019925" y="5357813"/>
            <a:ext cx="1223963" cy="519112"/>
          </a:xfrm>
          <a:prstGeom prst="rect">
            <a:avLst/>
          </a:prstGeom>
          <a:solidFill>
            <a:srgbClr val="C0C0C0"/>
          </a:solidFill>
          <a:ln>
            <a:noFill/>
          </a:ln>
          <a:effectLst>
            <a:prstShdw prst="shdw17" dist="17961" dir="27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楷体_GB2312" pitchFamily="49" charset="-122"/>
              </a:defRPr>
            </a:lvl1pPr>
            <a:lvl2pPr marL="742950" indent="-285750" eaLnBrk="0" hangingPunct="0">
              <a:defRPr sz="2400">
                <a:solidFill>
                  <a:schemeClr val="tx1"/>
                </a:solidFill>
                <a:latin typeface="Arial" charset="0"/>
                <a:ea typeface="楷体_GB2312" pitchFamily="49" charset="-122"/>
              </a:defRPr>
            </a:lvl2pPr>
            <a:lvl3pPr marL="1143000" indent="-228600" eaLnBrk="0" hangingPunct="0">
              <a:defRPr sz="2400">
                <a:solidFill>
                  <a:schemeClr val="tx1"/>
                </a:solidFill>
                <a:latin typeface="Arial" charset="0"/>
                <a:ea typeface="楷体_GB2312" pitchFamily="49" charset="-122"/>
              </a:defRPr>
            </a:lvl3pPr>
            <a:lvl4pPr marL="1600200" indent="-228600" eaLnBrk="0" hangingPunct="0">
              <a:defRPr sz="2400">
                <a:solidFill>
                  <a:schemeClr val="tx1"/>
                </a:solidFill>
                <a:latin typeface="Arial" charset="0"/>
                <a:ea typeface="楷体_GB2312" pitchFamily="49" charset="-122"/>
              </a:defRPr>
            </a:lvl4pPr>
            <a:lvl5pPr marL="2057400" indent="-228600" eaLnBrk="0" hangingPunct="0">
              <a:defRPr sz="24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charset="0"/>
                <a:ea typeface="楷体_GB2312" pitchFamily="49" charset="-122"/>
              </a:defRPr>
            </a:lvl9pPr>
          </a:lstStyle>
          <a:p>
            <a:pPr eaLnBrk="1" hangingPunct="1">
              <a:spcBef>
                <a:spcPct val="50000"/>
              </a:spcBef>
            </a:pPr>
            <a:r>
              <a:rPr lang="en-US" altLang="zh-CN" sz="2800" b="1">
                <a:solidFill>
                  <a:srgbClr val="990000"/>
                </a:solidFill>
                <a:latin typeface="Comic Sans MS" pitchFamily="66" charset="0"/>
                <a:ea typeface="宋体" pitchFamily="2" charset="-122"/>
              </a:rPr>
              <a:t>Demo</a:t>
            </a:r>
          </a:p>
        </p:txBody>
      </p:sp>
      <p:sp>
        <p:nvSpPr>
          <p:cNvPr id="10274" name="Rectangle 34"/>
          <p:cNvSpPr>
            <a:spLocks noChangeArrowheads="1"/>
          </p:cNvSpPr>
          <p:nvPr/>
        </p:nvSpPr>
        <p:spPr bwMode="auto">
          <a:xfrm>
            <a:off x="8316913" y="5876925"/>
            <a:ext cx="407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solidFill>
                  <a:srgbClr val="CC0000"/>
                </a:solidFill>
                <a:ea typeface="宋体" pitchFamily="2" charset="-122"/>
              </a:rPr>
              <a:t>®</a:t>
            </a:r>
          </a:p>
        </p:txBody>
      </p:sp>
    </p:spTree>
    <p:extLst>
      <p:ext uri="{BB962C8B-B14F-4D97-AF65-F5344CB8AC3E}">
        <p14:creationId xmlns:p14="http://schemas.microsoft.com/office/powerpoint/2010/main" val="3935753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grpId="0" nodeType="clickEffect">
                                  <p:stCondLst>
                                    <p:cond delay="0"/>
                                  </p:stCondLst>
                                  <p:childTnLst>
                                    <p:animMotion origin="layout" path="M -3.33333E-6 -3.00578E-6 C 0.0158 -0.0689 0.03177 -0.13757 -3.33333E-6 -0.16509 C -0.03177 -0.1926 -0.15868 -0.14081 -0.19045 -0.16509 C -0.22222 -0.18936 -0.19253 -0.28601 -0.19045 -0.31075 C -0.18836 -0.33549 -0.18316 -0.32439 -0.17777 -0.31306 " pathEditMode="relative" ptsTypes="aaaaA">
                                      <p:cBhvr>
                                        <p:cTn id="6" dur="3000" fill="hold"/>
                                        <p:tgtEl>
                                          <p:spTgt spid="367643"/>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7646"/>
                                        </p:tgtEl>
                                        <p:attrNameLst>
                                          <p:attrName>style.visibility</p:attrName>
                                        </p:attrNameLst>
                                      </p:cBhvr>
                                      <p:to>
                                        <p:strVal val="visible"/>
                                      </p:to>
                                    </p:set>
                                  </p:childTnLst>
                                </p:cTn>
                              </p:par>
                            </p:childTnLst>
                          </p:cTn>
                        </p:par>
                        <p:par>
                          <p:cTn id="11" fill="hold" nodeType="afterGroup">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367643"/>
                                        </p:tgtEl>
                                        <p:attrNameLst>
                                          <p:attrName>style.visibility</p:attrName>
                                        </p:attrNameLst>
                                      </p:cBhvr>
                                      <p:to>
                                        <p:strVal val="hidden"/>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36764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0" presetClass="path" presetSubtype="0" accel="50000" decel="50000" fill="hold" grpId="1" nodeType="clickEffect">
                                  <p:stCondLst>
                                    <p:cond delay="0"/>
                                  </p:stCondLst>
                                  <p:childTnLst>
                                    <p:animMotion origin="layout" path="M 8.05556E-6 3.87283E-6 C -0.00052 0.02497 -0.0052 0.07792 -0.00156 0.10797 C -0.00069 0.11537 0.00417 0.12855 0.00955 0.1311 C 0.01372 0.13318 0.02223 0.13549 0.02223 0.13549 C 0.04219 0.15306 0.09358 0.14589 0.09358 0.14589 C 0.11632 0.15329 0.12813 0.15121 0.15712 0.15237 C 0.16407 0.15167 0.17101 0.15214 0.17778 0.15029 C 0.18317 0.1489 0.18351 0.12855 0.18403 0.12485 C 0.18803 0.03468 0.18733 0.0756 0.18733 0.00231 " pathEditMode="relative" ptsTypes="ffffffffA">
                                      <p:cBhvr>
                                        <p:cTn id="20" dur="3000" fill="hold"/>
                                        <p:tgtEl>
                                          <p:spTgt spid="367644"/>
                                        </p:tgtEl>
                                        <p:attrNameLst>
                                          <p:attrName>ppt_x</p:attrName>
                                          <p:attrName>ppt_y</p:attrName>
                                        </p:attrNameLst>
                                      </p:cBhvr>
                                    </p:animMotion>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67647"/>
                                        </p:tgtEl>
                                        <p:attrNameLst>
                                          <p:attrName>style.visibility</p:attrName>
                                        </p:attrNameLst>
                                      </p:cBhvr>
                                      <p:to>
                                        <p:strVal val="visible"/>
                                      </p:to>
                                    </p:set>
                                  </p:childTnLst>
                                </p:cTn>
                              </p:par>
                            </p:childTnLst>
                          </p:cTn>
                        </p:par>
                        <p:par>
                          <p:cTn id="25" fill="hold" nodeType="afterGroup">
                            <p:stCondLst>
                              <p:cond delay="0"/>
                            </p:stCondLst>
                            <p:childTnLst>
                              <p:par>
                                <p:cTn id="26" presetID="1" presetClass="exit" presetSubtype="0" fill="hold" grpId="2" nodeType="afterEffect">
                                  <p:stCondLst>
                                    <p:cond delay="0"/>
                                  </p:stCondLst>
                                  <p:childTnLst>
                                    <p:set>
                                      <p:cBhvr>
                                        <p:cTn id="27" dur="1" fill="hold">
                                          <p:stCondLst>
                                            <p:cond delay="0"/>
                                          </p:stCondLst>
                                        </p:cTn>
                                        <p:tgtEl>
                                          <p:spTgt spid="367644"/>
                                        </p:tgtEl>
                                        <p:attrNameLst>
                                          <p:attrName>style.visibility</p:attrName>
                                        </p:attrNameLst>
                                      </p:cBhvr>
                                      <p:to>
                                        <p:strVal val="hidden"/>
                                      </p:to>
                                    </p:set>
                                  </p:childTnLst>
                                </p:cTn>
                              </p:par>
                            </p:childTnLst>
                          </p:cTn>
                        </p:par>
                        <p:par>
                          <p:cTn id="28" fill="hold" nodeType="afterGroup">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36764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0" presetClass="path" presetSubtype="0" accel="50000" decel="50000" fill="hold" grpId="1" nodeType="clickEffect">
                                  <p:stCondLst>
                                    <p:cond delay="0"/>
                                  </p:stCondLst>
                                  <p:childTnLst>
                                    <p:animMotion origin="layout" path="M -3.33333E-6 -5.20231E-6 C 0.00295 0.01155 0.00365 0.0215 0.00486 0.03375 C 0.00365 0.05895 -0.00347 0.11167 0.00312 0.13317 C 0.00382 0.13525 0.00642 0.13433 0.00799 0.13525 C 0.01371 0.13849 0.01649 0.14335 0.02222 0.14589 C 0.03385 0.15699 0.03403 0.15768 0.04757 0.16069 C 0.06406 0.15999 0.08055 0.16022 0.09687 0.15861 C 0.10764 0.15745 0.11528 0.14913 0.12535 0.14589 C 0.1349 0.13317 0.12969 0.13641 0.13976 0.13317 C 0.15226 0.11652 0.13871 0.13664 0.14601 0.12046 C 0.14774 0.11652 0.15052 0.11375 0.15243 0.10982 C 0.15451 0.09895 0.15799 0.08878 0.16042 0.07814 C 0.16146 0.07398 0.16354 0.06543 0.16354 0.06543 C 0.16458 0.03283 0.16649 0.00739 0.17153 -0.02336 C 0.17517 -0.04579 0.17274 -0.06452 0.19045 -0.074 C 0.19861 -0.07307 0.21024 -0.07307 0.2191 -0.06983 C 0.2224 -0.06868 0.22865 -0.06544 0.22865 -0.06544 C 0.25972 -0.06798 0.24757 -0.06775 0.2651 -0.06775 " pathEditMode="relative" ptsTypes="fffffffffffffffffA">
                                      <p:cBhvr>
                                        <p:cTn id="34" dur="3000" fill="hold"/>
                                        <p:tgtEl>
                                          <p:spTgt spid="367645"/>
                                        </p:tgtEl>
                                        <p:attrNameLst>
                                          <p:attrName>ppt_x</p:attrName>
                                          <p:attrName>ppt_y</p:attrName>
                                        </p:attrNameLst>
                                      </p:cBhvr>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7648"/>
                                        </p:tgtEl>
                                        <p:attrNameLst>
                                          <p:attrName>style.visibility</p:attrName>
                                        </p:attrNameLst>
                                      </p:cBhvr>
                                      <p:to>
                                        <p:strVal val="visible"/>
                                      </p:to>
                                    </p:set>
                                  </p:childTnLst>
                                </p:cTn>
                              </p:par>
                            </p:childTnLst>
                          </p:cTn>
                        </p:par>
                        <p:par>
                          <p:cTn id="39" fill="hold" nodeType="afterGroup">
                            <p:stCondLst>
                              <p:cond delay="0"/>
                            </p:stCondLst>
                            <p:childTnLst>
                              <p:par>
                                <p:cTn id="40" presetID="6" presetClass="emph" presetSubtype="0" fill="hold" grpId="1" nodeType="afterEffect">
                                  <p:stCondLst>
                                    <p:cond delay="0"/>
                                  </p:stCondLst>
                                  <p:childTnLst>
                                    <p:animScale>
                                      <p:cBhvr>
                                        <p:cTn id="41" dur="3000" fill="hold"/>
                                        <p:tgtEl>
                                          <p:spTgt spid="36764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43" grpId="0" animBg="1"/>
      <p:bldP spid="367643" grpId="1" animBg="1"/>
      <p:bldP spid="367644" grpId="0" animBg="1"/>
      <p:bldP spid="367644" grpId="1" animBg="1"/>
      <p:bldP spid="367644" grpId="2" animBg="1"/>
      <p:bldP spid="367645" grpId="0" animBg="1"/>
      <p:bldP spid="367645" grpId="1" animBg="1"/>
      <p:bldP spid="367648" grpId="0"/>
      <p:bldP spid="367648" grpId="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txDef>
      <a:spPr>
        <a:noFill/>
      </a:spPr>
      <a:bodyPr wrap="square" rtlCol="0">
        <a:spAutoFit/>
      </a:bodyPr>
      <a:lstStyle>
        <a:defPPr>
          <a:defRPr sz="2000" smtClean="0">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3684</TotalTime>
  <Words>9821</Words>
  <Application>Microsoft Office PowerPoint</Application>
  <PresentationFormat>全屏显示(4:3)</PresentationFormat>
  <Paragraphs>1040</Paragraphs>
  <Slides>86</Slides>
  <Notes>45</Notes>
  <HiddenSlides>6</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86</vt:i4>
      </vt:variant>
    </vt:vector>
  </HeadingPairs>
  <TitlesOfParts>
    <vt:vector size="104" baseType="lpstr">
      <vt:lpstr>黑体</vt:lpstr>
      <vt:lpstr>楷体</vt:lpstr>
      <vt:lpstr>楷体_GB2312</vt:lpstr>
      <vt:lpstr>宋体</vt:lpstr>
      <vt:lpstr>微软雅黑</vt:lpstr>
      <vt:lpstr>叶根友毛笔行书2.0版</vt:lpstr>
      <vt:lpstr>Arial</vt:lpstr>
      <vt:lpstr>Calibri</vt:lpstr>
      <vt:lpstr>Comic Sans MS</vt:lpstr>
      <vt:lpstr>Consolas</vt:lpstr>
      <vt:lpstr>Franklin Gothic Book</vt:lpstr>
      <vt:lpstr>Franklin Gothic Medium</vt:lpstr>
      <vt:lpstr>Times New Roman</vt:lpstr>
      <vt:lpstr>Wingdings 2</vt:lpstr>
      <vt:lpstr>跋涉</vt:lpstr>
      <vt:lpstr>图片</vt:lpstr>
      <vt:lpstr>位图图像</vt:lpstr>
      <vt:lpstr>公式</vt:lpstr>
      <vt:lpstr>第3章  回溯法</vt:lpstr>
      <vt:lpstr>回溯算法</vt:lpstr>
      <vt:lpstr>回溯算法</vt:lpstr>
      <vt:lpstr>回溯法</vt:lpstr>
      <vt:lpstr>生成问题状态的基本方法</vt:lpstr>
      <vt:lpstr>生成问题状态的基本方法</vt:lpstr>
      <vt:lpstr>回溯法的基本思想</vt:lpstr>
      <vt:lpstr>回溯算法用伪代码描述如下：</vt:lpstr>
      <vt:lpstr>PowerPoint 演示文稿</vt:lpstr>
      <vt:lpstr>Backtracking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递归回溯</vt:lpstr>
      <vt:lpstr>图的m着色问题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0-1背包问题 </vt:lpstr>
      <vt:lpstr>PowerPoint 演示文稿</vt:lpstr>
      <vt:lpstr>PowerPoint 演示文稿</vt:lpstr>
      <vt:lpstr>PowerPoint 演示文稿</vt:lpstr>
      <vt:lpstr>PowerPoint 演示文稿</vt:lpstr>
      <vt:lpstr>堡垒问题</vt:lpstr>
      <vt:lpstr>PowerPoint 演示文稿</vt:lpstr>
      <vt:lpstr>PowerPoint 演示文稿</vt:lpstr>
      <vt:lpstr>PowerPoint 演示文稿</vt:lpstr>
      <vt:lpstr>PowerPoint 演示文稿</vt:lpstr>
      <vt:lpstr>PowerPoint 演示文稿</vt:lpstr>
      <vt:lpstr>装载问题 </vt:lpstr>
      <vt:lpstr>PowerPoint 演示文稿</vt:lpstr>
      <vt:lpstr>迷宫问题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排列树</vt:lpstr>
      <vt:lpstr>PowerPoint 演示文稿</vt:lpstr>
      <vt:lpstr>PowerPoint 演示文稿</vt:lpstr>
      <vt:lpstr>PowerPoint 演示文稿</vt:lpstr>
      <vt:lpstr>PowerPoint 演示文稿</vt:lpstr>
      <vt:lpstr>PowerPoint 演示文稿</vt:lpstr>
      <vt:lpstr>PowerPoint 演示文稿</vt:lpstr>
      <vt:lpstr>素数环问题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旅行售货员问题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批处理作业调度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回溯法</dc:title>
  <dc:creator>GAO</dc:creator>
  <cp:lastModifiedBy>a132398</cp:lastModifiedBy>
  <cp:revision>16</cp:revision>
  <dcterms:created xsi:type="dcterms:W3CDTF">2022-10-09T02:37:05Z</dcterms:created>
  <dcterms:modified xsi:type="dcterms:W3CDTF">2023-10-08T15:46:15Z</dcterms:modified>
</cp:coreProperties>
</file>