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7"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317" r:id="rId42"/>
    <p:sldId id="401" r:id="rId43"/>
    <p:sldId id="402" r:id="rId44"/>
    <p:sldId id="403" r:id="rId45"/>
    <p:sldId id="404" r:id="rId46"/>
    <p:sldId id="318" r:id="rId47"/>
    <p:sldId id="258" r:id="rId48"/>
    <p:sldId id="259" r:id="rId49"/>
    <p:sldId id="260" r:id="rId50"/>
    <p:sldId id="261" r:id="rId51"/>
    <p:sldId id="262" r:id="rId52"/>
    <p:sldId id="263" r:id="rId53"/>
    <p:sldId id="264" r:id="rId54"/>
    <p:sldId id="265" r:id="rId55"/>
    <p:sldId id="266" r:id="rId56"/>
    <p:sldId id="350" r:id="rId57"/>
    <p:sldId id="267" r:id="rId58"/>
    <p:sldId id="346" r:id="rId59"/>
    <p:sldId id="268" r:id="rId60"/>
    <p:sldId id="269" r:id="rId61"/>
    <p:sldId id="270" r:id="rId62"/>
    <p:sldId id="271" r:id="rId63"/>
    <p:sldId id="272" r:id="rId64"/>
    <p:sldId id="273" r:id="rId65"/>
    <p:sldId id="274" r:id="rId66"/>
    <p:sldId id="275" r:id="rId67"/>
    <p:sldId id="348" r:id="rId68"/>
    <p:sldId id="276" r:id="rId69"/>
    <p:sldId id="277" r:id="rId70"/>
    <p:sldId id="278" r:id="rId71"/>
    <p:sldId id="279" r:id="rId72"/>
    <p:sldId id="320" r:id="rId73"/>
    <p:sldId id="321" r:id="rId74"/>
    <p:sldId id="322" r:id="rId75"/>
    <p:sldId id="359" r:id="rId76"/>
    <p:sldId id="360" r:id="rId77"/>
    <p:sldId id="319" r:id="rId78"/>
    <p:sldId id="280" r:id="rId79"/>
    <p:sldId id="281" r:id="rId80"/>
    <p:sldId id="282" r:id="rId81"/>
    <p:sldId id="283" r:id="rId82"/>
    <p:sldId id="284" r:id="rId83"/>
    <p:sldId id="285" r:id="rId84"/>
    <p:sldId id="286" r:id="rId85"/>
    <p:sldId id="323" r:id="rId86"/>
    <p:sldId id="287" r:id="rId87"/>
    <p:sldId id="288" r:id="rId88"/>
    <p:sldId id="324" r:id="rId89"/>
    <p:sldId id="325" r:id="rId90"/>
    <p:sldId id="351" r:id="rId91"/>
    <p:sldId id="291" r:id="rId92"/>
    <p:sldId id="292" r:id="rId93"/>
    <p:sldId id="293" r:id="rId94"/>
    <p:sldId id="405" r:id="rId95"/>
    <p:sldId id="406" r:id="rId96"/>
    <p:sldId id="407" r:id="rId97"/>
    <p:sldId id="408" r:id="rId98"/>
    <p:sldId id="294" r:id="rId99"/>
    <p:sldId id="295" r:id="rId100"/>
    <p:sldId id="296" r:id="rId101"/>
    <p:sldId id="298" r:id="rId102"/>
    <p:sldId id="299" r:id="rId103"/>
    <p:sldId id="300" r:id="rId104"/>
    <p:sldId id="409" r:id="rId105"/>
    <p:sldId id="410" r:id="rId106"/>
    <p:sldId id="326" r:id="rId107"/>
    <p:sldId id="327" r:id="rId108"/>
    <p:sldId id="328" r:id="rId109"/>
    <p:sldId id="329" r:id="rId110"/>
    <p:sldId id="330" r:id="rId111"/>
    <p:sldId id="331" r:id="rId112"/>
    <p:sldId id="342" r:id="rId113"/>
    <p:sldId id="332" r:id="rId114"/>
    <p:sldId id="333" r:id="rId115"/>
    <p:sldId id="334" r:id="rId116"/>
    <p:sldId id="343" r:id="rId117"/>
    <p:sldId id="335" r:id="rId118"/>
    <p:sldId id="336" r:id="rId119"/>
    <p:sldId id="352" r:id="rId120"/>
    <p:sldId id="353" r:id="rId121"/>
    <p:sldId id="354" r:id="rId122"/>
    <p:sldId id="355" r:id="rId123"/>
    <p:sldId id="356" r:id="rId124"/>
    <p:sldId id="357" r:id="rId125"/>
    <p:sldId id="358" r:id="rId126"/>
    <p:sldId id="345" r:id="rId127"/>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9900FF"/>
    <a:srgbClr val="006600"/>
    <a:srgbClr val="FF9900"/>
    <a:srgbClr val="3399FF"/>
    <a:srgbClr val="FF3300"/>
    <a:srgbClr val="0099CC"/>
    <a:srgbClr val="CC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94" autoAdjust="0"/>
  </p:normalViewPr>
  <p:slideViewPr>
    <p:cSldViewPr>
      <p:cViewPr varScale="1">
        <p:scale>
          <a:sx n="73" d="100"/>
          <a:sy n="73" d="100"/>
        </p:scale>
        <p:origin x="1731"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4B161-A8FD-43F1-8D35-082C7F21E857}" type="datetimeFigureOut">
              <a:rPr lang="zh-CN" altLang="en-US" smtClean="0"/>
              <a:t>2023/9/19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76A695-B9A6-41DE-B7AA-38D51A1908C2}" type="slidenum">
              <a:rPr lang="zh-CN" altLang="en-US" smtClean="0"/>
              <a:t>‹#›</a:t>
            </a:fld>
            <a:endParaRPr lang="zh-CN" altLang="en-US"/>
          </a:p>
        </p:txBody>
      </p:sp>
    </p:spTree>
    <p:extLst>
      <p:ext uri="{BB962C8B-B14F-4D97-AF65-F5344CB8AC3E}">
        <p14:creationId xmlns:p14="http://schemas.microsoft.com/office/powerpoint/2010/main" val="10694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5F970-AF1A-4DEC-AAF5-A226CB287443}"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61869-E382-48BC-B389-CB3F2259882E}" type="slidenum">
              <a:rPr lang="en-US" altLang="zh-CN"/>
              <a:pPr/>
              <a:t>11</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DFA84-C43E-4553-899C-AFB7DB3B15BE}" type="slidenum">
              <a:rPr lang="en-US" altLang="zh-CN"/>
              <a:pPr/>
              <a:t>12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9823E-FD76-43AE-A8C1-8A0108A338A7}" type="slidenum">
              <a:rPr lang="en-US" altLang="zh-CN"/>
              <a:pPr/>
              <a:t>13</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5203F-139E-4E51-8EAD-5A6223DCB737}" type="slidenum">
              <a:rPr lang="en-US" altLang="zh-CN"/>
              <a:pPr/>
              <a:t>14</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3892A-0C6E-4061-81D0-818C3B5DC894}" type="slidenum">
              <a:rPr lang="en-US" altLang="zh-CN"/>
              <a:pPr/>
              <a:t>15</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5EC48-8C47-4F3C-9199-FB8061E857E3}" type="slidenum">
              <a:rPr lang="en-US" altLang="zh-CN"/>
              <a:pPr/>
              <a:t>16</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40E6F-ABB3-413A-80D2-A3561BC58D75}" type="slidenum">
              <a:rPr lang="en-US" altLang="zh-CN"/>
              <a:pPr/>
              <a:t>17</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0596A-2526-43A5-A401-F914313CB8A0}" type="slidenum">
              <a:rPr lang="en-US" altLang="zh-CN"/>
              <a:pPr/>
              <a:t>18</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59B94-FD98-4E5E-B57D-58993EA92C66}" type="slidenum">
              <a:rPr lang="en-US" altLang="zh-CN"/>
              <a:pPr/>
              <a:t>19</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63FD5-7F61-49E8-8607-B4591C743EBF}" type="slidenum">
              <a:rPr lang="en-US" altLang="zh-CN"/>
              <a:pPr/>
              <a:t>20</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9AE7E-0275-486F-BD8F-640CF2B2A1C5}" type="slidenum">
              <a:rPr lang="en-US" altLang="zh-CN"/>
              <a:pPr/>
              <a:t>3</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D0F30-F431-4A3B-B4C0-180E3D31EB52}" type="slidenum">
              <a:rPr lang="en-US" altLang="zh-CN"/>
              <a:pPr/>
              <a:t>21</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6C00D-6082-42ED-B0EB-796AAA2BCDC5}" type="slidenum">
              <a:rPr lang="en-US" altLang="zh-CN"/>
              <a:pPr/>
              <a:t>22</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376E3-464A-40CC-A216-48A763C4B435}" type="slidenum">
              <a:rPr lang="en-US" altLang="zh-CN"/>
              <a:pPr/>
              <a:t>23</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28944-865E-4C8F-A466-427F6DF7B93F}" type="slidenum">
              <a:rPr lang="en-US" altLang="zh-CN"/>
              <a:pPr/>
              <a:t>24</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705A5-25E1-4440-A877-03D997DB74B3}" type="slidenum">
              <a:rPr lang="en-US" altLang="zh-CN"/>
              <a:pPr/>
              <a:t>25</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4A3D7-CA0A-44F1-B5A4-D9A6C31D4A24}" type="slidenum">
              <a:rPr lang="en-US" altLang="zh-CN"/>
              <a:pPr/>
              <a:t>26</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99B10-FF8B-4BE0-A938-534A4509D5A0}" type="slidenum">
              <a:rPr lang="en-US" altLang="zh-CN"/>
              <a:pPr/>
              <a:t>28</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8827-50A4-4E9B-92B9-B90E2D16D7B9}" type="slidenum">
              <a:rPr lang="en-US" altLang="zh-CN"/>
              <a:pPr/>
              <a:t>29</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zh-CN" altLang="en-US" dirty="0"/>
              <a:t>归纳法</a:t>
            </a:r>
            <a:endParaRPr lang="en-US" altLang="zh-CN" dirty="0"/>
          </a:p>
          <a:p>
            <a:r>
              <a:rPr lang="en-US" altLang="zh-CN" dirty="0"/>
              <a:t>k=1</a:t>
            </a:r>
            <a:r>
              <a:rPr lang="zh-CN" altLang="en-US" dirty="0"/>
              <a:t>时 </a:t>
            </a:r>
            <a:r>
              <a:rPr lang="en-US" altLang="zh-CN" dirty="0"/>
              <a:t>num(1)=2fib(2)-1=1</a:t>
            </a:r>
          </a:p>
          <a:p>
            <a:r>
              <a:rPr lang="zh-CN" altLang="en-US" dirty="0"/>
              <a:t> </a:t>
            </a:r>
            <a:r>
              <a:rPr lang="en-US" altLang="zh-CN" dirty="0"/>
              <a:t>n(k+1)=n(k)+n(k-1)+1=2fib(k+1)-1+2fib(k)-1+1=2fib(k+2)-1</a:t>
            </a:r>
          </a:p>
          <a:p>
            <a:r>
              <a:rPr lang="zh-CN" altLang="en-US" dirty="0"/>
              <a:t>高度为</a:t>
            </a:r>
            <a:r>
              <a:rPr lang="en-US" altLang="zh-CN" dirty="0"/>
              <a:t>k</a:t>
            </a:r>
            <a:r>
              <a:rPr lang="zh-CN" altLang="en-US" dirty="0"/>
              <a:t>的二叉树最大结点个数为</a:t>
            </a:r>
            <a:r>
              <a:rPr lang="en-US" altLang="zh-CN" dirty="0"/>
              <a:t>2</a:t>
            </a:r>
            <a:r>
              <a:rPr lang="en-US" altLang="zh-CN" baseline="30000" dirty="0"/>
              <a:t>k+1</a:t>
            </a:r>
            <a:r>
              <a:rPr lang="en-US" altLang="zh-CN" dirty="0"/>
              <a:t>-1</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53614-24A8-4BA8-9F9F-C753F244BBB6}" type="slidenum">
              <a:rPr lang="en-US" altLang="zh-CN"/>
              <a:pPr/>
              <a:t>30</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DCE48-E083-46F7-8567-F8270C436964}" type="slidenum">
              <a:rPr lang="en-US" altLang="zh-CN"/>
              <a:pPr/>
              <a:t>31</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049D9-986D-4C01-9C90-66ABE53BD886}" type="slidenum">
              <a:rPr lang="en-US" altLang="zh-CN"/>
              <a:pPr/>
              <a:t>4</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B255C-2F3D-4916-BCAE-351F7CB83DD7}" type="slidenum">
              <a:rPr lang="en-US" altLang="zh-CN"/>
              <a:pPr/>
              <a:t>33</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7048D-2AEE-4521-867D-2BE67067C695}" type="slidenum">
              <a:rPr lang="en-US" altLang="zh-CN"/>
              <a:pPr/>
              <a:t>34</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FD9CF-CE50-4BF9-B13F-9310DC7391DE}" type="slidenum">
              <a:rPr lang="en-US" altLang="zh-CN"/>
              <a:pPr/>
              <a:t>35</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818A8-24E4-4716-8EBF-CE0EDF050DA9}" type="slidenum">
              <a:rPr lang="en-US" altLang="zh-CN"/>
              <a:pPr/>
              <a:t>36</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82D1C-BB88-44EA-96BE-244EA2D2D987}" type="slidenum">
              <a:rPr lang="en-US" altLang="zh-CN"/>
              <a:pPr/>
              <a:t>37</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74459-A859-4CF8-8F1E-814AB5B2162B}" type="slidenum">
              <a:rPr lang="en-US" altLang="zh-CN"/>
              <a:pPr/>
              <a:t>38</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44325-C423-4687-8AD7-68D351F1B676}" type="slidenum">
              <a:rPr lang="en-US" altLang="zh-CN"/>
              <a:pPr/>
              <a:t>39</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满二叉树深度是</a:t>
            </a:r>
            <a:r>
              <a:rPr lang="en-US" altLang="zh-CN" dirty="0"/>
              <a:t>log(n+1)</a:t>
            </a:r>
            <a:endParaRPr lang="zh-CN" altLang="en-US" dirty="0"/>
          </a:p>
        </p:txBody>
      </p:sp>
      <p:sp>
        <p:nvSpPr>
          <p:cNvPr id="4" name="灯片编号占位符 3"/>
          <p:cNvSpPr>
            <a:spLocks noGrp="1"/>
          </p:cNvSpPr>
          <p:nvPr>
            <p:ph type="sldNum" sz="quarter" idx="10"/>
          </p:nvPr>
        </p:nvSpPr>
        <p:spPr/>
        <p:txBody>
          <a:bodyPr/>
          <a:lstStyle/>
          <a:p>
            <a:fld id="{3976A695-B9A6-41DE-B7AA-38D51A1908C2}" type="slidenum">
              <a:rPr lang="zh-CN" altLang="en-US" smtClean="0"/>
              <a:t>55</a:t>
            </a:fld>
            <a:endParaRPr lang="zh-CN" altLang="en-US"/>
          </a:p>
        </p:txBody>
      </p:sp>
    </p:spTree>
    <p:extLst>
      <p:ext uri="{BB962C8B-B14F-4D97-AF65-F5344CB8AC3E}">
        <p14:creationId xmlns:p14="http://schemas.microsoft.com/office/powerpoint/2010/main" val="3825918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T(n)=2^k*T(n/2^k)+1+2+…2^(k-1)=2n</a:t>
            </a:r>
            <a:endParaRPr lang="zh-CN" altLang="en-US" dirty="0"/>
          </a:p>
        </p:txBody>
      </p:sp>
      <p:sp>
        <p:nvSpPr>
          <p:cNvPr id="4" name="灯片编号占位符 3"/>
          <p:cNvSpPr>
            <a:spLocks noGrp="1"/>
          </p:cNvSpPr>
          <p:nvPr>
            <p:ph type="sldNum" sz="quarter" idx="5"/>
          </p:nvPr>
        </p:nvSpPr>
        <p:spPr/>
        <p:txBody>
          <a:bodyPr/>
          <a:lstStyle/>
          <a:p>
            <a:fld id="{3976A695-B9A6-41DE-B7AA-38D51A1908C2}" type="slidenum">
              <a:rPr lang="zh-CN" altLang="en-US" smtClean="0"/>
              <a:t>74</a:t>
            </a:fld>
            <a:endParaRPr lang="zh-CN" altLang="en-US"/>
          </a:p>
        </p:txBody>
      </p:sp>
    </p:spTree>
    <p:extLst>
      <p:ext uri="{BB962C8B-B14F-4D97-AF65-F5344CB8AC3E}">
        <p14:creationId xmlns:p14="http://schemas.microsoft.com/office/powerpoint/2010/main" val="6940037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03344-5150-4FD2-892E-AE7CE67CC48B}" type="slidenum">
              <a:rPr lang="en-US" altLang="zh-CN"/>
              <a:pPr/>
              <a:t>75</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524F3-4D00-4AD5-B14C-2C4C5D58EA56}" type="slidenum">
              <a:rPr lang="en-US" altLang="zh-CN"/>
              <a:pPr/>
              <a:t>5</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2B58A-E93B-4B0B-9C9B-25643FE36912}" type="slidenum">
              <a:rPr lang="en-US" altLang="zh-CN"/>
              <a:pPr/>
              <a:t>76</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T(n)=T(n/2)+O(n)</a:t>
            </a:r>
          </a:p>
          <a:p>
            <a:r>
              <a:rPr lang="en-US" altLang="zh-CN" dirty="0"/>
              <a:t>       =T(n/4)+</a:t>
            </a:r>
            <a:r>
              <a:rPr lang="en-US" altLang="zh-CN" dirty="0" err="1"/>
              <a:t>n+n</a:t>
            </a:r>
            <a:r>
              <a:rPr lang="en-US" altLang="zh-CN" dirty="0"/>
              <a:t>/2</a:t>
            </a:r>
          </a:p>
          <a:p>
            <a:r>
              <a:rPr lang="en-US" altLang="zh-CN" dirty="0"/>
              <a:t>       =T(n/2^k)+</a:t>
            </a:r>
            <a:r>
              <a:rPr lang="en-US" altLang="zh-CN" dirty="0" err="1"/>
              <a:t>n+n</a:t>
            </a:r>
            <a:r>
              <a:rPr lang="en-US" altLang="zh-CN" dirty="0"/>
              <a:t>/2+…n/2^(k-1)</a:t>
            </a:r>
          </a:p>
          <a:p>
            <a:r>
              <a:rPr lang="en-US" altLang="zh-CN" dirty="0"/>
              <a:t>       =1+2n*(1-1/2^k)</a:t>
            </a:r>
          </a:p>
          <a:p>
            <a:r>
              <a:rPr lang="en-US" altLang="zh-CN" dirty="0"/>
              <a:t>       =2n-1</a:t>
            </a:r>
            <a:endParaRPr lang="zh-CN" altLang="en-US" dirty="0"/>
          </a:p>
        </p:txBody>
      </p:sp>
      <p:sp>
        <p:nvSpPr>
          <p:cNvPr id="4" name="灯片编号占位符 3"/>
          <p:cNvSpPr>
            <a:spLocks noGrp="1"/>
          </p:cNvSpPr>
          <p:nvPr>
            <p:ph type="sldNum" sz="quarter" idx="5"/>
          </p:nvPr>
        </p:nvSpPr>
        <p:spPr/>
        <p:txBody>
          <a:bodyPr/>
          <a:lstStyle/>
          <a:p>
            <a:fld id="{3976A695-B9A6-41DE-B7AA-38D51A1908C2}" type="slidenum">
              <a:rPr lang="zh-CN" altLang="en-US" smtClean="0"/>
              <a:t>83</a:t>
            </a:fld>
            <a:endParaRPr lang="zh-CN" altLang="en-US"/>
          </a:p>
        </p:txBody>
      </p:sp>
    </p:spTree>
    <p:extLst>
      <p:ext uri="{BB962C8B-B14F-4D97-AF65-F5344CB8AC3E}">
        <p14:creationId xmlns:p14="http://schemas.microsoft.com/office/powerpoint/2010/main" val="152569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原来问题变为</a:t>
            </a:r>
            <a:r>
              <a:rPr lang="en-US" altLang="zh-CN" dirty="0"/>
              <a:t>4</a:t>
            </a:r>
            <a:r>
              <a:rPr lang="zh-CN" altLang="en-US" dirty="0"/>
              <a:t>个长度为</a:t>
            </a:r>
            <a:r>
              <a:rPr lang="en-US" altLang="zh-CN" dirty="0"/>
              <a:t>n/2</a:t>
            </a:r>
            <a:r>
              <a:rPr lang="zh-CN" altLang="en-US" dirty="0"/>
              <a:t>的数相乘的问题，</a:t>
            </a:r>
            <a:r>
              <a:rPr lang="en-US" altLang="zh-CN" dirty="0" err="1"/>
              <a:t>ac,ad,bc,bd</a:t>
            </a:r>
            <a:r>
              <a:rPr lang="zh-CN" altLang="en-US" dirty="0"/>
              <a:t>所以</a:t>
            </a:r>
            <a:r>
              <a:rPr lang="en-US" altLang="zh-CN" dirty="0"/>
              <a:t>k=4,m=2,</a:t>
            </a:r>
            <a:r>
              <a:rPr lang="zh-CN" altLang="en-US" dirty="0"/>
              <a:t>带入公式还是</a:t>
            </a:r>
            <a:r>
              <a:rPr lang="en-US" altLang="zh-CN" dirty="0"/>
              <a:t>n</a:t>
            </a:r>
            <a:r>
              <a:rPr lang="zh-CN" altLang="en-US"/>
              <a:t>平方</a:t>
            </a:r>
            <a:endParaRPr lang="en-US" altLang="zh-CN" dirty="0"/>
          </a:p>
        </p:txBody>
      </p:sp>
      <p:sp>
        <p:nvSpPr>
          <p:cNvPr id="4" name="灯片编号占位符 3"/>
          <p:cNvSpPr>
            <a:spLocks noGrp="1"/>
          </p:cNvSpPr>
          <p:nvPr>
            <p:ph type="sldNum" sz="quarter" idx="10"/>
          </p:nvPr>
        </p:nvSpPr>
        <p:spPr/>
        <p:txBody>
          <a:bodyPr/>
          <a:lstStyle/>
          <a:p>
            <a:fld id="{291DAFB0-577D-4F57-91E8-40AD21C2F06B}" type="slidenum">
              <a:rPr lang="en-US" altLang="zh-CN" smtClean="0"/>
              <a:pPr/>
              <a:t>119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028CA-8B0A-46B6-80FB-C2BE1E970C37}" type="slidenum">
              <a:rPr lang="en-US" altLang="zh-CN"/>
              <a:pPr/>
              <a:t>6</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C7C5-DC09-4364-AD60-ABE70D679869}" type="slidenum">
              <a:rPr lang="en-US" altLang="zh-CN"/>
              <a:pPr/>
              <a:t>7</a:t>
            </a:fld>
            <a:endParaRPr lang="en-US" altLang="zh-CN"/>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D732B-E897-49EF-A6D8-43FDA9F80CA6}" type="slidenum">
              <a:rPr lang="en-US" altLang="zh-CN"/>
              <a:pPr/>
              <a:t>8</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2E8E2-BA08-474B-AEE2-3C2433EB6AAF}" type="slidenum">
              <a:rPr lang="en-US" altLang="zh-CN"/>
              <a:pPr/>
              <a:t>9</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68EFD-5D05-4955-BD70-353067430007}" type="slidenum">
              <a:rPr lang="en-US" altLang="zh-CN"/>
              <a:pPr/>
              <a:t>10</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7A8EB39E-586A-4FED-AD26-4A39FA6D82B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671718C-B457-47E3-85F0-D74B911B4E2A}"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E2D360C-962D-4BC9-BE28-16F732071F2C}"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A2E44AA8-C35E-4428-BE6D-CBD863B20E96}"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FA17A5AC-CE1D-45AA-88EB-F871A0258B03}"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8EEBB701-B912-4D29-BBE7-C67EB525BEA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527901CA-C70B-4BA9-811D-A24CAEE7ED84}"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2A9E5F-F1AC-4D13-8131-02734355F701}"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97EE222-7115-4D37-9C1F-13D218B3A81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080C313-9581-4081-B2A6-98C026E6A6DD}"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E890230-DE6A-4017-A2A2-82BD8C903047}"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B8B3BA7-050E-4D4A-9790-5E1B5C57C436}"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5.wmf"/></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52.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image" Target="../media/image42.wmf"/><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19.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oleObject" Target="../embeddings/oleObject14.bin"/><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16.bin"/><Relationship Id="rId11" Type="http://schemas.openxmlformats.org/officeDocument/2006/relationships/image" Target="../media/image51.wmf"/><Relationship Id="rId24" Type="http://schemas.openxmlformats.org/officeDocument/2006/relationships/oleObject" Target="../embeddings/oleObject25.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10" Type="http://schemas.openxmlformats.org/officeDocument/2006/relationships/oleObject" Target="../embeddings/oleObject18.bin"/><Relationship Id="rId19" Type="http://schemas.openxmlformats.org/officeDocument/2006/relationships/image" Target="../media/image55.wmf"/><Relationship Id="rId4" Type="http://schemas.openxmlformats.org/officeDocument/2006/relationships/oleObject" Target="../embeddings/oleObject15.bin"/><Relationship Id="rId9" Type="http://schemas.openxmlformats.org/officeDocument/2006/relationships/image" Target="../media/image50.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59.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file:///E:\Teaching\&#25968;&#25454;&#32467;&#26500;-2006\&#35838;&#20214;&#28436;&#31034;\&#27721;&#35834;&#22612;\&#27721;&#35834;&#22612;.ex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羊皮纸"/>
          <p:cNvSpPr txBox="1">
            <a:spLocks noChangeArrowheads="1"/>
          </p:cNvSpPr>
          <p:nvPr/>
        </p:nvSpPr>
        <p:spPr bwMode="auto">
          <a:xfrm>
            <a:off x="2786050" y="214290"/>
            <a:ext cx="3786214" cy="701675"/>
          </a:xfrm>
          <a:prstGeom prst="rect">
            <a:avLst/>
          </a:prstGeom>
          <a:blipFill dpi="0" rotWithShape="1">
            <a:blip r:embed="rId2" cstate="print"/>
            <a:srcRect/>
            <a:tile tx="0" ty="0" sx="100000" sy="100000" flip="none" algn="tl"/>
          </a:blipFill>
          <a:ln w="9525">
            <a:noFill/>
            <a:miter lim="800000"/>
            <a:headEnd/>
            <a:tailEnd/>
          </a:ln>
          <a:effectLst>
            <a:outerShdw dist="35921" dir="2700000" algn="ctr" rotWithShape="0">
              <a:schemeClr val="bg2"/>
            </a:outer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j-ea"/>
                <a:cs typeface="Times New Roman" pitchFamily="18" charset="0"/>
              </a:rPr>
              <a:t>第</a:t>
            </a:r>
            <a:r>
              <a:rPr lang="en-US" altLang="zh-CN"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mj-ea"/>
                <a:cs typeface="Times New Roman" pitchFamily="18" charset="0"/>
              </a:rPr>
              <a:t>2</a:t>
            </a:r>
            <a:r>
              <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j-ea"/>
                <a:cs typeface="Times New Roman" pitchFamily="18" charset="0"/>
              </a:rPr>
              <a:t>章 分治法</a:t>
            </a:r>
          </a:p>
        </p:txBody>
      </p:sp>
      <p:sp>
        <p:nvSpPr>
          <p:cNvPr id="5" name="TextBox 4"/>
          <p:cNvSpPr txBox="1"/>
          <p:nvPr/>
        </p:nvSpPr>
        <p:spPr>
          <a:xfrm>
            <a:off x="2143108" y="2110079"/>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dirty="0">
                <a:solidFill>
                  <a:srgbClr val="FF0000"/>
                </a:solidFill>
                <a:latin typeface="Verdana" pitchFamily="34" charset="0"/>
                <a:ea typeface="Verdana" pitchFamily="34" charset="0"/>
                <a:cs typeface="Verdana" pitchFamily="34" charset="0"/>
              </a:rPr>
              <a:t>2.2</a:t>
            </a:r>
            <a:r>
              <a:rPr lang="pt-BR" altLang="zh-CN" dirty="0">
                <a:solidFill>
                  <a:srgbClr val="FF0000"/>
                </a:solidFill>
                <a:latin typeface="Times New Roman" pitchFamily="18" charset="0"/>
                <a:ea typeface="叶根友毛笔行书2.0版" pitchFamily="2" charset="-122"/>
                <a:cs typeface="Times New Roman" pitchFamily="18" charset="0"/>
              </a:rPr>
              <a:t> </a:t>
            </a:r>
            <a:r>
              <a:rPr lang="zh-CN" altLang="zh-CN" dirty="0">
                <a:solidFill>
                  <a:srgbClr val="FF0000"/>
                </a:solidFill>
                <a:latin typeface="Times New Roman" pitchFamily="18" charset="0"/>
                <a:ea typeface="叶根友毛笔行书2.0版" pitchFamily="2" charset="-122"/>
                <a:cs typeface="Times New Roman" pitchFamily="18" charset="0"/>
              </a:rPr>
              <a:t>求解排序问题</a:t>
            </a:r>
          </a:p>
        </p:txBody>
      </p:sp>
      <p:sp>
        <p:nvSpPr>
          <p:cNvPr id="6" name="TextBox 5"/>
          <p:cNvSpPr txBox="1"/>
          <p:nvPr/>
        </p:nvSpPr>
        <p:spPr>
          <a:xfrm>
            <a:off x="2143108" y="1428735"/>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a:solidFill>
                  <a:srgbClr val="FF0000"/>
                </a:solidFill>
                <a:latin typeface="Verdana" pitchFamily="34" charset="0"/>
                <a:ea typeface="Verdana" pitchFamily="34" charset="0"/>
                <a:cs typeface="Verdana" pitchFamily="34" charset="0"/>
              </a:rPr>
              <a:t>2.1</a:t>
            </a:r>
            <a:r>
              <a:rPr lang="en-US" altLang="zh-CN" dirty="0">
                <a:solidFill>
                  <a:srgbClr val="FF0000"/>
                </a:solidFill>
                <a:latin typeface="Times New Roman" pitchFamily="18" charset="0"/>
                <a:ea typeface="叶根友毛笔行书2.0版" pitchFamily="2" charset="-122"/>
                <a:cs typeface="Times New Roman" pitchFamily="18" charset="0"/>
              </a:rPr>
              <a:t> </a:t>
            </a:r>
            <a:r>
              <a:rPr lang="zh-CN" altLang="en-US" dirty="0">
                <a:solidFill>
                  <a:srgbClr val="FF0000"/>
                </a:solidFill>
                <a:latin typeface="Times New Roman" pitchFamily="18" charset="0"/>
                <a:ea typeface="叶根友毛笔行书2.0版" pitchFamily="2" charset="-122"/>
                <a:cs typeface="Times New Roman" pitchFamily="18" charset="0"/>
              </a:rPr>
              <a:t>分治法概述</a:t>
            </a:r>
          </a:p>
        </p:txBody>
      </p:sp>
      <p:sp>
        <p:nvSpPr>
          <p:cNvPr id="7" name="TextBox 6"/>
          <p:cNvSpPr txBox="1"/>
          <p:nvPr/>
        </p:nvSpPr>
        <p:spPr>
          <a:xfrm>
            <a:off x="2143108" y="2786058"/>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a:solidFill>
                  <a:srgbClr val="FF0000"/>
                </a:solidFill>
                <a:latin typeface="Verdana" pitchFamily="34" charset="0"/>
                <a:ea typeface="Verdana" pitchFamily="34" charset="0"/>
                <a:cs typeface="Verdana" pitchFamily="34" charset="0"/>
              </a:rPr>
              <a:t>2.3</a:t>
            </a:r>
            <a:r>
              <a:rPr lang="en-US" altLang="zh-CN" dirty="0">
                <a:solidFill>
                  <a:srgbClr val="FF0000"/>
                </a:solidFill>
                <a:latin typeface="Times New Roman" pitchFamily="18" charset="0"/>
                <a:ea typeface="叶根友毛笔行书2.0版" pitchFamily="2" charset="-122"/>
                <a:cs typeface="Times New Roman" pitchFamily="18" charset="0"/>
              </a:rPr>
              <a:t> </a:t>
            </a:r>
            <a:r>
              <a:rPr lang="zh-CN" altLang="zh-CN" dirty="0">
                <a:solidFill>
                  <a:srgbClr val="FF0000"/>
                </a:solidFill>
                <a:latin typeface="Times New Roman" pitchFamily="18" charset="0"/>
                <a:ea typeface="叶根友毛笔行书2.0版" pitchFamily="2" charset="-122"/>
                <a:cs typeface="Times New Roman" pitchFamily="18" charset="0"/>
              </a:rPr>
              <a:t>求解查找问题</a:t>
            </a:r>
          </a:p>
        </p:txBody>
      </p:sp>
      <p:sp>
        <p:nvSpPr>
          <p:cNvPr id="8" name="TextBox 7"/>
          <p:cNvSpPr txBox="1"/>
          <p:nvPr/>
        </p:nvSpPr>
        <p:spPr>
          <a:xfrm>
            <a:off x="2143108" y="3467401"/>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dirty="0">
                <a:solidFill>
                  <a:srgbClr val="FF0000"/>
                </a:solidFill>
                <a:latin typeface="Verdana" pitchFamily="34" charset="0"/>
                <a:ea typeface="Verdana" pitchFamily="34" charset="0"/>
                <a:cs typeface="Verdana" pitchFamily="34" charset="0"/>
              </a:rPr>
              <a:t>2.4</a:t>
            </a:r>
            <a:r>
              <a:rPr lang="pt-BR" altLang="zh-CN" dirty="0">
                <a:solidFill>
                  <a:srgbClr val="FF0000"/>
                </a:solidFill>
                <a:latin typeface="Times New Roman" pitchFamily="18" charset="0"/>
                <a:ea typeface="叶根友毛笔行书2.0版" pitchFamily="2" charset="-122"/>
                <a:cs typeface="Times New Roman" pitchFamily="18" charset="0"/>
              </a:rPr>
              <a:t> </a:t>
            </a:r>
            <a:r>
              <a:rPr lang="zh-CN" altLang="zh-CN" dirty="0">
                <a:solidFill>
                  <a:srgbClr val="FF0000"/>
                </a:solidFill>
                <a:latin typeface="Times New Roman" pitchFamily="18" charset="0"/>
                <a:ea typeface="叶根友毛笔行书2.0版" pitchFamily="2" charset="-122"/>
                <a:cs typeface="Times New Roman" pitchFamily="18" charset="0"/>
              </a:rPr>
              <a:t>求解组合问题</a:t>
            </a:r>
          </a:p>
        </p:txBody>
      </p:sp>
      <p:sp>
        <p:nvSpPr>
          <p:cNvPr id="9" name="TextBox 8"/>
          <p:cNvSpPr txBox="1"/>
          <p:nvPr/>
        </p:nvSpPr>
        <p:spPr>
          <a:xfrm>
            <a:off x="2143108" y="4181781"/>
            <a:ext cx="5400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a:solidFill>
                  <a:srgbClr val="FF0000"/>
                </a:solidFill>
                <a:latin typeface="Verdana" pitchFamily="34" charset="0"/>
                <a:ea typeface="Verdana" pitchFamily="34" charset="0"/>
                <a:cs typeface="Verdana" pitchFamily="34" charset="0"/>
              </a:rPr>
              <a:t>2.5</a:t>
            </a:r>
            <a:r>
              <a:rPr lang="en-US" altLang="zh-CN" dirty="0">
                <a:solidFill>
                  <a:srgbClr val="FF0000"/>
                </a:solidFill>
                <a:latin typeface="Times New Roman" pitchFamily="18" charset="0"/>
                <a:ea typeface="叶根友毛笔行书2.0版" pitchFamily="2" charset="-122"/>
                <a:cs typeface="Times New Roman" pitchFamily="18" charset="0"/>
              </a:rPr>
              <a:t> </a:t>
            </a:r>
            <a:r>
              <a:rPr lang="zh-CN" altLang="zh-CN" dirty="0">
                <a:solidFill>
                  <a:srgbClr val="FF0000"/>
                </a:solidFill>
                <a:latin typeface="Times New Roman" pitchFamily="18" charset="0"/>
                <a:ea typeface="叶根友毛笔行书2.0版" pitchFamily="2" charset="-122"/>
                <a:cs typeface="Times New Roman" pitchFamily="18" charset="0"/>
              </a:rPr>
              <a:t>求解大整数乘法和矩阵乘法问题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00B9183-3B97-46F6-92EB-A2B046D54E7A}" type="slidenum">
              <a:rPr lang="en-US" altLang="zh-CN"/>
              <a:pPr/>
              <a:t>10</a:t>
            </a:fld>
            <a:endParaRPr lang="en-US" altLang="zh-CN"/>
          </a:p>
        </p:txBody>
      </p:sp>
      <p:sp>
        <p:nvSpPr>
          <p:cNvPr id="23554" name="Rectangle 2"/>
          <p:cNvSpPr>
            <a:spLocks noGrp="1" noChangeArrowheads="1"/>
          </p:cNvSpPr>
          <p:nvPr>
            <p:ph type="title"/>
          </p:nvPr>
        </p:nvSpPr>
        <p:spPr/>
        <p:txBody>
          <a:bodyPr/>
          <a:lstStyle/>
          <a:p>
            <a:r>
              <a:rPr lang="en-US" altLang="zh-CN"/>
              <a:t>Types of recursion</a:t>
            </a:r>
          </a:p>
        </p:txBody>
      </p:sp>
      <p:sp>
        <p:nvSpPr>
          <p:cNvPr id="23555" name="Rectangle 3"/>
          <p:cNvSpPr>
            <a:spLocks noGrp="1" noChangeArrowheads="1"/>
          </p:cNvSpPr>
          <p:nvPr>
            <p:ph type="body" idx="1"/>
          </p:nvPr>
        </p:nvSpPr>
        <p:spPr/>
        <p:txBody>
          <a:bodyPr/>
          <a:lstStyle/>
          <a:p>
            <a:r>
              <a:rPr lang="en-US" altLang="zh-CN"/>
              <a:t>Recursive definition</a:t>
            </a:r>
          </a:p>
          <a:p>
            <a:pPr lvl="1"/>
            <a:r>
              <a:rPr lang="en-US" altLang="zh-CN"/>
              <a:t>Fibonacci numbers</a:t>
            </a:r>
          </a:p>
          <a:p>
            <a:pPr lvl="1"/>
            <a:endParaRPr lang="en-US" altLang="zh-CN"/>
          </a:p>
        </p:txBody>
      </p:sp>
      <p:graphicFrame>
        <p:nvGraphicFramePr>
          <p:cNvPr id="23557" name="Object 5"/>
          <p:cNvGraphicFramePr>
            <a:graphicFrameLocks noChangeAspect="1"/>
          </p:cNvGraphicFramePr>
          <p:nvPr/>
        </p:nvGraphicFramePr>
        <p:xfrm>
          <a:off x="1619250" y="3141663"/>
          <a:ext cx="5484813" cy="914400"/>
        </p:xfrm>
        <a:graphic>
          <a:graphicData uri="http://schemas.openxmlformats.org/presentationml/2006/ole">
            <mc:AlternateContent xmlns:mc="http://schemas.openxmlformats.org/markup-compatibility/2006">
              <mc:Choice xmlns:v="urn:schemas-microsoft-com:vml" Requires="v">
                <p:oleObj name="Equation" r:id="rId3" imgW="2654280" imgH="457200" progId="">
                  <p:embed/>
                </p:oleObj>
              </mc:Choice>
              <mc:Fallback>
                <p:oleObj name="Equation" r:id="rId3" imgW="265428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141663"/>
                        <a:ext cx="54848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28370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Text Box 3"/>
          <p:cNvSpPr txBox="1">
            <a:spLocks noChangeArrowheads="1"/>
          </p:cNvSpPr>
          <p:nvPr/>
        </p:nvSpPr>
        <p:spPr bwMode="auto">
          <a:xfrm>
            <a:off x="822330" y="333375"/>
            <a:ext cx="6750066" cy="471155"/>
          </a:xfrm>
          <a:prstGeom prst="rect">
            <a:avLst/>
          </a:prstGeom>
          <a:solidFill>
            <a:schemeClr val="bg1">
              <a:lumMod val="95000"/>
            </a:schemeClr>
          </a:solidFill>
          <a:ln w="9525">
            <a:noFill/>
            <a:miter lim="800000"/>
            <a:headEnd/>
            <a:tailEnd/>
          </a:ln>
          <a:effectLst/>
        </p:spPr>
        <p:txBody>
          <a:bodyPr wrap="square">
            <a:spAutoFit/>
          </a:bodyPr>
          <a:lstStyle/>
          <a:p>
            <a:pPr>
              <a:lnSpc>
                <a:spcPts val="3300"/>
              </a:lnSpc>
              <a:spcBef>
                <a:spcPts val="0"/>
              </a:spcBef>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）该</a:t>
            </a:r>
            <a:r>
              <a:rPr lang="zh-CN" altLang="en-US" sz="2000" dirty="0">
                <a:solidFill>
                  <a:srgbClr val="0000FF"/>
                </a:solidFill>
                <a:latin typeface="Consolas" pitchFamily="49" charset="0"/>
                <a:ea typeface="仿宋" pitchFamily="49" charset="-122"/>
                <a:cs typeface="Consolas" pitchFamily="49" charset="0"/>
              </a:rPr>
              <a:t>子序列跨越序列</a:t>
            </a:r>
            <a:r>
              <a:rPr lang="en-US" altLang="zh-CN"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的中部而占据左右两部</a:t>
            </a:r>
            <a:r>
              <a:rPr lang="zh-CN" altLang="en-US" sz="2000">
                <a:solidFill>
                  <a:srgbClr val="0000FF"/>
                </a:solidFill>
                <a:latin typeface="Consolas" pitchFamily="49" charset="0"/>
                <a:ea typeface="仿宋" pitchFamily="49" charset="-122"/>
                <a:cs typeface="Consolas" pitchFamily="49" charset="0"/>
              </a:rPr>
              <a:t>分。</a:t>
            </a:r>
            <a:endParaRPr lang="zh-CN" altLang="en-US" sz="2000" dirty="0">
              <a:solidFill>
                <a:srgbClr val="0000FF"/>
              </a:solidFill>
              <a:latin typeface="Consolas" pitchFamily="49" charset="0"/>
              <a:ea typeface="仿宋" pitchFamily="49" charset="-122"/>
              <a:cs typeface="Consolas" pitchFamily="49" charset="0"/>
            </a:endParaRPr>
          </a:p>
        </p:txBody>
      </p:sp>
      <p:sp>
        <p:nvSpPr>
          <p:cNvPr id="168965" name="Rectangle 5"/>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8" name="TextBox 7"/>
          <p:cNvSpPr txBox="1"/>
          <p:nvPr/>
        </p:nvSpPr>
        <p:spPr>
          <a:xfrm>
            <a:off x="1357290" y="2314510"/>
            <a:ext cx="235745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a:solidFill>
                  <a:srgbClr val="0000FF"/>
                </a:solidFill>
                <a:latin typeface="Consolas" pitchFamily="49" charset="0"/>
                <a:cs typeface="Consolas" pitchFamily="49" charset="0"/>
              </a:rPr>
              <a:t> </a:t>
            </a:r>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baseline="-25000">
                <a:solidFill>
                  <a:srgbClr val="0000FF"/>
                </a:solidFill>
                <a:latin typeface="Consolas" pitchFamily="49" charset="0"/>
                <a:cs typeface="Consolas" pitchFamily="49" charset="0"/>
              </a:rPr>
              <a:t>+1</a:t>
            </a:r>
            <a:r>
              <a:rPr lang="pt-BR" altLang="zh-CN" sz="2000">
                <a:solidFill>
                  <a:srgbClr val="0000FF"/>
                </a:solidFill>
                <a:latin typeface="Consolas" pitchFamily="49" charset="0"/>
                <a:cs typeface="Consolas" pitchFamily="49" charset="0"/>
              </a:rPr>
              <a:t>  … … </a:t>
            </a:r>
            <a:r>
              <a:rPr lang="pt-BR" altLang="zh-CN" i="1">
                <a:solidFill>
                  <a:srgbClr val="FF0000"/>
                </a:solidFill>
                <a:latin typeface="Consolas" pitchFamily="49" charset="0"/>
                <a:cs typeface="Consolas" pitchFamily="49" charset="0"/>
              </a:rPr>
              <a:t>a</a:t>
            </a:r>
            <a:r>
              <a:rPr lang="pt-BR" altLang="zh-CN" baseline="-25000">
                <a:solidFill>
                  <a:srgbClr val="FF0000"/>
                </a:solidFill>
                <a:latin typeface="Consolas" pitchFamily="49" charset="0"/>
                <a:cs typeface="Consolas" pitchFamily="49" charset="0"/>
              </a:rPr>
              <a:t>mid</a:t>
            </a:r>
            <a:endParaRPr lang="zh-CN" altLang="zh-CN">
              <a:solidFill>
                <a:srgbClr val="FF0000"/>
              </a:solidFill>
              <a:latin typeface="Consolas" pitchFamily="49" charset="0"/>
              <a:cs typeface="Consolas" pitchFamily="49" charset="0"/>
            </a:endParaRPr>
          </a:p>
        </p:txBody>
      </p:sp>
      <p:sp>
        <p:nvSpPr>
          <p:cNvPr id="9" name="TextBox 8"/>
          <p:cNvSpPr txBox="1"/>
          <p:nvPr/>
        </p:nvSpPr>
        <p:spPr>
          <a:xfrm>
            <a:off x="3786182" y="2314510"/>
            <a:ext cx="264320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mid+1</a:t>
            </a:r>
            <a:r>
              <a:rPr lang="en-US" altLang="zh-CN" sz="2000">
                <a:solidFill>
                  <a:srgbClr val="0000FF"/>
                </a:solidFill>
                <a:latin typeface="Consolas" pitchFamily="49" charset="0"/>
                <a:cs typeface="Consolas" pitchFamily="49" charset="0"/>
              </a:rPr>
              <a:t>   …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  </a:t>
            </a:r>
            <a:endParaRPr lang="zh-CN" altLang="zh-CN" sz="2000">
              <a:solidFill>
                <a:srgbClr val="0000FF"/>
              </a:solidFill>
              <a:latin typeface="Consolas" pitchFamily="49" charset="0"/>
              <a:cs typeface="Consolas" pitchFamily="49" charset="0"/>
            </a:endParaRPr>
          </a:p>
        </p:txBody>
      </p:sp>
      <p:sp>
        <p:nvSpPr>
          <p:cNvPr id="10" name="左大括号 9"/>
          <p:cNvSpPr/>
          <p:nvPr/>
        </p:nvSpPr>
        <p:spPr>
          <a:xfrm rot="16200000">
            <a:off x="2393141" y="2064478"/>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左大括号 10"/>
          <p:cNvSpPr/>
          <p:nvPr/>
        </p:nvSpPr>
        <p:spPr>
          <a:xfrm rot="16200000">
            <a:off x="4879212" y="1764466"/>
            <a:ext cx="242832" cy="24288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1714480" y="3243204"/>
            <a:ext cx="171451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maxLeftSum</a:t>
            </a:r>
            <a:endParaRPr lang="zh-CN" altLang="zh-CN" sz="2000">
              <a:solidFill>
                <a:srgbClr val="0000FF"/>
              </a:solidFill>
              <a:latin typeface="Consolas" pitchFamily="49" charset="0"/>
              <a:cs typeface="Consolas" pitchFamily="49" charset="0"/>
            </a:endParaRPr>
          </a:p>
        </p:txBody>
      </p:sp>
      <p:sp>
        <p:nvSpPr>
          <p:cNvPr id="13" name="TextBox 12"/>
          <p:cNvSpPr txBox="1"/>
          <p:nvPr/>
        </p:nvSpPr>
        <p:spPr>
          <a:xfrm>
            <a:off x="4214810" y="3200284"/>
            <a:ext cx="178595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maxRightSum</a:t>
            </a:r>
            <a:endParaRPr lang="zh-CN" altLang="zh-CN" sz="2000">
              <a:solidFill>
                <a:srgbClr val="0000FF"/>
              </a:solidFill>
              <a:latin typeface="Consolas" pitchFamily="49" charset="0"/>
              <a:cs typeface="Consolas" pitchFamily="49" charset="0"/>
            </a:endParaRPr>
          </a:p>
        </p:txBody>
      </p:sp>
      <p:sp>
        <p:nvSpPr>
          <p:cNvPr id="15" name="TextBox 14"/>
          <p:cNvSpPr txBox="1"/>
          <p:nvPr/>
        </p:nvSpPr>
        <p:spPr>
          <a:xfrm>
            <a:off x="1000100" y="4071942"/>
            <a:ext cx="6786610" cy="1077218"/>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cs typeface="Consolas" pitchFamily="49" charset="0"/>
              </a:rPr>
              <a:t>结果：</a:t>
            </a:r>
            <a:r>
              <a:rPr lang="en-US" altLang="zh-CN">
                <a:solidFill>
                  <a:srgbClr val="FF0000"/>
                </a:solidFill>
                <a:latin typeface="Consolas" pitchFamily="49" charset="0"/>
                <a:cs typeface="Consolas" pitchFamily="49" charset="0"/>
              </a:rPr>
              <a:t>max3</a:t>
            </a:r>
            <a:r>
              <a:rPr lang="en-US" altLang="zh-CN" sz="2000">
                <a:solidFill>
                  <a:srgbClr val="0000FF"/>
                </a:solidFill>
                <a:latin typeface="Consolas" pitchFamily="49" charset="0"/>
                <a:cs typeface="Consolas" pitchFamily="49" charset="0"/>
              </a:rPr>
              <a:t>( maxLeftSum,</a:t>
            </a:r>
            <a:endParaRPr lang="zh-CN" altLang="zh-CN" sz="2000">
              <a:solidFill>
                <a:srgbClr val="0000FF"/>
              </a:solidFill>
              <a:latin typeface="Consolas" pitchFamily="49" charset="0"/>
              <a:cs typeface="Consolas" pitchFamily="49" charset="0"/>
            </a:endParaRPr>
          </a:p>
          <a:p>
            <a:r>
              <a:rPr lang="en-US" altLang="zh-CN" sz="2000">
                <a:solidFill>
                  <a:srgbClr val="0000FF"/>
                </a:solidFill>
                <a:latin typeface="Consolas" pitchFamily="49" charset="0"/>
                <a:cs typeface="Consolas" pitchFamily="49" charset="0"/>
              </a:rPr>
              <a:t>            maxRightSum,</a:t>
            </a:r>
            <a:endParaRPr lang="zh-CN" altLang="zh-CN" sz="2000">
              <a:solidFill>
                <a:srgbClr val="0000FF"/>
              </a:solidFill>
              <a:latin typeface="Consolas" pitchFamily="49" charset="0"/>
              <a:cs typeface="Consolas" pitchFamily="49" charset="0"/>
            </a:endParaRPr>
          </a:p>
          <a:p>
            <a:r>
              <a:rPr lang="en-US" altLang="zh-CN" sz="2000">
                <a:solidFill>
                  <a:srgbClr val="0000FF"/>
                </a:solidFill>
                <a:latin typeface="Consolas" pitchFamily="49" charset="0"/>
                <a:cs typeface="Consolas" pitchFamily="49" charset="0"/>
              </a:rPr>
              <a:t>            maxLeftBorderSum+maxRightBorderSum )</a:t>
            </a:r>
            <a:endParaRPr lang="zh-CN" altLang="en-US" sz="2000">
              <a:solidFill>
                <a:srgbClr val="0000FF"/>
              </a:solidFill>
              <a:latin typeface="Consolas" pitchFamily="49" charset="0"/>
              <a:cs typeface="Consolas" pitchFamily="49" charset="0"/>
            </a:endParaRPr>
          </a:p>
        </p:txBody>
      </p:sp>
      <p:sp>
        <p:nvSpPr>
          <p:cNvPr id="16" name="左大括号 15"/>
          <p:cNvSpPr/>
          <p:nvPr/>
        </p:nvSpPr>
        <p:spPr>
          <a:xfrm rot="5400000">
            <a:off x="2393141" y="1250141"/>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左大括号 16"/>
          <p:cNvSpPr/>
          <p:nvPr/>
        </p:nvSpPr>
        <p:spPr>
          <a:xfrm rot="5400000">
            <a:off x="4879212" y="950130"/>
            <a:ext cx="242832" cy="24288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1214414" y="1528692"/>
            <a:ext cx="2571768"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maxLeftBorderSum</a:t>
            </a:r>
            <a:endParaRPr lang="zh-CN" altLang="en-US" sz="2000">
              <a:latin typeface="Consolas" pitchFamily="49" charset="0"/>
              <a:cs typeface="Consolas" pitchFamily="49" charset="0"/>
            </a:endParaRPr>
          </a:p>
        </p:txBody>
      </p:sp>
      <p:sp>
        <p:nvSpPr>
          <p:cNvPr id="19" name="TextBox 18"/>
          <p:cNvSpPr txBox="1"/>
          <p:nvPr/>
        </p:nvSpPr>
        <p:spPr>
          <a:xfrm>
            <a:off x="3857620" y="1571612"/>
            <a:ext cx="2928958"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maxRightBorderSum</a:t>
            </a:r>
            <a:endParaRPr lang="zh-CN" altLang="en-US" sz="2000">
              <a:latin typeface="Consolas" pitchFamily="49" charset="0"/>
              <a:cs typeface="Consolas"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00034" y="1285860"/>
            <a:ext cx="7572428" cy="3964501"/>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0000FF"/>
                </a:solidFill>
                <a:latin typeface="Consolas" pitchFamily="49" charset="0"/>
                <a:ea typeface="仿宋" pitchFamily="49" charset="-122"/>
                <a:cs typeface="Consolas" pitchFamily="49" charset="0"/>
              </a:rPr>
              <a:t>long </a:t>
            </a:r>
            <a:r>
              <a:rPr lang="en-US" altLang="zh-CN" sz="1800">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a:solidFill>
                  <a:srgbClr val="0000FF"/>
                </a:solidFill>
                <a:latin typeface="Consolas" pitchFamily="49" charset="0"/>
                <a:ea typeface="仿宋" pitchFamily="49" charset="-122"/>
                <a:cs typeface="Consolas" pitchFamily="49" charset="0"/>
              </a:rPr>
              <a:t>(int 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left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right)	</a:t>
            </a:r>
          </a:p>
          <a:p>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求</a:t>
            </a:r>
            <a:r>
              <a:rPr lang="en-US" altLang="zh-CN" sz="1800" dirty="0">
                <a:solidFill>
                  <a:srgbClr val="006600"/>
                </a:solidFill>
                <a:latin typeface="Consolas" pitchFamily="49" charset="0"/>
                <a:ea typeface="仿宋" pitchFamily="49" charset="-122"/>
                <a:cs typeface="Consolas" pitchFamily="49" charset="0"/>
              </a:rPr>
              <a:t>a[left..high]</a:t>
            </a:r>
            <a:r>
              <a:rPr lang="zh-CN" altLang="en-US" sz="1800" dirty="0">
                <a:solidFill>
                  <a:srgbClr val="006600"/>
                </a:solidFill>
                <a:latin typeface="Consolas" pitchFamily="49" charset="0"/>
                <a:ea typeface="仿宋" pitchFamily="49" charset="-122"/>
                <a:cs typeface="Consolas" pitchFamily="49" charset="0"/>
              </a:rPr>
              <a:t>序列中最大连续子序列和</a:t>
            </a:r>
          </a:p>
          <a:p>
            <a:r>
              <a:rPr lang="en-US" altLang="zh-CN" sz="1800">
                <a:solidFill>
                  <a:srgbClr val="0000FF"/>
                </a:solidFill>
                <a:latin typeface="Consolas" pitchFamily="49" charset="0"/>
                <a:ea typeface="仿宋" pitchFamily="49" charset="-122"/>
                <a:cs typeface="Consolas" pitchFamily="49" charset="0"/>
              </a:rPr>
              <a:t>{  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long maxLeftSum</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maxRightSum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long maxLeftBorderSum</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long maxRightBorderSum</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left==right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子序列只有一个元素时</a:t>
            </a:r>
          </a:p>
          <a:p>
            <a:r>
              <a:rPr lang="en-US" altLang="zh-CN"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(a[left]&gt;0)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该元素大于</a:t>
            </a:r>
            <a:r>
              <a:rPr lang="en-US" altLang="zh-CN" sz="1800" dirty="0">
                <a:solidFill>
                  <a:srgbClr val="00B0F0"/>
                </a:solidFill>
                <a:latin typeface="Consolas" pitchFamily="49" charset="0"/>
                <a:ea typeface="仿宋" pitchFamily="49" charset="-122"/>
                <a:cs typeface="Consolas" pitchFamily="49" charset="0"/>
              </a:rPr>
              <a:t>0</a:t>
            </a:r>
            <a:r>
              <a:rPr lang="zh-CN" altLang="en-US" sz="1800" dirty="0">
                <a:solidFill>
                  <a:srgbClr val="00B0F0"/>
                </a:solidFill>
                <a:latin typeface="Consolas" pitchFamily="49" charset="0"/>
                <a:ea typeface="仿宋" pitchFamily="49" charset="-122"/>
                <a:cs typeface="Consolas" pitchFamily="49" charset="0"/>
              </a:rPr>
              <a:t>时返回它</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a[left];</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该元素小于或等于</a:t>
            </a:r>
            <a:r>
              <a:rPr lang="en-US" altLang="zh-CN" sz="1800" dirty="0">
                <a:solidFill>
                  <a:srgbClr val="00B0F0"/>
                </a:solidFill>
                <a:latin typeface="Consolas" pitchFamily="49" charset="0"/>
                <a:ea typeface="仿宋" pitchFamily="49" charset="-122"/>
                <a:cs typeface="Consolas" pitchFamily="49" charset="0"/>
              </a:rPr>
              <a:t>0</a:t>
            </a:r>
            <a:r>
              <a:rPr lang="zh-CN" altLang="en-US" sz="1800" dirty="0">
                <a:solidFill>
                  <a:srgbClr val="00B0F0"/>
                </a:solidFill>
                <a:latin typeface="Consolas" pitchFamily="49" charset="0"/>
                <a:ea typeface="仿宋" pitchFamily="49" charset="-122"/>
                <a:cs typeface="Consolas" pitchFamily="49" charset="0"/>
              </a:rPr>
              <a:t>时返回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0</a:t>
            </a:r>
            <a:r>
              <a:rPr lang="en-US" altLang="zh-CN" sz="1800">
                <a:solidFill>
                  <a:srgbClr val="0000FF"/>
                </a:solidFill>
                <a:latin typeface="Consolas" pitchFamily="49" charset="0"/>
                <a:ea typeface="仿宋" pitchFamily="49" charset="-122"/>
                <a:cs typeface="Consolas" pitchFamily="49" charset="0"/>
              </a:rPr>
              <a:t>; </a:t>
            </a:r>
          </a:p>
          <a:p>
            <a:r>
              <a:rPr lang="en-US" altLang="zh-CN" sz="1800">
                <a:solidFill>
                  <a:srgbClr val="0000FF"/>
                </a:solidFill>
                <a:latin typeface="Consolas" pitchFamily="49" charset="0"/>
                <a:ea typeface="仿宋" pitchFamily="49" charset="-122"/>
                <a:cs typeface="Consolas" pitchFamily="49" charset="0"/>
              </a:rPr>
              <a:t>   } </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214282" y="357166"/>
            <a:ext cx="8786874" cy="5969290"/>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tIns="144000" bIns="144000">
            <a:spAutoFit/>
          </a:bodyPr>
          <a:lstStyle/>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mid=(</a:t>
            </a:r>
            <a:r>
              <a:rPr lang="en-US" altLang="zh-CN" sz="1800" dirty="0" err="1">
                <a:solidFill>
                  <a:srgbClr val="0000FF"/>
                </a:solidFill>
                <a:latin typeface="Consolas" pitchFamily="49" charset="0"/>
                <a:ea typeface="仿宋" pitchFamily="49" charset="-122"/>
                <a:cs typeface="Consolas" pitchFamily="49" charset="0"/>
              </a:rPr>
              <a:t>left+right</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求中间位置</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left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mid);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求左边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maxSubSum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mid+1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right);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求右边</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left;i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求出以左边加上</a:t>
            </a:r>
            <a:r>
              <a:rPr lang="en-US" altLang="zh-CN" sz="1800" dirty="0">
                <a:solidFill>
                  <a:srgbClr val="00B0F0"/>
                </a:solidFill>
                <a:latin typeface="Consolas" pitchFamily="49" charset="0"/>
                <a:ea typeface="仿宋" pitchFamily="49" charset="-122"/>
                <a:cs typeface="Consolas" pitchFamily="49" charset="0"/>
              </a:rPr>
              <a:t>a[mid]</a:t>
            </a:r>
            <a:r>
              <a:rPr lang="zh-CN" altLang="en-US" sz="1800" dirty="0">
                <a:solidFill>
                  <a:srgbClr val="00B0F0"/>
                </a:solidFill>
                <a:latin typeface="Consolas" pitchFamily="49" charset="0"/>
                <a:ea typeface="仿宋" pitchFamily="49" charset="-122"/>
                <a:cs typeface="Consolas" pitchFamily="49" charset="0"/>
              </a:rPr>
              <a:t>元素</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+=a[i];</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构成的序列的最大和</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leftBorderSum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(j=mid+1;j&lt;=</a:t>
            </a:r>
            <a:r>
              <a:rPr lang="en-US" altLang="zh-CN" sz="1800" dirty="0" err="1">
                <a:solidFill>
                  <a:srgbClr val="0000FF"/>
                </a:solidFill>
                <a:latin typeface="Consolas" pitchFamily="49" charset="0"/>
                <a:ea typeface="仿宋" pitchFamily="49" charset="-122"/>
                <a:cs typeface="Consolas" pitchFamily="49" charset="0"/>
              </a:rPr>
              <a:t>right;j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求出</a:t>
            </a:r>
            <a:r>
              <a:rPr lang="en-US" altLang="zh-CN" sz="1800" dirty="0">
                <a:solidFill>
                  <a:srgbClr val="00B0F0"/>
                </a:solidFill>
                <a:latin typeface="Consolas" pitchFamily="49" charset="0"/>
                <a:ea typeface="仿宋" pitchFamily="49" charset="-122"/>
                <a:cs typeface="Consolas" pitchFamily="49" charset="0"/>
              </a:rPr>
              <a:t>a[mid]</a:t>
            </a:r>
            <a:r>
              <a:rPr lang="zh-CN" altLang="en-US" sz="1800" dirty="0">
                <a:solidFill>
                  <a:srgbClr val="00B0F0"/>
                </a:solidFill>
                <a:latin typeface="Consolas" pitchFamily="49" charset="0"/>
                <a:ea typeface="仿宋" pitchFamily="49" charset="-122"/>
                <a:cs typeface="Consolas" pitchFamily="49" charset="0"/>
              </a:rPr>
              <a:t>右边元素</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构成的序列的最大和</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maxRightBorderSum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rightBorderSum</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max3(</a:t>
            </a:r>
            <a:r>
              <a:rPr lang="en-US" altLang="zh-CN" sz="1800" dirty="0" err="1">
                <a:solidFill>
                  <a:srgbClr val="0000FF"/>
                </a:solidFill>
                <a:latin typeface="Consolas" pitchFamily="49" charset="0"/>
                <a:ea typeface="仿宋" pitchFamily="49" charset="-122"/>
                <a:cs typeface="Consolas" pitchFamily="49" charset="0"/>
              </a:rPr>
              <a:t>maxLeftSum</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maxRightSum</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maxLeftBorderSum+maxRightBorderSum</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95288" y="1285860"/>
            <a:ext cx="8353425"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算法分析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求解序列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最大连续子序列和的执行时间为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）两</a:t>
            </a:r>
            <a:r>
              <a:rPr lang="zh-CN" altLang="en-US" sz="2000" dirty="0">
                <a:solidFill>
                  <a:srgbClr val="0000FF"/>
                </a:solidFill>
                <a:latin typeface="Consolas" pitchFamily="49" charset="0"/>
                <a:ea typeface="楷体" pitchFamily="49" charset="-122"/>
                <a:cs typeface="Consolas" pitchFamily="49" charset="0"/>
              </a:rPr>
              <a:t>种情况的执行时间为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，第（</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）种</a:t>
            </a:r>
            <a:r>
              <a:rPr lang="zh-CN" altLang="en-US" sz="2000" dirty="0">
                <a:solidFill>
                  <a:srgbClr val="0000FF"/>
                </a:solidFill>
                <a:latin typeface="Consolas" pitchFamily="49" charset="0"/>
                <a:ea typeface="楷体" pitchFamily="49" charset="-122"/>
                <a:cs typeface="Consolas" pitchFamily="49" charset="0"/>
              </a:rPr>
              <a:t>情况的执行时间为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以得到以下递推式：</a:t>
            </a:r>
          </a:p>
        </p:txBody>
      </p:sp>
      <p:sp>
        <p:nvSpPr>
          <p:cNvPr id="164867" name="Text Box 3"/>
          <p:cNvSpPr txBox="1">
            <a:spLocks noChangeArrowheads="1"/>
          </p:cNvSpPr>
          <p:nvPr/>
        </p:nvSpPr>
        <p:spPr bwMode="auto">
          <a:xfrm>
            <a:off x="971550" y="3071810"/>
            <a:ext cx="4529143" cy="855079"/>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08000" bIns="108000">
            <a:spAutoFit/>
          </a:bodyPr>
          <a:lstStyle/>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endParaRPr lang="en-US" altLang="zh-CN" sz="1800" i="1" dirty="0">
              <a:solidFill>
                <a:srgbClr val="00B0F0"/>
              </a:solidFill>
              <a:latin typeface="Consolas" pitchFamily="49" charset="0"/>
              <a:ea typeface="仿宋" pitchFamily="49" charset="-122"/>
              <a:cs typeface="Consolas" pitchFamily="49" charset="0"/>
            </a:endParaRPr>
          </a:p>
          <a:p>
            <a:pPr>
              <a:lnSpc>
                <a:spcPct val="12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2</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r>
              <a:rPr lang="en-US" altLang="zh-CN" sz="1800" i="1" dirty="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&gt;1</a:t>
            </a:r>
          </a:p>
        </p:txBody>
      </p:sp>
      <p:sp>
        <p:nvSpPr>
          <p:cNvPr id="164868" name="Text Box 4"/>
          <p:cNvSpPr txBox="1">
            <a:spLocks noChangeArrowheads="1"/>
          </p:cNvSpPr>
          <p:nvPr/>
        </p:nvSpPr>
        <p:spPr bwMode="auto">
          <a:xfrm>
            <a:off x="1042988" y="4222747"/>
            <a:ext cx="6192837"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容易推出，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428596" y="1357298"/>
            <a:ext cx="8424862" cy="2908489"/>
          </a:xfrm>
          <a:prstGeom prst="rect">
            <a:avLst/>
          </a:prstGeom>
          <a:noFill/>
          <a:ln w="57150" algn="ctr">
            <a:noFill/>
            <a:miter lim="800000"/>
            <a:headEnd/>
            <a:tailEnd/>
          </a:ln>
          <a:effectLst/>
        </p:spPr>
        <p:txBody>
          <a:bodyPr>
            <a:spAutoFit/>
          </a:bodyPr>
          <a:lstStyle/>
          <a:p>
            <a:pPr algn="l">
              <a:lnSpc>
                <a:spcPct val="150000"/>
              </a:lnSpc>
              <a:spcBef>
                <a:spcPts val="0"/>
              </a:spcBef>
            </a:pPr>
            <a:r>
              <a:rPr lang="zh-CN" altLang="en-US" sz="2200">
                <a:latin typeface="Consolas" pitchFamily="49" charset="0"/>
                <a:ea typeface="楷体" pitchFamily="49" charset="-122"/>
                <a:cs typeface="Consolas" pitchFamily="49" charset="0"/>
              </a:rPr>
              <a:t>　</a:t>
            </a:r>
            <a:r>
              <a:rPr lang="zh-CN" altLang="en-US" sz="220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解</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法</a:t>
            </a:r>
            <a:r>
              <a:rPr lang="en-US" altLang="zh-CN"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3</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更一步改进解</a:t>
            </a:r>
            <a:r>
              <a:rPr lang="zh-CN" altLang="en-US" sz="2000">
                <a:solidFill>
                  <a:srgbClr val="0000FF"/>
                </a:solidFill>
                <a:latin typeface="Consolas" pitchFamily="49" charset="0"/>
                <a:ea typeface="楷体" pitchFamily="49" charset="-122"/>
                <a:cs typeface="Consolas" pitchFamily="49" charset="0"/>
              </a:rPr>
              <a:t>法</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000">
                <a:solidFill>
                  <a:srgbClr val="0000FF"/>
                </a:solidFill>
                <a:latin typeface="Consolas" pitchFamily="49" charset="0"/>
                <a:ea typeface="仿宋" pitchFamily="49" charset="-122"/>
                <a:cs typeface="Consolas" pitchFamily="49" charset="0"/>
              </a:rPr>
              <a:t>　 如果</a:t>
            </a:r>
            <a:r>
              <a:rPr lang="zh-CN" altLang="en-US" sz="2000" dirty="0">
                <a:solidFill>
                  <a:srgbClr val="0000FF"/>
                </a:solidFill>
                <a:latin typeface="Consolas" pitchFamily="49" charset="0"/>
                <a:ea typeface="仿宋" pitchFamily="49" charset="-122"/>
                <a:cs typeface="Consolas" pitchFamily="49" charset="0"/>
              </a:rPr>
              <a:t>扫描中遇到负数，当前子序列和</a:t>
            </a:r>
            <a:r>
              <a:rPr lang="en-US" altLang="zh-CN" sz="2000" dirty="0" err="1">
                <a:solidFill>
                  <a:srgbClr val="0000FF"/>
                </a:solidFill>
                <a:latin typeface="Consolas" pitchFamily="49" charset="0"/>
                <a:ea typeface="仿宋" pitchFamily="49" charset="-122"/>
                <a:cs typeface="Consolas" pitchFamily="49" charset="0"/>
              </a:rPr>
              <a:t>thisSum</a:t>
            </a:r>
            <a:r>
              <a:rPr lang="zh-CN" altLang="en-US" sz="2000" dirty="0">
                <a:solidFill>
                  <a:srgbClr val="0000FF"/>
                </a:solidFill>
                <a:latin typeface="Consolas" pitchFamily="49" charset="0"/>
                <a:ea typeface="仿宋" pitchFamily="49" charset="-122"/>
                <a:cs typeface="Consolas" pitchFamily="49" charset="0"/>
              </a:rPr>
              <a:t>将会减小，</a:t>
            </a:r>
            <a:r>
              <a:rPr lang="zh-CN" altLang="en-US" sz="2000" dirty="0">
                <a:solidFill>
                  <a:srgbClr val="FF00FF"/>
                </a:solidFill>
                <a:latin typeface="Consolas" pitchFamily="49" charset="0"/>
                <a:ea typeface="仿宋" pitchFamily="49" charset="-122"/>
                <a:cs typeface="Consolas" pitchFamily="49" charset="0"/>
              </a:rPr>
              <a:t>若</a:t>
            </a:r>
            <a:r>
              <a:rPr lang="en-US" altLang="zh-CN" sz="2000" dirty="0" err="1">
                <a:solidFill>
                  <a:srgbClr val="FF00FF"/>
                </a:solidFill>
                <a:latin typeface="Consolas" pitchFamily="49" charset="0"/>
                <a:ea typeface="仿宋" pitchFamily="49" charset="-122"/>
                <a:cs typeface="Consolas" pitchFamily="49" charset="0"/>
              </a:rPr>
              <a:t>thisSum</a:t>
            </a:r>
            <a:r>
              <a:rPr lang="zh-CN" altLang="en-US" sz="2000" dirty="0">
                <a:solidFill>
                  <a:srgbClr val="FF00FF"/>
                </a:solidFill>
                <a:latin typeface="Consolas" pitchFamily="49" charset="0"/>
                <a:ea typeface="仿宋" pitchFamily="49" charset="-122"/>
                <a:cs typeface="Consolas" pitchFamily="49" charset="0"/>
              </a:rPr>
              <a:t>为负数</a:t>
            </a:r>
            <a:r>
              <a:rPr lang="zh-CN" altLang="en-US" sz="2000" dirty="0">
                <a:solidFill>
                  <a:srgbClr val="0000FF"/>
                </a:solidFill>
                <a:latin typeface="Consolas" pitchFamily="49" charset="0"/>
                <a:ea typeface="仿宋" pitchFamily="49" charset="-122"/>
                <a:cs typeface="Consolas" pitchFamily="49" charset="0"/>
              </a:rPr>
              <a:t>，表明前面已经扫描的那个子序列可以抛弃了，则放弃这个子序列，重新开始下一个子序列的分析，并置</a:t>
            </a:r>
            <a:r>
              <a:rPr lang="en-US" altLang="zh-CN" sz="2000" dirty="0" err="1">
                <a:solidFill>
                  <a:srgbClr val="0000FF"/>
                </a:solidFill>
                <a:latin typeface="Consolas" pitchFamily="49" charset="0"/>
                <a:ea typeface="仿宋" pitchFamily="49" charset="-122"/>
                <a:cs typeface="Consolas" pitchFamily="49" charset="0"/>
              </a:rPr>
              <a:t>thisSum</a:t>
            </a:r>
            <a:r>
              <a:rPr lang="zh-CN" altLang="en-US"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p>
          <a:p>
            <a:pPr algn="l">
              <a:lnSpc>
                <a:spcPct val="150000"/>
              </a:lnSpc>
              <a:spcBef>
                <a:spcPts val="0"/>
              </a:spcBef>
            </a:pPr>
            <a:r>
              <a:rPr lang="zh-CN" altLang="en-US" sz="2000">
                <a:solidFill>
                  <a:srgbClr val="0000FF"/>
                </a:solidFill>
                <a:latin typeface="Consolas" pitchFamily="49" charset="0"/>
                <a:ea typeface="仿宋" pitchFamily="49" charset="-122"/>
                <a:cs typeface="Consolas" pitchFamily="49" charset="0"/>
              </a:rPr>
              <a:t>　 若</a:t>
            </a:r>
            <a:r>
              <a:rPr lang="zh-CN" altLang="en-US" sz="2000" dirty="0">
                <a:solidFill>
                  <a:srgbClr val="0000FF"/>
                </a:solidFill>
                <a:latin typeface="Consolas" pitchFamily="49" charset="0"/>
                <a:ea typeface="仿宋" pitchFamily="49" charset="-122"/>
                <a:cs typeface="Consolas" pitchFamily="49" charset="0"/>
              </a:rPr>
              <a:t>这个子序列和</a:t>
            </a:r>
            <a:r>
              <a:rPr lang="en-US" altLang="zh-CN" sz="2000" dirty="0" err="1">
                <a:solidFill>
                  <a:srgbClr val="0000FF"/>
                </a:solidFill>
                <a:latin typeface="Consolas" pitchFamily="49" charset="0"/>
                <a:ea typeface="仿宋" pitchFamily="49" charset="-122"/>
                <a:cs typeface="Consolas" pitchFamily="49" charset="0"/>
              </a:rPr>
              <a:t>thisSum</a:t>
            </a:r>
            <a:r>
              <a:rPr lang="zh-CN" altLang="en-US" sz="2000" dirty="0">
                <a:solidFill>
                  <a:srgbClr val="0000FF"/>
                </a:solidFill>
                <a:latin typeface="Consolas" pitchFamily="49" charset="0"/>
                <a:ea typeface="仿宋" pitchFamily="49" charset="-122"/>
                <a:cs typeface="Consolas" pitchFamily="49" charset="0"/>
              </a:rPr>
              <a:t>不断增加，那么最大子序列和</a:t>
            </a:r>
            <a:r>
              <a:rPr lang="en-US" altLang="zh-CN" sz="2000" dirty="0" err="1">
                <a:solidFill>
                  <a:srgbClr val="0000FF"/>
                </a:solidFill>
                <a:latin typeface="Consolas" pitchFamily="49" charset="0"/>
                <a:ea typeface="仿宋" pitchFamily="49" charset="-122"/>
                <a:cs typeface="Consolas" pitchFamily="49" charset="0"/>
              </a:rPr>
              <a:t>maxSum</a:t>
            </a:r>
            <a:r>
              <a:rPr lang="zh-CN" altLang="en-US" sz="2000" dirty="0">
                <a:solidFill>
                  <a:srgbClr val="0000FF"/>
                </a:solidFill>
                <a:latin typeface="Consolas" pitchFamily="49" charset="0"/>
                <a:ea typeface="仿宋" pitchFamily="49" charset="-122"/>
                <a:cs typeface="Consolas" pitchFamily="49" charset="0"/>
              </a:rPr>
              <a:t>也不断增加。</a:t>
            </a:r>
          </a:p>
        </p:txBody>
      </p:sp>
    </p:spTree>
    <p:extLst>
      <p:ext uri="{BB962C8B-B14F-4D97-AF65-F5344CB8AC3E}">
        <p14:creationId xmlns:p14="http://schemas.microsoft.com/office/powerpoint/2010/main" val="5039173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50825" y="476250"/>
            <a:ext cx="8785225" cy="4889498"/>
          </a:xfrm>
          <a:prstGeom prst="rect">
            <a:avLst/>
          </a:prstGeom>
          <a:solidFill>
            <a:schemeClr val="bg1">
              <a:lumMod val="95000"/>
            </a:schemeClr>
          </a:solidFill>
          <a:ln w="5715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algn="l">
              <a:lnSpc>
                <a:spcPct val="150000"/>
              </a:lnSpc>
            </a:pPr>
            <a:r>
              <a:rPr lang="en-US" altLang="zh-CN" sz="1800" err="1">
                <a:solidFill>
                  <a:srgbClr val="9900FF"/>
                </a:solidFill>
                <a:latin typeface="Consolas" pitchFamily="49" charset="0"/>
                <a:ea typeface="仿宋" pitchFamily="49" charset="-122"/>
                <a:cs typeface="Consolas" pitchFamily="49" charset="0"/>
              </a:rPr>
              <a:t>int</a:t>
            </a:r>
            <a:r>
              <a:rPr lang="en-US" altLang="zh-CN" sz="1800">
                <a:solidFill>
                  <a:srgbClr val="9900FF"/>
                </a:solidFill>
                <a:latin typeface="Consolas" pitchFamily="49" charset="0"/>
                <a:ea typeface="仿宋" pitchFamily="49" charset="-122"/>
                <a:cs typeface="Consolas" pitchFamily="49" charset="0"/>
              </a:rPr>
              <a:t> maxSubSum3(int </a:t>
            </a:r>
            <a:r>
              <a:rPr lang="en-US" altLang="zh-CN" sz="1800" dirty="0">
                <a:solidFill>
                  <a:srgbClr val="9900FF"/>
                </a:solidFill>
                <a:latin typeface="Consolas" pitchFamily="49" charset="0"/>
                <a:ea typeface="仿宋" pitchFamily="49" charset="-122"/>
                <a:cs typeface="Consolas" pitchFamily="49" charset="0"/>
              </a:rPr>
              <a:t>a[],</a:t>
            </a:r>
            <a:r>
              <a:rPr lang="en-US" altLang="zh-CN" sz="1800" dirty="0" err="1">
                <a:solidFill>
                  <a:srgbClr val="9900FF"/>
                </a:solidFill>
                <a:latin typeface="Consolas" pitchFamily="49" charset="0"/>
                <a:ea typeface="仿宋" pitchFamily="49" charset="-122"/>
                <a:cs typeface="Consolas" pitchFamily="49" charset="0"/>
              </a:rPr>
              <a:t>int</a:t>
            </a:r>
            <a:r>
              <a:rPr lang="en-US" altLang="zh-CN" sz="1800" dirty="0">
                <a:solidFill>
                  <a:srgbClr val="9900FF"/>
                </a:solidFill>
                <a:latin typeface="Consolas" pitchFamily="49" charset="0"/>
                <a:ea typeface="仿宋" pitchFamily="49" charset="-122"/>
                <a:cs typeface="Consolas" pitchFamily="49" charset="0"/>
              </a:rPr>
              <a:t> n)</a:t>
            </a:r>
          </a:p>
          <a:p>
            <a:pPr algn="l">
              <a:lnSpc>
                <a:spcPct val="15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i,maxSum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0,thisSum</a:t>
            </a:r>
            <a:r>
              <a:rPr lang="en-US" altLang="zh-CN" sz="1800" dirty="0">
                <a:solidFill>
                  <a:srgbClr val="0000FF"/>
                </a:solidFill>
                <a:latin typeface="Consolas" pitchFamily="49" charset="0"/>
                <a:ea typeface="仿宋" pitchFamily="49" charset="-122"/>
                <a:cs typeface="Consolas" pitchFamily="49" charset="0"/>
              </a:rPr>
              <a:t>=0;</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thisSum</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&lt;0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若当前子序列和为负数，重新开始下一子序列</a:t>
            </a:r>
          </a:p>
          <a:p>
            <a:pPr algn="l">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=0;</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maxSum</a:t>
            </a:r>
            <a:r>
              <a:rPr lang="en-US" altLang="zh-CN" sz="1800">
                <a:solidFill>
                  <a:srgbClr val="0000FF"/>
                </a:solidFill>
                <a:latin typeface="Consolas" pitchFamily="49" charset="0"/>
                <a:ea typeface="仿宋" pitchFamily="49" charset="-122"/>
                <a:cs typeface="Consolas" pitchFamily="49" charset="0"/>
              </a:rPr>
              <a:t>&lt;</a:t>
            </a:r>
            <a:r>
              <a:rPr lang="en-US" altLang="zh-CN" sz="1800" err="1">
                <a:solidFill>
                  <a:srgbClr val="0000FF"/>
                </a:solidFill>
                <a:latin typeface="Consolas" pitchFamily="49" charset="0"/>
                <a:ea typeface="仿宋" pitchFamily="49" charset="-122"/>
                <a:cs typeface="Consolas" pitchFamily="49" charset="0"/>
              </a:rPr>
              <a:t>thisSum</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比较求最大连续子序列和</a:t>
            </a:r>
          </a:p>
          <a:p>
            <a:pPr algn="l">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a:t>
            </a:r>
          </a:p>
          <a:p>
            <a:pPr algn="l">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71011" name="Text Box 3"/>
          <p:cNvSpPr txBox="1">
            <a:spLocks noChangeArrowheads="1"/>
          </p:cNvSpPr>
          <p:nvPr/>
        </p:nvSpPr>
        <p:spPr bwMode="auto">
          <a:xfrm>
            <a:off x="571472" y="5715016"/>
            <a:ext cx="7848600" cy="400110"/>
          </a:xfrm>
          <a:prstGeom prst="rect">
            <a:avLst/>
          </a:prstGeom>
          <a:noFill/>
          <a:ln w="57150" algn="ctr">
            <a:noFill/>
            <a:miter lim="800000"/>
            <a:headEnd/>
            <a:tailEnd/>
          </a:ln>
          <a:effectLst/>
        </p:spPr>
        <p:txBody>
          <a:bodyPr>
            <a:spAutoFit/>
          </a:bodyPr>
          <a:lstStyle/>
          <a:p>
            <a:pPr algn="l">
              <a:spcBef>
                <a:spcPct val="50000"/>
              </a:spcBef>
            </a:pPr>
            <a:r>
              <a:rPr lang="zh-CN" altLang="en-US" sz="2000" dirty="0">
                <a:solidFill>
                  <a:srgbClr val="0000FF"/>
                </a:solidFill>
                <a:latin typeface="Consolas" pitchFamily="49" charset="0"/>
                <a:ea typeface="楷体" pitchFamily="49" charset="-122"/>
                <a:cs typeface="Consolas" pitchFamily="49" charset="0"/>
              </a:rPr>
              <a:t>显然该算法中仅扫描</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一次，其算法的时间复杂度为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22555854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442915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微软雅黑" pitchFamily="34" charset="-122"/>
                <a:cs typeface="Consolas" pitchFamily="49" charset="0"/>
              </a:rPr>
              <a:t>3.4.2 </a:t>
            </a:r>
            <a:r>
              <a:rPr lang="zh-CN" altLang="zh-CN" sz="2800">
                <a:solidFill>
                  <a:srgbClr val="FF0000"/>
                </a:solidFill>
                <a:latin typeface="Consolas" pitchFamily="49" charset="0"/>
                <a:ea typeface="微软雅黑" pitchFamily="34" charset="-122"/>
                <a:cs typeface="Consolas" pitchFamily="49" charset="0"/>
              </a:rPr>
              <a:t>求解棋盘覆盖问题</a:t>
            </a:r>
          </a:p>
        </p:txBody>
      </p:sp>
      <p:sp>
        <p:nvSpPr>
          <p:cNvPr id="3" name="TextBox 2"/>
          <p:cNvSpPr txBox="1"/>
          <p:nvPr/>
        </p:nvSpPr>
        <p:spPr>
          <a:xfrm>
            <a:off x="785786" y="1428736"/>
            <a:ext cx="7643866" cy="198515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有一个</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）的棋盘，恰好有一个方格与其他方格不同，称之为特殊方格。现在要用如</a:t>
            </a:r>
            <a:r>
              <a:rPr lang="zh-CN" altLang="en-US" sz="2000">
                <a:solidFill>
                  <a:srgbClr val="0000FF"/>
                </a:solidFill>
                <a:latin typeface="Consolas" pitchFamily="49" charset="0"/>
                <a:ea typeface="楷体" pitchFamily="49" charset="-122"/>
                <a:cs typeface="Consolas" pitchFamily="49" charset="0"/>
              </a:rPr>
              <a:t>下</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型骨牌覆盖除了特殊方格外的其他全部方格，骨牌可以任意旋转，并且任何两个骨牌不能重叠。请给出一种覆盖方法。</a:t>
            </a:r>
          </a:p>
        </p:txBody>
      </p:sp>
      <p:pic>
        <p:nvPicPr>
          <p:cNvPr id="4" name="图片 3" descr="http://115.28.138.223/RequireFile.do?fid=DNHB9nN9"/>
          <p:cNvPicPr/>
          <p:nvPr/>
        </p:nvPicPr>
        <p:blipFill>
          <a:blip r:embed="rId2" cstate="print"/>
          <a:srcRect/>
          <a:stretch>
            <a:fillRect/>
          </a:stretch>
        </p:blipFill>
        <p:spPr bwMode="auto">
          <a:xfrm>
            <a:off x="3428992" y="3929066"/>
            <a:ext cx="1143008" cy="107157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6803"/>
            <a:ext cx="8643998" cy="2908489"/>
          </a:xfrm>
          <a:prstGeom prst="rect">
            <a:avLst/>
          </a:prstGeom>
          <a:solidFill>
            <a:schemeClr val="bg1">
              <a:lumMod val="95000"/>
            </a:schemeClr>
          </a:solid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棋盘中的方格数</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=4</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，覆盖使用的</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型骨牌个数</a:t>
            </a:r>
            <a:r>
              <a:rPr lang="en-US" altLang="zh-CN" sz="2000">
                <a:solidFill>
                  <a:srgbClr val="0000FF"/>
                </a:solidFill>
                <a:latin typeface="Consolas" pitchFamily="49" charset="0"/>
                <a:ea typeface="楷体" pitchFamily="49" charset="-122"/>
                <a:cs typeface="Consolas" pitchFamily="49" charset="0"/>
              </a:rPr>
              <a:t>=(4</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-1)/3</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采用的方法是：将棋盘划分为</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个大小相同</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个象限，根据特殊方格的位置</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，在中间位置放置一个合适的</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endParaRPr lang="en-US" altLang="zh-CN" sz="2000">
              <a:solidFill>
                <a:srgbClr val="0000FF"/>
              </a:solidFill>
              <a:latin typeface="Consolas" pitchFamily="49" charset="0"/>
              <a:ea typeface="仿宋" pitchFamily="49" charset="-122"/>
              <a:cs typeface="Consolas" pitchFamily="49" charset="0"/>
            </a:endParaRP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例如，如</a:t>
            </a:r>
            <a:r>
              <a:rPr lang="zh-CN" altLang="en-US" sz="2000">
                <a:solidFill>
                  <a:srgbClr val="0000FF"/>
                </a:solidFill>
                <a:latin typeface="Consolas" pitchFamily="49" charset="0"/>
                <a:ea typeface="仿宋" pitchFamily="49" charset="-122"/>
                <a:cs typeface="Consolas" pitchFamily="49" charset="0"/>
              </a:rPr>
              <a:t>下</a:t>
            </a:r>
            <a:r>
              <a:rPr lang="zh-CN" altLang="zh-CN" sz="2000">
                <a:solidFill>
                  <a:srgbClr val="0000FF"/>
                </a:solidFill>
                <a:latin typeface="Consolas" pitchFamily="49" charset="0"/>
                <a:ea typeface="仿宋" pitchFamily="49" charset="-122"/>
                <a:cs typeface="Consolas" pitchFamily="49" charset="0"/>
              </a:rPr>
              <a:t>图所示，特殊方格在左上角象限中，在中间放置一个覆盖其他</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个象限中各一个方格的</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p>
        </p:txBody>
      </p:sp>
      <p:sp>
        <p:nvSpPr>
          <p:cNvPr id="5" name="TextBox 4"/>
          <p:cNvSpPr txBox="1"/>
          <p:nvPr/>
        </p:nvSpPr>
        <p:spPr>
          <a:xfrm>
            <a:off x="642910" y="5857892"/>
            <a:ext cx="2571768"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其他情况类似！</a:t>
            </a:r>
          </a:p>
        </p:txBody>
      </p:sp>
      <p:grpSp>
        <p:nvGrpSpPr>
          <p:cNvPr id="16" name="组合 15"/>
          <p:cNvGrpSpPr/>
          <p:nvPr/>
        </p:nvGrpSpPr>
        <p:grpSpPr>
          <a:xfrm>
            <a:off x="1785918" y="3357562"/>
            <a:ext cx="6357982" cy="2155282"/>
            <a:chOff x="1785918" y="3357562"/>
            <a:chExt cx="6357982" cy="2155282"/>
          </a:xfrm>
        </p:grpSpPr>
        <p:pic>
          <p:nvPicPr>
            <p:cNvPr id="261122" name="Picture 2"/>
            <p:cNvPicPr>
              <a:picLocks noChangeAspect="1" noChangeArrowheads="1"/>
            </p:cNvPicPr>
            <p:nvPr/>
          </p:nvPicPr>
          <p:blipFill>
            <a:blip r:embed="rId2" cstate="print"/>
            <a:srcRect/>
            <a:stretch>
              <a:fillRect/>
            </a:stretch>
          </p:blipFill>
          <p:spPr bwMode="auto">
            <a:xfrm>
              <a:off x="3500430" y="3357562"/>
              <a:ext cx="1590675" cy="1628775"/>
            </a:xfrm>
            <a:prstGeom prst="rect">
              <a:avLst/>
            </a:prstGeom>
            <a:noFill/>
            <a:ln w="9525">
              <a:noFill/>
              <a:miter lim="800000"/>
              <a:headEnd/>
              <a:tailEnd/>
            </a:ln>
          </p:spPr>
        </p:pic>
        <p:sp>
          <p:nvSpPr>
            <p:cNvPr id="4" name="TextBox 3"/>
            <p:cNvSpPr txBox="1"/>
            <p:nvPr/>
          </p:nvSpPr>
          <p:spPr>
            <a:xfrm>
              <a:off x="2928926" y="5143512"/>
              <a:ext cx="2928958"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特殊方格在左上角象限</a:t>
              </a:r>
              <a:endParaRPr lang="zh-CN" altLang="en-US" sz="1800">
                <a:solidFill>
                  <a:srgbClr val="0000FF"/>
                </a:solidFill>
                <a:latin typeface="Consolas" pitchFamily="49" charset="0"/>
                <a:ea typeface="楷体" pitchFamily="49" charset="-122"/>
                <a:cs typeface="Consolas" pitchFamily="49" charset="0"/>
              </a:endParaRPr>
            </a:p>
          </p:txBody>
        </p:sp>
        <p:cxnSp>
          <p:nvCxnSpPr>
            <p:cNvPr id="7" name="直接箭头连接符 6"/>
            <p:cNvCxnSpPr/>
            <p:nvPr/>
          </p:nvCxnSpPr>
          <p:spPr>
            <a:xfrm>
              <a:off x="3143240" y="3786190"/>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785918" y="3541482"/>
              <a:ext cx="1357322" cy="400110"/>
            </a:xfrm>
            <a:prstGeom prst="rect">
              <a:avLst/>
            </a:prstGeom>
            <a:noFill/>
          </p:spPr>
          <p:txBody>
            <a:bodyPr wrap="square" rtlCol="0">
              <a:spAutoFit/>
            </a:bodyPr>
            <a:lstStyle/>
            <a:p>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dr</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dc</a:t>
              </a:r>
              <a:r>
                <a:rPr lang="zh-CN" altLang="zh-CN" sz="2000">
                  <a:solidFill>
                    <a:srgbClr val="C00000"/>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9" name="TextBox 8"/>
            <p:cNvSpPr txBox="1"/>
            <p:nvPr/>
          </p:nvSpPr>
          <p:spPr>
            <a:xfrm>
              <a:off x="5643570" y="3714752"/>
              <a:ext cx="2500330"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放置一个</a:t>
              </a:r>
              <a:r>
                <a:rPr lang="en-US" altLang="zh-CN" sz="1800">
                  <a:solidFill>
                    <a:srgbClr val="0000FF"/>
                  </a:solidFill>
                  <a:latin typeface="Consolas" pitchFamily="49" charset="0"/>
                  <a:ea typeface="楷体" pitchFamily="49" charset="-122"/>
                  <a:cs typeface="Consolas" pitchFamily="49" charset="0"/>
                </a:rPr>
                <a:t>L</a:t>
              </a:r>
              <a:r>
                <a:rPr lang="zh-CN" altLang="zh-CN" sz="1800">
                  <a:solidFill>
                    <a:srgbClr val="0000FF"/>
                  </a:solidFill>
                  <a:latin typeface="Consolas" pitchFamily="49" charset="0"/>
                  <a:ea typeface="楷体" pitchFamily="49" charset="-122"/>
                  <a:cs typeface="Consolas" pitchFamily="49" charset="0"/>
                </a:rPr>
                <a:t>型骨牌</a:t>
              </a:r>
              <a:endParaRPr lang="zh-CN" altLang="en-US" sz="1800">
                <a:latin typeface="Consolas" pitchFamily="49" charset="0"/>
                <a:cs typeface="Consolas" pitchFamily="49" charset="0"/>
              </a:endParaRPr>
            </a:p>
          </p:txBody>
        </p:sp>
        <p:cxnSp>
          <p:nvCxnSpPr>
            <p:cNvPr id="11" name="直接箭头连接符 10"/>
            <p:cNvCxnSpPr>
              <a:stCxn id="9" idx="1"/>
            </p:cNvCxnSpPr>
            <p:nvPr/>
          </p:nvCxnSpPr>
          <p:spPr>
            <a:xfrm rot="10800000" flipV="1">
              <a:off x="4572000" y="3899417"/>
              <a:ext cx="1071570" cy="172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43570" y="4357694"/>
              <a:ext cx="1428760"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中间位置</a:t>
              </a:r>
              <a:endParaRPr lang="zh-CN" altLang="en-US" sz="1800">
                <a:latin typeface="Consolas" pitchFamily="49" charset="0"/>
                <a:cs typeface="Consolas" pitchFamily="49" charset="0"/>
              </a:endParaRPr>
            </a:p>
          </p:txBody>
        </p:sp>
        <p:cxnSp>
          <p:nvCxnSpPr>
            <p:cNvPr id="14" name="直接箭头连接符 13"/>
            <p:cNvCxnSpPr/>
            <p:nvPr/>
          </p:nvCxnSpPr>
          <p:spPr>
            <a:xfrm rot="10800000">
              <a:off x="4286248" y="4214818"/>
              <a:ext cx="135732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72560" cy="1733808"/>
          </a:xfrm>
          <a:prstGeom prst="rect">
            <a:avLst/>
          </a:prstGeom>
          <a:solidFill>
            <a:schemeClr val="bg1">
              <a:lumMod val="95000"/>
            </a:schemeClr>
          </a:solidFill>
        </p:spPr>
        <p:txBody>
          <a:bodyPr wrap="square" rtlCol="0">
            <a:spAutoFit/>
          </a:bodyPr>
          <a:lstStyle/>
          <a:p>
            <a:pPr>
              <a:lnSpc>
                <a:spcPts val="32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用</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tr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tc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表示一个象限左上角方格的坐标，</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dr</a:t>
            </a:r>
            <a:r>
              <a:rPr lang="zh-CN" altLang="zh-CN" sz="2000">
                <a:solidFill>
                  <a:srgbClr val="C00000"/>
                </a:solidFill>
                <a:latin typeface="Consolas" pitchFamily="49" charset="0"/>
                <a:ea typeface="仿宋" pitchFamily="49" charset="-122"/>
                <a:cs typeface="Consolas" pitchFamily="49" charset="0"/>
              </a:rPr>
              <a:t>，</a:t>
            </a:r>
            <a:r>
              <a:rPr lang="en-US" altLang="zh-CN" sz="2000">
                <a:solidFill>
                  <a:srgbClr val="C00000"/>
                </a:solidFill>
                <a:latin typeface="Consolas" pitchFamily="49" charset="0"/>
                <a:ea typeface="仿宋" pitchFamily="49" charset="-122"/>
                <a:cs typeface="Consolas" pitchFamily="49" charset="0"/>
              </a:rPr>
              <a:t>dc</a:t>
            </a:r>
            <a:r>
              <a:rPr lang="zh-CN"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是特殊方格所在的坐标，</a:t>
            </a:r>
            <a:r>
              <a:rPr lang="en-US" altLang="zh-CN" sz="2000">
                <a:solidFill>
                  <a:srgbClr val="0000FF"/>
                </a:solidFill>
                <a:latin typeface="Consolas" pitchFamily="49" charset="0"/>
                <a:ea typeface="仿宋" pitchFamily="49" charset="-122"/>
                <a:cs typeface="Consolas" pitchFamily="49" charset="0"/>
              </a:rPr>
              <a:t>size</a:t>
            </a:r>
            <a:r>
              <a:rPr lang="zh-CN" altLang="zh-CN" sz="2000">
                <a:solidFill>
                  <a:srgbClr val="0000FF"/>
                </a:solidFill>
                <a:latin typeface="Consolas" pitchFamily="49" charset="0"/>
                <a:ea typeface="仿宋" pitchFamily="49" charset="-122"/>
                <a:cs typeface="Consolas" pitchFamily="49" charset="0"/>
              </a:rPr>
              <a:t>是棋盘的行数和列数。</a:t>
            </a:r>
            <a:endParaRPr lang="en-US" altLang="zh-CN" sz="2000">
              <a:solidFill>
                <a:srgbClr val="0000FF"/>
              </a:solidFill>
              <a:latin typeface="Consolas" pitchFamily="49" charset="0"/>
              <a:ea typeface="仿宋" pitchFamily="49" charset="-122"/>
              <a:cs typeface="Consolas" pitchFamily="49" charset="0"/>
            </a:endParaRPr>
          </a:p>
          <a:p>
            <a:pPr>
              <a:lnSpc>
                <a:spcPts val="32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用二维数组</a:t>
            </a:r>
            <a:r>
              <a:rPr lang="en-US" altLang="zh-CN" sz="2000">
                <a:solidFill>
                  <a:srgbClr val="0000FF"/>
                </a:solidFill>
                <a:latin typeface="Consolas" pitchFamily="49" charset="0"/>
                <a:ea typeface="仿宋" pitchFamily="49" charset="-122"/>
                <a:cs typeface="Consolas" pitchFamily="49" charset="0"/>
              </a:rPr>
              <a:t>board</a:t>
            </a:r>
            <a:r>
              <a:rPr lang="zh-CN" altLang="zh-CN" sz="2000">
                <a:solidFill>
                  <a:srgbClr val="0000FF"/>
                </a:solidFill>
                <a:latin typeface="Consolas" pitchFamily="49" charset="0"/>
                <a:ea typeface="仿宋" pitchFamily="49" charset="-122"/>
                <a:cs typeface="Consolas" pitchFamily="49" charset="0"/>
              </a:rPr>
              <a:t>存放覆盖方案，用</a:t>
            </a:r>
            <a:r>
              <a:rPr lang="en-US" altLang="zh-CN" sz="2000">
                <a:solidFill>
                  <a:srgbClr val="0000FF"/>
                </a:solidFill>
                <a:latin typeface="Consolas" pitchFamily="49" charset="0"/>
                <a:ea typeface="仿宋" pitchFamily="49" charset="-122"/>
                <a:cs typeface="Consolas" pitchFamily="49" charset="0"/>
              </a:rPr>
              <a:t>tile</a:t>
            </a:r>
            <a:r>
              <a:rPr lang="zh-CN" altLang="zh-CN" sz="2000">
                <a:solidFill>
                  <a:srgbClr val="0000FF"/>
                </a:solidFill>
                <a:latin typeface="Consolas" pitchFamily="49" charset="0"/>
                <a:ea typeface="仿宋" pitchFamily="49" charset="-122"/>
                <a:cs typeface="Consolas" pitchFamily="49" charset="0"/>
              </a:rPr>
              <a:t>全局变量表示</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型骨牌的编号（从整数</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开始），</a:t>
            </a:r>
            <a:r>
              <a:rPr lang="en-US" altLang="zh-CN" sz="2000">
                <a:solidFill>
                  <a:srgbClr val="0000FF"/>
                </a:solidFill>
                <a:latin typeface="Consolas" pitchFamily="49" charset="0"/>
                <a:ea typeface="仿宋" pitchFamily="49" charset="-122"/>
                <a:cs typeface="Consolas" pitchFamily="49" charset="0"/>
              </a:rPr>
              <a:t>board</a:t>
            </a:r>
            <a:r>
              <a:rPr lang="zh-CN" altLang="zh-CN" sz="2000">
                <a:solidFill>
                  <a:srgbClr val="0000FF"/>
                </a:solidFill>
                <a:latin typeface="Consolas" pitchFamily="49" charset="0"/>
                <a:ea typeface="仿宋" pitchFamily="49" charset="-122"/>
                <a:cs typeface="Consolas" pitchFamily="49" charset="0"/>
              </a:rPr>
              <a:t>中</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个相同的整数表示一个</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型骨牌。</a:t>
            </a:r>
          </a:p>
        </p:txBody>
      </p:sp>
      <p:sp>
        <p:nvSpPr>
          <p:cNvPr id="3" name="TextBox 2"/>
          <p:cNvSpPr txBox="1"/>
          <p:nvPr/>
        </p:nvSpPr>
        <p:spPr>
          <a:xfrm>
            <a:off x="785786" y="2571744"/>
            <a:ext cx="7643866" cy="285650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#include&lt;stdio.h&gt;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#define MAX 1025</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问题表示</a:t>
            </a:r>
          </a:p>
          <a:p>
            <a:r>
              <a:rPr lang="en-US" altLang="zh-CN" sz="1800">
                <a:solidFill>
                  <a:srgbClr val="0000FF"/>
                </a:solidFill>
                <a:latin typeface="Consolas" pitchFamily="49" charset="0"/>
                <a:ea typeface="仿宋" pitchFamily="49" charset="-122"/>
                <a:cs typeface="Consolas" pitchFamily="49" charset="0"/>
              </a:rPr>
              <a:t>int k;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棋盘大小</a:t>
            </a:r>
          </a:p>
          <a:p>
            <a:r>
              <a:rPr lang="en-US" altLang="zh-CN" sz="1800">
                <a:solidFill>
                  <a:srgbClr val="0000FF"/>
                </a:solidFill>
                <a:latin typeface="Consolas" pitchFamily="49" charset="0"/>
                <a:ea typeface="仿宋" pitchFamily="49" charset="-122"/>
                <a:cs typeface="Consolas" pitchFamily="49" charset="0"/>
              </a:rPr>
              <a:t>int x,y;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特殊方格的位置</a:t>
            </a:r>
          </a:p>
          <a:p>
            <a:pPr>
              <a:lnSpc>
                <a:spcPct val="20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求解问题表示</a:t>
            </a:r>
          </a:p>
          <a:p>
            <a:r>
              <a:rPr lang="en-US" altLang="zh-CN" sz="1800">
                <a:solidFill>
                  <a:srgbClr val="0000FF"/>
                </a:solidFill>
                <a:latin typeface="Consolas" pitchFamily="49" charset="0"/>
                <a:ea typeface="仿宋" pitchFamily="49" charset="-122"/>
                <a:cs typeface="Consolas" pitchFamily="49" charset="0"/>
              </a:rPr>
              <a:t>int board[MAX][MAX];</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int tile=1;		</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858280" cy="5903494"/>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(int tr,int tc,int dr,int dc,int size)</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if(size==1) return;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递归出口</a:t>
            </a:r>
          </a:p>
          <a:p>
            <a:r>
              <a:rPr lang="en-US" altLang="zh-CN" sz="1800">
                <a:solidFill>
                  <a:srgbClr val="0000FF"/>
                </a:solidFill>
                <a:latin typeface="Consolas" pitchFamily="49" charset="0"/>
                <a:ea typeface="仿宋" pitchFamily="49" charset="-122"/>
                <a:cs typeface="Consolas" pitchFamily="49" charset="0"/>
              </a:rPr>
              <a:t>    int t=tile++;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取一个</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型骨，其牌号为</a:t>
            </a:r>
            <a:r>
              <a:rPr lang="en-US" altLang="zh-CN" sz="1800">
                <a:solidFill>
                  <a:srgbClr val="00B0F0"/>
                </a:solidFill>
                <a:latin typeface="Consolas" pitchFamily="49" charset="0"/>
                <a:ea typeface="仿宋" pitchFamily="49" charset="-122"/>
                <a:cs typeface="Consolas" pitchFamily="49" charset="0"/>
              </a:rPr>
              <a:t>tile</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s=size/2;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分割棋盘</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考虑左上角象限</a:t>
            </a:r>
          </a:p>
          <a:p>
            <a:r>
              <a:rPr lang="en-US" altLang="zh-CN" sz="1800">
                <a:solidFill>
                  <a:srgbClr val="0000FF"/>
                </a:solidFill>
                <a:latin typeface="Consolas" pitchFamily="49" charset="0"/>
                <a:ea typeface="仿宋" pitchFamily="49" charset="-122"/>
                <a:cs typeface="Consolas" pitchFamily="49" charset="0"/>
              </a:rPr>
              <a:t>    if(dr&lt;tr+s &amp;&amp; dc&lt;tc+s)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(tr,tc,dr,dc,s);</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board[tr+s-1][tc+s-1]=t;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型骨牌覆盖右下角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(tr,tc,tr+s-1,tc+s-1,s);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将右下角作为特殊方格继续处理该象限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考虑右上角象限</a:t>
            </a:r>
          </a:p>
          <a:p>
            <a:r>
              <a:rPr lang="en-US" altLang="zh-CN" sz="1800">
                <a:solidFill>
                  <a:srgbClr val="0000FF"/>
                </a:solidFill>
                <a:latin typeface="Consolas" pitchFamily="49" charset="0"/>
                <a:ea typeface="仿宋" pitchFamily="49" charset="-122"/>
                <a:cs typeface="Consolas" pitchFamily="49" charset="0"/>
              </a:rPr>
              <a:t>    if(dr&lt;tr+s &amp;&amp; dc&gt;=tc+s)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(tr,tc+s,dr,dc,s);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 </a:t>
            </a: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board[tr+s-1][tc+s]=t;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型骨牌覆盖左下角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(tr,tc+s,tr+s-1,tc+s,s);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将左下角作为特殊方格继续处理该象限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98D7603-C82B-47FF-AB1E-6BD2B8D49E72}" type="slidenum">
              <a:rPr lang="en-US" altLang="zh-CN"/>
              <a:pPr/>
              <a:t>11</a:t>
            </a:fld>
            <a:endParaRPr lang="en-US" altLang="zh-CN"/>
          </a:p>
        </p:txBody>
      </p:sp>
      <p:sp>
        <p:nvSpPr>
          <p:cNvPr id="25602" name="Rectangle 2"/>
          <p:cNvSpPr>
            <a:spLocks noGrp="1" noChangeArrowheads="1"/>
          </p:cNvSpPr>
          <p:nvPr>
            <p:ph type="title"/>
          </p:nvPr>
        </p:nvSpPr>
        <p:spPr/>
        <p:txBody>
          <a:bodyPr/>
          <a:lstStyle/>
          <a:p>
            <a:r>
              <a:rPr lang="en-US" altLang="zh-CN"/>
              <a:t>Types of recursion</a:t>
            </a:r>
          </a:p>
        </p:txBody>
      </p:sp>
      <p:sp>
        <p:nvSpPr>
          <p:cNvPr id="25603" name="Rectangle 3"/>
          <p:cNvSpPr>
            <a:spLocks noGrp="1" noChangeArrowheads="1"/>
          </p:cNvSpPr>
          <p:nvPr>
            <p:ph type="body" idx="1"/>
          </p:nvPr>
        </p:nvSpPr>
        <p:spPr/>
        <p:txBody>
          <a:bodyPr/>
          <a:lstStyle/>
          <a:p>
            <a:r>
              <a:rPr lang="en-US" altLang="zh-CN"/>
              <a:t>Recursive structures</a:t>
            </a:r>
          </a:p>
          <a:p>
            <a:pPr lvl="1"/>
            <a:r>
              <a:rPr lang="en-US" altLang="zh-CN"/>
              <a:t>Linked list</a:t>
            </a:r>
          </a:p>
        </p:txBody>
      </p:sp>
      <p:pic>
        <p:nvPicPr>
          <p:cNvPr id="25604" name="Picture 4"/>
          <p:cNvPicPr>
            <a:picLocks noChangeAspect="1" noChangeArrowheads="1"/>
          </p:cNvPicPr>
          <p:nvPr/>
        </p:nvPicPr>
        <p:blipFill>
          <a:blip r:embed="rId3"/>
          <a:srcRect/>
          <a:stretch>
            <a:fillRect/>
          </a:stretch>
        </p:blipFill>
        <p:spPr bwMode="auto">
          <a:xfrm>
            <a:off x="4787900" y="1989138"/>
            <a:ext cx="3937000" cy="1201737"/>
          </a:xfrm>
          <a:prstGeom prst="rect">
            <a:avLst/>
          </a:prstGeom>
          <a:noFill/>
          <a:ln w="9525">
            <a:solidFill>
              <a:schemeClr val="bg2"/>
            </a:solidFill>
            <a:miter lim="800000"/>
            <a:headEnd/>
            <a:tailEnd/>
          </a:ln>
          <a:effectLst>
            <a:outerShdw dist="107763" dir="2700000" algn="ctr" rotWithShape="0">
              <a:srgbClr val="808080">
                <a:alpha val="50000"/>
              </a:srgbClr>
            </a:outerShdw>
          </a:effectLst>
        </p:spPr>
      </p:pic>
      <p:sp>
        <p:nvSpPr>
          <p:cNvPr id="25606" name="Rectangle 6"/>
          <p:cNvSpPr>
            <a:spLocks noChangeArrowheads="1"/>
          </p:cNvSpPr>
          <p:nvPr/>
        </p:nvSpPr>
        <p:spPr bwMode="auto">
          <a:xfrm>
            <a:off x="971550" y="3573463"/>
            <a:ext cx="4932363" cy="1311275"/>
          </a:xfrm>
          <a:prstGeom prst="rect">
            <a:avLst/>
          </a:prstGeom>
          <a:noFill/>
          <a:ln w="9525">
            <a:noFill/>
            <a:miter lim="800000"/>
            <a:headEnd/>
            <a:tailEnd/>
          </a:ln>
          <a:effectLst/>
        </p:spPr>
        <p:txBody>
          <a:bodyPr>
            <a:spAutoFit/>
          </a:bodyPr>
          <a:lstStyle/>
          <a:p>
            <a:pPr algn="l"/>
            <a:r>
              <a:rPr kumimoji="1" lang="en-US" altLang="zh-CN" sz="2000">
                <a:solidFill>
                  <a:srgbClr val="CC0000"/>
                </a:solidFill>
                <a:ea typeface="宋体" charset="-122"/>
              </a:rPr>
              <a:t>struct person{</a:t>
            </a:r>
          </a:p>
          <a:p>
            <a:pPr algn="l"/>
            <a:r>
              <a:rPr kumimoji="1" lang="en-US" altLang="zh-CN" sz="2000">
                <a:solidFill>
                  <a:srgbClr val="CC0000"/>
                </a:solidFill>
                <a:ea typeface="宋体" charset="-122"/>
              </a:rPr>
              <a:t>char name[20];</a:t>
            </a:r>
          </a:p>
          <a:p>
            <a:pPr algn="l"/>
            <a:r>
              <a:rPr kumimoji="1" lang="en-US" altLang="zh-CN" sz="2000">
                <a:solidFill>
                  <a:srgbClr val="CC0000"/>
                </a:solidFill>
                <a:ea typeface="宋体" charset="-122"/>
              </a:rPr>
              <a:t>struct person *next;</a:t>
            </a:r>
          </a:p>
          <a:p>
            <a:pPr algn="l"/>
            <a:r>
              <a:rPr kumimoji="1" lang="en-US" altLang="zh-CN" sz="2000">
                <a:solidFill>
                  <a:srgbClr val="CC0000"/>
                </a:solidFill>
                <a:ea typeface="宋体" charset="-122"/>
              </a:rPr>
              <a:t>} </a:t>
            </a:r>
            <a:endParaRPr kumimoji="1" lang="en-US" altLang="zh-CN" sz="2000">
              <a:ea typeface="宋体" charset="-122"/>
            </a:endParaRPr>
          </a:p>
        </p:txBody>
      </p:sp>
      <p:sp>
        <p:nvSpPr>
          <p:cNvPr id="25607" name="Rectangle 7"/>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25956490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5072497"/>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处理左下角象限</a:t>
            </a:r>
          </a:p>
          <a:p>
            <a:r>
              <a:rPr lang="en-US" altLang="zh-CN" sz="1800">
                <a:solidFill>
                  <a:srgbClr val="0000FF"/>
                </a:solidFill>
                <a:latin typeface="Consolas" pitchFamily="49" charset="0"/>
                <a:ea typeface="仿宋" pitchFamily="49" charset="-122"/>
                <a:cs typeface="Consolas" pitchFamily="49" charset="0"/>
              </a:rPr>
              <a:t>    if(dr&gt;=tr+s &amp;&amp; dc&lt;tc+s)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(tr+s,tc,dr,dc,s);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board[tr+s][tc+s-1]=t;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型骨牌覆盖右上角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(tr+s,tc,tr+s,tc+s-1,s);</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将右上角作为特殊方格继续处理该象限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处理右下角象限</a:t>
            </a:r>
          </a:p>
          <a:p>
            <a:r>
              <a:rPr lang="en-US" altLang="zh-CN" sz="1800">
                <a:solidFill>
                  <a:srgbClr val="0000FF"/>
                </a:solidFill>
                <a:latin typeface="Consolas" pitchFamily="49" charset="0"/>
                <a:ea typeface="仿宋" pitchFamily="49" charset="-122"/>
                <a:cs typeface="Consolas" pitchFamily="49" charset="0"/>
              </a:rPr>
              <a:t>    if(dr&gt;=tr+s &amp;&amp; dc&gt;=tc+s)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特殊方格在此象限中</a:t>
            </a:r>
            <a:endParaRPr lang="en-US"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(tr+s,tc+s,dr,dc,s);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此象限中无特殊方格</a:t>
            </a:r>
          </a:p>
          <a:p>
            <a:r>
              <a:rPr lang="en-US" altLang="zh-CN" sz="1800">
                <a:solidFill>
                  <a:srgbClr val="0000FF"/>
                </a:solidFill>
                <a:latin typeface="Consolas" pitchFamily="49" charset="0"/>
                <a:ea typeface="仿宋" pitchFamily="49" charset="-122"/>
                <a:cs typeface="Consolas" pitchFamily="49" charset="0"/>
              </a:rPr>
              <a:t>    {	board[tr+s][tc+s]=t;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t</a:t>
            </a:r>
            <a:r>
              <a:rPr lang="zh-CN" altLang="zh-CN" sz="1800">
                <a:solidFill>
                  <a:srgbClr val="00B0F0"/>
                </a:solidFill>
                <a:latin typeface="Consolas" pitchFamily="49" charset="0"/>
                <a:ea typeface="仿宋" pitchFamily="49" charset="-122"/>
                <a:cs typeface="Consolas" pitchFamily="49" charset="0"/>
              </a:rPr>
              <a:t>号</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型骨牌覆盖左上角</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ChessBoard</a:t>
            </a:r>
            <a:r>
              <a:rPr lang="en-US" altLang="zh-CN" sz="1800">
                <a:solidFill>
                  <a:srgbClr val="0000FF"/>
                </a:solidFill>
                <a:latin typeface="Consolas" pitchFamily="49" charset="0"/>
                <a:ea typeface="仿宋" pitchFamily="49" charset="-122"/>
                <a:cs typeface="Consolas" pitchFamily="49" charset="0"/>
              </a:rPr>
              <a:t>(tr+s,tc+s,tr+s,tc+s,s);  	</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将左上角作为特殊方格继续处理该象限</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428604"/>
            <a:ext cx="135732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200" i="1">
                <a:solidFill>
                  <a:srgbClr val="0000FF"/>
                </a:solidFill>
                <a:latin typeface="Consolas" pitchFamily="49" charset="0"/>
                <a:cs typeface="Consolas" pitchFamily="49" charset="0"/>
              </a:rPr>
              <a:t>k</a:t>
            </a:r>
            <a:r>
              <a:rPr lang="en-US" altLang="zh-CN" sz="2200">
                <a:solidFill>
                  <a:srgbClr val="0000FF"/>
                </a:solidFill>
                <a:latin typeface="Consolas" pitchFamily="49" charset="0"/>
                <a:cs typeface="Consolas" pitchFamily="49" charset="0"/>
              </a:rPr>
              <a:t>=3</a:t>
            </a:r>
            <a:r>
              <a:rPr lang="zh-CN" altLang="en-US" sz="2200">
                <a:solidFill>
                  <a:srgbClr val="0000FF"/>
                </a:solidFill>
                <a:latin typeface="Consolas" pitchFamily="49" charset="0"/>
                <a:cs typeface="Consolas" pitchFamily="49" charset="0"/>
              </a:rPr>
              <a:t>，</a:t>
            </a:r>
            <a:r>
              <a:rPr lang="en-US" altLang="zh-CN" sz="2200" i="1">
                <a:solidFill>
                  <a:srgbClr val="0000FF"/>
                </a:solidFill>
                <a:latin typeface="Consolas" pitchFamily="49" charset="0"/>
                <a:cs typeface="Consolas" pitchFamily="49" charset="0"/>
              </a:rPr>
              <a:t>n</a:t>
            </a:r>
            <a:r>
              <a:rPr lang="en-US" altLang="zh-CN" sz="2200">
                <a:solidFill>
                  <a:srgbClr val="0000FF"/>
                </a:solidFill>
                <a:latin typeface="Consolas" pitchFamily="49" charset="0"/>
                <a:cs typeface="Consolas" pitchFamily="49" charset="0"/>
              </a:rPr>
              <a:t>=2</a:t>
            </a:r>
            <a:r>
              <a:rPr lang="en-US" altLang="zh-CN" sz="2200" baseline="30000">
                <a:solidFill>
                  <a:srgbClr val="0000FF"/>
                </a:solidFill>
                <a:latin typeface="Consolas" pitchFamily="49" charset="0"/>
                <a:cs typeface="Consolas" pitchFamily="49" charset="0"/>
              </a:rPr>
              <a:t>3</a:t>
            </a:r>
            <a:r>
              <a:rPr lang="en-US" altLang="zh-CN" sz="2200">
                <a:solidFill>
                  <a:srgbClr val="0000FF"/>
                </a:solidFill>
                <a:latin typeface="Consolas" pitchFamily="49" charset="0"/>
                <a:cs typeface="Consolas" pitchFamily="49" charset="0"/>
              </a:rPr>
              <a:t>=8</a:t>
            </a:r>
            <a:endParaRPr lang="zh-CN" altLang="en-US" sz="2200">
              <a:solidFill>
                <a:srgbClr val="0000FF"/>
              </a:solidFill>
              <a:latin typeface="Consolas" pitchFamily="49" charset="0"/>
              <a:cs typeface="Consolas" pitchFamily="49" charset="0"/>
            </a:endParaRPr>
          </a:p>
        </p:txBody>
      </p:sp>
      <p:graphicFrame>
        <p:nvGraphicFramePr>
          <p:cNvPr id="3" name="表格 2"/>
          <p:cNvGraphicFramePr>
            <a:graphicFrameLocks noGrp="1"/>
          </p:cNvGraphicFramePr>
          <p:nvPr/>
        </p:nvGraphicFramePr>
        <p:xfrm>
          <a:off x="1881192" y="1357296"/>
          <a:ext cx="4976824" cy="4071968"/>
        </p:xfrm>
        <a:graphic>
          <a:graphicData uri="http://schemas.openxmlformats.org/drawingml/2006/table">
            <a:tbl>
              <a:tblPr/>
              <a:tblGrid>
                <a:gridCol w="622103">
                  <a:extLst>
                    <a:ext uri="{9D8B030D-6E8A-4147-A177-3AD203B41FA5}">
                      <a16:colId xmlns:a16="http://schemas.microsoft.com/office/drawing/2014/main" val="20000"/>
                    </a:ext>
                  </a:extLst>
                </a:gridCol>
                <a:gridCol w="622103">
                  <a:extLst>
                    <a:ext uri="{9D8B030D-6E8A-4147-A177-3AD203B41FA5}">
                      <a16:colId xmlns:a16="http://schemas.microsoft.com/office/drawing/2014/main" val="20001"/>
                    </a:ext>
                  </a:extLst>
                </a:gridCol>
                <a:gridCol w="622103">
                  <a:extLst>
                    <a:ext uri="{9D8B030D-6E8A-4147-A177-3AD203B41FA5}">
                      <a16:colId xmlns:a16="http://schemas.microsoft.com/office/drawing/2014/main" val="20002"/>
                    </a:ext>
                  </a:extLst>
                </a:gridCol>
                <a:gridCol w="622103">
                  <a:extLst>
                    <a:ext uri="{9D8B030D-6E8A-4147-A177-3AD203B41FA5}">
                      <a16:colId xmlns:a16="http://schemas.microsoft.com/office/drawing/2014/main" val="20003"/>
                    </a:ext>
                  </a:extLst>
                </a:gridCol>
                <a:gridCol w="622103">
                  <a:extLst>
                    <a:ext uri="{9D8B030D-6E8A-4147-A177-3AD203B41FA5}">
                      <a16:colId xmlns:a16="http://schemas.microsoft.com/office/drawing/2014/main" val="20004"/>
                    </a:ext>
                  </a:extLst>
                </a:gridCol>
                <a:gridCol w="622103">
                  <a:extLst>
                    <a:ext uri="{9D8B030D-6E8A-4147-A177-3AD203B41FA5}">
                      <a16:colId xmlns:a16="http://schemas.microsoft.com/office/drawing/2014/main" val="20005"/>
                    </a:ext>
                  </a:extLst>
                </a:gridCol>
                <a:gridCol w="622103">
                  <a:extLst>
                    <a:ext uri="{9D8B030D-6E8A-4147-A177-3AD203B41FA5}">
                      <a16:colId xmlns:a16="http://schemas.microsoft.com/office/drawing/2014/main" val="20006"/>
                    </a:ext>
                  </a:extLst>
                </a:gridCol>
                <a:gridCol w="622103">
                  <a:extLst>
                    <a:ext uri="{9D8B030D-6E8A-4147-A177-3AD203B41FA5}">
                      <a16:colId xmlns:a16="http://schemas.microsoft.com/office/drawing/2014/main" val="20007"/>
                    </a:ext>
                  </a:extLst>
                </a:gridCol>
              </a:tblGrid>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FF"/>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8996">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Bef>
                          <a:spcPts val="0"/>
                        </a:spcBef>
                        <a:spcAft>
                          <a:spcPts val="0"/>
                        </a:spcAft>
                      </a:pPr>
                      <a:r>
                        <a:rPr lang="en-US" sz="1800" b="1" kern="100">
                          <a:solidFill>
                            <a:srgbClr val="0000FF"/>
                          </a:solidFill>
                          <a:latin typeface="Consolas" pitchFamily="49" charset="0"/>
                          <a:ea typeface="楷体" pitchFamily="49" charset="-122"/>
                          <a:cs typeface="Consolas" pitchFamily="49" charset="0"/>
                        </a:rPr>
                        <a:t>21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右弧形箭头 3"/>
          <p:cNvSpPr/>
          <p:nvPr/>
        </p:nvSpPr>
        <p:spPr>
          <a:xfrm>
            <a:off x="2643174" y="642918"/>
            <a:ext cx="285752"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cxnSp>
        <p:nvCxnSpPr>
          <p:cNvPr id="6" name="直接连接符 5"/>
          <p:cNvCxnSpPr/>
          <p:nvPr/>
        </p:nvCxnSpPr>
        <p:spPr>
          <a:xfrm>
            <a:off x="1000100" y="3396751"/>
            <a:ext cx="6572296"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rot="5400000">
            <a:off x="1691824" y="3451656"/>
            <a:ext cx="5357850"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135732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200" i="1">
                <a:solidFill>
                  <a:srgbClr val="0000FF"/>
                </a:solidFill>
                <a:latin typeface="Consolas" pitchFamily="49" charset="0"/>
                <a:cs typeface="Consolas" pitchFamily="49" charset="0"/>
              </a:rPr>
              <a:t>k</a:t>
            </a:r>
            <a:r>
              <a:rPr lang="en-US" altLang="zh-CN" sz="2200">
                <a:solidFill>
                  <a:srgbClr val="0000FF"/>
                </a:solidFill>
                <a:latin typeface="Consolas" pitchFamily="49" charset="0"/>
                <a:cs typeface="Consolas" pitchFamily="49" charset="0"/>
              </a:rPr>
              <a:t>=3</a:t>
            </a:r>
            <a:r>
              <a:rPr lang="zh-CN" altLang="en-US" sz="2200">
                <a:solidFill>
                  <a:srgbClr val="0000FF"/>
                </a:solidFill>
                <a:latin typeface="Consolas" pitchFamily="49" charset="0"/>
                <a:cs typeface="Consolas" pitchFamily="49" charset="0"/>
              </a:rPr>
              <a:t>，</a:t>
            </a:r>
            <a:r>
              <a:rPr lang="en-US" altLang="zh-CN" sz="2200" i="1">
                <a:solidFill>
                  <a:srgbClr val="0000FF"/>
                </a:solidFill>
                <a:latin typeface="Consolas" pitchFamily="49" charset="0"/>
                <a:cs typeface="Consolas" pitchFamily="49" charset="0"/>
              </a:rPr>
              <a:t>n</a:t>
            </a:r>
            <a:r>
              <a:rPr lang="en-US" altLang="zh-CN" sz="2200">
                <a:solidFill>
                  <a:srgbClr val="0000FF"/>
                </a:solidFill>
                <a:latin typeface="Consolas" pitchFamily="49" charset="0"/>
                <a:cs typeface="Consolas" pitchFamily="49" charset="0"/>
              </a:rPr>
              <a:t>=2</a:t>
            </a:r>
            <a:r>
              <a:rPr lang="en-US" altLang="zh-CN" sz="2200" baseline="30000">
                <a:solidFill>
                  <a:srgbClr val="0000FF"/>
                </a:solidFill>
                <a:latin typeface="Consolas" pitchFamily="49" charset="0"/>
                <a:cs typeface="Consolas" pitchFamily="49" charset="0"/>
              </a:rPr>
              <a:t>3</a:t>
            </a:r>
            <a:r>
              <a:rPr lang="en-US" altLang="zh-CN" sz="2200">
                <a:solidFill>
                  <a:srgbClr val="0000FF"/>
                </a:solidFill>
                <a:latin typeface="Consolas" pitchFamily="49" charset="0"/>
                <a:cs typeface="Consolas" pitchFamily="49" charset="0"/>
              </a:rPr>
              <a:t>=8</a:t>
            </a:r>
            <a:endParaRPr lang="zh-CN" altLang="en-US" sz="2200">
              <a:solidFill>
                <a:srgbClr val="0000FF"/>
              </a:solidFill>
              <a:latin typeface="Consolas" pitchFamily="49" charset="0"/>
              <a:cs typeface="Consolas" pitchFamily="49" charset="0"/>
            </a:endParaRPr>
          </a:p>
        </p:txBody>
      </p:sp>
      <p:sp>
        <p:nvSpPr>
          <p:cNvPr id="4" name="矩形 3"/>
          <p:cNvSpPr/>
          <p:nvPr/>
        </p:nvSpPr>
        <p:spPr>
          <a:xfrm>
            <a:off x="1643042"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 name="矩形 5"/>
          <p:cNvSpPr/>
          <p:nvPr/>
        </p:nvSpPr>
        <p:spPr>
          <a:xfrm>
            <a:off x="2143108"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7" name="矩形 6"/>
          <p:cNvSpPr/>
          <p:nvPr/>
        </p:nvSpPr>
        <p:spPr>
          <a:xfrm>
            <a:off x="2643174"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8" name="矩形 7"/>
          <p:cNvSpPr/>
          <p:nvPr/>
        </p:nvSpPr>
        <p:spPr>
          <a:xfrm>
            <a:off x="3143240"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9" name="矩形 8"/>
          <p:cNvSpPr/>
          <p:nvPr/>
        </p:nvSpPr>
        <p:spPr>
          <a:xfrm>
            <a:off x="3643306"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0" name="矩形 9"/>
          <p:cNvSpPr/>
          <p:nvPr/>
        </p:nvSpPr>
        <p:spPr>
          <a:xfrm>
            <a:off x="4143372"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1" name="矩形 10"/>
          <p:cNvSpPr/>
          <p:nvPr/>
        </p:nvSpPr>
        <p:spPr>
          <a:xfrm>
            <a:off x="4643438"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2" name="矩形 11"/>
          <p:cNvSpPr/>
          <p:nvPr/>
        </p:nvSpPr>
        <p:spPr>
          <a:xfrm>
            <a:off x="5143504" y="157161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1643042"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2143108"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2643174" y="2071678"/>
            <a:ext cx="500066" cy="500066"/>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6" name="矩形 15"/>
          <p:cNvSpPr/>
          <p:nvPr/>
        </p:nvSpPr>
        <p:spPr>
          <a:xfrm>
            <a:off x="3143240"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7" name="矩形 16"/>
          <p:cNvSpPr/>
          <p:nvPr/>
        </p:nvSpPr>
        <p:spPr>
          <a:xfrm>
            <a:off x="3643306"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8" name="矩形 17"/>
          <p:cNvSpPr/>
          <p:nvPr/>
        </p:nvSpPr>
        <p:spPr>
          <a:xfrm>
            <a:off x="4143372"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643438"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5143504" y="207167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1643042"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2" name="矩形 21"/>
          <p:cNvSpPr/>
          <p:nvPr/>
        </p:nvSpPr>
        <p:spPr>
          <a:xfrm>
            <a:off x="2143108"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3" name="矩形 22"/>
          <p:cNvSpPr/>
          <p:nvPr/>
        </p:nvSpPr>
        <p:spPr>
          <a:xfrm>
            <a:off x="2643174"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4" name="矩形 23"/>
          <p:cNvSpPr/>
          <p:nvPr/>
        </p:nvSpPr>
        <p:spPr>
          <a:xfrm>
            <a:off x="3143240"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5" name="矩形 24"/>
          <p:cNvSpPr/>
          <p:nvPr/>
        </p:nvSpPr>
        <p:spPr>
          <a:xfrm>
            <a:off x="3643306"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6" name="矩形 25"/>
          <p:cNvSpPr/>
          <p:nvPr/>
        </p:nvSpPr>
        <p:spPr>
          <a:xfrm>
            <a:off x="4143372"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7" name="矩形 26"/>
          <p:cNvSpPr/>
          <p:nvPr/>
        </p:nvSpPr>
        <p:spPr>
          <a:xfrm>
            <a:off x="4643438"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8" name="矩形 27"/>
          <p:cNvSpPr/>
          <p:nvPr/>
        </p:nvSpPr>
        <p:spPr>
          <a:xfrm>
            <a:off x="5143504" y="257174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29" name="矩形 28"/>
          <p:cNvSpPr/>
          <p:nvPr/>
        </p:nvSpPr>
        <p:spPr>
          <a:xfrm>
            <a:off x="1643042"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0" name="矩形 29"/>
          <p:cNvSpPr/>
          <p:nvPr/>
        </p:nvSpPr>
        <p:spPr>
          <a:xfrm>
            <a:off x="2143108"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1" name="矩形 30"/>
          <p:cNvSpPr/>
          <p:nvPr/>
        </p:nvSpPr>
        <p:spPr>
          <a:xfrm>
            <a:off x="2643174"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2" name="矩形 31"/>
          <p:cNvSpPr/>
          <p:nvPr/>
        </p:nvSpPr>
        <p:spPr>
          <a:xfrm>
            <a:off x="3143240"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3" name="矩形 32"/>
          <p:cNvSpPr/>
          <p:nvPr/>
        </p:nvSpPr>
        <p:spPr>
          <a:xfrm>
            <a:off x="3643306"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4" name="矩形 33"/>
          <p:cNvSpPr/>
          <p:nvPr/>
        </p:nvSpPr>
        <p:spPr>
          <a:xfrm>
            <a:off x="4143372"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4643438"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5143504" y="3071810"/>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643042"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8" name="矩形 37"/>
          <p:cNvSpPr/>
          <p:nvPr/>
        </p:nvSpPr>
        <p:spPr>
          <a:xfrm>
            <a:off x="2143108"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39" name="矩形 38"/>
          <p:cNvSpPr/>
          <p:nvPr/>
        </p:nvSpPr>
        <p:spPr>
          <a:xfrm>
            <a:off x="2643174"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3143240"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3643306"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4143372"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3" name="矩形 42"/>
          <p:cNvSpPr/>
          <p:nvPr/>
        </p:nvSpPr>
        <p:spPr>
          <a:xfrm>
            <a:off x="4643438"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4" name="矩形 43"/>
          <p:cNvSpPr/>
          <p:nvPr/>
        </p:nvSpPr>
        <p:spPr>
          <a:xfrm>
            <a:off x="5143504" y="3571876"/>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5" name="矩形 44"/>
          <p:cNvSpPr/>
          <p:nvPr/>
        </p:nvSpPr>
        <p:spPr>
          <a:xfrm>
            <a:off x="1643042"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6" name="矩形 45"/>
          <p:cNvSpPr/>
          <p:nvPr/>
        </p:nvSpPr>
        <p:spPr>
          <a:xfrm>
            <a:off x="2143108"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7" name="矩形 46"/>
          <p:cNvSpPr/>
          <p:nvPr/>
        </p:nvSpPr>
        <p:spPr>
          <a:xfrm>
            <a:off x="2643174"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8" name="矩形 47"/>
          <p:cNvSpPr/>
          <p:nvPr/>
        </p:nvSpPr>
        <p:spPr>
          <a:xfrm>
            <a:off x="3143240"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49" name="矩形 48"/>
          <p:cNvSpPr/>
          <p:nvPr/>
        </p:nvSpPr>
        <p:spPr>
          <a:xfrm>
            <a:off x="3643306"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0" name="矩形 49"/>
          <p:cNvSpPr/>
          <p:nvPr/>
        </p:nvSpPr>
        <p:spPr>
          <a:xfrm>
            <a:off x="4143372"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1" name="矩形 50"/>
          <p:cNvSpPr/>
          <p:nvPr/>
        </p:nvSpPr>
        <p:spPr>
          <a:xfrm>
            <a:off x="4643438"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2" name="矩形 51"/>
          <p:cNvSpPr/>
          <p:nvPr/>
        </p:nvSpPr>
        <p:spPr>
          <a:xfrm>
            <a:off x="5143504" y="407194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3" name="矩形 52"/>
          <p:cNvSpPr/>
          <p:nvPr/>
        </p:nvSpPr>
        <p:spPr>
          <a:xfrm>
            <a:off x="1643042"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4" name="矩形 53"/>
          <p:cNvSpPr/>
          <p:nvPr/>
        </p:nvSpPr>
        <p:spPr>
          <a:xfrm>
            <a:off x="2143108"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5" name="矩形 54"/>
          <p:cNvSpPr/>
          <p:nvPr/>
        </p:nvSpPr>
        <p:spPr>
          <a:xfrm>
            <a:off x="2643174"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6" name="矩形 55"/>
          <p:cNvSpPr/>
          <p:nvPr/>
        </p:nvSpPr>
        <p:spPr>
          <a:xfrm>
            <a:off x="3143240"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7" name="矩形 56"/>
          <p:cNvSpPr/>
          <p:nvPr/>
        </p:nvSpPr>
        <p:spPr>
          <a:xfrm>
            <a:off x="3643306"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8" name="矩形 57"/>
          <p:cNvSpPr/>
          <p:nvPr/>
        </p:nvSpPr>
        <p:spPr>
          <a:xfrm>
            <a:off x="4143372"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59" name="矩形 58"/>
          <p:cNvSpPr/>
          <p:nvPr/>
        </p:nvSpPr>
        <p:spPr>
          <a:xfrm>
            <a:off x="4643438"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0" name="矩形 59"/>
          <p:cNvSpPr/>
          <p:nvPr/>
        </p:nvSpPr>
        <p:spPr>
          <a:xfrm>
            <a:off x="5143504" y="457200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1" name="矩形 60"/>
          <p:cNvSpPr/>
          <p:nvPr/>
        </p:nvSpPr>
        <p:spPr>
          <a:xfrm>
            <a:off x="1643042"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2" name="矩形 61"/>
          <p:cNvSpPr/>
          <p:nvPr/>
        </p:nvSpPr>
        <p:spPr>
          <a:xfrm>
            <a:off x="2143108"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3" name="矩形 62"/>
          <p:cNvSpPr/>
          <p:nvPr/>
        </p:nvSpPr>
        <p:spPr>
          <a:xfrm>
            <a:off x="2643174"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4" name="矩形 63"/>
          <p:cNvSpPr/>
          <p:nvPr/>
        </p:nvSpPr>
        <p:spPr>
          <a:xfrm>
            <a:off x="3143240"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5" name="矩形 64"/>
          <p:cNvSpPr/>
          <p:nvPr/>
        </p:nvSpPr>
        <p:spPr>
          <a:xfrm>
            <a:off x="3643306"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6" name="矩形 65"/>
          <p:cNvSpPr/>
          <p:nvPr/>
        </p:nvSpPr>
        <p:spPr>
          <a:xfrm>
            <a:off x="4143372"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7" name="矩形 66"/>
          <p:cNvSpPr/>
          <p:nvPr/>
        </p:nvSpPr>
        <p:spPr>
          <a:xfrm>
            <a:off x="4643438"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sp>
        <p:nvSpPr>
          <p:cNvPr id="68" name="矩形 67"/>
          <p:cNvSpPr/>
          <p:nvPr/>
        </p:nvSpPr>
        <p:spPr>
          <a:xfrm>
            <a:off x="5143504" y="5072074"/>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FF"/>
              </a:solidFill>
              <a:latin typeface="Consolas" pitchFamily="49" charset="0"/>
              <a:cs typeface="Consolas" pitchFamily="49" charset="0"/>
            </a:endParaRPr>
          </a:p>
        </p:txBody>
      </p:sp>
      <p:grpSp>
        <p:nvGrpSpPr>
          <p:cNvPr id="237" name="组合 236"/>
          <p:cNvGrpSpPr/>
          <p:nvPr/>
        </p:nvGrpSpPr>
        <p:grpSpPr>
          <a:xfrm>
            <a:off x="1643042" y="1571612"/>
            <a:ext cx="1000132" cy="1000132"/>
            <a:chOff x="5072066" y="1357298"/>
            <a:chExt cx="1000132" cy="1000132"/>
          </a:xfrm>
        </p:grpSpPr>
        <p:sp>
          <p:nvSpPr>
            <p:cNvPr id="238" name="矩形 237"/>
            <p:cNvSpPr/>
            <p:nvPr/>
          </p:nvSpPr>
          <p:spPr>
            <a:xfrm>
              <a:off x="5072066" y="135729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39" name="矩形 238"/>
            <p:cNvSpPr/>
            <p:nvPr/>
          </p:nvSpPr>
          <p:spPr>
            <a:xfrm>
              <a:off x="5572132" y="135729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40" name="矩形 239"/>
            <p:cNvSpPr/>
            <p:nvPr/>
          </p:nvSpPr>
          <p:spPr>
            <a:xfrm>
              <a:off x="5072066" y="185736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241" name="组合 240"/>
          <p:cNvGrpSpPr/>
          <p:nvPr/>
        </p:nvGrpSpPr>
        <p:grpSpPr>
          <a:xfrm>
            <a:off x="2643174" y="1571612"/>
            <a:ext cx="1000132" cy="1000132"/>
            <a:chOff x="6072198" y="1357298"/>
            <a:chExt cx="1000132" cy="1000132"/>
          </a:xfrm>
        </p:grpSpPr>
        <p:sp>
          <p:nvSpPr>
            <p:cNvPr id="242" name="矩形 241"/>
            <p:cNvSpPr/>
            <p:nvPr/>
          </p:nvSpPr>
          <p:spPr>
            <a:xfrm>
              <a:off x="6072198" y="1357298"/>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43" name="矩形 242"/>
            <p:cNvSpPr/>
            <p:nvPr/>
          </p:nvSpPr>
          <p:spPr>
            <a:xfrm>
              <a:off x="6572264" y="1357298"/>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44" name="矩形 243"/>
            <p:cNvSpPr/>
            <p:nvPr/>
          </p:nvSpPr>
          <p:spPr>
            <a:xfrm>
              <a:off x="6572264" y="1857364"/>
              <a:ext cx="500066" cy="5000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245" name="组合 244"/>
          <p:cNvGrpSpPr/>
          <p:nvPr/>
        </p:nvGrpSpPr>
        <p:grpSpPr>
          <a:xfrm>
            <a:off x="3643306" y="1571612"/>
            <a:ext cx="1000132" cy="1000132"/>
            <a:chOff x="7072330" y="1357298"/>
            <a:chExt cx="1000132" cy="1000132"/>
          </a:xfrm>
        </p:grpSpPr>
        <p:sp>
          <p:nvSpPr>
            <p:cNvPr id="246" name="矩形 245"/>
            <p:cNvSpPr/>
            <p:nvPr/>
          </p:nvSpPr>
          <p:spPr>
            <a:xfrm>
              <a:off x="7072330" y="1357298"/>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47" name="矩形 246"/>
            <p:cNvSpPr/>
            <p:nvPr/>
          </p:nvSpPr>
          <p:spPr>
            <a:xfrm>
              <a:off x="7572396" y="1357298"/>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48" name="矩形 247"/>
            <p:cNvSpPr/>
            <p:nvPr/>
          </p:nvSpPr>
          <p:spPr>
            <a:xfrm>
              <a:off x="7072330" y="1857364"/>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grpSp>
      <p:grpSp>
        <p:nvGrpSpPr>
          <p:cNvPr id="249" name="组合 248"/>
          <p:cNvGrpSpPr/>
          <p:nvPr/>
        </p:nvGrpSpPr>
        <p:grpSpPr>
          <a:xfrm>
            <a:off x="4643438" y="1571612"/>
            <a:ext cx="1000132" cy="1000132"/>
            <a:chOff x="8072462" y="1357298"/>
            <a:chExt cx="1000132" cy="1000132"/>
          </a:xfrm>
        </p:grpSpPr>
        <p:sp>
          <p:nvSpPr>
            <p:cNvPr id="250" name="矩形 249"/>
            <p:cNvSpPr/>
            <p:nvPr/>
          </p:nvSpPr>
          <p:spPr>
            <a:xfrm>
              <a:off x="8072462" y="1357298"/>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251" name="矩形 250"/>
            <p:cNvSpPr/>
            <p:nvPr/>
          </p:nvSpPr>
          <p:spPr>
            <a:xfrm>
              <a:off x="8572528" y="1357298"/>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252" name="矩形 251"/>
            <p:cNvSpPr/>
            <p:nvPr/>
          </p:nvSpPr>
          <p:spPr>
            <a:xfrm>
              <a:off x="8572528" y="1857364"/>
              <a:ext cx="500066" cy="500066"/>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grpSp>
      <p:grpSp>
        <p:nvGrpSpPr>
          <p:cNvPr id="253" name="组合 252"/>
          <p:cNvGrpSpPr/>
          <p:nvPr/>
        </p:nvGrpSpPr>
        <p:grpSpPr>
          <a:xfrm>
            <a:off x="2143108" y="2071678"/>
            <a:ext cx="1000132" cy="1000132"/>
            <a:chOff x="5572132" y="1857364"/>
            <a:chExt cx="1000132" cy="1000132"/>
          </a:xfrm>
        </p:grpSpPr>
        <p:sp>
          <p:nvSpPr>
            <p:cNvPr id="254" name="矩形 253"/>
            <p:cNvSpPr/>
            <p:nvPr/>
          </p:nvSpPr>
          <p:spPr>
            <a:xfrm>
              <a:off x="5572132" y="1857364"/>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55" name="矩形 254"/>
            <p:cNvSpPr/>
            <p:nvPr/>
          </p:nvSpPr>
          <p:spPr>
            <a:xfrm>
              <a:off x="5572132" y="2357430"/>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56" name="矩形 255"/>
            <p:cNvSpPr/>
            <p:nvPr/>
          </p:nvSpPr>
          <p:spPr>
            <a:xfrm>
              <a:off x="6072198" y="2357430"/>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grpSp>
      <p:grpSp>
        <p:nvGrpSpPr>
          <p:cNvPr id="257" name="组合 256"/>
          <p:cNvGrpSpPr/>
          <p:nvPr/>
        </p:nvGrpSpPr>
        <p:grpSpPr>
          <a:xfrm>
            <a:off x="4143372" y="2071678"/>
            <a:ext cx="1000132" cy="1000132"/>
            <a:chOff x="7572396" y="1857364"/>
            <a:chExt cx="1000132" cy="1000132"/>
          </a:xfrm>
        </p:grpSpPr>
        <p:sp>
          <p:nvSpPr>
            <p:cNvPr id="258" name="矩形 257"/>
            <p:cNvSpPr/>
            <p:nvPr/>
          </p:nvSpPr>
          <p:spPr>
            <a:xfrm>
              <a:off x="7572396" y="1857364"/>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259" name="矩形 258"/>
            <p:cNvSpPr/>
            <p:nvPr/>
          </p:nvSpPr>
          <p:spPr>
            <a:xfrm>
              <a:off x="8072462" y="1857364"/>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260" name="矩形 259"/>
            <p:cNvSpPr/>
            <p:nvPr/>
          </p:nvSpPr>
          <p:spPr>
            <a:xfrm>
              <a:off x="8072462" y="2357430"/>
              <a:ext cx="500066" cy="5000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grpSp>
      <p:grpSp>
        <p:nvGrpSpPr>
          <p:cNvPr id="261" name="组合 260"/>
          <p:cNvGrpSpPr/>
          <p:nvPr/>
        </p:nvGrpSpPr>
        <p:grpSpPr>
          <a:xfrm>
            <a:off x="1643042" y="2571744"/>
            <a:ext cx="1000132" cy="1000132"/>
            <a:chOff x="5072066" y="2357430"/>
            <a:chExt cx="1000132" cy="1000132"/>
          </a:xfrm>
        </p:grpSpPr>
        <p:sp>
          <p:nvSpPr>
            <p:cNvPr id="262" name="矩形 261"/>
            <p:cNvSpPr/>
            <p:nvPr/>
          </p:nvSpPr>
          <p:spPr>
            <a:xfrm>
              <a:off x="5072066" y="235743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63" name="矩形 262"/>
            <p:cNvSpPr/>
            <p:nvPr/>
          </p:nvSpPr>
          <p:spPr>
            <a:xfrm>
              <a:off x="5072066" y="285749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64" name="矩形 263"/>
            <p:cNvSpPr/>
            <p:nvPr/>
          </p:nvSpPr>
          <p:spPr>
            <a:xfrm>
              <a:off x="5572132" y="285749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grpSp>
        <p:nvGrpSpPr>
          <p:cNvPr id="265" name="组合 264"/>
          <p:cNvGrpSpPr/>
          <p:nvPr/>
        </p:nvGrpSpPr>
        <p:grpSpPr>
          <a:xfrm>
            <a:off x="2643174" y="2571744"/>
            <a:ext cx="1000132" cy="1000132"/>
            <a:chOff x="6072198" y="2357430"/>
            <a:chExt cx="1000132" cy="1000132"/>
          </a:xfrm>
        </p:grpSpPr>
        <p:sp>
          <p:nvSpPr>
            <p:cNvPr id="266" name="矩形 265"/>
            <p:cNvSpPr/>
            <p:nvPr/>
          </p:nvSpPr>
          <p:spPr>
            <a:xfrm>
              <a:off x="6572264" y="2357430"/>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67" name="矩形 266"/>
            <p:cNvSpPr/>
            <p:nvPr/>
          </p:nvSpPr>
          <p:spPr>
            <a:xfrm>
              <a:off x="6072198" y="2857496"/>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68" name="矩形 267"/>
            <p:cNvSpPr/>
            <p:nvPr/>
          </p:nvSpPr>
          <p:spPr>
            <a:xfrm>
              <a:off x="6572264" y="2857496"/>
              <a:ext cx="500066" cy="500066"/>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grpSp>
        <p:nvGrpSpPr>
          <p:cNvPr id="269" name="组合 268"/>
          <p:cNvGrpSpPr/>
          <p:nvPr/>
        </p:nvGrpSpPr>
        <p:grpSpPr>
          <a:xfrm>
            <a:off x="3643306" y="2571744"/>
            <a:ext cx="1000132" cy="1000132"/>
            <a:chOff x="7072330" y="2357430"/>
            <a:chExt cx="1000132" cy="1000132"/>
          </a:xfrm>
        </p:grpSpPr>
        <p:sp>
          <p:nvSpPr>
            <p:cNvPr id="270" name="矩形 269"/>
            <p:cNvSpPr/>
            <p:nvPr/>
          </p:nvSpPr>
          <p:spPr>
            <a:xfrm>
              <a:off x="7072330" y="2357430"/>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71" name="矩形 270"/>
            <p:cNvSpPr/>
            <p:nvPr/>
          </p:nvSpPr>
          <p:spPr>
            <a:xfrm>
              <a:off x="7572396" y="2357430"/>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72" name="矩形 271"/>
            <p:cNvSpPr/>
            <p:nvPr/>
          </p:nvSpPr>
          <p:spPr>
            <a:xfrm>
              <a:off x="7572396" y="2857496"/>
              <a:ext cx="500066" cy="50006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grpSp>
      <p:grpSp>
        <p:nvGrpSpPr>
          <p:cNvPr id="273" name="组合 272"/>
          <p:cNvGrpSpPr/>
          <p:nvPr/>
        </p:nvGrpSpPr>
        <p:grpSpPr>
          <a:xfrm>
            <a:off x="4643438" y="2571744"/>
            <a:ext cx="1000132" cy="1000132"/>
            <a:chOff x="8072462" y="2357430"/>
            <a:chExt cx="1000132" cy="1000132"/>
          </a:xfrm>
        </p:grpSpPr>
        <p:sp>
          <p:nvSpPr>
            <p:cNvPr id="274" name="矩形 273"/>
            <p:cNvSpPr/>
            <p:nvPr/>
          </p:nvSpPr>
          <p:spPr>
            <a:xfrm>
              <a:off x="8572528" y="2357430"/>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sp>
          <p:nvSpPr>
            <p:cNvPr id="275" name="矩形 274"/>
            <p:cNvSpPr/>
            <p:nvPr/>
          </p:nvSpPr>
          <p:spPr>
            <a:xfrm>
              <a:off x="8072462" y="2857496"/>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sp>
          <p:nvSpPr>
            <p:cNvPr id="276" name="矩形 275"/>
            <p:cNvSpPr/>
            <p:nvPr/>
          </p:nvSpPr>
          <p:spPr>
            <a:xfrm>
              <a:off x="8572528" y="2857496"/>
              <a:ext cx="500066" cy="500066"/>
            </a:xfrm>
            <a:prstGeom prst="rect">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11</a:t>
              </a:r>
              <a:endParaRPr lang="zh-CN" altLang="en-US" sz="1600">
                <a:solidFill>
                  <a:srgbClr val="0000FF"/>
                </a:solidFill>
                <a:latin typeface="Consolas" pitchFamily="49" charset="0"/>
                <a:cs typeface="Consolas" pitchFamily="49" charset="0"/>
              </a:endParaRPr>
            </a:p>
          </p:txBody>
        </p:sp>
      </p:grpSp>
      <p:grpSp>
        <p:nvGrpSpPr>
          <p:cNvPr id="277" name="组合 276"/>
          <p:cNvGrpSpPr/>
          <p:nvPr/>
        </p:nvGrpSpPr>
        <p:grpSpPr>
          <a:xfrm>
            <a:off x="3143240" y="3071810"/>
            <a:ext cx="1000132" cy="1000132"/>
            <a:chOff x="6572264" y="2857496"/>
            <a:chExt cx="1000132" cy="1000132"/>
          </a:xfrm>
        </p:grpSpPr>
        <p:sp>
          <p:nvSpPr>
            <p:cNvPr id="278" name="矩形 277"/>
            <p:cNvSpPr/>
            <p:nvPr/>
          </p:nvSpPr>
          <p:spPr>
            <a:xfrm>
              <a:off x="7072330" y="2857496"/>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79" name="矩形 278"/>
            <p:cNvSpPr/>
            <p:nvPr/>
          </p:nvSpPr>
          <p:spPr>
            <a:xfrm>
              <a:off x="6572264" y="3357562"/>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80" name="矩形 279"/>
            <p:cNvSpPr/>
            <p:nvPr/>
          </p:nvSpPr>
          <p:spPr>
            <a:xfrm>
              <a:off x="7072330" y="3357562"/>
              <a:ext cx="500066" cy="5000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281" name="组合 280"/>
          <p:cNvGrpSpPr/>
          <p:nvPr/>
        </p:nvGrpSpPr>
        <p:grpSpPr>
          <a:xfrm>
            <a:off x="1643042" y="3571876"/>
            <a:ext cx="1000132" cy="1000132"/>
            <a:chOff x="5072066" y="3357562"/>
            <a:chExt cx="1000132" cy="1000132"/>
          </a:xfrm>
        </p:grpSpPr>
        <p:sp>
          <p:nvSpPr>
            <p:cNvPr id="282" name="矩形 281"/>
            <p:cNvSpPr/>
            <p:nvPr/>
          </p:nvSpPr>
          <p:spPr>
            <a:xfrm>
              <a:off x="5072066" y="3357562"/>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sp>
          <p:nvSpPr>
            <p:cNvPr id="283" name="矩形 282"/>
            <p:cNvSpPr/>
            <p:nvPr/>
          </p:nvSpPr>
          <p:spPr>
            <a:xfrm>
              <a:off x="5572132" y="3357562"/>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sp>
          <p:nvSpPr>
            <p:cNvPr id="284" name="矩形 283"/>
            <p:cNvSpPr/>
            <p:nvPr/>
          </p:nvSpPr>
          <p:spPr>
            <a:xfrm>
              <a:off x="5072066" y="3857628"/>
              <a:ext cx="50006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13</a:t>
              </a:r>
              <a:endParaRPr lang="zh-CN" altLang="en-US" sz="1600">
                <a:solidFill>
                  <a:srgbClr val="0000FF"/>
                </a:solidFill>
                <a:latin typeface="Consolas" pitchFamily="49" charset="0"/>
                <a:cs typeface="Consolas" pitchFamily="49" charset="0"/>
              </a:endParaRPr>
            </a:p>
          </p:txBody>
        </p:sp>
      </p:grpSp>
      <p:grpSp>
        <p:nvGrpSpPr>
          <p:cNvPr id="285" name="组合 284"/>
          <p:cNvGrpSpPr/>
          <p:nvPr/>
        </p:nvGrpSpPr>
        <p:grpSpPr>
          <a:xfrm>
            <a:off x="2643174" y="3571876"/>
            <a:ext cx="1000132" cy="1000132"/>
            <a:chOff x="6072198" y="3357562"/>
            <a:chExt cx="1000132" cy="1000132"/>
          </a:xfrm>
        </p:grpSpPr>
        <p:sp>
          <p:nvSpPr>
            <p:cNvPr id="286" name="矩形 285"/>
            <p:cNvSpPr/>
            <p:nvPr/>
          </p:nvSpPr>
          <p:spPr>
            <a:xfrm>
              <a:off x="6072198" y="335756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87" name="矩形 286"/>
            <p:cNvSpPr/>
            <p:nvPr/>
          </p:nvSpPr>
          <p:spPr>
            <a:xfrm>
              <a:off x="6072198" y="3857628"/>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88" name="矩形 287"/>
            <p:cNvSpPr/>
            <p:nvPr/>
          </p:nvSpPr>
          <p:spPr>
            <a:xfrm>
              <a:off x="6572264" y="3857628"/>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grpSp>
      <p:grpSp>
        <p:nvGrpSpPr>
          <p:cNvPr id="289" name="组合 288"/>
          <p:cNvGrpSpPr/>
          <p:nvPr/>
        </p:nvGrpSpPr>
        <p:grpSpPr>
          <a:xfrm>
            <a:off x="3643306" y="3571876"/>
            <a:ext cx="1000132" cy="1000132"/>
            <a:chOff x="7072330" y="3357562"/>
            <a:chExt cx="1000132" cy="1000132"/>
          </a:xfrm>
        </p:grpSpPr>
        <p:sp>
          <p:nvSpPr>
            <p:cNvPr id="290" name="矩形 289"/>
            <p:cNvSpPr/>
            <p:nvPr/>
          </p:nvSpPr>
          <p:spPr>
            <a:xfrm>
              <a:off x="7572396" y="3357562"/>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291" name="矩形 290"/>
            <p:cNvSpPr/>
            <p:nvPr/>
          </p:nvSpPr>
          <p:spPr>
            <a:xfrm>
              <a:off x="7072330" y="385762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292" name="矩形 291"/>
            <p:cNvSpPr/>
            <p:nvPr/>
          </p:nvSpPr>
          <p:spPr>
            <a:xfrm>
              <a:off x="7572396" y="3857628"/>
              <a:ext cx="50006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grpSp>
      <p:grpSp>
        <p:nvGrpSpPr>
          <p:cNvPr id="293" name="组合 292"/>
          <p:cNvGrpSpPr/>
          <p:nvPr/>
        </p:nvGrpSpPr>
        <p:grpSpPr>
          <a:xfrm>
            <a:off x="4643438" y="3571876"/>
            <a:ext cx="1000132" cy="1000132"/>
            <a:chOff x="8072462" y="3357562"/>
            <a:chExt cx="1000132" cy="1000132"/>
          </a:xfrm>
        </p:grpSpPr>
        <p:sp>
          <p:nvSpPr>
            <p:cNvPr id="294" name="矩形 293"/>
            <p:cNvSpPr/>
            <p:nvPr/>
          </p:nvSpPr>
          <p:spPr>
            <a:xfrm>
              <a:off x="8072462" y="3357562"/>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sp>
          <p:nvSpPr>
            <p:cNvPr id="295" name="矩形 294"/>
            <p:cNvSpPr/>
            <p:nvPr/>
          </p:nvSpPr>
          <p:spPr>
            <a:xfrm>
              <a:off x="8572528" y="3357562"/>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sp>
          <p:nvSpPr>
            <p:cNvPr id="296" name="矩形 295"/>
            <p:cNvSpPr/>
            <p:nvPr/>
          </p:nvSpPr>
          <p:spPr>
            <a:xfrm>
              <a:off x="8572528" y="3857628"/>
              <a:ext cx="500066" cy="500066"/>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19</a:t>
              </a:r>
              <a:endParaRPr lang="zh-CN" altLang="en-US" sz="1600">
                <a:solidFill>
                  <a:srgbClr val="0000FF"/>
                </a:solidFill>
                <a:latin typeface="Consolas" pitchFamily="49" charset="0"/>
                <a:cs typeface="Consolas" pitchFamily="49" charset="0"/>
              </a:endParaRPr>
            </a:p>
          </p:txBody>
        </p:sp>
      </p:grpSp>
      <p:grpSp>
        <p:nvGrpSpPr>
          <p:cNvPr id="297" name="组合 296"/>
          <p:cNvGrpSpPr/>
          <p:nvPr/>
        </p:nvGrpSpPr>
        <p:grpSpPr>
          <a:xfrm>
            <a:off x="2143108" y="4071942"/>
            <a:ext cx="1000132" cy="1000132"/>
            <a:chOff x="5572132" y="3857628"/>
            <a:chExt cx="1000132" cy="1000132"/>
          </a:xfrm>
        </p:grpSpPr>
        <p:sp>
          <p:nvSpPr>
            <p:cNvPr id="298" name="矩形 297"/>
            <p:cNvSpPr/>
            <p:nvPr/>
          </p:nvSpPr>
          <p:spPr>
            <a:xfrm>
              <a:off x="5572132" y="385762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sp>
          <p:nvSpPr>
            <p:cNvPr id="299" name="矩形 298"/>
            <p:cNvSpPr/>
            <p:nvPr/>
          </p:nvSpPr>
          <p:spPr>
            <a:xfrm>
              <a:off x="5572132"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sp>
          <p:nvSpPr>
            <p:cNvPr id="300" name="矩形 299"/>
            <p:cNvSpPr/>
            <p:nvPr/>
          </p:nvSpPr>
          <p:spPr>
            <a:xfrm>
              <a:off x="6072198"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12</a:t>
              </a:r>
              <a:endParaRPr lang="zh-CN" altLang="en-US" sz="1600">
                <a:solidFill>
                  <a:srgbClr val="0000FF"/>
                </a:solidFill>
                <a:latin typeface="Consolas" pitchFamily="49" charset="0"/>
                <a:cs typeface="Consolas" pitchFamily="49" charset="0"/>
              </a:endParaRPr>
            </a:p>
          </p:txBody>
        </p:sp>
      </p:grpSp>
      <p:grpSp>
        <p:nvGrpSpPr>
          <p:cNvPr id="301" name="组合 300"/>
          <p:cNvGrpSpPr/>
          <p:nvPr/>
        </p:nvGrpSpPr>
        <p:grpSpPr>
          <a:xfrm>
            <a:off x="4143372" y="4071942"/>
            <a:ext cx="1000132" cy="1000132"/>
            <a:chOff x="7572396" y="3857628"/>
            <a:chExt cx="1000132" cy="1000132"/>
          </a:xfrm>
        </p:grpSpPr>
        <p:sp>
          <p:nvSpPr>
            <p:cNvPr id="302" name="矩形 301"/>
            <p:cNvSpPr/>
            <p:nvPr/>
          </p:nvSpPr>
          <p:spPr>
            <a:xfrm>
              <a:off x="8072462" y="3857628"/>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sp>
          <p:nvSpPr>
            <p:cNvPr id="303" name="矩形 302"/>
            <p:cNvSpPr/>
            <p:nvPr/>
          </p:nvSpPr>
          <p:spPr>
            <a:xfrm>
              <a:off x="7572396"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sp>
          <p:nvSpPr>
            <p:cNvPr id="304" name="矩形 303"/>
            <p:cNvSpPr/>
            <p:nvPr/>
          </p:nvSpPr>
          <p:spPr>
            <a:xfrm>
              <a:off x="8072462" y="4357694"/>
              <a:ext cx="500066"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17</a:t>
              </a:r>
              <a:endParaRPr lang="zh-CN" altLang="en-US" sz="1600">
                <a:solidFill>
                  <a:srgbClr val="0000FF"/>
                </a:solidFill>
                <a:latin typeface="Consolas" pitchFamily="49" charset="0"/>
                <a:cs typeface="Consolas" pitchFamily="49" charset="0"/>
              </a:endParaRPr>
            </a:p>
          </p:txBody>
        </p:sp>
      </p:grpSp>
      <p:grpSp>
        <p:nvGrpSpPr>
          <p:cNvPr id="305" name="组合 304"/>
          <p:cNvGrpSpPr/>
          <p:nvPr/>
        </p:nvGrpSpPr>
        <p:grpSpPr>
          <a:xfrm>
            <a:off x="1643042" y="4572008"/>
            <a:ext cx="1000132" cy="1000132"/>
            <a:chOff x="5072066" y="4357694"/>
            <a:chExt cx="1000132" cy="1000132"/>
          </a:xfrm>
        </p:grpSpPr>
        <p:sp>
          <p:nvSpPr>
            <p:cNvPr id="306" name="矩形 305"/>
            <p:cNvSpPr/>
            <p:nvPr/>
          </p:nvSpPr>
          <p:spPr>
            <a:xfrm>
              <a:off x="5072066" y="4357694"/>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sp>
          <p:nvSpPr>
            <p:cNvPr id="307" name="矩形 306"/>
            <p:cNvSpPr/>
            <p:nvPr/>
          </p:nvSpPr>
          <p:spPr>
            <a:xfrm>
              <a:off x="5072066" y="4857760"/>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sp>
          <p:nvSpPr>
            <p:cNvPr id="308" name="矩形 307"/>
            <p:cNvSpPr/>
            <p:nvPr/>
          </p:nvSpPr>
          <p:spPr>
            <a:xfrm>
              <a:off x="5572132" y="4857760"/>
              <a:ext cx="500066" cy="50006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15</a:t>
              </a:r>
              <a:endParaRPr lang="zh-CN" altLang="en-US" sz="1600">
                <a:solidFill>
                  <a:srgbClr val="0000FF"/>
                </a:solidFill>
                <a:latin typeface="Consolas" pitchFamily="49" charset="0"/>
                <a:cs typeface="Consolas" pitchFamily="49" charset="0"/>
              </a:endParaRPr>
            </a:p>
          </p:txBody>
        </p:sp>
      </p:grpSp>
      <p:grpSp>
        <p:nvGrpSpPr>
          <p:cNvPr id="309" name="组合 308"/>
          <p:cNvGrpSpPr/>
          <p:nvPr/>
        </p:nvGrpSpPr>
        <p:grpSpPr>
          <a:xfrm>
            <a:off x="2643174" y="4572008"/>
            <a:ext cx="1000132" cy="1000132"/>
            <a:chOff x="6072198" y="4357694"/>
            <a:chExt cx="1000132" cy="1000132"/>
          </a:xfrm>
        </p:grpSpPr>
        <p:sp>
          <p:nvSpPr>
            <p:cNvPr id="310" name="矩形 309"/>
            <p:cNvSpPr/>
            <p:nvPr/>
          </p:nvSpPr>
          <p:spPr>
            <a:xfrm>
              <a:off x="6572264" y="4357694"/>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sp>
          <p:nvSpPr>
            <p:cNvPr id="311" name="矩形 310"/>
            <p:cNvSpPr/>
            <p:nvPr/>
          </p:nvSpPr>
          <p:spPr>
            <a:xfrm>
              <a:off x="6072198" y="4857760"/>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sp>
          <p:nvSpPr>
            <p:cNvPr id="312" name="矩形 311"/>
            <p:cNvSpPr/>
            <p:nvPr/>
          </p:nvSpPr>
          <p:spPr>
            <a:xfrm>
              <a:off x="6572264" y="4857760"/>
              <a:ext cx="50006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16</a:t>
              </a:r>
              <a:endParaRPr lang="zh-CN" altLang="en-US" sz="1600">
                <a:solidFill>
                  <a:srgbClr val="0000FF"/>
                </a:solidFill>
                <a:latin typeface="Consolas" pitchFamily="49" charset="0"/>
                <a:cs typeface="Consolas" pitchFamily="49" charset="0"/>
              </a:endParaRPr>
            </a:p>
          </p:txBody>
        </p:sp>
      </p:grpSp>
      <p:grpSp>
        <p:nvGrpSpPr>
          <p:cNvPr id="313" name="组合 312"/>
          <p:cNvGrpSpPr/>
          <p:nvPr/>
        </p:nvGrpSpPr>
        <p:grpSpPr>
          <a:xfrm>
            <a:off x="3643306" y="4572008"/>
            <a:ext cx="1000132" cy="1000132"/>
            <a:chOff x="7072330" y="4357694"/>
            <a:chExt cx="1000132" cy="1000132"/>
          </a:xfrm>
        </p:grpSpPr>
        <p:sp>
          <p:nvSpPr>
            <p:cNvPr id="314" name="矩形 313"/>
            <p:cNvSpPr/>
            <p:nvPr/>
          </p:nvSpPr>
          <p:spPr>
            <a:xfrm>
              <a:off x="7072330" y="4357694"/>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315" name="矩形 314"/>
            <p:cNvSpPr/>
            <p:nvPr/>
          </p:nvSpPr>
          <p:spPr>
            <a:xfrm>
              <a:off x="7072330" y="4857760"/>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316" name="矩形 315"/>
            <p:cNvSpPr/>
            <p:nvPr/>
          </p:nvSpPr>
          <p:spPr>
            <a:xfrm>
              <a:off x="7572396" y="4857760"/>
              <a:ext cx="500066" cy="500066"/>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grpSp>
      <p:grpSp>
        <p:nvGrpSpPr>
          <p:cNvPr id="317" name="组合 316"/>
          <p:cNvGrpSpPr/>
          <p:nvPr/>
        </p:nvGrpSpPr>
        <p:grpSpPr>
          <a:xfrm>
            <a:off x="4643438" y="4572008"/>
            <a:ext cx="1000132" cy="1000132"/>
            <a:chOff x="8072462" y="4357694"/>
            <a:chExt cx="1000132" cy="1000132"/>
          </a:xfrm>
        </p:grpSpPr>
        <p:sp>
          <p:nvSpPr>
            <p:cNvPr id="318" name="矩形 317"/>
            <p:cNvSpPr/>
            <p:nvPr/>
          </p:nvSpPr>
          <p:spPr>
            <a:xfrm>
              <a:off x="8572528" y="435769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sp>
          <p:nvSpPr>
            <p:cNvPr id="319" name="矩形 318"/>
            <p:cNvSpPr/>
            <p:nvPr/>
          </p:nvSpPr>
          <p:spPr>
            <a:xfrm>
              <a:off x="8072462" y="485776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sp>
          <p:nvSpPr>
            <p:cNvPr id="320" name="矩形 319"/>
            <p:cNvSpPr/>
            <p:nvPr/>
          </p:nvSpPr>
          <p:spPr>
            <a:xfrm>
              <a:off x="8572528" y="485776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21</a:t>
              </a:r>
              <a:endParaRPr lang="zh-CN" altLang="en-US" sz="1600">
                <a:solidFill>
                  <a:srgbClr val="0000FF"/>
                </a:solidFill>
                <a:latin typeface="Consolas" pitchFamily="49" charset="0"/>
                <a:cs typeface="Consolas" pitchFamily="49" charset="0"/>
              </a:endParaRPr>
            </a:p>
          </p:txBody>
        </p:sp>
      </p:grpSp>
      <p:sp>
        <p:nvSpPr>
          <p:cNvPr id="151" name="右弧形箭头 150"/>
          <p:cNvSpPr/>
          <p:nvPr/>
        </p:nvSpPr>
        <p:spPr>
          <a:xfrm>
            <a:off x="2500298" y="642918"/>
            <a:ext cx="285752"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cxnSp>
        <p:nvCxnSpPr>
          <p:cNvPr id="152" name="直接连接符 151"/>
          <p:cNvCxnSpPr/>
          <p:nvPr/>
        </p:nvCxnSpPr>
        <p:spPr>
          <a:xfrm>
            <a:off x="285720" y="3564959"/>
            <a:ext cx="6572296"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153" name="直接连接符 152"/>
          <p:cNvCxnSpPr/>
          <p:nvPr/>
        </p:nvCxnSpPr>
        <p:spPr>
          <a:xfrm rot="5400000">
            <a:off x="964381" y="3619864"/>
            <a:ext cx="5357850" cy="1588"/>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sp>
        <p:nvSpPr>
          <p:cNvPr id="154" name="TextBox 153"/>
          <p:cNvSpPr txBox="1"/>
          <p:nvPr/>
        </p:nvSpPr>
        <p:spPr>
          <a:xfrm>
            <a:off x="357158" y="1785926"/>
            <a:ext cx="1000132"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左上角象限</a:t>
            </a:r>
            <a:endParaRPr lang="zh-CN" altLang="en-US" sz="2000">
              <a:latin typeface="微软雅黑" pitchFamily="34" charset="-122"/>
              <a:ea typeface="微软雅黑" pitchFamily="34" charset="-122"/>
            </a:endParaRPr>
          </a:p>
        </p:txBody>
      </p:sp>
      <p:sp>
        <p:nvSpPr>
          <p:cNvPr id="155" name="TextBox 154"/>
          <p:cNvSpPr txBox="1"/>
          <p:nvPr/>
        </p:nvSpPr>
        <p:spPr>
          <a:xfrm>
            <a:off x="6000760" y="1785926"/>
            <a:ext cx="1000132"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右上角象限</a:t>
            </a:r>
            <a:endParaRPr lang="zh-CN" altLang="en-US" sz="2000">
              <a:latin typeface="微软雅黑" pitchFamily="34" charset="-122"/>
              <a:ea typeface="微软雅黑" pitchFamily="34" charset="-122"/>
            </a:endParaRPr>
          </a:p>
        </p:txBody>
      </p:sp>
      <p:sp>
        <p:nvSpPr>
          <p:cNvPr id="156" name="TextBox 155"/>
          <p:cNvSpPr txBox="1"/>
          <p:nvPr/>
        </p:nvSpPr>
        <p:spPr>
          <a:xfrm>
            <a:off x="6000760" y="4572008"/>
            <a:ext cx="1143008"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右下角象限</a:t>
            </a:r>
            <a:endParaRPr lang="zh-CN" altLang="en-US" sz="2000">
              <a:latin typeface="微软雅黑" pitchFamily="34" charset="-122"/>
              <a:ea typeface="微软雅黑" pitchFamily="34" charset="-122"/>
            </a:endParaRPr>
          </a:p>
        </p:txBody>
      </p:sp>
      <p:sp>
        <p:nvSpPr>
          <p:cNvPr id="157" name="TextBox 156"/>
          <p:cNvSpPr txBox="1"/>
          <p:nvPr/>
        </p:nvSpPr>
        <p:spPr>
          <a:xfrm>
            <a:off x="357158" y="4572008"/>
            <a:ext cx="1143008" cy="707886"/>
          </a:xfrm>
          <a:prstGeom prst="rect">
            <a:avLst/>
          </a:prstGeom>
          <a:noFill/>
        </p:spPr>
        <p:txBody>
          <a:bodyPr wrap="square" rtlCol="0">
            <a:spAutoFit/>
          </a:bodyPr>
          <a:lstStyle/>
          <a:p>
            <a:r>
              <a:rPr lang="zh-CN" altLang="en-US" sz="2000">
                <a:solidFill>
                  <a:srgbClr val="9900FF"/>
                </a:solidFill>
                <a:latin typeface="微软雅黑" pitchFamily="34" charset="-122"/>
                <a:ea typeface="微软雅黑" pitchFamily="34" charset="-122"/>
                <a:cs typeface="Consolas" pitchFamily="49" charset="0"/>
                <a:sym typeface="Wingdings 2"/>
              </a:rPr>
              <a:t></a:t>
            </a:r>
            <a:r>
              <a:rPr lang="zh-CN" altLang="zh-CN" sz="2000">
                <a:solidFill>
                  <a:srgbClr val="9900FF"/>
                </a:solidFill>
                <a:latin typeface="微软雅黑" pitchFamily="34" charset="-122"/>
                <a:ea typeface="微软雅黑" pitchFamily="34" charset="-122"/>
                <a:cs typeface="Consolas" pitchFamily="49" charset="0"/>
              </a:rPr>
              <a:t>左下角象限</a:t>
            </a:r>
            <a:endParaRPr lang="zh-CN" altLang="en-US"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500066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微软雅黑" pitchFamily="34" charset="-122"/>
                <a:cs typeface="Consolas" pitchFamily="49" charset="0"/>
              </a:rPr>
              <a:t>3.4.3 </a:t>
            </a:r>
            <a:r>
              <a:rPr lang="zh-CN" altLang="zh-CN" sz="2800">
                <a:solidFill>
                  <a:srgbClr val="FF0000"/>
                </a:solidFill>
                <a:latin typeface="Consolas" pitchFamily="49" charset="0"/>
                <a:ea typeface="微软雅黑" pitchFamily="34" charset="-122"/>
                <a:cs typeface="Consolas" pitchFamily="49" charset="0"/>
              </a:rPr>
              <a:t>求解循环日程安排问题</a:t>
            </a:r>
          </a:p>
        </p:txBody>
      </p:sp>
      <p:sp>
        <p:nvSpPr>
          <p:cNvPr id="3" name="TextBox 2"/>
          <p:cNvSpPr txBox="1"/>
          <p:nvPr/>
        </p:nvSpPr>
        <p:spPr>
          <a:xfrm>
            <a:off x="857224" y="1500174"/>
            <a:ext cx="7500990" cy="2308324"/>
          </a:xfrm>
          <a:prstGeom prst="rect">
            <a:avLst/>
          </a:prstGeom>
          <a:no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设有</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个选手要进行网球循环赛，要求设计一个满足以下要求的比赛日程表：</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）每个选手必须与其他</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个选手各赛一次。</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）每个选手一天只能赛一次。</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）循环赛在</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天之内结束。</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8001056" cy="1523494"/>
          </a:xfrm>
          <a:prstGeom prst="rect">
            <a:avLst/>
          </a:prstGeom>
          <a:solidFill>
            <a:schemeClr val="bg1">
              <a:lumMod val="95000"/>
            </a:schemeClr>
          </a:solid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按问题要求可将比赛日程表设计成一个</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行</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列的二维表，其中第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行、第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列表示和第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个选手在第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天比赛的选手。</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假设</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位选手被顺序编号为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071670" y="2941076"/>
            <a:ext cx="1000132" cy="1000132"/>
            <a:chOff x="1071538" y="2500306"/>
            <a:chExt cx="1000132" cy="1000132"/>
          </a:xfrm>
        </p:grpSpPr>
        <p:sp>
          <p:nvSpPr>
            <p:cNvPr id="6" name="矩形 5"/>
            <p:cNvSpPr/>
            <p:nvPr/>
          </p:nvSpPr>
          <p:spPr>
            <a:xfrm>
              <a:off x="157160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 name="矩形 6"/>
            <p:cNvSpPr/>
            <p:nvPr/>
          </p:nvSpPr>
          <p:spPr>
            <a:xfrm>
              <a:off x="107153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8" name="矩形 7"/>
            <p:cNvSpPr/>
            <p:nvPr/>
          </p:nvSpPr>
          <p:spPr>
            <a:xfrm>
              <a:off x="157160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9" name="矩形 8"/>
            <p:cNvSpPr/>
            <p:nvPr/>
          </p:nvSpPr>
          <p:spPr>
            <a:xfrm>
              <a:off x="107153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grpSp>
      <p:sp>
        <p:nvSpPr>
          <p:cNvPr id="10" name="TextBox 9"/>
          <p:cNvSpPr txBox="1"/>
          <p:nvPr/>
        </p:nvSpPr>
        <p:spPr>
          <a:xfrm>
            <a:off x="2214546" y="4155522"/>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5857884" y="4655588"/>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nvGrpSpPr>
          <p:cNvPr id="31" name="组合 30"/>
          <p:cNvGrpSpPr/>
          <p:nvPr/>
        </p:nvGrpSpPr>
        <p:grpSpPr>
          <a:xfrm>
            <a:off x="5286380" y="1940944"/>
            <a:ext cx="1000132" cy="1000132"/>
            <a:chOff x="4286248" y="1500174"/>
            <a:chExt cx="1000132" cy="1000132"/>
          </a:xfrm>
        </p:grpSpPr>
        <p:sp>
          <p:nvSpPr>
            <p:cNvPr id="12" name="矩形 11"/>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cxnSp>
        <p:nvCxnSpPr>
          <p:cNvPr id="17" name="直接箭头连接符 16"/>
          <p:cNvCxnSpPr/>
          <p:nvPr/>
        </p:nvCxnSpPr>
        <p:spPr>
          <a:xfrm flipV="1">
            <a:off x="3286116" y="2369572"/>
            <a:ext cx="1857388"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2" name="组合 31"/>
          <p:cNvGrpSpPr/>
          <p:nvPr/>
        </p:nvGrpSpPr>
        <p:grpSpPr>
          <a:xfrm>
            <a:off x="5286380" y="2941076"/>
            <a:ext cx="1000132" cy="1000132"/>
            <a:chOff x="4286248" y="2500306"/>
            <a:chExt cx="1000132" cy="1000132"/>
          </a:xfrm>
        </p:grpSpPr>
        <p:sp>
          <p:nvSpPr>
            <p:cNvPr id="18" name="矩形 17"/>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cxnSp>
        <p:nvCxnSpPr>
          <p:cNvPr id="23" name="直接箭头连接符 22"/>
          <p:cNvCxnSpPr/>
          <p:nvPr/>
        </p:nvCxnSpPr>
        <p:spPr>
          <a:xfrm>
            <a:off x="3357554" y="3584018"/>
            <a:ext cx="18573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286380" y="142873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左上角</a:t>
            </a:r>
            <a:endParaRPr lang="zh-CN" altLang="en-US" sz="18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5286380" y="401264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a:t>
            </a:r>
            <a:r>
              <a:rPr lang="zh-CN" altLang="en-US" sz="1800">
                <a:solidFill>
                  <a:srgbClr val="0000FF"/>
                </a:solidFill>
                <a:latin typeface="Consolas" pitchFamily="49" charset="0"/>
                <a:ea typeface="楷体" pitchFamily="49" charset="-122"/>
                <a:cs typeface="Consolas" pitchFamily="49" charset="0"/>
              </a:rPr>
              <a:t>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6429388" y="144087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右上</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6429388" y="402478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9" name="任意多边形 28"/>
          <p:cNvSpPr/>
          <p:nvPr/>
        </p:nvSpPr>
        <p:spPr>
          <a:xfrm>
            <a:off x="6215074" y="2405269"/>
            <a:ext cx="889348" cy="1292268"/>
          </a:xfrm>
          <a:custGeom>
            <a:avLst/>
            <a:gdLst>
              <a:gd name="connsiteX0" fmla="*/ 0 w 889348"/>
              <a:gd name="connsiteY0" fmla="*/ 52191 h 1292268"/>
              <a:gd name="connsiteX1" fmla="*/ 300624 w 889348"/>
              <a:gd name="connsiteY1" fmla="*/ 114822 h 1292268"/>
              <a:gd name="connsiteX2" fmla="*/ 801666 w 889348"/>
              <a:gd name="connsiteY2" fmla="*/ 741123 h 1292268"/>
              <a:gd name="connsiteX3" fmla="*/ 826718 w 889348"/>
              <a:gd name="connsiteY3" fmla="*/ 1292268 h 1292268"/>
            </a:gdLst>
            <a:ahLst/>
            <a:cxnLst>
              <a:cxn ang="0">
                <a:pos x="connsiteX0" y="connsiteY0"/>
              </a:cxn>
              <a:cxn ang="0">
                <a:pos x="connsiteX1" y="connsiteY1"/>
              </a:cxn>
              <a:cxn ang="0">
                <a:pos x="connsiteX2" y="connsiteY2"/>
              </a:cxn>
              <a:cxn ang="0">
                <a:pos x="connsiteX3" y="connsiteY3"/>
              </a:cxn>
            </a:cxnLst>
            <a:rect l="l" t="t" r="r" b="b"/>
            <a:pathLst>
              <a:path w="889348" h="1292268">
                <a:moveTo>
                  <a:pt x="0" y="52191"/>
                </a:moveTo>
                <a:cubicBezTo>
                  <a:pt x="83506" y="26095"/>
                  <a:pt x="167013" y="0"/>
                  <a:pt x="300624" y="114822"/>
                </a:cubicBezTo>
                <a:cubicBezTo>
                  <a:pt x="434235" y="229644"/>
                  <a:pt x="713984" y="544882"/>
                  <a:pt x="801666" y="741123"/>
                </a:cubicBezTo>
                <a:cubicBezTo>
                  <a:pt x="889348" y="937364"/>
                  <a:pt x="858033" y="1114816"/>
                  <a:pt x="826718" y="1292268"/>
                </a:cubicBezTo>
              </a:path>
            </a:pathLst>
          </a:cu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33" name="组合 32"/>
          <p:cNvGrpSpPr/>
          <p:nvPr/>
        </p:nvGrpSpPr>
        <p:grpSpPr>
          <a:xfrm>
            <a:off x="6286512" y="1940944"/>
            <a:ext cx="1000132" cy="1000132"/>
            <a:chOff x="4286248" y="2500306"/>
            <a:chExt cx="1000132" cy="1000132"/>
          </a:xfrm>
        </p:grpSpPr>
        <p:sp>
          <p:nvSpPr>
            <p:cNvPr id="34" name="矩形 33"/>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38" name="组合 37"/>
          <p:cNvGrpSpPr/>
          <p:nvPr/>
        </p:nvGrpSpPr>
        <p:grpSpPr>
          <a:xfrm>
            <a:off x="6286512" y="2941076"/>
            <a:ext cx="1000132" cy="1000132"/>
            <a:chOff x="4286248" y="1500174"/>
            <a:chExt cx="1000132" cy="1000132"/>
          </a:xfrm>
        </p:grpSpPr>
        <p:sp>
          <p:nvSpPr>
            <p:cNvPr id="39" name="矩形 38"/>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51" name="组合 50"/>
          <p:cNvGrpSpPr/>
          <p:nvPr/>
        </p:nvGrpSpPr>
        <p:grpSpPr>
          <a:xfrm>
            <a:off x="1000132" y="2155258"/>
            <a:ext cx="1571636" cy="2000264"/>
            <a:chOff x="0" y="1714488"/>
            <a:chExt cx="1571636" cy="2000264"/>
          </a:xfrm>
        </p:grpSpPr>
        <p:sp>
          <p:nvSpPr>
            <p:cNvPr id="43" name="TextBox 42"/>
            <p:cNvSpPr txBox="1"/>
            <p:nvPr/>
          </p:nvSpPr>
          <p:spPr>
            <a:xfrm>
              <a:off x="0" y="1714488"/>
              <a:ext cx="1571636"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人为添加的</a:t>
              </a:r>
            </a:p>
          </p:txBody>
        </p:sp>
        <p:sp>
          <p:nvSpPr>
            <p:cNvPr id="45" name="椭圆 44"/>
            <p:cNvSpPr/>
            <p:nvPr/>
          </p:nvSpPr>
          <p:spPr>
            <a:xfrm>
              <a:off x="928662" y="2285992"/>
              <a:ext cx="642942" cy="142876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8" name="直接连接符 47"/>
            <p:cNvCxnSpPr>
              <a:stCxn id="43" idx="2"/>
              <a:endCxn id="45" idx="1"/>
            </p:cNvCxnSpPr>
            <p:nvPr/>
          </p:nvCxnSpPr>
          <p:spPr>
            <a:xfrm rot="16200000" flipH="1">
              <a:off x="698614" y="2171023"/>
              <a:ext cx="411409" cy="237001"/>
            </a:xfrm>
            <a:prstGeom prst="line">
              <a:avLst/>
            </a:prstGeom>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2500298" y="1940944"/>
            <a:ext cx="1571636" cy="2214578"/>
            <a:chOff x="1500166" y="1500174"/>
            <a:chExt cx="1571636" cy="2214578"/>
          </a:xfrm>
        </p:grpSpPr>
        <p:sp>
          <p:nvSpPr>
            <p:cNvPr id="44" name="TextBox 43"/>
            <p:cNvSpPr txBox="1"/>
            <p:nvPr/>
          </p:nvSpPr>
          <p:spPr>
            <a:xfrm>
              <a:off x="1500166" y="1500174"/>
              <a:ext cx="1571636" cy="646331"/>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表示</a:t>
              </a:r>
              <a:r>
                <a:rPr lang="zh-CN" altLang="zh-CN" sz="1800">
                  <a:solidFill>
                    <a:srgbClr val="0000FF"/>
                  </a:solidFill>
                  <a:latin typeface="Consolas" pitchFamily="49" charset="0"/>
                  <a:ea typeface="楷体" pitchFamily="49" charset="-122"/>
                  <a:cs typeface="Consolas" pitchFamily="49" charset="0"/>
                </a:rPr>
                <a:t>选手</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与</a:t>
              </a:r>
              <a:r>
                <a:rPr lang="zh-CN" altLang="zh-CN" sz="1800">
                  <a:solidFill>
                    <a:srgbClr val="0000FF"/>
                  </a:solidFill>
                  <a:latin typeface="Consolas" pitchFamily="49" charset="0"/>
                  <a:ea typeface="楷体" pitchFamily="49" charset="-122"/>
                  <a:cs typeface="Consolas" pitchFamily="49" charset="0"/>
                </a:rPr>
                <a:t>选手</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比赛</a:t>
              </a:r>
            </a:p>
          </p:txBody>
        </p:sp>
        <p:sp>
          <p:nvSpPr>
            <p:cNvPr id="46" name="椭圆 45"/>
            <p:cNvSpPr/>
            <p:nvPr/>
          </p:nvSpPr>
          <p:spPr>
            <a:xfrm>
              <a:off x="1571604" y="2285992"/>
              <a:ext cx="642942" cy="142876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0" name="直接连接符 49"/>
            <p:cNvCxnSpPr>
              <a:stCxn id="44" idx="2"/>
              <a:endCxn id="46" idx="7"/>
            </p:cNvCxnSpPr>
            <p:nvPr/>
          </p:nvCxnSpPr>
          <p:spPr>
            <a:xfrm rot="5400000">
              <a:off x="2028825" y="2238070"/>
              <a:ext cx="348724" cy="165595"/>
            </a:xfrm>
            <a:prstGeom prst="line">
              <a:avLst/>
            </a:prstGeom>
          </p:spPr>
          <p:style>
            <a:lnRef idx="1">
              <a:schemeClr val="dk1"/>
            </a:lnRef>
            <a:fillRef idx="0">
              <a:schemeClr val="dk1"/>
            </a:fillRef>
            <a:effectRef idx="0">
              <a:schemeClr val="dk1"/>
            </a:effectRef>
            <a:fontRef idx="minor">
              <a:schemeClr val="tx1"/>
            </a:fontRef>
          </p:style>
        </p:cxnSp>
      </p:grpSp>
      <p:sp>
        <p:nvSpPr>
          <p:cNvPr id="28" name="任意多边形 27"/>
          <p:cNvSpPr/>
          <p:nvPr/>
        </p:nvSpPr>
        <p:spPr>
          <a:xfrm>
            <a:off x="6215074" y="1956419"/>
            <a:ext cx="726509" cy="1488510"/>
          </a:xfrm>
          <a:custGeom>
            <a:avLst/>
            <a:gdLst>
              <a:gd name="connsiteX0" fmla="*/ 0 w 726509"/>
              <a:gd name="connsiteY0" fmla="*/ 1415441 h 1488510"/>
              <a:gd name="connsiteX1" fmla="*/ 438411 w 726509"/>
              <a:gd name="connsiteY1" fmla="*/ 1252603 h 1488510"/>
              <a:gd name="connsiteX2" fmla="*/ 726509 w 726509"/>
              <a:gd name="connsiteY2" fmla="*/ 0 h 1488510"/>
            </a:gdLst>
            <a:ahLst/>
            <a:cxnLst>
              <a:cxn ang="0">
                <a:pos x="connsiteX0" y="connsiteY0"/>
              </a:cxn>
              <a:cxn ang="0">
                <a:pos x="connsiteX1" y="connsiteY1"/>
              </a:cxn>
              <a:cxn ang="0">
                <a:pos x="connsiteX2" y="connsiteY2"/>
              </a:cxn>
            </a:cxnLst>
            <a:rect l="l" t="t" r="r" b="b"/>
            <a:pathLst>
              <a:path w="726509" h="1488510">
                <a:moveTo>
                  <a:pt x="0" y="1415441"/>
                </a:moveTo>
                <a:cubicBezTo>
                  <a:pt x="158663" y="1451975"/>
                  <a:pt x="317326" y="1488510"/>
                  <a:pt x="438411" y="1252603"/>
                </a:cubicBezTo>
                <a:cubicBezTo>
                  <a:pt x="559496" y="1016696"/>
                  <a:pt x="643002" y="508348"/>
                  <a:pt x="726509" y="0"/>
                </a:cubicBezTo>
              </a:path>
            </a:pathLst>
          </a:cu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3" name="TextBox 52"/>
          <p:cNvSpPr txBox="1"/>
          <p:nvPr/>
        </p:nvSpPr>
        <p:spPr>
          <a:xfrm>
            <a:off x="3643306" y="3655456"/>
            <a:ext cx="121444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加</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endParaRPr lang="zh-CN" altLang="en-US" sz="2000">
              <a:solidFill>
                <a:srgbClr val="0000FF"/>
              </a:solidFill>
              <a:latin typeface="Consolas" pitchFamily="49" charset="0"/>
              <a:ea typeface="楷体" pitchFamily="49" charset="-122"/>
              <a:cs typeface="Consolas" pitchFamily="49" charset="0"/>
            </a:endParaRPr>
          </a:p>
        </p:txBody>
      </p:sp>
      <p:sp>
        <p:nvSpPr>
          <p:cNvPr id="54" name="TextBox 53"/>
          <p:cNvSpPr txBox="1"/>
          <p:nvPr/>
        </p:nvSpPr>
        <p:spPr>
          <a:xfrm>
            <a:off x="642910" y="357166"/>
            <a:ext cx="3214710"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由</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创建</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52"/>
                                        </p:tgtEl>
                                      </p:cBhvr>
                                    </p:animEffect>
                                    <p:set>
                                      <p:cBhvr>
                                        <p:cTn id="18" dur="1" fill="hold">
                                          <p:stCondLst>
                                            <p:cond delay="499"/>
                                          </p:stCondLst>
                                        </p:cTn>
                                        <p:tgtEl>
                                          <p:spTgt spid="5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upRight)">
                                      <p:cBhvr>
                                        <p:cTn id="27" dur="500"/>
                                        <p:tgtEl>
                                          <p:spTgt spid="1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500"/>
                            </p:stCondLst>
                            <p:childTnLst>
                              <p:par>
                                <p:cTn id="34" presetID="22" presetClass="exit" presetSubtype="4" fill="hold" nodeType="afterEffect">
                                  <p:stCondLst>
                                    <p:cond delay="0"/>
                                  </p:stCondLst>
                                  <p:childTnLst>
                                    <p:animEffect transition="out" filter="wipe(down)">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strips(downRight)">
                                      <p:cBhvr>
                                        <p:cTn id="41" dur="500"/>
                                        <p:tgtEl>
                                          <p:spTgt spid="23"/>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par>
                          <p:cTn id="51" fill="hold">
                            <p:stCondLst>
                              <p:cond delay="500"/>
                            </p:stCondLst>
                            <p:childTnLst>
                              <p:par>
                                <p:cTn id="52" presetID="22" presetClass="exit" presetSubtype="4" fill="hold" nodeType="afterEffect">
                                  <p:stCondLst>
                                    <p:cond delay="0"/>
                                  </p:stCondLst>
                                  <p:childTnLst>
                                    <p:animEffect transition="out" filter="wipe(down)">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strips(downLeft)">
                                      <p:cBhvr>
                                        <p:cTn id="59" dur="500"/>
                                        <p:tgtEl>
                                          <p:spTgt spid="2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29"/>
                                        </p:tgtEl>
                                      </p:cBhvr>
                                    </p:animEffect>
                                    <p:set>
                                      <p:cBhvr>
                                        <p:cTn id="67" dur="1" fill="hold">
                                          <p:stCondLst>
                                            <p:cond delay="499"/>
                                          </p:stCondLst>
                                        </p:cTn>
                                        <p:tgtEl>
                                          <p:spTgt spid="2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8" presetClass="entr" presetSubtype="3"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strips(upRight)">
                                      <p:cBhvr>
                                        <p:cTn id="76" dur="500"/>
                                        <p:tgtEl>
                                          <p:spTgt spid="2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500"/>
                            </p:stCondLst>
                            <p:childTnLst>
                              <p:par>
                                <p:cTn id="81" presetID="22" presetClass="exit" presetSubtype="4" fill="hold" grpId="1" nodeType="afterEffect">
                                  <p:stCondLst>
                                    <p:cond delay="0"/>
                                  </p:stCondLst>
                                  <p:childTnLst>
                                    <p:animEffect transition="out" filter="wipe(down)">
                                      <p:cBhvr>
                                        <p:cTn id="82" dur="500"/>
                                        <p:tgtEl>
                                          <p:spTgt spid="28"/>
                                        </p:tgtEl>
                                      </p:cBhvr>
                                    </p:animEffect>
                                    <p:set>
                                      <p:cBhvr>
                                        <p:cTn id="83" dur="1" fill="hold">
                                          <p:stCondLst>
                                            <p:cond delay="499"/>
                                          </p:stCondLst>
                                        </p:cTn>
                                        <p:tgtEl>
                                          <p:spTgt spid="28"/>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p:bldP spid="25" grpId="0"/>
      <p:bldP spid="26" grpId="0"/>
      <p:bldP spid="27" grpId="0"/>
      <p:bldP spid="29" grpId="0" animBg="1"/>
      <p:bldP spid="29" grpId="1" animBg="1"/>
      <p:bldP spid="28" grpId="0" animBg="1"/>
      <p:bldP spid="28" grpId="1" animBg="1"/>
      <p:bldP spid="5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00100" y="4071942"/>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7" name="直接箭头连接符 16"/>
          <p:cNvCxnSpPr/>
          <p:nvPr/>
        </p:nvCxnSpPr>
        <p:spPr>
          <a:xfrm flipV="1">
            <a:off x="2500298" y="1714488"/>
            <a:ext cx="1857388"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2500298" y="3643314"/>
            <a:ext cx="18573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214942" y="630776"/>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左上角</a:t>
            </a:r>
            <a:endParaRPr lang="zh-CN" altLang="en-US" sz="18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5286380" y="5262104"/>
            <a:ext cx="1000132" cy="369332"/>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左</a:t>
            </a:r>
            <a:r>
              <a:rPr lang="zh-CN" altLang="en-US" sz="1800">
                <a:solidFill>
                  <a:srgbClr val="0000FF"/>
                </a:solidFill>
                <a:latin typeface="Consolas" pitchFamily="49" charset="0"/>
                <a:ea typeface="楷体" pitchFamily="49" charset="-122"/>
                <a:cs typeface="Consolas" pitchFamily="49" charset="0"/>
              </a:rPr>
              <a:t>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6" name="TextBox 25"/>
          <p:cNvSpPr txBox="1"/>
          <p:nvPr/>
        </p:nvSpPr>
        <p:spPr>
          <a:xfrm>
            <a:off x="7215206" y="642918"/>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右上</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7286644" y="5274246"/>
            <a:ext cx="1000132" cy="3693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右下</a:t>
            </a:r>
            <a:r>
              <a:rPr lang="zh-CN" altLang="zh-CN" sz="1800">
                <a:solidFill>
                  <a:srgbClr val="0000FF"/>
                </a:solidFill>
                <a:latin typeface="Consolas" pitchFamily="49" charset="0"/>
                <a:ea typeface="楷体" pitchFamily="49" charset="-122"/>
                <a:cs typeface="Consolas" pitchFamily="49" charset="0"/>
              </a:rPr>
              <a:t>角</a:t>
            </a:r>
            <a:endParaRPr lang="zh-CN" altLang="en-US" sz="1800">
              <a:solidFill>
                <a:srgbClr val="0000FF"/>
              </a:solidFill>
              <a:latin typeface="Consolas" pitchFamily="49" charset="0"/>
              <a:ea typeface="楷体" pitchFamily="49" charset="-122"/>
              <a:cs typeface="Consolas" pitchFamily="49" charset="0"/>
            </a:endParaRPr>
          </a:p>
        </p:txBody>
      </p:sp>
      <p:grpSp>
        <p:nvGrpSpPr>
          <p:cNvPr id="77" name="组合 76"/>
          <p:cNvGrpSpPr/>
          <p:nvPr/>
        </p:nvGrpSpPr>
        <p:grpSpPr>
          <a:xfrm>
            <a:off x="4572000" y="1142984"/>
            <a:ext cx="2000264" cy="2000264"/>
            <a:chOff x="4572000" y="1142984"/>
            <a:chExt cx="2000264" cy="2000264"/>
          </a:xfrm>
        </p:grpSpPr>
        <p:sp>
          <p:nvSpPr>
            <p:cNvPr id="12" name="矩形 11"/>
            <p:cNvSpPr/>
            <p:nvPr/>
          </p:nvSpPr>
          <p:spPr>
            <a:xfrm>
              <a:off x="5072066"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3" name="矩形 12"/>
            <p:cNvSpPr/>
            <p:nvPr/>
          </p:nvSpPr>
          <p:spPr>
            <a:xfrm>
              <a:off x="4572000"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5072066"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5" name="矩形 14"/>
            <p:cNvSpPr/>
            <p:nvPr/>
          </p:nvSpPr>
          <p:spPr>
            <a:xfrm>
              <a:off x="4572000"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8" name="矩形 17"/>
            <p:cNvSpPr/>
            <p:nvPr/>
          </p:nvSpPr>
          <p:spPr>
            <a:xfrm>
              <a:off x="5072066"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4572000"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5072066"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1" name="矩形 20"/>
            <p:cNvSpPr/>
            <p:nvPr/>
          </p:nvSpPr>
          <p:spPr>
            <a:xfrm>
              <a:off x="4572000"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4" name="矩形 33"/>
            <p:cNvSpPr/>
            <p:nvPr/>
          </p:nvSpPr>
          <p:spPr>
            <a:xfrm>
              <a:off x="6072198"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572132"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6" name="矩形 35"/>
            <p:cNvSpPr/>
            <p:nvPr/>
          </p:nvSpPr>
          <p:spPr>
            <a:xfrm>
              <a:off x="6072198"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5572132"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9" name="矩形 38"/>
            <p:cNvSpPr/>
            <p:nvPr/>
          </p:nvSpPr>
          <p:spPr>
            <a:xfrm>
              <a:off x="6072198"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5572132"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1" name="矩形 40"/>
            <p:cNvSpPr/>
            <p:nvPr/>
          </p:nvSpPr>
          <p:spPr>
            <a:xfrm>
              <a:off x="6072198"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5572132"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sp>
        <p:nvSpPr>
          <p:cNvPr id="54" name="TextBox 53"/>
          <p:cNvSpPr txBox="1"/>
          <p:nvPr/>
        </p:nvSpPr>
        <p:spPr>
          <a:xfrm>
            <a:off x="642910" y="357166"/>
            <a:ext cx="3214710"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由</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创建</a:t>
            </a:r>
            <a:r>
              <a:rPr lang="en-US" altLang="zh-CN" sz="2200" i="1">
                <a:solidFill>
                  <a:srgbClr val="0000FF"/>
                </a:solidFill>
                <a:latin typeface="Consolas" pitchFamily="49" charset="0"/>
                <a:ea typeface="楷体" pitchFamily="49" charset="-122"/>
                <a:cs typeface="Consolas" pitchFamily="49" charset="0"/>
              </a:rPr>
              <a:t>k</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的过程</a:t>
            </a:r>
          </a:p>
        </p:txBody>
      </p:sp>
      <p:grpSp>
        <p:nvGrpSpPr>
          <p:cNvPr id="47" name="组合 30"/>
          <p:cNvGrpSpPr/>
          <p:nvPr/>
        </p:nvGrpSpPr>
        <p:grpSpPr>
          <a:xfrm>
            <a:off x="428596" y="1904518"/>
            <a:ext cx="1000132" cy="1000132"/>
            <a:chOff x="4286248" y="1500174"/>
            <a:chExt cx="1000132" cy="1000132"/>
          </a:xfrm>
        </p:grpSpPr>
        <p:sp>
          <p:nvSpPr>
            <p:cNvPr id="49" name="矩形 48"/>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51" name="矩形 50"/>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52" name="矩形 51"/>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55" name="矩形 5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56" name="组合 31"/>
          <p:cNvGrpSpPr/>
          <p:nvPr/>
        </p:nvGrpSpPr>
        <p:grpSpPr>
          <a:xfrm>
            <a:off x="428596" y="2904650"/>
            <a:ext cx="1000132" cy="1000132"/>
            <a:chOff x="4286248" y="2500306"/>
            <a:chExt cx="1000132" cy="1000132"/>
          </a:xfrm>
        </p:grpSpPr>
        <p:sp>
          <p:nvSpPr>
            <p:cNvPr id="57" name="矩形 56"/>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58" name="矩形 57"/>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59" name="矩形 58"/>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60" name="矩形 59"/>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66" name="组合 32"/>
          <p:cNvGrpSpPr/>
          <p:nvPr/>
        </p:nvGrpSpPr>
        <p:grpSpPr>
          <a:xfrm>
            <a:off x="1428728" y="1904518"/>
            <a:ext cx="1000132" cy="1000132"/>
            <a:chOff x="4286248" y="2500306"/>
            <a:chExt cx="1000132" cy="1000132"/>
          </a:xfrm>
        </p:grpSpPr>
        <p:sp>
          <p:nvSpPr>
            <p:cNvPr id="67" name="矩形 66"/>
            <p:cNvSpPr/>
            <p:nvPr/>
          </p:nvSpPr>
          <p:spPr>
            <a:xfrm>
              <a:off x="4786314"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68" name="矩形 67"/>
            <p:cNvSpPr/>
            <p:nvPr/>
          </p:nvSpPr>
          <p:spPr>
            <a:xfrm>
              <a:off x="4286248"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69" name="矩形 68"/>
            <p:cNvSpPr/>
            <p:nvPr/>
          </p:nvSpPr>
          <p:spPr>
            <a:xfrm>
              <a:off x="4786314" y="300037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0" name="矩形 69"/>
            <p:cNvSpPr/>
            <p:nvPr/>
          </p:nvSpPr>
          <p:spPr>
            <a:xfrm>
              <a:off x="4286248" y="250030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71" name="组合 37"/>
          <p:cNvGrpSpPr/>
          <p:nvPr/>
        </p:nvGrpSpPr>
        <p:grpSpPr>
          <a:xfrm>
            <a:off x="1428728" y="2904650"/>
            <a:ext cx="1000132" cy="1000132"/>
            <a:chOff x="4286248" y="1500174"/>
            <a:chExt cx="1000132" cy="1000132"/>
          </a:xfrm>
        </p:grpSpPr>
        <p:sp>
          <p:nvSpPr>
            <p:cNvPr id="72" name="矩形 71"/>
            <p:cNvSpPr/>
            <p:nvPr/>
          </p:nvSpPr>
          <p:spPr>
            <a:xfrm>
              <a:off x="4786314"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3" name="矩形 72"/>
            <p:cNvSpPr/>
            <p:nvPr/>
          </p:nvSpPr>
          <p:spPr>
            <a:xfrm>
              <a:off x="4286248"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74" name="矩形 73"/>
            <p:cNvSpPr/>
            <p:nvPr/>
          </p:nvSpPr>
          <p:spPr>
            <a:xfrm>
              <a:off x="4786314" y="200024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75" name="矩形 74"/>
            <p:cNvSpPr/>
            <p:nvPr/>
          </p:nvSpPr>
          <p:spPr>
            <a:xfrm>
              <a:off x="4286248" y="150017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78" name="组合 77"/>
          <p:cNvGrpSpPr/>
          <p:nvPr/>
        </p:nvGrpSpPr>
        <p:grpSpPr>
          <a:xfrm>
            <a:off x="4572000" y="3143248"/>
            <a:ext cx="2000264" cy="2000264"/>
            <a:chOff x="4572000" y="1142984"/>
            <a:chExt cx="2000264" cy="2000264"/>
          </a:xfrm>
        </p:grpSpPr>
        <p:sp>
          <p:nvSpPr>
            <p:cNvPr id="79" name="矩形 78"/>
            <p:cNvSpPr/>
            <p:nvPr/>
          </p:nvSpPr>
          <p:spPr>
            <a:xfrm>
              <a:off x="5072066"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80" name="矩形 79"/>
            <p:cNvSpPr/>
            <p:nvPr/>
          </p:nvSpPr>
          <p:spPr>
            <a:xfrm>
              <a:off x="4572000"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81" name="矩形 80"/>
            <p:cNvSpPr/>
            <p:nvPr/>
          </p:nvSpPr>
          <p:spPr>
            <a:xfrm>
              <a:off x="5072066"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82" name="矩形 81"/>
            <p:cNvSpPr/>
            <p:nvPr/>
          </p:nvSpPr>
          <p:spPr>
            <a:xfrm>
              <a:off x="4572000"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83" name="矩形 82"/>
            <p:cNvSpPr/>
            <p:nvPr/>
          </p:nvSpPr>
          <p:spPr>
            <a:xfrm>
              <a:off x="5072066"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4" name="矩形 83"/>
            <p:cNvSpPr/>
            <p:nvPr/>
          </p:nvSpPr>
          <p:spPr>
            <a:xfrm>
              <a:off x="4572000"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5" name="矩形 84"/>
            <p:cNvSpPr/>
            <p:nvPr/>
          </p:nvSpPr>
          <p:spPr>
            <a:xfrm>
              <a:off x="5072066"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86" name="矩形 85"/>
            <p:cNvSpPr/>
            <p:nvPr/>
          </p:nvSpPr>
          <p:spPr>
            <a:xfrm>
              <a:off x="4572000"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87" name="矩形 86"/>
            <p:cNvSpPr/>
            <p:nvPr/>
          </p:nvSpPr>
          <p:spPr>
            <a:xfrm>
              <a:off x="6072198"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8" name="矩形 87"/>
            <p:cNvSpPr/>
            <p:nvPr/>
          </p:nvSpPr>
          <p:spPr>
            <a:xfrm>
              <a:off x="5572132"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89" name="矩形 88"/>
            <p:cNvSpPr/>
            <p:nvPr/>
          </p:nvSpPr>
          <p:spPr>
            <a:xfrm>
              <a:off x="6072198"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90" name="矩形 89"/>
            <p:cNvSpPr/>
            <p:nvPr/>
          </p:nvSpPr>
          <p:spPr>
            <a:xfrm>
              <a:off x="5572132"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91" name="矩形 90"/>
            <p:cNvSpPr/>
            <p:nvPr/>
          </p:nvSpPr>
          <p:spPr>
            <a:xfrm>
              <a:off x="6072198"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92" name="矩形 91"/>
            <p:cNvSpPr/>
            <p:nvPr/>
          </p:nvSpPr>
          <p:spPr>
            <a:xfrm>
              <a:off x="5572132"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93" name="矩形 92"/>
            <p:cNvSpPr/>
            <p:nvPr/>
          </p:nvSpPr>
          <p:spPr>
            <a:xfrm>
              <a:off x="6072198"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94" name="矩形 93"/>
            <p:cNvSpPr/>
            <p:nvPr/>
          </p:nvSpPr>
          <p:spPr>
            <a:xfrm>
              <a:off x="5572132"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sp>
        <p:nvSpPr>
          <p:cNvPr id="95" name="TextBox 94"/>
          <p:cNvSpPr txBox="1"/>
          <p:nvPr/>
        </p:nvSpPr>
        <p:spPr>
          <a:xfrm>
            <a:off x="6429388" y="5786454"/>
            <a:ext cx="642942"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6" name="TextBox 95"/>
          <p:cNvSpPr txBox="1"/>
          <p:nvPr/>
        </p:nvSpPr>
        <p:spPr>
          <a:xfrm>
            <a:off x="2786050" y="3143248"/>
            <a:ext cx="1214446"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加</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=4</a:t>
            </a:r>
            <a:endParaRPr lang="zh-CN" altLang="en-US" sz="2000">
              <a:solidFill>
                <a:srgbClr val="0000FF"/>
              </a:solidFill>
              <a:latin typeface="Consolas" pitchFamily="49" charset="0"/>
              <a:ea typeface="楷体" pitchFamily="49" charset="-122"/>
              <a:cs typeface="Consolas" pitchFamily="49" charset="0"/>
            </a:endParaRPr>
          </a:p>
        </p:txBody>
      </p:sp>
      <p:grpSp>
        <p:nvGrpSpPr>
          <p:cNvPr id="97" name="组合 96"/>
          <p:cNvGrpSpPr/>
          <p:nvPr/>
        </p:nvGrpSpPr>
        <p:grpSpPr>
          <a:xfrm>
            <a:off x="6572264" y="3143248"/>
            <a:ext cx="2000264" cy="2000264"/>
            <a:chOff x="4572000" y="1142984"/>
            <a:chExt cx="2000264" cy="2000264"/>
          </a:xfrm>
        </p:grpSpPr>
        <p:sp>
          <p:nvSpPr>
            <p:cNvPr id="98" name="矩形 97"/>
            <p:cNvSpPr/>
            <p:nvPr/>
          </p:nvSpPr>
          <p:spPr>
            <a:xfrm>
              <a:off x="5072066"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99" name="矩形 98"/>
            <p:cNvSpPr/>
            <p:nvPr/>
          </p:nvSpPr>
          <p:spPr>
            <a:xfrm>
              <a:off x="4572000"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00" name="矩形 99"/>
            <p:cNvSpPr/>
            <p:nvPr/>
          </p:nvSpPr>
          <p:spPr>
            <a:xfrm>
              <a:off x="5072066"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01" name="矩形 100"/>
            <p:cNvSpPr/>
            <p:nvPr/>
          </p:nvSpPr>
          <p:spPr>
            <a:xfrm>
              <a:off x="4572000"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02" name="矩形 101"/>
            <p:cNvSpPr/>
            <p:nvPr/>
          </p:nvSpPr>
          <p:spPr>
            <a:xfrm>
              <a:off x="5072066"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3" name="矩形 102"/>
            <p:cNvSpPr/>
            <p:nvPr/>
          </p:nvSpPr>
          <p:spPr>
            <a:xfrm>
              <a:off x="4572000"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4" name="矩形 103"/>
            <p:cNvSpPr/>
            <p:nvPr/>
          </p:nvSpPr>
          <p:spPr>
            <a:xfrm>
              <a:off x="5072066"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5" name="矩形 104"/>
            <p:cNvSpPr/>
            <p:nvPr/>
          </p:nvSpPr>
          <p:spPr>
            <a:xfrm>
              <a:off x="4572000"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6" name="矩形 105"/>
            <p:cNvSpPr/>
            <p:nvPr/>
          </p:nvSpPr>
          <p:spPr>
            <a:xfrm>
              <a:off x="6072198"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7" name="矩形 106"/>
            <p:cNvSpPr/>
            <p:nvPr/>
          </p:nvSpPr>
          <p:spPr>
            <a:xfrm>
              <a:off x="5572132"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108" name="矩形 107"/>
            <p:cNvSpPr/>
            <p:nvPr/>
          </p:nvSpPr>
          <p:spPr>
            <a:xfrm>
              <a:off x="6072198" y="1643050"/>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09" name="矩形 108"/>
            <p:cNvSpPr/>
            <p:nvPr/>
          </p:nvSpPr>
          <p:spPr>
            <a:xfrm>
              <a:off x="5572132" y="1142984"/>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10" name="矩形 109"/>
            <p:cNvSpPr/>
            <p:nvPr/>
          </p:nvSpPr>
          <p:spPr>
            <a:xfrm>
              <a:off x="6072198"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11" name="矩形 110"/>
            <p:cNvSpPr/>
            <p:nvPr/>
          </p:nvSpPr>
          <p:spPr>
            <a:xfrm>
              <a:off x="5572132"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12" name="矩形 111"/>
            <p:cNvSpPr/>
            <p:nvPr/>
          </p:nvSpPr>
          <p:spPr>
            <a:xfrm>
              <a:off x="6072198" y="2643182"/>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13" name="矩形 112"/>
            <p:cNvSpPr/>
            <p:nvPr/>
          </p:nvSpPr>
          <p:spPr>
            <a:xfrm>
              <a:off x="5572132" y="2143116"/>
              <a:ext cx="500066" cy="500066"/>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grpSp>
      <p:grpSp>
        <p:nvGrpSpPr>
          <p:cNvPr id="114" name="组合 113"/>
          <p:cNvGrpSpPr/>
          <p:nvPr/>
        </p:nvGrpSpPr>
        <p:grpSpPr>
          <a:xfrm>
            <a:off x="6572264" y="1142984"/>
            <a:ext cx="2000264" cy="2000264"/>
            <a:chOff x="4572000" y="1142984"/>
            <a:chExt cx="2000264" cy="2000264"/>
          </a:xfrm>
        </p:grpSpPr>
        <p:sp>
          <p:nvSpPr>
            <p:cNvPr id="115" name="矩形 114"/>
            <p:cNvSpPr/>
            <p:nvPr/>
          </p:nvSpPr>
          <p:spPr>
            <a:xfrm>
              <a:off x="5072066"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16" name="矩形 115"/>
            <p:cNvSpPr/>
            <p:nvPr/>
          </p:nvSpPr>
          <p:spPr>
            <a:xfrm>
              <a:off x="4572000"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17" name="矩形 116"/>
            <p:cNvSpPr/>
            <p:nvPr/>
          </p:nvSpPr>
          <p:spPr>
            <a:xfrm>
              <a:off x="5072066"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18" name="矩形 117"/>
            <p:cNvSpPr/>
            <p:nvPr/>
          </p:nvSpPr>
          <p:spPr>
            <a:xfrm>
              <a:off x="4572000"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19" name="矩形 118"/>
            <p:cNvSpPr/>
            <p:nvPr/>
          </p:nvSpPr>
          <p:spPr>
            <a:xfrm>
              <a:off x="5072066"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0" name="矩形 119"/>
            <p:cNvSpPr/>
            <p:nvPr/>
          </p:nvSpPr>
          <p:spPr>
            <a:xfrm>
              <a:off x="4572000"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1" name="矩形 120"/>
            <p:cNvSpPr/>
            <p:nvPr/>
          </p:nvSpPr>
          <p:spPr>
            <a:xfrm>
              <a:off x="5072066"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2" name="矩形 121"/>
            <p:cNvSpPr/>
            <p:nvPr/>
          </p:nvSpPr>
          <p:spPr>
            <a:xfrm>
              <a:off x="4572000"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3" name="矩形 122"/>
            <p:cNvSpPr/>
            <p:nvPr/>
          </p:nvSpPr>
          <p:spPr>
            <a:xfrm>
              <a:off x="6072198"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4" name="矩形 123"/>
            <p:cNvSpPr/>
            <p:nvPr/>
          </p:nvSpPr>
          <p:spPr>
            <a:xfrm>
              <a:off x="5572132"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125" name="矩形 124"/>
            <p:cNvSpPr/>
            <p:nvPr/>
          </p:nvSpPr>
          <p:spPr>
            <a:xfrm>
              <a:off x="6072198" y="1643050"/>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6" name="矩形 125"/>
            <p:cNvSpPr/>
            <p:nvPr/>
          </p:nvSpPr>
          <p:spPr>
            <a:xfrm>
              <a:off x="5572132" y="1142984"/>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127" name="矩形 126"/>
            <p:cNvSpPr/>
            <p:nvPr/>
          </p:nvSpPr>
          <p:spPr>
            <a:xfrm>
              <a:off x="6072198"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28" name="矩形 127"/>
            <p:cNvSpPr/>
            <p:nvPr/>
          </p:nvSpPr>
          <p:spPr>
            <a:xfrm>
              <a:off x="5572132"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129" name="矩形 128"/>
            <p:cNvSpPr/>
            <p:nvPr/>
          </p:nvSpPr>
          <p:spPr>
            <a:xfrm>
              <a:off x="6072198" y="2643182"/>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130" name="矩形 129"/>
            <p:cNvSpPr/>
            <p:nvPr/>
          </p:nvSpPr>
          <p:spPr>
            <a:xfrm>
              <a:off x="5572132" y="2143116"/>
              <a:ext cx="50006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upRigh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par>
                          <p:cTn id="18" fill="hold">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strips(upRight)">
                                      <p:cBhvr>
                                        <p:cTn id="21" dur="500"/>
                                        <p:tgtEl>
                                          <p:spTgt spid="96"/>
                                        </p:tgtEl>
                                      </p:cBhvr>
                                    </p:animEffect>
                                  </p:childTnLst>
                                </p:cTn>
                              </p:par>
                              <p:par>
                                <p:cTn id="22" presetID="18" presetClass="entr" presetSubtype="3"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trips(upRight)">
                                      <p:cBhvr>
                                        <p:cTn id="24" dur="500"/>
                                        <p:tgtEl>
                                          <p:spTgt spid="23"/>
                                        </p:tgtEl>
                                      </p:cBhvr>
                                    </p:animEffec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7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9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3170099"/>
          </a:xfrm>
          <a:prstGeom prst="rect">
            <a:avLst/>
          </a:prstGeom>
          <a:solidFill>
            <a:schemeClr val="accent1">
              <a:lumMod val="20000"/>
              <a:lumOff val="80000"/>
            </a:schemeClr>
          </a:solidFill>
        </p:spPr>
        <p:txBody>
          <a:bodyPr wrap="square" rtlCol="0">
            <a:spAutoFit/>
          </a:bodyPr>
          <a:lstStyle/>
          <a:p>
            <a:pPr>
              <a:lnSpc>
                <a:spcPts val="3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将</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=2</a:t>
            </a:r>
            <a:r>
              <a:rPr lang="en-US" altLang="zh-CN" sz="2200" i="1" baseline="30000">
                <a:solidFill>
                  <a:srgbClr val="0000FF"/>
                </a:solidFill>
                <a:latin typeface="Consolas" pitchFamily="49" charset="0"/>
                <a:ea typeface="楷体" pitchFamily="49" charset="-122"/>
                <a:cs typeface="Consolas" pitchFamily="49" charset="0"/>
              </a:rPr>
              <a:t>k</a:t>
            </a:r>
            <a:r>
              <a:rPr lang="zh-CN" altLang="zh-CN" sz="2200">
                <a:solidFill>
                  <a:srgbClr val="0000FF"/>
                </a:solidFill>
                <a:latin typeface="Consolas" pitchFamily="49" charset="0"/>
                <a:ea typeface="楷体" pitchFamily="49" charset="-122"/>
                <a:cs typeface="Consolas" pitchFamily="49" charset="0"/>
              </a:rPr>
              <a:t>问题划分为</a:t>
            </a:r>
            <a:r>
              <a:rPr lang="en-US" altLang="zh-CN" sz="2200">
                <a:solidFill>
                  <a:srgbClr val="0000FF"/>
                </a:solidFill>
                <a:latin typeface="Consolas" pitchFamily="49" charset="0"/>
                <a:ea typeface="楷体" pitchFamily="49" charset="-122"/>
                <a:cs typeface="Consolas" pitchFamily="49" charset="0"/>
              </a:rPr>
              <a:t>4</a:t>
            </a:r>
            <a:r>
              <a:rPr lang="zh-CN" altLang="zh-CN" sz="2200">
                <a:solidFill>
                  <a:srgbClr val="0000FF"/>
                </a:solidFill>
                <a:latin typeface="Consolas" pitchFamily="49" charset="0"/>
                <a:ea typeface="楷体" pitchFamily="49" charset="-122"/>
                <a:cs typeface="Consolas" pitchFamily="49" charset="0"/>
              </a:rPr>
              <a:t>部分：</a:t>
            </a:r>
          </a:p>
          <a:p>
            <a:pPr>
              <a:lnSpc>
                <a:spcPts val="3000"/>
              </a:lnSpc>
            </a:pPr>
            <a:r>
              <a:rPr lang="en-US" altLang="zh-CN" sz="1800">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左上角</a:t>
            </a:r>
            <a:r>
              <a:rPr lang="zh-CN" altLang="zh-CN" sz="1800">
                <a:solidFill>
                  <a:srgbClr val="0000FF"/>
                </a:solidFill>
                <a:latin typeface="Consolas" pitchFamily="49" charset="0"/>
                <a:ea typeface="仿宋" pitchFamily="49" charset="-122"/>
                <a:cs typeface="Consolas" pitchFamily="49" charset="0"/>
              </a:rPr>
              <a:t>：左上角为</a:t>
            </a:r>
            <a:r>
              <a:rPr lang="en-US" altLang="zh-CN" sz="1800">
                <a:solidFill>
                  <a:srgbClr val="0000FF"/>
                </a:solidFill>
                <a:latin typeface="Consolas" pitchFamily="49" charset="0"/>
                <a:ea typeface="仿宋" pitchFamily="49" charset="-122"/>
                <a:cs typeface="Consolas" pitchFamily="49" charset="0"/>
              </a:rPr>
              <a:t>2</a:t>
            </a:r>
            <a:r>
              <a:rPr lang="en-US" altLang="zh-CN" sz="1800" i="1" baseline="30000">
                <a:solidFill>
                  <a:srgbClr val="0000FF"/>
                </a:solidFill>
                <a:latin typeface="Consolas" pitchFamily="49" charset="0"/>
                <a:ea typeface="仿宋" pitchFamily="49" charset="-122"/>
                <a:cs typeface="Consolas" pitchFamily="49" charset="0"/>
              </a:rPr>
              <a:t>k</a:t>
            </a:r>
            <a:r>
              <a:rPr lang="en-US" altLang="zh-CN" sz="1800" baseline="30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个选手在前半程的比赛日程（</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时直接给出，否则，上一轮求出的就是</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个选手的比赛日程）。</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左下角</a:t>
            </a:r>
            <a:r>
              <a:rPr lang="zh-CN" altLang="zh-CN" sz="1800">
                <a:solidFill>
                  <a:srgbClr val="0000FF"/>
                </a:solidFill>
                <a:latin typeface="Consolas" pitchFamily="49" charset="0"/>
                <a:ea typeface="仿宋" pitchFamily="49" charset="-122"/>
                <a:cs typeface="Consolas" pitchFamily="49" charset="0"/>
              </a:rPr>
              <a:t>：左下角为另</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个选手在前半程的比赛日程，由左上角加</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得到，例如</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个选手比赛，左下角由左上角直接加</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个选手比赛，左下角由左上角直接加</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）得到。</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右上角</a:t>
            </a:r>
            <a:r>
              <a:rPr lang="zh-CN" altLang="zh-CN" sz="1800">
                <a:solidFill>
                  <a:srgbClr val="0000FF"/>
                </a:solidFill>
                <a:latin typeface="Consolas" pitchFamily="49" charset="0"/>
                <a:ea typeface="仿宋" pitchFamily="49" charset="-122"/>
                <a:cs typeface="Consolas" pitchFamily="49" charset="0"/>
              </a:rPr>
              <a:t>：将左下角直接复制到右上角得到另</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个选手在后半程的比赛日程。</a:t>
            </a:r>
          </a:p>
          <a:p>
            <a:pPr>
              <a:lnSpc>
                <a:spcPts val="3000"/>
              </a:lnSpc>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右下角</a:t>
            </a:r>
            <a:r>
              <a:rPr lang="zh-CN" altLang="zh-CN" sz="1800">
                <a:solidFill>
                  <a:srgbClr val="0000FF"/>
                </a:solidFill>
                <a:latin typeface="Consolas" pitchFamily="49" charset="0"/>
                <a:ea typeface="仿宋" pitchFamily="49" charset="-122"/>
                <a:cs typeface="Consolas" pitchFamily="49" charset="0"/>
              </a:rPr>
              <a:t>：将左上角直接复制到右下角得到</a:t>
            </a:r>
            <a:r>
              <a:rPr lang="en-US" altLang="zh-CN" sz="1800">
                <a:solidFill>
                  <a:srgbClr val="0000FF"/>
                </a:solidFill>
                <a:latin typeface="Consolas" pitchFamily="49" charset="0"/>
                <a:ea typeface="仿宋" pitchFamily="49" charset="-122"/>
                <a:cs typeface="Consolas" pitchFamily="49" charset="0"/>
              </a:rPr>
              <a:t>2</a:t>
            </a:r>
            <a:r>
              <a:rPr lang="en-US" altLang="zh-CN" sz="1800" baseline="30000">
                <a:solidFill>
                  <a:srgbClr val="0000FF"/>
                </a:solidFill>
                <a:latin typeface="Consolas" pitchFamily="49" charset="0"/>
                <a:ea typeface="仿宋" pitchFamily="49" charset="-122"/>
                <a:cs typeface="Consolas" pitchFamily="49" charset="0"/>
              </a:rPr>
              <a:t>k-1</a:t>
            </a:r>
            <a:r>
              <a:rPr lang="zh-CN" altLang="zh-CN" sz="1800">
                <a:solidFill>
                  <a:srgbClr val="0000FF"/>
                </a:solidFill>
                <a:latin typeface="Consolas" pitchFamily="49" charset="0"/>
                <a:ea typeface="仿宋" pitchFamily="49" charset="-122"/>
                <a:cs typeface="Consolas" pitchFamily="49" charset="0"/>
              </a:rPr>
              <a:t>个选手在后半程的比赛日程。</a:t>
            </a:r>
          </a:p>
        </p:txBody>
      </p:sp>
      <p:sp>
        <p:nvSpPr>
          <p:cNvPr id="3" name="TextBox 2"/>
          <p:cNvSpPr txBox="1"/>
          <p:nvPr/>
        </p:nvSpPr>
        <p:spPr>
          <a:xfrm>
            <a:off x="642910" y="3857628"/>
            <a:ext cx="7929618" cy="174851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&lt;stdio.h&gt;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#define MAX 101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问题表示</a:t>
            </a:r>
          </a:p>
          <a:p>
            <a:r>
              <a:rPr lang="en-US" altLang="zh-CN" sz="1800">
                <a:solidFill>
                  <a:srgbClr val="0000FF"/>
                </a:solidFill>
                <a:latin typeface="Consolas" pitchFamily="49" charset="0"/>
                <a:ea typeface="仿宋" pitchFamily="49" charset="-122"/>
                <a:cs typeface="Consolas" pitchFamily="49" charset="0"/>
              </a:rPr>
              <a:t>int k;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求解结果表示</a:t>
            </a:r>
          </a:p>
          <a:p>
            <a:r>
              <a:rPr lang="en-US" altLang="zh-CN" sz="1800">
                <a:solidFill>
                  <a:srgbClr val="0000FF"/>
                </a:solidFill>
                <a:latin typeface="Consolas" pitchFamily="49" charset="0"/>
                <a:ea typeface="仿宋" pitchFamily="49" charset="-122"/>
                <a:cs typeface="Consolas" pitchFamily="49" charset="0"/>
              </a:rPr>
              <a:t>int a[MAX][MAX];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存放比赛日程表（行列下标为</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的元素不用）</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31899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FF"/>
                </a:solidFill>
                <a:latin typeface="Consolas" pitchFamily="49" charset="0"/>
                <a:ea typeface="仿宋" pitchFamily="49" charset="-122"/>
                <a:cs typeface="Consolas" pitchFamily="49" charset="0"/>
              </a:rPr>
              <a:t>void Plan(int k)</a:t>
            </a:r>
            <a:endParaRPr lang="zh-CN" altLang="zh-CN" sz="1800">
              <a:solidFill>
                <a:srgbClr val="FF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i,j,n,t,temp;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n=2;			</a:t>
            </a:r>
            <a:r>
              <a:rPr lang="en-US" altLang="zh-CN" sz="1800">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从</a:t>
            </a:r>
            <a:r>
              <a:rPr lang="en-US" altLang="zh-CN" sz="1800">
                <a:solidFill>
                  <a:srgbClr val="00B0F0"/>
                </a:solidFill>
                <a:latin typeface="Consolas" pitchFamily="49" charset="0"/>
                <a:ea typeface="仿宋" pitchFamily="49" charset="-122"/>
                <a:cs typeface="Consolas" pitchFamily="49" charset="0"/>
              </a:rPr>
              <a:t>2^1=2</a:t>
            </a:r>
            <a:r>
              <a:rPr lang="zh-CN" altLang="zh-CN" sz="1800">
                <a:solidFill>
                  <a:srgbClr val="00B0F0"/>
                </a:solidFill>
                <a:latin typeface="Consolas" pitchFamily="49" charset="0"/>
                <a:ea typeface="仿宋" pitchFamily="49" charset="-122"/>
                <a:cs typeface="Consolas" pitchFamily="49" charset="0"/>
              </a:rPr>
              <a:t>开始</a:t>
            </a:r>
          </a:p>
          <a:p>
            <a:r>
              <a:rPr lang="en-US" altLang="zh-CN" sz="1800">
                <a:solidFill>
                  <a:srgbClr val="0000FF"/>
                </a:solidFill>
                <a:latin typeface="Consolas" pitchFamily="49" charset="0"/>
                <a:ea typeface="仿宋" pitchFamily="49" charset="-122"/>
                <a:cs typeface="Consolas" pitchFamily="49" charset="0"/>
              </a:rPr>
              <a:t>    a[1][1]=1; a[1][2]=2;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a:t>
            </a:r>
            <a:r>
              <a:rPr lang="en-US" altLang="zh-CN" sz="1800">
                <a:solidFill>
                  <a:srgbClr val="00B0F0"/>
                </a:solidFill>
                <a:latin typeface="Consolas" pitchFamily="49" charset="0"/>
                <a:ea typeface="仿宋" pitchFamily="49" charset="-122"/>
                <a:cs typeface="Consolas" pitchFamily="49" charset="0"/>
              </a:rPr>
              <a:t>2</a:t>
            </a:r>
            <a:r>
              <a:rPr lang="zh-CN" altLang="zh-CN" sz="1800">
                <a:solidFill>
                  <a:srgbClr val="00B0F0"/>
                </a:solidFill>
                <a:latin typeface="Consolas" pitchFamily="49" charset="0"/>
                <a:ea typeface="仿宋" pitchFamily="49" charset="-122"/>
                <a:cs typeface="Consolas" pitchFamily="49" charset="0"/>
              </a:rPr>
              <a:t>个选手比赛日程</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得到</a:t>
            </a:r>
            <a:r>
              <a:rPr lang="zh-CN" altLang="zh-CN" sz="1800">
                <a:solidFill>
                  <a:srgbClr val="FF0000"/>
                </a:solidFill>
                <a:latin typeface="Consolas" pitchFamily="49" charset="0"/>
                <a:ea typeface="仿宋" pitchFamily="49" charset="-122"/>
                <a:cs typeface="Consolas" pitchFamily="49" charset="0"/>
              </a:rPr>
              <a:t>左上角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a[2][1]=2; a[2][2]=1;</a:t>
            </a:r>
            <a:endParaRPr lang="zh-CN" altLang="zh-CN" sz="1800">
              <a:solidFill>
                <a:srgbClr val="0000FF"/>
              </a:solidFill>
              <a:latin typeface="Consolas" pitchFamily="49" charset="0"/>
              <a:ea typeface="仿宋" pitchFamily="49" charset="-122"/>
              <a:cs typeface="Consolas" pitchFamily="49" charset="0"/>
            </a:endParaRPr>
          </a:p>
          <a:p>
            <a:pPr>
              <a:lnSpc>
                <a:spcPct val="200000"/>
              </a:lnSpc>
            </a:pPr>
            <a:r>
              <a:rPr lang="en-US" altLang="zh-CN" sz="1800">
                <a:solidFill>
                  <a:srgbClr val="0000FF"/>
                </a:solidFill>
                <a:latin typeface="Consolas" pitchFamily="49" charset="0"/>
                <a:ea typeface="仿宋" pitchFamily="49" charset="-122"/>
                <a:cs typeface="Consolas" pitchFamily="49" charset="0"/>
              </a:rPr>
              <a:t>    for (t=1;t&lt;k;t++)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迭代处理</a:t>
            </a:r>
            <a:r>
              <a:rPr lang="en-US" altLang="zh-CN" sz="1800">
                <a:solidFill>
                  <a:srgbClr val="00B0F0"/>
                </a:solidFill>
                <a:latin typeface="Consolas" pitchFamily="49" charset="0"/>
                <a:ea typeface="仿宋" pitchFamily="49" charset="-122"/>
                <a:cs typeface="Consolas" pitchFamily="49" charset="0"/>
              </a:rPr>
              <a:t>2^2(t=1)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,2^k(t=k-1)</a:t>
            </a:r>
            <a:r>
              <a:rPr lang="zh-CN" altLang="zh-CN" sz="1800">
                <a:solidFill>
                  <a:srgbClr val="00B0F0"/>
                </a:solidFill>
                <a:latin typeface="Consolas" pitchFamily="49" charset="0"/>
                <a:ea typeface="仿宋" pitchFamily="49" charset="-122"/>
                <a:cs typeface="Consolas" pitchFamily="49" charset="0"/>
              </a:rPr>
              <a:t>个选手</a:t>
            </a:r>
          </a:p>
          <a:p>
            <a:r>
              <a:rPr lang="en-US" altLang="zh-CN" sz="1800">
                <a:solidFill>
                  <a:srgbClr val="0000FF"/>
                </a:solidFill>
                <a:latin typeface="Consolas" pitchFamily="49" charset="0"/>
                <a:ea typeface="仿宋" pitchFamily="49" charset="-122"/>
                <a:cs typeface="Consolas" pitchFamily="49" charset="0"/>
              </a:rPr>
              <a:t>    {	temp=n;					</a:t>
            </a:r>
            <a:r>
              <a:rPr lang="en-US" altLang="zh-CN" sz="1800">
                <a:solidFill>
                  <a:srgbClr val="00B0F0"/>
                </a:solidFill>
                <a:latin typeface="Consolas" pitchFamily="49" charset="0"/>
                <a:ea typeface="仿宋" pitchFamily="49" charset="-122"/>
                <a:cs typeface="Consolas" pitchFamily="49" charset="0"/>
              </a:rPr>
              <a:t>//temp=2^t</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n=n*2; 					</a:t>
            </a:r>
            <a:r>
              <a:rPr lang="en-US" altLang="zh-CN" sz="1800">
                <a:solidFill>
                  <a:srgbClr val="00B0F0"/>
                </a:solidFill>
                <a:latin typeface="Consolas" pitchFamily="49" charset="0"/>
                <a:ea typeface="仿宋" pitchFamily="49" charset="-122"/>
                <a:cs typeface="Consolas" pitchFamily="49" charset="0"/>
              </a:rPr>
              <a:t>//n=2^(t+1)</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(i=temp+1;i&lt;=n;i++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左下角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(j=1; j&lt;=temp;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产生</a:t>
            </a:r>
            <a:r>
              <a:rPr lang="zh-CN" altLang="zh-CN" sz="1800">
                <a:solidFill>
                  <a:srgbClr val="00B0F0"/>
                </a:solidFill>
                <a:latin typeface="Consolas" pitchFamily="49" charset="0"/>
                <a:ea typeface="仿宋" pitchFamily="49" charset="-122"/>
                <a:cs typeface="Consolas" pitchFamily="49" charset="0"/>
              </a:rPr>
              <a:t>左下角元素</a:t>
            </a:r>
          </a:p>
          <a:p>
            <a:pPr>
              <a:lnSpc>
                <a:spcPct val="150000"/>
              </a:lnSpc>
            </a:pPr>
            <a:r>
              <a:rPr lang="en-US" altLang="zh-CN" sz="1800">
                <a:solidFill>
                  <a:srgbClr val="0000FF"/>
                </a:solidFill>
                <a:latin typeface="Consolas" pitchFamily="49" charset="0"/>
                <a:ea typeface="仿宋" pitchFamily="49" charset="-122"/>
                <a:cs typeface="Consolas" pitchFamily="49" charset="0"/>
              </a:rPr>
              <a:t>	for (i=1; i&lt;=temp;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右上角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(j=temp+1; j&lt;=n;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 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(i=temp+1; i&lt;=n;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填</a:t>
            </a:r>
            <a:r>
              <a:rPr lang="zh-CN" altLang="zh-CN" sz="1800">
                <a:solidFill>
                  <a:srgbClr val="FF0000"/>
                </a:solidFill>
                <a:latin typeface="Consolas" pitchFamily="49" charset="0"/>
                <a:ea typeface="仿宋" pitchFamily="49" charset="-122"/>
                <a:cs typeface="Consolas" pitchFamily="49" charset="0"/>
              </a:rPr>
              <a:t>右下角</a:t>
            </a:r>
            <a:r>
              <a:rPr lang="zh-CN" altLang="zh-CN" sz="1800">
                <a:solidFill>
                  <a:srgbClr val="00B0F0"/>
                </a:solidFill>
                <a:latin typeface="Consolas" pitchFamily="49" charset="0"/>
                <a:ea typeface="仿宋" pitchFamily="49" charset="-122"/>
                <a:cs typeface="Consolas" pitchFamily="49" charset="0"/>
              </a:rPr>
              <a:t>元素</a:t>
            </a:r>
          </a:p>
          <a:p>
            <a:r>
              <a:rPr lang="en-US" altLang="zh-CN" sz="1800">
                <a:solidFill>
                  <a:srgbClr val="0000FF"/>
                </a:solidFill>
                <a:latin typeface="Consolas" pitchFamily="49" charset="0"/>
                <a:ea typeface="仿宋" pitchFamily="49" charset="-122"/>
                <a:cs typeface="Consolas" pitchFamily="49" charset="0"/>
              </a:rPr>
              <a:t>	   for (j=temp+1; j&lt;=n;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a[i][j]=a[i-temp][j-temp];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9A44F8A-9288-4862-A630-0513581DBD7F}" type="slidenum">
              <a:rPr lang="zh-CN" altLang="en-US"/>
              <a:pPr>
                <a:defRPr/>
              </a:pPr>
              <a:t>119</a:t>
            </a:fld>
            <a:endParaRPr lang="en-US" altLang="zh-CN"/>
          </a:p>
        </p:txBody>
      </p:sp>
      <p:sp>
        <p:nvSpPr>
          <p:cNvPr id="340994" name="Rectangle 2"/>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大整数的乘法</a:t>
            </a:r>
          </a:p>
        </p:txBody>
      </p:sp>
      <p:sp>
        <p:nvSpPr>
          <p:cNvPr id="340995"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endParaRPr lang="zh-CN" altLang="en-US">
              <a:effectLst>
                <a:outerShdw blurRad="38100" dist="38100" dir="2700000" algn="tl">
                  <a:srgbClr val="C0C0C0"/>
                </a:outerShdw>
              </a:effectLst>
              <a:latin typeface="黑体" pitchFamily="2" charset="-122"/>
              <a:ea typeface="黑体" pitchFamily="2" charset="-122"/>
            </a:endParaRPr>
          </a:p>
        </p:txBody>
      </p:sp>
      <p:sp>
        <p:nvSpPr>
          <p:cNvPr id="52229" name="Text Box 4"/>
          <p:cNvSpPr txBox="1">
            <a:spLocks noChangeArrowheads="1"/>
          </p:cNvSpPr>
          <p:nvPr/>
        </p:nvSpPr>
        <p:spPr bwMode="auto">
          <a:xfrm>
            <a:off x="250825" y="1557338"/>
            <a:ext cx="8642350" cy="457200"/>
          </a:xfrm>
          <a:prstGeom prst="rect">
            <a:avLst/>
          </a:prstGeom>
          <a:noFill/>
          <a:ln w="6350">
            <a:noFill/>
            <a:miter lim="800000"/>
            <a:headEnd/>
            <a:tailEnd/>
          </a:ln>
          <a:effectLst/>
        </p:spPr>
        <p:txBody>
          <a:bodyPr>
            <a:spAutoFit/>
          </a:bodyPr>
          <a:lstStyle/>
          <a:p>
            <a:pPr algn="l"/>
            <a:r>
              <a:rPr lang="zh-CN" altLang="en-US" sz="2400" b="1">
                <a:solidFill>
                  <a:schemeClr val="tx1"/>
                </a:solidFill>
                <a:latin typeface="楷体_GB2312" pitchFamily="49" charset="-122"/>
                <a:ea typeface="楷体_GB2312" pitchFamily="49" charset="-122"/>
                <a:cs typeface="Times New Roman" pitchFamily="18" charset="0"/>
              </a:rPr>
              <a:t> 请设计一个有效的算法，可以进行两个</a:t>
            </a:r>
            <a:r>
              <a:rPr lang="en-US" altLang="zh-CN" sz="2400" b="1">
                <a:solidFill>
                  <a:schemeClr val="tx1"/>
                </a:solidFill>
                <a:latin typeface="楷体_GB2312" pitchFamily="49" charset="-122"/>
                <a:ea typeface="楷体_GB2312" pitchFamily="49" charset="-122"/>
                <a:cs typeface="Times New Roman" pitchFamily="18" charset="0"/>
              </a:rPr>
              <a:t>n</a:t>
            </a:r>
            <a:r>
              <a:rPr lang="zh-CN" altLang="en-US" sz="2400" b="1">
                <a:solidFill>
                  <a:schemeClr val="tx1"/>
                </a:solidFill>
                <a:latin typeface="楷体_GB2312" pitchFamily="49" charset="-122"/>
                <a:ea typeface="楷体_GB2312" pitchFamily="49" charset="-122"/>
                <a:cs typeface="Times New Roman" pitchFamily="18" charset="0"/>
              </a:rPr>
              <a:t>位大整数的乘法运算</a:t>
            </a:r>
          </a:p>
        </p:txBody>
      </p:sp>
      <p:sp>
        <p:nvSpPr>
          <p:cNvPr id="52230" name="Text Box 5"/>
          <p:cNvSpPr txBox="1">
            <a:spLocks noChangeArrowheads="1"/>
          </p:cNvSpPr>
          <p:nvPr/>
        </p:nvSpPr>
        <p:spPr bwMode="auto">
          <a:xfrm>
            <a:off x="395288" y="1916113"/>
            <a:ext cx="5554662" cy="1006475"/>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en-US" sz="2400">
                <a:solidFill>
                  <a:schemeClr val="tx1"/>
                </a:solidFill>
                <a:ea typeface="楷体_GB2312" pitchFamily="49" charset="-122"/>
              </a:rPr>
              <a:t>小学的方法：</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2</a:t>
            </a:r>
            <a:r>
              <a:rPr lang="en-US" altLang="zh-CN" sz="2400">
                <a:solidFill>
                  <a:schemeClr val="tx1"/>
                </a:solidFill>
                <a:ea typeface="楷体_GB2312" pitchFamily="49" charset="-122"/>
              </a:rPr>
              <a:t>)            </a:t>
            </a:r>
            <a:r>
              <a:rPr lang="en-US" altLang="zh-CN" sz="3600" b="1">
                <a:solidFill>
                  <a:srgbClr val="FF0000"/>
                </a:solidFill>
                <a:ea typeface="楷体_GB2312" pitchFamily="49" charset="-122"/>
                <a:sym typeface="Wingdings" pitchFamily="2" charset="2"/>
              </a:rPr>
              <a:t></a:t>
            </a:r>
            <a:r>
              <a:rPr lang="zh-CN" altLang="en-US" sz="2400">
                <a:solidFill>
                  <a:srgbClr val="FF0000"/>
                </a:solidFill>
                <a:ea typeface="楷体_GB2312" pitchFamily="49" charset="-122"/>
                <a:sym typeface="Wingdings" pitchFamily="2" charset="2"/>
              </a:rPr>
              <a:t>效率太低</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 </a:t>
            </a:r>
          </a:p>
        </p:txBody>
      </p:sp>
      <p:sp>
        <p:nvSpPr>
          <p:cNvPr id="52231" name="Rectangle 6"/>
          <p:cNvSpPr>
            <a:spLocks noChangeArrowheads="1"/>
          </p:cNvSpPr>
          <p:nvPr/>
        </p:nvSpPr>
        <p:spPr bwMode="auto">
          <a:xfrm>
            <a:off x="1966913" y="3000375"/>
            <a:ext cx="2362200" cy="457200"/>
          </a:xfrm>
          <a:prstGeom prst="rect">
            <a:avLst/>
          </a:prstGeom>
          <a:solidFill>
            <a:schemeClr val="hlink"/>
          </a:solidFill>
          <a:ln w="9525">
            <a:solidFill>
              <a:srgbClr val="FF99CC"/>
            </a:solidFill>
            <a:miter lim="800000"/>
            <a:headEnd/>
            <a:tailEnd/>
          </a:ln>
          <a:effectLst/>
        </p:spPr>
        <p:txBody>
          <a:bodyPr wrap="none" anchor="ctr"/>
          <a:lstStyle/>
          <a:p>
            <a:pPr eaLnBrk="0" hangingPunct="0"/>
            <a:r>
              <a:rPr lang="en-US" altLang="zh-CN" sz="3200">
                <a:latin typeface="Arial Rounded MT Bold" pitchFamily="34" charset="0"/>
                <a:ea typeface="宋体" pitchFamily="2" charset="-122"/>
              </a:rPr>
              <a:t>a</a:t>
            </a:r>
          </a:p>
        </p:txBody>
      </p:sp>
      <p:sp>
        <p:nvSpPr>
          <p:cNvPr id="52232" name="Rectangle 7"/>
          <p:cNvSpPr>
            <a:spLocks noChangeArrowheads="1"/>
          </p:cNvSpPr>
          <p:nvPr/>
        </p:nvSpPr>
        <p:spPr bwMode="auto">
          <a:xfrm>
            <a:off x="4405313" y="3000375"/>
            <a:ext cx="2362200" cy="457200"/>
          </a:xfrm>
          <a:prstGeom prst="rect">
            <a:avLst/>
          </a:prstGeom>
          <a:solidFill>
            <a:schemeClr val="hlink"/>
          </a:solidFill>
          <a:ln w="9525">
            <a:solidFill>
              <a:srgbClr val="FF99CC"/>
            </a:solidFill>
            <a:miter lim="800000"/>
            <a:headEnd/>
            <a:tailEnd/>
          </a:ln>
          <a:effectLst/>
        </p:spPr>
        <p:txBody>
          <a:bodyPr wrap="none" anchor="ctr"/>
          <a:lstStyle/>
          <a:p>
            <a:pPr eaLnBrk="0" hangingPunct="0"/>
            <a:r>
              <a:rPr lang="en-US" altLang="zh-CN" sz="3200">
                <a:latin typeface="Arial Rounded MT Bold" pitchFamily="34" charset="0"/>
                <a:ea typeface="宋体" pitchFamily="2" charset="-122"/>
              </a:rPr>
              <a:t>b</a:t>
            </a:r>
          </a:p>
        </p:txBody>
      </p:sp>
      <p:sp>
        <p:nvSpPr>
          <p:cNvPr id="52233" name="Rectangle 8"/>
          <p:cNvSpPr>
            <a:spLocks noChangeArrowheads="1"/>
          </p:cNvSpPr>
          <p:nvPr/>
        </p:nvSpPr>
        <p:spPr bwMode="auto">
          <a:xfrm>
            <a:off x="1966913" y="3609975"/>
            <a:ext cx="2362200" cy="457200"/>
          </a:xfrm>
          <a:prstGeom prst="rect">
            <a:avLst/>
          </a:prstGeom>
          <a:solidFill>
            <a:schemeClr val="hlink"/>
          </a:solidFill>
          <a:ln w="9525">
            <a:solidFill>
              <a:srgbClr val="FF99CC"/>
            </a:solidFill>
            <a:miter lim="800000"/>
            <a:headEnd/>
            <a:tailEnd/>
          </a:ln>
          <a:effectLst/>
        </p:spPr>
        <p:txBody>
          <a:bodyPr wrap="none" anchor="ctr"/>
          <a:lstStyle/>
          <a:p>
            <a:pPr eaLnBrk="0" hangingPunct="0"/>
            <a:r>
              <a:rPr lang="en-US" altLang="zh-CN" sz="3200">
                <a:latin typeface="Arial Rounded MT Bold" pitchFamily="34" charset="0"/>
                <a:ea typeface="宋体" pitchFamily="2" charset="-122"/>
              </a:rPr>
              <a:t>c</a:t>
            </a:r>
          </a:p>
        </p:txBody>
      </p:sp>
      <p:sp>
        <p:nvSpPr>
          <p:cNvPr id="52234" name="Rectangle 9"/>
          <p:cNvSpPr>
            <a:spLocks noChangeArrowheads="1"/>
          </p:cNvSpPr>
          <p:nvPr/>
        </p:nvSpPr>
        <p:spPr bwMode="auto">
          <a:xfrm>
            <a:off x="4405313" y="3609975"/>
            <a:ext cx="2362200" cy="457200"/>
          </a:xfrm>
          <a:prstGeom prst="rect">
            <a:avLst/>
          </a:prstGeom>
          <a:solidFill>
            <a:schemeClr val="hlink"/>
          </a:solidFill>
          <a:ln w="9525">
            <a:solidFill>
              <a:srgbClr val="FF99CC"/>
            </a:solidFill>
            <a:miter lim="800000"/>
            <a:headEnd/>
            <a:tailEnd/>
          </a:ln>
          <a:effectLst/>
        </p:spPr>
        <p:txBody>
          <a:bodyPr wrap="none" anchor="ctr"/>
          <a:lstStyle/>
          <a:p>
            <a:pPr eaLnBrk="0" hangingPunct="0"/>
            <a:r>
              <a:rPr lang="en-US" altLang="zh-CN" sz="3200">
                <a:latin typeface="Arial Rounded MT Bold" pitchFamily="34" charset="0"/>
                <a:ea typeface="宋体" pitchFamily="2" charset="-122"/>
              </a:rPr>
              <a:t>d</a:t>
            </a:r>
          </a:p>
        </p:txBody>
      </p:sp>
      <p:grpSp>
        <p:nvGrpSpPr>
          <p:cNvPr id="2" name="Group 10"/>
          <p:cNvGrpSpPr>
            <a:grpSpLocks/>
          </p:cNvGrpSpPr>
          <p:nvPr/>
        </p:nvGrpSpPr>
        <p:grpSpPr bwMode="auto">
          <a:xfrm>
            <a:off x="971550" y="2924175"/>
            <a:ext cx="7010400" cy="1955800"/>
            <a:chOff x="606" y="2017"/>
            <a:chExt cx="4416" cy="1232"/>
          </a:xfrm>
        </p:grpSpPr>
        <p:sp>
          <p:nvSpPr>
            <p:cNvPr id="341003" name="AutoShape 11"/>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lang="zh-CN" altLang="en-US" sz="2400" b="1">
                  <a:solidFill>
                    <a:schemeClr val="tx1"/>
                  </a:solidFill>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ea typeface="黑体" pitchFamily="2" charset="-122"/>
              </a:endParaRPr>
            </a:p>
            <a:p>
              <a:pPr algn="l" eaLnBrk="0" hangingPunct="0">
                <a:defRPr/>
              </a:pPr>
              <a:endParaRPr lang="zh-CN" altLang="en-US" sz="2400" b="1">
                <a:solidFill>
                  <a:schemeClr val="tx1"/>
                </a:solidFill>
                <a:ea typeface="宋体" pitchFamily="2" charset="-122"/>
              </a:endParaRPr>
            </a:p>
            <a:p>
              <a:pPr eaLnBrk="0" hangingPunct="0">
                <a:defRPr/>
              </a:pPr>
              <a:r>
                <a:rPr lang="en-US" altLang="zh-CN" sz="2400">
                  <a:solidFill>
                    <a:schemeClr val="tx1"/>
                  </a:solidFill>
                  <a:ea typeface="宋体" pitchFamily="2" charset="-122"/>
                </a:rPr>
                <a:t>T(n)=O(n</a:t>
              </a:r>
              <a:r>
                <a:rPr lang="en-US" altLang="zh-CN" sz="2400" baseline="30000">
                  <a:solidFill>
                    <a:schemeClr val="tx1"/>
                  </a:solidFill>
                  <a:ea typeface="宋体" pitchFamily="2" charset="-122"/>
                </a:rPr>
                <a:t>2</a:t>
              </a:r>
              <a:r>
                <a:rPr lang="en-US" altLang="zh-CN" sz="2400">
                  <a:solidFill>
                    <a:schemeClr val="tx1"/>
                  </a:solidFill>
                  <a:ea typeface="宋体" pitchFamily="2" charset="-122"/>
                </a:rPr>
                <a:t>) </a:t>
              </a:r>
              <a:r>
                <a:rPr lang="en-US" altLang="zh-CN" sz="3600" b="1">
                  <a:solidFill>
                    <a:srgbClr val="FF0000"/>
                  </a:solidFill>
                  <a:ea typeface="楷体_GB2312" pitchFamily="49" charset="-122"/>
                  <a:sym typeface="Wingdings" pitchFamily="2" charset="2"/>
                </a:rPr>
                <a:t></a:t>
              </a:r>
              <a:r>
                <a:rPr lang="zh-CN" altLang="zh-CN" sz="2400" b="1">
                  <a:solidFill>
                    <a:srgbClr val="FF0000"/>
                  </a:solidFill>
                  <a:ea typeface="楷体_GB2312" pitchFamily="49" charset="-122"/>
                  <a:sym typeface="Wingdings" pitchFamily="2" charset="2"/>
                </a:rPr>
                <a:t>没有改进</a:t>
              </a:r>
              <a:r>
                <a:rPr lang="zh-CN" altLang="en-US" sz="2400" b="1">
                  <a:solidFill>
                    <a:srgbClr val="FF0000"/>
                  </a:solidFill>
                  <a:ea typeface="楷体_GB2312" pitchFamily="49" charset="-122"/>
                  <a:sym typeface="Wingdings" pitchFamily="2" charset="2"/>
                </a:rPr>
                <a:t></a:t>
              </a:r>
            </a:p>
          </p:txBody>
        </p:sp>
        <p:graphicFrame>
          <p:nvGraphicFramePr>
            <p:cNvPr id="52238" name="Object 12"/>
            <p:cNvGraphicFramePr>
              <a:graphicFrameLocks noChangeAspect="1"/>
            </p:cNvGraphicFramePr>
            <p:nvPr/>
          </p:nvGraphicFramePr>
          <p:xfrm>
            <a:off x="1247" y="2205"/>
            <a:ext cx="2677" cy="633"/>
          </p:xfrm>
          <a:graphic>
            <a:graphicData uri="http://schemas.openxmlformats.org/presentationml/2006/ole">
              <mc:AlternateContent xmlns:mc="http://schemas.openxmlformats.org/markup-compatibility/2006">
                <mc:Choice xmlns:v="urn:schemas-microsoft-com:vml" Requires="v">
                  <p:oleObj name="公式" r:id="rId3" imgW="1930400" imgH="457200" progId="Equation.3">
                    <p:embed/>
                  </p:oleObj>
                </mc:Choice>
                <mc:Fallback>
                  <p:oleObj name="公式" r:id="rId3" imgW="1930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205"/>
                          <a:ext cx="2677"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236" name="Rectangle 13"/>
          <p:cNvSpPr>
            <a:spLocks noChangeArrowheads="1"/>
          </p:cNvSpPr>
          <p:nvPr/>
        </p:nvSpPr>
        <p:spPr bwMode="auto">
          <a:xfrm>
            <a:off x="609600" y="2895600"/>
            <a:ext cx="8534400" cy="3084513"/>
          </a:xfrm>
          <a:prstGeom prst="rect">
            <a:avLst/>
          </a:prstGeom>
          <a:noFill/>
          <a:ln w="25400">
            <a:noFill/>
            <a:miter lim="800000"/>
            <a:headEnd/>
            <a:tailEnd/>
          </a:ln>
          <a:effectLst/>
        </p:spPr>
        <p:txBody>
          <a:bodyPr>
            <a:spAutoFit/>
          </a:bodyPr>
          <a:lstStyle/>
          <a:p>
            <a:pPr algn="l">
              <a:spcBef>
                <a:spcPct val="50000"/>
              </a:spcBef>
            </a:pPr>
            <a:r>
              <a:rPr kumimoji="1" lang="en-US" altLang="zh-CN" sz="2800">
                <a:solidFill>
                  <a:schemeClr val="tx1"/>
                </a:solidFill>
                <a:latin typeface="Times New Roman" pitchFamily="18" charset="0"/>
                <a:ea typeface="宋体" pitchFamily="2" charset="-122"/>
              </a:rPr>
              <a:t>X = </a:t>
            </a:r>
          </a:p>
          <a:p>
            <a:pPr algn="l">
              <a:spcBef>
                <a:spcPct val="50000"/>
              </a:spcBef>
            </a:pPr>
            <a:r>
              <a:rPr kumimoji="1" lang="en-US" altLang="zh-CN" sz="2800">
                <a:solidFill>
                  <a:schemeClr val="tx1"/>
                </a:solidFill>
                <a:latin typeface="Times New Roman" pitchFamily="18" charset="0"/>
                <a:ea typeface="宋体" pitchFamily="2" charset="-122"/>
              </a:rPr>
              <a:t>Y = </a:t>
            </a:r>
          </a:p>
          <a:p>
            <a:pPr algn="l">
              <a:spcBef>
                <a:spcPct val="50000"/>
              </a:spcBef>
            </a:pPr>
            <a:endParaRPr kumimoji="1" lang="en-US" altLang="zh-CN" sz="2800">
              <a:solidFill>
                <a:schemeClr val="tx1"/>
              </a:solidFill>
              <a:latin typeface="Times New Roman" pitchFamily="18" charset="0"/>
              <a:ea typeface="宋体" pitchFamily="2" charset="-122"/>
            </a:endParaRPr>
          </a:p>
          <a:p>
            <a:pPr algn="l">
              <a:spcBef>
                <a:spcPct val="50000"/>
              </a:spcBef>
            </a:pPr>
            <a:r>
              <a:rPr kumimoji="1" lang="en-US" altLang="zh-CN" sz="2800">
                <a:solidFill>
                  <a:schemeClr val="tx1"/>
                </a:solidFill>
                <a:latin typeface="Times New Roman" pitchFamily="18" charset="0"/>
                <a:ea typeface="宋体" pitchFamily="2" charset="-122"/>
              </a:rPr>
              <a:t>X = </a:t>
            </a:r>
            <a:r>
              <a:rPr kumimoji="1" lang="en-US" altLang="zh-CN" sz="2800">
                <a:latin typeface="Times New Roman" pitchFamily="18" charset="0"/>
                <a:ea typeface="宋体" pitchFamily="2" charset="-122"/>
              </a:rPr>
              <a:t>a</a:t>
            </a:r>
            <a:r>
              <a:rPr kumimoji="1" lang="en-US" altLang="zh-CN" sz="2800">
                <a:solidFill>
                  <a:schemeClr val="tx1"/>
                </a:solidFill>
                <a:latin typeface="Times New Roman" pitchFamily="18" charset="0"/>
                <a:ea typeface="宋体" pitchFamily="2" charset="-122"/>
              </a:rPr>
              <a:t> 2</a:t>
            </a:r>
            <a:r>
              <a:rPr kumimoji="1" lang="en-US" altLang="zh-CN" sz="2800" baseline="30000">
                <a:solidFill>
                  <a:schemeClr val="tx1"/>
                </a:solidFill>
                <a:latin typeface="Times New Roman" pitchFamily="18" charset="0"/>
                <a:ea typeface="宋体" pitchFamily="2" charset="-122"/>
              </a:rPr>
              <a:t>n/2</a:t>
            </a:r>
            <a:r>
              <a:rPr kumimoji="1" lang="en-US" altLang="zh-CN" sz="2800">
                <a:solidFill>
                  <a:schemeClr val="tx1"/>
                </a:solidFill>
                <a:latin typeface="Times New Roman" pitchFamily="18" charset="0"/>
                <a:ea typeface="宋体" pitchFamily="2" charset="-122"/>
              </a:rPr>
              <a:t> + </a:t>
            </a:r>
            <a:r>
              <a:rPr kumimoji="1" lang="en-US" altLang="zh-CN" sz="2800">
                <a:latin typeface="Times New Roman" pitchFamily="18" charset="0"/>
                <a:ea typeface="宋体" pitchFamily="2" charset="-122"/>
              </a:rPr>
              <a:t>b</a:t>
            </a:r>
            <a:r>
              <a:rPr kumimoji="1" lang="en-US" altLang="zh-CN" sz="2800">
                <a:solidFill>
                  <a:schemeClr val="tx1"/>
                </a:solidFill>
                <a:latin typeface="Times New Roman" pitchFamily="18" charset="0"/>
                <a:ea typeface="宋体" pitchFamily="2" charset="-122"/>
              </a:rPr>
              <a:t>     Y = </a:t>
            </a:r>
            <a:r>
              <a:rPr kumimoji="1" lang="en-US" altLang="zh-CN" sz="2800">
                <a:latin typeface="Times New Roman" pitchFamily="18" charset="0"/>
                <a:ea typeface="宋体" pitchFamily="2" charset="-122"/>
              </a:rPr>
              <a:t>c</a:t>
            </a:r>
            <a:r>
              <a:rPr kumimoji="1" lang="en-US" altLang="zh-CN" sz="2800">
                <a:solidFill>
                  <a:schemeClr val="tx1"/>
                </a:solidFill>
                <a:latin typeface="Times New Roman" pitchFamily="18" charset="0"/>
                <a:ea typeface="宋体" pitchFamily="2" charset="-122"/>
              </a:rPr>
              <a:t> 2</a:t>
            </a:r>
            <a:r>
              <a:rPr kumimoji="1" lang="en-US" altLang="zh-CN" sz="2800" baseline="30000">
                <a:solidFill>
                  <a:schemeClr val="tx1"/>
                </a:solidFill>
                <a:latin typeface="Times New Roman" pitchFamily="18" charset="0"/>
                <a:ea typeface="宋体" pitchFamily="2" charset="-122"/>
              </a:rPr>
              <a:t>n/2</a:t>
            </a:r>
            <a:r>
              <a:rPr kumimoji="1" lang="en-US" altLang="zh-CN" sz="2800">
                <a:solidFill>
                  <a:schemeClr val="tx1"/>
                </a:solidFill>
                <a:latin typeface="Times New Roman" pitchFamily="18" charset="0"/>
                <a:ea typeface="宋体" pitchFamily="2" charset="-122"/>
              </a:rPr>
              <a:t> + </a:t>
            </a:r>
            <a:r>
              <a:rPr kumimoji="1" lang="en-US" altLang="zh-CN" sz="2800">
                <a:latin typeface="Times New Roman" pitchFamily="18" charset="0"/>
                <a:ea typeface="宋体" pitchFamily="2" charset="-122"/>
              </a:rPr>
              <a:t>d</a:t>
            </a:r>
            <a:r>
              <a:rPr kumimoji="1" lang="en-US" altLang="zh-CN" sz="2800">
                <a:solidFill>
                  <a:schemeClr val="tx1"/>
                </a:solidFill>
                <a:latin typeface="Times New Roman" pitchFamily="18" charset="0"/>
                <a:ea typeface="宋体" pitchFamily="2" charset="-122"/>
              </a:rPr>
              <a:t> </a:t>
            </a:r>
          </a:p>
          <a:p>
            <a:pPr algn="l">
              <a:spcBef>
                <a:spcPct val="50000"/>
              </a:spcBef>
            </a:pPr>
            <a:r>
              <a:rPr kumimoji="1" lang="en-US" altLang="zh-CN" sz="2800">
                <a:solidFill>
                  <a:schemeClr val="tx1"/>
                </a:solidFill>
                <a:latin typeface="Times New Roman" pitchFamily="18" charset="0"/>
                <a:ea typeface="宋体" pitchFamily="2" charset="-122"/>
              </a:rPr>
              <a:t>XY = </a:t>
            </a:r>
            <a:r>
              <a:rPr kumimoji="1" lang="en-US" altLang="zh-CN" sz="2800">
                <a:latin typeface="Times New Roman" pitchFamily="18" charset="0"/>
                <a:ea typeface="宋体" pitchFamily="2" charset="-122"/>
              </a:rPr>
              <a:t>ac</a:t>
            </a:r>
            <a:r>
              <a:rPr kumimoji="1" lang="en-US" altLang="zh-CN" sz="2800">
                <a:solidFill>
                  <a:schemeClr val="tx1"/>
                </a:solidFill>
                <a:latin typeface="Times New Roman" pitchFamily="18" charset="0"/>
                <a:ea typeface="宋体" pitchFamily="2" charset="-122"/>
              </a:rPr>
              <a:t> 2</a:t>
            </a:r>
            <a:r>
              <a:rPr kumimoji="1" lang="en-US" altLang="zh-CN" sz="2800" baseline="30000">
                <a:solidFill>
                  <a:schemeClr val="tx1"/>
                </a:solidFill>
                <a:latin typeface="Times New Roman" pitchFamily="18" charset="0"/>
                <a:ea typeface="宋体" pitchFamily="2" charset="-122"/>
              </a:rPr>
              <a:t>n</a:t>
            </a:r>
            <a:r>
              <a:rPr kumimoji="1" lang="en-US" altLang="zh-CN" sz="2800">
                <a:solidFill>
                  <a:schemeClr val="tx1"/>
                </a:solidFill>
                <a:latin typeface="Times New Roman" pitchFamily="18" charset="0"/>
                <a:ea typeface="宋体" pitchFamily="2" charset="-122"/>
              </a:rPr>
              <a:t> + (</a:t>
            </a:r>
            <a:r>
              <a:rPr kumimoji="1" lang="en-US" altLang="zh-CN" sz="2800">
                <a:latin typeface="Times New Roman" pitchFamily="18" charset="0"/>
                <a:ea typeface="宋体" pitchFamily="2" charset="-122"/>
              </a:rPr>
              <a:t>ad</a:t>
            </a:r>
            <a:r>
              <a:rPr kumimoji="1" lang="en-US" altLang="zh-CN" sz="2800">
                <a:solidFill>
                  <a:schemeClr val="tx2"/>
                </a:solidFill>
                <a:latin typeface="Times New Roman" pitchFamily="18" charset="0"/>
                <a:ea typeface="宋体" pitchFamily="2" charset="-122"/>
              </a:rPr>
              <a:t>+</a:t>
            </a:r>
            <a:r>
              <a:rPr kumimoji="1" lang="en-US" altLang="zh-CN" sz="2800">
                <a:latin typeface="Times New Roman" pitchFamily="18" charset="0"/>
                <a:ea typeface="宋体" pitchFamily="2" charset="-122"/>
              </a:rPr>
              <a:t>bc</a:t>
            </a:r>
            <a:r>
              <a:rPr kumimoji="1" lang="en-US" altLang="zh-CN" sz="2800">
                <a:solidFill>
                  <a:schemeClr val="tx1"/>
                </a:solidFill>
                <a:latin typeface="Times New Roman" pitchFamily="18" charset="0"/>
                <a:ea typeface="宋体" pitchFamily="2" charset="-122"/>
              </a:rPr>
              <a:t>) 2</a:t>
            </a:r>
            <a:r>
              <a:rPr kumimoji="1" lang="en-US" altLang="zh-CN" sz="2800" baseline="30000">
                <a:solidFill>
                  <a:schemeClr val="tx1"/>
                </a:solidFill>
                <a:latin typeface="Times New Roman" pitchFamily="18" charset="0"/>
                <a:ea typeface="宋体" pitchFamily="2" charset="-122"/>
              </a:rPr>
              <a:t>n/2</a:t>
            </a:r>
            <a:r>
              <a:rPr kumimoji="1" lang="en-US" altLang="zh-CN" sz="2800">
                <a:solidFill>
                  <a:schemeClr val="tx1"/>
                </a:solidFill>
                <a:latin typeface="Times New Roman" pitchFamily="18" charset="0"/>
                <a:ea typeface="宋体" pitchFamily="2" charset="-122"/>
              </a:rPr>
              <a:t> + </a:t>
            </a:r>
            <a:r>
              <a:rPr kumimoji="1" lang="en-US" altLang="zh-CN" sz="2800">
                <a:latin typeface="Times New Roman" pitchFamily="18" charset="0"/>
                <a:ea typeface="宋体" pitchFamily="2" charset="-122"/>
              </a:rPr>
              <a:t>bd</a:t>
            </a:r>
            <a:r>
              <a:rPr kumimoji="1" lang="en-US" altLang="zh-CN" sz="2800">
                <a:solidFill>
                  <a:schemeClr val="tx1"/>
                </a:solidFill>
                <a:latin typeface="Times New Roman" pitchFamily="18" charset="0"/>
                <a:ea typeface="宋体" pitchFamily="2" charset="-122"/>
              </a:rPr>
              <a:t> </a:t>
            </a:r>
          </a:p>
        </p:txBody>
      </p:sp>
    </p:spTree>
    <p:extLst>
      <p:ext uri="{BB962C8B-B14F-4D97-AF65-F5344CB8AC3E}">
        <p14:creationId xmlns:p14="http://schemas.microsoft.com/office/powerpoint/2010/main" val="968940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91D6E520-1B4D-4BE5-A1F4-C2883E57DC9E}" type="slidenum">
              <a:rPr lang="en-US" altLang="zh-CN"/>
              <a:pPr/>
              <a:t>12</a:t>
            </a:fld>
            <a:endParaRPr lang="en-US" altLang="zh-CN"/>
          </a:p>
        </p:txBody>
      </p:sp>
      <p:sp>
        <p:nvSpPr>
          <p:cNvPr id="33794"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l"/>
            <a:r>
              <a:rPr kumimoji="1" lang="en-US" altLang="zh-CN" sz="4000">
                <a:solidFill>
                  <a:srgbClr val="663300"/>
                </a:solidFill>
                <a:latin typeface="Times New Roman" pitchFamily="18" charset="0"/>
                <a:ea typeface="宋体" charset="-122"/>
              </a:rPr>
              <a:t>2.2 Principles of Recursion</a:t>
            </a:r>
          </a:p>
        </p:txBody>
      </p:sp>
      <p:sp>
        <p:nvSpPr>
          <p:cNvPr id="33795"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Characteristics of recursion</a:t>
            </a:r>
          </a:p>
          <a:p>
            <a:pPr marL="742950" lvl="1" indent="-285750" algn="l">
              <a:spcBef>
                <a:spcPct val="20000"/>
              </a:spcBef>
              <a:buFontTx/>
              <a:buChar char="–"/>
            </a:pPr>
            <a:r>
              <a:rPr kumimoji="1" lang="en-US" altLang="zh-CN" sz="2800" b="1">
                <a:solidFill>
                  <a:schemeClr val="tx1"/>
                </a:solidFill>
                <a:latin typeface="Times New Roman" pitchFamily="18" charset="0"/>
                <a:ea typeface="宋体" charset="-122"/>
              </a:rPr>
              <a:t>Every recursive process consists of two parts</a:t>
            </a:r>
          </a:p>
          <a:p>
            <a:pPr marL="1169988" lvl="2" indent="-255588" algn="l">
              <a:spcBef>
                <a:spcPct val="20000"/>
              </a:spcBef>
              <a:buFontTx/>
              <a:buChar char="•"/>
            </a:pPr>
            <a:r>
              <a:rPr kumimoji="1" lang="en-US" altLang="zh-CN" sz="2400">
                <a:solidFill>
                  <a:schemeClr val="tx1"/>
                </a:solidFill>
                <a:latin typeface="Times New Roman" pitchFamily="18" charset="0"/>
                <a:ea typeface="宋体" charset="-122"/>
              </a:rPr>
              <a:t>A smallest, base case that is processed without recursion; and</a:t>
            </a:r>
          </a:p>
          <a:p>
            <a:pPr marL="1169988" lvl="2" indent="-255588" algn="l">
              <a:spcBef>
                <a:spcPct val="20000"/>
              </a:spcBef>
              <a:buFontTx/>
              <a:buChar char="•"/>
            </a:pPr>
            <a:r>
              <a:rPr kumimoji="1" lang="en-US" altLang="zh-CN" sz="2400">
                <a:solidFill>
                  <a:schemeClr val="tx1"/>
                </a:solidFill>
                <a:latin typeface="Times New Roman" pitchFamily="18" charset="0"/>
                <a:ea typeface="宋体" charset="-122"/>
              </a:rPr>
              <a:t>A general method that reduces a particular case to one or more of the smaller cases, thereby making progress toward eventually reducing the problem all the way to the base case.</a:t>
            </a:r>
          </a:p>
          <a:p>
            <a:pPr marL="1169988" lvl="2" indent="-255588" algn="l">
              <a:spcBef>
                <a:spcPct val="20000"/>
              </a:spcBef>
            </a:pPr>
            <a:endParaRPr kumimoji="1" lang="en-US" altLang="zh-CN" sz="2400">
              <a:solidFill>
                <a:schemeClr val="tx1"/>
              </a:solidFill>
              <a:latin typeface="Times New Roman" pitchFamily="18" charset="0"/>
              <a:ea typeface="宋体" charset="-122"/>
            </a:endParaRPr>
          </a:p>
        </p:txBody>
      </p:sp>
      <p:sp>
        <p:nvSpPr>
          <p:cNvPr id="33796"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112995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E76D9F4-E706-4682-99B2-D24FB4A10D0B}" type="slidenum">
              <a:rPr lang="zh-CN" altLang="en-US"/>
              <a:pPr>
                <a:defRPr/>
              </a:pPr>
              <a:t>120</a:t>
            </a:fld>
            <a:endParaRPr lang="en-US" altLang="zh-CN"/>
          </a:p>
        </p:txBody>
      </p:sp>
      <p:sp>
        <p:nvSpPr>
          <p:cNvPr id="342018"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zh-CN" altLang="en-US">
                <a:effectLst>
                  <a:outerShdw blurRad="38100" dist="38100" dir="2700000" algn="tl">
                    <a:srgbClr val="C0C0C0"/>
                  </a:outerShdw>
                </a:effectLst>
                <a:latin typeface="黑体" pitchFamily="2" charset="-122"/>
                <a:ea typeface="黑体" pitchFamily="2" charset="-122"/>
              </a:rPr>
              <a:t>大整数的乘法</a:t>
            </a:r>
          </a:p>
        </p:txBody>
      </p:sp>
      <p:sp>
        <p:nvSpPr>
          <p:cNvPr id="53252" name="Text Box 3"/>
          <p:cNvSpPr txBox="1">
            <a:spLocks noChangeArrowheads="1"/>
          </p:cNvSpPr>
          <p:nvPr/>
        </p:nvSpPr>
        <p:spPr bwMode="auto">
          <a:xfrm>
            <a:off x="250825" y="1557338"/>
            <a:ext cx="8642350" cy="457200"/>
          </a:xfrm>
          <a:prstGeom prst="rect">
            <a:avLst/>
          </a:prstGeom>
          <a:noFill/>
          <a:ln w="6350">
            <a:noFill/>
            <a:miter lim="800000"/>
            <a:headEnd/>
            <a:tailEnd/>
          </a:ln>
          <a:effectLst/>
        </p:spPr>
        <p:txBody>
          <a:bodyPr>
            <a:spAutoFit/>
          </a:bodyPr>
          <a:lstStyle/>
          <a:p>
            <a:pPr algn="l"/>
            <a:r>
              <a:rPr lang="zh-CN" altLang="en-US" sz="2400" b="1">
                <a:solidFill>
                  <a:schemeClr val="tx1"/>
                </a:solidFill>
                <a:latin typeface="楷体_GB2312" pitchFamily="49" charset="-122"/>
                <a:ea typeface="楷体_GB2312" pitchFamily="49" charset="-122"/>
                <a:cs typeface="Times New Roman" pitchFamily="18" charset="0"/>
              </a:rPr>
              <a:t> 请设计一个有效的算法，可以进行两个</a:t>
            </a:r>
            <a:r>
              <a:rPr lang="en-US" altLang="zh-CN" sz="2400" b="1">
                <a:solidFill>
                  <a:schemeClr val="tx1"/>
                </a:solidFill>
                <a:latin typeface="楷体_GB2312" pitchFamily="49" charset="-122"/>
                <a:ea typeface="楷体_GB2312" pitchFamily="49" charset="-122"/>
                <a:cs typeface="Times New Roman" pitchFamily="18" charset="0"/>
              </a:rPr>
              <a:t>n</a:t>
            </a:r>
            <a:r>
              <a:rPr lang="zh-CN" altLang="en-US" sz="2400" b="1">
                <a:solidFill>
                  <a:schemeClr val="tx1"/>
                </a:solidFill>
                <a:latin typeface="楷体_GB2312" pitchFamily="49" charset="-122"/>
                <a:ea typeface="楷体_GB2312" pitchFamily="49" charset="-122"/>
                <a:cs typeface="Times New Roman" pitchFamily="18" charset="0"/>
              </a:rPr>
              <a:t>位大整数的乘法运算</a:t>
            </a:r>
          </a:p>
        </p:txBody>
      </p:sp>
      <p:sp>
        <p:nvSpPr>
          <p:cNvPr id="53253" name="Text Box 4"/>
          <p:cNvSpPr txBox="1">
            <a:spLocks noChangeArrowheads="1"/>
          </p:cNvSpPr>
          <p:nvPr/>
        </p:nvSpPr>
        <p:spPr bwMode="auto">
          <a:xfrm>
            <a:off x="395288" y="1916113"/>
            <a:ext cx="5554662" cy="1006475"/>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en-US" sz="2400">
                <a:solidFill>
                  <a:schemeClr val="tx1"/>
                </a:solidFill>
                <a:ea typeface="楷体_GB2312" pitchFamily="49" charset="-122"/>
              </a:rPr>
              <a:t>小学的方法：</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2</a:t>
            </a:r>
            <a:r>
              <a:rPr lang="en-US" altLang="zh-CN" sz="2400">
                <a:solidFill>
                  <a:schemeClr val="tx1"/>
                </a:solidFill>
                <a:ea typeface="楷体_GB2312" pitchFamily="49" charset="-122"/>
              </a:rPr>
              <a:t>)            </a:t>
            </a:r>
            <a:r>
              <a:rPr lang="en-US" altLang="zh-CN" sz="3600" b="1">
                <a:solidFill>
                  <a:srgbClr val="FF0000"/>
                </a:solidFill>
                <a:ea typeface="楷体_GB2312" pitchFamily="49" charset="-122"/>
                <a:sym typeface="Wingdings" pitchFamily="2" charset="2"/>
              </a:rPr>
              <a:t></a:t>
            </a:r>
            <a:r>
              <a:rPr lang="zh-CN" altLang="en-US" sz="2400">
                <a:solidFill>
                  <a:srgbClr val="FF0000"/>
                </a:solidFill>
                <a:ea typeface="楷体_GB2312" pitchFamily="49" charset="-122"/>
                <a:sym typeface="Wingdings" pitchFamily="2" charset="2"/>
              </a:rPr>
              <a:t>效率太低</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 </a:t>
            </a:r>
          </a:p>
        </p:txBody>
      </p:sp>
      <p:sp>
        <p:nvSpPr>
          <p:cNvPr id="342021" name="Rectangle 5"/>
          <p:cNvSpPr>
            <a:spLocks noChangeArrowheads="1"/>
          </p:cNvSpPr>
          <p:nvPr/>
        </p:nvSpPr>
        <p:spPr bwMode="auto">
          <a:xfrm>
            <a:off x="468313" y="2924175"/>
            <a:ext cx="8496300" cy="3933825"/>
          </a:xfrm>
          <a:prstGeom prst="rect">
            <a:avLst/>
          </a:prstGeom>
          <a:noFill/>
          <a:ln w="9525">
            <a:noFill/>
            <a:miter lim="800000"/>
            <a:headEnd/>
            <a:tailEnd/>
          </a:ln>
          <a:effectLst/>
        </p:spPr>
        <p:txBody>
          <a:bodyPr/>
          <a:lstStyle/>
          <a:p>
            <a:pPr marL="609600" indent="-609600" algn="l">
              <a:spcBef>
                <a:spcPct val="20000"/>
              </a:spcBef>
            </a:pPr>
            <a:r>
              <a:rPr kumimoji="1" lang="en-US" altLang="zh-CN" sz="3600" dirty="0">
                <a:solidFill>
                  <a:schemeClr val="tx1"/>
                </a:solidFill>
                <a:latin typeface="Times New Roman" pitchFamily="18" charset="0"/>
                <a:ea typeface="楷体_GB2312" pitchFamily="49" charset="-122"/>
              </a:rPr>
              <a:t>XY = </a:t>
            </a:r>
            <a:r>
              <a:rPr kumimoji="1" lang="en-US" altLang="zh-CN" sz="3600" dirty="0">
                <a:latin typeface="Times New Roman" pitchFamily="18" charset="0"/>
                <a:ea typeface="楷体_GB2312" pitchFamily="49" charset="-122"/>
              </a:rPr>
              <a:t>ac</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a:t>
            </a:r>
            <a:r>
              <a:rPr kumimoji="1" lang="en-US" altLang="zh-CN" sz="3600" dirty="0">
                <a:solidFill>
                  <a:schemeClr val="tx1"/>
                </a:solidFill>
                <a:latin typeface="Times New Roman" pitchFamily="18" charset="0"/>
                <a:ea typeface="楷体_GB2312" pitchFamily="49" charset="-122"/>
              </a:rPr>
              <a:t> + (</a:t>
            </a:r>
            <a:r>
              <a:rPr kumimoji="1" lang="en-US" altLang="zh-CN" sz="3600" dirty="0" err="1">
                <a:latin typeface="Times New Roman" pitchFamily="18" charset="0"/>
                <a:ea typeface="楷体_GB2312" pitchFamily="49" charset="-122"/>
              </a:rPr>
              <a:t>ad</a:t>
            </a:r>
            <a:r>
              <a:rPr kumimoji="1" lang="en-US" altLang="zh-CN" sz="3600" dirty="0" err="1">
                <a:solidFill>
                  <a:schemeClr val="tx2"/>
                </a:solidFill>
                <a:latin typeface="Times New Roman" pitchFamily="18" charset="0"/>
                <a:ea typeface="楷体_GB2312" pitchFamily="49" charset="-122"/>
              </a:rPr>
              <a:t>+</a:t>
            </a:r>
            <a:r>
              <a:rPr kumimoji="1" lang="en-US" altLang="zh-CN" sz="3600" dirty="0" err="1">
                <a:latin typeface="Times New Roman" pitchFamily="18" charset="0"/>
                <a:ea typeface="楷体_GB2312" pitchFamily="49" charset="-122"/>
              </a:rPr>
              <a:t>bc</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n/2</a:t>
            </a:r>
            <a:r>
              <a:rPr kumimoji="1" lang="en-US" altLang="zh-CN" sz="3600" dirty="0">
                <a:solidFill>
                  <a:schemeClr val="tx1"/>
                </a:solidFill>
                <a:latin typeface="Times New Roman" pitchFamily="18" charset="0"/>
                <a:ea typeface="楷体_GB2312" pitchFamily="49" charset="-122"/>
              </a:rPr>
              <a:t> + </a:t>
            </a:r>
            <a:r>
              <a:rPr kumimoji="1" lang="en-US" altLang="zh-CN" sz="3600" dirty="0" err="1">
                <a:latin typeface="Times New Roman" pitchFamily="18" charset="0"/>
                <a:ea typeface="楷体_GB2312" pitchFamily="49" charset="-122"/>
              </a:rPr>
              <a:t>bd</a:t>
            </a:r>
            <a:r>
              <a:rPr kumimoji="1" lang="en-US" altLang="zh-CN" sz="3600" dirty="0">
                <a:solidFill>
                  <a:schemeClr val="tx1"/>
                </a:solidFill>
                <a:latin typeface="Times New Roman" pitchFamily="18" charset="0"/>
                <a:ea typeface="楷体_GB2312" pitchFamily="49" charset="-122"/>
              </a:rPr>
              <a:t> </a:t>
            </a:r>
          </a:p>
          <a:p>
            <a:pPr marL="609600" indent="-609600" algn="l">
              <a:spcBef>
                <a:spcPct val="20000"/>
              </a:spcBef>
            </a:pPr>
            <a:r>
              <a:rPr kumimoji="1" lang="en-US" altLang="zh-CN" sz="3600" dirty="0">
                <a:solidFill>
                  <a:schemeClr val="tx1"/>
                </a:solidFill>
                <a:latin typeface="Times New Roman" pitchFamily="18" charset="0"/>
                <a:ea typeface="楷体_GB2312" pitchFamily="49" charset="-122"/>
              </a:rPr>
              <a:t>     </a:t>
            </a:r>
            <a:r>
              <a:rPr kumimoji="1" lang="zh-CN" altLang="en-US" sz="2400" dirty="0">
                <a:solidFill>
                  <a:schemeClr val="tx1"/>
                </a:solidFill>
                <a:latin typeface="Times New Roman" pitchFamily="18" charset="0"/>
                <a:ea typeface="楷体_GB2312" pitchFamily="49" charset="-122"/>
              </a:rPr>
              <a:t>为了降低时间复杂度，必须减少乘法的次数。</a:t>
            </a:r>
          </a:p>
          <a:p>
            <a:pPr marL="609600" indent="-609600" algn="l">
              <a:spcBef>
                <a:spcPct val="20000"/>
              </a:spcBef>
              <a:buFontTx/>
              <a:buAutoNum type="arabicPeriod"/>
            </a:pPr>
            <a:r>
              <a:rPr kumimoji="1" lang="en-US" altLang="zh-CN" sz="3600" dirty="0">
                <a:solidFill>
                  <a:schemeClr val="tx1"/>
                </a:solidFill>
                <a:latin typeface="Times New Roman" pitchFamily="18" charset="0"/>
                <a:ea typeface="楷体_GB2312" pitchFamily="49" charset="-122"/>
              </a:rPr>
              <a:t>XY = </a:t>
            </a:r>
            <a:r>
              <a:rPr kumimoji="1" lang="en-US" altLang="zh-CN" sz="3600" dirty="0">
                <a:latin typeface="Times New Roman" pitchFamily="18" charset="0"/>
                <a:ea typeface="楷体_GB2312" pitchFamily="49" charset="-122"/>
              </a:rPr>
              <a:t>ac</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a:t>
            </a:r>
            <a:r>
              <a:rPr kumimoji="1" lang="en-US" altLang="zh-CN" sz="3600" dirty="0">
                <a:solidFill>
                  <a:schemeClr val="tx1"/>
                </a:solidFill>
                <a:latin typeface="Times New Roman" pitchFamily="18" charset="0"/>
                <a:ea typeface="楷体_GB2312" pitchFamily="49" charset="-122"/>
              </a:rPr>
              <a:t> + ((</a:t>
            </a:r>
            <a:r>
              <a:rPr kumimoji="1" lang="en-US" altLang="zh-CN" sz="3600" dirty="0">
                <a:latin typeface="Times New Roman" pitchFamily="18" charset="0"/>
                <a:ea typeface="楷体_GB2312" pitchFamily="49" charset="-122"/>
              </a:rPr>
              <a:t>a</a:t>
            </a:r>
            <a:r>
              <a:rPr kumimoji="1" lang="en-US" altLang="zh-CN" sz="3600" dirty="0">
                <a:solidFill>
                  <a:schemeClr val="tx1"/>
                </a:solidFill>
                <a:latin typeface="Times New Roman" pitchFamily="18" charset="0"/>
                <a:ea typeface="楷体_GB2312" pitchFamily="49" charset="-122"/>
              </a:rPr>
              <a:t>-b)(d-c)+</a:t>
            </a:r>
            <a:r>
              <a:rPr kumimoji="1" lang="en-US" altLang="zh-CN" sz="3600" dirty="0" err="1">
                <a:latin typeface="Times New Roman" pitchFamily="18" charset="0"/>
                <a:ea typeface="楷体_GB2312" pitchFamily="49" charset="-122"/>
              </a:rPr>
              <a:t>ac</a:t>
            </a:r>
            <a:r>
              <a:rPr kumimoji="1" lang="en-US" altLang="zh-CN" sz="3600" dirty="0" err="1">
                <a:solidFill>
                  <a:schemeClr val="tx1"/>
                </a:solidFill>
                <a:latin typeface="Times New Roman" pitchFamily="18" charset="0"/>
                <a:ea typeface="楷体_GB2312" pitchFamily="49" charset="-122"/>
              </a:rPr>
              <a:t>+</a:t>
            </a:r>
            <a:r>
              <a:rPr kumimoji="1" lang="en-US" altLang="zh-CN" sz="3600" dirty="0" err="1">
                <a:latin typeface="Times New Roman" pitchFamily="18" charset="0"/>
                <a:ea typeface="楷体_GB2312" pitchFamily="49" charset="-122"/>
              </a:rPr>
              <a:t>bd</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n/2</a:t>
            </a:r>
            <a:r>
              <a:rPr kumimoji="1" lang="en-US" altLang="zh-CN" sz="3600" dirty="0">
                <a:solidFill>
                  <a:schemeClr val="tx1"/>
                </a:solidFill>
                <a:latin typeface="Times New Roman" pitchFamily="18" charset="0"/>
                <a:ea typeface="楷体_GB2312" pitchFamily="49" charset="-122"/>
              </a:rPr>
              <a:t> + </a:t>
            </a:r>
            <a:r>
              <a:rPr kumimoji="1" lang="en-US" altLang="zh-CN" sz="3600" dirty="0" err="1">
                <a:latin typeface="Times New Roman" pitchFamily="18" charset="0"/>
                <a:ea typeface="楷体_GB2312" pitchFamily="49" charset="-122"/>
              </a:rPr>
              <a:t>bd</a:t>
            </a:r>
            <a:endParaRPr kumimoji="1" lang="en-US" altLang="zh-CN" sz="3600" dirty="0">
              <a:latin typeface="Times New Roman" pitchFamily="18" charset="0"/>
              <a:ea typeface="楷体_GB2312" pitchFamily="49" charset="-122"/>
            </a:endParaRPr>
          </a:p>
          <a:p>
            <a:pPr marL="609600" indent="-609600" algn="l">
              <a:spcBef>
                <a:spcPct val="20000"/>
              </a:spcBef>
              <a:buFontTx/>
              <a:buAutoNum type="arabicPeriod"/>
            </a:pPr>
            <a:r>
              <a:rPr kumimoji="1" lang="en-US" altLang="zh-CN" sz="3600" dirty="0">
                <a:solidFill>
                  <a:schemeClr val="tx1"/>
                </a:solidFill>
                <a:latin typeface="Times New Roman" pitchFamily="18" charset="0"/>
                <a:ea typeface="楷体_GB2312" pitchFamily="49" charset="-122"/>
              </a:rPr>
              <a:t>XY = </a:t>
            </a:r>
            <a:r>
              <a:rPr kumimoji="1" lang="en-US" altLang="zh-CN" sz="3600" dirty="0">
                <a:latin typeface="Times New Roman" pitchFamily="18" charset="0"/>
                <a:ea typeface="楷体_GB2312" pitchFamily="49" charset="-122"/>
              </a:rPr>
              <a:t>ac</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a:t>
            </a:r>
            <a:r>
              <a:rPr kumimoji="1" lang="en-US" altLang="zh-CN" sz="3600" dirty="0">
                <a:solidFill>
                  <a:schemeClr val="tx1"/>
                </a:solidFill>
                <a:latin typeface="Times New Roman" pitchFamily="18" charset="0"/>
                <a:ea typeface="楷体_GB2312" pitchFamily="49" charset="-122"/>
              </a:rPr>
              <a:t> + ((</a:t>
            </a:r>
            <a:r>
              <a:rPr kumimoji="1" lang="en-US" altLang="zh-CN" sz="3600" dirty="0" err="1">
                <a:latin typeface="Times New Roman" pitchFamily="18" charset="0"/>
                <a:ea typeface="楷体_GB2312" pitchFamily="49" charset="-122"/>
              </a:rPr>
              <a:t>a</a:t>
            </a:r>
            <a:r>
              <a:rPr kumimoji="1" lang="en-US" altLang="zh-CN" sz="3600" dirty="0" err="1">
                <a:solidFill>
                  <a:schemeClr val="tx1"/>
                </a:solidFill>
                <a:latin typeface="Times New Roman" pitchFamily="18" charset="0"/>
                <a:ea typeface="楷体_GB2312" pitchFamily="49" charset="-122"/>
              </a:rPr>
              <a:t>+b</a:t>
            </a:r>
            <a:r>
              <a:rPr kumimoji="1" lang="en-US" altLang="zh-CN" sz="3600" dirty="0">
                <a:solidFill>
                  <a:schemeClr val="tx1"/>
                </a:solidFill>
                <a:latin typeface="Times New Roman" pitchFamily="18" charset="0"/>
                <a:ea typeface="楷体_GB2312" pitchFamily="49" charset="-122"/>
              </a:rPr>
              <a:t>)(</a:t>
            </a:r>
            <a:r>
              <a:rPr kumimoji="1" lang="en-US" altLang="zh-CN" sz="3600" dirty="0" err="1">
                <a:solidFill>
                  <a:schemeClr val="tx1"/>
                </a:solidFill>
                <a:latin typeface="Times New Roman" pitchFamily="18" charset="0"/>
                <a:ea typeface="楷体_GB2312" pitchFamily="49" charset="-122"/>
              </a:rPr>
              <a:t>c+</a:t>
            </a:r>
            <a:r>
              <a:rPr kumimoji="1" lang="en-US" altLang="zh-CN" sz="3600" dirty="0" err="1">
                <a:latin typeface="Times New Roman" pitchFamily="18" charset="0"/>
                <a:ea typeface="楷体_GB2312" pitchFamily="49" charset="-122"/>
              </a:rPr>
              <a:t>d</a:t>
            </a:r>
            <a:r>
              <a:rPr kumimoji="1" lang="en-US" altLang="zh-CN" sz="3600" dirty="0">
                <a:solidFill>
                  <a:schemeClr val="tx1"/>
                </a:solidFill>
                <a:latin typeface="Times New Roman" pitchFamily="18" charset="0"/>
                <a:ea typeface="楷体_GB2312" pitchFamily="49" charset="-122"/>
              </a:rPr>
              <a:t>)-</a:t>
            </a:r>
            <a:r>
              <a:rPr kumimoji="1" lang="en-US" altLang="zh-CN" sz="3600" dirty="0">
                <a:latin typeface="Times New Roman" pitchFamily="18" charset="0"/>
                <a:ea typeface="楷体_GB2312" pitchFamily="49" charset="-122"/>
              </a:rPr>
              <a:t>ac</a:t>
            </a:r>
            <a:r>
              <a:rPr kumimoji="1" lang="en-US" altLang="zh-CN" sz="3600" dirty="0">
                <a:solidFill>
                  <a:schemeClr val="tx1"/>
                </a:solidFill>
                <a:latin typeface="Times New Roman" pitchFamily="18" charset="0"/>
                <a:ea typeface="楷体_GB2312" pitchFamily="49" charset="-122"/>
              </a:rPr>
              <a:t>-</a:t>
            </a:r>
            <a:r>
              <a:rPr kumimoji="1" lang="en-US" altLang="zh-CN" sz="3600" dirty="0" err="1">
                <a:latin typeface="Times New Roman" pitchFamily="18" charset="0"/>
                <a:ea typeface="楷体_GB2312" pitchFamily="49" charset="-122"/>
              </a:rPr>
              <a:t>bd</a:t>
            </a:r>
            <a:r>
              <a:rPr kumimoji="1" lang="en-US" altLang="zh-CN" sz="3600" dirty="0">
                <a:solidFill>
                  <a:schemeClr val="tx1"/>
                </a:solidFill>
                <a:latin typeface="Times New Roman" pitchFamily="18" charset="0"/>
                <a:ea typeface="楷体_GB2312" pitchFamily="49" charset="-122"/>
              </a:rPr>
              <a:t>) 2</a:t>
            </a:r>
            <a:r>
              <a:rPr kumimoji="1" lang="en-US" altLang="zh-CN" sz="3600" baseline="30000" dirty="0">
                <a:solidFill>
                  <a:schemeClr val="tx1"/>
                </a:solidFill>
                <a:latin typeface="Times New Roman" pitchFamily="18" charset="0"/>
                <a:ea typeface="楷体_GB2312" pitchFamily="49" charset="-122"/>
              </a:rPr>
              <a:t>n/2</a:t>
            </a:r>
            <a:r>
              <a:rPr kumimoji="1" lang="en-US" altLang="zh-CN" sz="3600" dirty="0">
                <a:solidFill>
                  <a:schemeClr val="tx1"/>
                </a:solidFill>
                <a:latin typeface="Times New Roman" pitchFamily="18" charset="0"/>
                <a:ea typeface="楷体_GB2312" pitchFamily="49" charset="-122"/>
              </a:rPr>
              <a:t> + </a:t>
            </a:r>
            <a:r>
              <a:rPr kumimoji="1" lang="en-US" altLang="zh-CN" sz="3600" dirty="0" err="1">
                <a:latin typeface="Times New Roman" pitchFamily="18" charset="0"/>
                <a:ea typeface="楷体_GB2312" pitchFamily="49" charset="-122"/>
              </a:rPr>
              <a:t>bd</a:t>
            </a:r>
            <a:endParaRPr kumimoji="1" lang="en-US" altLang="zh-CN" sz="3600" dirty="0">
              <a:latin typeface="Times New Roman" pitchFamily="18" charset="0"/>
              <a:ea typeface="楷体_GB2312" pitchFamily="49" charset="-122"/>
            </a:endParaRPr>
          </a:p>
        </p:txBody>
      </p:sp>
      <p:grpSp>
        <p:nvGrpSpPr>
          <p:cNvPr id="2" name="Group 6"/>
          <p:cNvGrpSpPr>
            <a:grpSpLocks/>
          </p:cNvGrpSpPr>
          <p:nvPr/>
        </p:nvGrpSpPr>
        <p:grpSpPr bwMode="auto">
          <a:xfrm>
            <a:off x="1142976" y="2928934"/>
            <a:ext cx="7010400" cy="1955800"/>
            <a:chOff x="606" y="2017"/>
            <a:chExt cx="4416" cy="1232"/>
          </a:xfrm>
        </p:grpSpPr>
        <p:sp>
          <p:nvSpPr>
            <p:cNvPr id="342023" name="AutoShape 7"/>
            <p:cNvSpPr>
              <a:spLocks noChangeArrowheads="1"/>
            </p:cNvSpPr>
            <p:nvPr/>
          </p:nvSpPr>
          <p:spPr bwMode="auto">
            <a:xfrm>
              <a:off x="606" y="2017"/>
              <a:ext cx="4416" cy="1232"/>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lang="zh-CN" altLang="en-US" sz="2400" b="1">
                  <a:solidFill>
                    <a:schemeClr val="tx1"/>
                  </a:solidFill>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ea typeface="黑体" pitchFamily="2" charset="-122"/>
              </a:endParaRPr>
            </a:p>
            <a:p>
              <a:pPr algn="l" eaLnBrk="0" hangingPunct="0">
                <a:defRPr/>
              </a:pPr>
              <a:endParaRPr lang="zh-CN" altLang="en-US" sz="2400" b="1">
                <a:solidFill>
                  <a:schemeClr val="tx1"/>
                </a:solidFill>
                <a:ea typeface="宋体" pitchFamily="2" charset="-122"/>
              </a:endParaRPr>
            </a:p>
            <a:p>
              <a:pPr eaLnBrk="0" hangingPunct="0">
                <a:defRPr/>
              </a:pPr>
              <a:r>
                <a:rPr lang="en-US" altLang="zh-CN" sz="2400">
                  <a:solidFill>
                    <a:schemeClr val="tx1"/>
                  </a:solidFill>
                  <a:ea typeface="宋体" pitchFamily="2" charset="-122"/>
                </a:rPr>
                <a:t>T(n)=O(n</a:t>
              </a:r>
              <a:r>
                <a:rPr lang="en-US" altLang="zh-CN" sz="2400" baseline="30000">
                  <a:solidFill>
                    <a:schemeClr val="tx1"/>
                  </a:solidFill>
                  <a:ea typeface="宋体" pitchFamily="2" charset="-122"/>
                </a:rPr>
                <a:t>log3</a:t>
              </a:r>
              <a:r>
                <a:rPr lang="en-US" altLang="zh-CN" sz="2400">
                  <a:solidFill>
                    <a:schemeClr val="tx1"/>
                  </a:solidFill>
                  <a:ea typeface="宋体" pitchFamily="2" charset="-122"/>
                </a:rPr>
                <a:t>) =O(n</a:t>
              </a:r>
              <a:r>
                <a:rPr lang="en-US" altLang="zh-CN" sz="2400" baseline="30000">
                  <a:solidFill>
                    <a:schemeClr val="tx1"/>
                  </a:solidFill>
                  <a:ea typeface="宋体" pitchFamily="2" charset="-122"/>
                </a:rPr>
                <a:t>1.59</a:t>
              </a:r>
              <a:r>
                <a:rPr lang="en-US" altLang="zh-CN" sz="2400">
                  <a:solidFill>
                    <a:schemeClr val="tx1"/>
                  </a:solidFill>
                  <a:ea typeface="宋体" pitchFamily="2" charset="-122"/>
                </a:rPr>
                <a:t>)</a:t>
              </a:r>
              <a:r>
                <a:rPr lang="en-US" altLang="zh-CN" sz="3600" b="1">
                  <a:solidFill>
                    <a:srgbClr val="FF0000"/>
                  </a:solidFill>
                  <a:ea typeface="楷体_GB2312" pitchFamily="49" charset="-122"/>
                  <a:sym typeface="Wingdings" pitchFamily="2" charset="2"/>
                </a:rPr>
                <a:t></a:t>
              </a:r>
              <a:r>
                <a:rPr lang="zh-CN" altLang="zh-CN" sz="2400" b="1">
                  <a:solidFill>
                    <a:srgbClr val="FF0000"/>
                  </a:solidFill>
                  <a:ea typeface="楷体_GB2312" pitchFamily="49" charset="-122"/>
                  <a:sym typeface="Wingdings" pitchFamily="2" charset="2"/>
                </a:rPr>
                <a:t>较大的改进</a:t>
              </a:r>
              <a:r>
                <a:rPr lang="zh-CN" altLang="en-US" sz="2400" b="1">
                  <a:solidFill>
                    <a:srgbClr val="FF0000"/>
                  </a:solidFill>
                  <a:ea typeface="楷体_GB2312" pitchFamily="49" charset="-122"/>
                  <a:sym typeface="Wingdings" pitchFamily="2" charset="2"/>
                </a:rPr>
                <a:t></a:t>
              </a:r>
            </a:p>
          </p:txBody>
        </p:sp>
        <p:graphicFrame>
          <p:nvGraphicFramePr>
            <p:cNvPr id="53258" name="Object 8"/>
            <p:cNvGraphicFramePr>
              <a:graphicFrameLocks noChangeAspect="1"/>
            </p:cNvGraphicFramePr>
            <p:nvPr/>
          </p:nvGraphicFramePr>
          <p:xfrm>
            <a:off x="1273" y="2205"/>
            <a:ext cx="2624" cy="633"/>
          </p:xfrm>
          <a:graphic>
            <a:graphicData uri="http://schemas.openxmlformats.org/presentationml/2006/ole">
              <mc:AlternateContent xmlns:mc="http://schemas.openxmlformats.org/markup-compatibility/2006">
                <mc:Choice xmlns:v="urn:schemas-microsoft-com:vml" Requires="v">
                  <p:oleObj name="公式" r:id="rId2" imgW="1892300" imgH="457200" progId="Equation.3">
                    <p:embed/>
                  </p:oleObj>
                </mc:Choice>
                <mc:Fallback>
                  <p:oleObj name="公式" r:id="rId2" imgW="18923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 y="2205"/>
                          <a:ext cx="2624"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2025" name="Text Box 9"/>
          <p:cNvSpPr txBox="1">
            <a:spLocks noChangeArrowheads="1"/>
          </p:cNvSpPr>
          <p:nvPr/>
        </p:nvSpPr>
        <p:spPr bwMode="auto">
          <a:xfrm>
            <a:off x="323850" y="5445125"/>
            <a:ext cx="8569325" cy="830997"/>
          </a:xfrm>
          <a:prstGeom prst="rect">
            <a:avLst/>
          </a:prstGeom>
          <a:solidFill>
            <a:schemeClr val="hlink"/>
          </a:solidFill>
          <a:ln w="63500">
            <a:solidFill>
              <a:srgbClr val="FF6600"/>
            </a:solidFill>
            <a:miter lim="800000"/>
            <a:headEnd/>
            <a:tailEnd/>
          </a:ln>
          <a:effectLst/>
        </p:spPr>
        <p:txBody>
          <a:bodyPr>
            <a:spAutoFit/>
          </a:bodyPr>
          <a:lstStyle/>
          <a:p>
            <a:pPr algn="l"/>
            <a:r>
              <a:rPr lang="zh-CN" altLang="en-US" sz="2400" b="1" dirty="0">
                <a:solidFill>
                  <a:schemeClr val="tx1"/>
                </a:solidFill>
                <a:latin typeface="楷体_GB2312" pitchFamily="49" charset="-122"/>
                <a:ea typeface="楷体_GB2312" pitchFamily="49" charset="-122"/>
              </a:rPr>
              <a:t>细节问题</a:t>
            </a:r>
            <a:r>
              <a:rPr lang="zh-CN" altLang="en-US" sz="2400" dirty="0">
                <a:solidFill>
                  <a:schemeClr val="tx1"/>
                </a:solidFill>
                <a:latin typeface="楷体_GB2312" pitchFamily="49" charset="-122"/>
                <a:ea typeface="楷体_GB2312" pitchFamily="49" charset="-122"/>
              </a:rPr>
              <a:t>：两个</a:t>
            </a:r>
            <a:r>
              <a:rPr lang="en-US" altLang="zh-CN" sz="2400" dirty="0">
                <a:solidFill>
                  <a:schemeClr val="tx1"/>
                </a:solidFill>
                <a:latin typeface="楷体_GB2312" pitchFamily="49" charset="-122"/>
                <a:ea typeface="楷体_GB2312" pitchFamily="49" charset="-122"/>
              </a:rPr>
              <a:t>XY</a:t>
            </a:r>
            <a:r>
              <a:rPr lang="zh-CN" altLang="en-US" sz="2400" dirty="0">
                <a:solidFill>
                  <a:schemeClr val="tx1"/>
                </a:solidFill>
                <a:latin typeface="楷体_GB2312" pitchFamily="49" charset="-122"/>
                <a:ea typeface="楷体_GB2312" pitchFamily="49" charset="-122"/>
              </a:rPr>
              <a:t>的复杂度都是</a:t>
            </a:r>
            <a:r>
              <a:rPr lang="en-US" altLang="zh-CN" sz="2400" dirty="0">
                <a:solidFill>
                  <a:schemeClr val="tx1"/>
                </a:solidFill>
                <a:ea typeface="楷体_GB2312" pitchFamily="49" charset="-122"/>
              </a:rPr>
              <a:t>O(n</a:t>
            </a:r>
            <a:r>
              <a:rPr lang="en-US" altLang="zh-CN" sz="2400" baseline="30000" dirty="0">
                <a:solidFill>
                  <a:schemeClr val="tx1"/>
                </a:solidFill>
                <a:ea typeface="楷体_GB2312" pitchFamily="49" charset="-122"/>
              </a:rPr>
              <a:t>log3</a:t>
            </a:r>
            <a:r>
              <a:rPr lang="en-US" altLang="zh-CN" sz="2400" dirty="0">
                <a:solidFill>
                  <a:schemeClr val="tx1"/>
                </a:solidFill>
                <a:ea typeface="楷体_GB2312" pitchFamily="49" charset="-122"/>
              </a:rPr>
              <a:t>)</a:t>
            </a:r>
            <a:r>
              <a:rPr lang="zh-CN" altLang="en-US" sz="2400" dirty="0">
                <a:solidFill>
                  <a:schemeClr val="tx1"/>
                </a:solidFill>
                <a:latin typeface="楷体_GB2312" pitchFamily="49" charset="-122"/>
                <a:ea typeface="楷体_GB2312" pitchFamily="49" charset="-122"/>
              </a:rPr>
              <a:t>，但考虑到</a:t>
            </a:r>
            <a:r>
              <a:rPr lang="en-US" altLang="zh-CN" sz="2400" dirty="0" err="1">
                <a:solidFill>
                  <a:schemeClr val="tx1"/>
                </a:solidFill>
                <a:latin typeface="楷体_GB2312" pitchFamily="49" charset="-122"/>
                <a:ea typeface="楷体_GB2312" pitchFamily="49" charset="-122"/>
              </a:rPr>
              <a:t>a+b,c+d</a:t>
            </a:r>
            <a:r>
              <a:rPr lang="zh-CN" altLang="en-US" sz="2400" dirty="0">
                <a:solidFill>
                  <a:schemeClr val="tx1"/>
                </a:solidFill>
                <a:latin typeface="楷体_GB2312" pitchFamily="49" charset="-122"/>
                <a:ea typeface="楷体_GB2312" pitchFamily="49" charset="-122"/>
              </a:rPr>
              <a:t>可能得到</a:t>
            </a:r>
            <a:r>
              <a:rPr lang="en-US" altLang="zh-CN" sz="2400" dirty="0">
                <a:solidFill>
                  <a:schemeClr val="tx1"/>
                </a:solidFill>
                <a:latin typeface="楷体_GB2312" pitchFamily="49" charset="-122"/>
                <a:ea typeface="楷体_GB2312" pitchFamily="49" charset="-122"/>
              </a:rPr>
              <a:t>m+1</a:t>
            </a:r>
            <a:r>
              <a:rPr lang="zh-CN" altLang="en-US" sz="2400" dirty="0">
                <a:solidFill>
                  <a:schemeClr val="tx1"/>
                </a:solidFill>
                <a:latin typeface="楷体_GB2312" pitchFamily="49" charset="-122"/>
                <a:ea typeface="楷体_GB2312" pitchFamily="49" charset="-122"/>
              </a:rPr>
              <a:t>位的结果，使问题的规模变大，故不选择第</a:t>
            </a:r>
            <a:r>
              <a:rPr lang="en-US" altLang="zh-CN" sz="2400" dirty="0">
                <a:solidFill>
                  <a:schemeClr val="tx1"/>
                </a:solidFill>
                <a:latin typeface="楷体_GB2312" pitchFamily="49" charset="-122"/>
                <a:ea typeface="楷体_GB2312" pitchFamily="49" charset="-122"/>
              </a:rPr>
              <a:t>2</a:t>
            </a:r>
            <a:r>
              <a:rPr lang="zh-CN" altLang="en-US" sz="2400" dirty="0">
                <a:solidFill>
                  <a:schemeClr val="tx1"/>
                </a:solidFill>
                <a:latin typeface="楷体_GB2312" pitchFamily="49" charset="-122"/>
                <a:ea typeface="楷体_GB2312" pitchFamily="49" charset="-122"/>
              </a:rPr>
              <a:t>种方案。</a:t>
            </a:r>
          </a:p>
        </p:txBody>
      </p:sp>
    </p:spTree>
    <p:extLst>
      <p:ext uri="{BB962C8B-B14F-4D97-AF65-F5344CB8AC3E}">
        <p14:creationId xmlns:p14="http://schemas.microsoft.com/office/powerpoint/2010/main" val="334816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blinds(horizontal)">
                                      <p:cBhvr>
                                        <p:cTn id="7" dur="500"/>
                                        <p:tgtEl>
                                          <p:spTgt spid="342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2025"/>
                                        </p:tgtEl>
                                        <p:attrNameLst>
                                          <p:attrName>style.visibility</p:attrName>
                                        </p:attrNameLst>
                                      </p:cBhvr>
                                      <p:to>
                                        <p:strVal val="visible"/>
                                      </p:to>
                                    </p:set>
                                    <p:animEffect transition="in" filter="blinds(horizontal)">
                                      <p:cBhvr>
                                        <p:cTn id="17" dur="500"/>
                                        <p:tgtEl>
                                          <p:spTgt spid="34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p:bldP spid="34202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E2D4D722-920F-47C6-A635-CC4D0BFFB0BF}" type="slidenum">
              <a:rPr lang="zh-CN" altLang="en-US"/>
              <a:pPr>
                <a:defRPr/>
              </a:pPr>
              <a:t>121</a:t>
            </a:fld>
            <a:endParaRPr lang="en-US" altLang="zh-CN"/>
          </a:p>
        </p:txBody>
      </p:sp>
      <p:sp>
        <p:nvSpPr>
          <p:cNvPr id="3430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zh-CN" altLang="en-US">
                <a:effectLst>
                  <a:outerShdw blurRad="38100" dist="38100" dir="2700000" algn="tl">
                    <a:srgbClr val="C0C0C0"/>
                  </a:outerShdw>
                </a:effectLst>
                <a:latin typeface="黑体" pitchFamily="2" charset="-122"/>
                <a:ea typeface="黑体" pitchFamily="2" charset="-122"/>
              </a:rPr>
              <a:t>大整数的乘法</a:t>
            </a:r>
          </a:p>
        </p:txBody>
      </p:sp>
      <p:sp>
        <p:nvSpPr>
          <p:cNvPr id="54276" name="Text Box 3"/>
          <p:cNvSpPr txBox="1">
            <a:spLocks noChangeArrowheads="1"/>
          </p:cNvSpPr>
          <p:nvPr/>
        </p:nvSpPr>
        <p:spPr bwMode="auto">
          <a:xfrm>
            <a:off x="250825" y="1557338"/>
            <a:ext cx="8642350" cy="457200"/>
          </a:xfrm>
          <a:prstGeom prst="rect">
            <a:avLst/>
          </a:prstGeom>
          <a:noFill/>
          <a:ln w="6350">
            <a:noFill/>
            <a:miter lim="800000"/>
            <a:headEnd/>
            <a:tailEnd/>
          </a:ln>
          <a:effectLst/>
        </p:spPr>
        <p:txBody>
          <a:bodyPr>
            <a:spAutoFit/>
          </a:bodyPr>
          <a:lstStyle/>
          <a:p>
            <a:pPr algn="l"/>
            <a:r>
              <a:rPr lang="zh-CN" altLang="en-US" sz="2400" b="1">
                <a:solidFill>
                  <a:schemeClr val="tx1"/>
                </a:solidFill>
                <a:latin typeface="楷体_GB2312" pitchFamily="49" charset="-122"/>
                <a:ea typeface="楷体_GB2312" pitchFamily="49" charset="-122"/>
                <a:cs typeface="Times New Roman" pitchFamily="18" charset="0"/>
              </a:rPr>
              <a:t> 请设计一个有效的算法，可以进行两个</a:t>
            </a:r>
            <a:r>
              <a:rPr lang="en-US" altLang="zh-CN" sz="2400" b="1">
                <a:solidFill>
                  <a:schemeClr val="tx1"/>
                </a:solidFill>
                <a:latin typeface="楷体_GB2312" pitchFamily="49" charset="-122"/>
                <a:ea typeface="楷体_GB2312" pitchFamily="49" charset="-122"/>
                <a:cs typeface="Times New Roman" pitchFamily="18" charset="0"/>
              </a:rPr>
              <a:t>n</a:t>
            </a:r>
            <a:r>
              <a:rPr lang="zh-CN" altLang="en-US" sz="2400" b="1">
                <a:solidFill>
                  <a:schemeClr val="tx1"/>
                </a:solidFill>
                <a:latin typeface="楷体_GB2312" pitchFamily="49" charset="-122"/>
                <a:ea typeface="楷体_GB2312" pitchFamily="49" charset="-122"/>
                <a:cs typeface="Times New Roman" pitchFamily="18" charset="0"/>
              </a:rPr>
              <a:t>位大整数的乘法运算</a:t>
            </a:r>
          </a:p>
        </p:txBody>
      </p:sp>
      <p:sp>
        <p:nvSpPr>
          <p:cNvPr id="54277" name="Text Box 4"/>
          <p:cNvSpPr txBox="1">
            <a:spLocks noChangeArrowheads="1"/>
          </p:cNvSpPr>
          <p:nvPr/>
        </p:nvSpPr>
        <p:spPr bwMode="auto">
          <a:xfrm>
            <a:off x="395288" y="1916113"/>
            <a:ext cx="5969000" cy="1555750"/>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en-US" sz="2400">
                <a:solidFill>
                  <a:schemeClr val="tx1"/>
                </a:solidFill>
                <a:ea typeface="楷体_GB2312" pitchFamily="49" charset="-122"/>
              </a:rPr>
              <a:t>小学的方法：</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2</a:t>
            </a:r>
            <a:r>
              <a:rPr lang="en-US" altLang="zh-CN" sz="2400">
                <a:solidFill>
                  <a:schemeClr val="tx1"/>
                </a:solidFill>
                <a:ea typeface="楷体_GB2312" pitchFamily="49" charset="-122"/>
              </a:rPr>
              <a:t>)            </a:t>
            </a:r>
            <a:r>
              <a:rPr lang="en-US" altLang="zh-CN" sz="3600" b="1">
                <a:solidFill>
                  <a:srgbClr val="FF0000"/>
                </a:solidFill>
                <a:ea typeface="楷体_GB2312" pitchFamily="49" charset="-122"/>
                <a:sym typeface="Wingdings" pitchFamily="2" charset="2"/>
              </a:rPr>
              <a:t></a:t>
            </a:r>
            <a:r>
              <a:rPr lang="zh-CN" altLang="en-US" sz="2400">
                <a:solidFill>
                  <a:srgbClr val="FF0000"/>
                </a:solidFill>
                <a:ea typeface="楷体_GB2312" pitchFamily="49" charset="-122"/>
                <a:sym typeface="Wingdings" pitchFamily="2" charset="2"/>
              </a:rPr>
              <a:t>效率太低</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 O(n</a:t>
            </a:r>
            <a:r>
              <a:rPr lang="en-US" altLang="zh-CN" sz="2400" baseline="30000">
                <a:solidFill>
                  <a:schemeClr val="tx1"/>
                </a:solidFill>
                <a:ea typeface="楷体_GB2312" pitchFamily="49" charset="-122"/>
                <a:sym typeface="Wingdings" pitchFamily="2" charset="2"/>
              </a:rPr>
              <a:t>1.59</a:t>
            </a:r>
            <a:r>
              <a:rPr lang="en-US" altLang="zh-CN" sz="2400">
                <a:solidFill>
                  <a:schemeClr val="tx1"/>
                </a:solidFill>
                <a:ea typeface="楷体_GB2312" pitchFamily="49" charset="-122"/>
                <a:sym typeface="Wingdings" pitchFamily="2" charset="2"/>
              </a:rPr>
              <a:t>)                  </a:t>
            </a:r>
            <a:r>
              <a:rPr lang="en-US" altLang="zh-CN" sz="3600" b="1">
                <a:solidFill>
                  <a:srgbClr val="FF0000"/>
                </a:solidFill>
                <a:ea typeface="楷体_GB2312" pitchFamily="49" charset="-122"/>
                <a:sym typeface="Wingdings" pitchFamily="2" charset="2"/>
              </a:rPr>
              <a:t></a:t>
            </a:r>
            <a:r>
              <a:rPr lang="zh-CN" altLang="en-US" sz="2400">
                <a:solidFill>
                  <a:srgbClr val="FF0000"/>
                </a:solidFill>
                <a:ea typeface="楷体_GB2312" pitchFamily="49" charset="-122"/>
                <a:sym typeface="Wingdings" pitchFamily="2" charset="2"/>
              </a:rPr>
              <a:t>较大的改进</a:t>
            </a:r>
          </a:p>
          <a:p>
            <a:pPr algn="l">
              <a:buFont typeface="Wingdings" pitchFamily="2" charset="2"/>
              <a:buChar char="u"/>
            </a:pPr>
            <a:r>
              <a:rPr lang="zh-CN" altLang="en-US" sz="2400">
                <a:solidFill>
                  <a:schemeClr val="tx1"/>
                </a:solidFill>
                <a:ea typeface="楷体_GB2312" pitchFamily="49" charset="-122"/>
                <a:sym typeface="Wingdings" pitchFamily="2" charset="2"/>
              </a:rPr>
              <a:t>更快的方法</a:t>
            </a:r>
            <a:r>
              <a:rPr lang="en-US" altLang="zh-CN" sz="2400">
                <a:solidFill>
                  <a:schemeClr val="tx1"/>
                </a:solidFill>
                <a:ea typeface="楷体_GB2312" pitchFamily="49" charset="-122"/>
                <a:sym typeface="Wingdings" pitchFamily="2" charset="2"/>
              </a:rPr>
              <a:t>??</a:t>
            </a:r>
          </a:p>
        </p:txBody>
      </p:sp>
      <p:sp>
        <p:nvSpPr>
          <p:cNvPr id="343045" name="Text Box 5"/>
          <p:cNvSpPr txBox="1">
            <a:spLocks noChangeArrowheads="1"/>
          </p:cNvSpPr>
          <p:nvPr/>
        </p:nvSpPr>
        <p:spPr bwMode="auto">
          <a:xfrm>
            <a:off x="539750" y="3500438"/>
            <a:ext cx="8353425" cy="3063875"/>
          </a:xfrm>
          <a:prstGeom prst="rect">
            <a:avLst/>
          </a:prstGeom>
          <a:noFill/>
          <a:ln w="50800">
            <a:solidFill>
              <a:schemeClr val="accent2"/>
            </a:solidFill>
            <a:miter lim="800000"/>
            <a:headEnd/>
            <a:tailEnd/>
          </a:ln>
          <a:effectLst/>
        </p:spPr>
        <p:txBody>
          <a:bodyPr>
            <a:spAutoFit/>
          </a:bodyPr>
          <a:lstStyle/>
          <a:p>
            <a:pPr algn="l">
              <a:buFont typeface="Wingdings" pitchFamily="2" charset="2"/>
              <a:buChar char="Ø"/>
            </a:pPr>
            <a:r>
              <a:rPr lang="zh-CN" altLang="en-US" sz="2400">
                <a:solidFill>
                  <a:schemeClr val="tx1"/>
                </a:solidFill>
                <a:ea typeface="楷体_GB2312" pitchFamily="49" charset="-122"/>
              </a:rPr>
              <a:t>如果将大整数分成更多段，用更复杂的方式把它们组合起来，将有可能得到更优的算法。</a:t>
            </a:r>
          </a:p>
          <a:p>
            <a:pPr algn="l">
              <a:buFont typeface="Wingdings" pitchFamily="2" charset="2"/>
              <a:buChar char="Ø"/>
            </a:pPr>
            <a:endParaRPr lang="zh-CN" altLang="en-US" sz="2400">
              <a:solidFill>
                <a:schemeClr val="tx1"/>
              </a:solidFill>
              <a:ea typeface="楷体_GB2312" pitchFamily="49" charset="-122"/>
            </a:endParaRPr>
          </a:p>
          <a:p>
            <a:pPr algn="l">
              <a:buFont typeface="Wingdings" pitchFamily="2" charset="2"/>
              <a:buChar char="Ø"/>
            </a:pPr>
            <a:r>
              <a:rPr lang="zh-CN" altLang="en-US" sz="2400">
                <a:solidFill>
                  <a:schemeClr val="tx1"/>
                </a:solidFill>
                <a:ea typeface="楷体_GB2312" pitchFamily="49" charset="-122"/>
              </a:rPr>
              <a:t>最终的，这个思想导致了</a:t>
            </a:r>
            <a:r>
              <a:rPr lang="zh-CN" altLang="en-US" sz="2400" b="1">
                <a:solidFill>
                  <a:schemeClr val="tx1"/>
                </a:solidFill>
                <a:ea typeface="黑体" pitchFamily="2" charset="-122"/>
              </a:rPr>
              <a:t>快速傅利叶变换</a:t>
            </a:r>
            <a:r>
              <a:rPr lang="en-US" altLang="zh-CN" sz="2400">
                <a:solidFill>
                  <a:schemeClr val="tx1"/>
                </a:solidFill>
                <a:ea typeface="楷体_GB2312" pitchFamily="49" charset="-122"/>
              </a:rPr>
              <a:t>(Fast Fourier Transform)</a:t>
            </a:r>
            <a:r>
              <a:rPr lang="zh-CN" altLang="en-US" sz="2400">
                <a:solidFill>
                  <a:schemeClr val="tx1"/>
                </a:solidFill>
                <a:ea typeface="楷体_GB2312" pitchFamily="49" charset="-122"/>
              </a:rPr>
              <a:t>的产生。该方法也可以看作是一个复杂的分治算法，对于大整数乘法，它能在</a:t>
            </a:r>
            <a:r>
              <a:rPr lang="en-US" altLang="zh-CN" sz="2400" b="1">
                <a:solidFill>
                  <a:srgbClr val="FF0000"/>
                </a:solidFill>
                <a:ea typeface="楷体_GB2312" pitchFamily="49" charset="-122"/>
              </a:rPr>
              <a:t>O(nlogn)</a:t>
            </a:r>
            <a:r>
              <a:rPr lang="zh-CN" altLang="en-US" sz="2400">
                <a:solidFill>
                  <a:schemeClr val="tx1"/>
                </a:solidFill>
                <a:ea typeface="楷体_GB2312" pitchFamily="49" charset="-122"/>
              </a:rPr>
              <a:t>时间内解决。</a:t>
            </a:r>
          </a:p>
          <a:p>
            <a:pPr algn="l">
              <a:buFont typeface="Wingdings" pitchFamily="2" charset="2"/>
              <a:buChar char="Ø"/>
            </a:pPr>
            <a:endParaRPr lang="zh-CN" altLang="en-US" sz="2400">
              <a:solidFill>
                <a:schemeClr val="tx1"/>
              </a:solidFill>
              <a:ea typeface="楷体_GB2312" pitchFamily="49" charset="-122"/>
            </a:endParaRPr>
          </a:p>
          <a:p>
            <a:pPr algn="l">
              <a:buFont typeface="Wingdings" pitchFamily="2" charset="2"/>
              <a:buChar char="Ø"/>
            </a:pPr>
            <a:r>
              <a:rPr lang="zh-CN" altLang="en-US" sz="2400">
                <a:solidFill>
                  <a:schemeClr val="tx1"/>
                </a:solidFill>
                <a:ea typeface="楷体_GB2312" pitchFamily="49" charset="-122"/>
              </a:rPr>
              <a:t>是否能找到线性时间的算法？？？目前为止还没有结果。</a:t>
            </a:r>
          </a:p>
        </p:txBody>
      </p:sp>
    </p:spTree>
    <p:extLst>
      <p:ext uri="{BB962C8B-B14F-4D97-AF65-F5344CB8AC3E}">
        <p14:creationId xmlns:p14="http://schemas.microsoft.com/office/powerpoint/2010/main" val="2852168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5"/>
                                        </p:tgtEl>
                                        <p:attrNameLst>
                                          <p:attrName>style.visibility</p:attrName>
                                        </p:attrNameLst>
                                      </p:cBhvr>
                                      <p:to>
                                        <p:strVal val="visible"/>
                                      </p:to>
                                    </p:set>
                                    <p:animEffect transition="in" filter="blinds(horizontal)">
                                      <p:cBhvr>
                                        <p:cTn id="7" dur="500"/>
                                        <p:tgtEl>
                                          <p:spTgt spid="343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3AD4B5D-E97F-446B-953A-C950BD11DA67}" type="slidenum">
              <a:rPr lang="zh-CN" altLang="en-US"/>
              <a:pPr>
                <a:defRPr/>
              </a:pPr>
              <a:t>122</a:t>
            </a:fld>
            <a:endParaRPr lang="en-US" altLang="zh-CN"/>
          </a:p>
        </p:txBody>
      </p:sp>
      <p:sp>
        <p:nvSpPr>
          <p:cNvPr id="344066"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latin typeface="黑体" pitchFamily="2" charset="-122"/>
                <a:ea typeface="黑体" pitchFamily="2" charset="-122"/>
              </a:rPr>
              <a:t>Strassen</a:t>
            </a:r>
            <a:r>
              <a:rPr lang="zh-CN" altLang="en-US">
                <a:effectLst>
                  <a:outerShdw blurRad="38100" dist="38100" dir="2700000" algn="tl">
                    <a:srgbClr val="C0C0C0"/>
                  </a:outerShdw>
                </a:effectLst>
                <a:latin typeface="黑体" pitchFamily="2" charset="-122"/>
                <a:ea typeface="黑体" pitchFamily="2" charset="-122"/>
              </a:rPr>
              <a:t>矩阵乘法</a:t>
            </a:r>
          </a:p>
        </p:txBody>
      </p:sp>
      <p:grpSp>
        <p:nvGrpSpPr>
          <p:cNvPr id="2" name="Group 3"/>
          <p:cNvGrpSpPr>
            <a:grpSpLocks/>
          </p:cNvGrpSpPr>
          <p:nvPr/>
        </p:nvGrpSpPr>
        <p:grpSpPr bwMode="auto">
          <a:xfrm>
            <a:off x="17253" y="2728489"/>
            <a:ext cx="9001695" cy="792163"/>
            <a:chOff x="158" y="903"/>
            <a:chExt cx="5602" cy="540"/>
          </a:xfrm>
        </p:grpSpPr>
        <p:sp>
          <p:nvSpPr>
            <p:cNvPr id="55303" name="Text Box 4"/>
            <p:cNvSpPr txBox="1">
              <a:spLocks noChangeArrowheads="1"/>
            </p:cNvSpPr>
            <p:nvPr/>
          </p:nvSpPr>
          <p:spPr bwMode="auto">
            <a:xfrm>
              <a:off x="158" y="981"/>
              <a:ext cx="5444" cy="312"/>
            </a:xfrm>
            <a:prstGeom prst="rect">
              <a:avLst/>
            </a:prstGeom>
            <a:noFill/>
            <a:ln w="6350">
              <a:noFill/>
              <a:miter lim="800000"/>
              <a:headEnd/>
              <a:tailEnd/>
            </a:ln>
            <a:effectLst/>
          </p:spPr>
          <p:txBody>
            <a:bodyPr>
              <a:spAutoFit/>
            </a:bodyPr>
            <a:lstStyle/>
            <a:p>
              <a:pPr algn="l"/>
              <a:r>
                <a:rPr lang="en-US" altLang="zh-CN" sz="2400">
                  <a:solidFill>
                    <a:srgbClr val="000000"/>
                  </a:solidFill>
                  <a:latin typeface="Times New Roman" pitchFamily="18" charset="0"/>
                  <a:ea typeface="楷体_GB2312" pitchFamily="49" charset="-122"/>
                  <a:cs typeface="Times New Roman" pitchFamily="18" charset="0"/>
                </a:rPr>
                <a:t>A</a:t>
              </a:r>
              <a:r>
                <a:rPr lang="zh-CN" altLang="en-US" sz="2400">
                  <a:solidFill>
                    <a:srgbClr val="000000"/>
                  </a:solidFill>
                  <a:latin typeface="Times New Roman" pitchFamily="18" charset="0"/>
                  <a:ea typeface="楷体_GB2312" pitchFamily="49" charset="-122"/>
                  <a:cs typeface="Times New Roman" pitchFamily="18" charset="0"/>
                </a:rPr>
                <a:t>和</a:t>
              </a:r>
              <a:r>
                <a:rPr lang="en-US" altLang="zh-CN" sz="2400">
                  <a:solidFill>
                    <a:srgbClr val="000000"/>
                  </a:solidFill>
                  <a:latin typeface="Times New Roman" pitchFamily="18" charset="0"/>
                  <a:ea typeface="楷体_GB2312" pitchFamily="49" charset="-122"/>
                  <a:cs typeface="Times New Roman" pitchFamily="18" charset="0"/>
                </a:rPr>
                <a:t>B</a:t>
              </a:r>
              <a:r>
                <a:rPr lang="zh-CN" altLang="en-US" sz="2400">
                  <a:solidFill>
                    <a:srgbClr val="000000"/>
                  </a:solidFill>
                  <a:latin typeface="Times New Roman" pitchFamily="18" charset="0"/>
                  <a:ea typeface="楷体_GB2312" pitchFamily="49" charset="-122"/>
                  <a:cs typeface="Times New Roman" pitchFamily="18" charset="0"/>
                </a:rPr>
                <a:t>的乘积矩阵</a:t>
              </a:r>
              <a:r>
                <a:rPr lang="en-US" altLang="zh-CN" sz="2400">
                  <a:solidFill>
                    <a:srgbClr val="000000"/>
                  </a:solidFill>
                  <a:latin typeface="Times New Roman" pitchFamily="18" charset="0"/>
                  <a:ea typeface="楷体_GB2312" pitchFamily="49" charset="-122"/>
                  <a:cs typeface="Times New Roman" pitchFamily="18" charset="0"/>
                </a:rPr>
                <a:t>C</a:t>
              </a:r>
              <a:r>
                <a:rPr lang="zh-CN" altLang="en-US" sz="2400">
                  <a:solidFill>
                    <a:srgbClr val="000000"/>
                  </a:solidFill>
                  <a:latin typeface="Times New Roman" pitchFamily="18" charset="0"/>
                  <a:ea typeface="楷体_GB2312" pitchFamily="49" charset="-122"/>
                  <a:cs typeface="Times New Roman" pitchFamily="18" charset="0"/>
                </a:rPr>
                <a:t>中的元素</a:t>
              </a:r>
              <a:r>
                <a:rPr lang="en-US" altLang="zh-CN" sz="2400">
                  <a:solidFill>
                    <a:srgbClr val="000000"/>
                  </a:solidFill>
                  <a:latin typeface="Times New Roman" pitchFamily="18" charset="0"/>
                  <a:ea typeface="楷体_GB2312" pitchFamily="49" charset="-122"/>
                  <a:cs typeface="Times New Roman" pitchFamily="18" charset="0"/>
                </a:rPr>
                <a:t>C[i,j]</a:t>
              </a:r>
              <a:r>
                <a:rPr lang="zh-CN" altLang="en-US" sz="2400">
                  <a:solidFill>
                    <a:srgbClr val="000000"/>
                  </a:solidFill>
                  <a:latin typeface="Times New Roman" pitchFamily="18" charset="0"/>
                  <a:ea typeface="楷体_GB2312" pitchFamily="49" charset="-122"/>
                  <a:cs typeface="Times New Roman" pitchFamily="18" charset="0"/>
                </a:rPr>
                <a:t>定义为</a:t>
              </a:r>
              <a:r>
                <a:rPr lang="en-US" altLang="zh-CN" sz="2400">
                  <a:solidFill>
                    <a:srgbClr val="000000"/>
                  </a:solidFill>
                  <a:latin typeface="Times New Roman" pitchFamily="18" charset="0"/>
                  <a:ea typeface="楷体_GB2312" pitchFamily="49" charset="-122"/>
                  <a:cs typeface="Times New Roman" pitchFamily="18" charset="0"/>
                </a:rPr>
                <a:t>:</a:t>
              </a:r>
              <a:r>
                <a:rPr lang="zh-CN" altLang="en-US" sz="2400">
                  <a:solidFill>
                    <a:srgbClr val="000000"/>
                  </a:solidFill>
                  <a:latin typeface="Times New Roman" pitchFamily="18" charset="0"/>
                  <a:ea typeface="楷体_GB2312" pitchFamily="49" charset="-122"/>
                  <a:cs typeface="Times New Roman" pitchFamily="18" charset="0"/>
                </a:rPr>
                <a:t>　</a:t>
              </a:r>
              <a:r>
                <a:rPr lang="zh-CN" altLang="en-US" sz="2400">
                  <a:solidFill>
                    <a:schemeClr val="tx1"/>
                  </a:solidFill>
                  <a:latin typeface="Times New Roman" pitchFamily="18" charset="0"/>
                  <a:ea typeface="楷体_GB2312" pitchFamily="49" charset="-122"/>
                  <a:cs typeface="Times New Roman" pitchFamily="18" charset="0"/>
                </a:rPr>
                <a:t> </a:t>
              </a:r>
            </a:p>
          </p:txBody>
        </p:sp>
        <p:graphicFrame>
          <p:nvGraphicFramePr>
            <p:cNvPr id="55304" name="Object 5"/>
            <p:cNvGraphicFramePr>
              <a:graphicFrameLocks noChangeAspect="1"/>
            </p:cNvGraphicFramePr>
            <p:nvPr/>
          </p:nvGraphicFramePr>
          <p:xfrm>
            <a:off x="3651" y="903"/>
            <a:ext cx="2109" cy="540"/>
          </p:xfrm>
          <a:graphic>
            <a:graphicData uri="http://schemas.openxmlformats.org/presentationml/2006/ole">
              <mc:AlternateContent xmlns:mc="http://schemas.openxmlformats.org/markup-compatibility/2006">
                <mc:Choice xmlns:v="urn:schemas-microsoft-com:vml" Requires="v">
                  <p:oleObj name="公式" r:id="rId2" imgW="1688367" imgH="431613" progId="Equation.3">
                    <p:embed/>
                  </p:oleObj>
                </mc:Choice>
                <mc:Fallback>
                  <p:oleObj name="公式" r:id="rId2" imgW="1688367" imgH="431613"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 y="903"/>
                          <a:ext cx="2109"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301" name="Text Box 6"/>
          <p:cNvSpPr txBox="1">
            <a:spLocks noChangeArrowheads="1"/>
          </p:cNvSpPr>
          <p:nvPr/>
        </p:nvSpPr>
        <p:spPr bwMode="auto">
          <a:xfrm>
            <a:off x="323850" y="4005263"/>
            <a:ext cx="8642350" cy="2092325"/>
          </a:xfrm>
          <a:prstGeom prst="rect">
            <a:avLst/>
          </a:prstGeom>
          <a:solidFill>
            <a:schemeClr val="hlink"/>
          </a:solidFill>
          <a:ln w="50800">
            <a:solidFill>
              <a:srgbClr val="FF6600"/>
            </a:solidFill>
            <a:miter lim="800000"/>
            <a:headEnd/>
            <a:tailEnd/>
          </a:ln>
          <a:effectLst/>
        </p:spPr>
        <p:txBody>
          <a:bodyPr>
            <a:spAutoFit/>
          </a:bodyPr>
          <a:lstStyle/>
          <a:p>
            <a:pPr algn="l"/>
            <a:r>
              <a:rPr lang="en-US" altLang="en-US" sz="3200" dirty="0" err="1">
                <a:solidFill>
                  <a:schemeClr val="tx1"/>
                </a:solidFill>
                <a:ea typeface="楷体_GB2312" pitchFamily="49" charset="-122"/>
                <a:cs typeface="Times New Roman" pitchFamily="18" charset="0"/>
              </a:rPr>
              <a:t>若依此定义来计算A和B的乘积矩阵C，则每计算C的一个元素C</a:t>
            </a:r>
            <a:r>
              <a:rPr lang="en-US" altLang="en-US" sz="3200" dirty="0">
                <a:solidFill>
                  <a:schemeClr val="tx1"/>
                </a:solidFill>
                <a:ea typeface="楷体_GB2312" pitchFamily="49" charset="-122"/>
                <a:cs typeface="Times New Roman" pitchFamily="18" charset="0"/>
              </a:rPr>
              <a:t>[i][j]，需要做n次乘法和n-1次加法。因此，算出矩阵C的</a:t>
            </a:r>
            <a:r>
              <a:rPr lang="en-US" altLang="zh-CN" sz="3200" dirty="0">
                <a:solidFill>
                  <a:schemeClr val="tx1"/>
                </a:solidFill>
                <a:ea typeface="楷体_GB2312" pitchFamily="49" charset="-122"/>
                <a:cs typeface="Times New Roman" pitchFamily="18" charset="0"/>
              </a:rPr>
              <a:t>n</a:t>
            </a:r>
            <a:r>
              <a:rPr lang="en-US" altLang="zh-CN" sz="3200" baseline="30000" dirty="0">
                <a:solidFill>
                  <a:schemeClr val="tx1"/>
                </a:solidFill>
                <a:ea typeface="楷体_GB2312" pitchFamily="49" charset="-122"/>
                <a:cs typeface="Times New Roman" pitchFamily="18" charset="0"/>
              </a:rPr>
              <a:t>2</a:t>
            </a:r>
            <a:r>
              <a:rPr lang="en-US" altLang="en-US" sz="3200" dirty="0">
                <a:solidFill>
                  <a:schemeClr val="tx1"/>
                </a:solidFill>
                <a:ea typeface="楷体_GB2312" pitchFamily="49" charset="-122"/>
                <a:cs typeface="Times New Roman" pitchFamily="18" charset="0"/>
              </a:rPr>
              <a:t>个元素所需的计算时间为</a:t>
            </a:r>
            <a:r>
              <a:rPr lang="en-US" altLang="zh-CN" sz="3200" dirty="0">
                <a:solidFill>
                  <a:schemeClr val="tx1"/>
                </a:solidFill>
                <a:ea typeface="楷体_GB2312" pitchFamily="49" charset="-122"/>
                <a:cs typeface="Times New Roman" pitchFamily="18" charset="0"/>
              </a:rPr>
              <a:t>O(n</a:t>
            </a:r>
            <a:r>
              <a:rPr lang="en-US" altLang="zh-CN" sz="3200" baseline="30000" dirty="0">
                <a:solidFill>
                  <a:schemeClr val="tx1"/>
                </a:solidFill>
                <a:ea typeface="楷体_GB2312" pitchFamily="49" charset="-122"/>
                <a:cs typeface="Times New Roman" pitchFamily="18" charset="0"/>
              </a:rPr>
              <a:t>3</a:t>
            </a:r>
            <a:r>
              <a:rPr lang="en-US" altLang="zh-CN" sz="3200" dirty="0">
                <a:solidFill>
                  <a:schemeClr val="tx1"/>
                </a:solidFill>
                <a:ea typeface="楷体_GB2312" pitchFamily="49" charset="-122"/>
                <a:cs typeface="Times New Roman" pitchFamily="18" charset="0"/>
              </a:rPr>
              <a:t>)</a:t>
            </a:r>
          </a:p>
        </p:txBody>
      </p:sp>
      <p:sp>
        <p:nvSpPr>
          <p:cNvPr id="55302" name="Text Box 7"/>
          <p:cNvSpPr txBox="1">
            <a:spLocks noChangeArrowheads="1"/>
          </p:cNvSpPr>
          <p:nvPr/>
        </p:nvSpPr>
        <p:spPr bwMode="auto">
          <a:xfrm>
            <a:off x="395288" y="1700213"/>
            <a:ext cx="2730500" cy="457200"/>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zh-CN" sz="2400">
                <a:solidFill>
                  <a:schemeClr val="tx1"/>
                </a:solidFill>
                <a:ea typeface="楷体_GB2312" pitchFamily="49" charset="-122"/>
              </a:rPr>
              <a:t>传统方法</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3</a:t>
            </a:r>
            <a:r>
              <a:rPr lang="en-US" altLang="zh-CN" sz="2400">
                <a:solidFill>
                  <a:schemeClr val="tx1"/>
                </a:solidFill>
                <a:ea typeface="楷体_GB2312" pitchFamily="49" charset="-122"/>
              </a:rPr>
              <a:t>)</a:t>
            </a:r>
          </a:p>
        </p:txBody>
      </p:sp>
    </p:spTree>
    <p:extLst>
      <p:ext uri="{BB962C8B-B14F-4D97-AF65-F5344CB8AC3E}">
        <p14:creationId xmlns:p14="http://schemas.microsoft.com/office/powerpoint/2010/main" val="22421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B9FC9B7F-2A0C-4930-A97D-2980A61B7922}" type="slidenum">
              <a:rPr lang="zh-CN" altLang="en-US"/>
              <a:pPr>
                <a:defRPr/>
              </a:pPr>
              <a:t>123</a:t>
            </a:fld>
            <a:endParaRPr lang="en-US" altLang="zh-CN"/>
          </a:p>
        </p:txBody>
      </p:sp>
      <p:sp>
        <p:nvSpPr>
          <p:cNvPr id="345090"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en-US" altLang="zh-CN">
                <a:effectLst>
                  <a:outerShdw blurRad="38100" dist="38100" dir="2700000" algn="tl">
                    <a:srgbClr val="C0C0C0"/>
                  </a:outerShdw>
                </a:effectLst>
                <a:latin typeface="黑体" pitchFamily="2" charset="-122"/>
                <a:ea typeface="黑体" pitchFamily="2" charset="-122"/>
              </a:rPr>
              <a:t>Strassen</a:t>
            </a:r>
            <a:r>
              <a:rPr lang="zh-CN" altLang="en-US">
                <a:effectLst>
                  <a:outerShdw blurRad="38100" dist="38100" dir="2700000" algn="tl">
                    <a:srgbClr val="C0C0C0"/>
                  </a:outerShdw>
                </a:effectLst>
                <a:latin typeface="黑体" pitchFamily="2" charset="-122"/>
                <a:ea typeface="黑体" pitchFamily="2" charset="-122"/>
              </a:rPr>
              <a:t>矩阵乘法</a:t>
            </a:r>
          </a:p>
        </p:txBody>
      </p:sp>
      <p:sp>
        <p:nvSpPr>
          <p:cNvPr id="56324" name="Text Box 3"/>
          <p:cNvSpPr txBox="1">
            <a:spLocks noChangeArrowheads="1"/>
          </p:cNvSpPr>
          <p:nvPr/>
        </p:nvSpPr>
        <p:spPr bwMode="auto">
          <a:xfrm>
            <a:off x="323850" y="2492375"/>
            <a:ext cx="8642350" cy="822325"/>
          </a:xfrm>
          <a:prstGeom prst="rect">
            <a:avLst/>
          </a:prstGeom>
          <a:noFill/>
          <a:ln w="6350">
            <a:noFill/>
            <a:miter lim="800000"/>
            <a:headEnd/>
            <a:tailEnd/>
          </a:ln>
          <a:effectLst/>
        </p:spPr>
        <p:txBody>
          <a:bodyPr>
            <a:spAutoFit/>
          </a:bodyPr>
          <a:lstStyle/>
          <a:p>
            <a:pPr algn="l"/>
            <a:r>
              <a:rPr lang="en-US" altLang="en-US" sz="2400">
                <a:solidFill>
                  <a:schemeClr val="tx1"/>
                </a:solidFill>
                <a:ea typeface="楷体_GB2312" pitchFamily="49" charset="-122"/>
                <a:cs typeface="Times New Roman" pitchFamily="18" charset="0"/>
              </a:rPr>
              <a:t>使用与上例类似的技术，将矩阵A，B和C中每一矩阵都分块成4个大小相等的子矩阵。由此可将方程C=AB重写为：</a:t>
            </a:r>
            <a:endParaRPr lang="zh-CN" altLang="en-US" sz="2400">
              <a:solidFill>
                <a:schemeClr val="tx1"/>
              </a:solidFill>
              <a:ea typeface="楷体_GB2312" pitchFamily="49" charset="-122"/>
              <a:cs typeface="Times New Roman" pitchFamily="18" charset="0"/>
            </a:endParaRPr>
          </a:p>
        </p:txBody>
      </p:sp>
      <p:sp>
        <p:nvSpPr>
          <p:cNvPr id="56325" name="Text Box 4"/>
          <p:cNvSpPr txBox="1">
            <a:spLocks noChangeArrowheads="1"/>
          </p:cNvSpPr>
          <p:nvPr/>
        </p:nvSpPr>
        <p:spPr bwMode="auto">
          <a:xfrm>
            <a:off x="395288" y="1700213"/>
            <a:ext cx="2730500" cy="822325"/>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zh-CN" sz="2400">
                <a:solidFill>
                  <a:schemeClr val="tx1"/>
                </a:solidFill>
                <a:ea typeface="楷体_GB2312" pitchFamily="49" charset="-122"/>
              </a:rPr>
              <a:t>传统方法</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3</a:t>
            </a:r>
            <a:r>
              <a:rPr lang="en-US" altLang="zh-CN" sz="2400">
                <a:solidFill>
                  <a:schemeClr val="tx1"/>
                </a:solidFill>
                <a:ea typeface="楷体_GB2312" pitchFamily="49" charset="-122"/>
              </a:rPr>
              <a:t>)</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a:t>
            </a:r>
          </a:p>
        </p:txBody>
      </p:sp>
      <p:graphicFrame>
        <p:nvGraphicFramePr>
          <p:cNvPr id="56326" name="Object 5"/>
          <p:cNvGraphicFramePr>
            <a:graphicFrameLocks noChangeAspect="1"/>
          </p:cNvGraphicFramePr>
          <p:nvPr/>
        </p:nvGraphicFramePr>
        <p:xfrm>
          <a:off x="2268538" y="3284538"/>
          <a:ext cx="4248150" cy="923925"/>
        </p:xfrm>
        <a:graphic>
          <a:graphicData uri="http://schemas.openxmlformats.org/presentationml/2006/ole">
            <mc:AlternateContent xmlns:mc="http://schemas.openxmlformats.org/markup-compatibility/2006">
              <mc:Choice xmlns:v="urn:schemas-microsoft-com:vml" Requires="v">
                <p:oleObj name="公式" r:id="rId2" imgW="2222500" imgH="482600" progId="Equation.3">
                  <p:embed/>
                </p:oleObj>
              </mc:Choice>
              <mc:Fallback>
                <p:oleObj name="公式" r:id="rId2" imgW="22225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284538"/>
                        <a:ext cx="424815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6"/>
          <p:cNvSpPr>
            <a:spLocks noChangeArrowheads="1"/>
          </p:cNvSpPr>
          <p:nvPr/>
        </p:nvSpPr>
        <p:spPr bwMode="auto">
          <a:xfrm>
            <a:off x="539750" y="4221163"/>
            <a:ext cx="7772400" cy="2305050"/>
          </a:xfrm>
          <a:prstGeom prst="rect">
            <a:avLst/>
          </a:prstGeom>
          <a:noFill/>
          <a:ln w="9525">
            <a:noFill/>
            <a:miter lim="800000"/>
            <a:headEnd/>
            <a:tailEnd/>
          </a:ln>
          <a:effectLst/>
        </p:spPr>
        <p:txBody>
          <a:bodyPr/>
          <a:lstStyle/>
          <a:p>
            <a:pPr marL="342900" indent="-342900" algn="l">
              <a:spcBef>
                <a:spcPct val="20000"/>
              </a:spcBef>
            </a:pPr>
            <a:r>
              <a:rPr kumimoji="1" lang="zh-CN" altLang="en-US" sz="2400">
                <a:solidFill>
                  <a:schemeClr val="tx1"/>
                </a:solidFill>
                <a:latin typeface="Times New Roman" pitchFamily="18" charset="0"/>
                <a:ea typeface="楷体_GB2312" pitchFamily="49" charset="-122"/>
              </a:rPr>
              <a:t>由此可得：</a:t>
            </a:r>
          </a:p>
        </p:txBody>
      </p:sp>
      <p:sp>
        <p:nvSpPr>
          <p:cNvPr id="56328" name="Rectangle 7"/>
          <p:cNvSpPr>
            <a:spLocks noChangeArrowheads="1"/>
          </p:cNvSpPr>
          <p:nvPr/>
        </p:nvSpPr>
        <p:spPr bwMode="auto">
          <a:xfrm>
            <a:off x="0" y="0"/>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6329" name="Rectangle 8"/>
          <p:cNvSpPr>
            <a:spLocks noChangeArrowheads="1"/>
          </p:cNvSpPr>
          <p:nvPr/>
        </p:nvSpPr>
        <p:spPr bwMode="auto">
          <a:xfrm>
            <a:off x="0" y="219075"/>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6330" name="Rectangle 9"/>
          <p:cNvSpPr>
            <a:spLocks noChangeArrowheads="1"/>
          </p:cNvSpPr>
          <p:nvPr/>
        </p:nvSpPr>
        <p:spPr bwMode="auto">
          <a:xfrm>
            <a:off x="0" y="438150"/>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6331" name="Rectangle 10"/>
          <p:cNvSpPr>
            <a:spLocks noChangeArrowheads="1"/>
          </p:cNvSpPr>
          <p:nvPr/>
        </p:nvSpPr>
        <p:spPr bwMode="auto">
          <a:xfrm>
            <a:off x="0" y="657225"/>
            <a:ext cx="9144000" cy="0"/>
          </a:xfrm>
          <a:prstGeom prst="rect">
            <a:avLst/>
          </a:prstGeom>
          <a:noFill/>
          <a:ln w="6350">
            <a:noFill/>
            <a:miter lim="800000"/>
            <a:headEnd/>
            <a:tailEnd/>
          </a:ln>
          <a:effectLst/>
        </p:spPr>
        <p:txBody>
          <a:bodyPr wrap="none" anchor="ctr">
            <a:spAutoFit/>
          </a:bodyPr>
          <a:lstStyle/>
          <a:p>
            <a:endParaRPr lang="zh-CN" altLang="en-US"/>
          </a:p>
        </p:txBody>
      </p:sp>
      <p:grpSp>
        <p:nvGrpSpPr>
          <p:cNvPr id="2" name="Group 11"/>
          <p:cNvGrpSpPr>
            <a:grpSpLocks/>
          </p:cNvGrpSpPr>
          <p:nvPr/>
        </p:nvGrpSpPr>
        <p:grpSpPr bwMode="auto">
          <a:xfrm>
            <a:off x="2268538" y="4365625"/>
            <a:ext cx="4679950" cy="2303463"/>
            <a:chOff x="0" y="0"/>
            <a:chExt cx="858" cy="552"/>
          </a:xfrm>
        </p:grpSpPr>
        <p:graphicFrame>
          <p:nvGraphicFramePr>
            <p:cNvPr id="56337" name="Object 12"/>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name="公式" r:id="rId4" imgW="1307532" imgH="215806" progId="Equation.3">
                    <p:embed/>
                  </p:oleObj>
                </mc:Choice>
                <mc:Fallback>
                  <p:oleObj name="公式" r:id="rId4" imgW="1307532"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8" name="Object 13"/>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name="公式" r:id="rId6" imgW="1333500" imgH="215900" progId="Equation.3">
                    <p:embed/>
                  </p:oleObj>
                </mc:Choice>
                <mc:Fallback>
                  <p:oleObj name="公式" r:id="rId6" imgW="13335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9" name="Object 14"/>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name="公式" r:id="rId8" imgW="1333500" imgH="215900" progId="Equation.3">
                    <p:embed/>
                  </p:oleObj>
                </mc:Choice>
                <mc:Fallback>
                  <p:oleObj name="公式" r:id="rId8" imgW="1333500" imgH="215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0" name="Object 15"/>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name="公式" r:id="rId10" imgW="1358310" imgH="215806" progId="Equation.3">
                    <p:embed/>
                  </p:oleObj>
                </mc:Choice>
                <mc:Fallback>
                  <p:oleObj name="公式" r:id="rId10" imgW="1358310" imgH="21580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33" name="Rectangle 16"/>
          <p:cNvSpPr>
            <a:spLocks noChangeArrowheads="1"/>
          </p:cNvSpPr>
          <p:nvPr/>
        </p:nvSpPr>
        <p:spPr bwMode="auto">
          <a:xfrm>
            <a:off x="0" y="3200400"/>
            <a:ext cx="9144000" cy="0"/>
          </a:xfrm>
          <a:prstGeom prst="rect">
            <a:avLst/>
          </a:prstGeom>
          <a:noFill/>
          <a:ln w="6350">
            <a:noFill/>
            <a:miter lim="800000"/>
            <a:headEnd/>
            <a:tailEnd/>
          </a:ln>
          <a:effectLst/>
        </p:spPr>
        <p:txBody>
          <a:bodyPr wrap="none" anchor="ctr">
            <a:spAutoFit/>
          </a:bodyPr>
          <a:lstStyle/>
          <a:p>
            <a:endParaRPr lang="zh-CN" altLang="en-US"/>
          </a:p>
        </p:txBody>
      </p:sp>
      <p:grpSp>
        <p:nvGrpSpPr>
          <p:cNvPr id="3" name="Group 17"/>
          <p:cNvGrpSpPr>
            <a:grpSpLocks/>
          </p:cNvGrpSpPr>
          <p:nvPr/>
        </p:nvGrpSpPr>
        <p:grpSpPr bwMode="auto">
          <a:xfrm>
            <a:off x="1331913" y="2492375"/>
            <a:ext cx="7010400" cy="1955800"/>
            <a:chOff x="612" y="1570"/>
            <a:chExt cx="4416" cy="1232"/>
          </a:xfrm>
        </p:grpSpPr>
        <p:sp>
          <p:nvSpPr>
            <p:cNvPr id="345106" name="AutoShape 18"/>
            <p:cNvSpPr>
              <a:spLocks noChangeArrowheads="1"/>
            </p:cNvSpPr>
            <p:nvPr/>
          </p:nvSpPr>
          <p:spPr bwMode="auto">
            <a:xfrm>
              <a:off x="612" y="1570"/>
              <a:ext cx="4416" cy="1232"/>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lang="zh-CN" altLang="en-US" sz="2400" b="1">
                  <a:solidFill>
                    <a:schemeClr val="tx1"/>
                  </a:solidFill>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ea typeface="黑体" pitchFamily="2" charset="-122"/>
              </a:endParaRPr>
            </a:p>
            <a:p>
              <a:pPr algn="l" eaLnBrk="0" hangingPunct="0">
                <a:defRPr/>
              </a:pPr>
              <a:endParaRPr lang="zh-CN" altLang="en-US" sz="2400" b="1">
                <a:solidFill>
                  <a:schemeClr val="tx1"/>
                </a:solidFill>
                <a:ea typeface="宋体" pitchFamily="2" charset="-122"/>
              </a:endParaRPr>
            </a:p>
            <a:p>
              <a:pPr eaLnBrk="0" hangingPunct="0">
                <a:defRPr/>
              </a:pPr>
              <a:r>
                <a:rPr lang="en-US" altLang="zh-CN" sz="2400">
                  <a:solidFill>
                    <a:schemeClr val="tx1"/>
                  </a:solidFill>
                  <a:ea typeface="宋体" pitchFamily="2" charset="-122"/>
                </a:rPr>
                <a:t>T(n)=O(n</a:t>
              </a:r>
              <a:r>
                <a:rPr lang="en-US" altLang="zh-CN" sz="2400" baseline="30000">
                  <a:solidFill>
                    <a:schemeClr val="tx1"/>
                  </a:solidFill>
                  <a:ea typeface="宋体" pitchFamily="2" charset="-122"/>
                </a:rPr>
                <a:t>3</a:t>
              </a:r>
              <a:r>
                <a:rPr lang="en-US" altLang="zh-CN" sz="2400">
                  <a:solidFill>
                    <a:schemeClr val="tx1"/>
                  </a:solidFill>
                  <a:ea typeface="宋体" pitchFamily="2" charset="-122"/>
                </a:rPr>
                <a:t>) </a:t>
              </a:r>
              <a:r>
                <a:rPr lang="en-US" altLang="zh-CN" sz="3600" b="1">
                  <a:solidFill>
                    <a:srgbClr val="FF0000"/>
                  </a:solidFill>
                  <a:ea typeface="楷体_GB2312" pitchFamily="49" charset="-122"/>
                  <a:sym typeface="Wingdings" pitchFamily="2" charset="2"/>
                </a:rPr>
                <a:t></a:t>
              </a:r>
              <a:r>
                <a:rPr lang="zh-CN" altLang="zh-CN" sz="2400" b="1">
                  <a:solidFill>
                    <a:srgbClr val="FF0000"/>
                  </a:solidFill>
                  <a:ea typeface="楷体_GB2312" pitchFamily="49" charset="-122"/>
                  <a:sym typeface="Wingdings" pitchFamily="2" charset="2"/>
                </a:rPr>
                <a:t>没有改进</a:t>
              </a:r>
              <a:r>
                <a:rPr lang="zh-CN" altLang="en-US" sz="2400" b="1">
                  <a:solidFill>
                    <a:srgbClr val="FF0000"/>
                  </a:solidFill>
                  <a:ea typeface="楷体_GB2312" pitchFamily="49" charset="-122"/>
                  <a:sym typeface="Wingdings" pitchFamily="2" charset="2"/>
                </a:rPr>
                <a:t></a:t>
              </a:r>
            </a:p>
          </p:txBody>
        </p:sp>
        <p:graphicFrame>
          <p:nvGraphicFramePr>
            <p:cNvPr id="56336" name="Object 19"/>
            <p:cNvGraphicFramePr>
              <a:graphicFrameLocks noChangeAspect="1"/>
            </p:cNvGraphicFramePr>
            <p:nvPr/>
          </p:nvGraphicFramePr>
          <p:xfrm>
            <a:off x="1229" y="1797"/>
            <a:ext cx="2804" cy="647"/>
          </p:xfrm>
          <a:graphic>
            <a:graphicData uri="http://schemas.openxmlformats.org/presentationml/2006/ole">
              <mc:AlternateContent xmlns:mc="http://schemas.openxmlformats.org/markup-compatibility/2006">
                <mc:Choice xmlns:v="urn:schemas-microsoft-com:vml" Requires="v">
                  <p:oleObj name="公式" r:id="rId12" imgW="1981080" imgH="457200" progId="Equation.3">
                    <p:embed/>
                  </p:oleObj>
                </mc:Choice>
                <mc:Fallback>
                  <p:oleObj name="公式" r:id="rId12" imgW="198108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9" y="1797"/>
                          <a:ext cx="2804" cy="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46696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63A317F-B8DB-4887-96BA-DC5BCADDFFEA}" type="slidenum">
              <a:rPr lang="zh-CN" altLang="en-US"/>
              <a:pPr>
                <a:defRPr/>
              </a:pPr>
              <a:t>124</a:t>
            </a:fld>
            <a:endParaRPr lang="en-US" altLang="zh-CN"/>
          </a:p>
        </p:txBody>
      </p:sp>
      <p:sp>
        <p:nvSpPr>
          <p:cNvPr id="346114"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en-US" altLang="zh-CN">
                <a:effectLst>
                  <a:outerShdw blurRad="38100" dist="38100" dir="2700000" algn="tl">
                    <a:srgbClr val="C0C0C0"/>
                  </a:outerShdw>
                </a:effectLst>
                <a:latin typeface="黑体" pitchFamily="2" charset="-122"/>
                <a:ea typeface="黑体" pitchFamily="2" charset="-122"/>
              </a:rPr>
              <a:t>Strassen</a:t>
            </a:r>
            <a:r>
              <a:rPr lang="zh-CN" altLang="en-US">
                <a:effectLst>
                  <a:outerShdw blurRad="38100" dist="38100" dir="2700000" algn="tl">
                    <a:srgbClr val="C0C0C0"/>
                  </a:outerShdw>
                </a:effectLst>
                <a:latin typeface="黑体" pitchFamily="2" charset="-122"/>
                <a:ea typeface="黑体" pitchFamily="2" charset="-122"/>
              </a:rPr>
              <a:t>矩阵乘法</a:t>
            </a:r>
          </a:p>
        </p:txBody>
      </p:sp>
      <p:sp>
        <p:nvSpPr>
          <p:cNvPr id="57348" name="Text Box 3"/>
          <p:cNvSpPr txBox="1">
            <a:spLocks noChangeArrowheads="1"/>
          </p:cNvSpPr>
          <p:nvPr/>
        </p:nvSpPr>
        <p:spPr bwMode="auto">
          <a:xfrm>
            <a:off x="395288" y="1700213"/>
            <a:ext cx="2730500" cy="822325"/>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zh-CN" sz="2400">
                <a:solidFill>
                  <a:schemeClr val="tx1"/>
                </a:solidFill>
                <a:ea typeface="楷体_GB2312" pitchFamily="49" charset="-122"/>
              </a:rPr>
              <a:t>传统方法</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3</a:t>
            </a:r>
            <a:r>
              <a:rPr lang="en-US" altLang="zh-CN" sz="2400">
                <a:solidFill>
                  <a:schemeClr val="tx1"/>
                </a:solidFill>
                <a:ea typeface="楷体_GB2312" pitchFamily="49" charset="-122"/>
              </a:rPr>
              <a:t>)</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a:t>
            </a:r>
          </a:p>
        </p:txBody>
      </p:sp>
      <p:sp>
        <p:nvSpPr>
          <p:cNvPr id="57349" name="Rectangle 4"/>
          <p:cNvSpPr>
            <a:spLocks noChangeArrowheads="1"/>
          </p:cNvSpPr>
          <p:nvPr/>
        </p:nvSpPr>
        <p:spPr bwMode="auto">
          <a:xfrm>
            <a:off x="395288" y="2492375"/>
            <a:ext cx="8496300" cy="647700"/>
          </a:xfrm>
          <a:prstGeom prst="rect">
            <a:avLst/>
          </a:prstGeom>
          <a:noFill/>
          <a:ln w="9525">
            <a:noFill/>
            <a:miter lim="800000"/>
            <a:headEnd/>
            <a:tailEnd/>
          </a:ln>
          <a:effectLst/>
        </p:spPr>
        <p:txBody>
          <a:bodyPr/>
          <a:lstStyle/>
          <a:p>
            <a:pPr marL="609600" indent="-609600" algn="l">
              <a:spcBef>
                <a:spcPct val="20000"/>
              </a:spcBef>
            </a:pPr>
            <a:r>
              <a:rPr kumimoji="1" lang="zh-CN" altLang="en-US" sz="2400">
                <a:solidFill>
                  <a:schemeClr val="tx1"/>
                </a:solidFill>
                <a:latin typeface="Times New Roman" pitchFamily="18" charset="0"/>
                <a:ea typeface="楷体_GB2312" pitchFamily="49" charset="-122"/>
              </a:rPr>
              <a:t>为了降低时间复杂度，必须减少乘法的次数。</a:t>
            </a:r>
          </a:p>
          <a:p>
            <a:pPr marL="609600" indent="-609600" algn="l">
              <a:spcBef>
                <a:spcPct val="20000"/>
              </a:spcBef>
            </a:pPr>
            <a:endParaRPr kumimoji="1" lang="zh-CN" altLang="en-US" sz="3600">
              <a:latin typeface="Times New Roman" pitchFamily="18" charset="0"/>
              <a:ea typeface="楷体_GB2312" pitchFamily="49" charset="-122"/>
            </a:endParaRPr>
          </a:p>
        </p:txBody>
      </p:sp>
      <p:graphicFrame>
        <p:nvGraphicFramePr>
          <p:cNvPr id="57350" name="Object 5"/>
          <p:cNvGraphicFramePr>
            <a:graphicFrameLocks noChangeAspect="1"/>
          </p:cNvGraphicFramePr>
          <p:nvPr/>
        </p:nvGraphicFramePr>
        <p:xfrm>
          <a:off x="2268538" y="2997200"/>
          <a:ext cx="4248150" cy="923925"/>
        </p:xfrm>
        <a:graphic>
          <a:graphicData uri="http://schemas.openxmlformats.org/presentationml/2006/ole">
            <mc:AlternateContent xmlns:mc="http://schemas.openxmlformats.org/markup-compatibility/2006">
              <mc:Choice xmlns:v="urn:schemas-microsoft-com:vml" Requires="v">
                <p:oleObj name="公式" r:id="rId2" imgW="2222500" imgH="482600" progId="Equation.3">
                  <p:embed/>
                </p:oleObj>
              </mc:Choice>
              <mc:Fallback>
                <p:oleObj name="公式" r:id="rId2" imgW="22225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997200"/>
                        <a:ext cx="424815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6"/>
          <p:cNvSpPr>
            <a:spLocks noChangeArrowheads="1"/>
          </p:cNvSpPr>
          <p:nvPr/>
        </p:nvSpPr>
        <p:spPr bwMode="auto">
          <a:xfrm>
            <a:off x="0" y="2643188"/>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2" name="Rectangle 7"/>
          <p:cNvSpPr>
            <a:spLocks noChangeArrowheads="1"/>
          </p:cNvSpPr>
          <p:nvPr/>
        </p:nvSpPr>
        <p:spPr bwMode="auto">
          <a:xfrm>
            <a:off x="0" y="2862263"/>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3" name="Rectangle 8"/>
          <p:cNvSpPr>
            <a:spLocks noChangeArrowheads="1"/>
          </p:cNvSpPr>
          <p:nvPr/>
        </p:nvSpPr>
        <p:spPr bwMode="auto">
          <a:xfrm>
            <a:off x="0" y="3081338"/>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4" name="Rectangle 9"/>
          <p:cNvSpPr>
            <a:spLocks noChangeArrowheads="1"/>
          </p:cNvSpPr>
          <p:nvPr/>
        </p:nvSpPr>
        <p:spPr bwMode="auto">
          <a:xfrm>
            <a:off x="0" y="3309938"/>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5" name="Rectangle 10"/>
          <p:cNvSpPr>
            <a:spLocks noChangeArrowheads="1"/>
          </p:cNvSpPr>
          <p:nvPr/>
        </p:nvSpPr>
        <p:spPr bwMode="auto">
          <a:xfrm>
            <a:off x="0" y="3529013"/>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6" name="Rectangle 11"/>
          <p:cNvSpPr>
            <a:spLocks noChangeArrowheads="1"/>
          </p:cNvSpPr>
          <p:nvPr/>
        </p:nvSpPr>
        <p:spPr bwMode="auto">
          <a:xfrm>
            <a:off x="0" y="3757613"/>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57" name="Rectangle 12"/>
          <p:cNvSpPr>
            <a:spLocks noChangeArrowheads="1"/>
          </p:cNvSpPr>
          <p:nvPr/>
        </p:nvSpPr>
        <p:spPr bwMode="auto">
          <a:xfrm>
            <a:off x="0" y="3986213"/>
            <a:ext cx="9144000" cy="0"/>
          </a:xfrm>
          <a:prstGeom prst="rect">
            <a:avLst/>
          </a:prstGeom>
          <a:noFill/>
          <a:ln w="6350">
            <a:noFill/>
            <a:miter lim="800000"/>
            <a:headEnd/>
            <a:tailEnd/>
          </a:ln>
          <a:effectLst/>
        </p:spPr>
        <p:txBody>
          <a:bodyPr wrap="none" anchor="ctr">
            <a:spAutoFit/>
          </a:bodyPr>
          <a:lstStyle/>
          <a:p>
            <a:endParaRPr lang="zh-CN" altLang="en-US"/>
          </a:p>
        </p:txBody>
      </p:sp>
      <p:grpSp>
        <p:nvGrpSpPr>
          <p:cNvPr id="2" name="Group 13"/>
          <p:cNvGrpSpPr>
            <a:grpSpLocks/>
          </p:cNvGrpSpPr>
          <p:nvPr/>
        </p:nvGrpSpPr>
        <p:grpSpPr bwMode="auto">
          <a:xfrm>
            <a:off x="323850" y="3860800"/>
            <a:ext cx="3311525" cy="2808288"/>
            <a:chOff x="0" y="1665"/>
            <a:chExt cx="1104" cy="990"/>
          </a:xfrm>
        </p:grpSpPr>
        <p:graphicFrame>
          <p:nvGraphicFramePr>
            <p:cNvPr id="57372" name="Object 14"/>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name="公式" r:id="rId4" imgW="1269449" imgH="215806" progId="Equation.3">
                    <p:embed/>
                  </p:oleObj>
                </mc:Choice>
                <mc:Fallback>
                  <p:oleObj name="公式" r:id="rId4" imgW="1269449"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3" name="Object 15"/>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name="公式" r:id="rId6" imgW="1269449" imgH="215806" progId="Equation.3">
                    <p:embed/>
                  </p:oleObj>
                </mc:Choice>
                <mc:Fallback>
                  <p:oleObj name="公式" r:id="rId6" imgW="1269449"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4" name="Object 16"/>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name="公式" r:id="rId8" imgW="1270000" imgH="228600" progId="Equation.3">
                    <p:embed/>
                  </p:oleObj>
                </mc:Choice>
                <mc:Fallback>
                  <p:oleObj name="公式" r:id="rId8" imgW="1270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5" name="Object 17"/>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name="公式" r:id="rId10" imgW="1282700" imgH="215900" progId="Equation.3">
                    <p:embed/>
                  </p:oleObj>
                </mc:Choice>
                <mc:Fallback>
                  <p:oleObj name="公式" r:id="rId10" imgW="1282700" imgH="215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6" name="Object 18"/>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name="公式" r:id="rId12" imgW="1739900" imgH="228600" progId="Equation.3">
                    <p:embed/>
                  </p:oleObj>
                </mc:Choice>
                <mc:Fallback>
                  <p:oleObj name="公式" r:id="rId12" imgW="17399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7" name="Object 19"/>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name="公式" r:id="rId14" imgW="1752600" imgH="228600" progId="Equation.3">
                    <p:embed/>
                  </p:oleObj>
                </mc:Choice>
                <mc:Fallback>
                  <p:oleObj name="公式" r:id="rId14" imgW="17526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8" name="Object 20"/>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name="公式" r:id="rId16" imgW="1714500" imgH="228600" progId="Equation.3">
                    <p:embed/>
                  </p:oleObj>
                </mc:Choice>
                <mc:Fallback>
                  <p:oleObj name="公式" r:id="rId16" imgW="17145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59" name="AutoShape 21"/>
          <p:cNvSpPr>
            <a:spLocks noChangeArrowheads="1"/>
          </p:cNvSpPr>
          <p:nvPr/>
        </p:nvSpPr>
        <p:spPr bwMode="auto">
          <a:xfrm>
            <a:off x="3708400" y="4868863"/>
            <a:ext cx="576263" cy="288925"/>
          </a:xfrm>
          <a:prstGeom prst="rightArrow">
            <a:avLst>
              <a:gd name="adj1" fmla="val 50000"/>
              <a:gd name="adj2" fmla="val 49863"/>
            </a:avLst>
          </a:prstGeom>
          <a:solidFill>
            <a:schemeClr val="accent2"/>
          </a:solidFill>
          <a:ln w="6350">
            <a:noFill/>
            <a:miter lim="800000"/>
            <a:headEnd/>
            <a:tailEnd/>
          </a:ln>
          <a:effectLst/>
        </p:spPr>
        <p:txBody>
          <a:bodyPr wrap="none" anchor="ctr">
            <a:spAutoFit/>
          </a:bodyPr>
          <a:lstStyle/>
          <a:p>
            <a:endParaRPr lang="zh-CN" altLang="en-US"/>
          </a:p>
        </p:txBody>
      </p:sp>
      <p:sp>
        <p:nvSpPr>
          <p:cNvPr id="57360" name="Rectangle 22"/>
          <p:cNvSpPr>
            <a:spLocks noChangeArrowheads="1"/>
          </p:cNvSpPr>
          <p:nvPr/>
        </p:nvSpPr>
        <p:spPr bwMode="auto">
          <a:xfrm>
            <a:off x="0" y="2976563"/>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61" name="Rectangle 23"/>
          <p:cNvSpPr>
            <a:spLocks noChangeArrowheads="1"/>
          </p:cNvSpPr>
          <p:nvPr/>
        </p:nvSpPr>
        <p:spPr bwMode="auto">
          <a:xfrm>
            <a:off x="0" y="3205163"/>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62" name="Rectangle 24"/>
          <p:cNvSpPr>
            <a:spLocks noChangeArrowheads="1"/>
          </p:cNvSpPr>
          <p:nvPr/>
        </p:nvSpPr>
        <p:spPr bwMode="auto">
          <a:xfrm>
            <a:off x="0" y="3424238"/>
            <a:ext cx="9144000" cy="0"/>
          </a:xfrm>
          <a:prstGeom prst="rect">
            <a:avLst/>
          </a:prstGeom>
          <a:noFill/>
          <a:ln w="6350">
            <a:noFill/>
            <a:miter lim="800000"/>
            <a:headEnd/>
            <a:tailEnd/>
          </a:ln>
          <a:effectLst/>
        </p:spPr>
        <p:txBody>
          <a:bodyPr wrap="none" anchor="ctr">
            <a:spAutoFit/>
          </a:bodyPr>
          <a:lstStyle/>
          <a:p>
            <a:endParaRPr lang="zh-CN" altLang="en-US"/>
          </a:p>
        </p:txBody>
      </p:sp>
      <p:sp>
        <p:nvSpPr>
          <p:cNvPr id="57363" name="Rectangle 25"/>
          <p:cNvSpPr>
            <a:spLocks noChangeArrowheads="1"/>
          </p:cNvSpPr>
          <p:nvPr/>
        </p:nvSpPr>
        <p:spPr bwMode="auto">
          <a:xfrm>
            <a:off x="0" y="3652838"/>
            <a:ext cx="9144000" cy="0"/>
          </a:xfrm>
          <a:prstGeom prst="rect">
            <a:avLst/>
          </a:prstGeom>
          <a:noFill/>
          <a:ln w="6350">
            <a:noFill/>
            <a:miter lim="800000"/>
            <a:headEnd/>
            <a:tailEnd/>
          </a:ln>
          <a:effectLst/>
        </p:spPr>
        <p:txBody>
          <a:bodyPr wrap="none" anchor="ctr">
            <a:spAutoFit/>
          </a:bodyPr>
          <a:lstStyle/>
          <a:p>
            <a:endParaRPr lang="zh-CN" altLang="en-US"/>
          </a:p>
        </p:txBody>
      </p:sp>
      <p:grpSp>
        <p:nvGrpSpPr>
          <p:cNvPr id="3" name="Group 26"/>
          <p:cNvGrpSpPr>
            <a:grpSpLocks/>
          </p:cNvGrpSpPr>
          <p:nvPr/>
        </p:nvGrpSpPr>
        <p:grpSpPr bwMode="auto">
          <a:xfrm>
            <a:off x="4787900" y="4149725"/>
            <a:ext cx="3168650" cy="2232025"/>
            <a:chOff x="0" y="1875"/>
            <a:chExt cx="1062" cy="570"/>
          </a:xfrm>
        </p:grpSpPr>
        <p:graphicFrame>
          <p:nvGraphicFramePr>
            <p:cNvPr id="57368"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name="公式" r:id="rId18" imgW="1689100" imgH="228600" progId="Equation.3">
                    <p:embed/>
                  </p:oleObj>
                </mc:Choice>
                <mc:Fallback>
                  <p:oleObj name="公式" r:id="rId18" imgW="16891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9"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name="公式" r:id="rId20" imgW="964781" imgH="215806" progId="Equation.3">
                    <p:embed/>
                  </p:oleObj>
                </mc:Choice>
                <mc:Fallback>
                  <p:oleObj name="公式" r:id="rId20" imgW="964781" imgH="21580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0"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name="公式" r:id="rId22" imgW="977900" imgH="228600" progId="Equation.3">
                    <p:embed/>
                  </p:oleObj>
                </mc:Choice>
                <mc:Fallback>
                  <p:oleObj name="公式" r:id="rId22" imgW="97790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1"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name="公式" r:id="rId24" imgW="1689100" imgH="228600" progId="Equation.3">
                    <p:embed/>
                  </p:oleObj>
                </mc:Choice>
                <mc:Fallback>
                  <p:oleObj name="公式" r:id="rId24" imgW="16891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1"/>
          <p:cNvGrpSpPr>
            <a:grpSpLocks/>
          </p:cNvGrpSpPr>
          <p:nvPr/>
        </p:nvGrpSpPr>
        <p:grpSpPr bwMode="auto">
          <a:xfrm>
            <a:off x="1331913" y="2492375"/>
            <a:ext cx="7010400" cy="1955800"/>
            <a:chOff x="703" y="1525"/>
            <a:chExt cx="4416" cy="1232"/>
          </a:xfrm>
        </p:grpSpPr>
        <p:sp>
          <p:nvSpPr>
            <p:cNvPr id="346144" name="AutoShape 32"/>
            <p:cNvSpPr>
              <a:spLocks noChangeArrowheads="1"/>
            </p:cNvSpPr>
            <p:nvPr/>
          </p:nvSpPr>
          <p:spPr bwMode="auto">
            <a:xfrm>
              <a:off x="703" y="1525"/>
              <a:ext cx="4416" cy="1232"/>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defRPr/>
              </a:pPr>
              <a:r>
                <a:rPr lang="zh-CN" altLang="en-US" sz="2400" b="1">
                  <a:solidFill>
                    <a:schemeClr val="tx1"/>
                  </a:solidFill>
                  <a:ea typeface="黑体" pitchFamily="2" charset="-122"/>
                </a:rPr>
                <a:t>复杂度分析</a:t>
              </a:r>
            </a:p>
            <a:p>
              <a:pPr algn="l" eaLnBrk="0" hangingPunct="0">
                <a:defRPr/>
              </a:pPr>
              <a:endParaRPr lang="zh-CN" altLang="en-US" sz="2400" b="1">
                <a:solidFill>
                  <a:schemeClr val="tx1"/>
                </a:solidFill>
                <a:effectLst>
                  <a:outerShdw blurRad="38100" dist="38100" dir="2700000" algn="tl">
                    <a:srgbClr val="C0C0C0"/>
                  </a:outerShdw>
                </a:effectLst>
                <a:ea typeface="黑体" pitchFamily="2" charset="-122"/>
              </a:endParaRPr>
            </a:p>
            <a:p>
              <a:pPr algn="l" eaLnBrk="0" hangingPunct="0">
                <a:defRPr/>
              </a:pPr>
              <a:endParaRPr lang="zh-CN" altLang="en-US" sz="2400" b="1">
                <a:solidFill>
                  <a:schemeClr val="tx1"/>
                </a:solidFill>
                <a:ea typeface="宋体" pitchFamily="2" charset="-122"/>
              </a:endParaRPr>
            </a:p>
            <a:p>
              <a:pPr eaLnBrk="0" hangingPunct="0">
                <a:defRPr/>
              </a:pPr>
              <a:r>
                <a:rPr lang="en-US" altLang="zh-CN" sz="2400">
                  <a:solidFill>
                    <a:schemeClr val="tx1"/>
                  </a:solidFill>
                  <a:ea typeface="宋体" pitchFamily="2" charset="-122"/>
                </a:rPr>
                <a:t>T(n)=O(n</a:t>
              </a:r>
              <a:r>
                <a:rPr lang="en-US" altLang="zh-CN" sz="2400" baseline="30000">
                  <a:solidFill>
                    <a:schemeClr val="tx1"/>
                  </a:solidFill>
                  <a:ea typeface="宋体" pitchFamily="2" charset="-122"/>
                </a:rPr>
                <a:t>log7</a:t>
              </a:r>
              <a:r>
                <a:rPr lang="en-US" altLang="zh-CN" sz="2400">
                  <a:solidFill>
                    <a:schemeClr val="tx1"/>
                  </a:solidFill>
                  <a:ea typeface="宋体" pitchFamily="2" charset="-122"/>
                </a:rPr>
                <a:t>) =O(n</a:t>
              </a:r>
              <a:r>
                <a:rPr lang="en-US" altLang="zh-CN" sz="2400" baseline="30000">
                  <a:solidFill>
                    <a:schemeClr val="tx1"/>
                  </a:solidFill>
                  <a:ea typeface="宋体" pitchFamily="2" charset="-122"/>
                </a:rPr>
                <a:t>2.81</a:t>
              </a:r>
              <a:r>
                <a:rPr lang="en-US" altLang="zh-CN" sz="2400">
                  <a:solidFill>
                    <a:schemeClr val="tx1"/>
                  </a:solidFill>
                  <a:ea typeface="宋体" pitchFamily="2" charset="-122"/>
                </a:rPr>
                <a:t>)</a:t>
              </a:r>
              <a:r>
                <a:rPr lang="en-US" altLang="zh-CN" sz="3600" b="1">
                  <a:solidFill>
                    <a:srgbClr val="FF0000"/>
                  </a:solidFill>
                  <a:ea typeface="楷体_GB2312" pitchFamily="49" charset="-122"/>
                  <a:sym typeface="Wingdings" pitchFamily="2" charset="2"/>
                </a:rPr>
                <a:t></a:t>
              </a:r>
              <a:r>
                <a:rPr lang="zh-CN" altLang="zh-CN" sz="2400" b="1">
                  <a:solidFill>
                    <a:srgbClr val="FF0000"/>
                  </a:solidFill>
                  <a:ea typeface="楷体_GB2312" pitchFamily="49" charset="-122"/>
                  <a:sym typeface="Wingdings" pitchFamily="2" charset="2"/>
                </a:rPr>
                <a:t>较大的改进</a:t>
              </a:r>
              <a:r>
                <a:rPr lang="zh-CN" altLang="en-US" sz="2400" b="1">
                  <a:solidFill>
                    <a:srgbClr val="FF0000"/>
                  </a:solidFill>
                  <a:ea typeface="楷体_GB2312" pitchFamily="49" charset="-122"/>
                  <a:sym typeface="Wingdings" pitchFamily="2" charset="2"/>
                </a:rPr>
                <a:t></a:t>
              </a:r>
            </a:p>
          </p:txBody>
        </p:sp>
        <p:graphicFrame>
          <p:nvGraphicFramePr>
            <p:cNvPr id="57367" name="Object 33"/>
            <p:cNvGraphicFramePr>
              <a:graphicFrameLocks noChangeAspect="1"/>
            </p:cNvGraphicFramePr>
            <p:nvPr/>
          </p:nvGraphicFramePr>
          <p:xfrm>
            <a:off x="1311" y="1752"/>
            <a:ext cx="2822" cy="647"/>
          </p:xfrm>
          <a:graphic>
            <a:graphicData uri="http://schemas.openxmlformats.org/presentationml/2006/ole">
              <mc:AlternateContent xmlns:mc="http://schemas.openxmlformats.org/markup-compatibility/2006">
                <mc:Choice xmlns:v="urn:schemas-microsoft-com:vml" Requires="v">
                  <p:oleObj name="公式" r:id="rId26" imgW="1993680" imgH="457200" progId="Equation.3">
                    <p:embed/>
                  </p:oleObj>
                </mc:Choice>
                <mc:Fallback>
                  <p:oleObj name="公式" r:id="rId26" imgW="1993680" imgH="4572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11" y="1752"/>
                          <a:ext cx="2822" cy="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00150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85E423B-9ECC-4A05-AB63-82FB88F0DFAB}" type="slidenum">
              <a:rPr lang="zh-CN" altLang="en-US"/>
              <a:pPr>
                <a:defRPr/>
              </a:pPr>
              <a:t>125</a:t>
            </a:fld>
            <a:endParaRPr lang="en-US" altLang="zh-CN"/>
          </a:p>
        </p:txBody>
      </p:sp>
      <p:sp>
        <p:nvSpPr>
          <p:cNvPr id="347138"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en-US" altLang="zh-CN">
                <a:effectLst>
                  <a:outerShdw blurRad="38100" dist="38100" dir="2700000" algn="tl">
                    <a:srgbClr val="C0C0C0"/>
                  </a:outerShdw>
                </a:effectLst>
                <a:latin typeface="黑体" pitchFamily="2" charset="-122"/>
                <a:ea typeface="黑体" pitchFamily="2" charset="-122"/>
              </a:rPr>
              <a:t>Strassen</a:t>
            </a:r>
            <a:r>
              <a:rPr lang="zh-CN" altLang="en-US">
                <a:effectLst>
                  <a:outerShdw blurRad="38100" dist="38100" dir="2700000" algn="tl">
                    <a:srgbClr val="C0C0C0"/>
                  </a:outerShdw>
                </a:effectLst>
                <a:latin typeface="黑体" pitchFamily="2" charset="-122"/>
                <a:ea typeface="黑体" pitchFamily="2" charset="-122"/>
              </a:rPr>
              <a:t>矩阵乘法</a:t>
            </a:r>
          </a:p>
        </p:txBody>
      </p:sp>
      <p:sp>
        <p:nvSpPr>
          <p:cNvPr id="58372" name="Text Box 3"/>
          <p:cNvSpPr txBox="1">
            <a:spLocks noChangeArrowheads="1"/>
          </p:cNvSpPr>
          <p:nvPr/>
        </p:nvSpPr>
        <p:spPr bwMode="auto">
          <a:xfrm>
            <a:off x="395288" y="1700213"/>
            <a:ext cx="2730500" cy="1187450"/>
          </a:xfrm>
          <a:prstGeom prst="rect">
            <a:avLst/>
          </a:prstGeom>
          <a:noFill/>
          <a:ln w="6350">
            <a:noFill/>
            <a:miter lim="800000"/>
            <a:headEnd/>
            <a:tailEnd/>
          </a:ln>
          <a:effectLst/>
        </p:spPr>
        <p:txBody>
          <a:bodyPr wrap="none">
            <a:spAutoFit/>
          </a:bodyPr>
          <a:lstStyle/>
          <a:p>
            <a:pPr algn="l">
              <a:buFont typeface="Wingdings" pitchFamily="2" charset="2"/>
              <a:buChar char="u"/>
            </a:pPr>
            <a:r>
              <a:rPr lang="zh-CN" altLang="zh-CN" sz="2400">
                <a:solidFill>
                  <a:schemeClr val="tx1"/>
                </a:solidFill>
                <a:ea typeface="楷体_GB2312" pitchFamily="49" charset="-122"/>
              </a:rPr>
              <a:t>传统方法</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3</a:t>
            </a:r>
            <a:r>
              <a:rPr lang="en-US" altLang="zh-CN" sz="2400">
                <a:solidFill>
                  <a:schemeClr val="tx1"/>
                </a:solidFill>
                <a:ea typeface="楷体_GB2312" pitchFamily="49" charset="-122"/>
              </a:rPr>
              <a:t>)</a:t>
            </a:r>
          </a:p>
          <a:p>
            <a:pPr algn="l">
              <a:buFont typeface="Wingdings" pitchFamily="2" charset="2"/>
              <a:buChar char="u"/>
            </a:pPr>
            <a:r>
              <a:rPr lang="zh-CN" altLang="en-US" sz="2400">
                <a:solidFill>
                  <a:schemeClr val="tx1"/>
                </a:solidFill>
                <a:ea typeface="楷体_GB2312" pitchFamily="49" charset="-122"/>
                <a:sym typeface="Wingdings" pitchFamily="2" charset="2"/>
              </a:rPr>
              <a:t>分治法</a:t>
            </a:r>
            <a:r>
              <a:rPr lang="en-US" altLang="zh-CN" sz="2400">
                <a:solidFill>
                  <a:schemeClr val="tx1"/>
                </a:solidFill>
                <a:ea typeface="楷体_GB2312" pitchFamily="49" charset="-122"/>
                <a:sym typeface="Wingdings" pitchFamily="2" charset="2"/>
              </a:rPr>
              <a:t>: </a:t>
            </a:r>
            <a:r>
              <a:rPr lang="en-US" altLang="zh-CN" sz="2400">
                <a:solidFill>
                  <a:schemeClr val="tx1"/>
                </a:solidFill>
                <a:ea typeface="宋体" pitchFamily="2" charset="-122"/>
              </a:rPr>
              <a:t>O(n</a:t>
            </a:r>
            <a:r>
              <a:rPr lang="en-US" altLang="zh-CN" sz="2400" baseline="30000">
                <a:solidFill>
                  <a:schemeClr val="tx1"/>
                </a:solidFill>
                <a:ea typeface="宋体" pitchFamily="2" charset="-122"/>
              </a:rPr>
              <a:t>2.81</a:t>
            </a:r>
            <a:r>
              <a:rPr lang="en-US" altLang="zh-CN" sz="2400">
                <a:solidFill>
                  <a:schemeClr val="tx1"/>
                </a:solidFill>
                <a:ea typeface="宋体" pitchFamily="2" charset="-122"/>
              </a:rPr>
              <a:t>)</a:t>
            </a:r>
          </a:p>
          <a:p>
            <a:pPr algn="l">
              <a:buFont typeface="Wingdings" pitchFamily="2" charset="2"/>
              <a:buChar char="u"/>
            </a:pPr>
            <a:r>
              <a:rPr lang="zh-CN" altLang="en-US" sz="2400">
                <a:solidFill>
                  <a:schemeClr val="tx1"/>
                </a:solidFill>
                <a:ea typeface="楷体_GB2312" pitchFamily="49" charset="-122"/>
                <a:sym typeface="Wingdings" pitchFamily="2" charset="2"/>
              </a:rPr>
              <a:t>更快的方法</a:t>
            </a:r>
            <a:r>
              <a:rPr lang="en-US" altLang="zh-CN" sz="2400">
                <a:solidFill>
                  <a:schemeClr val="tx1"/>
                </a:solidFill>
                <a:ea typeface="楷体_GB2312" pitchFamily="49" charset="-122"/>
                <a:sym typeface="Wingdings" pitchFamily="2" charset="2"/>
              </a:rPr>
              <a:t>??</a:t>
            </a:r>
            <a:endParaRPr lang="en-US" altLang="zh-CN" sz="2400">
              <a:solidFill>
                <a:schemeClr val="tx1"/>
              </a:solidFill>
              <a:ea typeface="宋体" pitchFamily="2" charset="-122"/>
            </a:endParaRPr>
          </a:p>
        </p:txBody>
      </p:sp>
      <p:sp>
        <p:nvSpPr>
          <p:cNvPr id="347140" name="Text Box 4"/>
          <p:cNvSpPr txBox="1">
            <a:spLocks noChangeArrowheads="1"/>
          </p:cNvSpPr>
          <p:nvPr/>
        </p:nvSpPr>
        <p:spPr bwMode="auto">
          <a:xfrm>
            <a:off x="539750" y="2997200"/>
            <a:ext cx="8353425" cy="3429000"/>
          </a:xfrm>
          <a:prstGeom prst="rect">
            <a:avLst/>
          </a:prstGeom>
          <a:noFill/>
          <a:ln w="50800">
            <a:solidFill>
              <a:schemeClr val="accent2"/>
            </a:solidFill>
            <a:miter lim="800000"/>
            <a:headEnd/>
            <a:tailEnd/>
          </a:ln>
          <a:effectLst/>
        </p:spPr>
        <p:txBody>
          <a:bodyPr>
            <a:spAutoFit/>
          </a:bodyPr>
          <a:lstStyle/>
          <a:p>
            <a:pPr algn="l">
              <a:buFont typeface="Wingdings" pitchFamily="2" charset="2"/>
              <a:buChar char="Ø"/>
            </a:pPr>
            <a:r>
              <a:rPr lang="en-US" altLang="zh-CN" sz="2400">
                <a:solidFill>
                  <a:schemeClr val="tx1"/>
                </a:solidFill>
                <a:ea typeface="楷体_GB2312" pitchFamily="49" charset="-122"/>
              </a:rPr>
              <a:t>Hopcroft</a:t>
            </a:r>
            <a:r>
              <a:rPr lang="zh-CN" altLang="en-US" sz="2400">
                <a:solidFill>
                  <a:schemeClr val="tx1"/>
                </a:solidFill>
                <a:ea typeface="楷体_GB2312" pitchFamily="49" charset="-122"/>
              </a:rPr>
              <a:t>和</a:t>
            </a:r>
            <a:r>
              <a:rPr lang="en-US" altLang="zh-CN" sz="2400">
                <a:solidFill>
                  <a:schemeClr val="tx1"/>
                </a:solidFill>
                <a:ea typeface="楷体_GB2312" pitchFamily="49" charset="-122"/>
              </a:rPr>
              <a:t>Kerr</a:t>
            </a:r>
            <a:r>
              <a:rPr lang="zh-CN" altLang="en-US" sz="2400">
                <a:solidFill>
                  <a:schemeClr val="tx1"/>
                </a:solidFill>
                <a:ea typeface="楷体_GB2312" pitchFamily="49" charset="-122"/>
              </a:rPr>
              <a:t>已经证明</a:t>
            </a:r>
            <a:r>
              <a:rPr lang="en-US" altLang="zh-CN" sz="2400">
                <a:solidFill>
                  <a:schemeClr val="tx1"/>
                </a:solidFill>
                <a:ea typeface="楷体_GB2312" pitchFamily="49" charset="-122"/>
              </a:rPr>
              <a:t>(1971)</a:t>
            </a:r>
            <a:r>
              <a:rPr lang="zh-CN" altLang="en-US" sz="2400">
                <a:solidFill>
                  <a:schemeClr val="tx1"/>
                </a:solidFill>
                <a:ea typeface="楷体_GB2312" pitchFamily="49" charset="-122"/>
              </a:rPr>
              <a:t>，计算</a:t>
            </a:r>
            <a:r>
              <a:rPr lang="en-US" altLang="zh-CN" sz="2400">
                <a:solidFill>
                  <a:schemeClr val="tx1"/>
                </a:solidFill>
                <a:ea typeface="楷体_GB2312" pitchFamily="49" charset="-122"/>
              </a:rPr>
              <a:t>2</a:t>
            </a:r>
            <a:r>
              <a:rPr lang="zh-CN" altLang="en-US" sz="2400">
                <a:solidFill>
                  <a:schemeClr val="tx1"/>
                </a:solidFill>
                <a:ea typeface="楷体_GB2312" pitchFamily="49" charset="-122"/>
              </a:rPr>
              <a:t>个２</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２矩阵的乘积，</a:t>
            </a:r>
            <a:r>
              <a:rPr lang="en-US" altLang="zh-CN" sz="2400">
                <a:solidFill>
                  <a:schemeClr val="tx1"/>
                </a:solidFill>
                <a:ea typeface="楷体_GB2312" pitchFamily="49" charset="-122"/>
              </a:rPr>
              <a:t>7</a:t>
            </a:r>
            <a:r>
              <a:rPr lang="zh-CN" altLang="en-US" sz="2400">
                <a:solidFill>
                  <a:schemeClr val="tx1"/>
                </a:solidFill>
                <a:ea typeface="楷体_GB2312" pitchFamily="49" charset="-122"/>
              </a:rPr>
              <a:t>次乘法是必要的。因此，要想进一步改进矩阵乘法的时间复杂性，就不能再基于计算</a:t>
            </a:r>
            <a:r>
              <a:rPr lang="en-US" altLang="zh-CN" sz="2400">
                <a:solidFill>
                  <a:schemeClr val="tx1"/>
                </a:solidFill>
                <a:ea typeface="楷体_GB2312" pitchFamily="49" charset="-122"/>
              </a:rPr>
              <a:t>2×2</a:t>
            </a:r>
            <a:r>
              <a:rPr lang="zh-CN" altLang="en-US" sz="2400">
                <a:solidFill>
                  <a:schemeClr val="tx1"/>
                </a:solidFill>
                <a:ea typeface="楷体_GB2312" pitchFamily="49" charset="-122"/>
              </a:rPr>
              <a:t>矩阵的</a:t>
            </a:r>
            <a:r>
              <a:rPr lang="en-US" altLang="zh-CN" sz="2400">
                <a:solidFill>
                  <a:schemeClr val="tx1"/>
                </a:solidFill>
                <a:ea typeface="楷体_GB2312" pitchFamily="49" charset="-122"/>
              </a:rPr>
              <a:t>7</a:t>
            </a:r>
            <a:r>
              <a:rPr lang="zh-CN" altLang="en-US" sz="2400">
                <a:solidFill>
                  <a:schemeClr val="tx1"/>
                </a:solidFill>
                <a:ea typeface="楷体_GB2312" pitchFamily="49" charset="-122"/>
              </a:rPr>
              <a:t>次乘法这样的方法了。或许应当研究３</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３或５</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５矩阵的更好算法。</a:t>
            </a:r>
          </a:p>
          <a:p>
            <a:pPr algn="l">
              <a:buFont typeface="Wingdings" pitchFamily="2" charset="2"/>
              <a:buChar char="Ø"/>
            </a:pPr>
            <a:endParaRPr lang="zh-CN" altLang="en-US" sz="2400">
              <a:solidFill>
                <a:schemeClr val="tx1"/>
              </a:solidFill>
              <a:ea typeface="楷体_GB2312" pitchFamily="49" charset="-122"/>
            </a:endParaRPr>
          </a:p>
          <a:p>
            <a:pPr algn="l">
              <a:buFont typeface="Wingdings" pitchFamily="2" charset="2"/>
              <a:buChar char="Ø"/>
            </a:pPr>
            <a:r>
              <a:rPr lang="zh-CN" altLang="en-US" sz="2400">
                <a:solidFill>
                  <a:schemeClr val="tx1"/>
                </a:solidFill>
                <a:ea typeface="楷体_GB2312" pitchFamily="49" charset="-122"/>
              </a:rPr>
              <a:t>在</a:t>
            </a:r>
            <a:r>
              <a:rPr lang="en-US" altLang="zh-CN" sz="2400">
                <a:solidFill>
                  <a:schemeClr val="tx1"/>
                </a:solidFill>
                <a:ea typeface="楷体_GB2312" pitchFamily="49" charset="-122"/>
              </a:rPr>
              <a:t>Strassen</a:t>
            </a:r>
            <a:r>
              <a:rPr lang="zh-CN" altLang="en-US" sz="2400">
                <a:solidFill>
                  <a:schemeClr val="tx1"/>
                </a:solidFill>
                <a:ea typeface="楷体_GB2312" pitchFamily="49" charset="-122"/>
              </a:rPr>
              <a:t>之后又有许多算法改进了矩阵乘法的计算时间复杂性。目前最好的计算时间上界是 </a:t>
            </a:r>
            <a:r>
              <a:rPr lang="en-US" altLang="zh-CN" sz="2400" b="1">
                <a:solidFill>
                  <a:srgbClr val="FF0000"/>
                </a:solidFill>
                <a:ea typeface="楷体_GB2312" pitchFamily="49" charset="-122"/>
              </a:rPr>
              <a:t>O(n</a:t>
            </a:r>
            <a:r>
              <a:rPr lang="en-US" altLang="zh-CN" sz="2400" b="1" baseline="30000">
                <a:solidFill>
                  <a:srgbClr val="FF0000"/>
                </a:solidFill>
                <a:ea typeface="楷体_GB2312" pitchFamily="49" charset="-122"/>
              </a:rPr>
              <a:t>2.376</a:t>
            </a:r>
            <a:r>
              <a:rPr lang="en-US" altLang="zh-CN" sz="2400" b="1">
                <a:solidFill>
                  <a:srgbClr val="FF0000"/>
                </a:solidFill>
                <a:ea typeface="楷体_GB2312" pitchFamily="49" charset="-122"/>
              </a:rPr>
              <a:t>)</a:t>
            </a:r>
          </a:p>
          <a:p>
            <a:pPr algn="l">
              <a:buFont typeface="Wingdings" pitchFamily="2" charset="2"/>
              <a:buChar char="Ø"/>
            </a:pPr>
            <a:endParaRPr lang="en-US" altLang="zh-CN" sz="2400" b="1">
              <a:solidFill>
                <a:schemeClr val="tx1"/>
              </a:solidFill>
              <a:ea typeface="楷体_GB2312" pitchFamily="49" charset="-122"/>
            </a:endParaRPr>
          </a:p>
          <a:p>
            <a:pPr algn="l">
              <a:buFont typeface="Wingdings" pitchFamily="2" charset="2"/>
              <a:buChar char="Ø"/>
            </a:pPr>
            <a:r>
              <a:rPr lang="zh-CN" altLang="en-US" sz="2400">
                <a:solidFill>
                  <a:schemeClr val="tx1"/>
                </a:solidFill>
                <a:ea typeface="楷体_GB2312" pitchFamily="49" charset="-122"/>
              </a:rPr>
              <a:t>是否能找到</a:t>
            </a:r>
            <a:r>
              <a:rPr lang="en-US" altLang="zh-CN" sz="2400">
                <a:solidFill>
                  <a:schemeClr val="tx1"/>
                </a:solidFill>
                <a:ea typeface="楷体_GB2312" pitchFamily="49" charset="-122"/>
              </a:rPr>
              <a:t>O(n</a:t>
            </a:r>
            <a:r>
              <a:rPr lang="en-US" altLang="zh-CN" sz="2400" baseline="30000">
                <a:solidFill>
                  <a:schemeClr val="tx1"/>
                </a:solidFill>
                <a:ea typeface="楷体_GB2312" pitchFamily="49" charset="-122"/>
              </a:rPr>
              <a:t>2</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的算法？？？目前为止还没有结果。</a:t>
            </a:r>
          </a:p>
        </p:txBody>
      </p:sp>
    </p:spTree>
    <p:extLst>
      <p:ext uri="{BB962C8B-B14F-4D97-AF65-F5344CB8AC3E}">
        <p14:creationId xmlns:p14="http://schemas.microsoft.com/office/powerpoint/2010/main" val="167334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blinds(horizontal)">
                                      <p:cBhvr>
                                        <p:cTn id="7" dur="500"/>
                                        <p:tgtEl>
                                          <p:spTgt spid="347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笑脸"/>
          <p:cNvPicPr>
            <a:picLocks noChangeAspect="1" noChangeArrowheads="1"/>
          </p:cNvPicPr>
          <p:nvPr/>
        </p:nvPicPr>
        <p:blipFill>
          <a:blip r:embed="rId2" cstate="print"/>
          <a:srcRect/>
          <a:stretch>
            <a:fillRect/>
          </a:stretch>
        </p:blipFill>
        <p:spPr bwMode="auto">
          <a:xfrm>
            <a:off x="2071670" y="1571612"/>
            <a:ext cx="4857784" cy="337055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45C1C56-4077-46D6-8D7F-42A3133A3E9D}" type="slidenum">
              <a:rPr lang="en-US" altLang="zh-CN"/>
              <a:pPr/>
              <a:t>13</a:t>
            </a:fld>
            <a:endParaRPr lang="en-US" altLang="zh-CN"/>
          </a:p>
        </p:txBody>
      </p:sp>
      <p:sp>
        <p:nvSpPr>
          <p:cNvPr id="35842" name="Rectangle 2"/>
          <p:cNvSpPr>
            <a:spLocks noChangeArrowheads="1"/>
          </p:cNvSpPr>
          <p:nvPr/>
        </p:nvSpPr>
        <p:spPr bwMode="auto">
          <a:xfrm>
            <a:off x="457200" y="836613"/>
            <a:ext cx="8229600" cy="5184775"/>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Designing recursive algorithm</a:t>
            </a:r>
          </a:p>
          <a:p>
            <a:pPr marL="742950" lvl="1" indent="-285750" algn="l">
              <a:spcBef>
                <a:spcPct val="20000"/>
              </a:spcBef>
              <a:buFontTx/>
              <a:buChar char="–"/>
            </a:pPr>
            <a:r>
              <a:rPr kumimoji="1" lang="en-US" altLang="zh-CN" sz="2800" b="1">
                <a:solidFill>
                  <a:schemeClr val="tx1"/>
                </a:solidFill>
                <a:latin typeface="Times New Roman" pitchFamily="18" charset="0"/>
                <a:ea typeface="宋体" charset="-122"/>
              </a:rPr>
              <a:t>Outline your algorithm</a:t>
            </a:r>
            <a:r>
              <a:rPr kumimoji="1" lang="en-US" altLang="zh-CN" sz="2800">
                <a:solidFill>
                  <a:schemeClr val="tx1"/>
                </a:solidFill>
                <a:latin typeface="Times New Roman" pitchFamily="18" charset="0"/>
                <a:ea typeface="宋体" charset="-122"/>
              </a:rPr>
              <a:t>.</a:t>
            </a:r>
          </a:p>
          <a:p>
            <a:pPr marL="922338" lvl="2" indent="-7938" algn="l">
              <a:spcBef>
                <a:spcPct val="20000"/>
              </a:spcBef>
            </a:pPr>
            <a:r>
              <a:rPr kumimoji="1" lang="en-US" altLang="zh-CN" sz="2400">
                <a:solidFill>
                  <a:schemeClr val="tx1"/>
                </a:solidFill>
                <a:latin typeface="Times New Roman" pitchFamily="18" charset="0"/>
                <a:ea typeface="宋体" charset="-122"/>
              </a:rPr>
              <a:t>Combine the stopping rule and the key step, using an if statement to select between them.</a:t>
            </a:r>
          </a:p>
          <a:p>
            <a:pPr marL="742950" lvl="1" indent="-285750" algn="l">
              <a:spcBef>
                <a:spcPct val="20000"/>
              </a:spcBef>
              <a:buFontTx/>
              <a:buChar char="–"/>
            </a:pPr>
            <a:endParaRPr kumimoji="1" lang="en-US" altLang="zh-CN" sz="2800">
              <a:solidFill>
                <a:schemeClr val="tx1"/>
              </a:solidFill>
              <a:latin typeface="Times New Roman" pitchFamily="18" charset="0"/>
              <a:ea typeface="宋体" charset="-122"/>
            </a:endParaRPr>
          </a:p>
        </p:txBody>
      </p:sp>
      <p:sp>
        <p:nvSpPr>
          <p:cNvPr id="35843" name="Rectangle 3"/>
          <p:cNvSpPr>
            <a:spLocks noChangeArrowheads="1"/>
          </p:cNvSpPr>
          <p:nvPr/>
        </p:nvSpPr>
        <p:spPr bwMode="auto">
          <a:xfrm>
            <a:off x="1116013" y="2997200"/>
            <a:ext cx="4572000" cy="2227263"/>
          </a:xfrm>
          <a:prstGeom prst="rect">
            <a:avLst/>
          </a:prstGeom>
          <a:noFill/>
          <a:ln w="9525">
            <a:noFill/>
            <a:miter lim="800000"/>
            <a:headEnd/>
            <a:tailEnd/>
          </a:ln>
          <a:effectLst/>
        </p:spPr>
        <p:txBody>
          <a:bodyPr>
            <a:spAutoFit/>
          </a:bodyPr>
          <a:lstStyle/>
          <a:p>
            <a:pPr algn="l"/>
            <a:r>
              <a:rPr kumimoji="1" lang="en-US" altLang="zh-CN" sz="2800" i="1">
                <a:solidFill>
                  <a:srgbClr val="CC0000"/>
                </a:solidFill>
                <a:ea typeface="宋体" charset="-122"/>
              </a:rPr>
              <a:t>if (simplest case) then</a:t>
            </a:r>
            <a:endParaRPr kumimoji="1" lang="en-US" altLang="zh-CN" sz="2800">
              <a:solidFill>
                <a:srgbClr val="CC0000"/>
              </a:solidFill>
              <a:ea typeface="宋体" charset="-122"/>
            </a:endParaRPr>
          </a:p>
          <a:p>
            <a:pPr algn="l"/>
            <a:r>
              <a:rPr kumimoji="1" lang="en-US" altLang="zh-CN" sz="2800" i="1">
                <a:solidFill>
                  <a:srgbClr val="CC0000"/>
                </a:solidFill>
                <a:ea typeface="宋体" charset="-122"/>
              </a:rPr>
              <a:t>    solve directly</a:t>
            </a:r>
            <a:endParaRPr kumimoji="1" lang="en-US" altLang="zh-CN" sz="2800">
              <a:solidFill>
                <a:srgbClr val="CC0000"/>
              </a:solidFill>
              <a:ea typeface="宋体" charset="-122"/>
            </a:endParaRPr>
          </a:p>
          <a:p>
            <a:pPr algn="l"/>
            <a:r>
              <a:rPr kumimoji="1" lang="en-US" altLang="zh-CN" sz="2800" i="1">
                <a:solidFill>
                  <a:srgbClr val="CC0000"/>
                </a:solidFill>
                <a:ea typeface="宋体" charset="-122"/>
              </a:rPr>
              <a:t>else</a:t>
            </a:r>
            <a:endParaRPr kumimoji="1" lang="en-US" altLang="zh-CN" sz="2800">
              <a:solidFill>
                <a:srgbClr val="CC0000"/>
              </a:solidFill>
              <a:ea typeface="宋体" charset="-122"/>
            </a:endParaRPr>
          </a:p>
          <a:p>
            <a:pPr algn="l"/>
            <a:r>
              <a:rPr kumimoji="1" lang="en-US" altLang="zh-CN" sz="2800" i="1">
                <a:solidFill>
                  <a:srgbClr val="CC0000"/>
                </a:solidFill>
                <a:ea typeface="宋体" charset="-122"/>
              </a:rPr>
              <a:t>    make recursive call to a simpler case</a:t>
            </a:r>
          </a:p>
        </p:txBody>
      </p:sp>
      <p:sp>
        <p:nvSpPr>
          <p:cNvPr id="35844"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131711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8C9FD5C-CD1A-432D-8F8E-9B04F03AEDD9}" type="slidenum">
              <a:rPr lang="en-US" altLang="zh-CN"/>
              <a:pPr/>
              <a:t>14</a:t>
            </a:fld>
            <a:endParaRPr lang="en-US" altLang="zh-CN"/>
          </a:p>
        </p:txBody>
      </p:sp>
      <p:sp>
        <p:nvSpPr>
          <p:cNvPr id="37890" name="Rectangle 2"/>
          <p:cNvSpPr>
            <a:spLocks noGrp="1" noChangeArrowheads="1"/>
          </p:cNvSpPr>
          <p:nvPr>
            <p:ph type="body" idx="1"/>
          </p:nvPr>
        </p:nvSpPr>
        <p:spPr>
          <a:xfrm>
            <a:off x="468313" y="1844675"/>
            <a:ext cx="8229600" cy="3560763"/>
          </a:xfrm>
        </p:spPr>
        <p:txBody>
          <a:bodyPr/>
          <a:lstStyle/>
          <a:p>
            <a:pPr lvl="1"/>
            <a:r>
              <a:rPr lang="en-US" altLang="zh-CN" b="1"/>
              <a:t>Find the key step</a:t>
            </a:r>
            <a:r>
              <a:rPr lang="en-US" altLang="zh-CN"/>
              <a:t>. </a:t>
            </a:r>
          </a:p>
          <a:p>
            <a:pPr lvl="2">
              <a:buFontTx/>
              <a:buNone/>
            </a:pPr>
            <a:r>
              <a:rPr lang="en-US" altLang="zh-CN"/>
              <a:t>Begin by asking yourself , “How can this problem be divided into parts?” or “How will the key step in the middle be done?”</a:t>
            </a:r>
          </a:p>
          <a:p>
            <a:pPr lvl="1"/>
            <a:r>
              <a:rPr lang="en-US" altLang="zh-CN" b="1"/>
              <a:t>Find a stopping rule.</a:t>
            </a:r>
            <a:r>
              <a:rPr lang="en-US" altLang="zh-CN"/>
              <a:t> </a:t>
            </a:r>
          </a:p>
          <a:p>
            <a:pPr lvl="2">
              <a:buFontTx/>
              <a:buNone/>
            </a:pPr>
            <a:r>
              <a:rPr lang="en-US" altLang="zh-CN"/>
              <a:t>This stopping rule is usually the small, special case that is trivial or easy to handle without recursion.</a:t>
            </a:r>
          </a:p>
        </p:txBody>
      </p:sp>
      <p:sp>
        <p:nvSpPr>
          <p:cNvPr id="37891" name="Rectangle 3"/>
          <p:cNvSpPr>
            <a:spLocks noChangeArrowheads="1"/>
          </p:cNvSpPr>
          <p:nvPr/>
        </p:nvSpPr>
        <p:spPr bwMode="auto">
          <a:xfrm>
            <a:off x="684213" y="692150"/>
            <a:ext cx="7200900" cy="579438"/>
          </a:xfrm>
          <a:prstGeom prst="rect">
            <a:avLst/>
          </a:prstGeom>
          <a:noFill/>
          <a:ln w="9525">
            <a:noFill/>
            <a:miter lim="800000"/>
            <a:headEnd/>
            <a:tailEnd/>
          </a:ln>
          <a:effectLst/>
        </p:spPr>
        <p:txBody>
          <a:bodyPr>
            <a:spAutoFit/>
          </a:bodyPr>
          <a:lstStyle/>
          <a:p>
            <a:pPr algn="l">
              <a:spcBef>
                <a:spcPct val="20000"/>
              </a:spcBef>
              <a:buFontTx/>
              <a:buChar char="•"/>
            </a:pPr>
            <a:r>
              <a:rPr lang="en-US" altLang="zh-CN" sz="3200">
                <a:solidFill>
                  <a:schemeClr val="tx1"/>
                </a:solidFill>
                <a:ea typeface="宋体" charset="-122"/>
              </a:rPr>
              <a:t>Designing recursive algorithm</a:t>
            </a:r>
          </a:p>
        </p:txBody>
      </p:sp>
      <p:sp>
        <p:nvSpPr>
          <p:cNvPr id="37892"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329141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ACF222D-1B00-4982-BCD1-714A94867264}" type="slidenum">
              <a:rPr lang="en-US" altLang="zh-CN"/>
              <a:pPr/>
              <a:t>15</a:t>
            </a:fld>
            <a:endParaRPr lang="en-US" altLang="zh-CN"/>
          </a:p>
        </p:txBody>
      </p:sp>
      <p:sp>
        <p:nvSpPr>
          <p:cNvPr id="39938" name="Rectangle 2"/>
          <p:cNvSpPr>
            <a:spLocks noChangeArrowheads="1"/>
          </p:cNvSpPr>
          <p:nvPr/>
        </p:nvSpPr>
        <p:spPr bwMode="auto">
          <a:xfrm>
            <a:off x="457200" y="838200"/>
            <a:ext cx="8229600" cy="4751388"/>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Designing recursive algorithm</a:t>
            </a:r>
          </a:p>
          <a:p>
            <a:pPr marL="742950" lvl="1" indent="-285750" algn="l">
              <a:spcBef>
                <a:spcPct val="20000"/>
              </a:spcBef>
              <a:buFontTx/>
              <a:buChar char="–"/>
            </a:pPr>
            <a:r>
              <a:rPr kumimoji="1" lang="en-US" altLang="zh-CN" sz="2800" b="1">
                <a:solidFill>
                  <a:schemeClr val="tx1"/>
                </a:solidFill>
                <a:latin typeface="Times New Roman" pitchFamily="18" charset="0"/>
                <a:ea typeface="宋体" charset="-122"/>
              </a:rPr>
              <a:t>Check termination</a:t>
            </a:r>
            <a:r>
              <a:rPr kumimoji="1" lang="en-US" altLang="zh-CN" sz="2800">
                <a:solidFill>
                  <a:schemeClr val="tx1"/>
                </a:solidFill>
                <a:latin typeface="Times New Roman" pitchFamily="18" charset="0"/>
                <a:ea typeface="宋体" charset="-122"/>
              </a:rPr>
              <a:t>.</a:t>
            </a:r>
          </a:p>
          <a:p>
            <a:pPr marL="922338" lvl="2" indent="-7938" algn="l">
              <a:spcBef>
                <a:spcPct val="20000"/>
              </a:spcBef>
            </a:pPr>
            <a:r>
              <a:rPr kumimoji="1" lang="en-US" altLang="zh-CN" sz="2400">
                <a:solidFill>
                  <a:schemeClr val="tx1"/>
                </a:solidFill>
                <a:latin typeface="Times New Roman" pitchFamily="18" charset="0"/>
                <a:ea typeface="宋体" charset="-122"/>
              </a:rPr>
              <a:t>Verify that the recursion will always terminate. Be sure that your algorithm correctly handles extreme cases.</a:t>
            </a:r>
          </a:p>
          <a:p>
            <a:pPr marL="742950" lvl="1" indent="-285750" algn="l">
              <a:spcBef>
                <a:spcPct val="20000"/>
              </a:spcBef>
              <a:buFontTx/>
              <a:buChar char="–"/>
            </a:pPr>
            <a:r>
              <a:rPr kumimoji="1" lang="en-US" altLang="zh-CN" sz="2800" b="1">
                <a:solidFill>
                  <a:schemeClr val="tx1"/>
                </a:solidFill>
                <a:latin typeface="Times New Roman" pitchFamily="18" charset="0"/>
                <a:ea typeface="宋体" charset="-122"/>
              </a:rPr>
              <a:t>Draw a recursion tree.</a:t>
            </a:r>
          </a:p>
          <a:p>
            <a:pPr marL="922338" lvl="2" indent="-7938" algn="l">
              <a:spcBef>
                <a:spcPct val="20000"/>
              </a:spcBef>
            </a:pPr>
            <a:r>
              <a:rPr kumimoji="1" lang="en-US" altLang="zh-CN" sz="2400">
                <a:solidFill>
                  <a:schemeClr val="tx1"/>
                </a:solidFill>
                <a:latin typeface="Times New Roman" pitchFamily="18" charset="0"/>
                <a:ea typeface="宋体" charset="-122"/>
              </a:rPr>
              <a:t>The height of the tree is closely related to the amount of memory that the program will require, and the total size of the tree reflects the number of times the key step will be done.</a:t>
            </a:r>
          </a:p>
          <a:p>
            <a:pPr marL="922338" lvl="2" indent="-7938" algn="l">
              <a:spcBef>
                <a:spcPct val="20000"/>
              </a:spcBef>
            </a:pPr>
            <a:endParaRPr kumimoji="1" lang="en-US" altLang="zh-CN" sz="2400">
              <a:solidFill>
                <a:schemeClr val="tx1"/>
              </a:solidFill>
              <a:latin typeface="Times New Roman" pitchFamily="18" charset="0"/>
              <a:ea typeface="宋体" charset="-122"/>
            </a:endParaRPr>
          </a:p>
        </p:txBody>
      </p:sp>
      <p:sp>
        <p:nvSpPr>
          <p:cNvPr id="39939" name="Rectangle 3"/>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81698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E007AF4-FB06-40EF-9730-8EEC04B72B92}" type="slidenum">
              <a:rPr lang="en-US" altLang="zh-CN"/>
              <a:pPr/>
              <a:t>16</a:t>
            </a:fld>
            <a:endParaRPr lang="en-US" altLang="zh-CN"/>
          </a:p>
        </p:txBody>
      </p:sp>
      <p:sp>
        <p:nvSpPr>
          <p:cNvPr id="41986" name="Rectangle 2"/>
          <p:cNvSpPr>
            <a:spLocks noChangeArrowheads="1"/>
          </p:cNvSpPr>
          <p:nvPr/>
        </p:nvSpPr>
        <p:spPr bwMode="auto">
          <a:xfrm>
            <a:off x="1116013" y="1484313"/>
            <a:ext cx="6913562" cy="4824412"/>
          </a:xfrm>
          <a:prstGeom prst="rect">
            <a:avLst/>
          </a:prstGeom>
          <a:solidFill>
            <a:schemeClr val="bg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41987" name="Rectangle 3"/>
          <p:cNvSpPr>
            <a:spLocks noGrp="1" noChangeArrowheads="1"/>
          </p:cNvSpPr>
          <p:nvPr>
            <p:ph type="title"/>
          </p:nvPr>
        </p:nvSpPr>
        <p:spPr/>
        <p:txBody>
          <a:bodyPr/>
          <a:lstStyle/>
          <a:p>
            <a:r>
              <a:rPr lang="en-US" altLang="zh-CN" sz="4000"/>
              <a:t>Execution Tree and Stack Frames</a:t>
            </a:r>
          </a:p>
        </p:txBody>
      </p:sp>
      <p:pic>
        <p:nvPicPr>
          <p:cNvPr id="41988" name="Picture 4"/>
          <p:cNvPicPr>
            <a:picLocks noChangeAspect="1" noChangeArrowheads="1"/>
          </p:cNvPicPr>
          <p:nvPr/>
        </p:nvPicPr>
        <p:blipFill>
          <a:blip r:embed="rId3"/>
          <a:srcRect/>
          <a:stretch>
            <a:fillRect/>
          </a:stretch>
        </p:blipFill>
        <p:spPr bwMode="auto">
          <a:xfrm>
            <a:off x="2214563" y="1628775"/>
            <a:ext cx="4229100" cy="1828800"/>
          </a:xfrm>
          <a:prstGeom prst="rect">
            <a:avLst/>
          </a:prstGeom>
          <a:noFill/>
          <a:ln w="9525">
            <a:noFill/>
            <a:miter lim="800000"/>
            <a:headEnd/>
            <a:tailEnd/>
          </a:ln>
          <a:effectLst/>
        </p:spPr>
      </p:pic>
      <p:pic>
        <p:nvPicPr>
          <p:cNvPr id="41989" name="Picture 5"/>
          <p:cNvPicPr>
            <a:picLocks noChangeAspect="1" noChangeArrowheads="1"/>
          </p:cNvPicPr>
          <p:nvPr/>
        </p:nvPicPr>
        <p:blipFill>
          <a:blip r:embed="rId4"/>
          <a:srcRect/>
          <a:stretch>
            <a:fillRect/>
          </a:stretch>
        </p:blipFill>
        <p:spPr bwMode="auto">
          <a:xfrm>
            <a:off x="1176338" y="3565525"/>
            <a:ext cx="6780212" cy="2616200"/>
          </a:xfrm>
          <a:prstGeom prst="rect">
            <a:avLst/>
          </a:prstGeom>
          <a:noFill/>
          <a:ln w="9525">
            <a:noFill/>
            <a:miter lim="800000"/>
            <a:headEnd/>
            <a:tailEnd/>
          </a:ln>
          <a:effectLst/>
        </p:spPr>
      </p:pic>
    </p:spTree>
    <p:extLst>
      <p:ext uri="{BB962C8B-B14F-4D97-AF65-F5344CB8AC3E}">
        <p14:creationId xmlns:p14="http://schemas.microsoft.com/office/powerpoint/2010/main" val="258743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0C92D39-0B16-423C-9B62-7173C68F0022}" type="slidenum">
              <a:rPr lang="en-US" altLang="zh-CN"/>
              <a:pPr/>
              <a:t>17</a:t>
            </a:fld>
            <a:endParaRPr lang="en-US" altLang="zh-CN"/>
          </a:p>
        </p:txBody>
      </p:sp>
      <p:sp>
        <p:nvSpPr>
          <p:cNvPr id="44034" name="Rectangle 2"/>
          <p:cNvSpPr>
            <a:spLocks noGrp="1" noChangeArrowheads="1"/>
          </p:cNvSpPr>
          <p:nvPr>
            <p:ph type="title"/>
          </p:nvPr>
        </p:nvSpPr>
        <p:spPr/>
        <p:txBody>
          <a:bodyPr/>
          <a:lstStyle/>
          <a:p>
            <a:r>
              <a:rPr lang="en-US" altLang="zh-CN" sz="4000"/>
              <a:t>Execution Tree and Stack Frames</a:t>
            </a:r>
          </a:p>
        </p:txBody>
      </p:sp>
      <p:pic>
        <p:nvPicPr>
          <p:cNvPr id="44035" name="Picture 3"/>
          <p:cNvPicPr>
            <a:picLocks noGrp="1" noChangeAspect="1" noChangeArrowheads="1"/>
          </p:cNvPicPr>
          <p:nvPr>
            <p:ph type="body" idx="1"/>
          </p:nvPr>
        </p:nvPicPr>
        <p:blipFill>
          <a:blip r:embed="rId3"/>
          <a:srcRect/>
          <a:stretch>
            <a:fillRect/>
          </a:stretch>
        </p:blipFill>
        <p:spPr>
          <a:xfrm>
            <a:off x="682625" y="2246313"/>
            <a:ext cx="7753350" cy="2138362"/>
          </a:xfrm>
          <a:noFill/>
          <a:ln>
            <a:solidFill>
              <a:schemeClr val="bg2"/>
            </a:solidFill>
          </a:ln>
          <a:effectLst>
            <a:outerShdw dist="107763" dir="2700000" algn="ctr" rotWithShape="0">
              <a:schemeClr val="bg2">
                <a:alpha val="50000"/>
              </a:schemeClr>
            </a:outerShdw>
          </a:effectLst>
        </p:spPr>
      </p:pic>
      <p:sp>
        <p:nvSpPr>
          <p:cNvPr id="44036" name="AutoShape 4">
            <a:hlinkClick r:id="rId4" action="ppaction://hlinksldjump" highlightClick="1"/>
          </p:cNvPr>
          <p:cNvSpPr>
            <a:spLocks noChangeArrowheads="1"/>
          </p:cNvSpPr>
          <p:nvPr/>
        </p:nvSpPr>
        <p:spPr bwMode="auto">
          <a:xfrm>
            <a:off x="8077200" y="6096000"/>
            <a:ext cx="609600" cy="381000"/>
          </a:xfrm>
          <a:prstGeom prst="actionButtonBackPrevious">
            <a:avLst/>
          </a:prstGeom>
          <a:solidFill>
            <a:srgbClr val="C0C0C0"/>
          </a:solidFill>
          <a:ln w="0">
            <a:solidFill>
              <a:srgbClr val="FFFFFF"/>
            </a:solidFill>
            <a:miter lim="800000"/>
            <a:headEnd/>
            <a:tailEnd/>
          </a:ln>
          <a:effectLst/>
        </p:spPr>
        <p:txBody>
          <a:bodyPr wrap="none" anchor="ctr"/>
          <a:lstStyle/>
          <a:p>
            <a:endParaRPr lang="zh-CN" altLang="en-US"/>
          </a:p>
        </p:txBody>
      </p:sp>
      <p:sp>
        <p:nvSpPr>
          <p:cNvPr id="44037" name="Rectangle 5"/>
          <p:cNvSpPr>
            <a:spLocks noChangeArrowheads="1"/>
          </p:cNvSpPr>
          <p:nvPr/>
        </p:nvSpPr>
        <p:spPr bwMode="auto">
          <a:xfrm>
            <a:off x="8316913" y="56610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2719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504AC2-9736-40D6-8CA8-AE41D837F417}" type="slidenum">
              <a:rPr lang="en-US" altLang="zh-CN"/>
              <a:pPr/>
              <a:t>18</a:t>
            </a:fld>
            <a:endParaRPr lang="en-US" altLang="zh-CN"/>
          </a:p>
        </p:txBody>
      </p:sp>
      <p:sp>
        <p:nvSpPr>
          <p:cNvPr id="46082" name="Rectangle 2"/>
          <p:cNvSpPr>
            <a:spLocks noGrp="1" noChangeArrowheads="1"/>
          </p:cNvSpPr>
          <p:nvPr>
            <p:ph type="title"/>
          </p:nvPr>
        </p:nvSpPr>
        <p:spPr/>
        <p:txBody>
          <a:bodyPr/>
          <a:lstStyle/>
          <a:p>
            <a:r>
              <a:rPr lang="zh-CN" altLang="en-US" sz="4000">
                <a:ea typeface="仿宋_GB2312" pitchFamily="49" charset="-122"/>
              </a:rPr>
              <a:t>递归过程与递归工作栈</a:t>
            </a:r>
          </a:p>
        </p:txBody>
      </p:sp>
      <p:sp>
        <p:nvSpPr>
          <p:cNvPr id="46083" name="Text Box 3"/>
          <p:cNvSpPr txBox="1">
            <a:spLocks noChangeArrowheads="1"/>
          </p:cNvSpPr>
          <p:nvPr/>
        </p:nvSpPr>
        <p:spPr bwMode="auto">
          <a:xfrm>
            <a:off x="395288" y="1557338"/>
            <a:ext cx="8229600" cy="3995737"/>
          </a:xfrm>
          <a:prstGeom prst="rect">
            <a:avLst/>
          </a:prstGeom>
          <a:noFill/>
          <a:ln w="12700" cap="sq">
            <a:noFill/>
            <a:miter lim="800000"/>
            <a:headEnd type="none" w="sm" len="sm"/>
            <a:tailEnd type="none" w="sm" len="sm"/>
          </a:ln>
          <a:effectLst/>
        </p:spPr>
        <p:txBody>
          <a:bodyPr>
            <a:spAutoFit/>
          </a:bodyPr>
          <a:lstStyle/>
          <a:p>
            <a:pPr algn="l"/>
            <a:r>
              <a:rPr kumimoji="1" lang="zh-CN" altLang="en-US" sz="2800" b="1">
                <a:solidFill>
                  <a:schemeClr val="tx1"/>
                </a:solidFill>
                <a:latin typeface="Times New Roman" pitchFamily="18" charset="0"/>
                <a:ea typeface="仿宋_GB2312" pitchFamily="49" charset="-122"/>
              </a:rPr>
              <a:t>递归过程在实现时，需要自己调用自己。</a:t>
            </a:r>
          </a:p>
          <a:p>
            <a:pPr algn="l"/>
            <a:r>
              <a:rPr kumimoji="1" lang="zh-CN" altLang="en-US" sz="2800" b="1">
                <a:solidFill>
                  <a:schemeClr val="tx1"/>
                </a:solidFill>
                <a:latin typeface="Times New Roman" pitchFamily="18" charset="0"/>
                <a:ea typeface="仿宋_GB2312" pitchFamily="49" charset="-122"/>
              </a:rPr>
              <a:t>每一次递归调用时，需要为过程中使用的参数、局部变量等另外分配存储空间。</a:t>
            </a:r>
          </a:p>
          <a:p>
            <a:pPr algn="l"/>
            <a:r>
              <a:rPr kumimoji="1" lang="zh-CN" altLang="en-US" sz="2800" b="1">
                <a:solidFill>
                  <a:schemeClr val="tx1"/>
                </a:solidFill>
                <a:latin typeface="Times New Roman" pitchFamily="18" charset="0"/>
                <a:ea typeface="仿宋_GB2312" pitchFamily="49" charset="-122"/>
              </a:rPr>
              <a:t>层层向下递归，退出时的次序正好相反：</a:t>
            </a:r>
          </a:p>
          <a:p>
            <a:pPr algn="l"/>
            <a:r>
              <a:rPr kumimoji="1" lang="zh-CN" altLang="en-US" sz="2800" b="1">
                <a:solidFill>
                  <a:schemeClr val="tx1"/>
                </a:solidFill>
                <a:latin typeface="Times New Roman" pitchFamily="18" charset="0"/>
                <a:ea typeface="仿宋_GB2312" pitchFamily="49" charset="-122"/>
              </a:rPr>
              <a:t>       </a:t>
            </a:r>
            <a:r>
              <a:rPr kumimoji="1" lang="zh-CN" altLang="en-US" sz="2400" b="1">
                <a:solidFill>
                  <a:schemeClr val="tx2"/>
                </a:solidFill>
                <a:latin typeface="Times New Roman" pitchFamily="18" charset="0"/>
                <a:ea typeface="仿宋_GB2312" pitchFamily="49" charset="-122"/>
              </a:rPr>
              <a:t>递归次序</a:t>
            </a:r>
            <a:r>
              <a:rPr kumimoji="1" lang="en-US" altLang="zh-CN" sz="2400" b="1">
                <a:solidFill>
                  <a:schemeClr val="tx2"/>
                </a:solidFill>
                <a:latin typeface="Times New Roman" pitchFamily="18" charset="0"/>
                <a:ea typeface="仿宋_GB2312" pitchFamily="49" charset="-122"/>
              </a:rPr>
              <a:t>--------------------------------&gt;</a:t>
            </a:r>
            <a:endParaRPr kumimoji="1" lang="en-US" altLang="zh-CN" sz="2800" b="1">
              <a:solidFill>
                <a:schemeClr val="tx1"/>
              </a:solidFill>
              <a:latin typeface="Times New Roman" pitchFamily="18" charset="0"/>
              <a:ea typeface="仿宋_GB2312" pitchFamily="49" charset="-122"/>
            </a:endParaRPr>
          </a:p>
          <a:p>
            <a:pPr algn="l"/>
            <a:r>
              <a:rPr kumimoji="1" lang="en-US" altLang="zh-CN" sz="2800" b="1">
                <a:solidFill>
                  <a:schemeClr val="tx1"/>
                </a:solidFill>
                <a:latin typeface="Times New Roman" pitchFamily="18" charset="0"/>
                <a:ea typeface="仿宋_GB2312" pitchFamily="49" charset="-122"/>
              </a:rPr>
              <a:t>       </a:t>
            </a:r>
            <a:r>
              <a:rPr kumimoji="1" lang="en-US" altLang="zh-CN" sz="2800" b="1" i="1">
                <a:solidFill>
                  <a:schemeClr val="tx1"/>
                </a:solidFill>
                <a:latin typeface="Times New Roman" pitchFamily="18" charset="0"/>
                <a:ea typeface="仿宋_GB2312" pitchFamily="49" charset="-122"/>
              </a:rPr>
              <a:t>n</a:t>
            </a:r>
            <a:r>
              <a:rPr kumimoji="1" lang="en-US" altLang="zh-CN" sz="2800" b="1">
                <a:solidFill>
                  <a:schemeClr val="tx1"/>
                </a:solidFill>
                <a:latin typeface="Times New Roman" pitchFamily="18" charset="0"/>
                <a:ea typeface="仿宋_GB2312" pitchFamily="49" charset="-122"/>
              </a:rPr>
              <a:t>!    --&gt;  (</a:t>
            </a:r>
            <a:r>
              <a:rPr kumimoji="1" lang="en-US" altLang="zh-CN" sz="2800" b="1" i="1">
                <a:solidFill>
                  <a:schemeClr val="tx1"/>
                </a:solidFill>
                <a:latin typeface="Times New Roman" pitchFamily="18" charset="0"/>
                <a:ea typeface="仿宋_GB2312" pitchFamily="49" charset="-122"/>
              </a:rPr>
              <a:t>n</a:t>
            </a:r>
            <a:r>
              <a:rPr kumimoji="1" lang="en-US" altLang="zh-CN" sz="2800" b="1">
                <a:solidFill>
                  <a:schemeClr val="tx1"/>
                </a:solidFill>
                <a:latin typeface="Times New Roman" pitchFamily="18" charset="0"/>
                <a:ea typeface="仿宋_GB2312" pitchFamily="49" charset="-122"/>
              </a:rPr>
              <a:t>-1)!  --&gt;     (</a:t>
            </a:r>
            <a:r>
              <a:rPr kumimoji="1" lang="en-US" altLang="zh-CN" sz="2800" b="1" i="1">
                <a:solidFill>
                  <a:schemeClr val="tx1"/>
                </a:solidFill>
                <a:latin typeface="Times New Roman" pitchFamily="18" charset="0"/>
                <a:ea typeface="仿宋_GB2312" pitchFamily="49" charset="-122"/>
              </a:rPr>
              <a:t>n</a:t>
            </a:r>
            <a:r>
              <a:rPr kumimoji="1" lang="en-US" altLang="zh-CN" sz="2800" b="1">
                <a:solidFill>
                  <a:schemeClr val="tx1"/>
                </a:solidFill>
                <a:latin typeface="Times New Roman" pitchFamily="18" charset="0"/>
                <a:ea typeface="仿宋_GB2312" pitchFamily="49" charset="-122"/>
              </a:rPr>
              <a:t>-2)!  --&gt;     1! --&gt;    0!=1</a:t>
            </a:r>
          </a:p>
          <a:p>
            <a:pPr algn="l"/>
            <a:r>
              <a:rPr kumimoji="1" lang="en-US" altLang="zh-CN" sz="2800" b="1">
                <a:solidFill>
                  <a:srgbClr val="FF3300"/>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&lt;----------------------------------   </a:t>
            </a:r>
            <a:r>
              <a:rPr kumimoji="1" lang="zh-CN" altLang="en-US" sz="2400" b="1">
                <a:solidFill>
                  <a:schemeClr val="tx2"/>
                </a:solidFill>
                <a:latin typeface="Times New Roman" pitchFamily="18" charset="0"/>
                <a:ea typeface="仿宋_GB2312" pitchFamily="49" charset="-122"/>
              </a:rPr>
              <a:t>返回次序</a:t>
            </a:r>
            <a:endParaRPr kumimoji="1" lang="zh-CN" altLang="en-US" sz="2800" b="1">
              <a:solidFill>
                <a:schemeClr val="tx1"/>
              </a:solidFill>
              <a:latin typeface="Times New Roman" pitchFamily="18" charset="0"/>
              <a:ea typeface="仿宋_GB2312" pitchFamily="49" charset="-122"/>
            </a:endParaRPr>
          </a:p>
          <a:p>
            <a:pPr algn="l"/>
            <a:r>
              <a:rPr kumimoji="1" lang="zh-CN" altLang="en-US" sz="2800" b="1">
                <a:solidFill>
                  <a:schemeClr val="tx1"/>
                </a:solidFill>
                <a:latin typeface="Times New Roman" pitchFamily="18" charset="0"/>
                <a:ea typeface="仿宋_GB2312" pitchFamily="49" charset="-122"/>
              </a:rPr>
              <a:t>因此，每层递归调用需分配的空间形成的递归工作记录</a:t>
            </a:r>
            <a:r>
              <a:rPr kumimoji="1" lang="zh-CN" altLang="en-US" sz="3200" b="1">
                <a:solidFill>
                  <a:srgbClr val="CC0000"/>
                </a:solidFill>
                <a:latin typeface="Times New Roman" pitchFamily="18" charset="0"/>
                <a:ea typeface="仿宋_GB2312" pitchFamily="49" charset="-122"/>
              </a:rPr>
              <a:t>按后进先出的栈组织</a:t>
            </a:r>
            <a:r>
              <a:rPr kumimoji="1" lang="zh-CN" altLang="en-US" sz="3200" b="1">
                <a:solidFill>
                  <a:schemeClr val="tx1"/>
                </a:solidFill>
                <a:latin typeface="Times New Roman" pitchFamily="18" charset="0"/>
                <a:ea typeface="仿宋_GB2312" pitchFamily="49" charset="-122"/>
              </a:rPr>
              <a:t>。</a:t>
            </a:r>
          </a:p>
        </p:txBody>
      </p:sp>
    </p:spTree>
    <p:extLst>
      <p:ext uri="{BB962C8B-B14F-4D97-AF65-F5344CB8AC3E}">
        <p14:creationId xmlns:p14="http://schemas.microsoft.com/office/powerpoint/2010/main" val="257705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3A7578-FC95-46A9-B4CD-8CC370C32790}" type="slidenum">
              <a:rPr lang="en-US" altLang="zh-CN"/>
              <a:pPr/>
              <a:t>19</a:t>
            </a:fld>
            <a:endParaRPr lang="en-US" altLang="zh-CN"/>
          </a:p>
        </p:txBody>
      </p:sp>
      <p:sp>
        <p:nvSpPr>
          <p:cNvPr id="48130" name="Rectangle 2"/>
          <p:cNvSpPr>
            <a:spLocks noGrp="1" noChangeArrowheads="1"/>
          </p:cNvSpPr>
          <p:nvPr>
            <p:ph type="title"/>
          </p:nvPr>
        </p:nvSpPr>
        <p:spPr/>
        <p:txBody>
          <a:bodyPr/>
          <a:lstStyle/>
          <a:p>
            <a:r>
              <a:rPr lang="zh-CN" altLang="en-US" sz="4000">
                <a:ea typeface="仿宋_GB2312" pitchFamily="49" charset="-122"/>
              </a:rPr>
              <a:t>函数递归时的活动记录</a:t>
            </a:r>
          </a:p>
        </p:txBody>
      </p:sp>
      <p:pic>
        <p:nvPicPr>
          <p:cNvPr id="48131" name="Picture 3"/>
          <p:cNvPicPr>
            <a:picLocks noGrp="1" noChangeAspect="1" noChangeArrowheads="1"/>
          </p:cNvPicPr>
          <p:nvPr>
            <p:ph idx="1"/>
          </p:nvPr>
        </p:nvPicPr>
        <p:blipFill>
          <a:blip r:embed="rId3"/>
          <a:srcRect/>
          <a:stretch>
            <a:fillRect/>
          </a:stretch>
        </p:blipFill>
        <p:spPr>
          <a:xfrm>
            <a:off x="2090738" y="2032000"/>
            <a:ext cx="4487862" cy="4059238"/>
          </a:xfrm>
          <a:noFill/>
          <a:ln/>
        </p:spPr>
      </p:pic>
    </p:spTree>
    <p:extLst>
      <p:ext uri="{BB962C8B-B14F-4D97-AF65-F5344CB8AC3E}">
        <p14:creationId xmlns:p14="http://schemas.microsoft.com/office/powerpoint/2010/main" val="420264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C0A61C1-7C40-4749-9313-721E504DA933}" type="slidenum">
              <a:rPr lang="en-US" altLang="zh-CN"/>
              <a:pPr/>
              <a:t>2</a:t>
            </a:fld>
            <a:endParaRPr lang="en-US" altLang="zh-CN"/>
          </a:p>
        </p:txBody>
      </p:sp>
      <p:sp>
        <p:nvSpPr>
          <p:cNvPr id="7170" name="Rectangle 2"/>
          <p:cNvSpPr>
            <a:spLocks noGrp="1" noChangeArrowheads="1"/>
          </p:cNvSpPr>
          <p:nvPr>
            <p:ph type="title"/>
          </p:nvPr>
        </p:nvSpPr>
        <p:spPr>
          <a:xfrm>
            <a:off x="457200" y="457200"/>
            <a:ext cx="8229600" cy="1143000"/>
          </a:xfrm>
        </p:spPr>
        <p:txBody>
          <a:bodyPr/>
          <a:lstStyle/>
          <a:p>
            <a:r>
              <a:rPr lang="en-US" altLang="zh-CN" b="0"/>
              <a:t>Table of Contents</a:t>
            </a:r>
          </a:p>
        </p:txBody>
      </p:sp>
      <p:sp>
        <p:nvSpPr>
          <p:cNvPr id="7171" name="Rectangle 3"/>
          <p:cNvSpPr>
            <a:spLocks noGrp="1" noChangeArrowheads="1"/>
          </p:cNvSpPr>
          <p:nvPr>
            <p:ph type="body" idx="1"/>
          </p:nvPr>
        </p:nvSpPr>
        <p:spPr>
          <a:xfrm>
            <a:off x="457200" y="1700213"/>
            <a:ext cx="8229600" cy="4852987"/>
          </a:xfrm>
        </p:spPr>
        <p:txBody>
          <a:bodyPr/>
          <a:lstStyle/>
          <a:p>
            <a:pPr>
              <a:lnSpc>
                <a:spcPct val="80000"/>
              </a:lnSpc>
            </a:pPr>
            <a:r>
              <a:rPr lang="en-US" altLang="zh-CN" b="1">
                <a:solidFill>
                  <a:schemeClr val="tx2"/>
                </a:solidFill>
              </a:rPr>
              <a:t>Introduce to Recursion</a:t>
            </a:r>
          </a:p>
          <a:p>
            <a:pPr>
              <a:lnSpc>
                <a:spcPct val="80000"/>
              </a:lnSpc>
              <a:spcBef>
                <a:spcPct val="50000"/>
              </a:spcBef>
            </a:pPr>
            <a:r>
              <a:rPr lang="en-US" altLang="zh-CN" b="1">
                <a:solidFill>
                  <a:schemeClr val="tx2"/>
                </a:solidFill>
              </a:rPr>
              <a:t>Principle of Recursion</a:t>
            </a:r>
          </a:p>
          <a:p>
            <a:pPr>
              <a:lnSpc>
                <a:spcPct val="80000"/>
              </a:lnSpc>
              <a:spcBef>
                <a:spcPct val="50000"/>
              </a:spcBef>
            </a:pPr>
            <a:r>
              <a:rPr lang="en-US" altLang="zh-CN" b="1">
                <a:solidFill>
                  <a:schemeClr val="tx2"/>
                </a:solidFill>
              </a:rPr>
              <a:t>Recursion and Iteration</a:t>
            </a:r>
          </a:p>
          <a:p>
            <a:pPr>
              <a:lnSpc>
                <a:spcPct val="80000"/>
              </a:lnSpc>
              <a:spcBef>
                <a:spcPct val="50000"/>
              </a:spcBef>
            </a:pPr>
            <a:r>
              <a:rPr lang="en-US" altLang="zh-CN" b="1">
                <a:solidFill>
                  <a:schemeClr val="tx2"/>
                </a:solidFill>
              </a:rPr>
              <a:t>Divide and Conquer</a:t>
            </a:r>
          </a:p>
          <a:p>
            <a:pPr>
              <a:lnSpc>
                <a:spcPct val="80000"/>
              </a:lnSpc>
              <a:spcBef>
                <a:spcPct val="50000"/>
              </a:spcBef>
            </a:pPr>
            <a:r>
              <a:rPr lang="en-US" altLang="zh-CN" b="1">
                <a:solidFill>
                  <a:schemeClr val="tx2"/>
                </a:solidFill>
              </a:rPr>
              <a:t>Examples</a:t>
            </a:r>
          </a:p>
        </p:txBody>
      </p:sp>
    </p:spTree>
    <p:extLst>
      <p:ext uri="{BB962C8B-B14F-4D97-AF65-F5344CB8AC3E}">
        <p14:creationId xmlns:p14="http://schemas.microsoft.com/office/powerpoint/2010/main" val="358510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BC1A7C6-C629-4678-8D6D-D2C89140AF5E}" type="slidenum">
              <a:rPr lang="en-US" altLang="zh-CN"/>
              <a:pPr/>
              <a:t>20</a:t>
            </a:fld>
            <a:endParaRPr lang="en-US" altLang="zh-CN"/>
          </a:p>
        </p:txBody>
      </p:sp>
      <p:sp>
        <p:nvSpPr>
          <p:cNvPr id="50178" name="Text Box 2"/>
          <p:cNvSpPr txBox="1">
            <a:spLocks noChangeArrowheads="1"/>
          </p:cNvSpPr>
          <p:nvPr/>
        </p:nvSpPr>
        <p:spPr bwMode="auto">
          <a:xfrm>
            <a:off x="539750" y="260350"/>
            <a:ext cx="7924800" cy="6116638"/>
          </a:xfrm>
          <a:prstGeom prst="rect">
            <a:avLst/>
          </a:prstGeom>
          <a:noFill/>
          <a:ln w="12700" cap="sq">
            <a:noFill/>
            <a:miter lim="800000"/>
            <a:headEnd type="none" w="sm" len="sm"/>
            <a:tailEnd type="none" w="sm" len="sm"/>
          </a:ln>
          <a:effectLst/>
        </p:spPr>
        <p:txBody>
          <a:bodyPr>
            <a:spAutoFit/>
          </a:bodyPr>
          <a:lstStyle/>
          <a:p>
            <a:pPr algn="l">
              <a:spcBef>
                <a:spcPct val="50000"/>
              </a:spcBef>
            </a:pPr>
            <a:r>
              <a:rPr kumimoji="1" lang="zh-CN" altLang="en-US" sz="2400">
                <a:solidFill>
                  <a:schemeClr val="tx1"/>
                </a:solidFill>
                <a:latin typeface="Times New Roman" pitchFamily="18" charset="0"/>
                <a:ea typeface="宋体" charset="-122"/>
              </a:rPr>
              <a:t>如上图：</a:t>
            </a:r>
          </a:p>
          <a:p>
            <a:pPr algn="l">
              <a:spcBef>
                <a:spcPct val="50000"/>
              </a:spcBef>
            </a:pPr>
            <a:r>
              <a:rPr kumimoji="1" lang="zh-CN" altLang="en-US" sz="2400">
                <a:solidFill>
                  <a:schemeClr val="tx1"/>
                </a:solidFill>
                <a:latin typeface="Times New Roman" pitchFamily="18" charset="0"/>
                <a:ea typeface="宋体" charset="-122"/>
              </a:rPr>
              <a:t>    每一层递归调用所需保存的信息构成一个工作记录，通常包括如下内容：</a:t>
            </a:r>
          </a:p>
          <a:p>
            <a:pPr algn="l">
              <a:spcBef>
                <a:spcPct val="50000"/>
              </a:spcBef>
            </a:pPr>
            <a:r>
              <a:rPr kumimoji="1" lang="zh-CN" altLang="en-US" sz="2400">
                <a:solidFill>
                  <a:schemeClr val="tx1"/>
                </a:solidFill>
                <a:latin typeface="Times New Roman" pitchFamily="18" charset="0"/>
                <a:ea typeface="宋体" charset="-122"/>
              </a:rPr>
              <a:t>   ①返回地址：即上一层中调用本身语句的后继语句</a:t>
            </a:r>
          </a:p>
          <a:p>
            <a:pPr algn="l">
              <a:spcBef>
                <a:spcPct val="50000"/>
              </a:spcBef>
            </a:pPr>
            <a:r>
              <a:rPr kumimoji="1" lang="zh-CN" altLang="en-US" sz="2400">
                <a:solidFill>
                  <a:schemeClr val="tx1"/>
                </a:solidFill>
                <a:latin typeface="Times New Roman" pitchFamily="18" charset="0"/>
                <a:ea typeface="宋体" charset="-122"/>
              </a:rPr>
              <a:t>   ②在本次过程调用时，与形参结合的实参值，包括函数名、引用参数与传值参数等</a:t>
            </a:r>
          </a:p>
          <a:p>
            <a:pPr algn="l">
              <a:spcBef>
                <a:spcPct val="50000"/>
              </a:spcBef>
            </a:pPr>
            <a:r>
              <a:rPr kumimoji="1" lang="zh-CN" altLang="en-US" sz="2400">
                <a:solidFill>
                  <a:schemeClr val="tx1"/>
                </a:solidFill>
                <a:latin typeface="Times New Roman" pitchFamily="18" charset="0"/>
                <a:ea typeface="宋体" charset="-122"/>
              </a:rPr>
              <a:t>   ③本层的局部变量值</a:t>
            </a:r>
          </a:p>
          <a:p>
            <a:pPr algn="l">
              <a:spcBef>
                <a:spcPct val="50000"/>
              </a:spcBef>
            </a:pPr>
            <a:r>
              <a:rPr kumimoji="1" lang="zh-CN" altLang="en-US" sz="2400">
                <a:solidFill>
                  <a:schemeClr val="tx1"/>
                </a:solidFill>
                <a:latin typeface="Times New Roman" pitchFamily="18" charset="0"/>
                <a:ea typeface="宋体" charset="-122"/>
              </a:rPr>
              <a:t>    在每进一层递归时，系统建立一个新的工作记录，把上述项目登入，加到递归工作栈顶。</a:t>
            </a:r>
            <a:r>
              <a:rPr kumimoji="1" lang="zh-CN" altLang="en-US" sz="2400">
                <a:solidFill>
                  <a:schemeClr val="tx2"/>
                </a:solidFill>
                <a:latin typeface="Times New Roman" pitchFamily="18" charset="0"/>
                <a:ea typeface="宋体" charset="-122"/>
              </a:rPr>
              <a:t>构成函数的可用活动框架。</a:t>
            </a:r>
            <a:r>
              <a:rPr kumimoji="1" lang="zh-CN" altLang="en-US" sz="2400">
                <a:solidFill>
                  <a:schemeClr val="tx1"/>
                </a:solidFill>
                <a:latin typeface="Times New Roman" pitchFamily="18" charset="0"/>
                <a:ea typeface="宋体" charset="-122"/>
              </a:rPr>
              <a:t>每退一层，就从工作栈中退出一个工作记录。</a:t>
            </a:r>
          </a:p>
          <a:p>
            <a:pPr algn="l">
              <a:spcBef>
                <a:spcPct val="50000"/>
              </a:spcBef>
            </a:pPr>
            <a:r>
              <a:rPr kumimoji="1" lang="zh-CN" altLang="en-US" sz="2400">
                <a:solidFill>
                  <a:schemeClr val="tx1"/>
                </a:solidFill>
                <a:latin typeface="Times New Roman" pitchFamily="18" charset="0"/>
                <a:ea typeface="宋体" charset="-122"/>
              </a:rPr>
              <a:t>    因此，栈顶的工作记录必定为当前正在执行的这一层的工作记录。称为</a:t>
            </a:r>
            <a:r>
              <a:rPr kumimoji="1" lang="zh-CN" altLang="en-US" sz="2400">
                <a:solidFill>
                  <a:schemeClr val="tx2"/>
                </a:solidFill>
                <a:latin typeface="Times New Roman" pitchFamily="18" charset="0"/>
                <a:ea typeface="宋体" charset="-122"/>
              </a:rPr>
              <a:t>活动记录。</a:t>
            </a:r>
            <a:endParaRPr kumimoji="1" lang="zh-CN" altLang="en-US" sz="2400">
              <a:solidFill>
                <a:schemeClr val="tx1"/>
              </a:solidFill>
              <a:latin typeface="Times New Roman" pitchFamily="18" charset="0"/>
              <a:ea typeface="宋体" charset="-122"/>
            </a:endParaRPr>
          </a:p>
          <a:p>
            <a:pPr algn="l">
              <a:spcBef>
                <a:spcPct val="50000"/>
              </a:spcBef>
            </a:pPr>
            <a:endParaRPr kumimoji="1" lang="en-US" altLang="zh-CN" sz="2400">
              <a:solidFill>
                <a:schemeClr val="tx1"/>
              </a:solidFill>
              <a:latin typeface="Times New Roman" pitchFamily="18" charset="0"/>
              <a:ea typeface="宋体" charset="-122"/>
            </a:endParaRPr>
          </a:p>
        </p:txBody>
      </p:sp>
    </p:spTree>
    <p:extLst>
      <p:ext uri="{BB962C8B-B14F-4D97-AF65-F5344CB8AC3E}">
        <p14:creationId xmlns:p14="http://schemas.microsoft.com/office/powerpoint/2010/main" val="294307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20EC2534-3C89-4469-9CB8-A47644739BBD}" type="slidenum">
              <a:rPr lang="en-US" altLang="zh-CN"/>
              <a:pPr/>
              <a:t>21</a:t>
            </a:fld>
            <a:endParaRPr lang="en-US" altLang="zh-CN"/>
          </a:p>
        </p:txBody>
      </p:sp>
      <p:sp>
        <p:nvSpPr>
          <p:cNvPr id="52226" name="Text Box 2"/>
          <p:cNvSpPr txBox="1">
            <a:spLocks noChangeArrowheads="1"/>
          </p:cNvSpPr>
          <p:nvPr/>
        </p:nvSpPr>
        <p:spPr bwMode="auto">
          <a:xfrm>
            <a:off x="468313" y="620713"/>
            <a:ext cx="8229600" cy="2528887"/>
          </a:xfrm>
          <a:prstGeom prst="rect">
            <a:avLst/>
          </a:prstGeom>
          <a:noFill/>
          <a:ln w="12700" cap="sq">
            <a:noFill/>
            <a:miter lim="800000"/>
            <a:headEnd type="none" w="sm" len="sm"/>
            <a:tailEnd type="none" w="sm" len="sm"/>
          </a:ln>
          <a:effectLst/>
        </p:spPr>
        <p:txBody>
          <a:bodyPr>
            <a:spAutoFit/>
          </a:bodyPr>
          <a:lstStyle/>
          <a:p>
            <a:pPr algn="l"/>
            <a:r>
              <a:rPr kumimoji="1" lang="en-US" altLang="zh-CN" sz="3200" b="1">
                <a:solidFill>
                  <a:schemeClr val="tx1"/>
                </a:solidFill>
                <a:latin typeface="Times New Roman" pitchFamily="18" charset="0"/>
                <a:ea typeface="宋体" charset="-122"/>
              </a:rPr>
              <a:t>void </a:t>
            </a:r>
            <a:r>
              <a:rPr kumimoji="1" lang="en-US" altLang="zh-CN" sz="3200" b="1" i="1">
                <a:solidFill>
                  <a:schemeClr val="tx1"/>
                </a:solidFill>
                <a:latin typeface="Times New Roman" pitchFamily="18" charset="0"/>
                <a:ea typeface="宋体" charset="-122"/>
              </a:rPr>
              <a:t>main</a:t>
            </a:r>
            <a:r>
              <a:rPr kumimoji="1" lang="en-US" altLang="zh-CN" sz="3200" b="1">
                <a:solidFill>
                  <a:schemeClr val="tx1"/>
                </a:solidFill>
                <a:latin typeface="Times New Roman" pitchFamily="18" charset="0"/>
                <a:ea typeface="宋体" charset="-122"/>
              </a:rPr>
              <a:t> ( ) {</a:t>
            </a:r>
          </a:p>
          <a:p>
            <a:pPr algn="l"/>
            <a:r>
              <a:rPr kumimoji="1" lang="en-US" altLang="zh-CN" sz="3200" b="1">
                <a:solidFill>
                  <a:schemeClr val="tx1"/>
                </a:solidFill>
                <a:latin typeface="Times New Roman" pitchFamily="18" charset="0"/>
                <a:ea typeface="宋体" charset="-122"/>
              </a:rPr>
              <a:t>    int </a:t>
            </a:r>
            <a:r>
              <a:rPr kumimoji="1" lang="en-US" altLang="zh-CN" sz="3200" i="1">
                <a:solidFill>
                  <a:schemeClr val="tx1"/>
                </a:solidFill>
                <a:latin typeface="Times New Roman" pitchFamily="18" charset="0"/>
                <a:ea typeface="宋体" charset="-122"/>
              </a:rPr>
              <a:t>n</a:t>
            </a:r>
            <a:r>
              <a:rPr kumimoji="1" lang="en-US" altLang="zh-CN" sz="3200" b="1">
                <a:solidFill>
                  <a:schemeClr val="tx1"/>
                </a:solidFill>
                <a:latin typeface="Times New Roman" pitchFamily="18" charset="0"/>
                <a:ea typeface="宋体" charset="-122"/>
              </a:rPr>
              <a:t>;                  </a:t>
            </a:r>
            <a:r>
              <a:rPr kumimoji="1" lang="zh-CN" altLang="en-US" sz="2400" b="1">
                <a:solidFill>
                  <a:srgbClr val="FF0000"/>
                </a:solidFill>
                <a:latin typeface="Times New Roman" pitchFamily="18" charset="0"/>
                <a:ea typeface="宋体" charset="-122"/>
              </a:rPr>
              <a:t>调用时</a:t>
            </a:r>
            <a:r>
              <a:rPr kumimoji="1" lang="en-US" altLang="zh-CN" sz="2400" i="1">
                <a:solidFill>
                  <a:srgbClr val="FF0000"/>
                </a:solidFill>
                <a:latin typeface="Times New Roman" pitchFamily="18" charset="0"/>
                <a:ea typeface="宋体" charset="-122"/>
              </a:rPr>
              <a:t>Factorial</a:t>
            </a:r>
            <a:r>
              <a:rPr kumimoji="1" lang="en-US" altLang="zh-CN" sz="2400" b="1">
                <a:solidFill>
                  <a:srgbClr val="FF0000"/>
                </a:solidFill>
                <a:latin typeface="Times New Roman" pitchFamily="18" charset="0"/>
                <a:ea typeface="宋体" charset="-122"/>
              </a:rPr>
              <a:t> (</a:t>
            </a:r>
            <a:r>
              <a:rPr kumimoji="1" lang="en-US" altLang="zh-CN" sz="2400">
                <a:solidFill>
                  <a:srgbClr val="FF0000"/>
                </a:solidFill>
                <a:latin typeface="Times New Roman" pitchFamily="18" charset="0"/>
                <a:ea typeface="宋体" charset="-122"/>
              </a:rPr>
              <a:t>4</a:t>
            </a:r>
            <a:r>
              <a:rPr kumimoji="1" lang="en-US" altLang="zh-CN" sz="2400" b="1">
                <a:solidFill>
                  <a:srgbClr val="FF0000"/>
                </a:solidFill>
                <a:latin typeface="Times New Roman" pitchFamily="18" charset="0"/>
                <a:ea typeface="宋体" charset="-122"/>
              </a:rPr>
              <a:t>)</a:t>
            </a:r>
            <a:r>
              <a:rPr kumimoji="1" lang="zh-CN" altLang="en-US" sz="2400" b="1">
                <a:solidFill>
                  <a:srgbClr val="FF0000"/>
                </a:solidFill>
                <a:latin typeface="Times New Roman" pitchFamily="18" charset="0"/>
                <a:ea typeface="宋体" charset="-122"/>
              </a:rPr>
              <a:t>进栈</a:t>
            </a:r>
          </a:p>
          <a:p>
            <a:pPr algn="l"/>
            <a:r>
              <a:rPr kumimoji="1" lang="zh-CN" altLang="en-US" sz="3200" b="1">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n</a:t>
            </a:r>
            <a:r>
              <a:rPr kumimoji="1" lang="en-US" altLang="zh-CN" sz="3200" b="1">
                <a:solidFill>
                  <a:schemeClr val="tx1"/>
                </a:solidFill>
                <a:latin typeface="Times New Roman" pitchFamily="18" charset="0"/>
                <a:ea typeface="宋体" charset="-122"/>
              </a:rPr>
              <a:t> = </a:t>
            </a:r>
            <a:r>
              <a:rPr kumimoji="1" lang="en-US" altLang="zh-CN" sz="3200" i="1">
                <a:solidFill>
                  <a:schemeClr val="tx1"/>
                </a:solidFill>
                <a:latin typeface="Times New Roman" pitchFamily="18" charset="0"/>
                <a:ea typeface="宋体" charset="-122"/>
              </a:rPr>
              <a:t>Factorial</a:t>
            </a:r>
            <a:r>
              <a:rPr kumimoji="1" lang="en-US" altLang="zh-CN" sz="3200" b="1">
                <a:solidFill>
                  <a:schemeClr val="tx1"/>
                </a:solidFill>
                <a:latin typeface="Times New Roman" pitchFamily="18" charset="0"/>
                <a:ea typeface="宋体" charset="-122"/>
              </a:rPr>
              <a:t> (</a:t>
            </a:r>
            <a:r>
              <a:rPr kumimoji="1" lang="en-US" altLang="zh-CN" sz="3200">
                <a:solidFill>
                  <a:schemeClr val="tx1"/>
                </a:solidFill>
                <a:latin typeface="Times New Roman" pitchFamily="18" charset="0"/>
                <a:ea typeface="宋体" charset="-122"/>
              </a:rPr>
              <a:t>4</a:t>
            </a:r>
            <a:r>
              <a:rPr kumimoji="1" lang="en-US" altLang="zh-CN" sz="3200" b="1">
                <a:solidFill>
                  <a:schemeClr val="tx1"/>
                </a:solidFill>
                <a:latin typeface="Times New Roman" pitchFamily="18" charset="0"/>
                <a:ea typeface="宋体" charset="-122"/>
              </a:rPr>
              <a:t>);</a:t>
            </a:r>
            <a:r>
              <a:rPr kumimoji="1" lang="zh-CN" altLang="en-US" sz="2400" b="1">
                <a:solidFill>
                  <a:srgbClr val="FF0000"/>
                </a:solidFill>
                <a:latin typeface="Times New Roman" pitchFamily="18" charset="0"/>
                <a:ea typeface="宋体" charset="-122"/>
              </a:rPr>
              <a:t>返回地址</a:t>
            </a:r>
            <a:r>
              <a:rPr kumimoji="1" lang="en-US" altLang="zh-CN" sz="2400" b="1">
                <a:solidFill>
                  <a:srgbClr val="FF0000"/>
                </a:solidFill>
                <a:latin typeface="Times New Roman" pitchFamily="18" charset="0"/>
                <a:ea typeface="宋体" charset="-122"/>
              </a:rPr>
              <a:t>RetLoc1</a:t>
            </a:r>
            <a:r>
              <a:rPr kumimoji="1" lang="zh-CN" altLang="en-US" sz="2400" b="1">
                <a:solidFill>
                  <a:srgbClr val="FF0000"/>
                </a:solidFill>
                <a:latin typeface="Times New Roman" pitchFamily="18" charset="0"/>
                <a:ea typeface="宋体" charset="-122"/>
              </a:rPr>
              <a:t>在赋值语句中</a:t>
            </a:r>
          </a:p>
          <a:p>
            <a:pPr algn="l"/>
            <a:r>
              <a:rPr kumimoji="1" lang="zh-CN" altLang="en-US" sz="3200" b="1">
                <a:solidFill>
                  <a:schemeClr val="tx1"/>
                </a:solidFill>
                <a:latin typeface="Times New Roman" pitchFamily="18" charset="0"/>
                <a:ea typeface="宋体" charset="-122"/>
              </a:rPr>
              <a:t>              </a:t>
            </a:r>
            <a:r>
              <a:rPr kumimoji="1" lang="en-US" altLang="zh-CN" sz="3200" i="1">
                <a:solidFill>
                  <a:srgbClr val="FF0000"/>
                </a:solidFill>
                <a:latin typeface="Times New Roman" pitchFamily="18" charset="0"/>
                <a:ea typeface="宋体" charset="-122"/>
              </a:rPr>
              <a:t>RetLoc</a:t>
            </a:r>
            <a:r>
              <a:rPr kumimoji="1" lang="en-US" altLang="zh-CN" sz="3200">
                <a:solidFill>
                  <a:srgbClr val="FF0000"/>
                </a:solidFill>
                <a:latin typeface="Times New Roman" pitchFamily="18" charset="0"/>
                <a:ea typeface="宋体" charset="-122"/>
              </a:rPr>
              <a:t>1</a:t>
            </a:r>
            <a:endParaRPr kumimoji="1" lang="en-US" altLang="zh-CN" sz="3200" b="1">
              <a:solidFill>
                <a:srgbClr val="FF0000"/>
              </a:solidFill>
              <a:latin typeface="Times New Roman" pitchFamily="18" charset="0"/>
              <a:ea typeface="宋体" charset="-122"/>
            </a:endParaRPr>
          </a:p>
          <a:p>
            <a:pPr algn="l"/>
            <a:r>
              <a:rPr kumimoji="1" lang="en-US" altLang="zh-CN" sz="3200" b="1">
                <a:solidFill>
                  <a:schemeClr val="tx1"/>
                </a:solidFill>
                <a:latin typeface="Times New Roman" pitchFamily="18" charset="0"/>
                <a:ea typeface="宋体" charset="-122"/>
              </a:rPr>
              <a:t>		 }</a:t>
            </a:r>
            <a:endParaRPr kumimoji="1" lang="en-US" altLang="zh-CN" sz="2400">
              <a:solidFill>
                <a:schemeClr val="tx1"/>
              </a:solidFill>
              <a:latin typeface="Times New Roman" pitchFamily="18" charset="0"/>
              <a:ea typeface="宋体" charset="-122"/>
            </a:endParaRPr>
          </a:p>
        </p:txBody>
      </p:sp>
      <p:sp>
        <p:nvSpPr>
          <p:cNvPr id="52227" name="Line 3"/>
          <p:cNvSpPr>
            <a:spLocks noChangeShapeType="1"/>
          </p:cNvSpPr>
          <p:nvPr/>
        </p:nvSpPr>
        <p:spPr bwMode="auto">
          <a:xfrm flipH="1" flipV="1">
            <a:off x="1258888" y="2060575"/>
            <a:ext cx="720725" cy="288925"/>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52228" name="Text Box 4"/>
          <p:cNvSpPr txBox="1">
            <a:spLocks noChangeArrowheads="1"/>
          </p:cNvSpPr>
          <p:nvPr/>
        </p:nvSpPr>
        <p:spPr bwMode="auto">
          <a:xfrm>
            <a:off x="457200" y="3141663"/>
            <a:ext cx="8362950" cy="3381375"/>
          </a:xfrm>
          <a:prstGeom prst="rect">
            <a:avLst/>
          </a:prstGeom>
          <a:noFill/>
          <a:ln w="12700" cap="sq">
            <a:noFill/>
            <a:miter lim="800000"/>
            <a:headEnd type="none" w="sm" len="sm"/>
            <a:tailEnd type="none" w="sm" len="sm"/>
          </a:ln>
          <a:effectLst/>
        </p:spPr>
        <p:txBody>
          <a:bodyPr>
            <a:spAutoFit/>
          </a:bodyPr>
          <a:lstStyle/>
          <a:p>
            <a:pPr algn="l"/>
            <a:r>
              <a:rPr kumimoji="1" lang="en-US" altLang="zh-CN" sz="3200" b="1">
                <a:solidFill>
                  <a:schemeClr val="tx1"/>
                </a:solidFill>
                <a:latin typeface="Times New Roman" pitchFamily="18" charset="0"/>
                <a:ea typeface="宋体" charset="-122"/>
              </a:rPr>
              <a:t>long</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Factorial </a:t>
            </a:r>
            <a:r>
              <a:rPr kumimoji="1" lang="en-US" altLang="zh-CN" sz="3200">
                <a:solidFill>
                  <a:schemeClr val="tx1"/>
                </a:solidFill>
                <a:latin typeface="Times New Roman" pitchFamily="18" charset="0"/>
                <a:ea typeface="宋体" charset="-122"/>
              </a:rPr>
              <a:t>(</a:t>
            </a:r>
            <a:r>
              <a:rPr kumimoji="1" lang="en-US" altLang="zh-CN" sz="3200" i="1">
                <a:solidFill>
                  <a:schemeClr val="tx1"/>
                </a:solidFill>
                <a:latin typeface="Times New Roman" pitchFamily="18" charset="0"/>
                <a:ea typeface="宋体" charset="-122"/>
              </a:rPr>
              <a:t> </a:t>
            </a:r>
            <a:r>
              <a:rPr kumimoji="1" lang="en-US" altLang="zh-CN" sz="3200" b="1">
                <a:solidFill>
                  <a:schemeClr val="tx1"/>
                </a:solidFill>
                <a:latin typeface="Times New Roman" pitchFamily="18" charset="0"/>
                <a:ea typeface="宋体" charset="-122"/>
              </a:rPr>
              <a:t>long</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n</a:t>
            </a:r>
            <a:r>
              <a:rPr kumimoji="1" lang="en-US" altLang="zh-CN" sz="3200">
                <a:solidFill>
                  <a:schemeClr val="tx1"/>
                </a:solidFill>
                <a:latin typeface="Times New Roman" pitchFamily="18" charset="0"/>
                <a:ea typeface="宋体" charset="-122"/>
              </a:rPr>
              <a:t> ) </a:t>
            </a:r>
            <a:r>
              <a:rPr kumimoji="1" lang="en-US" altLang="zh-CN" sz="3200" b="1">
                <a:solidFill>
                  <a:schemeClr val="tx1"/>
                </a:solidFill>
                <a:latin typeface="Times New Roman" pitchFamily="18" charset="0"/>
                <a:ea typeface="宋体" charset="-122"/>
              </a:rPr>
              <a:t>{</a:t>
            </a:r>
            <a:endParaRPr kumimoji="1" lang="en-US" altLang="zh-CN" sz="3200">
              <a:solidFill>
                <a:schemeClr val="tx1"/>
              </a:solidFill>
              <a:latin typeface="Times New Roman" pitchFamily="18" charset="0"/>
              <a:ea typeface="宋体" charset="-122"/>
            </a:endParaRPr>
          </a:p>
          <a:p>
            <a:pPr algn="l"/>
            <a:r>
              <a:rPr kumimoji="1" lang="en-US" altLang="zh-CN" sz="3200" b="1">
                <a:solidFill>
                  <a:schemeClr val="tx1"/>
                </a:solidFill>
                <a:latin typeface="Times New Roman" pitchFamily="18" charset="0"/>
                <a:ea typeface="宋体" charset="-122"/>
              </a:rPr>
              <a:t>int</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temp</a:t>
            </a:r>
            <a:r>
              <a:rPr kumimoji="1" lang="en-US" altLang="zh-CN" sz="3200" b="1">
                <a:solidFill>
                  <a:schemeClr val="tx1"/>
                </a:solidFill>
                <a:latin typeface="Times New Roman" pitchFamily="18" charset="0"/>
                <a:ea typeface="宋体" charset="-122"/>
              </a:rPr>
              <a:t>;</a:t>
            </a:r>
            <a:endParaRPr kumimoji="1" lang="en-US" altLang="zh-CN" sz="3200">
              <a:solidFill>
                <a:schemeClr val="tx1"/>
              </a:solidFill>
              <a:latin typeface="Times New Roman" pitchFamily="18" charset="0"/>
              <a:ea typeface="宋体" charset="-122"/>
            </a:endParaRPr>
          </a:p>
          <a:p>
            <a:pPr algn="l"/>
            <a:r>
              <a:rPr kumimoji="1" lang="en-US" altLang="zh-CN" sz="3200" b="1">
                <a:solidFill>
                  <a:schemeClr val="tx1"/>
                </a:solidFill>
                <a:latin typeface="Times New Roman" pitchFamily="18" charset="0"/>
                <a:ea typeface="宋体" charset="-122"/>
              </a:rPr>
              <a:t>if</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 n == </a:t>
            </a:r>
            <a:r>
              <a:rPr kumimoji="1" lang="en-US" altLang="zh-CN" sz="3200">
                <a:solidFill>
                  <a:schemeClr val="tx1"/>
                </a:solidFill>
                <a:latin typeface="Times New Roman" pitchFamily="18" charset="0"/>
                <a:ea typeface="宋体" charset="-122"/>
              </a:rPr>
              <a:t>0 ) </a:t>
            </a:r>
            <a:r>
              <a:rPr kumimoji="1" lang="en-US" altLang="zh-CN" sz="3200" b="1">
                <a:solidFill>
                  <a:schemeClr val="tx1"/>
                </a:solidFill>
                <a:latin typeface="Times New Roman" pitchFamily="18" charset="0"/>
                <a:ea typeface="宋体" charset="-122"/>
              </a:rPr>
              <a:t>return</a:t>
            </a:r>
            <a:r>
              <a:rPr kumimoji="1" lang="en-US" altLang="zh-CN" sz="3200">
                <a:solidFill>
                  <a:schemeClr val="tx1"/>
                </a:solidFill>
                <a:latin typeface="Times New Roman" pitchFamily="18" charset="0"/>
                <a:ea typeface="宋体" charset="-122"/>
              </a:rPr>
              <a:t> 1</a:t>
            </a:r>
            <a:r>
              <a:rPr kumimoji="1" lang="en-US" altLang="zh-CN" sz="3200" b="1">
                <a:solidFill>
                  <a:schemeClr val="tx1"/>
                </a:solidFill>
                <a:latin typeface="Times New Roman" pitchFamily="18" charset="0"/>
                <a:ea typeface="宋体" charset="-122"/>
              </a:rPr>
              <a:t>;</a:t>
            </a:r>
            <a:r>
              <a:rPr kumimoji="1" lang="zh-CN" altLang="en-US" sz="2400" b="1">
                <a:solidFill>
                  <a:srgbClr val="FF0000"/>
                </a:solidFill>
                <a:latin typeface="Times New Roman" pitchFamily="18" charset="0"/>
                <a:ea typeface="宋体" charset="-122"/>
              </a:rPr>
              <a:t>活动记录退栈</a:t>
            </a:r>
            <a:r>
              <a:rPr kumimoji="1" lang="zh-CN" altLang="en-US" sz="3200" b="1">
                <a:solidFill>
                  <a:schemeClr val="tx1"/>
                </a:solidFill>
                <a:latin typeface="Times New Roman" pitchFamily="18" charset="0"/>
                <a:ea typeface="宋体" charset="-122"/>
              </a:rPr>
              <a:t> </a:t>
            </a:r>
          </a:p>
          <a:p>
            <a:pPr algn="l"/>
            <a:r>
              <a:rPr kumimoji="1" lang="en-US" altLang="zh-CN" sz="3200" b="1">
                <a:solidFill>
                  <a:schemeClr val="tx1"/>
                </a:solidFill>
                <a:latin typeface="Times New Roman" pitchFamily="18" charset="0"/>
                <a:ea typeface="宋体" charset="-122"/>
              </a:rPr>
              <a:t>else</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temp = n * Factorial</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n</a:t>
            </a:r>
            <a:r>
              <a:rPr kumimoji="1" lang="en-US" altLang="zh-CN" sz="3200" i="1">
                <a:solidFill>
                  <a:schemeClr val="tx1"/>
                </a:solidFill>
                <a:latin typeface="仿宋_GB2312" pitchFamily="49" charset="-122"/>
                <a:ea typeface="仿宋_GB2312" pitchFamily="49" charset="-122"/>
              </a:rPr>
              <a:t>-</a:t>
            </a:r>
            <a:r>
              <a:rPr kumimoji="1" lang="en-US" altLang="zh-CN" sz="3200">
                <a:solidFill>
                  <a:schemeClr val="tx1"/>
                </a:solidFill>
                <a:latin typeface="Times New Roman" pitchFamily="18" charset="0"/>
                <a:ea typeface="宋体" charset="-122"/>
              </a:rPr>
              <a:t>1)</a:t>
            </a:r>
            <a:r>
              <a:rPr kumimoji="1" lang="en-US" altLang="zh-CN" sz="3200" b="1">
                <a:solidFill>
                  <a:schemeClr val="tx1"/>
                </a:solidFill>
                <a:latin typeface="Times New Roman" pitchFamily="18" charset="0"/>
                <a:ea typeface="宋体" charset="-122"/>
              </a:rPr>
              <a:t>;</a:t>
            </a:r>
          </a:p>
          <a:p>
            <a:pPr algn="l"/>
            <a:r>
              <a:rPr kumimoji="1" lang="en-US" altLang="zh-CN" sz="3200" i="1">
                <a:solidFill>
                  <a:schemeClr val="tx1"/>
                </a:solidFill>
                <a:latin typeface="Times New Roman" pitchFamily="18" charset="0"/>
                <a:ea typeface="宋体" charset="-122"/>
              </a:rPr>
              <a:t>    </a:t>
            </a:r>
            <a:r>
              <a:rPr kumimoji="1" lang="en-US" altLang="zh-CN" sz="3200" i="1">
                <a:solidFill>
                  <a:srgbClr val="FF0000"/>
                </a:solidFill>
                <a:latin typeface="Times New Roman" pitchFamily="18" charset="0"/>
                <a:ea typeface="宋体" charset="-122"/>
              </a:rPr>
              <a:t>RetLoc</a:t>
            </a:r>
            <a:r>
              <a:rPr kumimoji="1" lang="en-US" altLang="zh-CN" sz="3200">
                <a:solidFill>
                  <a:srgbClr val="FF0000"/>
                </a:solidFill>
                <a:latin typeface="Times New Roman" pitchFamily="18" charset="0"/>
                <a:ea typeface="宋体" charset="-122"/>
              </a:rPr>
              <a:t>2</a:t>
            </a:r>
            <a:r>
              <a:rPr kumimoji="1" lang="en-US" altLang="zh-CN" sz="3200">
                <a:solidFill>
                  <a:schemeClr val="tx1"/>
                </a:solidFill>
                <a:latin typeface="Times New Roman" pitchFamily="18" charset="0"/>
                <a:ea typeface="宋体" charset="-122"/>
              </a:rPr>
              <a:t>         </a:t>
            </a:r>
            <a:r>
              <a:rPr kumimoji="1" lang="zh-CN" altLang="en-US" sz="2400" b="1">
                <a:solidFill>
                  <a:srgbClr val="FF0000"/>
                </a:solidFill>
                <a:latin typeface="Times New Roman" pitchFamily="18" charset="0"/>
                <a:ea typeface="宋体" charset="-122"/>
              </a:rPr>
              <a:t>活动记录进栈，</a:t>
            </a:r>
            <a:r>
              <a:rPr kumimoji="1" lang="zh-CN" altLang="en-US" sz="2400" b="1">
                <a:solidFill>
                  <a:srgbClr val="FF0000"/>
                </a:solidFill>
                <a:ea typeface="宋体" charset="-122"/>
              </a:rPr>
              <a:t>返回地址</a:t>
            </a:r>
            <a:r>
              <a:rPr kumimoji="1" lang="en-US" altLang="zh-CN" sz="2400" b="1">
                <a:solidFill>
                  <a:srgbClr val="FF0000"/>
                </a:solidFill>
                <a:ea typeface="宋体" charset="-122"/>
              </a:rPr>
              <a:t>RetLoc2</a:t>
            </a:r>
            <a:r>
              <a:rPr kumimoji="1" lang="zh-CN" altLang="en-US" sz="2400" b="1">
                <a:solidFill>
                  <a:srgbClr val="FF0000"/>
                </a:solidFill>
                <a:ea typeface="宋体" charset="-122"/>
              </a:rPr>
              <a:t>在计算语句中</a:t>
            </a:r>
            <a:endParaRPr kumimoji="1" lang="zh-CN" altLang="en-US" sz="2400" b="1">
              <a:solidFill>
                <a:srgbClr val="FF0000"/>
              </a:solidFill>
              <a:latin typeface="Times New Roman" pitchFamily="18" charset="0"/>
              <a:ea typeface="宋体" charset="-122"/>
            </a:endParaRPr>
          </a:p>
          <a:p>
            <a:pPr algn="l"/>
            <a:r>
              <a:rPr kumimoji="1" lang="en-US" altLang="zh-CN" sz="3200" b="1">
                <a:solidFill>
                  <a:schemeClr val="tx1"/>
                </a:solidFill>
                <a:latin typeface="Times New Roman" pitchFamily="18" charset="0"/>
                <a:ea typeface="宋体" charset="-122"/>
              </a:rPr>
              <a:t>return</a:t>
            </a:r>
            <a:r>
              <a:rPr kumimoji="1" lang="en-US" altLang="zh-CN" sz="3200">
                <a:solidFill>
                  <a:schemeClr val="tx1"/>
                </a:solidFill>
                <a:latin typeface="Times New Roman" pitchFamily="18" charset="0"/>
                <a:ea typeface="宋体" charset="-122"/>
              </a:rPr>
              <a:t> </a:t>
            </a:r>
            <a:r>
              <a:rPr kumimoji="1" lang="en-US" altLang="zh-CN" sz="3200" i="1">
                <a:solidFill>
                  <a:schemeClr val="tx1"/>
                </a:solidFill>
                <a:latin typeface="Times New Roman" pitchFamily="18" charset="0"/>
                <a:ea typeface="宋体" charset="-122"/>
              </a:rPr>
              <a:t>temp</a:t>
            </a:r>
            <a:r>
              <a:rPr kumimoji="1" lang="en-US" altLang="zh-CN" sz="3200" b="1">
                <a:solidFill>
                  <a:schemeClr val="tx1"/>
                </a:solidFill>
                <a:latin typeface="Times New Roman" pitchFamily="18" charset="0"/>
                <a:ea typeface="宋体" charset="-122"/>
              </a:rPr>
              <a:t>;</a:t>
            </a:r>
            <a:r>
              <a:rPr kumimoji="1" lang="zh-CN" altLang="en-US" sz="2400" b="1">
                <a:solidFill>
                  <a:srgbClr val="FF0000"/>
                </a:solidFill>
                <a:latin typeface="Times New Roman" pitchFamily="18" charset="0"/>
                <a:ea typeface="宋体" charset="-122"/>
              </a:rPr>
              <a:t>活动记录退栈</a:t>
            </a:r>
            <a:r>
              <a:rPr kumimoji="1" lang="zh-CN" altLang="en-US" sz="3200" b="1">
                <a:solidFill>
                  <a:schemeClr val="tx1"/>
                </a:solidFill>
                <a:latin typeface="Times New Roman" pitchFamily="18" charset="0"/>
                <a:ea typeface="宋体" charset="-122"/>
              </a:rPr>
              <a:t>		  </a:t>
            </a:r>
            <a:r>
              <a:rPr kumimoji="1" lang="en-US" altLang="zh-CN" sz="3200" b="1">
                <a:solidFill>
                  <a:schemeClr val="tx1"/>
                </a:solidFill>
                <a:latin typeface="Times New Roman" pitchFamily="18" charset="0"/>
                <a:ea typeface="宋体" charset="-122"/>
              </a:rPr>
              <a:t>}</a:t>
            </a:r>
          </a:p>
        </p:txBody>
      </p:sp>
      <p:sp>
        <p:nvSpPr>
          <p:cNvPr id="52229" name="Line 5"/>
          <p:cNvSpPr>
            <a:spLocks noChangeShapeType="1"/>
          </p:cNvSpPr>
          <p:nvPr/>
        </p:nvSpPr>
        <p:spPr bwMode="auto">
          <a:xfrm flipV="1">
            <a:off x="2339975" y="5013325"/>
            <a:ext cx="576263" cy="4572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52230" name="Rectangle 6"/>
          <p:cNvSpPr>
            <a:spLocks noChangeArrowheads="1"/>
          </p:cNvSpPr>
          <p:nvPr/>
        </p:nvSpPr>
        <p:spPr bwMode="auto">
          <a:xfrm>
            <a:off x="250825" y="188913"/>
            <a:ext cx="2497138" cy="457200"/>
          </a:xfrm>
          <a:prstGeom prst="rect">
            <a:avLst/>
          </a:prstGeom>
          <a:noFill/>
          <a:ln w="9525">
            <a:noFill/>
            <a:miter lim="800000"/>
            <a:headEnd/>
            <a:tailEnd/>
          </a:ln>
          <a:effectLst/>
        </p:spPr>
        <p:txBody>
          <a:bodyPr wrap="none">
            <a:spAutoFit/>
          </a:bodyPr>
          <a:lstStyle/>
          <a:p>
            <a:pPr algn="l">
              <a:spcBef>
                <a:spcPct val="50000"/>
              </a:spcBef>
            </a:pPr>
            <a:r>
              <a:rPr kumimoji="1" lang="zh-CN" altLang="en-US" sz="2400">
                <a:solidFill>
                  <a:schemeClr val="tx1"/>
                </a:solidFill>
                <a:ea typeface="宋体" charset="-122"/>
              </a:rPr>
              <a:t>以</a:t>
            </a:r>
            <a:r>
              <a:rPr kumimoji="1" lang="en-US" altLang="zh-CN" sz="2400">
                <a:solidFill>
                  <a:schemeClr val="tx1"/>
                </a:solidFill>
                <a:ea typeface="宋体" charset="-122"/>
              </a:rPr>
              <a:t>Factorial</a:t>
            </a:r>
            <a:r>
              <a:rPr kumimoji="1" lang="zh-CN" altLang="en-US" sz="2400">
                <a:solidFill>
                  <a:schemeClr val="tx1"/>
                </a:solidFill>
                <a:ea typeface="宋体" charset="-122"/>
              </a:rPr>
              <a:t>为例</a:t>
            </a:r>
            <a:r>
              <a:rPr kumimoji="1" lang="zh-CN" altLang="en-US">
                <a:solidFill>
                  <a:schemeClr val="tx1"/>
                </a:solidFill>
                <a:ea typeface="宋体" charset="-122"/>
              </a:rPr>
              <a:t>：</a:t>
            </a:r>
          </a:p>
        </p:txBody>
      </p:sp>
    </p:spTree>
    <p:extLst>
      <p:ext uri="{BB962C8B-B14F-4D97-AF65-F5344CB8AC3E}">
        <p14:creationId xmlns:p14="http://schemas.microsoft.com/office/powerpoint/2010/main" val="136228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A3B8560-4F4B-4877-82D0-DFA4F726BC4F}" type="slidenum">
              <a:rPr lang="en-US" altLang="zh-CN"/>
              <a:pPr/>
              <a:t>22</a:t>
            </a:fld>
            <a:endParaRPr lang="en-US" altLang="zh-CN"/>
          </a:p>
        </p:txBody>
      </p:sp>
      <p:sp>
        <p:nvSpPr>
          <p:cNvPr id="54274" name="Rectangle 2"/>
          <p:cNvSpPr>
            <a:spLocks noGrp="1" noChangeArrowheads="1"/>
          </p:cNvSpPr>
          <p:nvPr>
            <p:ph type="title"/>
          </p:nvPr>
        </p:nvSpPr>
        <p:spPr/>
        <p:txBody>
          <a:bodyPr/>
          <a:lstStyle/>
          <a:p>
            <a:r>
              <a:rPr lang="zh-CN" altLang="en-US" b="0">
                <a:solidFill>
                  <a:schemeClr val="hlink"/>
                </a:solidFill>
                <a:effectLst>
                  <a:outerShdw blurRad="38100" dist="38100" dir="2700000" algn="tl">
                    <a:srgbClr val="C0C0C0"/>
                  </a:outerShdw>
                </a:effectLst>
                <a:ea typeface="仿宋_GB2312" pitchFamily="49" charset="-122"/>
              </a:rPr>
              <a:t>计算</a:t>
            </a:r>
            <a:r>
              <a:rPr lang="en-US" altLang="zh-CN" b="0" i="1">
                <a:solidFill>
                  <a:schemeClr val="hlink"/>
                </a:solidFill>
                <a:effectLst>
                  <a:outerShdw blurRad="38100" dist="38100" dir="2700000" algn="tl">
                    <a:srgbClr val="C0C0C0"/>
                  </a:outerShdw>
                </a:effectLst>
                <a:ea typeface="仿宋_GB2312" pitchFamily="49" charset="-122"/>
              </a:rPr>
              <a:t>Factorial</a:t>
            </a:r>
            <a:r>
              <a:rPr lang="zh-CN" altLang="en-US" b="0">
                <a:solidFill>
                  <a:schemeClr val="hlink"/>
                </a:solidFill>
                <a:effectLst>
                  <a:outerShdw blurRad="38100" dist="38100" dir="2700000" algn="tl">
                    <a:srgbClr val="C0C0C0"/>
                  </a:outerShdw>
                </a:effectLst>
                <a:ea typeface="仿宋_GB2312" pitchFamily="49" charset="-122"/>
              </a:rPr>
              <a:t>时活动记录的内容</a:t>
            </a:r>
          </a:p>
        </p:txBody>
      </p:sp>
      <p:pic>
        <p:nvPicPr>
          <p:cNvPr id="54275" name="Picture 3"/>
          <p:cNvPicPr>
            <a:picLocks noGrp="1" noChangeAspect="1" noChangeArrowheads="1"/>
          </p:cNvPicPr>
          <p:nvPr>
            <p:ph idx="1"/>
          </p:nvPr>
        </p:nvPicPr>
        <p:blipFill>
          <a:blip r:embed="rId3"/>
          <a:srcRect/>
          <a:stretch>
            <a:fillRect/>
          </a:stretch>
        </p:blipFill>
        <p:spPr>
          <a:xfrm>
            <a:off x="611188" y="1773238"/>
            <a:ext cx="7696200" cy="4114800"/>
          </a:xfrm>
          <a:noFill/>
          <a:ln/>
        </p:spPr>
      </p:pic>
      <p:sp>
        <p:nvSpPr>
          <p:cNvPr id="54276" name="Rectangle 4"/>
          <p:cNvSpPr>
            <a:spLocks noChangeArrowheads="1"/>
          </p:cNvSpPr>
          <p:nvPr/>
        </p:nvSpPr>
        <p:spPr bwMode="auto">
          <a:xfrm>
            <a:off x="8459788"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
        <p:nvSpPr>
          <p:cNvPr id="54277" name="Text Box 5"/>
          <p:cNvSpPr txBox="1">
            <a:spLocks noChangeArrowheads="1"/>
          </p:cNvSpPr>
          <p:nvPr/>
        </p:nvSpPr>
        <p:spPr bwMode="auto">
          <a:xfrm>
            <a:off x="2987675" y="5876925"/>
            <a:ext cx="2305050" cy="366713"/>
          </a:xfrm>
          <a:prstGeom prst="rect">
            <a:avLst/>
          </a:prstGeom>
          <a:noFill/>
          <a:ln w="6350">
            <a:noFill/>
            <a:miter lim="800000"/>
            <a:headEnd/>
            <a:tailEnd/>
          </a:ln>
          <a:effectLst/>
        </p:spPr>
        <p:txBody>
          <a:bodyPr>
            <a:spAutoFit/>
          </a:bodyPr>
          <a:lstStyle/>
          <a:p>
            <a:pPr>
              <a:spcBef>
                <a:spcPct val="50000"/>
              </a:spcBef>
            </a:pPr>
            <a:r>
              <a:rPr lang="en-US" altLang="zh-CN"/>
              <a:t>                 </a:t>
            </a:r>
            <a:r>
              <a:rPr lang="en-US" altLang="zh-CN" b="1"/>
              <a:t>return 1</a:t>
            </a:r>
          </a:p>
        </p:txBody>
      </p:sp>
    </p:spTree>
    <p:extLst>
      <p:ext uri="{BB962C8B-B14F-4D97-AF65-F5344CB8AC3E}">
        <p14:creationId xmlns:p14="http://schemas.microsoft.com/office/powerpoint/2010/main" val="1341000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D38AD52-77EE-4BB1-BDA4-0996D5232804}" type="slidenum">
              <a:rPr lang="en-US" altLang="zh-CN"/>
              <a:pPr/>
              <a:t>23</a:t>
            </a:fld>
            <a:endParaRPr lang="en-US" altLang="zh-CN"/>
          </a:p>
        </p:txBody>
      </p:sp>
      <p:sp>
        <p:nvSpPr>
          <p:cNvPr id="58370" name="Rectangle 2"/>
          <p:cNvSpPr>
            <a:spLocks noChangeArrowheads="1"/>
          </p:cNvSpPr>
          <p:nvPr/>
        </p:nvSpPr>
        <p:spPr bwMode="auto">
          <a:xfrm>
            <a:off x="457200" y="620713"/>
            <a:ext cx="8229600" cy="5616575"/>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Tail recursion</a:t>
            </a:r>
          </a:p>
          <a:p>
            <a:pPr marL="742950" lvl="1" indent="-285750" algn="l">
              <a:spcBef>
                <a:spcPct val="20000"/>
              </a:spcBef>
              <a:buFontTx/>
              <a:buChar char="–"/>
            </a:pPr>
            <a:r>
              <a:rPr kumimoji="1" lang="en-US" altLang="zh-CN" sz="2800">
                <a:solidFill>
                  <a:schemeClr val="tx1"/>
                </a:solidFill>
                <a:latin typeface="Times New Roman" pitchFamily="18" charset="0"/>
                <a:ea typeface="宋体" charset="-122"/>
              </a:rPr>
              <a:t>Tail recursion occurs when the last-executed statement of a function is a recursive call to itself.</a:t>
            </a:r>
          </a:p>
          <a:p>
            <a:pPr marL="742950" lvl="1" indent="-285750" algn="l">
              <a:spcBef>
                <a:spcPct val="20000"/>
              </a:spcBef>
              <a:buFontTx/>
              <a:buChar char="–"/>
            </a:pPr>
            <a:r>
              <a:rPr kumimoji="1" lang="en-US" altLang="zh-CN" sz="2800">
                <a:solidFill>
                  <a:schemeClr val="tx1"/>
                </a:solidFill>
                <a:latin typeface="Times New Roman" pitchFamily="18" charset="0"/>
                <a:ea typeface="宋体" charset="-122"/>
              </a:rPr>
              <a:t>If the last-executed statement of a function is a recursive call to the function itself, then this call can be eliminated by reassigning the calling parameters to the values specified in the recursive call, and then repeating the whole function.</a:t>
            </a:r>
          </a:p>
          <a:p>
            <a:pPr marL="342900" indent="-342900" algn="l">
              <a:spcBef>
                <a:spcPct val="20000"/>
              </a:spcBef>
              <a:buFontTx/>
              <a:buChar char="•"/>
            </a:pPr>
            <a:r>
              <a:rPr kumimoji="1" lang="en-US" altLang="zh-CN" sz="3200">
                <a:solidFill>
                  <a:schemeClr val="tx1"/>
                </a:solidFill>
                <a:latin typeface="Times New Roman" pitchFamily="18" charset="0"/>
                <a:ea typeface="宋体" charset="-122"/>
              </a:rPr>
              <a:t>An tail recursion can be eliminated by an iteration</a:t>
            </a:r>
          </a:p>
        </p:txBody>
      </p:sp>
      <p:sp>
        <p:nvSpPr>
          <p:cNvPr id="58371" name="Rectangle 3"/>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597679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1F86A1FE-DEC0-49C0-BDDF-3D2FEE381C2E}" type="slidenum">
              <a:rPr lang="en-US" altLang="zh-CN"/>
              <a:pPr/>
              <a:t>24</a:t>
            </a:fld>
            <a:endParaRPr lang="en-US" altLang="zh-CN"/>
          </a:p>
        </p:txBody>
      </p:sp>
      <p:sp>
        <p:nvSpPr>
          <p:cNvPr id="60418" name="Rectangle 2"/>
          <p:cNvSpPr>
            <a:spLocks noChangeArrowheads="1"/>
          </p:cNvSpPr>
          <p:nvPr/>
        </p:nvSpPr>
        <p:spPr bwMode="auto">
          <a:xfrm>
            <a:off x="323850" y="1196975"/>
            <a:ext cx="8569325" cy="5184775"/>
          </a:xfrm>
          <a:prstGeom prst="rect">
            <a:avLst/>
          </a:prstGeom>
          <a:solidFill>
            <a:schemeClr val="bg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pic>
        <p:nvPicPr>
          <p:cNvPr id="60419" name="Picture 3"/>
          <p:cNvPicPr>
            <a:picLocks noChangeAspect="1" noChangeArrowheads="1"/>
          </p:cNvPicPr>
          <p:nvPr/>
        </p:nvPicPr>
        <p:blipFill>
          <a:blip r:embed="rId3"/>
          <a:srcRect/>
          <a:stretch>
            <a:fillRect/>
          </a:stretch>
        </p:blipFill>
        <p:spPr bwMode="auto">
          <a:xfrm>
            <a:off x="336550" y="1230313"/>
            <a:ext cx="4044950" cy="3351212"/>
          </a:xfrm>
          <a:prstGeom prst="rect">
            <a:avLst/>
          </a:prstGeom>
          <a:noFill/>
          <a:ln w="9525">
            <a:noFill/>
            <a:miter lim="800000"/>
            <a:headEnd/>
            <a:tailEnd/>
          </a:ln>
          <a:effectLst/>
        </p:spPr>
      </p:pic>
      <p:pic>
        <p:nvPicPr>
          <p:cNvPr id="60420" name="Picture 4"/>
          <p:cNvPicPr>
            <a:picLocks noChangeAspect="1" noChangeArrowheads="1"/>
          </p:cNvPicPr>
          <p:nvPr/>
        </p:nvPicPr>
        <p:blipFill>
          <a:blip r:embed="rId4"/>
          <a:srcRect/>
          <a:stretch>
            <a:fillRect/>
          </a:stretch>
        </p:blipFill>
        <p:spPr bwMode="auto">
          <a:xfrm>
            <a:off x="4787900" y="1230313"/>
            <a:ext cx="4044950" cy="3351212"/>
          </a:xfrm>
          <a:prstGeom prst="rect">
            <a:avLst/>
          </a:prstGeom>
          <a:noFill/>
          <a:ln w="9525">
            <a:noFill/>
            <a:miter lim="800000"/>
            <a:headEnd/>
            <a:tailEnd/>
          </a:ln>
          <a:effectLst/>
        </p:spPr>
      </p:pic>
      <p:pic>
        <p:nvPicPr>
          <p:cNvPr id="60421" name="Picture 5"/>
          <p:cNvPicPr>
            <a:picLocks noChangeAspect="1" noChangeArrowheads="1"/>
          </p:cNvPicPr>
          <p:nvPr/>
        </p:nvPicPr>
        <p:blipFill>
          <a:blip r:embed="rId5"/>
          <a:srcRect/>
          <a:stretch>
            <a:fillRect/>
          </a:stretch>
        </p:blipFill>
        <p:spPr bwMode="auto">
          <a:xfrm>
            <a:off x="1216025" y="4581525"/>
            <a:ext cx="6683375" cy="1749425"/>
          </a:xfrm>
          <a:prstGeom prst="rect">
            <a:avLst/>
          </a:prstGeom>
          <a:noFill/>
          <a:ln w="9525">
            <a:noFill/>
            <a:miter lim="800000"/>
            <a:headEnd/>
            <a:tailEnd/>
          </a:ln>
          <a:effectLst/>
        </p:spPr>
      </p:pic>
      <p:sp>
        <p:nvSpPr>
          <p:cNvPr id="60422" name="Rectangle 6"/>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3200" u="sng">
                <a:solidFill>
                  <a:srgbClr val="663300"/>
                </a:solidFill>
                <a:latin typeface="Times New Roman" pitchFamily="18" charset="0"/>
                <a:ea typeface="宋体" charset="-122"/>
              </a:rPr>
              <a:t>Tail Recursion and Iteration</a:t>
            </a:r>
          </a:p>
        </p:txBody>
      </p:sp>
    </p:spTree>
    <p:extLst>
      <p:ext uri="{BB962C8B-B14F-4D97-AF65-F5344CB8AC3E}">
        <p14:creationId xmlns:p14="http://schemas.microsoft.com/office/powerpoint/2010/main" val="37425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FE91D31-5A2F-4FEF-A24D-AA4689C97AAF}" type="slidenum">
              <a:rPr lang="en-US" altLang="zh-CN"/>
              <a:pPr/>
              <a:t>25</a:t>
            </a:fld>
            <a:endParaRPr lang="en-US" altLang="zh-CN"/>
          </a:p>
        </p:txBody>
      </p:sp>
      <p:sp>
        <p:nvSpPr>
          <p:cNvPr id="62466" name="Rectangle 2"/>
          <p:cNvSpPr>
            <a:spLocks noGrp="1" noChangeArrowheads="1"/>
          </p:cNvSpPr>
          <p:nvPr>
            <p:ph type="title"/>
          </p:nvPr>
        </p:nvSpPr>
        <p:spPr/>
        <p:txBody>
          <a:bodyPr/>
          <a:lstStyle/>
          <a:p>
            <a:r>
              <a:rPr lang="en-US" altLang="zh-CN"/>
              <a:t>example</a:t>
            </a:r>
          </a:p>
        </p:txBody>
      </p:sp>
      <p:sp>
        <p:nvSpPr>
          <p:cNvPr id="62467" name="Rectangle 3"/>
          <p:cNvSpPr>
            <a:spLocks noChangeArrowheads="1"/>
          </p:cNvSpPr>
          <p:nvPr/>
        </p:nvSpPr>
        <p:spPr bwMode="auto">
          <a:xfrm>
            <a:off x="395288" y="1484313"/>
            <a:ext cx="7345362" cy="3990975"/>
          </a:xfrm>
          <a:prstGeom prst="rect">
            <a:avLst/>
          </a:prstGeom>
          <a:noFill/>
          <a:ln w="9525">
            <a:noFill/>
            <a:miter lim="800000"/>
            <a:headEnd/>
            <a:tailEnd/>
          </a:ln>
          <a:effectLst/>
        </p:spPr>
        <p:txBody>
          <a:bodyPr>
            <a:spAutoFit/>
          </a:bodyPr>
          <a:lstStyle/>
          <a:p>
            <a:pPr algn="l"/>
            <a:r>
              <a:rPr kumimoji="1" lang="zh-CN" altLang="en-US" sz="3200" b="1">
                <a:effectLst>
                  <a:outerShdw blurRad="38100" dist="38100" dir="2700000" algn="tl">
                    <a:srgbClr val="C0C0C0"/>
                  </a:outerShdw>
                </a:effectLst>
                <a:ea typeface="宋体" charset="-122"/>
              </a:rPr>
              <a:t>打印数组</a:t>
            </a:r>
            <a:r>
              <a:rPr kumimoji="1" lang="en-US" altLang="zh-CN" sz="3200" b="1" i="1">
                <a:effectLst>
                  <a:outerShdw blurRad="38100" dist="38100" dir="2700000" algn="tl">
                    <a:srgbClr val="C0C0C0"/>
                  </a:outerShdw>
                </a:effectLst>
                <a:ea typeface="宋体" charset="-122"/>
              </a:rPr>
              <a:t>A</a:t>
            </a:r>
            <a:r>
              <a:rPr kumimoji="1" lang="en-US" altLang="zh-CN" sz="3200" b="1">
                <a:effectLst>
                  <a:outerShdw blurRad="38100" dist="38100" dir="2700000" algn="tl">
                    <a:srgbClr val="C0C0C0"/>
                  </a:outerShdw>
                </a:effectLst>
                <a:ea typeface="宋体" charset="-122"/>
              </a:rPr>
              <a:t>[</a:t>
            </a:r>
            <a:r>
              <a:rPr kumimoji="1" lang="en-US" altLang="zh-CN" sz="3200" b="1" i="1">
                <a:effectLst>
                  <a:outerShdw blurRad="38100" dist="38100" dir="2700000" algn="tl">
                    <a:srgbClr val="C0C0C0"/>
                  </a:outerShdw>
                </a:effectLst>
                <a:ea typeface="宋体" charset="-122"/>
              </a:rPr>
              <a:t>n</a:t>
            </a:r>
            <a:r>
              <a:rPr kumimoji="1" lang="en-US" altLang="zh-CN" sz="3200" b="1">
                <a:effectLst>
                  <a:outerShdw blurRad="38100" dist="38100" dir="2700000" algn="tl">
                    <a:srgbClr val="C0C0C0"/>
                  </a:outerShdw>
                </a:effectLst>
                <a:ea typeface="宋体" charset="-122"/>
              </a:rPr>
              <a:t>]</a:t>
            </a:r>
            <a:r>
              <a:rPr kumimoji="1" lang="zh-CN" altLang="en-US" sz="3200" b="1">
                <a:effectLst>
                  <a:outerShdw blurRad="38100" dist="38100" dir="2700000" algn="tl">
                    <a:srgbClr val="C0C0C0"/>
                  </a:outerShdw>
                </a:effectLst>
                <a:ea typeface="宋体" charset="-122"/>
              </a:rPr>
              <a:t>的值的尾递归算法</a:t>
            </a:r>
            <a:endParaRPr kumimoji="1" lang="zh-CN" altLang="en-US" sz="3200">
              <a:ea typeface="宋体" charset="-122"/>
            </a:endParaRPr>
          </a:p>
          <a:p>
            <a:pPr algn="l"/>
            <a:endParaRPr kumimoji="1" lang="zh-CN" altLang="en-US" sz="3200">
              <a:ea typeface="宋体" charset="-122"/>
            </a:endParaRPr>
          </a:p>
          <a:p>
            <a:pPr algn="l"/>
            <a:r>
              <a:rPr kumimoji="1" lang="en-US" altLang="zh-CN" sz="3200" b="1">
                <a:ea typeface="宋体" charset="-122"/>
              </a:rPr>
              <a:t>void</a:t>
            </a:r>
            <a:r>
              <a:rPr kumimoji="1" lang="en-US" altLang="zh-CN" sz="3200">
                <a:ea typeface="宋体" charset="-122"/>
              </a:rPr>
              <a:t> </a:t>
            </a:r>
            <a:r>
              <a:rPr kumimoji="1" lang="en-US" altLang="zh-CN" sz="3200" i="1">
                <a:ea typeface="宋体" charset="-122"/>
              </a:rPr>
              <a:t>recfunc </a:t>
            </a:r>
            <a:r>
              <a:rPr kumimoji="1" lang="en-US" altLang="zh-CN" sz="3200">
                <a:ea typeface="宋体" charset="-122"/>
              </a:rPr>
              <a:t>( </a:t>
            </a:r>
            <a:r>
              <a:rPr kumimoji="1" lang="en-US" altLang="zh-CN" sz="3200" b="1">
                <a:ea typeface="宋体" charset="-122"/>
              </a:rPr>
              <a:t>int</a:t>
            </a:r>
            <a:r>
              <a:rPr kumimoji="1" lang="en-US" altLang="zh-CN" sz="3200">
                <a:ea typeface="宋体" charset="-122"/>
              </a:rPr>
              <a:t> </a:t>
            </a:r>
            <a:r>
              <a:rPr kumimoji="1" lang="en-US" altLang="zh-CN" sz="3200" i="1">
                <a:ea typeface="宋体" charset="-122"/>
              </a:rPr>
              <a:t>A</a:t>
            </a:r>
            <a:r>
              <a:rPr kumimoji="1" lang="en-US" altLang="zh-CN" sz="3200">
                <a:ea typeface="宋体" charset="-122"/>
              </a:rPr>
              <a:t>[ ]</a:t>
            </a:r>
            <a:r>
              <a:rPr kumimoji="1" lang="en-US" altLang="zh-CN" sz="3200" b="1">
                <a:ea typeface="宋体" charset="-122"/>
              </a:rPr>
              <a:t>,  int</a:t>
            </a:r>
            <a:r>
              <a:rPr kumimoji="1" lang="en-US" altLang="zh-CN" sz="3200">
                <a:ea typeface="宋体" charset="-122"/>
              </a:rPr>
              <a:t> </a:t>
            </a:r>
            <a:r>
              <a:rPr kumimoji="1" lang="en-US" altLang="zh-CN" sz="3200" i="1">
                <a:ea typeface="宋体" charset="-122"/>
              </a:rPr>
              <a:t>n</a:t>
            </a:r>
            <a:r>
              <a:rPr kumimoji="1" lang="en-US" altLang="zh-CN" sz="3200">
                <a:ea typeface="宋体" charset="-122"/>
              </a:rPr>
              <a:t> ) </a:t>
            </a:r>
            <a:r>
              <a:rPr kumimoji="1" lang="en-US" altLang="zh-CN" sz="3200" b="1">
                <a:ea typeface="宋体" charset="-122"/>
              </a:rPr>
              <a:t>{</a:t>
            </a:r>
          </a:p>
          <a:p>
            <a:pPr algn="l"/>
            <a:r>
              <a:rPr kumimoji="1" lang="en-US" altLang="zh-CN" sz="3200" b="1">
                <a:ea typeface="宋体" charset="-122"/>
              </a:rPr>
              <a:t>   if </a:t>
            </a:r>
            <a:r>
              <a:rPr kumimoji="1" lang="en-US" altLang="zh-CN" sz="3200">
                <a:ea typeface="宋体" charset="-122"/>
              </a:rPr>
              <a:t>( </a:t>
            </a:r>
            <a:r>
              <a:rPr kumimoji="1" lang="en-US" altLang="zh-CN" sz="3200" i="1">
                <a:ea typeface="宋体" charset="-122"/>
              </a:rPr>
              <a:t>n</a:t>
            </a:r>
            <a:r>
              <a:rPr kumimoji="1" lang="en-US" altLang="zh-CN" sz="3200">
                <a:ea typeface="宋体" charset="-122"/>
              </a:rPr>
              <a:t> &gt;= 0 )</a:t>
            </a:r>
            <a:r>
              <a:rPr kumimoji="1" lang="en-US" altLang="zh-CN" sz="3200" b="1">
                <a:ea typeface="宋体" charset="-122"/>
              </a:rPr>
              <a:t> {</a:t>
            </a:r>
            <a:r>
              <a:rPr kumimoji="1" lang="en-US" altLang="zh-CN" sz="3200">
                <a:ea typeface="宋体" charset="-122"/>
              </a:rPr>
              <a:t>			</a:t>
            </a:r>
          </a:p>
          <a:p>
            <a:pPr algn="l"/>
            <a:r>
              <a:rPr kumimoji="1" lang="en-US" altLang="zh-CN" sz="3200">
                <a:ea typeface="宋体" charset="-122"/>
              </a:rPr>
              <a:t>         </a:t>
            </a:r>
            <a:r>
              <a:rPr kumimoji="1" lang="en-US" altLang="zh-CN" sz="3200" b="1">
                <a:ea typeface="宋体" charset="-122"/>
              </a:rPr>
              <a:t>cout</a:t>
            </a:r>
            <a:r>
              <a:rPr kumimoji="1" lang="en-US" altLang="zh-CN" sz="3200">
                <a:ea typeface="宋体" charset="-122"/>
              </a:rPr>
              <a:t> &lt;&lt; </a:t>
            </a:r>
            <a:r>
              <a:rPr kumimoji="1" lang="en-US" altLang="zh-CN" sz="3200" i="1">
                <a:ea typeface="宋体" charset="-122"/>
              </a:rPr>
              <a:t>A</a:t>
            </a:r>
            <a:r>
              <a:rPr kumimoji="1" lang="en-US" altLang="zh-CN" sz="3200">
                <a:ea typeface="宋体" charset="-122"/>
              </a:rPr>
              <a:t>[</a:t>
            </a:r>
            <a:r>
              <a:rPr kumimoji="1" lang="en-US" altLang="zh-CN" sz="3200" i="1">
                <a:ea typeface="宋体" charset="-122"/>
              </a:rPr>
              <a:t>n</a:t>
            </a:r>
            <a:r>
              <a:rPr kumimoji="1" lang="en-US" altLang="zh-CN" sz="3200">
                <a:ea typeface="宋体" charset="-122"/>
              </a:rPr>
              <a:t>] &lt;&lt; "  "</a:t>
            </a:r>
            <a:r>
              <a:rPr kumimoji="1" lang="en-US" altLang="zh-CN" sz="3200" b="1">
                <a:ea typeface="宋体" charset="-122"/>
              </a:rPr>
              <a:t>;  </a:t>
            </a:r>
            <a:r>
              <a:rPr kumimoji="1" lang="en-US" altLang="zh-CN" sz="3200">
                <a:ea typeface="宋体" charset="-122"/>
              </a:rPr>
              <a:t> </a:t>
            </a:r>
            <a:r>
              <a:rPr kumimoji="1" lang="en-US" altLang="zh-CN" sz="3200" i="1">
                <a:ea typeface="宋体" charset="-122"/>
              </a:rPr>
              <a:t>n--</a:t>
            </a:r>
            <a:r>
              <a:rPr kumimoji="1" lang="en-US" altLang="zh-CN" sz="3200" b="1">
                <a:ea typeface="宋体" charset="-122"/>
              </a:rPr>
              <a:t>;</a:t>
            </a:r>
          </a:p>
          <a:p>
            <a:pPr algn="l"/>
            <a:r>
              <a:rPr kumimoji="1" lang="en-US" altLang="zh-CN" sz="3200">
                <a:ea typeface="宋体" charset="-122"/>
              </a:rPr>
              <a:t>         </a:t>
            </a:r>
            <a:r>
              <a:rPr kumimoji="1" lang="en-US" altLang="zh-CN" sz="3200" i="1">
                <a:ea typeface="宋体" charset="-122"/>
              </a:rPr>
              <a:t>recfunc</a:t>
            </a:r>
            <a:r>
              <a:rPr kumimoji="1" lang="en-US" altLang="zh-CN" sz="3200">
                <a:ea typeface="宋体" charset="-122"/>
              </a:rPr>
              <a:t> ( </a:t>
            </a:r>
            <a:r>
              <a:rPr kumimoji="1" lang="en-US" altLang="zh-CN" sz="3200" i="1">
                <a:ea typeface="宋体" charset="-122"/>
              </a:rPr>
              <a:t>A</a:t>
            </a:r>
            <a:r>
              <a:rPr kumimoji="1" lang="en-US" altLang="zh-CN" sz="3200">
                <a:ea typeface="宋体" charset="-122"/>
              </a:rPr>
              <a:t>, </a:t>
            </a:r>
            <a:r>
              <a:rPr kumimoji="1" lang="en-US" altLang="zh-CN" sz="3200" i="1">
                <a:ea typeface="宋体" charset="-122"/>
              </a:rPr>
              <a:t>n</a:t>
            </a:r>
            <a:r>
              <a:rPr kumimoji="1" lang="en-US" altLang="zh-CN" sz="3200">
                <a:ea typeface="宋体" charset="-122"/>
              </a:rPr>
              <a:t> )</a:t>
            </a:r>
            <a:r>
              <a:rPr kumimoji="1" lang="en-US" altLang="zh-CN" sz="3200" b="1">
                <a:ea typeface="宋体" charset="-122"/>
              </a:rPr>
              <a:t>;</a:t>
            </a:r>
          </a:p>
          <a:p>
            <a:pPr algn="l"/>
            <a:r>
              <a:rPr kumimoji="1" lang="en-US" altLang="zh-CN" sz="3200" b="1">
                <a:ea typeface="宋体" charset="-122"/>
              </a:rPr>
              <a:t>   }</a:t>
            </a:r>
          </a:p>
          <a:p>
            <a:pPr algn="l"/>
            <a:r>
              <a:rPr kumimoji="1" lang="en-US" altLang="zh-CN" sz="3200" b="1">
                <a:ea typeface="宋体" charset="-122"/>
              </a:rPr>
              <a:t>}</a:t>
            </a:r>
          </a:p>
        </p:txBody>
      </p:sp>
    </p:spTree>
    <p:extLst>
      <p:ext uri="{BB962C8B-B14F-4D97-AF65-F5344CB8AC3E}">
        <p14:creationId xmlns:p14="http://schemas.microsoft.com/office/powerpoint/2010/main" val="873474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AB0D9C1-689C-4E0A-AB40-AA21CDA6464E}" type="slidenum">
              <a:rPr lang="en-US" altLang="zh-CN"/>
              <a:pPr/>
              <a:t>26</a:t>
            </a:fld>
            <a:endParaRPr lang="en-US" altLang="zh-CN"/>
          </a:p>
        </p:txBody>
      </p:sp>
      <p:sp>
        <p:nvSpPr>
          <p:cNvPr id="64514" name="Text Box 2"/>
          <p:cNvSpPr txBox="1">
            <a:spLocks noChangeArrowheads="1"/>
          </p:cNvSpPr>
          <p:nvPr/>
        </p:nvSpPr>
        <p:spPr bwMode="auto">
          <a:xfrm>
            <a:off x="684213" y="1341438"/>
            <a:ext cx="7543800" cy="3848100"/>
          </a:xfrm>
          <a:prstGeom prst="rect">
            <a:avLst/>
          </a:prstGeom>
          <a:noFill/>
          <a:ln w="9525">
            <a:noFill/>
            <a:miter lim="800000"/>
            <a:headEnd/>
            <a:tailEnd/>
          </a:ln>
          <a:effectLst/>
        </p:spPr>
        <p:txBody>
          <a:bodyPr>
            <a:spAutoFit/>
          </a:bodyPr>
          <a:lstStyle/>
          <a:p>
            <a:pPr algn="l">
              <a:lnSpc>
                <a:spcPct val="110000"/>
              </a:lnSpc>
            </a:pPr>
            <a:r>
              <a:rPr kumimoji="1" lang="en-US" altLang="zh-CN" sz="3200" b="1">
                <a:solidFill>
                  <a:schemeClr val="tx1"/>
                </a:solidFill>
                <a:latin typeface="Times New Roman" pitchFamily="18" charset="0"/>
                <a:ea typeface="仿宋_GB2312" pitchFamily="49" charset="-122"/>
              </a:rPr>
              <a:t>void</a:t>
            </a:r>
            <a:r>
              <a:rPr kumimoji="1" lang="en-US" altLang="zh-CN" sz="3200">
                <a:solidFill>
                  <a:schemeClr val="tx1"/>
                </a:solidFill>
                <a:latin typeface="Times New Roman" pitchFamily="18" charset="0"/>
                <a:ea typeface="仿宋_GB2312" pitchFamily="49" charset="-122"/>
              </a:rPr>
              <a:t> </a:t>
            </a:r>
            <a:r>
              <a:rPr kumimoji="1" lang="en-US" altLang="zh-CN" sz="3200" i="1">
                <a:solidFill>
                  <a:schemeClr val="tx1"/>
                </a:solidFill>
                <a:latin typeface="Times New Roman" pitchFamily="18" charset="0"/>
                <a:ea typeface="仿宋_GB2312" pitchFamily="49" charset="-122"/>
              </a:rPr>
              <a:t>iterfunc</a:t>
            </a:r>
            <a:r>
              <a:rPr kumimoji="1" lang="en-US" altLang="zh-CN" sz="3200">
                <a:solidFill>
                  <a:schemeClr val="tx1"/>
                </a:solidFill>
                <a:latin typeface="Times New Roman" pitchFamily="18" charset="0"/>
                <a:ea typeface="仿宋_GB2312" pitchFamily="49" charset="-122"/>
              </a:rPr>
              <a:t> ( </a:t>
            </a:r>
            <a:r>
              <a:rPr kumimoji="1" lang="en-US" altLang="zh-CN" sz="3200" b="1">
                <a:solidFill>
                  <a:schemeClr val="tx1"/>
                </a:solidFill>
                <a:latin typeface="Times New Roman" pitchFamily="18" charset="0"/>
                <a:ea typeface="仿宋_GB2312" pitchFamily="49" charset="-122"/>
              </a:rPr>
              <a:t>int</a:t>
            </a:r>
            <a:r>
              <a:rPr kumimoji="1" lang="en-US" altLang="zh-CN" sz="3200">
                <a:solidFill>
                  <a:schemeClr val="tx1"/>
                </a:solidFill>
                <a:latin typeface="Times New Roman" pitchFamily="18" charset="0"/>
                <a:ea typeface="仿宋_GB2312" pitchFamily="49" charset="-122"/>
              </a:rPr>
              <a:t> </a:t>
            </a:r>
            <a:r>
              <a:rPr kumimoji="1" lang="en-US" altLang="zh-CN" sz="3200" i="1">
                <a:solidFill>
                  <a:schemeClr val="tx1"/>
                </a:solidFill>
                <a:latin typeface="Times New Roman" pitchFamily="18" charset="0"/>
                <a:ea typeface="仿宋_GB2312" pitchFamily="49" charset="-122"/>
              </a:rPr>
              <a:t>A</a:t>
            </a:r>
            <a:r>
              <a:rPr kumimoji="1" lang="en-US" altLang="zh-CN" sz="3200">
                <a:solidFill>
                  <a:schemeClr val="tx1"/>
                </a:solidFill>
                <a:latin typeface="Times New Roman" pitchFamily="18" charset="0"/>
                <a:ea typeface="仿宋_GB2312" pitchFamily="49" charset="-122"/>
              </a:rPr>
              <a:t>[ ]</a:t>
            </a:r>
            <a:r>
              <a:rPr kumimoji="1" lang="en-US" altLang="zh-CN" sz="3200" b="1">
                <a:solidFill>
                  <a:schemeClr val="tx1"/>
                </a:solidFill>
                <a:latin typeface="Times New Roman" pitchFamily="18" charset="0"/>
                <a:ea typeface="仿宋_GB2312" pitchFamily="49" charset="-122"/>
              </a:rPr>
              <a:t>, int</a:t>
            </a:r>
            <a:r>
              <a:rPr kumimoji="1" lang="en-US" altLang="zh-CN" sz="3200">
                <a:solidFill>
                  <a:schemeClr val="tx1"/>
                </a:solidFill>
                <a:latin typeface="Times New Roman" pitchFamily="18" charset="0"/>
                <a:ea typeface="仿宋_GB2312" pitchFamily="49" charset="-122"/>
              </a:rPr>
              <a:t> </a:t>
            </a:r>
            <a:r>
              <a:rPr kumimoji="1" lang="en-US" altLang="zh-CN" sz="3200" i="1">
                <a:solidFill>
                  <a:schemeClr val="tx1"/>
                </a:solidFill>
                <a:latin typeface="Times New Roman" pitchFamily="18" charset="0"/>
                <a:ea typeface="仿宋_GB2312" pitchFamily="49" charset="-122"/>
              </a:rPr>
              <a:t>n</a:t>
            </a:r>
            <a:r>
              <a:rPr kumimoji="1" lang="en-US" altLang="zh-CN" sz="3200">
                <a:solidFill>
                  <a:schemeClr val="tx1"/>
                </a:solidFill>
                <a:latin typeface="Times New Roman" pitchFamily="18" charset="0"/>
                <a:ea typeface="仿宋_GB2312" pitchFamily="49" charset="-122"/>
              </a:rPr>
              <a:t> ) </a:t>
            </a:r>
            <a:r>
              <a:rPr kumimoji="1" lang="en-US" altLang="zh-CN" sz="3200" b="1">
                <a:solidFill>
                  <a:schemeClr val="tx1"/>
                </a:solidFill>
                <a:latin typeface="Times New Roman" pitchFamily="18" charset="0"/>
                <a:ea typeface="仿宋_GB2312" pitchFamily="49" charset="-122"/>
              </a:rPr>
              <a:t>{</a:t>
            </a:r>
          </a:p>
          <a:p>
            <a:pPr algn="l">
              <a:lnSpc>
                <a:spcPct val="110000"/>
              </a:lnSpc>
            </a:pPr>
            <a:r>
              <a:rPr kumimoji="1" lang="en-US" altLang="zh-CN" sz="3200" b="1">
                <a:solidFill>
                  <a:schemeClr val="tx1"/>
                </a:solidFill>
                <a:latin typeface="Times New Roman" pitchFamily="18" charset="0"/>
                <a:ea typeface="仿宋_GB2312" pitchFamily="49" charset="-122"/>
              </a:rPr>
              <a:t>//</a:t>
            </a:r>
            <a:r>
              <a:rPr kumimoji="1" lang="zh-CN" altLang="en-US" sz="3200" b="1">
                <a:solidFill>
                  <a:schemeClr val="tx1"/>
                </a:solidFill>
                <a:latin typeface="Times New Roman" pitchFamily="18" charset="0"/>
                <a:ea typeface="仿宋_GB2312" pitchFamily="49" charset="-122"/>
              </a:rPr>
              <a:t>消除了尾递归的非递归函数</a:t>
            </a:r>
            <a:endParaRPr kumimoji="1" lang="zh-CN" altLang="en-US" sz="3200">
              <a:solidFill>
                <a:schemeClr val="tx1"/>
              </a:solidFill>
              <a:latin typeface="Times New Roman" pitchFamily="18" charset="0"/>
              <a:ea typeface="仿宋_GB2312" pitchFamily="49" charset="-122"/>
            </a:endParaRPr>
          </a:p>
          <a:p>
            <a:pPr algn="l">
              <a:lnSpc>
                <a:spcPct val="110000"/>
              </a:lnSpc>
            </a:pPr>
            <a:r>
              <a:rPr kumimoji="1" lang="zh-CN" altLang="en-US" sz="3200">
                <a:solidFill>
                  <a:schemeClr val="tx1"/>
                </a:solidFill>
                <a:latin typeface="Times New Roman" pitchFamily="18" charset="0"/>
                <a:ea typeface="仿宋_GB2312" pitchFamily="49" charset="-122"/>
              </a:rPr>
              <a:t>   </a:t>
            </a:r>
            <a:r>
              <a:rPr kumimoji="1" lang="en-US" altLang="zh-CN" sz="3200" b="1">
                <a:solidFill>
                  <a:schemeClr val="tx1"/>
                </a:solidFill>
                <a:latin typeface="Times New Roman" pitchFamily="18" charset="0"/>
                <a:ea typeface="仿宋_GB2312" pitchFamily="49" charset="-122"/>
              </a:rPr>
              <a:t>while</a:t>
            </a:r>
            <a:r>
              <a:rPr kumimoji="1" lang="en-US" altLang="zh-CN" sz="3200">
                <a:solidFill>
                  <a:schemeClr val="tx1"/>
                </a:solidFill>
                <a:latin typeface="Times New Roman" pitchFamily="18" charset="0"/>
                <a:ea typeface="仿宋_GB2312" pitchFamily="49" charset="-122"/>
              </a:rPr>
              <a:t> ( </a:t>
            </a:r>
            <a:r>
              <a:rPr kumimoji="1" lang="en-US" altLang="zh-CN" sz="3200" i="1">
                <a:solidFill>
                  <a:schemeClr val="tx1"/>
                </a:solidFill>
                <a:latin typeface="Times New Roman" pitchFamily="18" charset="0"/>
                <a:ea typeface="仿宋_GB2312" pitchFamily="49" charset="-122"/>
              </a:rPr>
              <a:t>n</a:t>
            </a:r>
            <a:r>
              <a:rPr kumimoji="1" lang="en-US" altLang="zh-CN" sz="3200">
                <a:solidFill>
                  <a:schemeClr val="tx1"/>
                </a:solidFill>
                <a:latin typeface="Times New Roman" pitchFamily="18" charset="0"/>
                <a:ea typeface="仿宋_GB2312" pitchFamily="49" charset="-122"/>
              </a:rPr>
              <a:t> &gt;= 0 ) </a:t>
            </a:r>
            <a:r>
              <a:rPr kumimoji="1" lang="en-US" altLang="zh-CN" sz="3200" b="1">
                <a:solidFill>
                  <a:schemeClr val="tx1"/>
                </a:solidFill>
                <a:latin typeface="Times New Roman" pitchFamily="18" charset="0"/>
                <a:ea typeface="仿宋_GB2312" pitchFamily="49" charset="-122"/>
              </a:rPr>
              <a:t>{</a:t>
            </a:r>
          </a:p>
          <a:p>
            <a:pPr algn="l">
              <a:lnSpc>
                <a:spcPct val="110000"/>
              </a:lnSpc>
            </a:pPr>
            <a:r>
              <a:rPr kumimoji="1" lang="en-US" altLang="zh-CN" sz="3200" b="1">
                <a:solidFill>
                  <a:schemeClr val="tx1"/>
                </a:solidFill>
                <a:latin typeface="Times New Roman" pitchFamily="18" charset="0"/>
                <a:ea typeface="仿宋_GB2312" pitchFamily="49" charset="-122"/>
              </a:rPr>
              <a:t>        cout</a:t>
            </a:r>
            <a:r>
              <a:rPr kumimoji="1" lang="en-US" altLang="zh-CN" sz="3200">
                <a:solidFill>
                  <a:schemeClr val="tx1"/>
                </a:solidFill>
                <a:latin typeface="Times New Roman" pitchFamily="18" charset="0"/>
                <a:ea typeface="仿宋_GB2312" pitchFamily="49" charset="-122"/>
              </a:rPr>
              <a:t> &lt;&lt; "value    " &lt;&lt;</a:t>
            </a:r>
            <a:r>
              <a:rPr kumimoji="1" lang="en-US" altLang="zh-CN" sz="3200" i="1">
                <a:solidFill>
                  <a:schemeClr val="tx1"/>
                </a:solidFill>
                <a:latin typeface="Times New Roman" pitchFamily="18" charset="0"/>
                <a:ea typeface="仿宋_GB2312" pitchFamily="49" charset="-122"/>
              </a:rPr>
              <a:t> A</a:t>
            </a:r>
            <a:r>
              <a:rPr kumimoji="1" lang="en-US" altLang="zh-CN" sz="3200">
                <a:solidFill>
                  <a:schemeClr val="tx1"/>
                </a:solidFill>
                <a:latin typeface="Times New Roman" pitchFamily="18" charset="0"/>
                <a:ea typeface="仿宋_GB2312" pitchFamily="49" charset="-122"/>
              </a:rPr>
              <a:t>[</a:t>
            </a:r>
            <a:r>
              <a:rPr kumimoji="1" lang="en-US" altLang="zh-CN" sz="3200" i="1">
                <a:solidFill>
                  <a:schemeClr val="tx1"/>
                </a:solidFill>
                <a:latin typeface="Times New Roman" pitchFamily="18" charset="0"/>
                <a:ea typeface="仿宋_GB2312" pitchFamily="49" charset="-122"/>
              </a:rPr>
              <a:t>n</a:t>
            </a:r>
            <a:r>
              <a:rPr kumimoji="1" lang="en-US" altLang="zh-CN" sz="3200">
                <a:solidFill>
                  <a:schemeClr val="tx1"/>
                </a:solidFill>
                <a:latin typeface="Times New Roman" pitchFamily="18" charset="0"/>
                <a:ea typeface="仿宋_GB2312" pitchFamily="49" charset="-122"/>
              </a:rPr>
              <a:t>] &lt;&lt;</a:t>
            </a:r>
            <a:r>
              <a:rPr kumimoji="1" lang="en-US" altLang="zh-CN" sz="3200" b="1">
                <a:solidFill>
                  <a:schemeClr val="tx1"/>
                </a:solidFill>
                <a:latin typeface="Times New Roman" pitchFamily="18" charset="0"/>
                <a:ea typeface="仿宋_GB2312" pitchFamily="49" charset="-122"/>
              </a:rPr>
              <a:t> endl;</a:t>
            </a:r>
            <a:endParaRPr kumimoji="1" lang="en-US" altLang="zh-CN" sz="3200">
              <a:solidFill>
                <a:schemeClr val="tx1"/>
              </a:solidFill>
              <a:latin typeface="Times New Roman" pitchFamily="18" charset="0"/>
              <a:ea typeface="仿宋_GB2312" pitchFamily="49" charset="-122"/>
            </a:endParaRPr>
          </a:p>
          <a:p>
            <a:pPr algn="l">
              <a:lnSpc>
                <a:spcPct val="110000"/>
              </a:lnSpc>
            </a:pPr>
            <a:r>
              <a:rPr kumimoji="1" lang="en-US" altLang="zh-CN" sz="3200">
                <a:solidFill>
                  <a:schemeClr val="tx1"/>
                </a:solidFill>
                <a:latin typeface="Times New Roman" pitchFamily="18" charset="0"/>
                <a:ea typeface="仿宋_GB2312" pitchFamily="49" charset="-122"/>
              </a:rPr>
              <a:t>	</a:t>
            </a:r>
            <a:r>
              <a:rPr kumimoji="1" lang="en-US" altLang="zh-CN" sz="3200" i="1">
                <a:solidFill>
                  <a:schemeClr val="tx1"/>
                </a:solidFill>
                <a:latin typeface="Times New Roman" pitchFamily="18" charset="0"/>
                <a:ea typeface="仿宋_GB2312" pitchFamily="49" charset="-122"/>
              </a:rPr>
              <a:t>n</a:t>
            </a:r>
            <a:r>
              <a:rPr kumimoji="1" lang="en-US" altLang="zh-CN" sz="3200" i="1">
                <a:solidFill>
                  <a:schemeClr val="tx1"/>
                </a:solidFill>
                <a:latin typeface="仿宋_GB2312" pitchFamily="49" charset="-122"/>
                <a:ea typeface="仿宋_GB2312" pitchFamily="49" charset="-122"/>
              </a:rPr>
              <a:t>--</a:t>
            </a:r>
            <a:r>
              <a:rPr kumimoji="1" lang="en-US" altLang="zh-CN" sz="3200" b="1">
                <a:solidFill>
                  <a:schemeClr val="tx1"/>
                </a:solidFill>
                <a:latin typeface="Times New Roman" pitchFamily="18" charset="0"/>
                <a:ea typeface="仿宋_GB2312" pitchFamily="49" charset="-122"/>
              </a:rPr>
              <a:t>;</a:t>
            </a:r>
            <a:endParaRPr kumimoji="1" lang="en-US" altLang="zh-CN" sz="3200">
              <a:solidFill>
                <a:schemeClr val="tx1"/>
              </a:solidFill>
              <a:latin typeface="Times New Roman" pitchFamily="18" charset="0"/>
              <a:ea typeface="仿宋_GB2312" pitchFamily="49" charset="-122"/>
            </a:endParaRPr>
          </a:p>
          <a:p>
            <a:pPr algn="l">
              <a:lnSpc>
                <a:spcPct val="110000"/>
              </a:lnSpc>
            </a:pPr>
            <a:r>
              <a:rPr kumimoji="1" lang="en-US" altLang="zh-CN" sz="3200">
                <a:solidFill>
                  <a:schemeClr val="tx1"/>
                </a:solidFill>
                <a:latin typeface="Times New Roman" pitchFamily="18" charset="0"/>
                <a:ea typeface="仿宋_GB2312" pitchFamily="49" charset="-122"/>
              </a:rPr>
              <a:t>    </a:t>
            </a:r>
            <a:r>
              <a:rPr kumimoji="1" lang="en-US" altLang="zh-CN" sz="3200" b="1">
                <a:solidFill>
                  <a:schemeClr val="tx1"/>
                </a:solidFill>
                <a:latin typeface="Times New Roman" pitchFamily="18" charset="0"/>
                <a:ea typeface="仿宋_GB2312" pitchFamily="49" charset="-122"/>
              </a:rPr>
              <a:t>}</a:t>
            </a:r>
          </a:p>
          <a:p>
            <a:pPr algn="l">
              <a:lnSpc>
                <a:spcPct val="110000"/>
              </a:lnSpc>
            </a:pPr>
            <a:r>
              <a:rPr kumimoji="1" lang="en-US" altLang="zh-CN" sz="3200" b="1">
                <a:solidFill>
                  <a:schemeClr val="tx1"/>
                </a:solidFill>
                <a:latin typeface="Times New Roman" pitchFamily="18" charset="0"/>
                <a:ea typeface="仿宋_GB2312" pitchFamily="49" charset="-122"/>
              </a:rPr>
              <a:t>}</a:t>
            </a:r>
            <a:r>
              <a:rPr kumimoji="1" lang="en-US" altLang="zh-CN" sz="3200">
                <a:solidFill>
                  <a:schemeClr val="tx1"/>
                </a:solidFill>
                <a:latin typeface="Times New Roman" pitchFamily="18" charset="0"/>
                <a:ea typeface="宋体" charset="-122"/>
              </a:rPr>
              <a:t>         </a:t>
            </a:r>
          </a:p>
        </p:txBody>
      </p:sp>
    </p:spTree>
    <p:extLst>
      <p:ext uri="{BB962C8B-B14F-4D97-AF65-F5344CB8AC3E}">
        <p14:creationId xmlns:p14="http://schemas.microsoft.com/office/powerpoint/2010/main" val="204139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E7DC7AE-C468-4317-BEB3-7960A5FF3803}" type="slidenum">
              <a:rPr lang="zh-CN" altLang="en-US"/>
              <a:pPr>
                <a:defRPr/>
              </a:pPr>
              <a:t>27</a:t>
            </a:fld>
            <a:endParaRPr lang="en-US" altLang="zh-CN"/>
          </a:p>
        </p:txBody>
      </p:sp>
      <p:sp>
        <p:nvSpPr>
          <p:cNvPr id="320514" name="Rectangle 2"/>
          <p:cNvSpPr>
            <a:spLocks noGrp="1" noChangeArrowheads="1"/>
          </p:cNvSpPr>
          <p:nvPr>
            <p:ph type="title"/>
          </p:nvPr>
        </p:nvSpPr>
        <p:spPr>
          <a:xfrm>
            <a:off x="762000" y="304800"/>
            <a:ext cx="7772400" cy="1143000"/>
          </a:xfrm>
        </p:spPr>
        <p:txBody>
          <a:bodyPr/>
          <a:lstStyle/>
          <a:p>
            <a:pPr eaLnBrk="1" hangingPunct="1">
              <a:defRPr/>
            </a:pPr>
            <a:r>
              <a:rPr lang="en-US" altLang="zh-CN">
                <a:latin typeface="黑体" pitchFamily="2" charset="-122"/>
                <a:ea typeface="黑体" pitchFamily="2" charset="-122"/>
              </a:rPr>
              <a:t>2.1  </a:t>
            </a:r>
            <a:r>
              <a:rPr lang="zh-CN" altLang="en-US">
                <a:effectLst>
                  <a:outerShdw blurRad="38100" dist="38100" dir="2700000" algn="tl">
                    <a:srgbClr val="C0C0C0"/>
                  </a:outerShdw>
                </a:effectLst>
                <a:latin typeface="黑体" pitchFamily="2" charset="-122"/>
                <a:ea typeface="黑体" pitchFamily="2" charset="-122"/>
              </a:rPr>
              <a:t>递归的概念</a:t>
            </a:r>
          </a:p>
        </p:txBody>
      </p:sp>
      <p:sp>
        <p:nvSpPr>
          <p:cNvPr id="31748" name="Rectangle 3"/>
          <p:cNvSpPr>
            <a:spLocks noGrp="1" noChangeArrowheads="1"/>
          </p:cNvSpPr>
          <p:nvPr>
            <p:ph type="body" idx="1"/>
          </p:nvPr>
        </p:nvSpPr>
        <p:spPr>
          <a:xfrm>
            <a:off x="304800" y="1447800"/>
            <a:ext cx="7772400" cy="4114800"/>
          </a:xfrm>
        </p:spPr>
        <p:txBody>
          <a:bodyPr/>
          <a:lstStyle/>
          <a:p>
            <a:pPr eaLnBrk="1" hangingPunct="1">
              <a:spcBef>
                <a:spcPct val="0"/>
              </a:spcBef>
              <a:buFontTx/>
              <a:buNone/>
            </a:pPr>
            <a:r>
              <a:rPr kumimoji="0" lang="zh-CN" altLang="en-US" sz="2400" b="1">
                <a:solidFill>
                  <a:schemeClr val="accent2"/>
                </a:solidFill>
                <a:latin typeface="黑体" pitchFamily="2" charset="-122"/>
                <a:ea typeface="黑体" pitchFamily="2" charset="-122"/>
              </a:rPr>
              <a:t>例</a:t>
            </a:r>
            <a:r>
              <a:rPr kumimoji="0" lang="en-US" altLang="zh-CN" sz="2400" b="1">
                <a:solidFill>
                  <a:schemeClr val="accent2"/>
                </a:solidFill>
                <a:latin typeface="黑体" pitchFamily="2" charset="-122"/>
                <a:ea typeface="黑体" pitchFamily="2" charset="-122"/>
              </a:rPr>
              <a:t>2  Fibonacci</a:t>
            </a:r>
            <a:r>
              <a:rPr kumimoji="0" lang="zh-CN" altLang="en-US" sz="2400" b="1">
                <a:solidFill>
                  <a:schemeClr val="accent2"/>
                </a:solidFill>
                <a:latin typeface="黑体" pitchFamily="2" charset="-122"/>
                <a:ea typeface="黑体" pitchFamily="2" charset="-122"/>
              </a:rPr>
              <a:t>数列</a:t>
            </a:r>
          </a:p>
          <a:p>
            <a:pPr eaLnBrk="1" hangingPunct="1">
              <a:spcBef>
                <a:spcPct val="0"/>
              </a:spcBef>
              <a:buFontTx/>
              <a:buNone/>
            </a:pPr>
            <a:r>
              <a:rPr kumimoji="0" lang="zh-CN" altLang="zh-CN" sz="2400">
                <a:solidFill>
                  <a:srgbClr val="000000"/>
                </a:solidFill>
                <a:latin typeface="楷体_GB2312" pitchFamily="49" charset="-122"/>
                <a:ea typeface="楷体_GB2312" pitchFamily="49" charset="-122"/>
              </a:rPr>
              <a:t>无穷数列1，1，2，3，5，8，13，21，34，55，</a:t>
            </a:r>
            <a:r>
              <a:rPr kumimoji="0" lang="zh-CN" altLang="zh-CN" sz="2400">
                <a:solidFill>
                  <a:srgbClr val="000000"/>
                </a:solidFill>
                <a:latin typeface="宋体" pitchFamily="2" charset="-122"/>
                <a:ea typeface="楷体_GB2312" pitchFamily="49" charset="-122"/>
              </a:rPr>
              <a:t>…</a:t>
            </a:r>
            <a:r>
              <a:rPr kumimoji="0" lang="zh-CN" altLang="zh-CN" sz="2400">
                <a:solidFill>
                  <a:srgbClr val="000000"/>
                </a:solidFill>
                <a:latin typeface="楷体_GB2312" pitchFamily="49" charset="-122"/>
                <a:ea typeface="楷体_GB2312" pitchFamily="49" charset="-122"/>
              </a:rPr>
              <a:t>，被称为Fibonacci数列。它可以递归地定义为：</a:t>
            </a:r>
            <a:endParaRPr kumimoji="0" lang="zh-CN" altLang="en-US" sz="2400">
              <a:solidFill>
                <a:srgbClr val="000000"/>
              </a:solidFill>
              <a:latin typeface="楷体_GB2312" pitchFamily="49" charset="-122"/>
              <a:ea typeface="楷体_GB2312" pitchFamily="49" charset="-122"/>
            </a:endParaRPr>
          </a:p>
          <a:p>
            <a:pPr eaLnBrk="1" hangingPunct="1"/>
            <a:endParaRPr lang="zh-CN" altLang="en-US"/>
          </a:p>
        </p:txBody>
      </p:sp>
      <p:sp>
        <p:nvSpPr>
          <p:cNvPr id="320516" name="AutoShape 4"/>
          <p:cNvSpPr>
            <a:spLocks noChangeArrowheads="1"/>
          </p:cNvSpPr>
          <p:nvPr/>
        </p:nvSpPr>
        <p:spPr bwMode="auto">
          <a:xfrm>
            <a:off x="6553200" y="2590800"/>
            <a:ext cx="2014538" cy="863600"/>
          </a:xfrm>
          <a:prstGeom prst="wedgeRoundRectCallout">
            <a:avLst>
              <a:gd name="adj1" fmla="val -75375"/>
              <a:gd name="adj2" fmla="val 22241"/>
              <a:gd name="adj3" fmla="val 16667"/>
            </a:avLst>
          </a:prstGeom>
          <a:solidFill>
            <a:schemeClr val="bg2"/>
          </a:solidFill>
          <a:ln w="6350">
            <a:solidFill>
              <a:schemeClr val="hlink"/>
            </a:solidFill>
            <a:miter lim="800000"/>
            <a:headEnd/>
            <a:tailEnd/>
          </a:ln>
          <a:effectLst/>
        </p:spPr>
        <p:txBody>
          <a:bodyPr anchor="ctr"/>
          <a:lstStyle/>
          <a:p>
            <a:r>
              <a:rPr lang="zh-CN" altLang="en-US" sz="2400" b="1" dirty="0">
                <a:ea typeface="宋体" pitchFamily="2" charset="-122"/>
              </a:rPr>
              <a:t>边界条件</a:t>
            </a:r>
          </a:p>
        </p:txBody>
      </p:sp>
      <p:sp>
        <p:nvSpPr>
          <p:cNvPr id="320517" name="AutoShape 5"/>
          <p:cNvSpPr>
            <a:spLocks noChangeArrowheads="1"/>
          </p:cNvSpPr>
          <p:nvPr/>
        </p:nvSpPr>
        <p:spPr bwMode="auto">
          <a:xfrm>
            <a:off x="6629400" y="3733800"/>
            <a:ext cx="1938338" cy="795338"/>
          </a:xfrm>
          <a:prstGeom prst="wedgeRoundRectCallout">
            <a:avLst>
              <a:gd name="adj1" fmla="val -84398"/>
              <a:gd name="adj2" fmla="val -5690"/>
              <a:gd name="adj3" fmla="val 16667"/>
            </a:avLst>
          </a:prstGeom>
          <a:solidFill>
            <a:schemeClr val="bg2"/>
          </a:solidFill>
          <a:ln w="6350">
            <a:solidFill>
              <a:schemeClr val="accent2"/>
            </a:solidFill>
            <a:miter lim="800000"/>
            <a:headEnd/>
            <a:tailEnd/>
          </a:ln>
          <a:effectLst/>
        </p:spPr>
        <p:txBody>
          <a:bodyPr anchor="ctr"/>
          <a:lstStyle/>
          <a:p>
            <a:r>
              <a:rPr lang="zh-CN" altLang="en-US" sz="2400" b="1">
                <a:ea typeface="宋体" pitchFamily="2" charset="-122"/>
              </a:rPr>
              <a:t>递归方程</a:t>
            </a:r>
          </a:p>
        </p:txBody>
      </p:sp>
      <p:graphicFrame>
        <p:nvGraphicFramePr>
          <p:cNvPr id="320518" name="Object 6"/>
          <p:cNvGraphicFramePr>
            <a:graphicFrameLocks noChangeAspect="1"/>
          </p:cNvGraphicFramePr>
          <p:nvPr/>
        </p:nvGraphicFramePr>
        <p:xfrm>
          <a:off x="1524000" y="2895600"/>
          <a:ext cx="4464050" cy="1474788"/>
        </p:xfrm>
        <a:graphic>
          <a:graphicData uri="http://schemas.openxmlformats.org/presentationml/2006/ole">
            <mc:AlternateContent xmlns:mc="http://schemas.openxmlformats.org/markup-compatibility/2006">
              <mc:Choice xmlns:v="urn:schemas-microsoft-com:vml" Requires="v">
                <p:oleObj name="公式" r:id="rId2" imgW="2159000" imgH="711200" progId="Equation.3">
                  <p:embed/>
                </p:oleObj>
              </mc:Choice>
              <mc:Fallback>
                <p:oleObj name="公式" r:id="rId2" imgW="2159000" imgH="71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95600"/>
                        <a:ext cx="4464050"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9" name="Text Box 7"/>
          <p:cNvSpPr txBox="1">
            <a:spLocks noChangeArrowheads="1"/>
          </p:cNvSpPr>
          <p:nvPr/>
        </p:nvSpPr>
        <p:spPr bwMode="auto">
          <a:xfrm>
            <a:off x="381000" y="4419600"/>
            <a:ext cx="7345363" cy="2282825"/>
          </a:xfrm>
          <a:prstGeom prst="rect">
            <a:avLst/>
          </a:prstGeom>
          <a:noFill/>
          <a:ln w="6350">
            <a:noFill/>
            <a:miter lim="800000"/>
            <a:headEnd/>
            <a:tailEnd/>
          </a:ln>
          <a:effectLst/>
        </p:spPr>
        <p:txBody>
          <a:bodyPr>
            <a:spAutoFit/>
          </a:bodyPr>
          <a:lstStyle/>
          <a:p>
            <a:pPr algn="l"/>
            <a:r>
              <a:rPr lang="zh-CN" altLang="en-US" sz="2400">
                <a:solidFill>
                  <a:schemeClr val="tx1"/>
                </a:solidFill>
                <a:ea typeface="宋体" pitchFamily="2" charset="-122"/>
              </a:rPr>
              <a:t>第</a:t>
            </a:r>
            <a:r>
              <a:rPr lang="en-US" altLang="zh-CN" sz="2400">
                <a:solidFill>
                  <a:schemeClr val="tx1"/>
                </a:solidFill>
                <a:ea typeface="宋体" pitchFamily="2" charset="-122"/>
              </a:rPr>
              <a:t>n</a:t>
            </a:r>
            <a:r>
              <a:rPr lang="zh-CN" altLang="en-US" sz="2400">
                <a:solidFill>
                  <a:schemeClr val="tx1"/>
                </a:solidFill>
                <a:ea typeface="宋体" pitchFamily="2" charset="-122"/>
              </a:rPr>
              <a:t>个</a:t>
            </a:r>
            <a:r>
              <a:rPr lang="en-US" altLang="zh-CN" sz="2400">
                <a:solidFill>
                  <a:schemeClr val="tx1"/>
                </a:solidFill>
                <a:ea typeface="宋体" pitchFamily="2" charset="-122"/>
              </a:rPr>
              <a:t>Fibonacci</a:t>
            </a:r>
            <a:r>
              <a:rPr lang="zh-CN" altLang="en-US" sz="2400">
                <a:solidFill>
                  <a:schemeClr val="tx1"/>
                </a:solidFill>
                <a:ea typeface="宋体" pitchFamily="2" charset="-122"/>
              </a:rPr>
              <a:t>数可递归地计算如下：</a:t>
            </a:r>
          </a:p>
          <a:p>
            <a:pPr algn="l"/>
            <a:r>
              <a:rPr lang="en-US" altLang="zh-CN" sz="2400">
                <a:solidFill>
                  <a:schemeClr val="tx1"/>
                </a:solidFill>
                <a:ea typeface="宋体" pitchFamily="2" charset="-122"/>
              </a:rPr>
              <a:t>public static int </a:t>
            </a:r>
            <a:r>
              <a:rPr lang="en-US" altLang="zh-CN" sz="2400" b="1">
                <a:solidFill>
                  <a:schemeClr val="tx1"/>
                </a:solidFill>
                <a:ea typeface="宋体" pitchFamily="2" charset="-122"/>
              </a:rPr>
              <a:t>fibonacci</a:t>
            </a:r>
            <a:r>
              <a:rPr lang="en-US" altLang="zh-CN" sz="2400">
                <a:solidFill>
                  <a:schemeClr val="tx1"/>
                </a:solidFill>
                <a:ea typeface="宋体" pitchFamily="2" charset="-122"/>
              </a:rPr>
              <a:t>(int n)</a:t>
            </a:r>
          </a:p>
          <a:p>
            <a:pPr algn="l"/>
            <a:r>
              <a:rPr lang="en-US" altLang="zh-CN" sz="2400">
                <a:solidFill>
                  <a:schemeClr val="tx1"/>
                </a:solidFill>
                <a:ea typeface="宋体" pitchFamily="2" charset="-122"/>
              </a:rPr>
              <a:t>   {</a:t>
            </a:r>
          </a:p>
          <a:p>
            <a:pPr algn="l"/>
            <a:r>
              <a:rPr lang="en-US" altLang="zh-CN" sz="2400">
                <a:solidFill>
                  <a:schemeClr val="tx1"/>
                </a:solidFill>
                <a:ea typeface="宋体" pitchFamily="2" charset="-122"/>
              </a:rPr>
              <a:t>       </a:t>
            </a:r>
            <a:r>
              <a:rPr lang="en-US" altLang="zh-CN" sz="2400" b="1">
                <a:solidFill>
                  <a:schemeClr val="tx1"/>
                </a:solidFill>
                <a:ea typeface="宋体" pitchFamily="2" charset="-122"/>
              </a:rPr>
              <a:t>if</a:t>
            </a:r>
            <a:r>
              <a:rPr lang="en-US" altLang="zh-CN" sz="2400">
                <a:solidFill>
                  <a:schemeClr val="tx1"/>
                </a:solidFill>
                <a:ea typeface="宋体" pitchFamily="2" charset="-122"/>
              </a:rPr>
              <a:t> (n &lt;= 1) </a:t>
            </a:r>
            <a:r>
              <a:rPr lang="en-US" altLang="zh-CN" sz="2400" b="1">
                <a:solidFill>
                  <a:schemeClr val="tx1"/>
                </a:solidFill>
                <a:ea typeface="宋体" pitchFamily="2" charset="-122"/>
              </a:rPr>
              <a:t>return</a:t>
            </a:r>
            <a:r>
              <a:rPr lang="en-US" altLang="zh-CN" sz="2400">
                <a:solidFill>
                  <a:schemeClr val="tx1"/>
                </a:solidFill>
                <a:ea typeface="宋体" pitchFamily="2" charset="-122"/>
              </a:rPr>
              <a:t> 1;</a:t>
            </a:r>
          </a:p>
          <a:p>
            <a:pPr algn="l"/>
            <a:r>
              <a:rPr lang="en-US" altLang="zh-CN" sz="2400">
                <a:solidFill>
                  <a:schemeClr val="tx1"/>
                </a:solidFill>
                <a:ea typeface="宋体" pitchFamily="2" charset="-122"/>
              </a:rPr>
              <a:t>       </a:t>
            </a:r>
            <a:r>
              <a:rPr lang="en-US" altLang="zh-CN" sz="2400" b="1">
                <a:solidFill>
                  <a:schemeClr val="tx1"/>
                </a:solidFill>
                <a:ea typeface="宋体" pitchFamily="2" charset="-122"/>
              </a:rPr>
              <a:t>return</a:t>
            </a:r>
            <a:r>
              <a:rPr lang="en-US" altLang="zh-CN" sz="2400">
                <a:solidFill>
                  <a:schemeClr val="tx1"/>
                </a:solidFill>
                <a:ea typeface="宋体" pitchFamily="2" charset="-122"/>
              </a:rPr>
              <a:t> </a:t>
            </a:r>
            <a:r>
              <a:rPr lang="en-US" altLang="zh-CN" sz="2400" b="1">
                <a:solidFill>
                  <a:schemeClr val="tx1"/>
                </a:solidFill>
                <a:ea typeface="宋体" pitchFamily="2" charset="-122"/>
              </a:rPr>
              <a:t>fibonacci</a:t>
            </a:r>
            <a:r>
              <a:rPr lang="en-US" altLang="zh-CN" sz="2400">
                <a:solidFill>
                  <a:schemeClr val="tx1"/>
                </a:solidFill>
                <a:ea typeface="宋体" pitchFamily="2" charset="-122"/>
              </a:rPr>
              <a:t>(n-1)+</a:t>
            </a:r>
            <a:r>
              <a:rPr lang="en-US" altLang="zh-CN" sz="2400" b="1">
                <a:solidFill>
                  <a:schemeClr val="tx1"/>
                </a:solidFill>
                <a:ea typeface="宋体" pitchFamily="2" charset="-122"/>
              </a:rPr>
              <a:t>fibonacci</a:t>
            </a:r>
            <a:r>
              <a:rPr lang="en-US" altLang="zh-CN" sz="2400">
                <a:solidFill>
                  <a:schemeClr val="tx1"/>
                </a:solidFill>
                <a:ea typeface="宋体" pitchFamily="2" charset="-122"/>
              </a:rPr>
              <a:t>(n-2);</a:t>
            </a:r>
          </a:p>
          <a:p>
            <a:pPr algn="l"/>
            <a:r>
              <a:rPr lang="en-US" altLang="zh-CN" sz="2400">
                <a:solidFill>
                  <a:schemeClr val="tx1"/>
                </a:solidFill>
                <a:ea typeface="宋体" pitchFamily="2" charset="-122"/>
              </a:rPr>
              <a:t>   }</a:t>
            </a:r>
          </a:p>
        </p:txBody>
      </p:sp>
    </p:spTree>
    <p:extLst>
      <p:ext uri="{BB962C8B-B14F-4D97-AF65-F5344CB8AC3E}">
        <p14:creationId xmlns:p14="http://schemas.microsoft.com/office/powerpoint/2010/main" val="173029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0518"/>
                                        </p:tgtEl>
                                        <p:attrNameLst>
                                          <p:attrName>style.visibility</p:attrName>
                                        </p:attrNameLst>
                                      </p:cBhvr>
                                      <p:to>
                                        <p:strVal val="visible"/>
                                      </p:to>
                                    </p:set>
                                    <p:anim calcmode="lin" valueType="num">
                                      <p:cBhvr additive="base">
                                        <p:cTn id="7" dur="500" fill="hold"/>
                                        <p:tgtEl>
                                          <p:spTgt spid="320518"/>
                                        </p:tgtEl>
                                        <p:attrNameLst>
                                          <p:attrName>ppt_x</p:attrName>
                                        </p:attrNameLst>
                                      </p:cBhvr>
                                      <p:tavLst>
                                        <p:tav tm="0">
                                          <p:val>
                                            <p:strVal val="#ppt_x"/>
                                          </p:val>
                                        </p:tav>
                                        <p:tav tm="100000">
                                          <p:val>
                                            <p:strVal val="#ppt_x"/>
                                          </p:val>
                                        </p:tav>
                                      </p:tavLst>
                                    </p:anim>
                                    <p:anim calcmode="lin" valueType="num">
                                      <p:cBhvr additive="base">
                                        <p:cTn id="8" dur="500" fill="hold"/>
                                        <p:tgtEl>
                                          <p:spTgt spid="320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0516"/>
                                        </p:tgtEl>
                                        <p:attrNameLst>
                                          <p:attrName>style.visibility</p:attrName>
                                        </p:attrNameLst>
                                      </p:cBhvr>
                                      <p:to>
                                        <p:strVal val="visible"/>
                                      </p:to>
                                    </p:set>
                                    <p:anim calcmode="lin" valueType="num">
                                      <p:cBhvr additive="base">
                                        <p:cTn id="13" dur="500" fill="hold"/>
                                        <p:tgtEl>
                                          <p:spTgt spid="320516"/>
                                        </p:tgtEl>
                                        <p:attrNameLst>
                                          <p:attrName>ppt_x</p:attrName>
                                        </p:attrNameLst>
                                      </p:cBhvr>
                                      <p:tavLst>
                                        <p:tav tm="0">
                                          <p:val>
                                            <p:strVal val="1+#ppt_w/2"/>
                                          </p:val>
                                        </p:tav>
                                        <p:tav tm="100000">
                                          <p:val>
                                            <p:strVal val="#ppt_x"/>
                                          </p:val>
                                        </p:tav>
                                      </p:tavLst>
                                    </p:anim>
                                    <p:anim calcmode="lin" valueType="num">
                                      <p:cBhvr additive="base">
                                        <p:cTn id="14"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0517"/>
                                        </p:tgtEl>
                                        <p:attrNameLst>
                                          <p:attrName>style.visibility</p:attrName>
                                        </p:attrNameLst>
                                      </p:cBhvr>
                                      <p:to>
                                        <p:strVal val="visible"/>
                                      </p:to>
                                    </p:set>
                                    <p:anim calcmode="lin" valueType="num">
                                      <p:cBhvr additive="base">
                                        <p:cTn id="19" dur="500" fill="hold"/>
                                        <p:tgtEl>
                                          <p:spTgt spid="320517"/>
                                        </p:tgtEl>
                                        <p:attrNameLst>
                                          <p:attrName>ppt_x</p:attrName>
                                        </p:attrNameLst>
                                      </p:cBhvr>
                                      <p:tavLst>
                                        <p:tav tm="0">
                                          <p:val>
                                            <p:strVal val="1+#ppt_w/2"/>
                                          </p:val>
                                        </p:tav>
                                        <p:tav tm="100000">
                                          <p:val>
                                            <p:strVal val="#ppt_x"/>
                                          </p:val>
                                        </p:tav>
                                      </p:tavLst>
                                    </p:anim>
                                    <p:anim calcmode="lin" valueType="num">
                                      <p:cBhvr additive="base">
                                        <p:cTn id="20"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0519"/>
                                        </p:tgtEl>
                                        <p:attrNameLst>
                                          <p:attrName>style.visibility</p:attrName>
                                        </p:attrNameLst>
                                      </p:cBhvr>
                                      <p:to>
                                        <p:strVal val="visible"/>
                                      </p:to>
                                    </p:set>
                                    <p:anim calcmode="lin" valueType="num">
                                      <p:cBhvr additive="base">
                                        <p:cTn id="25" dur="500" fill="hold"/>
                                        <p:tgtEl>
                                          <p:spTgt spid="320519"/>
                                        </p:tgtEl>
                                        <p:attrNameLst>
                                          <p:attrName>ppt_x</p:attrName>
                                        </p:attrNameLst>
                                      </p:cBhvr>
                                      <p:tavLst>
                                        <p:tav tm="0">
                                          <p:val>
                                            <p:strVal val="#ppt_x"/>
                                          </p:val>
                                        </p:tav>
                                        <p:tav tm="100000">
                                          <p:val>
                                            <p:strVal val="#ppt_x"/>
                                          </p:val>
                                        </p:tav>
                                      </p:tavLst>
                                    </p:anim>
                                    <p:anim calcmode="lin" valueType="num">
                                      <p:cBhvr additive="base">
                                        <p:cTn id="26" dur="500" fill="hold"/>
                                        <p:tgtEl>
                                          <p:spTgt spid="320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autoUpdateAnimBg="0"/>
      <p:bldP spid="320517" grpId="0" animBg="1" autoUpdateAnimBg="0"/>
      <p:bldP spid="32051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74C00E7A-BBB0-4ED1-81F5-794CF0A3172D}" type="slidenum">
              <a:rPr lang="en-US" altLang="zh-CN"/>
              <a:pPr/>
              <a:t>28</a:t>
            </a:fld>
            <a:endParaRPr lang="en-US" altLang="zh-CN"/>
          </a:p>
        </p:txBody>
      </p:sp>
      <p:pic>
        <p:nvPicPr>
          <p:cNvPr id="78850" name="Picture 2"/>
          <p:cNvPicPr>
            <a:picLocks noChangeAspect="1" noChangeArrowheads="1"/>
          </p:cNvPicPr>
          <p:nvPr/>
        </p:nvPicPr>
        <p:blipFill>
          <a:blip r:embed="rId3"/>
          <a:srcRect/>
          <a:stretch>
            <a:fillRect/>
          </a:stretch>
        </p:blipFill>
        <p:spPr bwMode="auto">
          <a:xfrm>
            <a:off x="693738" y="598488"/>
            <a:ext cx="8061325" cy="5900737"/>
          </a:xfrm>
          <a:prstGeom prst="rect">
            <a:avLst/>
          </a:prstGeom>
          <a:noFill/>
          <a:ln w="9525">
            <a:noFill/>
            <a:miter lim="800000"/>
            <a:headEnd/>
            <a:tailEnd/>
          </a:ln>
          <a:effectLst/>
        </p:spPr>
      </p:pic>
      <p:sp>
        <p:nvSpPr>
          <p:cNvPr id="78851" name="Rectangle 3"/>
          <p:cNvSpPr>
            <a:spLocks noChangeArrowheads="1"/>
          </p:cNvSpPr>
          <p:nvPr/>
        </p:nvSpPr>
        <p:spPr bwMode="auto">
          <a:xfrm>
            <a:off x="458788" y="476250"/>
            <a:ext cx="3825875" cy="1143000"/>
          </a:xfrm>
          <a:prstGeom prst="rect">
            <a:avLst/>
          </a:prstGeom>
          <a:noFill/>
          <a:ln w="9525">
            <a:noFill/>
            <a:miter lim="800000"/>
            <a:headEnd/>
            <a:tailEnd/>
          </a:ln>
          <a:effectLst/>
        </p:spPr>
        <p:txBody>
          <a:bodyPr anchor="ctr"/>
          <a:lstStyle/>
          <a:p>
            <a:pPr algn="l"/>
            <a:r>
              <a:rPr kumimoji="1" lang="en-US" altLang="zh-CN" sz="4000" b="1">
                <a:solidFill>
                  <a:srgbClr val="663300"/>
                </a:solidFill>
                <a:latin typeface="Times New Roman" pitchFamily="18" charset="0"/>
                <a:ea typeface="宋体" charset="-122"/>
              </a:rPr>
              <a:t>Recursion tree of Fib number</a:t>
            </a:r>
          </a:p>
        </p:txBody>
      </p:sp>
      <p:sp>
        <p:nvSpPr>
          <p:cNvPr id="78852" name="AutoShape 4">
            <a:hlinkClick r:id="rId4" action="ppaction://hlinksldjump" highlightClick="1"/>
          </p:cNvPr>
          <p:cNvSpPr>
            <a:spLocks noChangeArrowheads="1"/>
          </p:cNvSpPr>
          <p:nvPr/>
        </p:nvSpPr>
        <p:spPr bwMode="auto">
          <a:xfrm>
            <a:off x="7812088" y="6021388"/>
            <a:ext cx="609600" cy="381000"/>
          </a:xfrm>
          <a:prstGeom prst="actionButtonBackPrevious">
            <a:avLst/>
          </a:prstGeom>
          <a:solidFill>
            <a:srgbClr val="C0C0C0"/>
          </a:solidFill>
          <a:ln w="0">
            <a:solidFill>
              <a:srgbClr val="FFFFFF"/>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5845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80F2CC2-D042-4F49-9F8B-D2A3214E91A6}" type="slidenum">
              <a:rPr lang="en-US" altLang="zh-CN"/>
              <a:pPr/>
              <a:t>29</a:t>
            </a:fld>
            <a:endParaRPr lang="en-US" altLang="zh-CN"/>
          </a:p>
        </p:txBody>
      </p:sp>
      <p:sp>
        <p:nvSpPr>
          <p:cNvPr id="80898" name="Rectangle 2"/>
          <p:cNvSpPr>
            <a:spLocks noGrp="1" noChangeArrowheads="1"/>
          </p:cNvSpPr>
          <p:nvPr>
            <p:ph type="body" idx="1"/>
          </p:nvPr>
        </p:nvSpPr>
        <p:spPr>
          <a:xfrm>
            <a:off x="457200" y="908050"/>
            <a:ext cx="8229600" cy="5218113"/>
          </a:xfrm>
        </p:spPr>
        <p:txBody>
          <a:bodyPr/>
          <a:lstStyle/>
          <a:p>
            <a:r>
              <a:rPr lang="zh-CN" altLang="en-US"/>
              <a:t>设总的调用次数为</a:t>
            </a:r>
            <a:r>
              <a:rPr lang="en-US" altLang="zh-CN"/>
              <a:t>Numcall(k),</a:t>
            </a:r>
            <a:r>
              <a:rPr lang="zh-CN" altLang="en-US"/>
              <a:t>它与</a:t>
            </a:r>
            <a:r>
              <a:rPr lang="en-US" altLang="zh-CN"/>
              <a:t>Fib(k)</a:t>
            </a:r>
            <a:r>
              <a:rPr lang="zh-CN" altLang="en-US"/>
              <a:t>直接相关，其关系为</a:t>
            </a:r>
          </a:p>
          <a:p>
            <a:r>
              <a:rPr lang="en-US" altLang="zh-CN"/>
              <a:t>Numcall(k)=2*Fib(k+1)-1</a:t>
            </a:r>
          </a:p>
          <a:p>
            <a:r>
              <a:rPr lang="zh-CN" altLang="en-US"/>
              <a:t>算法的复杂度为</a:t>
            </a:r>
            <a:r>
              <a:rPr lang="en-US" altLang="zh-CN"/>
              <a:t>O(2</a:t>
            </a:r>
            <a:r>
              <a:rPr lang="en-US" altLang="zh-CN" baseline="30000"/>
              <a:t>n</a:t>
            </a:r>
            <a:r>
              <a:rPr lang="en-US" altLang="zh-CN"/>
              <a:t>)</a:t>
            </a:r>
            <a:r>
              <a:rPr lang="zh-CN" altLang="en-US"/>
              <a:t>，采用循环方法计算</a:t>
            </a:r>
            <a:r>
              <a:rPr lang="en-US" altLang="zh-CN"/>
              <a:t>Fib(n)</a:t>
            </a:r>
            <a:r>
              <a:rPr lang="zh-CN" altLang="en-US"/>
              <a:t>，算法复杂度为</a:t>
            </a:r>
            <a:r>
              <a:rPr lang="en-US" altLang="zh-CN"/>
              <a:t>O(n)</a:t>
            </a:r>
            <a:r>
              <a:rPr lang="zh-CN" altLang="en-US"/>
              <a:t>。</a:t>
            </a:r>
          </a:p>
        </p:txBody>
      </p:sp>
    </p:spTree>
    <p:extLst>
      <p:ext uri="{BB962C8B-B14F-4D97-AF65-F5344CB8AC3E}">
        <p14:creationId xmlns:p14="http://schemas.microsoft.com/office/powerpoint/2010/main" val="321682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7E91B87-0945-4F44-A00F-C68CCC47538E}" type="slidenum">
              <a:rPr lang="en-US" altLang="zh-CN"/>
              <a:pPr/>
              <a:t>3</a:t>
            </a:fld>
            <a:endParaRPr lang="en-US" altLang="zh-CN"/>
          </a:p>
        </p:txBody>
      </p:sp>
      <p:sp>
        <p:nvSpPr>
          <p:cNvPr id="9218" name="Rectangle 2"/>
          <p:cNvSpPr>
            <a:spLocks noGrp="1" noChangeArrowheads="1"/>
          </p:cNvSpPr>
          <p:nvPr>
            <p:ph type="title"/>
          </p:nvPr>
        </p:nvSpPr>
        <p:spPr/>
        <p:txBody>
          <a:bodyPr/>
          <a:lstStyle/>
          <a:p>
            <a:pPr algn="l"/>
            <a:r>
              <a:rPr lang="en-US" altLang="zh-CN" sz="4000" b="0"/>
              <a:t>2.1 Introduce to Recursion</a:t>
            </a:r>
          </a:p>
        </p:txBody>
      </p:sp>
      <p:sp>
        <p:nvSpPr>
          <p:cNvPr id="9219"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Examples</a:t>
            </a:r>
          </a:p>
          <a:p>
            <a:pPr marL="342900" indent="-342900" algn="l">
              <a:spcBef>
                <a:spcPct val="20000"/>
              </a:spcBef>
              <a:buFontTx/>
              <a:buChar char="•"/>
            </a:pPr>
            <a:r>
              <a:rPr kumimoji="1" lang="en-US" altLang="zh-CN" sz="3200">
                <a:solidFill>
                  <a:schemeClr val="tx1"/>
                </a:solidFill>
                <a:latin typeface="Times New Roman" pitchFamily="18" charset="0"/>
                <a:ea typeface="宋体" charset="-122"/>
              </a:rPr>
              <a:t>What is recursion?</a:t>
            </a:r>
          </a:p>
          <a:p>
            <a:pPr marL="342900" indent="-342900" algn="l">
              <a:spcBef>
                <a:spcPct val="20000"/>
              </a:spcBef>
              <a:buFontTx/>
              <a:buChar char="•"/>
            </a:pPr>
            <a:r>
              <a:rPr kumimoji="1" lang="en-US" altLang="zh-CN" sz="3200">
                <a:solidFill>
                  <a:schemeClr val="tx1"/>
                </a:solidFill>
                <a:latin typeface="Times New Roman" pitchFamily="18" charset="0"/>
                <a:ea typeface="宋体" charset="-122"/>
              </a:rPr>
              <a:t>Definition of recursion</a:t>
            </a:r>
          </a:p>
          <a:p>
            <a:pPr marL="342900" indent="-342900" algn="l">
              <a:spcBef>
                <a:spcPct val="20000"/>
              </a:spcBef>
              <a:buFontTx/>
              <a:buChar char="•"/>
            </a:pPr>
            <a:r>
              <a:rPr kumimoji="1" lang="en-US" altLang="zh-CN" sz="3200">
                <a:solidFill>
                  <a:schemeClr val="tx1"/>
                </a:solidFill>
                <a:latin typeface="Times New Roman" pitchFamily="18" charset="0"/>
                <a:ea typeface="宋体" charset="-122"/>
              </a:rPr>
              <a:t>The importance of recursion</a:t>
            </a:r>
          </a:p>
        </p:txBody>
      </p:sp>
    </p:spTree>
    <p:extLst>
      <p:ext uri="{BB962C8B-B14F-4D97-AF65-F5344CB8AC3E}">
        <p14:creationId xmlns:p14="http://schemas.microsoft.com/office/powerpoint/2010/main" val="62468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5F0D780A-7BC7-4692-BE6C-BD252A1D2DF6}" type="slidenum">
              <a:rPr lang="en-US" altLang="zh-CN"/>
              <a:pPr/>
              <a:t>30</a:t>
            </a:fld>
            <a:endParaRPr lang="en-US" altLang="zh-CN"/>
          </a:p>
        </p:txBody>
      </p:sp>
      <p:sp>
        <p:nvSpPr>
          <p:cNvPr id="74754"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Calculating fibonacci numbers</a:t>
            </a:r>
          </a:p>
        </p:txBody>
      </p:sp>
      <p:sp>
        <p:nvSpPr>
          <p:cNvPr id="74755" name="Rectangle 3"/>
          <p:cNvSpPr>
            <a:spLocks noChangeArrowheads="1"/>
          </p:cNvSpPr>
          <p:nvPr/>
        </p:nvSpPr>
        <p:spPr bwMode="auto">
          <a:xfrm>
            <a:off x="457200" y="1412875"/>
            <a:ext cx="8507413" cy="4781550"/>
          </a:xfrm>
          <a:prstGeom prst="rect">
            <a:avLst/>
          </a:prstGeom>
          <a:noFill/>
          <a:ln w="9525">
            <a:noFill/>
            <a:miter lim="800000"/>
            <a:headEnd/>
            <a:tailEnd/>
          </a:ln>
          <a:effectLst/>
        </p:spPr>
        <p:txBody>
          <a:bodyPr/>
          <a:lstStyle/>
          <a:p>
            <a:pPr marL="342900" indent="-342900" algn="l">
              <a:lnSpc>
                <a:spcPct val="80000"/>
              </a:lnSpc>
              <a:spcBef>
                <a:spcPct val="20000"/>
              </a:spcBef>
              <a:buFontTx/>
              <a:buChar char="•"/>
            </a:pPr>
            <a:r>
              <a:rPr kumimoji="1" lang="en-US" altLang="zh-CN" sz="2800">
                <a:solidFill>
                  <a:schemeClr val="tx1"/>
                </a:solidFill>
                <a:latin typeface="Times New Roman" pitchFamily="18" charset="0"/>
                <a:ea typeface="宋体" charset="-122"/>
              </a:rPr>
              <a:t>Non-recursive function</a:t>
            </a:r>
          </a:p>
        </p:txBody>
      </p:sp>
      <p:sp>
        <p:nvSpPr>
          <p:cNvPr id="74756" name="Rectangle 4"/>
          <p:cNvSpPr>
            <a:spLocks noChangeArrowheads="1"/>
          </p:cNvSpPr>
          <p:nvPr/>
        </p:nvSpPr>
        <p:spPr bwMode="auto">
          <a:xfrm>
            <a:off x="1114425" y="1979613"/>
            <a:ext cx="7704138" cy="3867150"/>
          </a:xfrm>
          <a:prstGeom prst="rect">
            <a:avLst/>
          </a:prstGeom>
          <a:noFill/>
          <a:ln w="9525">
            <a:noFill/>
            <a:miter lim="800000"/>
            <a:headEnd/>
            <a:tailEnd/>
          </a:ln>
          <a:effectLst/>
        </p:spPr>
        <p:txBody>
          <a:bodyPr>
            <a:spAutoFit/>
          </a:bodyPr>
          <a:lstStyle/>
          <a:p>
            <a:pPr algn="l"/>
            <a:r>
              <a:rPr lang="en-US" altLang="zh-CN" sz="2400">
                <a:solidFill>
                  <a:srgbClr val="CC0000"/>
                </a:solidFill>
                <a:latin typeface="Times New Roman" pitchFamily="18" charset="0"/>
                <a:ea typeface="宋体" charset="-122"/>
              </a:rPr>
              <a:t>int fibonacci(int n)</a:t>
            </a:r>
          </a:p>
          <a:p>
            <a:pPr algn="l"/>
            <a:r>
              <a:rPr lang="en-US" altLang="zh-CN" sz="2000">
                <a:solidFill>
                  <a:schemeClr val="tx1"/>
                </a:solidFill>
                <a:ea typeface="宋体" charset="-122"/>
              </a:rPr>
              <a:t>/*    fibonacci: iterative version</a:t>
            </a:r>
          </a:p>
          <a:p>
            <a:pPr algn="l"/>
            <a:r>
              <a:rPr lang="en-US" altLang="zh-CN" sz="2000">
                <a:solidFill>
                  <a:schemeClr val="tx1"/>
                </a:solidFill>
                <a:ea typeface="宋体" charset="-122"/>
              </a:rPr>
              <a:t>Pre:  The parameter n is a nonnegative integer.</a:t>
            </a:r>
          </a:p>
          <a:p>
            <a:pPr algn="l"/>
            <a:r>
              <a:rPr lang="en-US" altLang="zh-CN" sz="2000">
                <a:solidFill>
                  <a:schemeClr val="tx1"/>
                </a:solidFill>
                <a:ea typeface="宋体" charset="-122"/>
              </a:rPr>
              <a:t>Post: The function returns the nth Fibonacci number.</a:t>
            </a:r>
          </a:p>
          <a:p>
            <a:pPr algn="l"/>
            <a:r>
              <a:rPr lang="en-US" altLang="zh-CN" sz="2000">
                <a:solidFill>
                  <a:schemeClr val="tx1"/>
                </a:solidFill>
                <a:ea typeface="宋体" charset="-122"/>
              </a:rPr>
              <a:t>*/</a:t>
            </a:r>
          </a:p>
          <a:p>
            <a:pPr algn="l"/>
            <a:r>
              <a:rPr lang="en-US" altLang="zh-CN" sz="2400">
                <a:solidFill>
                  <a:srgbClr val="CC0000"/>
                </a:solidFill>
                <a:latin typeface="Times New Roman" pitchFamily="18" charset="0"/>
                <a:ea typeface="宋体" charset="-122"/>
              </a:rPr>
              <a:t>{</a:t>
            </a:r>
          </a:p>
          <a:p>
            <a:pPr algn="l"/>
            <a:r>
              <a:rPr lang="en-US" altLang="zh-CN" sz="2400">
                <a:solidFill>
                  <a:srgbClr val="CC0000"/>
                </a:solidFill>
                <a:latin typeface="Times New Roman" pitchFamily="18" charset="0"/>
                <a:ea typeface="宋体" charset="-122"/>
              </a:rPr>
              <a:t>   int last_but_one;</a:t>
            </a:r>
            <a:r>
              <a:rPr lang="en-US" altLang="zh-CN" sz="2400">
                <a:solidFill>
                  <a:srgbClr val="CC0000"/>
                </a:solidFill>
                <a:ea typeface="宋体" charset="-122"/>
              </a:rPr>
              <a:t>   </a:t>
            </a:r>
            <a:r>
              <a:rPr lang="en-US" altLang="zh-CN" sz="2000">
                <a:solidFill>
                  <a:schemeClr val="tx1"/>
                </a:solidFill>
                <a:ea typeface="宋体" charset="-122"/>
              </a:rPr>
              <a:t>//  Fibonacci number, F_i-2</a:t>
            </a:r>
          </a:p>
          <a:p>
            <a:pPr algn="l"/>
            <a:r>
              <a:rPr lang="en-US" altLang="zh-CN" sz="2400">
                <a:solidFill>
                  <a:srgbClr val="CC0000"/>
                </a:solidFill>
                <a:latin typeface="Times New Roman" pitchFamily="18" charset="0"/>
                <a:ea typeface="宋体" charset="-122"/>
              </a:rPr>
              <a:t>   int last_value;</a:t>
            </a:r>
            <a:r>
              <a:rPr lang="en-US" altLang="zh-CN" sz="2400">
                <a:solidFill>
                  <a:srgbClr val="CC0000"/>
                </a:solidFill>
                <a:ea typeface="宋体" charset="-122"/>
              </a:rPr>
              <a:t>       </a:t>
            </a:r>
            <a:r>
              <a:rPr lang="en-US" altLang="zh-CN" sz="2000">
                <a:solidFill>
                  <a:schemeClr val="tx1"/>
                </a:solidFill>
                <a:ea typeface="宋体" charset="-122"/>
              </a:rPr>
              <a:t>//  Fibonacci number, F_i-1</a:t>
            </a:r>
          </a:p>
          <a:p>
            <a:pPr algn="l"/>
            <a:r>
              <a:rPr lang="en-US" altLang="zh-CN" sz="2400">
                <a:solidFill>
                  <a:srgbClr val="CC0000"/>
                </a:solidFill>
                <a:latin typeface="Times New Roman" pitchFamily="18" charset="0"/>
                <a:ea typeface="宋体" charset="-122"/>
              </a:rPr>
              <a:t>   int current;</a:t>
            </a:r>
            <a:r>
              <a:rPr lang="en-US" altLang="zh-CN" sz="2400">
                <a:solidFill>
                  <a:srgbClr val="CC0000"/>
                </a:solidFill>
                <a:ea typeface="宋体" charset="-122"/>
              </a:rPr>
              <a:t>            </a:t>
            </a:r>
            <a:r>
              <a:rPr lang="en-US" altLang="zh-CN" sz="2000">
                <a:solidFill>
                  <a:schemeClr val="tx1"/>
                </a:solidFill>
                <a:ea typeface="宋体" charset="-122"/>
              </a:rPr>
              <a:t>//  current Fibonacci number F_i</a:t>
            </a:r>
          </a:p>
          <a:p>
            <a:pPr algn="l"/>
            <a:r>
              <a:rPr lang="en-US" altLang="zh-CN" sz="2400">
                <a:solidFill>
                  <a:srgbClr val="CC0000"/>
                </a:solidFill>
                <a:ea typeface="宋体" charset="-122"/>
              </a:rPr>
              <a:t>   </a:t>
            </a:r>
            <a:r>
              <a:rPr lang="en-US" altLang="zh-CN" sz="2400">
                <a:solidFill>
                  <a:srgbClr val="CC0000"/>
                </a:solidFill>
                <a:latin typeface="Times New Roman" pitchFamily="18" charset="0"/>
                <a:ea typeface="宋体" charset="-122"/>
              </a:rPr>
              <a:t>if (n &lt;= 0) return 0;</a:t>
            </a:r>
          </a:p>
          <a:p>
            <a:pPr algn="l"/>
            <a:r>
              <a:rPr lang="en-US" altLang="zh-CN" sz="2400">
                <a:solidFill>
                  <a:srgbClr val="CC0000"/>
                </a:solidFill>
                <a:latin typeface="Times New Roman" pitchFamily="18" charset="0"/>
                <a:ea typeface="宋体" charset="-122"/>
              </a:rPr>
              <a:t>   else if (n == 1) return 1; </a:t>
            </a:r>
          </a:p>
        </p:txBody>
      </p:sp>
    </p:spTree>
    <p:extLst>
      <p:ext uri="{BB962C8B-B14F-4D97-AF65-F5344CB8AC3E}">
        <p14:creationId xmlns:p14="http://schemas.microsoft.com/office/powerpoint/2010/main" val="10261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5F21643-E1EF-4EC9-99A8-C9DDFE751F79}" type="slidenum">
              <a:rPr lang="en-US" altLang="zh-CN"/>
              <a:pPr/>
              <a:t>31</a:t>
            </a:fld>
            <a:endParaRPr lang="en-US" altLang="zh-CN"/>
          </a:p>
        </p:txBody>
      </p:sp>
      <p:sp>
        <p:nvSpPr>
          <p:cNvPr id="76802"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Calculating fibonacci numbers</a:t>
            </a:r>
          </a:p>
        </p:txBody>
      </p:sp>
      <p:sp>
        <p:nvSpPr>
          <p:cNvPr id="76803" name="Rectangle 3"/>
          <p:cNvSpPr>
            <a:spLocks noChangeArrowheads="1"/>
          </p:cNvSpPr>
          <p:nvPr/>
        </p:nvSpPr>
        <p:spPr bwMode="auto">
          <a:xfrm>
            <a:off x="1114425" y="2057400"/>
            <a:ext cx="5886450" cy="4108450"/>
          </a:xfrm>
          <a:prstGeom prst="rect">
            <a:avLst/>
          </a:prstGeom>
          <a:noFill/>
          <a:ln w="9525">
            <a:noFill/>
            <a:miter lim="800000"/>
            <a:headEnd/>
            <a:tailEnd/>
          </a:ln>
          <a:effectLst/>
        </p:spPr>
        <p:txBody>
          <a:bodyPr>
            <a:spAutoFit/>
          </a:bodyPr>
          <a:lstStyle/>
          <a:p>
            <a:pPr algn="l"/>
            <a:r>
              <a:rPr lang="en-US" altLang="zh-CN" sz="2400">
                <a:solidFill>
                  <a:schemeClr val="tx1"/>
                </a:solidFill>
                <a:latin typeface="Times New Roman" pitchFamily="18" charset="0"/>
                <a:ea typeface="宋体" charset="-122"/>
              </a:rPr>
              <a:t> </a:t>
            </a:r>
            <a:r>
              <a:rPr lang="en-US" altLang="zh-CN" sz="2400">
                <a:solidFill>
                  <a:srgbClr val="CC0000"/>
                </a:solidFill>
                <a:latin typeface="Times New Roman" pitchFamily="18" charset="0"/>
                <a:ea typeface="宋体" charset="-122"/>
              </a:rPr>
              <a:t>else {</a:t>
            </a:r>
          </a:p>
          <a:p>
            <a:pPr algn="l"/>
            <a:r>
              <a:rPr lang="en-US" altLang="zh-CN" sz="2400">
                <a:solidFill>
                  <a:srgbClr val="CC0000"/>
                </a:solidFill>
                <a:latin typeface="Times New Roman" pitchFamily="18" charset="0"/>
                <a:ea typeface="宋体" charset="-122"/>
              </a:rPr>
              <a:t>      last_but_one = 0;</a:t>
            </a:r>
          </a:p>
          <a:p>
            <a:pPr algn="l"/>
            <a:r>
              <a:rPr lang="en-US" altLang="zh-CN" sz="2400">
                <a:solidFill>
                  <a:srgbClr val="CC0000"/>
                </a:solidFill>
                <a:latin typeface="Times New Roman" pitchFamily="18" charset="0"/>
                <a:ea typeface="宋体" charset="-122"/>
              </a:rPr>
              <a:t>      last_value = 1;</a:t>
            </a:r>
          </a:p>
          <a:p>
            <a:pPr algn="l"/>
            <a:r>
              <a:rPr lang="en-US" altLang="zh-CN" sz="2400">
                <a:solidFill>
                  <a:srgbClr val="CC0000"/>
                </a:solidFill>
                <a:latin typeface="Times New Roman" pitchFamily="18" charset="0"/>
                <a:ea typeface="宋体" charset="-122"/>
              </a:rPr>
              <a:t>      for (int i = 2; i &lt;= n; i++) {</a:t>
            </a:r>
          </a:p>
          <a:p>
            <a:pPr algn="l"/>
            <a:r>
              <a:rPr lang="en-US" altLang="zh-CN" sz="2400">
                <a:solidFill>
                  <a:srgbClr val="CC0000"/>
                </a:solidFill>
                <a:latin typeface="Times New Roman" pitchFamily="18" charset="0"/>
                <a:ea typeface="宋体" charset="-122"/>
              </a:rPr>
              <a:t>         current = last_but_one + last_value;</a:t>
            </a:r>
          </a:p>
          <a:p>
            <a:pPr algn="l"/>
            <a:r>
              <a:rPr lang="en-US" altLang="zh-CN" sz="2400">
                <a:solidFill>
                  <a:srgbClr val="CC0000"/>
                </a:solidFill>
                <a:latin typeface="Times New Roman" pitchFamily="18" charset="0"/>
                <a:ea typeface="宋体" charset="-122"/>
              </a:rPr>
              <a:t>         last_but_one = last_value;</a:t>
            </a:r>
          </a:p>
          <a:p>
            <a:pPr algn="l"/>
            <a:r>
              <a:rPr lang="en-US" altLang="zh-CN" sz="2400">
                <a:solidFill>
                  <a:srgbClr val="CC0000"/>
                </a:solidFill>
                <a:latin typeface="Times New Roman" pitchFamily="18" charset="0"/>
                <a:ea typeface="宋体" charset="-122"/>
              </a:rPr>
              <a:t>         last_value = current;</a:t>
            </a:r>
          </a:p>
          <a:p>
            <a:pPr algn="l"/>
            <a:r>
              <a:rPr lang="en-US" altLang="zh-CN" sz="2400">
                <a:solidFill>
                  <a:srgbClr val="CC0000"/>
                </a:solidFill>
                <a:latin typeface="Times New Roman" pitchFamily="18" charset="0"/>
                <a:ea typeface="宋体" charset="-122"/>
              </a:rPr>
              <a:t>      }</a:t>
            </a:r>
          </a:p>
          <a:p>
            <a:pPr algn="l"/>
            <a:r>
              <a:rPr lang="en-US" altLang="zh-CN" sz="2400">
                <a:solidFill>
                  <a:srgbClr val="CC0000"/>
                </a:solidFill>
                <a:latin typeface="Times New Roman" pitchFamily="18" charset="0"/>
                <a:ea typeface="宋体" charset="-122"/>
              </a:rPr>
              <a:t>      return current;</a:t>
            </a:r>
          </a:p>
          <a:p>
            <a:pPr algn="l"/>
            <a:r>
              <a:rPr lang="en-US" altLang="zh-CN" sz="2400">
                <a:solidFill>
                  <a:srgbClr val="CC0000"/>
                </a:solidFill>
                <a:latin typeface="Times New Roman" pitchFamily="18" charset="0"/>
                <a:ea typeface="宋体" charset="-122"/>
              </a:rPr>
              <a:t>   }</a:t>
            </a:r>
          </a:p>
          <a:p>
            <a:pPr algn="l"/>
            <a:r>
              <a:rPr lang="en-US" altLang="zh-CN" sz="2400">
                <a:solidFill>
                  <a:srgbClr val="CC0000"/>
                </a:solidFill>
                <a:latin typeface="Times New Roman" pitchFamily="18" charset="0"/>
                <a:ea typeface="宋体" charset="-122"/>
              </a:rPr>
              <a:t>}</a:t>
            </a:r>
          </a:p>
        </p:txBody>
      </p:sp>
      <p:sp>
        <p:nvSpPr>
          <p:cNvPr id="76804" name="Rectangle 4"/>
          <p:cNvSpPr>
            <a:spLocks noChangeArrowheads="1"/>
          </p:cNvSpPr>
          <p:nvPr/>
        </p:nvSpPr>
        <p:spPr bwMode="auto">
          <a:xfrm>
            <a:off x="457200" y="1412875"/>
            <a:ext cx="8507413" cy="4781550"/>
          </a:xfrm>
          <a:prstGeom prst="rect">
            <a:avLst/>
          </a:prstGeom>
          <a:noFill/>
          <a:ln w="9525">
            <a:noFill/>
            <a:miter lim="800000"/>
            <a:headEnd/>
            <a:tailEnd/>
          </a:ln>
          <a:effectLst/>
        </p:spPr>
        <p:txBody>
          <a:bodyPr/>
          <a:lstStyle/>
          <a:p>
            <a:pPr marL="342900" indent="-342900" algn="l">
              <a:lnSpc>
                <a:spcPct val="80000"/>
              </a:lnSpc>
              <a:spcBef>
                <a:spcPct val="20000"/>
              </a:spcBef>
              <a:buFontTx/>
              <a:buChar char="•"/>
            </a:pPr>
            <a:r>
              <a:rPr kumimoji="1" lang="en-US" altLang="zh-CN" sz="2800">
                <a:solidFill>
                  <a:schemeClr val="tx1"/>
                </a:solidFill>
                <a:latin typeface="Times New Roman" pitchFamily="18" charset="0"/>
                <a:ea typeface="宋体" charset="-122"/>
              </a:rPr>
              <a:t>Non-recursive function</a:t>
            </a:r>
          </a:p>
        </p:txBody>
      </p:sp>
    </p:spTree>
    <p:extLst>
      <p:ext uri="{BB962C8B-B14F-4D97-AF65-F5344CB8AC3E}">
        <p14:creationId xmlns:p14="http://schemas.microsoft.com/office/powerpoint/2010/main" val="1583720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110376E-F3F0-4A93-A1A4-73ECAA9D50FB}" type="slidenum">
              <a:rPr lang="zh-CN" altLang="en-US"/>
              <a:pPr>
                <a:defRPr/>
              </a:pPr>
              <a:t>32</a:t>
            </a:fld>
            <a:endParaRPr lang="en-US" altLang="zh-CN"/>
          </a:p>
        </p:txBody>
      </p:sp>
      <p:sp>
        <p:nvSpPr>
          <p:cNvPr id="43012" name="Rectangle 3"/>
          <p:cNvSpPr>
            <a:spLocks noGrp="1" noChangeArrowheads="1"/>
          </p:cNvSpPr>
          <p:nvPr>
            <p:ph type="body" idx="1"/>
          </p:nvPr>
        </p:nvSpPr>
        <p:spPr>
          <a:xfrm>
            <a:off x="381000" y="1143000"/>
            <a:ext cx="7772400" cy="4114800"/>
          </a:xfrm>
        </p:spPr>
        <p:txBody>
          <a:bodyPr/>
          <a:lstStyle/>
          <a:p>
            <a:pPr eaLnBrk="1" hangingPunct="1">
              <a:lnSpc>
                <a:spcPct val="80000"/>
              </a:lnSpc>
              <a:buFontTx/>
              <a:buNone/>
            </a:pPr>
            <a:r>
              <a:rPr kumimoji="0" lang="zh-CN" altLang="en-US" sz="2400" b="1">
                <a:solidFill>
                  <a:schemeClr val="accent2"/>
                </a:solidFill>
                <a:latin typeface="黑体" pitchFamily="2" charset="-122"/>
                <a:ea typeface="黑体" pitchFamily="2" charset="-122"/>
              </a:rPr>
              <a:t>例</a:t>
            </a:r>
            <a:r>
              <a:rPr kumimoji="0" lang="en-US" altLang="zh-CN" sz="2400" b="1">
                <a:solidFill>
                  <a:schemeClr val="accent2"/>
                </a:solidFill>
                <a:latin typeface="黑体" pitchFamily="2" charset="-122"/>
                <a:ea typeface="黑体" pitchFamily="2" charset="-122"/>
              </a:rPr>
              <a:t>6  Hanoi</a:t>
            </a:r>
            <a:r>
              <a:rPr kumimoji="0" lang="zh-CN" altLang="en-US" sz="2400" b="1">
                <a:solidFill>
                  <a:schemeClr val="accent2"/>
                </a:solidFill>
                <a:latin typeface="黑体" pitchFamily="2" charset="-122"/>
                <a:ea typeface="黑体" pitchFamily="2" charset="-122"/>
              </a:rPr>
              <a:t>塔问题</a:t>
            </a:r>
          </a:p>
          <a:p>
            <a:pPr eaLnBrk="1" hangingPunct="1">
              <a:lnSpc>
                <a:spcPct val="80000"/>
              </a:lnSpc>
              <a:buFontTx/>
              <a:buNone/>
            </a:pPr>
            <a:r>
              <a:rPr kumimoji="0" lang="zh-CN" altLang="en-US" sz="2400">
                <a:solidFill>
                  <a:srgbClr val="000000"/>
                </a:solidFill>
                <a:latin typeface="楷体_GB2312" pitchFamily="49" charset="-122"/>
                <a:ea typeface="楷体_GB2312" pitchFamily="49" charset="-122"/>
              </a:rPr>
              <a:t>设</a:t>
            </a:r>
            <a:r>
              <a:rPr kumimoji="0" lang="en-US" altLang="zh-CN" sz="2400">
                <a:solidFill>
                  <a:srgbClr val="000000"/>
                </a:solidFill>
                <a:latin typeface="楷体_GB2312" pitchFamily="49" charset="-122"/>
                <a:ea typeface="楷体_GB2312" pitchFamily="49" charset="-122"/>
              </a:rPr>
              <a:t>a,b,c</a:t>
            </a:r>
            <a:r>
              <a:rPr kumimoji="0" lang="zh-CN" altLang="en-US" sz="2400">
                <a:solidFill>
                  <a:srgbClr val="000000"/>
                </a:solidFill>
                <a:latin typeface="楷体_GB2312" pitchFamily="49" charset="-122"/>
                <a:ea typeface="楷体_GB2312" pitchFamily="49" charset="-122"/>
              </a:rPr>
              <a:t>是</a:t>
            </a:r>
            <a:r>
              <a:rPr kumimoji="0" lang="en-US" altLang="zh-CN" sz="2400">
                <a:solidFill>
                  <a:srgbClr val="000000"/>
                </a:solidFill>
                <a:latin typeface="楷体_GB2312" pitchFamily="49" charset="-122"/>
                <a:ea typeface="楷体_GB2312" pitchFamily="49" charset="-122"/>
              </a:rPr>
              <a:t>3</a:t>
            </a:r>
            <a:r>
              <a:rPr kumimoji="0" lang="zh-CN" altLang="en-US" sz="2400">
                <a:solidFill>
                  <a:srgbClr val="000000"/>
                </a:solidFill>
                <a:latin typeface="楷体_GB2312" pitchFamily="49" charset="-122"/>
                <a:ea typeface="楷体_GB2312" pitchFamily="49" charset="-122"/>
              </a:rPr>
              <a:t>个塔座。开始时，在塔座</a:t>
            </a:r>
            <a:r>
              <a:rPr kumimoji="0" lang="en-US" altLang="zh-CN" sz="2400">
                <a:solidFill>
                  <a:srgbClr val="000000"/>
                </a:solidFill>
                <a:latin typeface="楷体_GB2312" pitchFamily="49" charset="-122"/>
                <a:ea typeface="楷体_GB2312" pitchFamily="49" charset="-122"/>
              </a:rPr>
              <a:t>a</a:t>
            </a:r>
            <a:r>
              <a:rPr kumimoji="0" lang="zh-CN" altLang="en-US" sz="2400">
                <a:solidFill>
                  <a:srgbClr val="000000"/>
                </a:solidFill>
                <a:latin typeface="楷体_GB2312" pitchFamily="49" charset="-122"/>
                <a:ea typeface="楷体_GB2312" pitchFamily="49" charset="-122"/>
              </a:rPr>
              <a:t>上有一叠共</a:t>
            </a:r>
            <a:r>
              <a:rPr kumimoji="0" lang="en-US" altLang="zh-CN" sz="2400">
                <a:solidFill>
                  <a:srgbClr val="000000"/>
                </a:solidFill>
                <a:latin typeface="楷体_GB2312" pitchFamily="49" charset="-122"/>
                <a:ea typeface="楷体_GB2312" pitchFamily="49" charset="-122"/>
              </a:rPr>
              <a:t>n</a:t>
            </a:r>
            <a:r>
              <a:rPr kumimoji="0" lang="zh-CN" altLang="en-US" sz="2400">
                <a:solidFill>
                  <a:srgbClr val="000000"/>
                </a:solidFill>
                <a:latin typeface="楷体_GB2312" pitchFamily="49" charset="-122"/>
                <a:ea typeface="楷体_GB2312" pitchFamily="49" charset="-122"/>
              </a:rPr>
              <a:t>个圆盘，这些圆盘自下而上，由大到小地叠在一起。各圆盘从小到大编号为</a:t>
            </a:r>
            <a:r>
              <a:rPr kumimoji="0" lang="en-US" altLang="zh-CN" sz="2400">
                <a:solidFill>
                  <a:srgbClr val="000000"/>
                </a:solidFill>
                <a:latin typeface="楷体_GB2312" pitchFamily="49" charset="-122"/>
                <a:ea typeface="楷体_GB2312" pitchFamily="49" charset="-122"/>
              </a:rPr>
              <a:t>1,2,</a:t>
            </a:r>
            <a:r>
              <a:rPr kumimoji="0" lang="en-US" altLang="zh-CN" sz="2400">
                <a:solidFill>
                  <a:srgbClr val="000000"/>
                </a:solidFill>
                <a:ea typeface="楷体_GB2312" pitchFamily="49" charset="-122"/>
              </a:rPr>
              <a:t>…</a:t>
            </a:r>
            <a:r>
              <a:rPr kumimoji="0" lang="en-US" altLang="zh-CN" sz="2400">
                <a:solidFill>
                  <a:srgbClr val="000000"/>
                </a:solidFill>
                <a:latin typeface="楷体_GB2312" pitchFamily="49" charset="-122"/>
                <a:ea typeface="楷体_GB2312" pitchFamily="49" charset="-122"/>
              </a:rPr>
              <a:t>,n,</a:t>
            </a:r>
            <a:r>
              <a:rPr kumimoji="0" lang="zh-CN" altLang="en-US" sz="2400">
                <a:solidFill>
                  <a:srgbClr val="000000"/>
                </a:solidFill>
                <a:latin typeface="楷体_GB2312" pitchFamily="49" charset="-122"/>
                <a:ea typeface="楷体_GB2312" pitchFamily="49" charset="-122"/>
              </a:rPr>
              <a:t>现要求将塔座</a:t>
            </a:r>
            <a:r>
              <a:rPr kumimoji="0" lang="en-US" altLang="zh-CN" sz="2400">
                <a:solidFill>
                  <a:srgbClr val="000000"/>
                </a:solidFill>
                <a:latin typeface="楷体_GB2312" pitchFamily="49" charset="-122"/>
                <a:ea typeface="楷体_GB2312" pitchFamily="49" charset="-122"/>
              </a:rPr>
              <a:t>a</a:t>
            </a:r>
            <a:r>
              <a:rPr kumimoji="0" lang="zh-CN" altLang="en-US" sz="2400">
                <a:solidFill>
                  <a:srgbClr val="000000"/>
                </a:solidFill>
                <a:latin typeface="楷体_GB2312" pitchFamily="49" charset="-122"/>
                <a:ea typeface="楷体_GB2312" pitchFamily="49" charset="-122"/>
              </a:rPr>
              <a:t>上的这一叠圆盘移到塔座</a:t>
            </a:r>
            <a:r>
              <a:rPr kumimoji="0" lang="en-US" altLang="zh-CN" sz="2400">
                <a:solidFill>
                  <a:srgbClr val="000000"/>
                </a:solidFill>
                <a:latin typeface="楷体_GB2312" pitchFamily="49" charset="-122"/>
                <a:ea typeface="楷体_GB2312" pitchFamily="49" charset="-122"/>
              </a:rPr>
              <a:t>b</a:t>
            </a:r>
            <a:r>
              <a:rPr kumimoji="0" lang="zh-CN" altLang="en-US" sz="2400">
                <a:solidFill>
                  <a:srgbClr val="000000"/>
                </a:solidFill>
                <a:latin typeface="楷体_GB2312" pitchFamily="49" charset="-122"/>
                <a:ea typeface="楷体_GB2312" pitchFamily="49" charset="-122"/>
              </a:rPr>
              <a:t>上，并仍按同样顺序叠置。在移动圆盘时应遵守以下移动规则：</a:t>
            </a:r>
          </a:p>
          <a:p>
            <a:pPr eaLnBrk="1" hangingPunct="1">
              <a:lnSpc>
                <a:spcPct val="80000"/>
              </a:lnSpc>
              <a:buFontTx/>
              <a:buNone/>
            </a:pPr>
            <a:r>
              <a:rPr kumimoji="0" lang="zh-CN" altLang="en-US" sz="2400">
                <a:solidFill>
                  <a:srgbClr val="000000"/>
                </a:solidFill>
                <a:latin typeface="楷体_GB2312" pitchFamily="49" charset="-122"/>
                <a:ea typeface="楷体_GB2312" pitchFamily="49" charset="-122"/>
              </a:rPr>
              <a:t>规则</a:t>
            </a:r>
            <a:r>
              <a:rPr kumimoji="0" lang="en-US" altLang="zh-CN" sz="2400">
                <a:solidFill>
                  <a:srgbClr val="000000"/>
                </a:solidFill>
                <a:latin typeface="楷体_GB2312" pitchFamily="49" charset="-122"/>
                <a:ea typeface="楷体_GB2312" pitchFamily="49" charset="-122"/>
              </a:rPr>
              <a:t>1</a:t>
            </a:r>
            <a:r>
              <a:rPr kumimoji="0" lang="zh-CN" altLang="en-US" sz="2400">
                <a:solidFill>
                  <a:srgbClr val="000000"/>
                </a:solidFill>
                <a:latin typeface="楷体_GB2312" pitchFamily="49" charset="-122"/>
                <a:ea typeface="楷体_GB2312" pitchFamily="49" charset="-122"/>
              </a:rPr>
              <a:t>：每次只能移动</a:t>
            </a:r>
            <a:r>
              <a:rPr kumimoji="0" lang="en-US" altLang="zh-CN" sz="2400">
                <a:solidFill>
                  <a:srgbClr val="000000"/>
                </a:solidFill>
                <a:latin typeface="楷体_GB2312" pitchFamily="49" charset="-122"/>
                <a:ea typeface="楷体_GB2312" pitchFamily="49" charset="-122"/>
              </a:rPr>
              <a:t>1</a:t>
            </a:r>
            <a:r>
              <a:rPr kumimoji="0" lang="zh-CN" altLang="en-US" sz="2400">
                <a:solidFill>
                  <a:srgbClr val="000000"/>
                </a:solidFill>
                <a:latin typeface="楷体_GB2312" pitchFamily="49" charset="-122"/>
                <a:ea typeface="楷体_GB2312" pitchFamily="49" charset="-122"/>
              </a:rPr>
              <a:t>个圆盘；</a:t>
            </a:r>
          </a:p>
          <a:p>
            <a:pPr eaLnBrk="1" hangingPunct="1">
              <a:lnSpc>
                <a:spcPct val="80000"/>
              </a:lnSpc>
              <a:buFontTx/>
              <a:buNone/>
            </a:pPr>
            <a:r>
              <a:rPr kumimoji="0" lang="zh-CN" altLang="en-US" sz="2400">
                <a:solidFill>
                  <a:srgbClr val="000000"/>
                </a:solidFill>
                <a:latin typeface="楷体_GB2312" pitchFamily="49" charset="-122"/>
                <a:ea typeface="楷体_GB2312" pitchFamily="49" charset="-122"/>
              </a:rPr>
              <a:t>规则</a:t>
            </a:r>
            <a:r>
              <a:rPr kumimoji="0" lang="en-US" altLang="zh-CN" sz="2400">
                <a:solidFill>
                  <a:srgbClr val="000000"/>
                </a:solidFill>
                <a:latin typeface="楷体_GB2312" pitchFamily="49" charset="-122"/>
                <a:ea typeface="楷体_GB2312" pitchFamily="49" charset="-122"/>
              </a:rPr>
              <a:t>2</a:t>
            </a:r>
            <a:r>
              <a:rPr kumimoji="0" lang="zh-CN" altLang="en-US" sz="2400">
                <a:solidFill>
                  <a:srgbClr val="000000"/>
                </a:solidFill>
                <a:latin typeface="楷体_GB2312" pitchFamily="49" charset="-122"/>
                <a:ea typeface="楷体_GB2312" pitchFamily="49" charset="-122"/>
              </a:rPr>
              <a:t>：任何时刻都不允许将较大的圆盘压在较小的圆盘之上；</a:t>
            </a:r>
          </a:p>
          <a:p>
            <a:pPr eaLnBrk="1" hangingPunct="1">
              <a:lnSpc>
                <a:spcPct val="80000"/>
              </a:lnSpc>
              <a:buFontTx/>
              <a:buNone/>
            </a:pPr>
            <a:r>
              <a:rPr kumimoji="0" lang="zh-CN" altLang="en-US" sz="2400">
                <a:solidFill>
                  <a:srgbClr val="000000"/>
                </a:solidFill>
                <a:latin typeface="楷体_GB2312" pitchFamily="49" charset="-122"/>
                <a:ea typeface="楷体_GB2312" pitchFamily="49" charset="-122"/>
              </a:rPr>
              <a:t>规则</a:t>
            </a:r>
            <a:r>
              <a:rPr kumimoji="0" lang="en-US" altLang="zh-CN" sz="2400">
                <a:solidFill>
                  <a:srgbClr val="000000"/>
                </a:solidFill>
                <a:latin typeface="楷体_GB2312" pitchFamily="49" charset="-122"/>
                <a:ea typeface="楷体_GB2312" pitchFamily="49" charset="-122"/>
              </a:rPr>
              <a:t>3</a:t>
            </a:r>
            <a:r>
              <a:rPr kumimoji="0" lang="zh-CN" altLang="en-US" sz="2400">
                <a:solidFill>
                  <a:srgbClr val="000000"/>
                </a:solidFill>
                <a:latin typeface="楷体_GB2312" pitchFamily="49" charset="-122"/>
                <a:ea typeface="楷体_GB2312" pitchFamily="49" charset="-122"/>
              </a:rPr>
              <a:t>：在满足移动规则</a:t>
            </a:r>
            <a:r>
              <a:rPr kumimoji="0" lang="en-US" altLang="zh-CN" sz="2400">
                <a:solidFill>
                  <a:srgbClr val="000000"/>
                </a:solidFill>
                <a:latin typeface="楷体_GB2312" pitchFamily="49" charset="-122"/>
                <a:ea typeface="楷体_GB2312" pitchFamily="49" charset="-122"/>
              </a:rPr>
              <a:t>1</a:t>
            </a:r>
            <a:r>
              <a:rPr kumimoji="0" lang="zh-CN" altLang="en-US" sz="2400">
                <a:solidFill>
                  <a:srgbClr val="000000"/>
                </a:solidFill>
                <a:latin typeface="楷体_GB2312" pitchFamily="49" charset="-122"/>
                <a:ea typeface="楷体_GB2312" pitchFamily="49" charset="-122"/>
              </a:rPr>
              <a:t>和</a:t>
            </a:r>
            <a:r>
              <a:rPr kumimoji="0" lang="en-US" altLang="zh-CN" sz="2400">
                <a:solidFill>
                  <a:srgbClr val="000000"/>
                </a:solidFill>
                <a:latin typeface="楷体_GB2312" pitchFamily="49" charset="-122"/>
                <a:ea typeface="楷体_GB2312" pitchFamily="49" charset="-122"/>
              </a:rPr>
              <a:t>2</a:t>
            </a:r>
            <a:r>
              <a:rPr kumimoji="0" lang="zh-CN" altLang="en-US" sz="2400">
                <a:solidFill>
                  <a:srgbClr val="000000"/>
                </a:solidFill>
                <a:latin typeface="楷体_GB2312" pitchFamily="49" charset="-122"/>
                <a:ea typeface="楷体_GB2312" pitchFamily="49" charset="-122"/>
              </a:rPr>
              <a:t>的前提下，可将圆盘移至</a:t>
            </a:r>
            <a:r>
              <a:rPr kumimoji="0" lang="en-US" altLang="zh-CN" sz="2400">
                <a:solidFill>
                  <a:srgbClr val="000000"/>
                </a:solidFill>
                <a:latin typeface="楷体_GB2312" pitchFamily="49" charset="-122"/>
                <a:ea typeface="楷体_GB2312" pitchFamily="49" charset="-122"/>
              </a:rPr>
              <a:t>a,b,c</a:t>
            </a:r>
            <a:r>
              <a:rPr kumimoji="0" lang="zh-CN" altLang="en-US" sz="2400">
                <a:solidFill>
                  <a:srgbClr val="000000"/>
                </a:solidFill>
                <a:latin typeface="楷体_GB2312" pitchFamily="49" charset="-122"/>
                <a:ea typeface="楷体_GB2312" pitchFamily="49" charset="-122"/>
              </a:rPr>
              <a:t>中任一塔座上。</a:t>
            </a:r>
          </a:p>
          <a:p>
            <a:pPr eaLnBrk="1" hangingPunct="1"/>
            <a:endParaRPr lang="zh-CN" altLang="en-US"/>
          </a:p>
        </p:txBody>
      </p:sp>
      <p:pic>
        <p:nvPicPr>
          <p:cNvPr id="43013" name="Picture 4" descr="t21"/>
          <p:cNvPicPr>
            <a:picLocks noChangeAspect="1" noChangeArrowheads="1"/>
          </p:cNvPicPr>
          <p:nvPr/>
        </p:nvPicPr>
        <p:blipFill>
          <a:blip r:embed="rId2"/>
          <a:srcRect/>
          <a:stretch>
            <a:fillRect/>
          </a:stretch>
        </p:blipFill>
        <p:spPr bwMode="auto">
          <a:xfrm>
            <a:off x="3886200" y="4411663"/>
            <a:ext cx="4105275" cy="2446337"/>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6479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12"/>
          </p:nvPr>
        </p:nvSpPr>
        <p:spPr/>
        <p:txBody>
          <a:bodyPr/>
          <a:lstStyle/>
          <a:p>
            <a:fld id="{D8C25322-A588-4F7B-866F-DDD889C935F8}" type="slidenum">
              <a:rPr lang="en-US" altLang="zh-CN"/>
              <a:pPr/>
              <a:t>33</a:t>
            </a:fld>
            <a:endParaRPr lang="en-US" altLang="zh-CN"/>
          </a:p>
        </p:txBody>
      </p:sp>
      <p:sp>
        <p:nvSpPr>
          <p:cNvPr id="87042" name="Rectangle 2"/>
          <p:cNvSpPr>
            <a:spLocks noGrp="1" noChangeArrowheads="1"/>
          </p:cNvSpPr>
          <p:nvPr>
            <p:ph type="title"/>
          </p:nvPr>
        </p:nvSpPr>
        <p:spPr>
          <a:xfrm>
            <a:off x="685800" y="612775"/>
            <a:ext cx="2593975" cy="1139825"/>
          </a:xfrm>
          <a:noFill/>
          <a:ln/>
        </p:spPr>
        <p:txBody>
          <a:bodyPr anchorCtr="1">
            <a:normAutofit fontScale="90000"/>
          </a:bodyPr>
          <a:lstStyle/>
          <a:p>
            <a:pPr algn="l"/>
            <a:r>
              <a:rPr lang="en-US" altLang="zh-CN">
                <a:solidFill>
                  <a:schemeClr val="tx1"/>
                </a:solidFill>
              </a:rPr>
              <a:t>Divide &amp; conquer </a:t>
            </a:r>
          </a:p>
        </p:txBody>
      </p:sp>
      <p:grpSp>
        <p:nvGrpSpPr>
          <p:cNvPr id="2" name="Group 3"/>
          <p:cNvGrpSpPr>
            <a:grpSpLocks/>
          </p:cNvGrpSpPr>
          <p:nvPr/>
        </p:nvGrpSpPr>
        <p:grpSpPr bwMode="auto">
          <a:xfrm>
            <a:off x="179388" y="2443163"/>
            <a:ext cx="4105275" cy="1417637"/>
            <a:chOff x="249" y="1539"/>
            <a:chExt cx="2586" cy="893"/>
          </a:xfrm>
        </p:grpSpPr>
        <p:sp>
          <p:nvSpPr>
            <p:cNvPr id="87044" name="Line 4"/>
            <p:cNvSpPr>
              <a:spLocks noChangeShapeType="1"/>
            </p:cNvSpPr>
            <p:nvPr/>
          </p:nvSpPr>
          <p:spPr bwMode="auto">
            <a:xfrm>
              <a:off x="249" y="2432"/>
              <a:ext cx="2586" cy="0"/>
            </a:xfrm>
            <a:prstGeom prst="line">
              <a:avLst/>
            </a:prstGeom>
            <a:noFill/>
            <a:ln w="28575">
              <a:solidFill>
                <a:schemeClr val="tx1"/>
              </a:solidFill>
              <a:round/>
              <a:headEnd/>
              <a:tailEnd/>
            </a:ln>
            <a:effectLst/>
          </p:spPr>
          <p:txBody>
            <a:bodyPr wrap="none" anchor="ctr"/>
            <a:lstStyle/>
            <a:p>
              <a:endParaRPr lang="zh-CN" altLang="en-US"/>
            </a:p>
          </p:txBody>
        </p:sp>
        <p:sp>
          <p:nvSpPr>
            <p:cNvPr id="87045" name="Line 5"/>
            <p:cNvSpPr>
              <a:spLocks noChangeShapeType="1"/>
            </p:cNvSpPr>
            <p:nvPr/>
          </p:nvSpPr>
          <p:spPr bwMode="auto">
            <a:xfrm>
              <a:off x="747" y="1748"/>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46" name="Line 6"/>
            <p:cNvSpPr>
              <a:spLocks noChangeShapeType="1"/>
            </p:cNvSpPr>
            <p:nvPr/>
          </p:nvSpPr>
          <p:spPr bwMode="auto">
            <a:xfrm>
              <a:off x="1555" y="1748"/>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47" name="Line 7"/>
            <p:cNvSpPr>
              <a:spLocks noChangeShapeType="1"/>
            </p:cNvSpPr>
            <p:nvPr/>
          </p:nvSpPr>
          <p:spPr bwMode="auto">
            <a:xfrm>
              <a:off x="2335" y="1748"/>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48" name="Text Box 8"/>
            <p:cNvSpPr txBox="1">
              <a:spLocks noChangeArrowheads="1"/>
            </p:cNvSpPr>
            <p:nvPr/>
          </p:nvSpPr>
          <p:spPr bwMode="auto">
            <a:xfrm>
              <a:off x="643" y="1539"/>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X</a:t>
              </a:r>
            </a:p>
          </p:txBody>
        </p:sp>
        <p:sp>
          <p:nvSpPr>
            <p:cNvPr id="87049" name="Text Box 9"/>
            <p:cNvSpPr txBox="1">
              <a:spLocks noChangeArrowheads="1"/>
            </p:cNvSpPr>
            <p:nvPr/>
          </p:nvSpPr>
          <p:spPr bwMode="auto">
            <a:xfrm>
              <a:off x="1451" y="1539"/>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Y</a:t>
              </a:r>
            </a:p>
          </p:txBody>
        </p:sp>
        <p:sp>
          <p:nvSpPr>
            <p:cNvPr id="87050" name="Text Box 10"/>
            <p:cNvSpPr txBox="1">
              <a:spLocks noChangeArrowheads="1"/>
            </p:cNvSpPr>
            <p:nvPr/>
          </p:nvSpPr>
          <p:spPr bwMode="auto">
            <a:xfrm>
              <a:off x="2232" y="1540"/>
              <a:ext cx="194"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Z</a:t>
              </a:r>
            </a:p>
          </p:txBody>
        </p:sp>
        <p:sp>
          <p:nvSpPr>
            <p:cNvPr id="87051" name="Rectangle 11"/>
            <p:cNvSpPr>
              <a:spLocks noChangeArrowheads="1"/>
            </p:cNvSpPr>
            <p:nvPr/>
          </p:nvSpPr>
          <p:spPr bwMode="auto">
            <a:xfrm>
              <a:off x="539" y="2084"/>
              <a:ext cx="414"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3</a:t>
              </a:r>
            </a:p>
          </p:txBody>
        </p:sp>
        <p:sp>
          <p:nvSpPr>
            <p:cNvPr id="87052" name="Rectangle 12"/>
            <p:cNvSpPr>
              <a:spLocks noChangeArrowheads="1"/>
            </p:cNvSpPr>
            <p:nvPr/>
          </p:nvSpPr>
          <p:spPr bwMode="auto">
            <a:xfrm>
              <a:off x="602" y="1993"/>
              <a:ext cx="288" cy="91"/>
            </a:xfrm>
            <a:prstGeom prst="rect">
              <a:avLst/>
            </a:prstGeom>
            <a:solidFill>
              <a:srgbClr val="33CC33"/>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2</a:t>
              </a:r>
            </a:p>
          </p:txBody>
        </p:sp>
        <p:sp>
          <p:nvSpPr>
            <p:cNvPr id="87053" name="Rectangle 13"/>
            <p:cNvSpPr>
              <a:spLocks noChangeArrowheads="1"/>
            </p:cNvSpPr>
            <p:nvPr/>
          </p:nvSpPr>
          <p:spPr bwMode="auto">
            <a:xfrm>
              <a:off x="650" y="1897"/>
              <a:ext cx="192" cy="91"/>
            </a:xfrm>
            <a:prstGeom prst="rect">
              <a:avLst/>
            </a:prstGeom>
            <a:solidFill>
              <a:schemeClr val="accent1"/>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1</a:t>
              </a:r>
            </a:p>
          </p:txBody>
        </p:sp>
        <p:sp>
          <p:nvSpPr>
            <p:cNvPr id="87054" name="Rectangle 14"/>
            <p:cNvSpPr>
              <a:spLocks noChangeArrowheads="1"/>
            </p:cNvSpPr>
            <p:nvPr/>
          </p:nvSpPr>
          <p:spPr bwMode="auto">
            <a:xfrm>
              <a:off x="492" y="2174"/>
              <a:ext cx="505" cy="91"/>
            </a:xfrm>
            <a:prstGeom prst="rect">
              <a:avLst/>
            </a:prstGeom>
            <a:solidFill>
              <a:srgbClr val="C0C0C0"/>
            </a:solidFill>
            <a:ln w="9525">
              <a:solidFill>
                <a:schemeClr val="tx1"/>
              </a:solidFill>
              <a:miter lim="800000"/>
              <a:headEnd/>
              <a:tailEnd/>
            </a:ln>
            <a:effectLst/>
          </p:spPr>
          <p:txBody>
            <a:bodyPr wrap="none" anchor="ctr"/>
            <a:lstStyle/>
            <a:p>
              <a:endParaRPr lang="zh-CN" altLang="zh-CN" sz="1400" b="1">
                <a:solidFill>
                  <a:schemeClr val="tx1"/>
                </a:solidFill>
                <a:ea typeface="幼圆" pitchFamily="49" charset="-122"/>
              </a:endParaRPr>
            </a:p>
          </p:txBody>
        </p:sp>
        <p:sp>
          <p:nvSpPr>
            <p:cNvPr id="87055" name="Rectangle 15"/>
            <p:cNvSpPr>
              <a:spLocks noChangeArrowheads="1"/>
            </p:cNvSpPr>
            <p:nvPr/>
          </p:nvSpPr>
          <p:spPr bwMode="auto">
            <a:xfrm>
              <a:off x="453" y="2250"/>
              <a:ext cx="590" cy="91"/>
            </a:xfrm>
            <a:prstGeom prst="rect">
              <a:avLst/>
            </a:prstGeom>
            <a:solidFill>
              <a:srgbClr val="C0C0C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n-1</a:t>
              </a:r>
            </a:p>
          </p:txBody>
        </p:sp>
        <p:sp>
          <p:nvSpPr>
            <p:cNvPr id="87056" name="Rectangle 16"/>
            <p:cNvSpPr>
              <a:spLocks noChangeArrowheads="1"/>
            </p:cNvSpPr>
            <p:nvPr/>
          </p:nvSpPr>
          <p:spPr bwMode="auto">
            <a:xfrm>
              <a:off x="408" y="2330"/>
              <a:ext cx="680"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a:t>
              </a:r>
            </a:p>
          </p:txBody>
        </p:sp>
      </p:grpSp>
      <p:grpSp>
        <p:nvGrpSpPr>
          <p:cNvPr id="3" name="Group 17"/>
          <p:cNvGrpSpPr>
            <a:grpSpLocks/>
          </p:cNvGrpSpPr>
          <p:nvPr/>
        </p:nvGrpSpPr>
        <p:grpSpPr bwMode="auto">
          <a:xfrm>
            <a:off x="4787900" y="498475"/>
            <a:ext cx="4356100" cy="1417638"/>
            <a:chOff x="3016" y="314"/>
            <a:chExt cx="2744" cy="893"/>
          </a:xfrm>
        </p:grpSpPr>
        <p:sp>
          <p:nvSpPr>
            <p:cNvPr id="87058" name="Line 18"/>
            <p:cNvSpPr>
              <a:spLocks noChangeShapeType="1"/>
            </p:cNvSpPr>
            <p:nvPr/>
          </p:nvSpPr>
          <p:spPr bwMode="auto">
            <a:xfrm>
              <a:off x="3016" y="1207"/>
              <a:ext cx="2744" cy="0"/>
            </a:xfrm>
            <a:prstGeom prst="line">
              <a:avLst/>
            </a:prstGeom>
            <a:noFill/>
            <a:ln w="28575">
              <a:solidFill>
                <a:schemeClr val="tx1"/>
              </a:solidFill>
              <a:round/>
              <a:headEnd/>
              <a:tailEnd/>
            </a:ln>
            <a:effectLst/>
          </p:spPr>
          <p:txBody>
            <a:bodyPr wrap="none" anchor="ctr"/>
            <a:lstStyle/>
            <a:p>
              <a:endParaRPr lang="zh-CN" altLang="en-US"/>
            </a:p>
          </p:txBody>
        </p:sp>
        <p:sp>
          <p:nvSpPr>
            <p:cNvPr id="87059" name="Line 19"/>
            <p:cNvSpPr>
              <a:spLocks noChangeShapeType="1"/>
            </p:cNvSpPr>
            <p:nvPr/>
          </p:nvSpPr>
          <p:spPr bwMode="auto">
            <a:xfrm>
              <a:off x="3514" y="523"/>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60" name="Line 20"/>
            <p:cNvSpPr>
              <a:spLocks noChangeShapeType="1"/>
            </p:cNvSpPr>
            <p:nvPr/>
          </p:nvSpPr>
          <p:spPr bwMode="auto">
            <a:xfrm>
              <a:off x="4322" y="523"/>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61" name="Line 21"/>
            <p:cNvSpPr>
              <a:spLocks noChangeShapeType="1"/>
            </p:cNvSpPr>
            <p:nvPr/>
          </p:nvSpPr>
          <p:spPr bwMode="auto">
            <a:xfrm>
              <a:off x="5102" y="523"/>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62" name="Text Box 22"/>
            <p:cNvSpPr txBox="1">
              <a:spLocks noChangeArrowheads="1"/>
            </p:cNvSpPr>
            <p:nvPr/>
          </p:nvSpPr>
          <p:spPr bwMode="auto">
            <a:xfrm>
              <a:off x="3410" y="314"/>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X</a:t>
              </a:r>
            </a:p>
          </p:txBody>
        </p:sp>
        <p:sp>
          <p:nvSpPr>
            <p:cNvPr id="87063" name="Text Box 23"/>
            <p:cNvSpPr txBox="1">
              <a:spLocks noChangeArrowheads="1"/>
            </p:cNvSpPr>
            <p:nvPr/>
          </p:nvSpPr>
          <p:spPr bwMode="auto">
            <a:xfrm>
              <a:off x="4218" y="314"/>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Y</a:t>
              </a:r>
            </a:p>
          </p:txBody>
        </p:sp>
        <p:sp>
          <p:nvSpPr>
            <p:cNvPr id="87064" name="Text Box 24"/>
            <p:cNvSpPr txBox="1">
              <a:spLocks noChangeArrowheads="1"/>
            </p:cNvSpPr>
            <p:nvPr/>
          </p:nvSpPr>
          <p:spPr bwMode="auto">
            <a:xfrm>
              <a:off x="4999" y="315"/>
              <a:ext cx="194"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Z</a:t>
              </a:r>
            </a:p>
          </p:txBody>
        </p:sp>
        <p:sp>
          <p:nvSpPr>
            <p:cNvPr id="87065" name="Rectangle 25"/>
            <p:cNvSpPr>
              <a:spLocks noChangeArrowheads="1"/>
            </p:cNvSpPr>
            <p:nvPr/>
          </p:nvSpPr>
          <p:spPr bwMode="auto">
            <a:xfrm>
              <a:off x="4099" y="941"/>
              <a:ext cx="414"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3</a:t>
              </a:r>
            </a:p>
          </p:txBody>
        </p:sp>
        <p:sp>
          <p:nvSpPr>
            <p:cNvPr id="87066" name="Rectangle 26"/>
            <p:cNvSpPr>
              <a:spLocks noChangeArrowheads="1"/>
            </p:cNvSpPr>
            <p:nvPr/>
          </p:nvSpPr>
          <p:spPr bwMode="auto">
            <a:xfrm>
              <a:off x="4162" y="850"/>
              <a:ext cx="288" cy="91"/>
            </a:xfrm>
            <a:prstGeom prst="rect">
              <a:avLst/>
            </a:prstGeom>
            <a:solidFill>
              <a:srgbClr val="33CC33"/>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2</a:t>
              </a:r>
            </a:p>
          </p:txBody>
        </p:sp>
        <p:sp>
          <p:nvSpPr>
            <p:cNvPr id="87067" name="Rectangle 27"/>
            <p:cNvSpPr>
              <a:spLocks noChangeArrowheads="1"/>
            </p:cNvSpPr>
            <p:nvPr/>
          </p:nvSpPr>
          <p:spPr bwMode="auto">
            <a:xfrm>
              <a:off x="4210" y="754"/>
              <a:ext cx="192" cy="91"/>
            </a:xfrm>
            <a:prstGeom prst="rect">
              <a:avLst/>
            </a:prstGeom>
            <a:solidFill>
              <a:schemeClr val="accent1"/>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1</a:t>
              </a:r>
            </a:p>
          </p:txBody>
        </p:sp>
        <p:sp>
          <p:nvSpPr>
            <p:cNvPr id="87068" name="Rectangle 28"/>
            <p:cNvSpPr>
              <a:spLocks noChangeArrowheads="1"/>
            </p:cNvSpPr>
            <p:nvPr/>
          </p:nvSpPr>
          <p:spPr bwMode="auto">
            <a:xfrm>
              <a:off x="4052" y="1031"/>
              <a:ext cx="505" cy="91"/>
            </a:xfrm>
            <a:prstGeom prst="rect">
              <a:avLst/>
            </a:prstGeom>
            <a:solidFill>
              <a:srgbClr val="C0C0C0"/>
            </a:solidFill>
            <a:ln w="9525">
              <a:solidFill>
                <a:schemeClr val="tx1"/>
              </a:solidFill>
              <a:miter lim="800000"/>
              <a:headEnd/>
              <a:tailEnd/>
            </a:ln>
            <a:effectLst/>
          </p:spPr>
          <p:txBody>
            <a:bodyPr wrap="none" anchor="ctr"/>
            <a:lstStyle/>
            <a:p>
              <a:endParaRPr lang="zh-CN" altLang="zh-CN" sz="1400" b="1">
                <a:solidFill>
                  <a:schemeClr val="tx1"/>
                </a:solidFill>
                <a:ea typeface="幼圆" pitchFamily="49" charset="-122"/>
              </a:endParaRPr>
            </a:p>
          </p:txBody>
        </p:sp>
        <p:sp>
          <p:nvSpPr>
            <p:cNvPr id="87069" name="Rectangle 29"/>
            <p:cNvSpPr>
              <a:spLocks noChangeArrowheads="1"/>
            </p:cNvSpPr>
            <p:nvPr/>
          </p:nvSpPr>
          <p:spPr bwMode="auto">
            <a:xfrm>
              <a:off x="4013" y="1107"/>
              <a:ext cx="590" cy="91"/>
            </a:xfrm>
            <a:prstGeom prst="rect">
              <a:avLst/>
            </a:prstGeom>
            <a:solidFill>
              <a:srgbClr val="C0C0C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n-1</a:t>
              </a:r>
            </a:p>
          </p:txBody>
        </p:sp>
        <p:sp>
          <p:nvSpPr>
            <p:cNvPr id="87070" name="Rectangle 30"/>
            <p:cNvSpPr>
              <a:spLocks noChangeArrowheads="1"/>
            </p:cNvSpPr>
            <p:nvPr/>
          </p:nvSpPr>
          <p:spPr bwMode="auto">
            <a:xfrm>
              <a:off x="3175" y="1105"/>
              <a:ext cx="680"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a:t>
              </a:r>
            </a:p>
          </p:txBody>
        </p:sp>
      </p:grpSp>
      <p:grpSp>
        <p:nvGrpSpPr>
          <p:cNvPr id="4" name="Group 31"/>
          <p:cNvGrpSpPr>
            <a:grpSpLocks/>
          </p:cNvGrpSpPr>
          <p:nvPr/>
        </p:nvGrpSpPr>
        <p:grpSpPr bwMode="auto">
          <a:xfrm>
            <a:off x="4787900" y="2420938"/>
            <a:ext cx="4356100" cy="1417637"/>
            <a:chOff x="3016" y="1525"/>
            <a:chExt cx="2744" cy="893"/>
          </a:xfrm>
        </p:grpSpPr>
        <p:sp>
          <p:nvSpPr>
            <p:cNvPr id="87072" name="Line 32"/>
            <p:cNvSpPr>
              <a:spLocks noChangeShapeType="1"/>
            </p:cNvSpPr>
            <p:nvPr/>
          </p:nvSpPr>
          <p:spPr bwMode="auto">
            <a:xfrm>
              <a:off x="3016" y="2418"/>
              <a:ext cx="2744" cy="0"/>
            </a:xfrm>
            <a:prstGeom prst="line">
              <a:avLst/>
            </a:prstGeom>
            <a:noFill/>
            <a:ln w="28575">
              <a:solidFill>
                <a:schemeClr val="tx1"/>
              </a:solidFill>
              <a:round/>
              <a:headEnd/>
              <a:tailEnd/>
            </a:ln>
            <a:effectLst/>
          </p:spPr>
          <p:txBody>
            <a:bodyPr wrap="none" anchor="ctr"/>
            <a:lstStyle/>
            <a:p>
              <a:endParaRPr lang="zh-CN" altLang="en-US"/>
            </a:p>
          </p:txBody>
        </p:sp>
        <p:sp>
          <p:nvSpPr>
            <p:cNvPr id="87073" name="Line 33"/>
            <p:cNvSpPr>
              <a:spLocks noChangeShapeType="1"/>
            </p:cNvSpPr>
            <p:nvPr/>
          </p:nvSpPr>
          <p:spPr bwMode="auto">
            <a:xfrm>
              <a:off x="3514" y="173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74" name="Line 34"/>
            <p:cNvSpPr>
              <a:spLocks noChangeShapeType="1"/>
            </p:cNvSpPr>
            <p:nvPr/>
          </p:nvSpPr>
          <p:spPr bwMode="auto">
            <a:xfrm>
              <a:off x="4322" y="173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75" name="Line 35"/>
            <p:cNvSpPr>
              <a:spLocks noChangeShapeType="1"/>
            </p:cNvSpPr>
            <p:nvPr/>
          </p:nvSpPr>
          <p:spPr bwMode="auto">
            <a:xfrm>
              <a:off x="5102" y="173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76" name="Text Box 36"/>
            <p:cNvSpPr txBox="1">
              <a:spLocks noChangeArrowheads="1"/>
            </p:cNvSpPr>
            <p:nvPr/>
          </p:nvSpPr>
          <p:spPr bwMode="auto">
            <a:xfrm>
              <a:off x="3410" y="1525"/>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X</a:t>
              </a:r>
            </a:p>
          </p:txBody>
        </p:sp>
        <p:sp>
          <p:nvSpPr>
            <p:cNvPr id="87077" name="Text Box 37"/>
            <p:cNvSpPr txBox="1">
              <a:spLocks noChangeArrowheads="1"/>
            </p:cNvSpPr>
            <p:nvPr/>
          </p:nvSpPr>
          <p:spPr bwMode="auto">
            <a:xfrm>
              <a:off x="4218" y="1525"/>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Y</a:t>
              </a:r>
            </a:p>
          </p:txBody>
        </p:sp>
        <p:sp>
          <p:nvSpPr>
            <p:cNvPr id="87078" name="Text Box 38"/>
            <p:cNvSpPr txBox="1">
              <a:spLocks noChangeArrowheads="1"/>
            </p:cNvSpPr>
            <p:nvPr/>
          </p:nvSpPr>
          <p:spPr bwMode="auto">
            <a:xfrm>
              <a:off x="4999" y="1526"/>
              <a:ext cx="194"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Z</a:t>
              </a:r>
            </a:p>
          </p:txBody>
        </p:sp>
        <p:sp>
          <p:nvSpPr>
            <p:cNvPr id="87079" name="Rectangle 39"/>
            <p:cNvSpPr>
              <a:spLocks noChangeArrowheads="1"/>
            </p:cNvSpPr>
            <p:nvPr/>
          </p:nvSpPr>
          <p:spPr bwMode="auto">
            <a:xfrm>
              <a:off x="4099" y="2152"/>
              <a:ext cx="414"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3</a:t>
              </a:r>
            </a:p>
          </p:txBody>
        </p:sp>
        <p:sp>
          <p:nvSpPr>
            <p:cNvPr id="87080" name="Rectangle 40"/>
            <p:cNvSpPr>
              <a:spLocks noChangeArrowheads="1"/>
            </p:cNvSpPr>
            <p:nvPr/>
          </p:nvSpPr>
          <p:spPr bwMode="auto">
            <a:xfrm>
              <a:off x="4162" y="2061"/>
              <a:ext cx="288" cy="91"/>
            </a:xfrm>
            <a:prstGeom prst="rect">
              <a:avLst/>
            </a:prstGeom>
            <a:solidFill>
              <a:srgbClr val="33CC33"/>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2</a:t>
              </a:r>
            </a:p>
          </p:txBody>
        </p:sp>
        <p:sp>
          <p:nvSpPr>
            <p:cNvPr id="87081" name="Rectangle 41"/>
            <p:cNvSpPr>
              <a:spLocks noChangeArrowheads="1"/>
            </p:cNvSpPr>
            <p:nvPr/>
          </p:nvSpPr>
          <p:spPr bwMode="auto">
            <a:xfrm>
              <a:off x="4210" y="1965"/>
              <a:ext cx="192" cy="91"/>
            </a:xfrm>
            <a:prstGeom prst="rect">
              <a:avLst/>
            </a:prstGeom>
            <a:solidFill>
              <a:schemeClr val="accent1"/>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1</a:t>
              </a:r>
            </a:p>
          </p:txBody>
        </p:sp>
        <p:sp>
          <p:nvSpPr>
            <p:cNvPr id="87082" name="Rectangle 42"/>
            <p:cNvSpPr>
              <a:spLocks noChangeArrowheads="1"/>
            </p:cNvSpPr>
            <p:nvPr/>
          </p:nvSpPr>
          <p:spPr bwMode="auto">
            <a:xfrm>
              <a:off x="4052" y="2242"/>
              <a:ext cx="505" cy="91"/>
            </a:xfrm>
            <a:prstGeom prst="rect">
              <a:avLst/>
            </a:prstGeom>
            <a:solidFill>
              <a:srgbClr val="C0C0C0"/>
            </a:solidFill>
            <a:ln w="9525">
              <a:solidFill>
                <a:schemeClr val="tx1"/>
              </a:solidFill>
              <a:miter lim="800000"/>
              <a:headEnd/>
              <a:tailEnd/>
            </a:ln>
            <a:effectLst/>
          </p:spPr>
          <p:txBody>
            <a:bodyPr wrap="none" anchor="ctr"/>
            <a:lstStyle/>
            <a:p>
              <a:endParaRPr lang="zh-CN" altLang="zh-CN" sz="1400" b="1">
                <a:solidFill>
                  <a:schemeClr val="tx1"/>
                </a:solidFill>
                <a:ea typeface="幼圆" pitchFamily="49" charset="-122"/>
              </a:endParaRPr>
            </a:p>
          </p:txBody>
        </p:sp>
        <p:sp>
          <p:nvSpPr>
            <p:cNvPr id="87083" name="Rectangle 43"/>
            <p:cNvSpPr>
              <a:spLocks noChangeArrowheads="1"/>
            </p:cNvSpPr>
            <p:nvPr/>
          </p:nvSpPr>
          <p:spPr bwMode="auto">
            <a:xfrm>
              <a:off x="4013" y="2318"/>
              <a:ext cx="590" cy="91"/>
            </a:xfrm>
            <a:prstGeom prst="rect">
              <a:avLst/>
            </a:prstGeom>
            <a:solidFill>
              <a:srgbClr val="C0C0C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n-1</a:t>
              </a:r>
            </a:p>
          </p:txBody>
        </p:sp>
        <p:sp>
          <p:nvSpPr>
            <p:cNvPr id="87084" name="Rectangle 44"/>
            <p:cNvSpPr>
              <a:spLocks noChangeArrowheads="1"/>
            </p:cNvSpPr>
            <p:nvPr/>
          </p:nvSpPr>
          <p:spPr bwMode="auto">
            <a:xfrm>
              <a:off x="4740" y="2316"/>
              <a:ext cx="680" cy="91"/>
            </a:xfrm>
            <a:prstGeom prst="rect">
              <a:avLst/>
            </a:prstGeom>
            <a:solidFill>
              <a:srgbClr val="FFFF00"/>
            </a:solidFill>
            <a:ln w="9525">
              <a:solidFill>
                <a:schemeClr val="tx1"/>
              </a:solidFill>
              <a:miter lim="800000"/>
              <a:headEnd/>
              <a:tailEnd/>
            </a:ln>
            <a:effectLst/>
          </p:spPr>
          <p:txBody>
            <a:bodyPr wrap="none" anchor="ctr"/>
            <a:lstStyle/>
            <a:p>
              <a:r>
                <a:rPr lang="en-US" altLang="zh-CN" sz="1400" b="1">
                  <a:solidFill>
                    <a:schemeClr val="tx1"/>
                  </a:solidFill>
                  <a:ea typeface="幼圆" pitchFamily="49" charset="-122"/>
                </a:rPr>
                <a:t>n</a:t>
              </a:r>
            </a:p>
          </p:txBody>
        </p:sp>
      </p:grpSp>
      <p:grpSp>
        <p:nvGrpSpPr>
          <p:cNvPr id="5" name="Group 45"/>
          <p:cNvGrpSpPr>
            <a:grpSpLocks/>
          </p:cNvGrpSpPr>
          <p:nvPr/>
        </p:nvGrpSpPr>
        <p:grpSpPr bwMode="auto">
          <a:xfrm>
            <a:off x="4787900" y="4437063"/>
            <a:ext cx="4356100" cy="1417637"/>
            <a:chOff x="3016" y="2795"/>
            <a:chExt cx="2744" cy="893"/>
          </a:xfrm>
        </p:grpSpPr>
        <p:sp>
          <p:nvSpPr>
            <p:cNvPr id="87086" name="Line 46"/>
            <p:cNvSpPr>
              <a:spLocks noChangeShapeType="1"/>
            </p:cNvSpPr>
            <p:nvPr/>
          </p:nvSpPr>
          <p:spPr bwMode="auto">
            <a:xfrm>
              <a:off x="3016" y="3688"/>
              <a:ext cx="2744" cy="0"/>
            </a:xfrm>
            <a:prstGeom prst="line">
              <a:avLst/>
            </a:prstGeom>
            <a:noFill/>
            <a:ln w="28575">
              <a:solidFill>
                <a:schemeClr val="tx1"/>
              </a:solidFill>
              <a:round/>
              <a:headEnd/>
              <a:tailEnd/>
            </a:ln>
            <a:effectLst/>
          </p:spPr>
          <p:txBody>
            <a:bodyPr wrap="none" anchor="ctr"/>
            <a:lstStyle/>
            <a:p>
              <a:endParaRPr lang="zh-CN" altLang="en-US"/>
            </a:p>
          </p:txBody>
        </p:sp>
        <p:sp>
          <p:nvSpPr>
            <p:cNvPr id="87087" name="Line 47"/>
            <p:cNvSpPr>
              <a:spLocks noChangeShapeType="1"/>
            </p:cNvSpPr>
            <p:nvPr/>
          </p:nvSpPr>
          <p:spPr bwMode="auto">
            <a:xfrm>
              <a:off x="3514" y="300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88" name="Line 48"/>
            <p:cNvSpPr>
              <a:spLocks noChangeShapeType="1"/>
            </p:cNvSpPr>
            <p:nvPr/>
          </p:nvSpPr>
          <p:spPr bwMode="auto">
            <a:xfrm>
              <a:off x="4322" y="300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89" name="Line 49"/>
            <p:cNvSpPr>
              <a:spLocks noChangeShapeType="1"/>
            </p:cNvSpPr>
            <p:nvPr/>
          </p:nvSpPr>
          <p:spPr bwMode="auto">
            <a:xfrm>
              <a:off x="5102" y="3004"/>
              <a:ext cx="0" cy="684"/>
            </a:xfrm>
            <a:prstGeom prst="line">
              <a:avLst/>
            </a:prstGeom>
            <a:noFill/>
            <a:ln w="76200">
              <a:solidFill>
                <a:schemeClr val="tx1"/>
              </a:solidFill>
              <a:round/>
              <a:headEnd/>
              <a:tailEnd/>
            </a:ln>
            <a:effectLst/>
          </p:spPr>
          <p:txBody>
            <a:bodyPr wrap="none" anchor="ctr"/>
            <a:lstStyle/>
            <a:p>
              <a:endParaRPr lang="zh-CN" altLang="en-US"/>
            </a:p>
          </p:txBody>
        </p:sp>
        <p:sp>
          <p:nvSpPr>
            <p:cNvPr id="87090" name="Text Box 50"/>
            <p:cNvSpPr txBox="1">
              <a:spLocks noChangeArrowheads="1"/>
            </p:cNvSpPr>
            <p:nvPr/>
          </p:nvSpPr>
          <p:spPr bwMode="auto">
            <a:xfrm>
              <a:off x="3410" y="2795"/>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X</a:t>
              </a:r>
            </a:p>
          </p:txBody>
        </p:sp>
        <p:sp>
          <p:nvSpPr>
            <p:cNvPr id="87091" name="Text Box 51"/>
            <p:cNvSpPr txBox="1">
              <a:spLocks noChangeArrowheads="1"/>
            </p:cNvSpPr>
            <p:nvPr/>
          </p:nvSpPr>
          <p:spPr bwMode="auto">
            <a:xfrm>
              <a:off x="4218" y="2795"/>
              <a:ext cx="201"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Y</a:t>
              </a:r>
            </a:p>
          </p:txBody>
        </p:sp>
        <p:sp>
          <p:nvSpPr>
            <p:cNvPr id="87092" name="Text Box 52"/>
            <p:cNvSpPr txBox="1">
              <a:spLocks noChangeArrowheads="1"/>
            </p:cNvSpPr>
            <p:nvPr/>
          </p:nvSpPr>
          <p:spPr bwMode="auto">
            <a:xfrm>
              <a:off x="4999" y="2796"/>
              <a:ext cx="194" cy="212"/>
            </a:xfrm>
            <a:prstGeom prst="rect">
              <a:avLst/>
            </a:prstGeom>
            <a:noFill/>
            <a:ln w="9525">
              <a:noFill/>
              <a:miter lim="800000"/>
              <a:headEnd/>
              <a:tailEnd/>
            </a:ln>
            <a:effectLst/>
          </p:spPr>
          <p:txBody>
            <a:bodyPr wrap="none">
              <a:spAutoFit/>
            </a:bodyPr>
            <a:lstStyle/>
            <a:p>
              <a:pPr algn="l"/>
              <a:r>
                <a:rPr kumimoji="1" lang="en-US" altLang="zh-CN" sz="1600" b="1">
                  <a:solidFill>
                    <a:schemeClr val="tx1"/>
                  </a:solidFill>
                  <a:ea typeface="宋体" charset="-122"/>
                </a:rPr>
                <a:t>Z</a:t>
              </a:r>
            </a:p>
          </p:txBody>
        </p:sp>
        <p:sp>
          <p:nvSpPr>
            <p:cNvPr id="87093" name="Rectangle 53"/>
            <p:cNvSpPr>
              <a:spLocks noChangeArrowheads="1"/>
            </p:cNvSpPr>
            <p:nvPr/>
          </p:nvSpPr>
          <p:spPr bwMode="auto">
            <a:xfrm>
              <a:off x="4871" y="3318"/>
              <a:ext cx="414" cy="91"/>
            </a:xfrm>
            <a:prstGeom prst="rect">
              <a:avLst/>
            </a:prstGeom>
            <a:solidFill>
              <a:srgbClr val="FFFF00"/>
            </a:solidFill>
            <a:ln w="9525">
              <a:solidFill>
                <a:schemeClr val="tx1"/>
              </a:solidFill>
              <a:miter lim="800000"/>
              <a:headEnd/>
              <a:tailEnd/>
            </a:ln>
            <a:effectLst/>
          </p:spPr>
          <p:txBody>
            <a:bodyPr wrap="none" anchor="ctr"/>
            <a:lstStyle/>
            <a:p>
              <a:r>
                <a:rPr lang="en-US" altLang="zh-CN" sz="1400">
                  <a:solidFill>
                    <a:schemeClr val="tx1"/>
                  </a:solidFill>
                  <a:ea typeface="幼圆" pitchFamily="49" charset="-122"/>
                </a:rPr>
                <a:t>3</a:t>
              </a:r>
            </a:p>
          </p:txBody>
        </p:sp>
        <p:sp>
          <p:nvSpPr>
            <p:cNvPr id="87094" name="Rectangle 54"/>
            <p:cNvSpPr>
              <a:spLocks noChangeArrowheads="1"/>
            </p:cNvSpPr>
            <p:nvPr/>
          </p:nvSpPr>
          <p:spPr bwMode="auto">
            <a:xfrm>
              <a:off x="4934" y="3227"/>
              <a:ext cx="288" cy="91"/>
            </a:xfrm>
            <a:prstGeom prst="rect">
              <a:avLst/>
            </a:prstGeom>
            <a:solidFill>
              <a:srgbClr val="33CC33"/>
            </a:solidFill>
            <a:ln w="9525">
              <a:solidFill>
                <a:schemeClr val="tx1"/>
              </a:solidFill>
              <a:miter lim="800000"/>
              <a:headEnd/>
              <a:tailEnd/>
            </a:ln>
            <a:effectLst/>
          </p:spPr>
          <p:txBody>
            <a:bodyPr wrap="none" anchor="ctr"/>
            <a:lstStyle/>
            <a:p>
              <a:r>
                <a:rPr lang="en-US" altLang="zh-CN" sz="1400">
                  <a:solidFill>
                    <a:schemeClr val="tx1"/>
                  </a:solidFill>
                  <a:ea typeface="幼圆" pitchFamily="49" charset="-122"/>
                </a:rPr>
                <a:t>2</a:t>
              </a:r>
            </a:p>
          </p:txBody>
        </p:sp>
        <p:sp>
          <p:nvSpPr>
            <p:cNvPr id="87095" name="Rectangle 55"/>
            <p:cNvSpPr>
              <a:spLocks noChangeArrowheads="1"/>
            </p:cNvSpPr>
            <p:nvPr/>
          </p:nvSpPr>
          <p:spPr bwMode="auto">
            <a:xfrm>
              <a:off x="4982" y="3131"/>
              <a:ext cx="192" cy="91"/>
            </a:xfrm>
            <a:prstGeom prst="rect">
              <a:avLst/>
            </a:prstGeom>
            <a:solidFill>
              <a:schemeClr val="accent1"/>
            </a:solidFill>
            <a:ln w="9525">
              <a:solidFill>
                <a:schemeClr val="tx1"/>
              </a:solidFill>
              <a:miter lim="800000"/>
              <a:headEnd/>
              <a:tailEnd/>
            </a:ln>
            <a:effectLst/>
          </p:spPr>
          <p:txBody>
            <a:bodyPr wrap="none" anchor="ctr"/>
            <a:lstStyle/>
            <a:p>
              <a:r>
                <a:rPr lang="en-US" altLang="zh-CN" sz="1400">
                  <a:solidFill>
                    <a:schemeClr val="tx1"/>
                  </a:solidFill>
                  <a:ea typeface="幼圆" pitchFamily="49" charset="-122"/>
                </a:rPr>
                <a:t>1</a:t>
              </a:r>
            </a:p>
          </p:txBody>
        </p:sp>
        <p:sp>
          <p:nvSpPr>
            <p:cNvPr id="87096" name="Rectangle 56"/>
            <p:cNvSpPr>
              <a:spLocks noChangeArrowheads="1"/>
            </p:cNvSpPr>
            <p:nvPr/>
          </p:nvSpPr>
          <p:spPr bwMode="auto">
            <a:xfrm>
              <a:off x="4824" y="3408"/>
              <a:ext cx="505" cy="91"/>
            </a:xfrm>
            <a:prstGeom prst="rect">
              <a:avLst/>
            </a:prstGeom>
            <a:solidFill>
              <a:srgbClr val="C0C0C0"/>
            </a:solidFill>
            <a:ln w="9525">
              <a:solidFill>
                <a:schemeClr val="tx1"/>
              </a:solidFill>
              <a:miter lim="800000"/>
              <a:headEnd/>
              <a:tailEnd/>
            </a:ln>
            <a:effectLst/>
          </p:spPr>
          <p:txBody>
            <a:bodyPr wrap="none" anchor="ctr"/>
            <a:lstStyle/>
            <a:p>
              <a:endParaRPr lang="zh-CN" altLang="zh-CN" sz="1400">
                <a:solidFill>
                  <a:schemeClr val="tx1"/>
                </a:solidFill>
                <a:ea typeface="幼圆" pitchFamily="49" charset="-122"/>
              </a:endParaRPr>
            </a:p>
          </p:txBody>
        </p:sp>
        <p:sp>
          <p:nvSpPr>
            <p:cNvPr id="87097" name="Rectangle 57"/>
            <p:cNvSpPr>
              <a:spLocks noChangeArrowheads="1"/>
            </p:cNvSpPr>
            <p:nvPr/>
          </p:nvSpPr>
          <p:spPr bwMode="auto">
            <a:xfrm>
              <a:off x="4785" y="3484"/>
              <a:ext cx="590" cy="91"/>
            </a:xfrm>
            <a:prstGeom prst="rect">
              <a:avLst/>
            </a:prstGeom>
            <a:solidFill>
              <a:srgbClr val="C0C0C0"/>
            </a:solidFill>
            <a:ln w="9525">
              <a:solidFill>
                <a:schemeClr val="tx1"/>
              </a:solidFill>
              <a:miter lim="800000"/>
              <a:headEnd/>
              <a:tailEnd/>
            </a:ln>
            <a:effectLst/>
          </p:spPr>
          <p:txBody>
            <a:bodyPr wrap="none" anchor="ctr"/>
            <a:lstStyle/>
            <a:p>
              <a:r>
                <a:rPr lang="en-US" altLang="zh-CN" sz="1400">
                  <a:solidFill>
                    <a:schemeClr val="tx1"/>
                  </a:solidFill>
                  <a:ea typeface="幼圆" pitchFamily="49" charset="-122"/>
                </a:rPr>
                <a:t>n-1</a:t>
              </a:r>
            </a:p>
          </p:txBody>
        </p:sp>
        <p:sp>
          <p:nvSpPr>
            <p:cNvPr id="87098" name="Rectangle 58"/>
            <p:cNvSpPr>
              <a:spLocks noChangeArrowheads="1"/>
            </p:cNvSpPr>
            <p:nvPr/>
          </p:nvSpPr>
          <p:spPr bwMode="auto">
            <a:xfrm>
              <a:off x="4740" y="3586"/>
              <a:ext cx="680" cy="91"/>
            </a:xfrm>
            <a:prstGeom prst="rect">
              <a:avLst/>
            </a:prstGeom>
            <a:solidFill>
              <a:srgbClr val="FFFF00"/>
            </a:solidFill>
            <a:ln w="9525">
              <a:solidFill>
                <a:schemeClr val="tx1"/>
              </a:solidFill>
              <a:miter lim="800000"/>
              <a:headEnd/>
              <a:tailEnd/>
            </a:ln>
            <a:effectLst/>
          </p:spPr>
          <p:txBody>
            <a:bodyPr wrap="none" anchor="ctr"/>
            <a:lstStyle/>
            <a:p>
              <a:r>
                <a:rPr lang="en-US" altLang="zh-CN" sz="1400">
                  <a:solidFill>
                    <a:schemeClr val="tx1"/>
                  </a:solidFill>
                  <a:ea typeface="幼圆" pitchFamily="49" charset="-122"/>
                </a:rPr>
                <a:t>n</a:t>
              </a:r>
            </a:p>
          </p:txBody>
        </p:sp>
      </p:grpSp>
      <p:sp>
        <p:nvSpPr>
          <p:cNvPr id="87099" name="AutoShape 59">
            <a:hlinkClick r:id="rId3" action="ppaction://program" highlightClick="1"/>
          </p:cNvPr>
          <p:cNvSpPr>
            <a:spLocks noChangeArrowheads="1"/>
          </p:cNvSpPr>
          <p:nvPr/>
        </p:nvSpPr>
        <p:spPr bwMode="auto">
          <a:xfrm>
            <a:off x="755650" y="5445125"/>
            <a:ext cx="1512888" cy="647700"/>
          </a:xfrm>
          <a:prstGeom prst="actionButtonBlank">
            <a:avLst/>
          </a:prstGeom>
          <a:solidFill>
            <a:schemeClr val="accent1"/>
          </a:solidFill>
          <a:ln w="9525">
            <a:noFill/>
            <a:miter lim="800000"/>
            <a:headEnd/>
            <a:tailEnd/>
          </a:ln>
          <a:effectLst/>
        </p:spPr>
        <p:txBody>
          <a:bodyPr wrap="none" anchor="ctr"/>
          <a:lstStyle/>
          <a:p>
            <a:r>
              <a:rPr lang="en-US" altLang="zh-CN" sz="2000" b="1">
                <a:solidFill>
                  <a:schemeClr val="tx1"/>
                </a:solidFill>
                <a:ea typeface="幼圆" pitchFamily="49" charset="-122"/>
              </a:rPr>
              <a:t>Demo</a:t>
            </a:r>
          </a:p>
        </p:txBody>
      </p:sp>
      <p:grpSp>
        <p:nvGrpSpPr>
          <p:cNvPr id="6" name="Group 60"/>
          <p:cNvGrpSpPr>
            <a:grpSpLocks/>
          </p:cNvGrpSpPr>
          <p:nvPr/>
        </p:nvGrpSpPr>
        <p:grpSpPr bwMode="auto">
          <a:xfrm>
            <a:off x="3924300" y="620713"/>
            <a:ext cx="981075" cy="1512887"/>
            <a:chOff x="2472" y="391"/>
            <a:chExt cx="618" cy="953"/>
          </a:xfrm>
        </p:grpSpPr>
        <p:sp>
          <p:nvSpPr>
            <p:cNvPr id="87101" name="AutoShape 61"/>
            <p:cNvSpPr>
              <a:spLocks noChangeArrowheads="1"/>
            </p:cNvSpPr>
            <p:nvPr/>
          </p:nvSpPr>
          <p:spPr bwMode="auto">
            <a:xfrm rot="16200000" flipV="1">
              <a:off x="2449" y="821"/>
              <a:ext cx="636" cy="409"/>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p:spPr>
          <p:txBody>
            <a:bodyPr rot="10800000" vert="eaVert" wrap="none" anchor="ctr"/>
            <a:lstStyle/>
            <a:p>
              <a:endParaRPr lang="zh-CN" altLang="zh-CN">
                <a:solidFill>
                  <a:schemeClr val="tx1"/>
                </a:solidFill>
                <a:ea typeface="幼圆" pitchFamily="49" charset="-122"/>
              </a:endParaRPr>
            </a:p>
          </p:txBody>
        </p:sp>
        <p:sp>
          <p:nvSpPr>
            <p:cNvPr id="87102" name="Rectangle 62"/>
            <p:cNvSpPr>
              <a:spLocks noChangeArrowheads="1"/>
            </p:cNvSpPr>
            <p:nvPr/>
          </p:nvSpPr>
          <p:spPr bwMode="auto">
            <a:xfrm>
              <a:off x="2472" y="391"/>
              <a:ext cx="618" cy="288"/>
            </a:xfrm>
            <a:prstGeom prst="rect">
              <a:avLst/>
            </a:prstGeom>
            <a:noFill/>
            <a:ln w="9525">
              <a:noFill/>
              <a:miter lim="800000"/>
              <a:headEnd/>
              <a:tailEnd/>
            </a:ln>
            <a:effectLst/>
          </p:spPr>
          <p:txBody>
            <a:bodyPr wrap="none">
              <a:spAutoFit/>
            </a:bodyPr>
            <a:lstStyle/>
            <a:p>
              <a:pPr algn="l"/>
              <a:r>
                <a:rPr lang="en-US" altLang="zh-CN" sz="2400">
                  <a:solidFill>
                    <a:schemeClr val="tx1"/>
                  </a:solidFill>
                  <a:ea typeface="幼圆" pitchFamily="49" charset="-122"/>
                </a:rPr>
                <a:t>Step1</a:t>
              </a:r>
            </a:p>
          </p:txBody>
        </p:sp>
      </p:grpSp>
      <p:grpSp>
        <p:nvGrpSpPr>
          <p:cNvPr id="7" name="Group 63"/>
          <p:cNvGrpSpPr>
            <a:grpSpLocks/>
          </p:cNvGrpSpPr>
          <p:nvPr/>
        </p:nvGrpSpPr>
        <p:grpSpPr bwMode="auto">
          <a:xfrm>
            <a:off x="3995738" y="2492375"/>
            <a:ext cx="1223962" cy="792163"/>
            <a:chOff x="2517" y="1570"/>
            <a:chExt cx="771" cy="499"/>
          </a:xfrm>
        </p:grpSpPr>
        <p:sp>
          <p:nvSpPr>
            <p:cNvPr id="87104" name="AutoShape 64"/>
            <p:cNvSpPr>
              <a:spLocks noChangeArrowheads="1"/>
            </p:cNvSpPr>
            <p:nvPr/>
          </p:nvSpPr>
          <p:spPr bwMode="auto">
            <a:xfrm>
              <a:off x="3061" y="1570"/>
              <a:ext cx="227" cy="499"/>
            </a:xfrm>
            <a:prstGeom prst="downArrow">
              <a:avLst>
                <a:gd name="adj1" fmla="val 50000"/>
                <a:gd name="adj2" fmla="val 54956"/>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87105" name="Rectangle 65"/>
            <p:cNvSpPr>
              <a:spLocks noChangeArrowheads="1"/>
            </p:cNvSpPr>
            <p:nvPr/>
          </p:nvSpPr>
          <p:spPr bwMode="auto">
            <a:xfrm>
              <a:off x="2517" y="1600"/>
              <a:ext cx="618" cy="288"/>
            </a:xfrm>
            <a:prstGeom prst="rect">
              <a:avLst/>
            </a:prstGeom>
            <a:noFill/>
            <a:ln w="9525">
              <a:noFill/>
              <a:miter lim="800000"/>
              <a:headEnd/>
              <a:tailEnd/>
            </a:ln>
            <a:effectLst/>
          </p:spPr>
          <p:txBody>
            <a:bodyPr wrap="none">
              <a:spAutoFit/>
            </a:bodyPr>
            <a:lstStyle/>
            <a:p>
              <a:pPr algn="l"/>
              <a:r>
                <a:rPr lang="en-US" altLang="zh-CN" sz="2400">
                  <a:solidFill>
                    <a:schemeClr val="tx1"/>
                  </a:solidFill>
                  <a:ea typeface="幼圆" pitchFamily="49" charset="-122"/>
                </a:rPr>
                <a:t>Step2</a:t>
              </a:r>
            </a:p>
          </p:txBody>
        </p:sp>
      </p:grpSp>
      <p:grpSp>
        <p:nvGrpSpPr>
          <p:cNvPr id="8" name="Group 66"/>
          <p:cNvGrpSpPr>
            <a:grpSpLocks/>
          </p:cNvGrpSpPr>
          <p:nvPr/>
        </p:nvGrpSpPr>
        <p:grpSpPr bwMode="auto">
          <a:xfrm>
            <a:off x="3995738" y="4484688"/>
            <a:ext cx="1223962" cy="815975"/>
            <a:chOff x="2517" y="2825"/>
            <a:chExt cx="771" cy="514"/>
          </a:xfrm>
        </p:grpSpPr>
        <p:sp>
          <p:nvSpPr>
            <p:cNvPr id="87107" name="AutoShape 67"/>
            <p:cNvSpPr>
              <a:spLocks noChangeArrowheads="1"/>
            </p:cNvSpPr>
            <p:nvPr/>
          </p:nvSpPr>
          <p:spPr bwMode="auto">
            <a:xfrm>
              <a:off x="3061" y="2840"/>
              <a:ext cx="227" cy="499"/>
            </a:xfrm>
            <a:prstGeom prst="downArrow">
              <a:avLst>
                <a:gd name="adj1" fmla="val 50000"/>
                <a:gd name="adj2" fmla="val 54956"/>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87108" name="Rectangle 68"/>
            <p:cNvSpPr>
              <a:spLocks noChangeArrowheads="1"/>
            </p:cNvSpPr>
            <p:nvPr/>
          </p:nvSpPr>
          <p:spPr bwMode="auto">
            <a:xfrm>
              <a:off x="2517" y="2825"/>
              <a:ext cx="618" cy="288"/>
            </a:xfrm>
            <a:prstGeom prst="rect">
              <a:avLst/>
            </a:prstGeom>
            <a:noFill/>
            <a:ln w="9525">
              <a:noFill/>
              <a:miter lim="800000"/>
              <a:headEnd/>
              <a:tailEnd/>
            </a:ln>
            <a:effectLst/>
          </p:spPr>
          <p:txBody>
            <a:bodyPr wrap="none">
              <a:spAutoFit/>
            </a:bodyPr>
            <a:lstStyle/>
            <a:p>
              <a:pPr algn="l"/>
              <a:r>
                <a:rPr lang="en-US" altLang="zh-CN" sz="2400">
                  <a:solidFill>
                    <a:schemeClr val="tx1"/>
                  </a:solidFill>
                  <a:ea typeface="幼圆" pitchFamily="49" charset="-122"/>
                </a:rPr>
                <a:t>Step3</a:t>
              </a:r>
            </a:p>
          </p:txBody>
        </p:sp>
      </p:grpSp>
    </p:spTree>
    <p:extLst>
      <p:ext uri="{BB962C8B-B14F-4D97-AF65-F5344CB8AC3E}">
        <p14:creationId xmlns:p14="http://schemas.microsoft.com/office/powerpoint/2010/main" val="8933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EAFBDE7-E28D-40DE-9E80-7B67EE2476E1}" type="slidenum">
              <a:rPr lang="en-US" altLang="zh-CN"/>
              <a:pPr/>
              <a:t>34</a:t>
            </a:fld>
            <a:endParaRPr lang="en-US" altLang="zh-CN"/>
          </a:p>
        </p:txBody>
      </p:sp>
      <p:sp>
        <p:nvSpPr>
          <p:cNvPr id="89090" name="Rectangle 2"/>
          <p:cNvSpPr>
            <a:spLocks noGrp="1" noChangeArrowheads="1"/>
          </p:cNvSpPr>
          <p:nvPr>
            <p:ph type="title"/>
          </p:nvPr>
        </p:nvSpPr>
        <p:spPr/>
        <p:txBody>
          <a:bodyPr/>
          <a:lstStyle/>
          <a:p>
            <a:r>
              <a:rPr lang="en-US" altLang="zh-CN"/>
              <a:t>Method specification</a:t>
            </a:r>
          </a:p>
        </p:txBody>
      </p:sp>
      <p:pic>
        <p:nvPicPr>
          <p:cNvPr id="89091" name="Picture 3"/>
          <p:cNvPicPr>
            <a:picLocks noGrp="1" noChangeAspect="1" noChangeArrowheads="1"/>
          </p:cNvPicPr>
          <p:nvPr>
            <p:ph idx="1"/>
          </p:nvPr>
        </p:nvPicPr>
        <p:blipFill>
          <a:blip r:embed="rId3"/>
          <a:srcRect/>
          <a:stretch>
            <a:fillRect/>
          </a:stretch>
        </p:blipFill>
        <p:spPr>
          <a:xfrm>
            <a:off x="446088" y="1628775"/>
            <a:ext cx="8229600" cy="3027363"/>
          </a:xfrm>
          <a:noFill/>
          <a:ln>
            <a:solidFill>
              <a:schemeClr val="bg2"/>
            </a:solidFill>
          </a:ln>
          <a:effectLst>
            <a:outerShdw dist="107763" dir="2700000" algn="ctr" rotWithShape="0">
              <a:schemeClr val="bg2">
                <a:alpha val="50000"/>
              </a:schemeClr>
            </a:outerShdw>
          </a:effectLst>
        </p:spPr>
      </p:pic>
      <p:sp>
        <p:nvSpPr>
          <p:cNvPr id="89092"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4290975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ACD908A-D198-4637-AAD7-E6681EAC225D}" type="slidenum">
              <a:rPr lang="en-US" altLang="zh-CN"/>
              <a:pPr/>
              <a:t>35</a:t>
            </a:fld>
            <a:endParaRPr lang="en-US" altLang="zh-CN"/>
          </a:p>
        </p:txBody>
      </p:sp>
      <p:sp>
        <p:nvSpPr>
          <p:cNvPr id="91138" name="Rectangle 2"/>
          <p:cNvSpPr>
            <a:spLocks noGrp="1" noChangeArrowheads="1"/>
          </p:cNvSpPr>
          <p:nvPr>
            <p:ph type="title"/>
          </p:nvPr>
        </p:nvSpPr>
        <p:spPr/>
        <p:txBody>
          <a:bodyPr/>
          <a:lstStyle/>
          <a:p>
            <a:r>
              <a:rPr lang="en-US" altLang="zh-CN"/>
              <a:t>Program for Hanoi</a:t>
            </a:r>
          </a:p>
        </p:txBody>
      </p:sp>
      <p:sp>
        <p:nvSpPr>
          <p:cNvPr id="91139" name="Rectangle 3"/>
          <p:cNvSpPr>
            <a:spLocks noChangeArrowheads="1"/>
          </p:cNvSpPr>
          <p:nvPr/>
        </p:nvSpPr>
        <p:spPr bwMode="auto">
          <a:xfrm>
            <a:off x="250825" y="1625600"/>
            <a:ext cx="8642350" cy="3806825"/>
          </a:xfrm>
          <a:prstGeom prst="rect">
            <a:avLst/>
          </a:prstGeom>
          <a:noFill/>
          <a:ln w="9525">
            <a:noFill/>
            <a:miter lim="800000"/>
            <a:headEnd/>
            <a:tailEnd/>
          </a:ln>
          <a:effectLst/>
        </p:spPr>
        <p:txBody>
          <a:bodyPr>
            <a:spAutoFit/>
          </a:bodyPr>
          <a:lstStyle/>
          <a:p>
            <a:pPr algn="l"/>
            <a:r>
              <a:rPr lang="en-US" altLang="zh-CN" sz="2400">
                <a:solidFill>
                  <a:srgbClr val="CC0000"/>
                </a:solidFill>
                <a:latin typeface="Times New Roman" pitchFamily="18" charset="0"/>
                <a:ea typeface="宋体" charset="-122"/>
              </a:rPr>
              <a:t>const int disks = 64;  	</a:t>
            </a:r>
            <a:r>
              <a:rPr lang="en-US" altLang="zh-CN" sz="2000">
                <a:solidFill>
                  <a:srgbClr val="3333FF"/>
                </a:solidFill>
                <a:ea typeface="宋体" charset="-122"/>
              </a:rPr>
              <a:t>// Make this constant much smaller 				 	// to run program.</a:t>
            </a:r>
          </a:p>
          <a:p>
            <a:pPr algn="l"/>
            <a:r>
              <a:rPr lang="en-US" altLang="zh-CN" sz="2400">
                <a:solidFill>
                  <a:srgbClr val="CC0000"/>
                </a:solidFill>
                <a:latin typeface="Times New Roman" pitchFamily="18" charset="0"/>
                <a:ea typeface="宋体" charset="-122"/>
              </a:rPr>
              <a:t>void move(int count, int start, int finish, int temp);</a:t>
            </a:r>
          </a:p>
          <a:p>
            <a:pPr algn="l"/>
            <a:r>
              <a:rPr lang="en-US" altLang="zh-CN" sz="2000">
                <a:solidFill>
                  <a:srgbClr val="3333FF"/>
                </a:solidFill>
                <a:ea typeface="宋体" charset="-122"/>
              </a:rPr>
              <a:t>/*</a:t>
            </a:r>
          </a:p>
          <a:p>
            <a:pPr algn="l"/>
            <a:r>
              <a:rPr lang="en-US" altLang="zh-CN" sz="2000">
                <a:solidFill>
                  <a:srgbClr val="3333FF"/>
                </a:solidFill>
                <a:ea typeface="宋体" charset="-122"/>
              </a:rPr>
              <a:t>Pre:  None.</a:t>
            </a:r>
          </a:p>
          <a:p>
            <a:pPr algn="l"/>
            <a:r>
              <a:rPr lang="en-US" altLang="zh-CN" sz="2000">
                <a:solidFill>
                  <a:srgbClr val="3333FF"/>
                </a:solidFill>
                <a:ea typeface="宋体" charset="-122"/>
              </a:rPr>
              <a:t>Post: The simulation of the Towers of Hanoi has terminated.</a:t>
            </a:r>
          </a:p>
          <a:p>
            <a:pPr algn="l"/>
            <a:r>
              <a:rPr lang="en-US" altLang="zh-CN" sz="2000">
                <a:solidFill>
                  <a:srgbClr val="3333FF"/>
                </a:solidFill>
                <a:ea typeface="宋体" charset="-122"/>
              </a:rPr>
              <a:t>*/</a:t>
            </a:r>
          </a:p>
          <a:p>
            <a:pPr algn="l"/>
            <a:r>
              <a:rPr lang="en-US" altLang="zh-CN" sz="2400">
                <a:solidFill>
                  <a:srgbClr val="CC0000"/>
                </a:solidFill>
                <a:latin typeface="Times New Roman" pitchFamily="18" charset="0"/>
                <a:ea typeface="宋体" charset="-122"/>
              </a:rPr>
              <a:t>main()</a:t>
            </a:r>
          </a:p>
          <a:p>
            <a:pPr algn="l"/>
            <a:r>
              <a:rPr lang="en-US" altLang="zh-CN" sz="2400">
                <a:solidFill>
                  <a:srgbClr val="CC0000"/>
                </a:solidFill>
                <a:latin typeface="Times New Roman" pitchFamily="18" charset="0"/>
                <a:ea typeface="宋体" charset="-122"/>
              </a:rPr>
              <a:t>{</a:t>
            </a:r>
          </a:p>
          <a:p>
            <a:pPr algn="l"/>
            <a:r>
              <a:rPr lang="en-US" altLang="zh-CN" sz="2400">
                <a:solidFill>
                  <a:srgbClr val="CC0000"/>
                </a:solidFill>
                <a:latin typeface="Times New Roman" pitchFamily="18" charset="0"/>
                <a:ea typeface="宋体" charset="-122"/>
              </a:rPr>
              <a:t>   move(disks, 1, 3, 2);</a:t>
            </a:r>
          </a:p>
          <a:p>
            <a:pPr algn="l"/>
            <a:r>
              <a:rPr lang="en-US" altLang="zh-CN" sz="2400">
                <a:solidFill>
                  <a:srgbClr val="CC0000"/>
                </a:solidFill>
                <a:latin typeface="Times New Roman" pitchFamily="18" charset="0"/>
                <a:ea typeface="宋体" charset="-122"/>
              </a:rPr>
              <a:t>}</a:t>
            </a:r>
          </a:p>
        </p:txBody>
      </p:sp>
    </p:spTree>
    <p:extLst>
      <p:ext uri="{BB962C8B-B14F-4D97-AF65-F5344CB8AC3E}">
        <p14:creationId xmlns:p14="http://schemas.microsoft.com/office/powerpoint/2010/main" val="2243280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CA6D2FB-EA26-4025-A51C-A79B8630D9A0}" type="slidenum">
              <a:rPr lang="en-US" altLang="zh-CN"/>
              <a:pPr/>
              <a:t>36</a:t>
            </a:fld>
            <a:endParaRPr lang="en-US" altLang="zh-CN"/>
          </a:p>
        </p:txBody>
      </p:sp>
      <p:sp>
        <p:nvSpPr>
          <p:cNvPr id="93186" name="Rectangle 2"/>
          <p:cNvSpPr>
            <a:spLocks noGrp="1" noChangeArrowheads="1"/>
          </p:cNvSpPr>
          <p:nvPr>
            <p:ph type="title"/>
          </p:nvPr>
        </p:nvSpPr>
        <p:spPr/>
        <p:txBody>
          <a:bodyPr/>
          <a:lstStyle/>
          <a:p>
            <a:r>
              <a:rPr lang="en-US" altLang="zh-CN"/>
              <a:t>Hanoi recursive function</a:t>
            </a:r>
          </a:p>
        </p:txBody>
      </p:sp>
      <p:sp>
        <p:nvSpPr>
          <p:cNvPr id="93187" name="Rectangle 3"/>
          <p:cNvSpPr>
            <a:spLocks noChangeArrowheads="1"/>
          </p:cNvSpPr>
          <p:nvPr/>
        </p:nvSpPr>
        <p:spPr bwMode="auto">
          <a:xfrm>
            <a:off x="395288" y="1484313"/>
            <a:ext cx="8353425" cy="4321175"/>
          </a:xfrm>
          <a:prstGeom prst="rect">
            <a:avLst/>
          </a:prstGeom>
          <a:noFill/>
          <a:ln w="9525">
            <a:noFill/>
            <a:miter lim="800000"/>
            <a:headEnd/>
            <a:tailEnd/>
          </a:ln>
          <a:effectLst/>
        </p:spPr>
        <p:txBody>
          <a:bodyPr>
            <a:spAutoFit/>
          </a:bodyPr>
          <a:lstStyle/>
          <a:p>
            <a:pPr algn="l">
              <a:lnSpc>
                <a:spcPct val="110000"/>
              </a:lnSpc>
            </a:pPr>
            <a:r>
              <a:rPr lang="en-US" altLang="zh-CN" sz="2800">
                <a:solidFill>
                  <a:srgbClr val="CC0000"/>
                </a:solidFill>
                <a:latin typeface="Times New Roman" pitchFamily="18" charset="0"/>
                <a:ea typeface="宋体" charset="-122"/>
              </a:rPr>
              <a:t>void move(int count, int start, int finish, int temp)</a:t>
            </a:r>
          </a:p>
          <a:p>
            <a:pPr algn="l">
              <a:lnSpc>
                <a:spcPct val="110000"/>
              </a:lnSpc>
            </a:pPr>
            <a:r>
              <a:rPr lang="en-US" altLang="zh-CN" sz="2800">
                <a:solidFill>
                  <a:srgbClr val="3333FF"/>
                </a:solidFill>
                <a:latin typeface="Times New Roman" pitchFamily="18" charset="0"/>
                <a:ea typeface="宋体" charset="-122"/>
              </a:rPr>
              <a:t>1:</a:t>
            </a:r>
            <a:r>
              <a:rPr lang="en-US" altLang="zh-CN" sz="2800">
                <a:solidFill>
                  <a:srgbClr val="CC0000"/>
                </a:solidFill>
                <a:latin typeface="Times New Roman" pitchFamily="18" charset="0"/>
                <a:ea typeface="宋体" charset="-122"/>
              </a:rPr>
              <a:t>{</a:t>
            </a:r>
          </a:p>
          <a:p>
            <a:pPr algn="l">
              <a:lnSpc>
                <a:spcPct val="110000"/>
              </a:lnSpc>
            </a:pPr>
            <a:r>
              <a:rPr lang="en-US" altLang="zh-CN" sz="2800">
                <a:solidFill>
                  <a:srgbClr val="3333FF"/>
                </a:solidFill>
                <a:latin typeface="Times New Roman" pitchFamily="18" charset="0"/>
                <a:ea typeface="宋体" charset="-122"/>
              </a:rPr>
              <a:t>2:  </a:t>
            </a:r>
            <a:r>
              <a:rPr lang="en-US" altLang="zh-CN" sz="2800">
                <a:solidFill>
                  <a:srgbClr val="CC0000"/>
                </a:solidFill>
                <a:latin typeface="Times New Roman" pitchFamily="18" charset="0"/>
                <a:ea typeface="宋体" charset="-122"/>
              </a:rPr>
              <a:t>  if (count &gt; 0) {</a:t>
            </a:r>
          </a:p>
          <a:p>
            <a:pPr algn="l">
              <a:lnSpc>
                <a:spcPct val="110000"/>
              </a:lnSpc>
            </a:pPr>
            <a:r>
              <a:rPr lang="en-US" altLang="zh-CN" sz="2800">
                <a:solidFill>
                  <a:srgbClr val="3333FF"/>
                </a:solidFill>
                <a:latin typeface="Times New Roman" pitchFamily="18" charset="0"/>
                <a:ea typeface="宋体" charset="-122"/>
              </a:rPr>
              <a:t>3:</a:t>
            </a:r>
            <a:r>
              <a:rPr lang="en-US" altLang="zh-CN" sz="2800">
                <a:solidFill>
                  <a:srgbClr val="CC0000"/>
                </a:solidFill>
                <a:latin typeface="Times New Roman" pitchFamily="18" charset="0"/>
                <a:ea typeface="宋体" charset="-122"/>
              </a:rPr>
              <a:t>      move(count - 1, start, temp, finish);</a:t>
            </a:r>
          </a:p>
          <a:p>
            <a:pPr algn="l">
              <a:lnSpc>
                <a:spcPct val="110000"/>
              </a:lnSpc>
            </a:pPr>
            <a:r>
              <a:rPr lang="en-US" altLang="zh-CN" sz="2800">
                <a:solidFill>
                  <a:srgbClr val="3333FF"/>
                </a:solidFill>
                <a:latin typeface="Times New Roman" pitchFamily="18" charset="0"/>
                <a:ea typeface="宋体" charset="-122"/>
              </a:rPr>
              <a:t>4:</a:t>
            </a:r>
            <a:r>
              <a:rPr lang="en-US" altLang="zh-CN" sz="2800">
                <a:solidFill>
                  <a:srgbClr val="CC0000"/>
                </a:solidFill>
                <a:latin typeface="Times New Roman" pitchFamily="18" charset="0"/>
                <a:ea typeface="宋体" charset="-122"/>
              </a:rPr>
              <a:t>      cout &lt;&lt; </a:t>
            </a:r>
            <a:r>
              <a:rPr lang="en-US" altLang="zh-CN" sz="2800">
                <a:solidFill>
                  <a:schemeClr val="tx1"/>
                </a:solidFill>
                <a:latin typeface="Times New Roman" pitchFamily="18" charset="0"/>
                <a:ea typeface="宋体" charset="-122"/>
              </a:rPr>
              <a:t>"Move disk "</a:t>
            </a:r>
            <a:r>
              <a:rPr lang="en-US" altLang="zh-CN" sz="2800">
                <a:solidFill>
                  <a:srgbClr val="CC0000"/>
                </a:solidFill>
                <a:latin typeface="Times New Roman" pitchFamily="18" charset="0"/>
                <a:ea typeface="宋体" charset="-122"/>
              </a:rPr>
              <a:t> &lt;&lt; count &lt;&lt; </a:t>
            </a:r>
            <a:r>
              <a:rPr lang="en-US" altLang="zh-CN" sz="2800">
                <a:solidFill>
                  <a:schemeClr val="tx1"/>
                </a:solidFill>
                <a:latin typeface="Times New Roman" pitchFamily="18" charset="0"/>
                <a:ea typeface="宋体" charset="-122"/>
              </a:rPr>
              <a:t>" from "</a:t>
            </a:r>
            <a:r>
              <a:rPr lang="en-US" altLang="zh-CN" sz="2800">
                <a:solidFill>
                  <a:srgbClr val="CC0000"/>
                </a:solidFill>
                <a:latin typeface="Times New Roman" pitchFamily="18" charset="0"/>
                <a:ea typeface="宋体" charset="-122"/>
              </a:rPr>
              <a:t> &lt;&lt; 		        start &lt;&lt; </a:t>
            </a:r>
            <a:r>
              <a:rPr lang="en-US" altLang="zh-CN" sz="2800">
                <a:solidFill>
                  <a:schemeClr val="tx1"/>
                </a:solidFill>
                <a:latin typeface="Times New Roman" pitchFamily="18" charset="0"/>
                <a:ea typeface="宋体" charset="-122"/>
              </a:rPr>
              <a:t>" to "</a:t>
            </a:r>
            <a:r>
              <a:rPr lang="en-US" altLang="zh-CN" sz="2800">
                <a:solidFill>
                  <a:srgbClr val="CC0000"/>
                </a:solidFill>
                <a:latin typeface="Times New Roman" pitchFamily="18" charset="0"/>
                <a:ea typeface="宋体" charset="-122"/>
              </a:rPr>
              <a:t> &lt;&lt; finish &lt;&lt; </a:t>
            </a:r>
            <a:r>
              <a:rPr lang="en-US" altLang="zh-CN" sz="2800">
                <a:solidFill>
                  <a:schemeClr val="tx1"/>
                </a:solidFill>
                <a:latin typeface="Times New Roman" pitchFamily="18" charset="0"/>
                <a:ea typeface="宋体" charset="-122"/>
              </a:rPr>
              <a:t>"."</a:t>
            </a:r>
            <a:r>
              <a:rPr lang="en-US" altLang="zh-CN" sz="2800">
                <a:solidFill>
                  <a:srgbClr val="CC0000"/>
                </a:solidFill>
                <a:latin typeface="Times New Roman" pitchFamily="18" charset="0"/>
                <a:ea typeface="宋体" charset="-122"/>
              </a:rPr>
              <a:t> &lt;&lt; endl;</a:t>
            </a:r>
          </a:p>
          <a:p>
            <a:pPr algn="l">
              <a:lnSpc>
                <a:spcPct val="110000"/>
              </a:lnSpc>
            </a:pPr>
            <a:r>
              <a:rPr lang="en-US" altLang="zh-CN" sz="2800">
                <a:solidFill>
                  <a:srgbClr val="3333FF"/>
                </a:solidFill>
                <a:latin typeface="Times New Roman" pitchFamily="18" charset="0"/>
                <a:ea typeface="宋体" charset="-122"/>
              </a:rPr>
              <a:t>5:</a:t>
            </a:r>
            <a:r>
              <a:rPr lang="en-US" altLang="zh-CN" sz="2800">
                <a:solidFill>
                  <a:srgbClr val="CC0000"/>
                </a:solidFill>
                <a:latin typeface="Times New Roman" pitchFamily="18" charset="0"/>
                <a:ea typeface="宋体" charset="-122"/>
              </a:rPr>
              <a:t>      move(count - 1, temp, finish, start);</a:t>
            </a:r>
          </a:p>
          <a:p>
            <a:pPr algn="l">
              <a:lnSpc>
                <a:spcPct val="110000"/>
              </a:lnSpc>
            </a:pPr>
            <a:r>
              <a:rPr lang="en-US" altLang="zh-CN" sz="2800">
                <a:solidFill>
                  <a:srgbClr val="3333FF"/>
                </a:solidFill>
                <a:latin typeface="Times New Roman" pitchFamily="18" charset="0"/>
                <a:ea typeface="宋体" charset="-122"/>
              </a:rPr>
              <a:t>6:</a:t>
            </a:r>
            <a:r>
              <a:rPr lang="en-US" altLang="zh-CN" sz="2800">
                <a:solidFill>
                  <a:srgbClr val="CC0000"/>
                </a:solidFill>
                <a:latin typeface="Times New Roman" pitchFamily="18" charset="0"/>
                <a:ea typeface="宋体" charset="-122"/>
              </a:rPr>
              <a:t>   }</a:t>
            </a:r>
          </a:p>
          <a:p>
            <a:pPr algn="l">
              <a:lnSpc>
                <a:spcPct val="110000"/>
              </a:lnSpc>
            </a:pPr>
            <a:r>
              <a:rPr lang="en-US" altLang="zh-CN" sz="2800">
                <a:solidFill>
                  <a:srgbClr val="3333FF"/>
                </a:solidFill>
                <a:latin typeface="Times New Roman" pitchFamily="18" charset="0"/>
                <a:ea typeface="宋体" charset="-122"/>
              </a:rPr>
              <a:t>7:</a:t>
            </a:r>
            <a:r>
              <a:rPr lang="en-US" altLang="zh-CN" sz="2800">
                <a:solidFill>
                  <a:srgbClr val="CC0000"/>
                </a:solidFill>
                <a:latin typeface="Times New Roman" pitchFamily="18" charset="0"/>
                <a:ea typeface="宋体" charset="-122"/>
              </a:rPr>
              <a:t>}</a:t>
            </a:r>
          </a:p>
        </p:txBody>
      </p:sp>
    </p:spTree>
    <p:extLst>
      <p:ext uri="{BB962C8B-B14F-4D97-AF65-F5344CB8AC3E}">
        <p14:creationId xmlns:p14="http://schemas.microsoft.com/office/powerpoint/2010/main" val="1044110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0AE24B-5B7A-4BB4-8FFB-D903243AEE50}" type="slidenum">
              <a:rPr lang="en-US" altLang="zh-CN"/>
              <a:pPr/>
              <a:t>37</a:t>
            </a:fld>
            <a:endParaRPr lang="en-US" altLang="zh-CN"/>
          </a:p>
        </p:txBody>
      </p:sp>
      <p:sp>
        <p:nvSpPr>
          <p:cNvPr id="95234" name="Rectangle 2"/>
          <p:cNvSpPr>
            <a:spLocks noGrp="1" noChangeArrowheads="1"/>
          </p:cNvSpPr>
          <p:nvPr>
            <p:ph type="body" idx="1"/>
          </p:nvPr>
        </p:nvSpPr>
        <p:spPr>
          <a:xfrm>
            <a:off x="179388" y="692150"/>
            <a:ext cx="8229600" cy="4525963"/>
          </a:xfrm>
        </p:spPr>
        <p:txBody>
          <a:bodyPr/>
          <a:lstStyle/>
          <a:p>
            <a:pPr>
              <a:buFontTx/>
              <a:buNone/>
            </a:pPr>
            <a:r>
              <a:rPr lang="en-US" altLang="zh-CN"/>
              <a:t>Example:</a:t>
            </a:r>
          </a:p>
          <a:p>
            <a:pPr>
              <a:buFontTx/>
              <a:buNone/>
            </a:pPr>
            <a:endParaRPr lang="en-US" altLang="zh-CN" sz="2000" b="1"/>
          </a:p>
          <a:p>
            <a:pPr>
              <a:buFontTx/>
              <a:buNone/>
            </a:pPr>
            <a:r>
              <a:rPr lang="en-US" altLang="zh-CN" sz="2000" b="1" u="sng">
                <a:solidFill>
                  <a:srgbClr val="CC0000"/>
                </a:solidFill>
              </a:rPr>
              <a:t>move(2, 1, 3, 2)</a:t>
            </a:r>
          </a:p>
        </p:txBody>
      </p:sp>
      <p:pic>
        <p:nvPicPr>
          <p:cNvPr id="95235" name="Picture 3"/>
          <p:cNvPicPr>
            <a:picLocks noGrp="1" noChangeAspect="1" noChangeArrowheads="1"/>
          </p:cNvPicPr>
          <p:nvPr>
            <p:ph type="title"/>
          </p:nvPr>
        </p:nvPicPr>
        <p:blipFill>
          <a:blip r:embed="rId3"/>
          <a:srcRect/>
          <a:stretch>
            <a:fillRect/>
          </a:stretch>
        </p:blipFill>
        <p:spPr>
          <a:xfrm>
            <a:off x="2484438" y="250825"/>
            <a:ext cx="6480175" cy="6213475"/>
          </a:xfrm>
          <a:noFill/>
          <a:ln>
            <a:solidFill>
              <a:schemeClr val="bg2"/>
            </a:solidFill>
          </a:ln>
          <a:effectLst>
            <a:outerShdw dist="107763" dir="2700000" algn="ctr" rotWithShape="0">
              <a:schemeClr val="bg2">
                <a:alpha val="50000"/>
              </a:schemeClr>
            </a:outerShdw>
          </a:effectLst>
        </p:spPr>
      </p:pic>
    </p:spTree>
    <p:extLst>
      <p:ext uri="{BB962C8B-B14F-4D97-AF65-F5344CB8AC3E}">
        <p14:creationId xmlns:p14="http://schemas.microsoft.com/office/powerpoint/2010/main" val="447658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80E9B77E-B922-4B11-8A98-E98BCD0418B4}" type="slidenum">
              <a:rPr lang="en-US" altLang="zh-CN"/>
              <a:pPr/>
              <a:t>38</a:t>
            </a:fld>
            <a:endParaRPr lang="en-US" altLang="zh-CN"/>
          </a:p>
        </p:txBody>
      </p:sp>
      <p:sp>
        <p:nvSpPr>
          <p:cNvPr id="97282"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Recursion tree of Hanoi</a:t>
            </a:r>
          </a:p>
        </p:txBody>
      </p:sp>
      <p:pic>
        <p:nvPicPr>
          <p:cNvPr id="97283" name="Picture 3"/>
          <p:cNvPicPr>
            <a:picLocks noChangeAspect="1" noChangeArrowheads="1"/>
          </p:cNvPicPr>
          <p:nvPr/>
        </p:nvPicPr>
        <p:blipFill>
          <a:blip r:embed="rId3"/>
          <a:srcRect/>
          <a:stretch>
            <a:fillRect/>
          </a:stretch>
        </p:blipFill>
        <p:spPr bwMode="auto">
          <a:xfrm>
            <a:off x="647700" y="2366963"/>
            <a:ext cx="7821613" cy="2933700"/>
          </a:xfrm>
          <a:prstGeom prst="rect">
            <a:avLst/>
          </a:prstGeom>
          <a:noFill/>
          <a:ln w="9525">
            <a:solidFill>
              <a:schemeClr val="bg2"/>
            </a:solidFill>
            <a:miter lim="800000"/>
            <a:headEnd/>
            <a:tailEnd/>
          </a:ln>
          <a:effectLst>
            <a:outerShdw dist="107763" dir="2700000" algn="ctr" rotWithShape="0">
              <a:schemeClr val="bg2">
                <a:alpha val="50000"/>
              </a:schemeClr>
            </a:outerShdw>
          </a:effectLst>
        </p:spPr>
      </p:pic>
      <p:sp>
        <p:nvSpPr>
          <p:cNvPr id="97284" name="Rectangle 4"/>
          <p:cNvSpPr>
            <a:spLocks noChangeArrowheads="1"/>
          </p:cNvSpPr>
          <p:nvPr/>
        </p:nvSpPr>
        <p:spPr bwMode="auto">
          <a:xfrm>
            <a:off x="179388" y="1350963"/>
            <a:ext cx="8229600" cy="4525962"/>
          </a:xfrm>
          <a:prstGeom prst="rect">
            <a:avLst/>
          </a:prstGeom>
          <a:noFill/>
          <a:ln w="9525">
            <a:noFill/>
            <a:miter lim="800000"/>
            <a:headEnd/>
            <a:tailEnd/>
          </a:ln>
          <a:effectLst/>
        </p:spPr>
        <p:txBody>
          <a:bodyPr/>
          <a:lstStyle/>
          <a:p>
            <a:pPr marL="342900" indent="-342900" algn="l">
              <a:spcBef>
                <a:spcPct val="20000"/>
              </a:spcBef>
            </a:pPr>
            <a:r>
              <a:rPr kumimoji="1" lang="en-US" altLang="zh-CN" sz="3200">
                <a:solidFill>
                  <a:schemeClr val="tx1"/>
                </a:solidFill>
                <a:latin typeface="Times New Roman" pitchFamily="18" charset="0"/>
                <a:ea typeface="宋体" charset="-122"/>
              </a:rPr>
              <a:t>Example:</a:t>
            </a:r>
          </a:p>
          <a:p>
            <a:pPr marL="342900" indent="-342900" algn="l">
              <a:spcBef>
                <a:spcPct val="20000"/>
              </a:spcBef>
            </a:pPr>
            <a:r>
              <a:rPr kumimoji="1" lang="en-US" altLang="zh-CN" sz="2000" b="1">
                <a:solidFill>
                  <a:srgbClr val="CC0000"/>
                </a:solidFill>
                <a:latin typeface="Times New Roman" pitchFamily="18" charset="0"/>
                <a:ea typeface="宋体" charset="-122"/>
              </a:rPr>
              <a:t>	</a:t>
            </a:r>
            <a:r>
              <a:rPr kumimoji="1" lang="en-US" altLang="zh-CN" sz="2000" b="1" u="sng">
                <a:solidFill>
                  <a:srgbClr val="CC0000"/>
                </a:solidFill>
                <a:latin typeface="Times New Roman" pitchFamily="18" charset="0"/>
                <a:ea typeface="宋体" charset="-122"/>
              </a:rPr>
              <a:t>move(2, 1, 3, 2)</a:t>
            </a:r>
          </a:p>
        </p:txBody>
      </p:sp>
      <p:sp>
        <p:nvSpPr>
          <p:cNvPr id="97285" name="Rectangle 5"/>
          <p:cNvSpPr>
            <a:spLocks noChangeArrowheads="1"/>
          </p:cNvSpPr>
          <p:nvPr/>
        </p:nvSpPr>
        <p:spPr bwMode="auto">
          <a:xfrm>
            <a:off x="446088" y="537368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Recursion and stack</a:t>
            </a:r>
          </a:p>
        </p:txBody>
      </p:sp>
    </p:spTree>
    <p:extLst>
      <p:ext uri="{BB962C8B-B14F-4D97-AF65-F5344CB8AC3E}">
        <p14:creationId xmlns:p14="http://schemas.microsoft.com/office/powerpoint/2010/main" val="1263146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0B4743C-EB56-44B7-B1C2-24DECA6C8E32}" type="slidenum">
              <a:rPr lang="en-US" altLang="zh-CN"/>
              <a:pPr/>
              <a:t>39</a:t>
            </a:fld>
            <a:endParaRPr lang="en-US" altLang="zh-CN"/>
          </a:p>
        </p:txBody>
      </p:sp>
      <p:sp>
        <p:nvSpPr>
          <p:cNvPr id="105474"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Recursion tree of Hanoi</a:t>
            </a:r>
          </a:p>
        </p:txBody>
      </p:sp>
      <p:pic>
        <p:nvPicPr>
          <p:cNvPr id="105475" name="Picture 3"/>
          <p:cNvPicPr>
            <a:picLocks noChangeAspect="1" noChangeArrowheads="1"/>
          </p:cNvPicPr>
          <p:nvPr/>
        </p:nvPicPr>
        <p:blipFill>
          <a:blip r:embed="rId3"/>
          <a:srcRect/>
          <a:stretch>
            <a:fillRect/>
          </a:stretch>
        </p:blipFill>
        <p:spPr bwMode="auto">
          <a:xfrm>
            <a:off x="331788" y="2349500"/>
            <a:ext cx="8453437" cy="3681413"/>
          </a:xfrm>
          <a:prstGeom prst="rect">
            <a:avLst/>
          </a:prstGeom>
          <a:noFill/>
          <a:ln w="9525">
            <a:solidFill>
              <a:schemeClr val="bg2"/>
            </a:solidFill>
            <a:miter lim="800000"/>
            <a:headEnd/>
            <a:tailEnd/>
          </a:ln>
          <a:effectLst>
            <a:outerShdw dist="107763" dir="2700000" algn="ctr" rotWithShape="0">
              <a:schemeClr val="bg2">
                <a:alpha val="50000"/>
              </a:schemeClr>
            </a:outerShdw>
          </a:effectLst>
        </p:spPr>
      </p:pic>
      <p:sp>
        <p:nvSpPr>
          <p:cNvPr id="105476" name="Rectangle 4"/>
          <p:cNvSpPr>
            <a:spLocks noChangeArrowheads="1"/>
          </p:cNvSpPr>
          <p:nvPr/>
        </p:nvSpPr>
        <p:spPr bwMode="auto">
          <a:xfrm>
            <a:off x="230188" y="1341438"/>
            <a:ext cx="8229600" cy="4525962"/>
          </a:xfrm>
          <a:prstGeom prst="rect">
            <a:avLst/>
          </a:prstGeom>
          <a:noFill/>
          <a:ln w="9525">
            <a:noFill/>
            <a:miter lim="800000"/>
            <a:headEnd/>
            <a:tailEnd/>
          </a:ln>
          <a:effectLst/>
        </p:spPr>
        <p:txBody>
          <a:bodyPr/>
          <a:lstStyle/>
          <a:p>
            <a:pPr marL="342900" indent="-342900" algn="l">
              <a:spcBef>
                <a:spcPct val="20000"/>
              </a:spcBef>
            </a:pPr>
            <a:r>
              <a:rPr kumimoji="1" lang="en-US" altLang="zh-CN" sz="3200">
                <a:solidFill>
                  <a:schemeClr val="tx1"/>
                </a:solidFill>
                <a:latin typeface="Times New Roman" pitchFamily="18" charset="0"/>
                <a:ea typeface="宋体" charset="-122"/>
              </a:rPr>
              <a:t>Example:</a:t>
            </a:r>
          </a:p>
          <a:p>
            <a:pPr marL="342900" indent="-342900" algn="l">
              <a:spcBef>
                <a:spcPct val="20000"/>
              </a:spcBef>
            </a:pPr>
            <a:r>
              <a:rPr kumimoji="1" lang="en-US" altLang="zh-CN" sz="2000" b="1" u="sng">
                <a:solidFill>
                  <a:srgbClr val="CC0000"/>
                </a:solidFill>
                <a:latin typeface="Times New Roman" pitchFamily="18" charset="0"/>
                <a:ea typeface="宋体" charset="-122"/>
              </a:rPr>
              <a:t>move(3, 1, 3, 2)</a:t>
            </a:r>
          </a:p>
        </p:txBody>
      </p:sp>
    </p:spTree>
    <p:extLst>
      <p:ext uri="{BB962C8B-B14F-4D97-AF65-F5344CB8AC3E}">
        <p14:creationId xmlns:p14="http://schemas.microsoft.com/office/powerpoint/2010/main" val="402223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03612395-A322-4968-8ED5-91D997A0A5BC}" type="slidenum">
              <a:rPr lang="en-US" altLang="zh-CN"/>
              <a:pPr/>
              <a:t>4</a:t>
            </a:fld>
            <a:endParaRPr lang="en-US" altLang="zh-CN"/>
          </a:p>
        </p:txBody>
      </p:sp>
      <p:sp>
        <p:nvSpPr>
          <p:cNvPr id="11266" name="Rectangle 2"/>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kumimoji="1" lang="en-US" altLang="zh-CN" sz="4400" b="1">
                <a:solidFill>
                  <a:srgbClr val="663300"/>
                </a:solidFill>
                <a:latin typeface="Times New Roman" pitchFamily="18" charset="0"/>
                <a:ea typeface="宋体" charset="-122"/>
              </a:rPr>
              <a:t>Examples</a:t>
            </a:r>
          </a:p>
        </p:txBody>
      </p:sp>
      <p:sp>
        <p:nvSpPr>
          <p:cNvPr id="11267"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kumimoji="1" lang="en-US" altLang="zh-CN" sz="3200">
                <a:solidFill>
                  <a:schemeClr val="tx1"/>
                </a:solidFill>
                <a:latin typeface="Times New Roman" pitchFamily="18" charset="0"/>
                <a:ea typeface="宋体" charset="-122"/>
              </a:rPr>
              <a:t>Main program and subprograms</a:t>
            </a:r>
          </a:p>
        </p:txBody>
      </p:sp>
      <p:sp>
        <p:nvSpPr>
          <p:cNvPr id="11268" name="Text Box 4"/>
          <p:cNvSpPr txBox="1">
            <a:spLocks noChangeArrowheads="1"/>
          </p:cNvSpPr>
          <p:nvPr/>
        </p:nvSpPr>
        <p:spPr bwMode="auto">
          <a:xfrm>
            <a:off x="323850" y="2420938"/>
            <a:ext cx="1655763" cy="4081462"/>
          </a:xfrm>
          <a:prstGeom prst="rect">
            <a:avLst/>
          </a:prstGeom>
          <a:noFill/>
          <a:ln w="9525">
            <a:noFill/>
            <a:miter lim="800000"/>
            <a:headEnd/>
            <a:tailEnd/>
          </a:ln>
          <a:effectLst/>
        </p:spPr>
        <p:txBody>
          <a:bodyPr>
            <a:spAutoFit/>
          </a:bodyPr>
          <a:lstStyle/>
          <a:p>
            <a:pPr algn="l">
              <a:spcBef>
                <a:spcPct val="50000"/>
              </a:spcBef>
            </a:pPr>
            <a:r>
              <a:rPr lang="en-US" altLang="zh-CN">
                <a:solidFill>
                  <a:schemeClr val="tx1"/>
                </a:solidFill>
                <a:ea typeface="宋体" charset="-122"/>
              </a:rPr>
              <a:t>void main()</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call A(…);</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call D(…);</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return;</a:t>
            </a:r>
          </a:p>
          <a:p>
            <a:pPr algn="l">
              <a:spcBef>
                <a:spcPct val="50000"/>
              </a:spcBef>
            </a:pPr>
            <a:r>
              <a:rPr lang="en-US" altLang="zh-CN">
                <a:solidFill>
                  <a:schemeClr val="tx1"/>
                </a:solidFill>
                <a:ea typeface="宋体" charset="-122"/>
              </a:rPr>
              <a:t>}</a:t>
            </a:r>
          </a:p>
        </p:txBody>
      </p:sp>
      <p:sp>
        <p:nvSpPr>
          <p:cNvPr id="11269" name="Text Box 5"/>
          <p:cNvSpPr txBox="1">
            <a:spLocks noChangeArrowheads="1"/>
          </p:cNvSpPr>
          <p:nvPr/>
        </p:nvSpPr>
        <p:spPr bwMode="auto">
          <a:xfrm>
            <a:off x="1979613" y="2420938"/>
            <a:ext cx="1655762" cy="3255962"/>
          </a:xfrm>
          <a:prstGeom prst="rect">
            <a:avLst/>
          </a:prstGeom>
          <a:noFill/>
          <a:ln w="9525">
            <a:noFill/>
            <a:miter lim="800000"/>
            <a:headEnd/>
            <a:tailEnd/>
          </a:ln>
          <a:effectLst/>
        </p:spPr>
        <p:txBody>
          <a:bodyPr>
            <a:spAutoFit/>
          </a:bodyPr>
          <a:lstStyle/>
          <a:p>
            <a:pPr algn="l">
              <a:spcBef>
                <a:spcPct val="50000"/>
              </a:spcBef>
            </a:pPr>
            <a:r>
              <a:rPr lang="en-US" altLang="zh-CN">
                <a:solidFill>
                  <a:schemeClr val="tx1"/>
                </a:solidFill>
                <a:ea typeface="宋体" charset="-122"/>
              </a:rPr>
              <a:t>function A(…)</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call B(…);</a:t>
            </a:r>
          </a:p>
          <a:p>
            <a:pPr algn="l">
              <a:spcBef>
                <a:spcPct val="50000"/>
              </a:spcBef>
            </a:pPr>
            <a:r>
              <a:rPr lang="en-US" altLang="zh-CN">
                <a:solidFill>
                  <a:schemeClr val="tx1"/>
                </a:solidFill>
                <a:ea typeface="宋体" charset="-122"/>
              </a:rPr>
              <a:t>call C(…);</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return;</a:t>
            </a:r>
          </a:p>
          <a:p>
            <a:pPr algn="l">
              <a:spcBef>
                <a:spcPct val="50000"/>
              </a:spcBef>
            </a:pPr>
            <a:r>
              <a:rPr lang="en-US" altLang="zh-CN">
                <a:solidFill>
                  <a:schemeClr val="tx1"/>
                </a:solidFill>
                <a:ea typeface="宋体" charset="-122"/>
              </a:rPr>
              <a:t>}</a:t>
            </a:r>
          </a:p>
        </p:txBody>
      </p:sp>
      <p:sp>
        <p:nvSpPr>
          <p:cNvPr id="11270" name="Text Box 6"/>
          <p:cNvSpPr txBox="1">
            <a:spLocks noChangeArrowheads="1"/>
          </p:cNvSpPr>
          <p:nvPr/>
        </p:nvSpPr>
        <p:spPr bwMode="auto">
          <a:xfrm>
            <a:off x="3708400" y="2420938"/>
            <a:ext cx="1655763" cy="2843212"/>
          </a:xfrm>
          <a:prstGeom prst="rect">
            <a:avLst/>
          </a:prstGeom>
          <a:noFill/>
          <a:ln w="9525">
            <a:noFill/>
            <a:miter lim="800000"/>
            <a:headEnd/>
            <a:tailEnd/>
          </a:ln>
          <a:effectLst/>
        </p:spPr>
        <p:txBody>
          <a:bodyPr>
            <a:spAutoFit/>
          </a:bodyPr>
          <a:lstStyle/>
          <a:p>
            <a:pPr algn="l">
              <a:spcBef>
                <a:spcPct val="50000"/>
              </a:spcBef>
            </a:pPr>
            <a:r>
              <a:rPr lang="en-US" altLang="zh-CN">
                <a:solidFill>
                  <a:schemeClr val="tx1"/>
                </a:solidFill>
                <a:ea typeface="宋体" charset="-122"/>
              </a:rPr>
              <a:t>function B(…)</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return;</a:t>
            </a:r>
          </a:p>
          <a:p>
            <a:pPr algn="l">
              <a:spcBef>
                <a:spcPct val="50000"/>
              </a:spcBef>
            </a:pPr>
            <a:r>
              <a:rPr lang="en-US" altLang="zh-CN">
                <a:solidFill>
                  <a:schemeClr val="tx1"/>
                </a:solidFill>
                <a:ea typeface="宋体" charset="-122"/>
              </a:rPr>
              <a:t>}</a:t>
            </a:r>
          </a:p>
        </p:txBody>
      </p:sp>
      <p:sp>
        <p:nvSpPr>
          <p:cNvPr id="11271" name="Text Box 7"/>
          <p:cNvSpPr txBox="1">
            <a:spLocks noChangeArrowheads="1"/>
          </p:cNvSpPr>
          <p:nvPr/>
        </p:nvSpPr>
        <p:spPr bwMode="auto">
          <a:xfrm>
            <a:off x="5364163" y="2420938"/>
            <a:ext cx="1655762" cy="3255962"/>
          </a:xfrm>
          <a:prstGeom prst="rect">
            <a:avLst/>
          </a:prstGeom>
          <a:noFill/>
          <a:ln w="9525">
            <a:noFill/>
            <a:miter lim="800000"/>
            <a:headEnd/>
            <a:tailEnd/>
          </a:ln>
          <a:effectLst/>
        </p:spPr>
        <p:txBody>
          <a:bodyPr>
            <a:spAutoFit/>
          </a:bodyPr>
          <a:lstStyle/>
          <a:p>
            <a:pPr algn="l">
              <a:spcBef>
                <a:spcPct val="50000"/>
              </a:spcBef>
            </a:pPr>
            <a:r>
              <a:rPr lang="en-US" altLang="zh-CN">
                <a:solidFill>
                  <a:schemeClr val="tx1"/>
                </a:solidFill>
                <a:ea typeface="宋体" charset="-122"/>
              </a:rPr>
              <a:t>function C(…)</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call D(case1); </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return;</a:t>
            </a:r>
          </a:p>
          <a:p>
            <a:pPr algn="l">
              <a:spcBef>
                <a:spcPct val="50000"/>
              </a:spcBef>
            </a:pPr>
            <a:r>
              <a:rPr lang="en-US" altLang="zh-CN">
                <a:solidFill>
                  <a:schemeClr val="tx1"/>
                </a:solidFill>
                <a:ea typeface="宋体" charset="-122"/>
              </a:rPr>
              <a:t>}</a:t>
            </a:r>
          </a:p>
        </p:txBody>
      </p:sp>
      <p:sp>
        <p:nvSpPr>
          <p:cNvPr id="11272" name="Text Box 8"/>
          <p:cNvSpPr txBox="1">
            <a:spLocks noChangeArrowheads="1"/>
          </p:cNvSpPr>
          <p:nvPr/>
        </p:nvSpPr>
        <p:spPr bwMode="auto">
          <a:xfrm>
            <a:off x="7092950" y="2420938"/>
            <a:ext cx="1655763" cy="3255962"/>
          </a:xfrm>
          <a:prstGeom prst="rect">
            <a:avLst/>
          </a:prstGeom>
          <a:noFill/>
          <a:ln w="9525">
            <a:noFill/>
            <a:miter lim="800000"/>
            <a:headEnd/>
            <a:tailEnd/>
          </a:ln>
          <a:effectLst/>
        </p:spPr>
        <p:txBody>
          <a:bodyPr>
            <a:spAutoFit/>
          </a:bodyPr>
          <a:lstStyle/>
          <a:p>
            <a:pPr algn="l">
              <a:spcBef>
                <a:spcPct val="50000"/>
              </a:spcBef>
            </a:pPr>
            <a:r>
              <a:rPr lang="en-US" altLang="zh-CN">
                <a:solidFill>
                  <a:schemeClr val="tx1"/>
                </a:solidFill>
                <a:ea typeface="宋体" charset="-122"/>
              </a:rPr>
              <a:t>function D(…)</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call D(…);</a:t>
            </a:r>
          </a:p>
          <a:p>
            <a:pPr algn="l">
              <a:spcBef>
                <a:spcPct val="50000"/>
              </a:spcBef>
            </a:pPr>
            <a:r>
              <a:rPr lang="en-US" altLang="zh-CN">
                <a:solidFill>
                  <a:schemeClr val="tx1"/>
                </a:solidFill>
                <a:ea typeface="宋体" charset="-122"/>
              </a:rPr>
              <a:t>…</a:t>
            </a:r>
          </a:p>
          <a:p>
            <a:pPr algn="l">
              <a:spcBef>
                <a:spcPct val="50000"/>
              </a:spcBef>
            </a:pPr>
            <a:r>
              <a:rPr lang="en-US" altLang="zh-CN">
                <a:solidFill>
                  <a:schemeClr val="tx1"/>
                </a:solidFill>
                <a:ea typeface="宋体" charset="-122"/>
              </a:rPr>
              <a:t>return;</a:t>
            </a:r>
          </a:p>
          <a:p>
            <a:pPr algn="l">
              <a:spcBef>
                <a:spcPct val="50000"/>
              </a:spcBef>
            </a:pPr>
            <a:r>
              <a:rPr lang="en-US" altLang="zh-CN">
                <a:solidFill>
                  <a:schemeClr val="tx1"/>
                </a:solidFill>
                <a:ea typeface="宋体" charset="-122"/>
              </a:rPr>
              <a:t>}</a:t>
            </a:r>
          </a:p>
        </p:txBody>
      </p:sp>
    </p:spTree>
    <p:extLst>
      <p:ext uri="{BB962C8B-B14F-4D97-AF65-F5344CB8AC3E}">
        <p14:creationId xmlns:p14="http://schemas.microsoft.com/office/powerpoint/2010/main" val="2197717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CB6395E8-732B-4AA1-82DE-3A31F60E1124}" type="slidenum">
              <a:rPr lang="zh-CN" altLang="en-US"/>
              <a:pPr>
                <a:defRPr/>
              </a:pPr>
              <a:t>40</a:t>
            </a:fld>
            <a:endParaRPr lang="en-US" altLang="zh-CN"/>
          </a:p>
        </p:txBody>
      </p:sp>
      <p:sp>
        <p:nvSpPr>
          <p:cNvPr id="333826" name="Rectangle 2"/>
          <p:cNvSpPr>
            <a:spLocks noGrp="1" noChangeArrowheads="1"/>
          </p:cNvSpPr>
          <p:nvPr>
            <p:ph type="title"/>
          </p:nvPr>
        </p:nvSpPr>
        <p:spPr/>
        <p:txBody>
          <a:bodyPr/>
          <a:lstStyle/>
          <a:p>
            <a:pPr eaLnBrk="1" hangingPunct="1">
              <a:defRPr/>
            </a:pPr>
            <a:r>
              <a:rPr lang="zh-CN" altLang="en-US">
                <a:effectLst>
                  <a:outerShdw blurRad="38100" dist="38100" dir="2700000" algn="tl">
                    <a:srgbClr val="C0C0C0"/>
                  </a:outerShdw>
                </a:effectLst>
                <a:latin typeface="黑体" pitchFamily="2" charset="-122"/>
                <a:ea typeface="黑体" pitchFamily="2" charset="-122"/>
              </a:rPr>
              <a:t>递归小结</a:t>
            </a:r>
          </a:p>
        </p:txBody>
      </p:sp>
      <p:sp>
        <p:nvSpPr>
          <p:cNvPr id="45060" name="Rectangle 3"/>
          <p:cNvSpPr>
            <a:spLocks noGrp="1" noChangeArrowheads="1"/>
          </p:cNvSpPr>
          <p:nvPr>
            <p:ph type="body" idx="1"/>
          </p:nvPr>
        </p:nvSpPr>
        <p:spPr/>
        <p:txBody>
          <a:bodyPr/>
          <a:lstStyle/>
          <a:p>
            <a:pPr eaLnBrk="1" hangingPunct="1">
              <a:lnSpc>
                <a:spcPct val="80000"/>
              </a:lnSpc>
              <a:buFontTx/>
              <a:buNone/>
            </a:pPr>
            <a:r>
              <a:rPr kumimoji="0" lang="zh-CN" altLang="en-US" sz="2800" b="1">
                <a:solidFill>
                  <a:schemeClr val="accent2"/>
                </a:solidFill>
                <a:latin typeface="黑体" pitchFamily="2" charset="-122"/>
                <a:ea typeface="黑体" pitchFamily="2" charset="-122"/>
              </a:rPr>
              <a:t>优点：</a:t>
            </a:r>
            <a:r>
              <a:rPr kumimoji="0" lang="zh-CN" altLang="en-US" sz="2800" b="1">
                <a:latin typeface="楷体_GB2312" pitchFamily="49" charset="-122"/>
                <a:ea typeface="楷体_GB2312" pitchFamily="49" charset="-122"/>
              </a:rPr>
              <a:t>结构清晰，可读性强，而且容易用数学归纳法来证明算法的正确性，因此它为设计算法、调试程序带来很大方便。</a:t>
            </a:r>
          </a:p>
          <a:p>
            <a:pPr eaLnBrk="1" hangingPunct="1">
              <a:lnSpc>
                <a:spcPct val="80000"/>
              </a:lnSpc>
              <a:buFontTx/>
              <a:buNone/>
            </a:pPr>
            <a:endParaRPr kumimoji="0" lang="zh-CN" altLang="en-US" sz="2800" b="1">
              <a:latin typeface="楷体_GB2312" pitchFamily="49" charset="-122"/>
              <a:ea typeface="楷体_GB2312" pitchFamily="49" charset="-122"/>
            </a:endParaRPr>
          </a:p>
          <a:p>
            <a:pPr eaLnBrk="1" hangingPunct="1">
              <a:lnSpc>
                <a:spcPct val="80000"/>
              </a:lnSpc>
              <a:buFontTx/>
              <a:buNone/>
            </a:pPr>
            <a:r>
              <a:rPr kumimoji="0" lang="zh-CN" altLang="en-US" sz="2800" b="1">
                <a:solidFill>
                  <a:schemeClr val="accent2"/>
                </a:solidFill>
                <a:latin typeface="黑体" pitchFamily="2" charset="-122"/>
                <a:ea typeface="黑体" pitchFamily="2" charset="-122"/>
              </a:rPr>
              <a:t>缺点：</a:t>
            </a:r>
            <a:r>
              <a:rPr kumimoji="0" lang="zh-CN" altLang="en-US" sz="2800" b="1">
                <a:latin typeface="楷体_GB2312" pitchFamily="49" charset="-122"/>
                <a:ea typeface="楷体_GB2312" pitchFamily="49" charset="-122"/>
              </a:rPr>
              <a:t>递归算法的运行效率较低，无论是耗费的计算时间还是占用的存储空间都比非递归算法要多。</a:t>
            </a:r>
          </a:p>
          <a:p>
            <a:pPr eaLnBrk="1" hangingPunct="1">
              <a:lnSpc>
                <a:spcPct val="80000"/>
              </a:lnSpc>
              <a:buFontTx/>
              <a:buNone/>
            </a:pPr>
            <a:endParaRPr kumimoji="0" lang="zh-CN" altLang="en-US" sz="2800" b="1">
              <a:latin typeface="楷体_GB2312" pitchFamily="49" charset="-122"/>
              <a:ea typeface="楷体_GB2312" pitchFamily="49" charset="-122"/>
            </a:endParaRPr>
          </a:p>
          <a:p>
            <a:pPr eaLnBrk="1" hangingPunct="1"/>
            <a:endParaRPr lang="zh-CN" altLang="en-US" sz="2400"/>
          </a:p>
        </p:txBody>
      </p:sp>
    </p:spTree>
    <p:extLst>
      <p:ext uri="{BB962C8B-B14F-4D97-AF65-F5344CB8AC3E}">
        <p14:creationId xmlns:p14="http://schemas.microsoft.com/office/powerpoint/2010/main" val="1736873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zh-CN" sz="2800" dirty="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dirty="0">
                <a:latin typeface="Consolas" pitchFamily="49" charset="0"/>
                <a:ea typeface="黑体" pitchFamily="49" charset="-122"/>
                <a:cs typeface="Consolas" pitchFamily="49" charset="0"/>
              </a:rPr>
              <a:t>    </a:t>
            </a:r>
            <a:r>
              <a:rPr lang="zh-CN" altLang="zh-CN" sz="2200" b="1" dirty="0">
                <a:solidFill>
                  <a:srgbClr val="FF0000"/>
                </a:solidFill>
                <a:latin typeface="微软雅黑" pitchFamily="34" charset="-122"/>
                <a:ea typeface="微软雅黑" pitchFamily="34" charset="-122"/>
                <a:cs typeface="Consolas" pitchFamily="49" charset="0"/>
              </a:rPr>
              <a:t>主方法</a:t>
            </a:r>
            <a:r>
              <a:rPr lang="zh-CN" altLang="zh-CN" sz="2200" b="1" dirty="0">
                <a:solidFill>
                  <a:srgbClr val="0000FF"/>
                </a:solidFill>
                <a:latin typeface="Consolas" pitchFamily="49" charset="0"/>
                <a:ea typeface="楷体" pitchFamily="49" charset="-122"/>
                <a:cs typeface="Consolas" pitchFamily="49" charset="0"/>
              </a:rPr>
              <a:t>（</a:t>
            </a:r>
            <a:r>
              <a:rPr lang="en-US" altLang="zh-CN" sz="2200" b="1" dirty="0">
                <a:solidFill>
                  <a:srgbClr val="0000FF"/>
                </a:solidFill>
                <a:latin typeface="Consolas" pitchFamily="49" charset="0"/>
                <a:ea typeface="楷体" pitchFamily="49" charset="-122"/>
                <a:cs typeface="Consolas" pitchFamily="49" charset="0"/>
              </a:rPr>
              <a:t>master method</a:t>
            </a:r>
            <a:r>
              <a:rPr lang="zh-CN" altLang="zh-CN" sz="2200" b="1" dirty="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b="1" i="1" dirty="0">
                <a:solidFill>
                  <a:srgbClr val="9900FF"/>
                </a:solidFill>
                <a:latin typeface="Consolas" pitchFamily="49" charset="0"/>
                <a:ea typeface="楷体" pitchFamily="49" charset="-122"/>
                <a:cs typeface="Consolas" pitchFamily="49" charset="0"/>
              </a:rPr>
              <a:t>         T</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a:solidFill>
                  <a:srgbClr val="9900FF"/>
                </a:solidFill>
                <a:latin typeface="Consolas" pitchFamily="49" charset="0"/>
                <a:ea typeface="楷体" pitchFamily="49" charset="-122"/>
                <a:cs typeface="Consolas" pitchFamily="49" charset="0"/>
              </a:rPr>
              <a:t>n</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err="1">
                <a:solidFill>
                  <a:srgbClr val="9900FF"/>
                </a:solidFill>
                <a:latin typeface="Consolas" pitchFamily="49" charset="0"/>
                <a:ea typeface="楷体" pitchFamily="49" charset="-122"/>
                <a:cs typeface="Consolas" pitchFamily="49" charset="0"/>
              </a:rPr>
              <a:t>aT</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a:solidFill>
                  <a:srgbClr val="9900FF"/>
                </a:solidFill>
                <a:latin typeface="Consolas" pitchFamily="49" charset="0"/>
                <a:ea typeface="楷体" pitchFamily="49" charset="-122"/>
                <a:cs typeface="Consolas" pitchFamily="49" charset="0"/>
              </a:rPr>
              <a:t>n</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a:solidFill>
                  <a:srgbClr val="9900FF"/>
                </a:solidFill>
                <a:latin typeface="Consolas" pitchFamily="49" charset="0"/>
                <a:ea typeface="楷体" pitchFamily="49" charset="-122"/>
                <a:cs typeface="Consolas" pitchFamily="49" charset="0"/>
              </a:rPr>
              <a:t>b</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a:solidFill>
                  <a:srgbClr val="9900FF"/>
                </a:solidFill>
                <a:latin typeface="Consolas" pitchFamily="49" charset="0"/>
                <a:ea typeface="楷体" pitchFamily="49" charset="-122"/>
                <a:cs typeface="Consolas" pitchFamily="49" charset="0"/>
              </a:rPr>
              <a:t>f</a:t>
            </a:r>
            <a:r>
              <a:rPr lang="en-US" altLang="zh-CN" sz="2200" b="1" dirty="0">
                <a:solidFill>
                  <a:srgbClr val="9900FF"/>
                </a:solidFill>
                <a:latin typeface="Consolas" pitchFamily="49" charset="0"/>
                <a:ea typeface="楷体" pitchFamily="49" charset="-122"/>
                <a:cs typeface="Consolas" pitchFamily="49" charset="0"/>
              </a:rPr>
              <a:t>(</a:t>
            </a:r>
            <a:r>
              <a:rPr lang="en-US" altLang="zh-CN" sz="2200" b="1" i="1" dirty="0">
                <a:solidFill>
                  <a:srgbClr val="9900FF"/>
                </a:solidFill>
                <a:latin typeface="Consolas" pitchFamily="49" charset="0"/>
                <a:ea typeface="楷体" pitchFamily="49" charset="-122"/>
                <a:cs typeface="Consolas" pitchFamily="49" charset="0"/>
              </a:rPr>
              <a:t>n</a:t>
            </a:r>
            <a:r>
              <a:rPr lang="en-US" altLang="zh-CN" sz="2200" b="1" dirty="0">
                <a:solidFill>
                  <a:srgbClr val="9900FF"/>
                </a:solidFill>
                <a:latin typeface="Consolas" pitchFamily="49" charset="0"/>
                <a:ea typeface="楷体" pitchFamily="49" charset="-122"/>
                <a:cs typeface="Consolas" pitchFamily="49" charset="0"/>
              </a:rPr>
              <a:t>)		</a:t>
            </a:r>
            <a:r>
              <a:rPr lang="zh-CN" altLang="zh-CN" sz="2200" b="1" dirty="0">
                <a:solidFill>
                  <a:srgbClr val="9900FF"/>
                </a:solidFill>
                <a:latin typeface="Consolas" pitchFamily="49" charset="0"/>
                <a:ea typeface="楷体" pitchFamily="49" charset="-122"/>
                <a:cs typeface="Consolas" pitchFamily="49" charset="0"/>
              </a:rPr>
              <a:t>（</a:t>
            </a:r>
            <a:r>
              <a:rPr lang="pt-BR" altLang="zh-CN" sz="2200" b="1" dirty="0">
                <a:solidFill>
                  <a:srgbClr val="9900FF"/>
                </a:solidFill>
                <a:latin typeface="Consolas" pitchFamily="49" charset="0"/>
                <a:ea typeface="楷体" pitchFamily="49" charset="-122"/>
                <a:cs typeface="Consolas" pitchFamily="49" charset="0"/>
              </a:rPr>
              <a:t>2.11</a:t>
            </a:r>
            <a:r>
              <a:rPr lang="zh-CN" altLang="zh-CN" sz="2200" b="1" dirty="0">
                <a:solidFill>
                  <a:srgbClr val="9900FF"/>
                </a:solidFill>
                <a:latin typeface="Consolas" pitchFamily="49" charset="0"/>
                <a:ea typeface="楷体" pitchFamily="49" charset="-122"/>
                <a:cs typeface="Consolas" pitchFamily="49" charset="0"/>
              </a:rPr>
              <a:t>）</a:t>
            </a:r>
          </a:p>
          <a:p>
            <a:pPr>
              <a:lnSpc>
                <a:spcPct val="20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其中</a:t>
            </a:r>
            <a:r>
              <a:rPr lang="en-US" altLang="zh-CN" sz="2000" b="1" i="1" dirty="0">
                <a:solidFill>
                  <a:srgbClr val="0000FF"/>
                </a:solidFill>
                <a:latin typeface="Consolas" pitchFamily="49" charset="0"/>
                <a:ea typeface="楷体" pitchFamily="49" charset="-122"/>
                <a:cs typeface="Consolas" pitchFamily="49" charset="0"/>
              </a:rPr>
              <a:t>a</a:t>
            </a:r>
            <a:r>
              <a:rPr lang="zh-CN" altLang="zh-CN" sz="2000" b="1" dirty="0">
                <a:solidFill>
                  <a:srgbClr val="0000FF"/>
                </a:solidFill>
                <a:latin typeface="Consolas" pitchFamily="49" charset="0"/>
                <a:ea typeface="宋体" pitchFamily="2"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en-US" altLang="zh-CN" sz="2000" b="1" dirty="0">
                <a:solidFill>
                  <a:srgbClr val="0000FF"/>
                </a:solidFill>
                <a:latin typeface="Consolas" pitchFamily="49" charset="0"/>
                <a:ea typeface="楷体" pitchFamily="49" charset="-122"/>
                <a:cs typeface="Consolas" pitchFamily="49" charset="0"/>
              </a:rPr>
              <a:t>&gt;1</a:t>
            </a:r>
            <a:r>
              <a:rPr lang="zh-CN" altLang="zh-CN" sz="2000" b="1" dirty="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的问题分解成</a:t>
            </a:r>
            <a:r>
              <a:rPr lang="en-US" altLang="zh-CN" sz="2000" b="1" i="1" dirty="0">
                <a:solidFill>
                  <a:srgbClr val="0000FF"/>
                </a:solidFill>
                <a:latin typeface="Consolas" pitchFamily="49" charset="0"/>
                <a:ea typeface="楷体" pitchFamily="49" charset="-122"/>
                <a:cs typeface="Consolas" pitchFamily="49" charset="0"/>
              </a:rPr>
              <a:t>a</a:t>
            </a:r>
            <a:r>
              <a:rPr lang="zh-CN" altLang="zh-CN" sz="2000" b="1" dirty="0">
                <a:solidFill>
                  <a:srgbClr val="0000FF"/>
                </a:solidFill>
                <a:latin typeface="Consolas" pitchFamily="49" charset="0"/>
                <a:ea typeface="楷体" pitchFamily="49" charset="-122"/>
                <a:cs typeface="Consolas" pitchFamily="49" charset="0"/>
              </a:rPr>
              <a:t>个子问题，每个子问题的大小为</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zh-CN" altLang="zh-CN" sz="2000" b="1" dirty="0">
                <a:solidFill>
                  <a:srgbClr val="0000FF"/>
                </a:solidFill>
                <a:latin typeface="Consolas" pitchFamily="49" charset="0"/>
                <a:ea typeface="楷体" pitchFamily="49" charset="-122"/>
                <a:cs typeface="Consolas" pitchFamily="49" charset="0"/>
              </a:rPr>
              <a:t>。</a:t>
            </a:r>
            <a:endParaRPr lang="en-US" altLang="zh-CN" sz="2000" b="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例如，对于递归方程</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)=3</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/4)+</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，有：</a:t>
            </a:r>
            <a:r>
              <a:rPr lang="en-US" altLang="zh-CN" sz="2000" b="1" i="1" dirty="0">
                <a:solidFill>
                  <a:srgbClr val="0000FF"/>
                </a:solidFill>
                <a:latin typeface="Consolas" pitchFamily="49" charset="0"/>
                <a:ea typeface="楷体" pitchFamily="49" charset="-122"/>
                <a:cs typeface="Consolas" pitchFamily="49" charset="0"/>
              </a:rPr>
              <a:t>a</a:t>
            </a:r>
            <a:r>
              <a:rPr lang="en-US" altLang="zh-CN" sz="2000" b="1" dirty="0">
                <a:solidFill>
                  <a:srgbClr val="0000FF"/>
                </a:solidFill>
                <a:latin typeface="Consolas" pitchFamily="49" charset="0"/>
                <a:ea typeface="楷体" pitchFamily="49" charset="-122"/>
                <a:cs typeface="Consolas" pitchFamily="49" charset="0"/>
              </a:rPr>
              <a:t>=3</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en-US" altLang="zh-CN" sz="2000" b="1" dirty="0">
                <a:solidFill>
                  <a:srgbClr val="0000FF"/>
                </a:solidFill>
                <a:latin typeface="Consolas" pitchFamily="49" charset="0"/>
                <a:ea typeface="楷体" pitchFamily="49" charset="-122"/>
                <a:cs typeface="Consolas" pitchFamily="49" charset="0"/>
              </a:rPr>
              <a:t>=4</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3832733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b="1" dirty="0">
                <a:solidFill>
                  <a:srgbClr val="FF0000"/>
                </a:solidFill>
                <a:latin typeface="微软雅黑" pitchFamily="34" charset="-122"/>
                <a:ea typeface="微软雅黑" pitchFamily="34" charset="-122"/>
                <a:cs typeface="Consolas" pitchFamily="49" charset="0"/>
              </a:rPr>
              <a:t>主定理：</a:t>
            </a:r>
            <a:r>
              <a:rPr lang="zh-CN" altLang="zh-CN" sz="2200" b="1" dirty="0">
                <a:latin typeface="Consolas" pitchFamily="49" charset="0"/>
                <a:ea typeface="楷体" pitchFamily="49" charset="-122"/>
                <a:cs typeface="Consolas" pitchFamily="49" charset="0"/>
              </a:rPr>
              <a:t>设</a:t>
            </a:r>
            <a:r>
              <a:rPr lang="en-US" altLang="zh-CN" sz="2200" b="1" i="1" dirty="0">
                <a:solidFill>
                  <a:srgbClr val="0000FF"/>
                </a:solidFill>
                <a:latin typeface="Consolas" pitchFamily="49" charset="0"/>
                <a:ea typeface="楷体" pitchFamily="49" charset="-122"/>
                <a:cs typeface="Consolas" pitchFamily="49" charset="0"/>
              </a:rPr>
              <a:t>a</a:t>
            </a:r>
            <a:r>
              <a:rPr lang="zh-CN" altLang="zh-CN" sz="2200" b="1" dirty="0">
                <a:solidFill>
                  <a:srgbClr val="0000FF"/>
                </a:solidFill>
                <a:latin typeface="Consolas" pitchFamily="49" charset="0"/>
                <a:ea typeface="宋体" pitchFamily="2" charset="-122"/>
                <a:cs typeface="Consolas" pitchFamily="49" charset="0"/>
              </a:rPr>
              <a:t>≥</a:t>
            </a:r>
            <a:r>
              <a:rPr lang="en-US" altLang="zh-CN" sz="2200" b="1" dirty="0">
                <a:solidFill>
                  <a:srgbClr val="0000FF"/>
                </a:solidFill>
                <a:latin typeface="Consolas" pitchFamily="49" charset="0"/>
                <a:ea typeface="楷体" pitchFamily="49" charset="-122"/>
                <a:cs typeface="Consolas" pitchFamily="49" charset="0"/>
              </a:rPr>
              <a:t>1</a:t>
            </a:r>
            <a:r>
              <a:rPr lang="zh-CN"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b</a:t>
            </a:r>
            <a:r>
              <a:rPr lang="en-US" altLang="zh-CN" sz="2200" b="1" dirty="0">
                <a:solidFill>
                  <a:srgbClr val="0000FF"/>
                </a:solidFill>
                <a:latin typeface="Consolas" pitchFamily="49" charset="0"/>
                <a:ea typeface="楷体" pitchFamily="49" charset="-122"/>
                <a:cs typeface="Consolas" pitchFamily="49" charset="0"/>
              </a:rPr>
              <a:t>&gt;1</a:t>
            </a:r>
            <a:r>
              <a:rPr lang="zh-CN" altLang="zh-CN" sz="2200" b="1" dirty="0">
                <a:solidFill>
                  <a:srgbClr val="0000FF"/>
                </a:solidFill>
                <a:latin typeface="Consolas" pitchFamily="49" charset="0"/>
                <a:ea typeface="楷体" pitchFamily="49" charset="-122"/>
                <a:cs typeface="Consolas" pitchFamily="49" charset="0"/>
              </a:rPr>
              <a:t>为常数，</a:t>
            </a:r>
            <a:r>
              <a:rPr lang="en-US" altLang="zh-CN" sz="2200" b="1" i="1" dirty="0">
                <a:solidFill>
                  <a:srgbClr val="0000FF"/>
                </a:solidFill>
                <a:latin typeface="Consolas" pitchFamily="49" charset="0"/>
                <a:ea typeface="楷体" pitchFamily="49" charset="-122"/>
                <a:cs typeface="Consolas" pitchFamily="49" charset="0"/>
              </a:rPr>
              <a:t>f</a:t>
            </a:r>
            <a:r>
              <a:rPr lang="en-US"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r>
              <a:rPr lang="zh-CN" altLang="zh-CN" sz="2200" b="1" dirty="0">
                <a:solidFill>
                  <a:srgbClr val="0000FF"/>
                </a:solidFill>
                <a:latin typeface="Consolas" pitchFamily="49" charset="0"/>
                <a:ea typeface="楷体" pitchFamily="49" charset="-122"/>
                <a:cs typeface="Consolas" pitchFamily="49" charset="0"/>
              </a:rPr>
              <a:t>为一个函数，</a:t>
            </a:r>
            <a:r>
              <a:rPr lang="en-US" altLang="zh-CN" sz="2200" b="1" i="1" dirty="0">
                <a:solidFill>
                  <a:srgbClr val="0000FF"/>
                </a:solidFill>
                <a:latin typeface="Consolas" pitchFamily="49" charset="0"/>
                <a:ea typeface="楷体" pitchFamily="49" charset="-122"/>
                <a:cs typeface="Consolas" pitchFamily="49" charset="0"/>
              </a:rPr>
              <a:t>T</a:t>
            </a:r>
            <a:r>
              <a:rPr lang="en-US"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r>
              <a:rPr lang="zh-CN" altLang="zh-CN" sz="2200" b="1" dirty="0">
                <a:solidFill>
                  <a:srgbClr val="0000FF"/>
                </a:solidFill>
                <a:latin typeface="Consolas" pitchFamily="49" charset="0"/>
                <a:ea typeface="楷体" pitchFamily="49" charset="-122"/>
                <a:cs typeface="Consolas" pitchFamily="49" charset="0"/>
              </a:rPr>
              <a:t>由（</a:t>
            </a:r>
            <a:r>
              <a:rPr lang="pt-BR" altLang="zh-CN" sz="2200" b="1" dirty="0">
                <a:solidFill>
                  <a:srgbClr val="0000FF"/>
                </a:solidFill>
                <a:latin typeface="Consolas" pitchFamily="49" charset="0"/>
                <a:ea typeface="楷体" pitchFamily="49" charset="-122"/>
                <a:cs typeface="Consolas" pitchFamily="49" charset="0"/>
              </a:rPr>
              <a:t>2.11</a:t>
            </a:r>
            <a:r>
              <a:rPr lang="zh-CN" altLang="zh-CN" sz="2200" b="1" dirty="0">
                <a:solidFill>
                  <a:srgbClr val="0000FF"/>
                </a:solidFill>
                <a:latin typeface="Consolas" pitchFamily="49" charset="0"/>
                <a:ea typeface="楷体" pitchFamily="49" charset="-122"/>
                <a:cs typeface="Consolas" pitchFamily="49" charset="0"/>
              </a:rPr>
              <a:t>）的递归方程定义，其中</a:t>
            </a:r>
            <a:r>
              <a:rPr lang="en-US" altLang="zh-CN" sz="2200" b="1" i="1" dirty="0">
                <a:solidFill>
                  <a:srgbClr val="0000FF"/>
                </a:solidFill>
                <a:latin typeface="Consolas" pitchFamily="49" charset="0"/>
                <a:ea typeface="楷体" pitchFamily="49" charset="-122"/>
                <a:cs typeface="Consolas" pitchFamily="49" charset="0"/>
              </a:rPr>
              <a:t>n</a:t>
            </a:r>
            <a:r>
              <a:rPr lang="zh-CN" altLang="zh-CN" sz="2200" b="1" dirty="0">
                <a:solidFill>
                  <a:srgbClr val="0000FF"/>
                </a:solidFill>
                <a:latin typeface="Consolas" pitchFamily="49" charset="0"/>
                <a:ea typeface="楷体" pitchFamily="49" charset="-122"/>
                <a:cs typeface="Consolas" pitchFamily="49" charset="0"/>
              </a:rPr>
              <a:t>为非负整数，则</a:t>
            </a:r>
            <a:r>
              <a:rPr lang="en-US" altLang="zh-CN" sz="2200" b="1" i="1" dirty="0">
                <a:solidFill>
                  <a:srgbClr val="0000FF"/>
                </a:solidFill>
                <a:latin typeface="Consolas" pitchFamily="49" charset="0"/>
                <a:ea typeface="楷体" pitchFamily="49" charset="-122"/>
                <a:cs typeface="Consolas" pitchFamily="49" charset="0"/>
              </a:rPr>
              <a:t>T</a:t>
            </a:r>
            <a:r>
              <a:rPr lang="en-US"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r>
              <a:rPr lang="zh-CN" altLang="zh-CN" sz="2200" b="1" dirty="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）若对某些常数ε</a:t>
            </a:r>
            <a:r>
              <a:rPr lang="en-US" altLang="zh-CN" sz="2000" b="1" dirty="0">
                <a:solidFill>
                  <a:srgbClr val="0000FF"/>
                </a:solidFill>
                <a:latin typeface="Consolas" pitchFamily="49" charset="0"/>
                <a:ea typeface="楷体" pitchFamily="49" charset="-122"/>
                <a:cs typeface="Consolas" pitchFamily="49" charset="0"/>
              </a:rPr>
              <a:t>&gt;0</a:t>
            </a:r>
            <a:r>
              <a:rPr lang="zh-CN" altLang="zh-CN" sz="2000" b="1" dirty="0">
                <a:solidFill>
                  <a:srgbClr val="0000FF"/>
                </a:solidFill>
                <a:latin typeface="Consolas" pitchFamily="49" charset="0"/>
                <a:ea typeface="楷体" pitchFamily="49" charset="-122"/>
                <a:cs typeface="Consolas" pitchFamily="49" charset="0"/>
              </a:rPr>
              <a:t>，有</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，那么</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）若</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，那么</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3</a:t>
            </a:r>
            <a:r>
              <a:rPr lang="zh-CN" altLang="zh-CN" sz="2000" b="1" dirty="0">
                <a:solidFill>
                  <a:srgbClr val="0000FF"/>
                </a:solidFill>
                <a:latin typeface="Consolas" pitchFamily="49" charset="0"/>
                <a:ea typeface="楷体" pitchFamily="49" charset="-122"/>
                <a:cs typeface="Consolas" pitchFamily="49" charset="0"/>
              </a:rPr>
              <a:t>）若对某些常数ε</a:t>
            </a:r>
            <a:r>
              <a:rPr lang="en-US" altLang="zh-CN" sz="2000" b="1" dirty="0">
                <a:solidFill>
                  <a:srgbClr val="0000FF"/>
                </a:solidFill>
                <a:latin typeface="Consolas" pitchFamily="49" charset="0"/>
                <a:ea typeface="楷体" pitchFamily="49" charset="-122"/>
                <a:cs typeface="Consolas" pitchFamily="49" charset="0"/>
              </a:rPr>
              <a:t>&gt;0</a:t>
            </a:r>
            <a:r>
              <a:rPr lang="zh-CN" altLang="zh-CN" sz="2000" b="1" dirty="0">
                <a:solidFill>
                  <a:srgbClr val="0000FF"/>
                </a:solidFill>
                <a:latin typeface="Consolas" pitchFamily="49" charset="0"/>
                <a:ea typeface="楷体" pitchFamily="49" charset="-122"/>
                <a:cs typeface="Consolas" pitchFamily="49" charset="0"/>
              </a:rPr>
              <a:t>，有</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，并且对常数</a:t>
            </a:r>
            <a:r>
              <a:rPr lang="en-US" altLang="zh-CN" sz="2000" b="1" i="1" dirty="0">
                <a:solidFill>
                  <a:srgbClr val="0000FF"/>
                </a:solidFill>
                <a:latin typeface="Consolas" pitchFamily="49" charset="0"/>
                <a:ea typeface="楷体" pitchFamily="49" charset="-122"/>
                <a:cs typeface="Consolas" pitchFamily="49" charset="0"/>
              </a:rPr>
              <a:t>c</a:t>
            </a:r>
            <a:r>
              <a:rPr lang="en-US" altLang="zh-CN" sz="2000" b="1" dirty="0">
                <a:solidFill>
                  <a:srgbClr val="0000FF"/>
                </a:solidFill>
                <a:latin typeface="Consolas" pitchFamily="49" charset="0"/>
                <a:ea typeface="楷体" pitchFamily="49" charset="-122"/>
                <a:cs typeface="Consolas" pitchFamily="49" charset="0"/>
              </a:rPr>
              <a:t>&lt;1</a:t>
            </a:r>
            <a:r>
              <a:rPr lang="zh-CN" altLang="zh-CN" sz="2000" b="1" dirty="0">
                <a:solidFill>
                  <a:srgbClr val="0000FF"/>
                </a:solidFill>
                <a:latin typeface="Consolas" pitchFamily="49" charset="0"/>
                <a:ea typeface="楷体" pitchFamily="49" charset="-122"/>
                <a:cs typeface="Consolas" pitchFamily="49" charset="0"/>
              </a:rPr>
              <a:t>与所有足够大的</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，有</a:t>
            </a:r>
            <a:r>
              <a:rPr lang="en-US" altLang="zh-CN" sz="2000" b="1" i="1" dirty="0" err="1">
                <a:solidFill>
                  <a:srgbClr val="0000FF"/>
                </a:solidFill>
                <a:latin typeface="Consolas" pitchFamily="49" charset="0"/>
                <a:ea typeface="楷体" pitchFamily="49" charset="-122"/>
                <a:cs typeface="Consolas" pitchFamily="49" charset="0"/>
              </a:rPr>
              <a:t>af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宋体" pitchFamily="2" charset="-122"/>
                <a:cs typeface="Consolas" pitchFamily="49" charset="0"/>
              </a:rPr>
              <a:t>≤</a:t>
            </a:r>
            <a:r>
              <a:rPr lang="en-US" altLang="zh-CN" sz="2000" b="1" i="1" dirty="0" err="1">
                <a:solidFill>
                  <a:srgbClr val="0000FF"/>
                </a:solidFill>
                <a:latin typeface="Consolas" pitchFamily="49" charset="0"/>
                <a:ea typeface="楷体" pitchFamily="49" charset="-122"/>
                <a:cs typeface="Consolas" pitchFamily="49" charset="0"/>
              </a:rPr>
              <a:t>cf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，那么</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)=O(</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extLst>
      <p:ext uri="{BB962C8B-B14F-4D97-AF65-F5344CB8AC3E}">
        <p14:creationId xmlns:p14="http://schemas.microsoft.com/office/powerpoint/2010/main" val="3205416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dirty="0">
                <a:latin typeface="Consolas" pitchFamily="49" charset="0"/>
                <a:ea typeface="楷体" pitchFamily="49" charset="-122"/>
                <a:cs typeface="Consolas" pitchFamily="49" charset="0"/>
              </a:rPr>
              <a:t>    </a:t>
            </a:r>
            <a:r>
              <a:rPr lang="zh-CN" altLang="zh-CN" sz="2200" b="1" dirty="0">
                <a:solidFill>
                  <a:srgbClr val="0000FF"/>
                </a:solidFill>
                <a:latin typeface="Consolas" pitchFamily="49" charset="0"/>
                <a:ea typeface="楷体" pitchFamily="49" charset="-122"/>
                <a:cs typeface="Consolas" pitchFamily="49" charset="0"/>
              </a:rPr>
              <a:t>应用该定理的过程是，首先把函数</a:t>
            </a:r>
            <a:r>
              <a:rPr lang="en-US" altLang="zh-CN" sz="2200" b="1" i="1" dirty="0">
                <a:solidFill>
                  <a:srgbClr val="0000FF"/>
                </a:solidFill>
                <a:latin typeface="Consolas" pitchFamily="49" charset="0"/>
                <a:ea typeface="楷体" pitchFamily="49" charset="-122"/>
                <a:cs typeface="Consolas" pitchFamily="49" charset="0"/>
              </a:rPr>
              <a:t>f</a:t>
            </a:r>
            <a:r>
              <a:rPr lang="en-US"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r>
              <a:rPr lang="zh-CN" altLang="zh-CN" sz="2200" b="1" dirty="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b="1" dirty="0">
                <a:latin typeface="Consolas" pitchFamily="49" charset="0"/>
                <a:ea typeface="楷体" pitchFamily="49" charset="-122"/>
                <a:cs typeface="Consolas" pitchFamily="49" charset="0"/>
              </a:rPr>
              <a:t>     </a:t>
            </a:r>
            <a:r>
              <a:rPr lang="zh-CN" altLang="zh-CN" sz="2000" b="1" dirty="0">
                <a:solidFill>
                  <a:srgbClr val="C00000"/>
                </a:solidFill>
                <a:latin typeface="Consolas" pitchFamily="49" charset="0"/>
                <a:ea typeface="楷体" pitchFamily="49" charset="-122"/>
                <a:cs typeface="Consolas" pitchFamily="49" charset="0"/>
              </a:rPr>
              <a:t>情况（</a:t>
            </a:r>
            <a:r>
              <a:rPr lang="en-US" altLang="zh-CN" sz="2000" b="1" dirty="0">
                <a:solidFill>
                  <a:srgbClr val="C00000"/>
                </a:solidFill>
                <a:latin typeface="Consolas" pitchFamily="49" charset="0"/>
                <a:ea typeface="楷体" pitchFamily="49" charset="-122"/>
                <a:cs typeface="Consolas" pitchFamily="49" charset="0"/>
              </a:rPr>
              <a:t>1</a:t>
            </a:r>
            <a:r>
              <a:rPr lang="zh-CN" altLang="zh-CN" sz="2000" b="1" dirty="0">
                <a:solidFill>
                  <a:srgbClr val="C00000"/>
                </a:solidFill>
                <a:latin typeface="Consolas" pitchFamily="49" charset="0"/>
                <a:ea typeface="楷体" pitchFamily="49" charset="-122"/>
                <a:cs typeface="Consolas" pitchFamily="49" charset="0"/>
              </a:rPr>
              <a:t>）</a:t>
            </a:r>
            <a:r>
              <a:rPr lang="zh-CN" altLang="zh-CN" sz="2000" b="1" dirty="0">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函数</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比函数</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更大，则</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b="1" dirty="0">
                <a:latin typeface="Consolas" pitchFamily="49" charset="0"/>
                <a:ea typeface="楷体" pitchFamily="49" charset="-122"/>
                <a:cs typeface="Consolas" pitchFamily="49" charset="0"/>
              </a:rPr>
              <a:t>     </a:t>
            </a:r>
            <a:r>
              <a:rPr lang="zh-CN" altLang="zh-CN" sz="2000" b="1" dirty="0">
                <a:solidFill>
                  <a:srgbClr val="C00000"/>
                </a:solidFill>
                <a:latin typeface="Consolas" pitchFamily="49" charset="0"/>
                <a:ea typeface="楷体" pitchFamily="49" charset="-122"/>
                <a:cs typeface="Consolas" pitchFamily="49" charset="0"/>
              </a:rPr>
              <a:t>情况（</a:t>
            </a:r>
            <a:r>
              <a:rPr lang="en-US" altLang="zh-CN" sz="2000" b="1" dirty="0">
                <a:solidFill>
                  <a:srgbClr val="C00000"/>
                </a:solidFill>
                <a:latin typeface="Consolas" pitchFamily="49" charset="0"/>
                <a:ea typeface="楷体" pitchFamily="49" charset="-122"/>
                <a:cs typeface="Consolas" pitchFamily="49" charset="0"/>
              </a:rPr>
              <a:t>2</a:t>
            </a:r>
            <a:r>
              <a:rPr lang="zh-CN" altLang="zh-CN" sz="2000" b="1" dirty="0">
                <a:solidFill>
                  <a:srgbClr val="C00000"/>
                </a:solidFill>
                <a:latin typeface="Consolas" pitchFamily="49" charset="0"/>
                <a:ea typeface="楷体" pitchFamily="49" charset="-122"/>
                <a:cs typeface="Consolas" pitchFamily="49" charset="0"/>
              </a:rPr>
              <a:t>）</a:t>
            </a:r>
            <a:r>
              <a:rPr lang="zh-CN" altLang="zh-CN" sz="2000" b="1" dirty="0">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函数</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和函数</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一样大，则</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b="1" dirty="0">
                <a:solidFill>
                  <a:srgbClr val="C00000"/>
                </a:solidFill>
                <a:latin typeface="Consolas" pitchFamily="49" charset="0"/>
                <a:ea typeface="楷体" pitchFamily="49" charset="-122"/>
                <a:cs typeface="Consolas" pitchFamily="49" charset="0"/>
              </a:rPr>
              <a:t>     </a:t>
            </a:r>
            <a:r>
              <a:rPr lang="zh-CN" altLang="zh-CN" sz="2000" b="1" dirty="0">
                <a:solidFill>
                  <a:srgbClr val="C00000"/>
                </a:solidFill>
                <a:latin typeface="Consolas" pitchFamily="49" charset="0"/>
                <a:ea typeface="楷体" pitchFamily="49" charset="-122"/>
                <a:cs typeface="Consolas" pitchFamily="49" charset="0"/>
              </a:rPr>
              <a:t>情况（</a:t>
            </a:r>
            <a:r>
              <a:rPr lang="en-US" altLang="zh-CN" sz="2000" b="1" dirty="0">
                <a:solidFill>
                  <a:srgbClr val="C00000"/>
                </a:solidFill>
                <a:latin typeface="Consolas" pitchFamily="49" charset="0"/>
                <a:ea typeface="楷体" pitchFamily="49" charset="-122"/>
                <a:cs typeface="Consolas" pitchFamily="49" charset="0"/>
              </a:rPr>
              <a:t>3</a:t>
            </a:r>
            <a:r>
              <a:rPr lang="zh-CN" altLang="zh-CN" sz="2000" b="1" dirty="0">
                <a:solidFill>
                  <a:srgbClr val="C00000"/>
                </a:solidFill>
                <a:latin typeface="Consolas" pitchFamily="49" charset="0"/>
                <a:ea typeface="楷体" pitchFamily="49" charset="-122"/>
                <a:cs typeface="Consolas" pitchFamily="49" charset="0"/>
              </a:rPr>
              <a:t>）</a:t>
            </a:r>
            <a:r>
              <a:rPr lang="zh-CN" altLang="zh-CN" sz="2000" b="1" dirty="0">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函数</a:t>
            </a: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比函数</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小，则</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)=O(</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extLst>
      <p:ext uri="{BB962C8B-B14F-4D97-AF65-F5344CB8AC3E}">
        <p14:creationId xmlns:p14="http://schemas.microsoft.com/office/powerpoint/2010/main" val="2436654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b="1" dirty="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74245"/>
            <a:ext cx="6215106" cy="2554545"/>
            <a:chOff x="928662" y="3334826"/>
            <a:chExt cx="8072494" cy="2554545"/>
          </a:xfrm>
        </p:grpSpPr>
        <p:sp>
          <p:nvSpPr>
            <p:cNvPr id="3" name="TextBox 2"/>
            <p:cNvSpPr txBox="1"/>
            <p:nvPr/>
          </p:nvSpPr>
          <p:spPr>
            <a:xfrm>
              <a:off x="928662" y="3334826"/>
              <a:ext cx="8072494" cy="2554545"/>
            </a:xfrm>
            <a:prstGeom prst="rect">
              <a:avLst/>
            </a:prstGeom>
            <a:noFill/>
          </p:spPr>
          <p:txBody>
            <a:bodyPr wrap="square" rtlCol="0">
              <a:spAutoFit/>
            </a:bodyPr>
            <a:lstStyle/>
            <a:p>
              <a:pPr>
                <a:lnSpc>
                  <a:spcPct val="200000"/>
                </a:lnSpc>
              </a:pPr>
              <a:r>
                <a:rPr lang="zh-CN" altLang="zh-CN" sz="2000" b="1" dirty="0">
                  <a:solidFill>
                    <a:srgbClr val="FF0000"/>
                  </a:solidFill>
                  <a:latin typeface="Consolas" pitchFamily="49" charset="0"/>
                  <a:ea typeface="楷体" pitchFamily="49" charset="-122"/>
                  <a:cs typeface="Consolas" pitchFamily="49" charset="0"/>
                </a:rPr>
                <a:t>解：</a:t>
              </a:r>
              <a:r>
                <a:rPr lang="zh-CN" altLang="zh-CN" sz="2000" b="1" dirty="0">
                  <a:solidFill>
                    <a:srgbClr val="0000FF"/>
                  </a:solidFill>
                  <a:latin typeface="Consolas" pitchFamily="49" charset="0"/>
                  <a:ea typeface="楷体" pitchFamily="49" charset="-122"/>
                  <a:cs typeface="Consolas" pitchFamily="49" charset="0"/>
                </a:rPr>
                <a:t>这里</a:t>
              </a:r>
              <a:r>
                <a:rPr lang="en-US" altLang="zh-CN" sz="2000" b="1" i="1" dirty="0">
                  <a:solidFill>
                    <a:srgbClr val="0000FF"/>
                  </a:solidFill>
                  <a:latin typeface="Consolas" pitchFamily="49" charset="0"/>
                  <a:ea typeface="楷体" pitchFamily="49" charset="-122"/>
                  <a:cs typeface="Consolas" pitchFamily="49" charset="0"/>
                </a:rPr>
                <a:t>a</a:t>
              </a:r>
              <a:r>
                <a:rPr lang="en-US" altLang="zh-CN" sz="2000" b="1" dirty="0">
                  <a:solidFill>
                    <a:srgbClr val="0000FF"/>
                  </a:solidFill>
                  <a:latin typeface="Consolas" pitchFamily="49" charset="0"/>
                  <a:ea typeface="楷体" pitchFamily="49" charset="-122"/>
                  <a:cs typeface="Consolas" pitchFamily="49" charset="0"/>
                </a:rPr>
                <a:t>=4</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en-US" altLang="zh-CN" sz="2000" b="1"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a:t>
              </a:r>
              <a:endParaRPr lang="en-US" altLang="zh-CN" sz="2000" b="1" dirty="0">
                <a:solidFill>
                  <a:srgbClr val="0000FF"/>
                </a:solidFill>
                <a:latin typeface="Consolas" pitchFamily="49" charset="0"/>
                <a:ea typeface="楷体" pitchFamily="49" charset="-122"/>
                <a:cs typeface="Consolas" pitchFamily="49" charset="0"/>
              </a:endParaRPr>
            </a:p>
            <a:p>
              <a:pPr>
                <a:lnSpc>
                  <a:spcPct val="200000"/>
                </a:lnSpc>
              </a:pPr>
              <a:r>
                <a:rPr lang="zh-CN" altLang="zh-CN" sz="2000" b="1" dirty="0">
                  <a:solidFill>
                    <a:srgbClr val="0000FF"/>
                  </a:solidFill>
                  <a:latin typeface="Consolas" pitchFamily="49" charset="0"/>
                  <a:ea typeface="楷体" pitchFamily="49" charset="-122"/>
                  <a:cs typeface="Consolas" pitchFamily="49" charset="0"/>
                </a:rPr>
                <a:t>因此，</a:t>
              </a:r>
              <a:r>
                <a:rPr lang="en-US" altLang="zh-CN" sz="2000" b="1" dirty="0">
                  <a:solidFill>
                    <a:srgbClr val="0000FF"/>
                  </a:solidFill>
                  <a:latin typeface="Consolas" pitchFamily="49" charset="0"/>
                  <a:ea typeface="楷体" pitchFamily="49" charset="-122"/>
                  <a:cs typeface="Consolas" pitchFamily="49" charset="0"/>
                </a:rPr>
                <a:t>      =</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，比</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大，满足情况（</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endParaRPr lang="en-US" altLang="zh-CN" sz="2000" b="1" dirty="0">
                <a:solidFill>
                  <a:srgbClr val="0000FF"/>
                </a:solidFill>
                <a:latin typeface="Consolas" pitchFamily="49" charset="0"/>
                <a:ea typeface="楷体" pitchFamily="49" charset="-122"/>
                <a:cs typeface="Consolas" pitchFamily="49" charset="0"/>
              </a:endParaRPr>
            </a:p>
            <a:p>
              <a:pPr>
                <a:lnSpc>
                  <a:spcPct val="200000"/>
                </a:lnSpc>
              </a:pPr>
              <a:r>
                <a:rPr lang="zh-CN" altLang="zh-CN" sz="2000" b="1" dirty="0">
                  <a:solidFill>
                    <a:srgbClr val="0000FF"/>
                  </a:solidFill>
                  <a:latin typeface="Consolas" pitchFamily="49" charset="0"/>
                  <a:ea typeface="楷体" pitchFamily="49" charset="-122"/>
                  <a:cs typeface="Consolas" pitchFamily="49" charset="0"/>
                </a:rPr>
                <a:t>所以</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b="1" dirty="0">
                  <a:solidFill>
                    <a:srgbClr val="0000FF"/>
                  </a:solidFill>
                  <a:latin typeface="Consolas" pitchFamily="49" charset="0"/>
                  <a:ea typeface="楷体" pitchFamily="49" charset="-122"/>
                  <a:cs typeface="Consolas" pitchFamily="49" charset="0"/>
                </a:rPr>
                <a:t>        =O(</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)=4</a:t>
            </a: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209008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b="1" i="1" dirty="0">
                <a:solidFill>
                  <a:srgbClr val="0000FF"/>
                </a:solidFill>
                <a:latin typeface="Consolas" pitchFamily="49" charset="0"/>
                <a:ea typeface="楷体" pitchFamily="49" charset="-122"/>
                <a:cs typeface="Consolas" pitchFamily="49" charset="0"/>
              </a:rPr>
              <a:t>T</a:t>
            </a:r>
            <a:r>
              <a:rPr lang="en-US" altLang="zh-CN" sz="1800" b="1" dirty="0">
                <a:solidFill>
                  <a:srgbClr val="0000FF"/>
                </a:solidFill>
                <a:latin typeface="Consolas" pitchFamily="49" charset="0"/>
                <a:ea typeface="楷体" pitchFamily="49" charset="-122"/>
                <a:cs typeface="Consolas" pitchFamily="49" charset="0"/>
              </a:rPr>
              <a:t>(</a:t>
            </a:r>
            <a:r>
              <a:rPr lang="en-US" altLang="zh-CN" sz="1800" b="1" i="1" dirty="0">
                <a:solidFill>
                  <a:srgbClr val="0000FF"/>
                </a:solidFill>
                <a:latin typeface="Consolas" pitchFamily="49" charset="0"/>
                <a:ea typeface="楷体" pitchFamily="49" charset="-122"/>
                <a:cs typeface="Consolas" pitchFamily="49" charset="0"/>
              </a:rPr>
              <a:t>n</a:t>
            </a:r>
            <a:r>
              <a:rPr lang="en-US" altLang="zh-CN" sz="1800" b="1" dirty="0">
                <a:solidFill>
                  <a:srgbClr val="0000FF"/>
                </a:solidFill>
                <a:latin typeface="Consolas" pitchFamily="49" charset="0"/>
                <a:ea typeface="楷体" pitchFamily="49" charset="-122"/>
                <a:cs typeface="Consolas" pitchFamily="49" charset="0"/>
              </a:rPr>
              <a:t>)=1				</a:t>
            </a:r>
            <a:r>
              <a:rPr lang="zh-CN" altLang="en-US" sz="1800" b="1" dirty="0">
                <a:solidFill>
                  <a:srgbClr val="0000FF"/>
                </a:solidFill>
                <a:latin typeface="Consolas" pitchFamily="49" charset="0"/>
                <a:ea typeface="楷体" pitchFamily="49" charset="-122"/>
                <a:cs typeface="Consolas" pitchFamily="49" charset="0"/>
              </a:rPr>
              <a:t>当</a:t>
            </a:r>
            <a:r>
              <a:rPr lang="en-US" altLang="zh-CN" sz="1800" b="1" i="1" dirty="0">
                <a:solidFill>
                  <a:srgbClr val="0000FF"/>
                </a:solidFill>
                <a:latin typeface="Consolas" pitchFamily="49" charset="0"/>
                <a:ea typeface="楷体" pitchFamily="49" charset="-122"/>
                <a:cs typeface="Consolas" pitchFamily="49" charset="0"/>
              </a:rPr>
              <a:t>n</a:t>
            </a:r>
            <a:r>
              <a:rPr lang="en-US" altLang="zh-CN" sz="1800" b="1" dirty="0">
                <a:solidFill>
                  <a:srgbClr val="0000FF"/>
                </a:solidFill>
                <a:latin typeface="Consolas" pitchFamily="49" charset="0"/>
                <a:ea typeface="楷体" pitchFamily="49" charset="-122"/>
                <a:cs typeface="Consolas" pitchFamily="49" charset="0"/>
              </a:rPr>
              <a:t>=1</a:t>
            </a:r>
            <a:endParaRPr lang="en-US" altLang="zh-CN" sz="1800" b="1"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b="1" i="1" dirty="0">
                <a:solidFill>
                  <a:srgbClr val="0000FF"/>
                </a:solidFill>
                <a:latin typeface="Consolas" pitchFamily="49" charset="0"/>
                <a:ea typeface="楷体" pitchFamily="49" charset="-122"/>
                <a:cs typeface="Consolas" pitchFamily="49" charset="0"/>
              </a:rPr>
              <a:t>T</a:t>
            </a:r>
            <a:r>
              <a:rPr lang="en-US" altLang="zh-CN" sz="1800" b="1" dirty="0">
                <a:solidFill>
                  <a:srgbClr val="0000FF"/>
                </a:solidFill>
                <a:latin typeface="Consolas" pitchFamily="49" charset="0"/>
                <a:ea typeface="楷体" pitchFamily="49" charset="-122"/>
                <a:cs typeface="Consolas" pitchFamily="49" charset="0"/>
              </a:rPr>
              <a:t>(</a:t>
            </a:r>
            <a:r>
              <a:rPr lang="en-US" altLang="zh-CN" sz="1800" b="1" i="1" dirty="0">
                <a:solidFill>
                  <a:srgbClr val="0000FF"/>
                </a:solidFill>
                <a:latin typeface="Consolas" pitchFamily="49" charset="0"/>
                <a:ea typeface="楷体" pitchFamily="49" charset="-122"/>
                <a:cs typeface="Consolas" pitchFamily="49" charset="0"/>
              </a:rPr>
              <a:t>n</a:t>
            </a:r>
            <a:r>
              <a:rPr lang="en-US" altLang="zh-CN" sz="1800" b="1" dirty="0">
                <a:solidFill>
                  <a:srgbClr val="0000FF"/>
                </a:solidFill>
                <a:latin typeface="Consolas" pitchFamily="49" charset="0"/>
                <a:ea typeface="楷体" pitchFamily="49" charset="-122"/>
                <a:cs typeface="Consolas" pitchFamily="49" charset="0"/>
              </a:rPr>
              <a:t>)=</a:t>
            </a:r>
            <a:r>
              <a:rPr lang="en-US" altLang="zh-CN" sz="1800" b="1" dirty="0" err="1">
                <a:solidFill>
                  <a:srgbClr val="0000FF"/>
                </a:solidFill>
                <a:latin typeface="Consolas" pitchFamily="49" charset="0"/>
                <a:ea typeface="楷体" pitchFamily="49" charset="-122"/>
                <a:cs typeface="Consolas" pitchFamily="49" charset="0"/>
              </a:rPr>
              <a:t>2</a:t>
            </a:r>
            <a:r>
              <a:rPr lang="en-US" altLang="zh-CN" sz="1800" b="1" i="1" dirty="0" err="1">
                <a:solidFill>
                  <a:srgbClr val="0000FF"/>
                </a:solidFill>
                <a:latin typeface="Consolas" pitchFamily="49" charset="0"/>
                <a:ea typeface="楷体" pitchFamily="49" charset="-122"/>
                <a:cs typeface="Consolas" pitchFamily="49" charset="0"/>
              </a:rPr>
              <a:t>T</a:t>
            </a:r>
            <a:r>
              <a:rPr lang="en-US" altLang="zh-CN" sz="1800" b="1" dirty="0">
                <a:solidFill>
                  <a:srgbClr val="0000FF"/>
                </a:solidFill>
                <a:latin typeface="Consolas" pitchFamily="49" charset="0"/>
                <a:ea typeface="楷体" pitchFamily="49" charset="-122"/>
                <a:cs typeface="Consolas" pitchFamily="49" charset="0"/>
              </a:rPr>
              <a:t>(</a:t>
            </a:r>
            <a:r>
              <a:rPr lang="en-US" altLang="zh-CN" sz="1800" b="1" i="1" dirty="0">
                <a:solidFill>
                  <a:srgbClr val="0000FF"/>
                </a:solidFill>
                <a:latin typeface="Consolas" pitchFamily="49" charset="0"/>
                <a:ea typeface="楷体" pitchFamily="49" charset="-122"/>
                <a:cs typeface="Consolas" pitchFamily="49" charset="0"/>
              </a:rPr>
              <a:t>n</a:t>
            </a:r>
            <a:r>
              <a:rPr lang="en-US" altLang="zh-CN" sz="1800" b="1" dirty="0">
                <a:solidFill>
                  <a:srgbClr val="0000FF"/>
                </a:solidFill>
                <a:latin typeface="Consolas" pitchFamily="49" charset="0"/>
                <a:ea typeface="楷体" pitchFamily="49" charset="-122"/>
                <a:cs typeface="Consolas" pitchFamily="49" charset="0"/>
              </a:rPr>
              <a:t>/2)+</a:t>
            </a:r>
            <a:r>
              <a:rPr lang="en-US" altLang="zh-CN" sz="1800" b="1" i="1" dirty="0" err="1">
                <a:solidFill>
                  <a:srgbClr val="0000FF"/>
                </a:solidFill>
                <a:latin typeface="Consolas" pitchFamily="49" charset="0"/>
                <a:ea typeface="楷体" pitchFamily="49" charset="-122"/>
                <a:cs typeface="Consolas" pitchFamily="49" charset="0"/>
              </a:rPr>
              <a:t>n</a:t>
            </a:r>
            <a:r>
              <a:rPr lang="en-US" altLang="zh-CN" sz="1800" b="1" baseline="30000" dirty="0" err="1">
                <a:solidFill>
                  <a:srgbClr val="0000FF"/>
                </a:solidFill>
                <a:latin typeface="Consolas" pitchFamily="49" charset="0"/>
                <a:ea typeface="楷体" pitchFamily="49" charset="-122"/>
                <a:cs typeface="Consolas" pitchFamily="49" charset="0"/>
              </a:rPr>
              <a:t>2</a:t>
            </a:r>
            <a:r>
              <a:rPr lang="en-US" altLang="zh-CN" sz="1800" b="1" dirty="0">
                <a:solidFill>
                  <a:srgbClr val="0000FF"/>
                </a:solidFill>
                <a:latin typeface="Consolas" pitchFamily="49" charset="0"/>
                <a:ea typeface="楷体" pitchFamily="49" charset="-122"/>
                <a:cs typeface="Consolas" pitchFamily="49" charset="0"/>
              </a:rPr>
              <a:t>		</a:t>
            </a:r>
            <a:r>
              <a:rPr lang="zh-CN" altLang="en-US" sz="1800" b="1" dirty="0">
                <a:solidFill>
                  <a:srgbClr val="0000FF"/>
                </a:solidFill>
                <a:latin typeface="Consolas" pitchFamily="49" charset="0"/>
                <a:ea typeface="楷体" pitchFamily="49" charset="-122"/>
                <a:cs typeface="Consolas" pitchFamily="49" charset="0"/>
              </a:rPr>
              <a:t>当</a:t>
            </a:r>
            <a:r>
              <a:rPr lang="en-US" altLang="zh-CN" sz="1800" b="1" i="1" dirty="0">
                <a:solidFill>
                  <a:srgbClr val="0000FF"/>
                </a:solidFill>
                <a:latin typeface="Consolas" pitchFamily="49" charset="0"/>
                <a:ea typeface="楷体" pitchFamily="49" charset="-122"/>
                <a:cs typeface="Consolas" pitchFamily="49" charset="0"/>
              </a:rPr>
              <a:t>n</a:t>
            </a:r>
            <a:r>
              <a:rPr lang="en-US" altLang="zh-CN" sz="1800" b="1" dirty="0">
                <a:solidFill>
                  <a:srgbClr val="0000FF"/>
                </a:solidFill>
                <a:latin typeface="Consolas" pitchFamily="49" charset="0"/>
                <a:ea typeface="楷体" pitchFamily="49" charset="-122"/>
                <a:cs typeface="Consolas" pitchFamily="49" charset="0"/>
              </a:rPr>
              <a:t>&gt;1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1292533"/>
            <a:chOff x="500034" y="2571744"/>
            <a:chExt cx="8072494" cy="1292533"/>
          </a:xfrm>
        </p:grpSpPr>
        <p:sp>
          <p:nvSpPr>
            <p:cNvPr id="4" name="TextBox 3"/>
            <p:cNvSpPr txBox="1"/>
            <p:nvPr/>
          </p:nvSpPr>
          <p:spPr>
            <a:xfrm>
              <a:off x="500034" y="2571744"/>
              <a:ext cx="8072494" cy="1292533"/>
            </a:xfrm>
            <a:prstGeom prst="rect">
              <a:avLst/>
            </a:prstGeom>
            <a:noFill/>
          </p:spPr>
          <p:txBody>
            <a:bodyPr wrap="square" rtlCol="0">
              <a:spAutoFit/>
            </a:bodyPr>
            <a:lstStyle/>
            <a:p>
              <a:pPr>
                <a:lnSpc>
                  <a:spcPct val="200000"/>
                </a:lnSpc>
              </a:pPr>
              <a:r>
                <a:rPr lang="en-US" altLang="zh-CN" sz="2200" dirty="0">
                  <a:latin typeface="微软雅黑" pitchFamily="34" charset="-122"/>
                  <a:ea typeface="微软雅黑" pitchFamily="34" charset="-122"/>
                  <a:cs typeface="Consolas" pitchFamily="49" charset="0"/>
                </a:rPr>
                <a:t>  </a:t>
              </a:r>
              <a:r>
                <a:rPr lang="zh-CN" altLang="zh-CN" sz="2200" b="1" dirty="0">
                  <a:solidFill>
                    <a:srgbClr val="FF0000"/>
                  </a:solidFill>
                  <a:latin typeface="微软雅黑" pitchFamily="34" charset="-122"/>
                  <a:ea typeface="微软雅黑" pitchFamily="34" charset="-122"/>
                  <a:cs typeface="Consolas" pitchFamily="49" charset="0"/>
                </a:rPr>
                <a:t>解：</a:t>
              </a:r>
              <a:r>
                <a:rPr lang="zh-CN" altLang="zh-CN" sz="2000" b="1" dirty="0">
                  <a:solidFill>
                    <a:srgbClr val="0000FF"/>
                  </a:solidFill>
                  <a:latin typeface="Consolas" pitchFamily="49" charset="0"/>
                  <a:ea typeface="楷体" pitchFamily="49" charset="-122"/>
                  <a:cs typeface="Consolas" pitchFamily="49" charset="0"/>
                </a:rPr>
                <a:t>这里</a:t>
              </a:r>
              <a:r>
                <a:rPr lang="en-US" altLang="zh-CN" sz="2000" b="1" i="1" dirty="0">
                  <a:solidFill>
                    <a:srgbClr val="0000FF"/>
                  </a:solidFill>
                  <a:latin typeface="Consolas" pitchFamily="49" charset="0"/>
                  <a:ea typeface="楷体" pitchFamily="49" charset="-122"/>
                  <a:cs typeface="Consolas" pitchFamily="49" charset="0"/>
                </a:rPr>
                <a:t>a</a:t>
              </a:r>
              <a:r>
                <a:rPr lang="en-US" altLang="zh-CN" sz="2000" b="1"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b</a:t>
              </a:r>
              <a:r>
                <a:rPr lang="en-US" altLang="zh-CN" sz="2000" b="1"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。因此，</a:t>
              </a:r>
              <a:r>
                <a:rPr lang="en-US" altLang="zh-CN" sz="2000" b="1" dirty="0">
                  <a:solidFill>
                    <a:srgbClr val="0000FF"/>
                  </a:solidFill>
                  <a:latin typeface="Consolas" pitchFamily="49" charset="0"/>
                  <a:ea typeface="楷体" pitchFamily="49" charset="-122"/>
                  <a:cs typeface="Consolas" pitchFamily="49" charset="0"/>
                </a:rPr>
                <a:t>    =</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，比</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小，满足情况（</a:t>
              </a:r>
              <a:r>
                <a:rPr lang="en-US" altLang="zh-CN" sz="2000" b="1" dirty="0">
                  <a:solidFill>
                    <a:srgbClr val="0000FF"/>
                  </a:solidFill>
                  <a:latin typeface="Consolas" pitchFamily="49" charset="0"/>
                  <a:ea typeface="楷体" pitchFamily="49" charset="-122"/>
                  <a:cs typeface="Consolas" pitchFamily="49" charset="0"/>
                </a:rPr>
                <a:t>3</a:t>
              </a:r>
              <a:r>
                <a:rPr lang="zh-CN" altLang="zh-CN" sz="2000" b="1" dirty="0">
                  <a:solidFill>
                    <a:srgbClr val="0000FF"/>
                  </a:solidFill>
                  <a:latin typeface="Consolas" pitchFamily="49" charset="0"/>
                  <a:ea typeface="楷体" pitchFamily="49" charset="-122"/>
                  <a:cs typeface="Consolas" pitchFamily="49" charset="0"/>
                </a:rPr>
                <a:t>），所以</a:t>
              </a:r>
              <a:r>
                <a:rPr lang="en-US" altLang="zh-CN" sz="2000" b="1" i="1" dirty="0">
                  <a:solidFill>
                    <a:srgbClr val="0000FF"/>
                  </a:solidFill>
                  <a:latin typeface="Consolas" pitchFamily="49" charset="0"/>
                  <a:ea typeface="楷体" pitchFamily="49" charset="-122"/>
                  <a:cs typeface="Consolas" pitchFamily="49" charset="0"/>
                </a:rPr>
                <a:t>T</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)=O(</a:t>
              </a:r>
              <a:r>
                <a:rPr lang="en-US" altLang="zh-CN" sz="2000" b="1" i="1" dirty="0">
                  <a:solidFill>
                    <a:srgbClr val="0000FF"/>
                  </a:solidFill>
                  <a:latin typeface="Consolas" pitchFamily="49" charset="0"/>
                  <a:ea typeface="楷体" pitchFamily="49" charset="-122"/>
                  <a:cs typeface="Consolas" pitchFamily="49" charset="0"/>
                </a:rPr>
                <a:t>f</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dirty="0">
                  <a:solidFill>
                    <a:srgbClr val="0000FF"/>
                  </a:solidFill>
                  <a:latin typeface="Consolas" pitchFamily="49" charset="0"/>
                  <a:ea typeface="楷体" pitchFamily="49" charset="-122"/>
                  <a:cs typeface="Consolas" pitchFamily="49" charset="0"/>
                </a:rPr>
                <a:t>)) =O(</a:t>
              </a:r>
              <a:r>
                <a:rPr lang="en-US" altLang="zh-CN" sz="2000" b="1" i="1" dirty="0">
                  <a:solidFill>
                    <a:srgbClr val="0000FF"/>
                  </a:solidFill>
                  <a:latin typeface="Consolas" pitchFamily="49" charset="0"/>
                  <a:ea typeface="楷体" pitchFamily="49" charset="-122"/>
                  <a:cs typeface="Consolas" pitchFamily="49" charset="0"/>
                </a:rPr>
                <a:t>n</a:t>
              </a:r>
              <a:r>
                <a:rPr lang="en-US" altLang="zh-CN" sz="2000" b="1" baseline="30000" dirty="0">
                  <a:solidFill>
                    <a:srgbClr val="0000FF"/>
                  </a:solidFill>
                  <a:latin typeface="Consolas" pitchFamily="49" charset="0"/>
                  <a:ea typeface="楷体" pitchFamily="49" charset="-122"/>
                  <a:cs typeface="Consolas" pitchFamily="49" charset="0"/>
                </a:rPr>
                <a:t>2</a:t>
              </a:r>
              <a:r>
                <a:rPr lang="en-US" altLang="zh-CN" sz="2000" b="1" dirty="0">
                  <a:solidFill>
                    <a:srgbClr val="0000FF"/>
                  </a:solidFill>
                  <a:latin typeface="Consolas" pitchFamily="49" charset="0"/>
                  <a:ea typeface="楷体" pitchFamily="49" charset="-122"/>
                  <a:cs typeface="Consolas" pitchFamily="49" charset="0"/>
                </a:rPr>
                <a:t>)</a:t>
              </a:r>
              <a:r>
                <a:rPr lang="zh-CN" altLang="zh-CN" sz="2000" b="1" dirty="0">
                  <a:solidFill>
                    <a:srgbClr val="0000FF"/>
                  </a:solidFill>
                  <a:latin typeface="Consolas" pitchFamily="49" charset="0"/>
                  <a:ea typeface="楷体" pitchFamily="49" charset="-122"/>
                  <a:cs typeface="Consolas" pitchFamily="49" charset="0"/>
                </a:rPr>
                <a:t>，与采用递归树的结果相同。</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628" y="2857496"/>
              <a:ext cx="642910" cy="385746"/>
            </a:xfrm>
            <a:prstGeom prst="rect">
              <a:avLst/>
            </a:prstGeom>
            <a:noFill/>
          </p:spPr>
        </p:pic>
      </p:grpSp>
    </p:spTree>
    <p:extLst>
      <p:ext uri="{BB962C8B-B14F-4D97-AF65-F5344CB8AC3E}">
        <p14:creationId xmlns:p14="http://schemas.microsoft.com/office/powerpoint/2010/main" val="24960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500034" y="2071678"/>
            <a:ext cx="8064500" cy="250055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对于一个规模为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问题：</a:t>
            </a:r>
            <a:r>
              <a:rPr lang="zh-CN" altLang="en-US" sz="2000">
                <a:solidFill>
                  <a:srgbClr val="006600"/>
                </a:solidFill>
                <a:latin typeface="Consolas" pitchFamily="49" charset="0"/>
                <a:ea typeface="楷体" pitchFamily="49" charset="-122"/>
                <a:cs typeface="Consolas" pitchFamily="49" charset="0"/>
              </a:rPr>
              <a:t>若</a:t>
            </a:r>
            <a:r>
              <a:rPr lang="zh-CN" altLang="en-US" sz="2000" dirty="0">
                <a:solidFill>
                  <a:srgbClr val="006600"/>
                </a:solidFill>
                <a:latin typeface="Consolas" pitchFamily="49" charset="0"/>
                <a:ea typeface="楷体" pitchFamily="49" charset="-122"/>
                <a:cs typeface="Consolas" pitchFamily="49" charset="0"/>
              </a:rPr>
              <a:t>该问题可以容易地解决（比如说规模</a:t>
            </a:r>
            <a:r>
              <a:rPr lang="en-US" altLang="zh-CN" sz="2000" i="1" dirty="0">
                <a:solidFill>
                  <a:srgbClr val="006600"/>
                </a:solidFill>
                <a:latin typeface="Consolas" pitchFamily="49" charset="0"/>
                <a:ea typeface="楷体" pitchFamily="49" charset="-122"/>
                <a:cs typeface="Consolas" pitchFamily="49" charset="0"/>
              </a:rPr>
              <a:t>n</a:t>
            </a:r>
            <a:r>
              <a:rPr lang="zh-CN" altLang="en-US" sz="2000" dirty="0">
                <a:solidFill>
                  <a:srgbClr val="006600"/>
                </a:solidFill>
                <a:latin typeface="Consolas" pitchFamily="49" charset="0"/>
                <a:ea typeface="楷体" pitchFamily="49" charset="-122"/>
                <a:cs typeface="Consolas" pitchFamily="49" charset="0"/>
              </a:rPr>
              <a:t>较小）则直接</a:t>
            </a:r>
            <a:r>
              <a:rPr lang="zh-CN" altLang="en-US" sz="2000">
                <a:solidFill>
                  <a:srgbClr val="006600"/>
                </a:solidFill>
                <a:latin typeface="Consolas" pitchFamily="49" charset="0"/>
                <a:ea typeface="楷体" pitchFamily="49" charset="-122"/>
                <a:cs typeface="Consolas" pitchFamily="49" charset="0"/>
              </a:rPr>
              <a:t>解决，否</a:t>
            </a:r>
            <a:r>
              <a:rPr lang="zh-CN" altLang="en-US" sz="2000" dirty="0">
                <a:solidFill>
                  <a:srgbClr val="006600"/>
                </a:solidFill>
                <a:latin typeface="Consolas" pitchFamily="49" charset="0"/>
                <a:ea typeface="楷体" pitchFamily="49" charset="-122"/>
                <a:cs typeface="Consolas" pitchFamily="49" charset="0"/>
              </a:rPr>
              <a:t>则将其分解为</a:t>
            </a:r>
            <a:r>
              <a:rPr lang="en-US" altLang="zh-CN" sz="2000" i="1" dirty="0">
                <a:solidFill>
                  <a:srgbClr val="006600"/>
                </a:solidFill>
                <a:latin typeface="Consolas" pitchFamily="49" charset="0"/>
                <a:ea typeface="楷体" pitchFamily="49" charset="-122"/>
                <a:cs typeface="Consolas" pitchFamily="49" charset="0"/>
              </a:rPr>
              <a:t>k</a:t>
            </a:r>
            <a:r>
              <a:rPr lang="zh-CN" altLang="en-US" sz="2000" dirty="0">
                <a:solidFill>
                  <a:srgbClr val="006600"/>
                </a:solidFill>
                <a:latin typeface="Consolas" pitchFamily="49" charset="0"/>
                <a:ea typeface="楷体" pitchFamily="49" charset="-122"/>
                <a:cs typeface="Consolas" pitchFamily="49" charset="0"/>
              </a:rPr>
              <a:t>个规模较小的子</a:t>
            </a:r>
            <a:r>
              <a:rPr lang="zh-CN" altLang="en-US" sz="2000">
                <a:solidFill>
                  <a:srgbClr val="006600"/>
                </a:solidFill>
                <a:latin typeface="Consolas" pitchFamily="49" charset="0"/>
                <a:ea typeface="楷体" pitchFamily="49" charset="-122"/>
                <a:cs typeface="Consolas" pitchFamily="49" charset="0"/>
              </a:rPr>
              <a:t>问题，这</a:t>
            </a:r>
            <a:r>
              <a:rPr lang="zh-CN" altLang="en-US" sz="2000" dirty="0">
                <a:solidFill>
                  <a:srgbClr val="006600"/>
                </a:solidFill>
                <a:latin typeface="Consolas" pitchFamily="49" charset="0"/>
                <a:ea typeface="楷体" pitchFamily="49" charset="-122"/>
                <a:cs typeface="Consolas" pitchFamily="49" charset="0"/>
              </a:rPr>
              <a:t>些子问题互相独立且与原问题形式</a:t>
            </a:r>
            <a:r>
              <a:rPr lang="zh-CN" altLang="en-US" sz="2000">
                <a:solidFill>
                  <a:srgbClr val="006600"/>
                </a:solidFill>
                <a:latin typeface="Consolas" pitchFamily="49" charset="0"/>
                <a:ea typeface="楷体" pitchFamily="49" charset="-122"/>
                <a:cs typeface="Consolas" pitchFamily="49" charset="0"/>
              </a:rPr>
              <a:t>相同，递</a:t>
            </a:r>
            <a:r>
              <a:rPr lang="zh-CN" altLang="en-US" sz="2000" dirty="0">
                <a:solidFill>
                  <a:srgbClr val="006600"/>
                </a:solidFill>
                <a:latin typeface="Consolas" pitchFamily="49" charset="0"/>
                <a:ea typeface="楷体" pitchFamily="49" charset="-122"/>
                <a:cs typeface="Consolas" pitchFamily="49" charset="0"/>
              </a:rPr>
              <a:t>归地解这些子</a:t>
            </a:r>
            <a:r>
              <a:rPr lang="zh-CN" altLang="en-US" sz="2000">
                <a:solidFill>
                  <a:srgbClr val="006600"/>
                </a:solidFill>
                <a:latin typeface="Consolas" pitchFamily="49" charset="0"/>
                <a:ea typeface="楷体" pitchFamily="49" charset="-122"/>
                <a:cs typeface="Consolas" pitchFamily="49" charset="0"/>
              </a:rPr>
              <a:t>问题，然</a:t>
            </a:r>
            <a:r>
              <a:rPr lang="zh-CN" altLang="en-US" sz="2000" dirty="0">
                <a:solidFill>
                  <a:srgbClr val="006600"/>
                </a:solidFill>
                <a:latin typeface="Consolas" pitchFamily="49" charset="0"/>
                <a:ea typeface="楷体" pitchFamily="49" charset="-122"/>
                <a:cs typeface="Consolas" pitchFamily="49" charset="0"/>
              </a:rPr>
              <a:t>后将各子问题的解合并得到原问题的解</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这种算法设计策略叫做</a:t>
            </a:r>
            <a:r>
              <a:rPr lang="zh-CN" altLang="en-US" sz="2000" dirty="0">
                <a:solidFill>
                  <a:srgbClr val="FF0000"/>
                </a:solidFill>
                <a:latin typeface="微软雅黑" pitchFamily="34" charset="-122"/>
                <a:ea typeface="微软雅黑" pitchFamily="34" charset="-122"/>
                <a:cs typeface="Consolas" pitchFamily="49" charset="0"/>
              </a:rPr>
              <a:t>分治法</a:t>
            </a:r>
            <a:r>
              <a:rPr lang="zh-CN" altLang="en-US" sz="2000" dirty="0">
                <a:latin typeface="Consolas" pitchFamily="49" charset="0"/>
                <a:ea typeface="楷体" pitchFamily="49" charset="-122"/>
                <a:cs typeface="Consolas" pitchFamily="49" charset="0"/>
              </a:rPr>
              <a:t>。</a:t>
            </a:r>
          </a:p>
        </p:txBody>
      </p:sp>
      <p:sp>
        <p:nvSpPr>
          <p:cNvPr id="5" name="TextBox 4"/>
          <p:cNvSpPr txBox="1"/>
          <p:nvPr/>
        </p:nvSpPr>
        <p:spPr>
          <a:xfrm>
            <a:off x="285720" y="285728"/>
            <a:ext cx="3143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800">
                <a:solidFill>
                  <a:srgbClr val="FF0000"/>
                </a:solidFill>
                <a:latin typeface="Verdana" pitchFamily="34" charset="0"/>
                <a:ea typeface="Verdana" pitchFamily="34" charset="0"/>
                <a:cs typeface="Verdana" pitchFamily="34" charset="0"/>
              </a:rPr>
              <a:t>3.1</a:t>
            </a:r>
            <a:r>
              <a:rPr lang="en-US" altLang="zh-CN" sz="2800">
                <a:solidFill>
                  <a:srgbClr val="FF0000"/>
                </a:solidFill>
                <a:latin typeface="Times New Roman" pitchFamily="18" charset="0"/>
                <a:ea typeface="叶根友毛笔行书2.0版" pitchFamily="2" charset="-122"/>
                <a:cs typeface="Times New Roman" pitchFamily="18" charset="0"/>
              </a:rPr>
              <a:t> </a:t>
            </a:r>
            <a:r>
              <a:rPr lang="zh-CN" altLang="en-US" sz="2800">
                <a:solidFill>
                  <a:srgbClr val="FF0000"/>
                </a:solidFill>
                <a:latin typeface="Times New Roman" pitchFamily="18" charset="0"/>
                <a:ea typeface="叶根友毛笔行书2.0版" pitchFamily="2" charset="-122"/>
                <a:cs typeface="Times New Roman" pitchFamily="18" charset="0"/>
              </a:rPr>
              <a:t>分治法概述</a:t>
            </a:r>
          </a:p>
        </p:txBody>
      </p:sp>
      <p:sp>
        <p:nvSpPr>
          <p:cNvPr id="6" name="Text Box 4" descr="纸莎草纸"/>
          <p:cNvSpPr txBox="1">
            <a:spLocks noChangeArrowheads="1"/>
          </p:cNvSpPr>
          <p:nvPr/>
        </p:nvSpPr>
        <p:spPr bwMode="auto">
          <a:xfrm>
            <a:off x="357158" y="1214422"/>
            <a:ext cx="4391025" cy="519113"/>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3.1.1 </a:t>
            </a:r>
            <a:r>
              <a:rPr lang="zh-CN" altLang="en-US" sz="2800" dirty="0">
                <a:solidFill>
                  <a:srgbClr val="FF0000"/>
                </a:solidFill>
                <a:latin typeface="Consolas" pitchFamily="49" charset="0"/>
                <a:ea typeface="微软雅黑" pitchFamily="34" charset="-122"/>
                <a:cs typeface="Consolas" pitchFamily="49" charset="0"/>
              </a:rPr>
              <a:t>分治法的设计思想</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500034" y="1357298"/>
            <a:ext cx="7848600" cy="535916"/>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ea typeface="楷体" pitchFamily="49" charset="-122"/>
                <a:cs typeface="Times New Roman" pitchFamily="18" charset="0"/>
              </a:rPr>
              <a:t>分治法所能解决的问题一般具有以下几个特征：</a:t>
            </a:r>
          </a:p>
        </p:txBody>
      </p:sp>
      <p:sp>
        <p:nvSpPr>
          <p:cNvPr id="150534" name="Text Box 6"/>
          <p:cNvSpPr txBox="1">
            <a:spLocks noChangeArrowheads="1"/>
          </p:cNvSpPr>
          <p:nvPr/>
        </p:nvSpPr>
        <p:spPr bwMode="auto">
          <a:xfrm>
            <a:off x="323850" y="2205038"/>
            <a:ext cx="8424863" cy="26718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80000" bIns="180000">
            <a:spAutoFit/>
          </a:bodyPr>
          <a:lstStyle/>
          <a:p>
            <a:pPr indent="-342900">
              <a:lnSpc>
                <a:spcPct val="150000"/>
              </a:lnSpc>
            </a:pPr>
            <a:r>
              <a:rPr lang="zh-CN" altLang="en-US" sz="200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1</a:t>
            </a:r>
            <a:r>
              <a:rPr lang="zh-CN" altLang="en-US" sz="2000" dirty="0">
                <a:solidFill>
                  <a:srgbClr val="006600"/>
                </a:solidFill>
                <a:ea typeface="楷体" pitchFamily="49" charset="-122"/>
                <a:cs typeface="Times New Roman" pitchFamily="18" charset="0"/>
              </a:rPr>
              <a:t>）该问题的规模缩小到一定的程度就可以容易地解决。</a:t>
            </a:r>
          </a:p>
          <a:p>
            <a:pPr indent="-342900">
              <a:lnSpc>
                <a:spcPct val="150000"/>
              </a:lnSpc>
            </a:pPr>
            <a:r>
              <a:rPr lang="zh-CN" altLang="en-US" sz="200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2</a:t>
            </a:r>
            <a:r>
              <a:rPr lang="zh-CN" altLang="en-US" sz="2000" dirty="0">
                <a:solidFill>
                  <a:srgbClr val="006600"/>
                </a:solidFill>
                <a:ea typeface="楷体" pitchFamily="49" charset="-122"/>
                <a:cs typeface="Times New Roman" pitchFamily="18" charset="0"/>
              </a:rPr>
              <a:t>）该问题可以分解为若干个规模较小的相同问题。</a:t>
            </a:r>
          </a:p>
          <a:p>
            <a:pPr indent="-342900">
              <a:lnSpc>
                <a:spcPct val="150000"/>
              </a:lnSpc>
            </a:pPr>
            <a:r>
              <a:rPr lang="zh-CN" altLang="en-US" sz="200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3</a:t>
            </a:r>
            <a:r>
              <a:rPr lang="zh-CN" altLang="en-US" sz="2000" dirty="0">
                <a:solidFill>
                  <a:srgbClr val="006600"/>
                </a:solidFill>
                <a:ea typeface="楷体" pitchFamily="49" charset="-122"/>
                <a:cs typeface="Times New Roman" pitchFamily="18" charset="0"/>
              </a:rPr>
              <a:t>）利用该问题分解出的子问题的解可以合并为该问题的解。</a:t>
            </a:r>
          </a:p>
          <a:p>
            <a:pPr indent="-342900">
              <a:lnSpc>
                <a:spcPct val="150000"/>
              </a:lnSpc>
            </a:pPr>
            <a:r>
              <a:rPr lang="zh-CN" altLang="en-US" sz="2000">
                <a:solidFill>
                  <a:srgbClr val="006600"/>
                </a:solidFill>
                <a:ea typeface="楷体" pitchFamily="49" charset="-122"/>
                <a:cs typeface="Times New Roman" pitchFamily="18" charset="0"/>
              </a:rPr>
              <a:t>　（</a:t>
            </a:r>
            <a:r>
              <a:rPr lang="en-US" altLang="zh-CN" sz="2000" dirty="0">
                <a:solidFill>
                  <a:srgbClr val="006600"/>
                </a:solidFill>
                <a:ea typeface="楷体" pitchFamily="49" charset="-122"/>
                <a:cs typeface="Times New Roman" pitchFamily="18" charset="0"/>
              </a:rPr>
              <a:t>4</a:t>
            </a:r>
            <a:r>
              <a:rPr lang="zh-CN" altLang="en-US" sz="2000" dirty="0">
                <a:solidFill>
                  <a:srgbClr val="006600"/>
                </a:solidFill>
                <a:ea typeface="楷体" pitchFamily="49" charset="-122"/>
                <a:cs typeface="Times New Roman" pitchFamily="18" charset="0"/>
              </a:rPr>
              <a:t>）该问题所分解出的各个子问题是相互独</a:t>
            </a:r>
            <a:r>
              <a:rPr lang="zh-CN" altLang="en-US" sz="2000">
                <a:solidFill>
                  <a:srgbClr val="006600"/>
                </a:solidFill>
                <a:ea typeface="楷体" pitchFamily="49" charset="-122"/>
                <a:cs typeface="Times New Roman" pitchFamily="18" charset="0"/>
              </a:rPr>
              <a:t>立的，即</a:t>
            </a:r>
            <a:r>
              <a:rPr lang="zh-CN" altLang="en-US" sz="2000" dirty="0">
                <a:solidFill>
                  <a:srgbClr val="006600"/>
                </a:solidFill>
                <a:ea typeface="楷体" pitchFamily="49" charset="-122"/>
                <a:cs typeface="Times New Roman" pitchFamily="18" charset="0"/>
              </a:rPr>
              <a:t>子问题之间不包含公共的子问题。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descr="纸莎草纸"/>
          <p:cNvSpPr txBox="1">
            <a:spLocks noChangeArrowheads="1"/>
          </p:cNvSpPr>
          <p:nvPr/>
        </p:nvSpPr>
        <p:spPr bwMode="auto">
          <a:xfrm>
            <a:off x="250825" y="404813"/>
            <a:ext cx="4249738" cy="519112"/>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3.1.2 </a:t>
            </a:r>
            <a:r>
              <a:rPr lang="zh-CN" altLang="en-US" sz="2800">
                <a:solidFill>
                  <a:srgbClr val="FF0000"/>
                </a:solidFill>
                <a:latin typeface="Consolas" pitchFamily="49" charset="0"/>
                <a:ea typeface="微软雅黑" pitchFamily="34" charset="-122"/>
                <a:cs typeface="Consolas" pitchFamily="49" charset="0"/>
              </a:rPr>
              <a:t>分治法的求解过程</a:t>
            </a:r>
          </a:p>
        </p:txBody>
      </p:sp>
      <p:sp>
        <p:nvSpPr>
          <p:cNvPr id="206851" name="Text Box 3"/>
          <p:cNvSpPr txBox="1">
            <a:spLocks noChangeArrowheads="1"/>
          </p:cNvSpPr>
          <p:nvPr/>
        </p:nvSpPr>
        <p:spPr bwMode="auto">
          <a:xfrm>
            <a:off x="357158" y="1357298"/>
            <a:ext cx="8208962"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ea typeface="楷体" pitchFamily="49" charset="-122"/>
                <a:cs typeface="Times New Roman" pitchFamily="18" charset="0"/>
              </a:rPr>
              <a:t>分治法通常采用递归算法设计技术，在每一层递归上都有</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个步骤：</a:t>
            </a:r>
          </a:p>
        </p:txBody>
      </p:sp>
      <p:sp>
        <p:nvSpPr>
          <p:cNvPr id="206852" name="Text Box 4"/>
          <p:cNvSpPr txBox="1">
            <a:spLocks noChangeArrowheads="1"/>
          </p:cNvSpPr>
          <p:nvPr/>
        </p:nvSpPr>
        <p:spPr bwMode="auto">
          <a:xfrm>
            <a:off x="539750" y="2133600"/>
            <a:ext cx="7920038" cy="26718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80000" bIns="180000">
            <a:spAutoFit/>
          </a:bodyPr>
          <a:lstStyle/>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① 分解：</a:t>
            </a:r>
            <a:r>
              <a:rPr lang="zh-CN" altLang="en-US" sz="2000">
                <a:solidFill>
                  <a:srgbClr val="0000FF"/>
                </a:solidFill>
                <a:latin typeface="Consolas" pitchFamily="49" charset="0"/>
                <a:ea typeface="仿宋" pitchFamily="49" charset="-122"/>
                <a:cs typeface="Consolas" pitchFamily="49" charset="0"/>
              </a:rPr>
              <a:t>将原问题分解为若干个规模较小，相互独立，与原问题形式相同的子问题。</a:t>
            </a:r>
          </a:p>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② 求解子问题：</a:t>
            </a:r>
            <a:r>
              <a:rPr lang="zh-CN" altLang="en-US" sz="2000">
                <a:solidFill>
                  <a:srgbClr val="0000FF"/>
                </a:solidFill>
                <a:latin typeface="Consolas" pitchFamily="49" charset="0"/>
                <a:ea typeface="仿宋" pitchFamily="49" charset="-122"/>
                <a:cs typeface="Consolas" pitchFamily="49" charset="0"/>
              </a:rPr>
              <a:t>若子问题规模较小而容易被解决则直接求解，否则递归地求解各个子问题。</a:t>
            </a:r>
          </a:p>
          <a:p>
            <a:pPr>
              <a:lnSpc>
                <a:spcPct val="150000"/>
              </a:lnSpc>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C00000"/>
                </a:solidFill>
                <a:latin typeface="Consolas" pitchFamily="49" charset="0"/>
                <a:ea typeface="仿宋" pitchFamily="49" charset="-122"/>
                <a:cs typeface="Consolas" pitchFamily="49" charset="0"/>
              </a:rPr>
              <a:t>③ 合并：</a:t>
            </a:r>
            <a:r>
              <a:rPr lang="zh-CN" altLang="en-US" sz="2000">
                <a:solidFill>
                  <a:srgbClr val="0000FF"/>
                </a:solidFill>
                <a:latin typeface="Consolas" pitchFamily="49" charset="0"/>
                <a:ea typeface="仿宋" pitchFamily="49" charset="-122"/>
                <a:cs typeface="Consolas" pitchFamily="49" charset="0"/>
              </a:rPr>
              <a:t>将各个子问题的解合并为原问题的解。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468313" y="457122"/>
            <a:ext cx="4746629"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楷体" pitchFamily="49" charset="-122"/>
                <a:ea typeface="楷体" pitchFamily="49" charset="-122"/>
              </a:rPr>
              <a:t>分治法的一般的</a:t>
            </a:r>
            <a:r>
              <a:rPr lang="zh-CN" altLang="en-US" sz="2000">
                <a:solidFill>
                  <a:srgbClr val="0000FF"/>
                </a:solidFill>
                <a:latin typeface="楷体" pitchFamily="49" charset="-122"/>
                <a:ea typeface="楷体" pitchFamily="49" charset="-122"/>
              </a:rPr>
              <a:t>算法设计框架如下</a:t>
            </a:r>
            <a:r>
              <a:rPr lang="zh-CN" altLang="en-US" sz="2000" dirty="0">
                <a:solidFill>
                  <a:srgbClr val="0000FF"/>
                </a:solidFill>
                <a:latin typeface="楷体" pitchFamily="49" charset="-122"/>
                <a:ea typeface="楷体" pitchFamily="49" charset="-122"/>
              </a:rPr>
              <a:t>：</a:t>
            </a:r>
          </a:p>
        </p:txBody>
      </p:sp>
      <p:sp>
        <p:nvSpPr>
          <p:cNvPr id="205827" name="Text Box 3"/>
          <p:cNvSpPr txBox="1">
            <a:spLocks noChangeArrowheads="1"/>
          </p:cNvSpPr>
          <p:nvPr/>
        </p:nvSpPr>
        <p:spPr bwMode="auto">
          <a:xfrm>
            <a:off x="539750" y="1341438"/>
            <a:ext cx="7032646" cy="322750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dirty="0">
                <a:solidFill>
                  <a:srgbClr val="C00000"/>
                </a:solidFill>
                <a:latin typeface="Consolas" pitchFamily="49" charset="0"/>
                <a:ea typeface="仿宋" pitchFamily="49" charset="-122"/>
                <a:cs typeface="Consolas" pitchFamily="49" charset="0"/>
              </a:rPr>
              <a:t>divide-and-conquer(P)</a:t>
            </a:r>
          </a:p>
          <a:p>
            <a:pPr>
              <a:lnSpc>
                <a:spcPct val="1500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n</a:t>
            </a:r>
            <a:r>
              <a:rPr lang="en-US" altLang="zh-CN" sz="1800" baseline="-25000" dirty="0" err="1">
                <a:solidFill>
                  <a:srgbClr val="00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 return </a:t>
            </a:r>
            <a:r>
              <a:rPr lang="en-US" altLang="zh-CN" sz="1800" err="1">
                <a:solidFill>
                  <a:srgbClr val="0000FF"/>
                </a:solidFill>
                <a:latin typeface="Consolas" pitchFamily="49" charset="0"/>
                <a:ea typeface="仿宋" pitchFamily="49" charset="-122"/>
                <a:cs typeface="Consolas" pitchFamily="49" charset="0"/>
              </a:rPr>
              <a:t>adhoc</a:t>
            </a:r>
            <a:r>
              <a:rPr lang="en-US" altLang="zh-CN" sz="1800">
                <a:solidFill>
                  <a:srgbClr val="0000FF"/>
                </a:solidFill>
                <a:latin typeface="Consolas" pitchFamily="49" charset="0"/>
                <a:ea typeface="仿宋" pitchFamily="49" charset="-122"/>
                <a:cs typeface="Consolas" pitchFamily="49" charset="0"/>
              </a:rPr>
              <a:t>(P);</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将</a:t>
            </a:r>
            <a:r>
              <a:rPr lang="en-US" altLang="zh-CN" sz="1800" dirty="0">
                <a:solidFill>
                  <a:srgbClr val="0000FF"/>
                </a:solidFill>
                <a:latin typeface="Consolas" pitchFamily="49" charset="0"/>
                <a:ea typeface="仿宋" pitchFamily="49" charset="-122"/>
                <a:cs typeface="Consolas" pitchFamily="49" charset="0"/>
              </a:rPr>
              <a:t>P</a:t>
            </a:r>
            <a:r>
              <a:rPr lang="zh-CN" altLang="en-US" sz="1800" dirty="0">
                <a:solidFill>
                  <a:srgbClr val="0000FF"/>
                </a:solidFill>
                <a:latin typeface="Consolas" pitchFamily="49" charset="0"/>
                <a:ea typeface="仿宋" pitchFamily="49" charset="-122"/>
                <a:cs typeface="Consolas" pitchFamily="49" charset="0"/>
              </a:rPr>
              <a:t>分解为较小的子问</a:t>
            </a:r>
            <a:r>
              <a:rPr lang="zh-CN" altLang="en-US" sz="1800">
                <a:solidFill>
                  <a:srgbClr val="0000FF"/>
                </a:solidFill>
                <a:latin typeface="Consolas" pitchFamily="49" charset="0"/>
                <a:ea typeface="仿宋" pitchFamily="49" charset="-122"/>
                <a:cs typeface="Consolas" pitchFamily="49" charset="0"/>
              </a:rPr>
              <a:t>题 </a:t>
            </a:r>
            <a:r>
              <a:rPr lang="en-US" altLang="zh-CN" sz="1800">
                <a:solidFill>
                  <a:srgbClr val="0000FF"/>
                </a:solidFill>
                <a:latin typeface="Consolas" pitchFamily="49" charset="0"/>
                <a:ea typeface="仿宋" pitchFamily="49" charset="-122"/>
                <a:cs typeface="Consolas" pitchFamily="49" charset="0"/>
              </a:rPr>
              <a:t>P</a:t>
            </a:r>
            <a:r>
              <a:rPr lang="en-US" altLang="zh-CN" sz="1800" baseline="-250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t>
            </a:r>
            <a:r>
              <a:rPr lang="en-US" altLang="zh-CN" sz="1800" baseline="-250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a:t>
            </a:r>
            <a:r>
              <a:rPr lang="en-US" altLang="zh-CN" sz="1800" baseline="-2500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p>
          <a:p>
            <a:pPr>
              <a:lnSpc>
                <a:spcPct val="150000"/>
              </a:lnSpc>
            </a:pPr>
            <a:r>
              <a:rPr lang="en-US" altLang="zh-CN" sz="1800">
                <a:solidFill>
                  <a:srgbClr val="0000FF"/>
                </a:solidFill>
                <a:latin typeface="Consolas" pitchFamily="49" charset="0"/>
                <a:ea typeface="仿宋" pitchFamily="49" charset="-122"/>
                <a:cs typeface="Consolas" pitchFamily="49" charset="0"/>
              </a:rPr>
              <a:t>   for(i=1;i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k;i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循环处理</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次</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a:t>
            </a:r>
            <a:r>
              <a:rPr lang="en-US" altLang="zh-CN" sz="1800" baseline="-250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C00000"/>
                </a:solidFill>
                <a:latin typeface="Consolas" pitchFamily="49" charset="0"/>
                <a:ea typeface="仿宋" pitchFamily="49" charset="-122"/>
                <a:cs typeface="Consolas" pitchFamily="49" charset="0"/>
              </a:rPr>
              <a:t>divide-and-conquer(P</a:t>
            </a:r>
            <a:r>
              <a:rPr lang="en-US" altLang="zh-CN" sz="1800" baseline="-25000" dirty="0">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递归解决</a:t>
            </a:r>
            <a:r>
              <a:rPr lang="en-US" altLang="zh-CN" sz="1800" dirty="0">
                <a:solidFill>
                  <a:srgbClr val="00B0F0"/>
                </a:solidFill>
                <a:latin typeface="Consolas" pitchFamily="49" charset="0"/>
                <a:ea typeface="仿宋" pitchFamily="49" charset="-122"/>
                <a:cs typeface="Consolas" pitchFamily="49" charset="0"/>
              </a:rPr>
              <a:t>P</a:t>
            </a:r>
            <a:r>
              <a:rPr lang="en-US" altLang="zh-CN" sz="1800" baseline="-25000" dirty="0">
                <a:solidFill>
                  <a:srgbClr val="00B0F0"/>
                </a:solidFill>
                <a:latin typeface="Consolas" pitchFamily="49" charset="0"/>
                <a:ea typeface="仿宋" pitchFamily="49" charset="-122"/>
                <a:cs typeface="Consolas" pitchFamily="49" charset="0"/>
              </a:rPr>
              <a:t>i</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merge(y</a:t>
            </a:r>
            <a:r>
              <a:rPr lang="en-US" altLang="zh-CN" sz="1800" baseline="-250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a:t>
            </a:r>
            <a:r>
              <a:rPr lang="en-US" altLang="zh-CN" sz="1800" baseline="-250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a:t>
            </a:r>
            <a:r>
              <a:rPr lang="en-US" altLang="zh-CN" sz="1800" baseline="-250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合并子问题</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328EF98-5BC9-4011-8C39-C5642DA0F63C}" type="slidenum">
              <a:rPr lang="en-US" altLang="zh-CN"/>
              <a:pPr/>
              <a:t>5</a:t>
            </a:fld>
            <a:endParaRPr lang="en-US" altLang="zh-CN"/>
          </a:p>
        </p:txBody>
      </p:sp>
      <p:sp>
        <p:nvSpPr>
          <p:cNvPr id="13314" name="Rectangle 2"/>
          <p:cNvSpPr>
            <a:spLocks noGrp="1" noChangeArrowheads="1"/>
          </p:cNvSpPr>
          <p:nvPr>
            <p:ph type="title"/>
          </p:nvPr>
        </p:nvSpPr>
        <p:spPr/>
        <p:txBody>
          <a:bodyPr/>
          <a:lstStyle/>
          <a:p>
            <a:r>
              <a:rPr lang="en-US" altLang="zh-CN"/>
              <a:t>Stack frames for subprograms</a:t>
            </a:r>
          </a:p>
        </p:txBody>
      </p:sp>
      <p:pic>
        <p:nvPicPr>
          <p:cNvPr id="13315" name="Picture 3"/>
          <p:cNvPicPr>
            <a:picLocks noChangeAspect="1" noChangeArrowheads="1"/>
          </p:cNvPicPr>
          <p:nvPr/>
        </p:nvPicPr>
        <p:blipFill>
          <a:blip r:embed="rId3"/>
          <a:srcRect/>
          <a:stretch>
            <a:fillRect/>
          </a:stretch>
        </p:blipFill>
        <p:spPr bwMode="auto">
          <a:xfrm>
            <a:off x="468313" y="2290763"/>
            <a:ext cx="8186737" cy="2501900"/>
          </a:xfrm>
          <a:prstGeom prst="rect">
            <a:avLst/>
          </a:prstGeom>
          <a:noFill/>
          <a:ln w="9525">
            <a:solidFill>
              <a:schemeClr val="bg2"/>
            </a:solidFill>
            <a:miter lim="800000"/>
            <a:headEnd/>
            <a:tailEnd/>
          </a:ln>
          <a:effectLst>
            <a:outerShdw dist="107763" dir="2700000" algn="ctr" rotWithShape="0">
              <a:schemeClr val="bg2">
                <a:alpha val="50000"/>
              </a:schemeClr>
            </a:outerShdw>
          </a:effectLst>
        </p:spPr>
      </p:pic>
      <p:sp>
        <p:nvSpPr>
          <p:cNvPr id="13316" name="Rectangle 4"/>
          <p:cNvSpPr>
            <a:spLocks noChangeArrowheads="1"/>
          </p:cNvSpPr>
          <p:nvPr/>
        </p:nvSpPr>
        <p:spPr bwMode="auto">
          <a:xfrm>
            <a:off x="7956550" y="5589588"/>
            <a:ext cx="407988"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1703634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428596" y="1214422"/>
            <a:ext cx="8208962" cy="2900666"/>
          </a:xfrm>
          <a:prstGeom prst="rect">
            <a:avLst/>
          </a:prstGeom>
          <a:noFill/>
          <a:ln w="9525">
            <a:noFill/>
            <a:miter lim="800000"/>
            <a:headEnd/>
            <a:tailEnd/>
          </a:ln>
          <a:effectLst/>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根据分治法的分割</a:t>
            </a:r>
            <a:r>
              <a:rPr lang="zh-CN" altLang="en-US" sz="2000">
                <a:solidFill>
                  <a:srgbClr val="0000FF"/>
                </a:solidFill>
                <a:latin typeface="Consolas" pitchFamily="49" charset="0"/>
                <a:ea typeface="楷体" pitchFamily="49" charset="-122"/>
                <a:cs typeface="Consolas" pitchFamily="49" charset="0"/>
              </a:rPr>
              <a:t>原则，原</a:t>
            </a:r>
            <a:r>
              <a:rPr lang="zh-CN" altLang="en-US" sz="2000" dirty="0">
                <a:solidFill>
                  <a:srgbClr val="0000FF"/>
                </a:solidFill>
                <a:latin typeface="Consolas" pitchFamily="49" charset="0"/>
                <a:ea typeface="楷体" pitchFamily="49" charset="-122"/>
                <a:cs typeface="Consolas" pitchFamily="49" charset="0"/>
              </a:rPr>
              <a:t>问题应该分为多少个子问题才较适宜？各个子问题的规模应该怎样才为适当？</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这些问题很难予以肯定的回答。但人们从大量实践中</a:t>
            </a:r>
            <a:r>
              <a:rPr lang="zh-CN" altLang="en-US" sz="2000">
                <a:solidFill>
                  <a:srgbClr val="0000FF"/>
                </a:solidFill>
                <a:latin typeface="Consolas" pitchFamily="49" charset="0"/>
                <a:ea typeface="楷体" pitchFamily="49" charset="-122"/>
                <a:cs typeface="Consolas" pitchFamily="49" charset="0"/>
              </a:rPr>
              <a:t>发现，在</a:t>
            </a:r>
            <a:r>
              <a:rPr lang="zh-CN" altLang="en-US" sz="2000" dirty="0">
                <a:solidFill>
                  <a:srgbClr val="0000FF"/>
                </a:solidFill>
                <a:latin typeface="Consolas" pitchFamily="49" charset="0"/>
                <a:ea typeface="楷体" pitchFamily="49" charset="-122"/>
                <a:cs typeface="Consolas" pitchFamily="49" charset="0"/>
              </a:rPr>
              <a:t>用分治法设计算</a:t>
            </a:r>
            <a:r>
              <a:rPr lang="zh-CN" altLang="en-US" sz="2000">
                <a:solidFill>
                  <a:srgbClr val="0000FF"/>
                </a:solidFill>
                <a:latin typeface="Consolas" pitchFamily="49" charset="0"/>
                <a:ea typeface="楷体" pitchFamily="49" charset="-122"/>
                <a:cs typeface="Consolas" pitchFamily="49" charset="0"/>
              </a:rPr>
              <a:t>法时，最</a:t>
            </a:r>
            <a:r>
              <a:rPr lang="zh-CN" altLang="en-US" sz="2000" dirty="0">
                <a:solidFill>
                  <a:srgbClr val="0000FF"/>
                </a:solidFill>
                <a:latin typeface="Consolas" pitchFamily="49" charset="0"/>
                <a:ea typeface="楷体" pitchFamily="49" charset="-122"/>
                <a:cs typeface="Consolas" pitchFamily="49" charset="0"/>
              </a:rPr>
              <a:t>好使子问题的规模大致相同。换句</a:t>
            </a:r>
            <a:r>
              <a:rPr lang="zh-CN" altLang="en-US" sz="2000">
                <a:solidFill>
                  <a:srgbClr val="0000FF"/>
                </a:solidFill>
                <a:latin typeface="Consolas" pitchFamily="49" charset="0"/>
                <a:ea typeface="楷体" pitchFamily="49" charset="-122"/>
                <a:cs typeface="Consolas" pitchFamily="49" charset="0"/>
              </a:rPr>
              <a:t>话说，将</a:t>
            </a:r>
            <a:r>
              <a:rPr lang="zh-CN" altLang="en-US" sz="2000" dirty="0">
                <a:solidFill>
                  <a:srgbClr val="0000FF"/>
                </a:solidFill>
                <a:latin typeface="Consolas" pitchFamily="49" charset="0"/>
                <a:ea typeface="楷体" pitchFamily="49" charset="-122"/>
                <a:cs typeface="Consolas" pitchFamily="49" charset="0"/>
              </a:rPr>
              <a:t>一个问题分成大小相等的</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个子问题的处理方法是行之有效的。</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时称为</a:t>
            </a:r>
            <a:r>
              <a:rPr lang="zh-CN" altLang="en-US" sz="2000" dirty="0">
                <a:solidFill>
                  <a:srgbClr val="FF0000"/>
                </a:solidFill>
                <a:latin typeface="Consolas" pitchFamily="49" charset="0"/>
                <a:ea typeface="楷体" pitchFamily="49" charset="-122"/>
                <a:cs typeface="Consolas" pitchFamily="49" charset="0"/>
              </a:rPr>
              <a:t>减治法</a:t>
            </a:r>
            <a:r>
              <a:rPr lang="zh-CN" altLang="en-US" sz="2000" dirty="0">
                <a:latin typeface="Consolas" pitchFamily="49" charset="0"/>
                <a:ea typeface="楷体" pitchFamily="49" charset="-122"/>
                <a:cs typeface="Consolas" pitchFamily="49"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7158" y="357166"/>
            <a:ext cx="8501122" cy="1477328"/>
          </a:xfrm>
          <a:prstGeom prst="rect">
            <a:avLst/>
          </a:prstGeom>
          <a:solidFill>
            <a:schemeClr val="accent5">
              <a:lumMod val="40000"/>
              <a:lumOff val="60000"/>
            </a:schemeClr>
          </a:solidFill>
          <a:ln w="9525">
            <a:noFill/>
            <a:miter lim="800000"/>
            <a:headEnd/>
            <a:tailEnd/>
          </a:ln>
          <a:effectLst/>
        </p:spPr>
        <p:txBody>
          <a:bodyPr wrap="square">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许多问题可以</a:t>
            </a:r>
            <a:r>
              <a:rPr lang="zh-CN" altLang="en-US" sz="2000">
                <a:solidFill>
                  <a:srgbClr val="0000FF"/>
                </a:solidFill>
                <a:latin typeface="Consolas" pitchFamily="49" charset="0"/>
                <a:ea typeface="楷体" pitchFamily="49" charset="-122"/>
                <a:cs typeface="Consolas" pitchFamily="49" charset="0"/>
              </a:rPr>
              <a:t>取 </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，称</a:t>
            </a:r>
            <a:r>
              <a:rPr lang="zh-CN" altLang="en-US" sz="2000" dirty="0">
                <a:solidFill>
                  <a:srgbClr val="0000FF"/>
                </a:solidFill>
                <a:latin typeface="Consolas" pitchFamily="49" charset="0"/>
                <a:ea typeface="楷体" pitchFamily="49" charset="-122"/>
                <a:cs typeface="Consolas" pitchFamily="49" charset="0"/>
              </a:rPr>
              <a:t>为</a:t>
            </a:r>
            <a:r>
              <a:rPr lang="zh-CN" altLang="en-US" sz="2000" dirty="0">
                <a:solidFill>
                  <a:srgbClr val="FF0000"/>
                </a:solidFill>
                <a:latin typeface="Consolas" pitchFamily="49" charset="0"/>
                <a:ea typeface="楷体" pitchFamily="49" charset="-122"/>
                <a:cs typeface="Consolas" pitchFamily="49" charset="0"/>
              </a:rPr>
              <a:t>二</a:t>
            </a:r>
            <a:r>
              <a:rPr lang="zh-CN" altLang="en-US" sz="2000">
                <a:solidFill>
                  <a:srgbClr val="FF0000"/>
                </a:solidFill>
                <a:latin typeface="Consolas" pitchFamily="49" charset="0"/>
                <a:ea typeface="楷体" pitchFamily="49" charset="-122"/>
                <a:cs typeface="Consolas" pitchFamily="49" charset="0"/>
              </a:rPr>
              <a:t>分法</a:t>
            </a:r>
            <a:r>
              <a:rPr lang="zh-CN" altLang="en-US" sz="2000">
                <a:solidFill>
                  <a:srgbClr val="0000FF"/>
                </a:solidFill>
                <a:latin typeface="Consolas" pitchFamily="49" charset="0"/>
                <a:ea typeface="楷体" pitchFamily="49" charset="-122"/>
                <a:cs typeface="Consolas" pitchFamily="49" charset="0"/>
              </a:rPr>
              <a:t>，如</a:t>
            </a:r>
            <a:r>
              <a:rPr lang="zh-CN" altLang="en-US" sz="2000" dirty="0">
                <a:solidFill>
                  <a:srgbClr val="0000FF"/>
                </a:solidFill>
                <a:latin typeface="Consolas" pitchFamily="49" charset="0"/>
                <a:ea typeface="楷体" pitchFamily="49" charset="-122"/>
                <a:cs typeface="Consolas" pitchFamily="49" charset="0"/>
              </a:rPr>
              <a:t>图</a:t>
            </a:r>
            <a:r>
              <a:rPr lang="en-US" altLang="zh-CN" sz="2000" dirty="0">
                <a:solidFill>
                  <a:srgbClr val="0000FF"/>
                </a:solidFill>
                <a:latin typeface="Consolas" pitchFamily="49" charset="0"/>
                <a:ea typeface="楷体" pitchFamily="49" charset="-122"/>
                <a:cs typeface="Consolas" pitchFamily="49" charset="0"/>
              </a:rPr>
              <a:t>4.1</a:t>
            </a:r>
            <a:r>
              <a:rPr lang="zh-CN" altLang="en-US" sz="2000">
                <a:solidFill>
                  <a:srgbClr val="0000FF"/>
                </a:solidFill>
                <a:latin typeface="Consolas" pitchFamily="49" charset="0"/>
                <a:ea typeface="楷体" pitchFamily="49" charset="-122"/>
                <a:cs typeface="Consolas" pitchFamily="49" charset="0"/>
              </a:rPr>
              <a:t>所示，这</a:t>
            </a:r>
            <a:r>
              <a:rPr lang="zh-CN" altLang="en-US" sz="2000" dirty="0">
                <a:solidFill>
                  <a:srgbClr val="0000FF"/>
                </a:solidFill>
                <a:latin typeface="Consolas" pitchFamily="49" charset="0"/>
                <a:ea typeface="楷体" pitchFamily="49" charset="-122"/>
                <a:cs typeface="Consolas" pitchFamily="49" charset="0"/>
              </a:rPr>
              <a:t>种使子问题规模大致相等的做法是出自一种平衡子问题的</a:t>
            </a:r>
            <a:r>
              <a:rPr lang="zh-CN" altLang="en-US" sz="2000">
                <a:solidFill>
                  <a:srgbClr val="0000FF"/>
                </a:solidFill>
                <a:latin typeface="Consolas" pitchFamily="49" charset="0"/>
                <a:ea typeface="楷体" pitchFamily="49" charset="-122"/>
                <a:cs typeface="Consolas" pitchFamily="49" charset="0"/>
              </a:rPr>
              <a:t>思想，它</a:t>
            </a:r>
            <a:r>
              <a:rPr lang="zh-CN" altLang="en-US" sz="2000" dirty="0">
                <a:solidFill>
                  <a:srgbClr val="0000FF"/>
                </a:solidFill>
                <a:latin typeface="Consolas" pitchFamily="49" charset="0"/>
                <a:ea typeface="楷体" pitchFamily="49" charset="-122"/>
                <a:cs typeface="Consolas" pitchFamily="49" charset="0"/>
              </a:rPr>
              <a:t>几乎总是比子问题规模不等的做法要好。</a:t>
            </a:r>
          </a:p>
        </p:txBody>
      </p:sp>
      <p:grpSp>
        <p:nvGrpSpPr>
          <p:cNvPr id="29" name="组合 28"/>
          <p:cNvGrpSpPr/>
          <p:nvPr/>
        </p:nvGrpSpPr>
        <p:grpSpPr>
          <a:xfrm>
            <a:off x="1285852" y="2000240"/>
            <a:ext cx="5357850" cy="3409258"/>
            <a:chOff x="1285852" y="2000240"/>
            <a:chExt cx="5357850" cy="3409258"/>
          </a:xfrm>
        </p:grpSpPr>
        <p:sp>
          <p:nvSpPr>
            <p:cNvPr id="5" name="矩形 4"/>
            <p:cNvSpPr/>
            <p:nvPr/>
          </p:nvSpPr>
          <p:spPr>
            <a:xfrm>
              <a:off x="3571868" y="200024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 name="矩形 5"/>
            <p:cNvSpPr/>
            <p:nvPr/>
          </p:nvSpPr>
          <p:spPr>
            <a:xfrm>
              <a:off x="2143108" y="307181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1357290"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2786050"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1285852"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sp>
          <p:nvSpPr>
            <p:cNvPr id="10" name="TextBox 9"/>
            <p:cNvSpPr txBox="1"/>
            <p:nvPr/>
          </p:nvSpPr>
          <p:spPr>
            <a:xfrm>
              <a:off x="2857488"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cxnSp>
          <p:nvCxnSpPr>
            <p:cNvPr id="12" name="直接箭头连接符 11"/>
            <p:cNvCxnSpPr/>
            <p:nvPr/>
          </p:nvCxnSpPr>
          <p:spPr>
            <a:xfrm rot="5400000">
              <a:off x="1857356" y="3643314"/>
              <a:ext cx="57150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endCxn id="8" idx="0"/>
            </p:cNvCxnSpPr>
            <p:nvPr/>
          </p:nvCxnSpPr>
          <p:spPr>
            <a:xfrm rot="16200000" flipH="1">
              <a:off x="2678893" y="3607595"/>
              <a:ext cx="571504"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矩形 17"/>
            <p:cNvSpPr/>
            <p:nvPr/>
          </p:nvSpPr>
          <p:spPr>
            <a:xfrm>
              <a:off x="5143504" y="307181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9" name="矩形 18"/>
            <p:cNvSpPr/>
            <p:nvPr/>
          </p:nvSpPr>
          <p:spPr>
            <a:xfrm>
              <a:off x="4357686"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5786446" y="4143380"/>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P(</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4286248"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sp>
          <p:nvSpPr>
            <p:cNvPr id="22" name="TextBox 21"/>
            <p:cNvSpPr txBox="1"/>
            <p:nvPr/>
          </p:nvSpPr>
          <p:spPr>
            <a:xfrm>
              <a:off x="5857884" y="4824723"/>
              <a:ext cx="642942" cy="584775"/>
            </a:xfrm>
            <a:prstGeom prst="rect">
              <a:avLst/>
            </a:prstGeom>
            <a:noFill/>
          </p:spPr>
          <p:txBody>
            <a:bodyPr wrap="square" rtlCol="0">
              <a:spAutoFit/>
            </a:bodyPr>
            <a:lstStyle/>
            <a:p>
              <a:r>
                <a:rPr lang="en-US" altLang="zh-CN" sz="3200">
                  <a:solidFill>
                    <a:srgbClr val="0000FF"/>
                  </a:solidFill>
                  <a:latin typeface="Consolas" pitchFamily="49" charset="0"/>
                  <a:cs typeface="Consolas" pitchFamily="49" charset="0"/>
                </a:rPr>
                <a:t>…</a:t>
              </a:r>
              <a:endParaRPr lang="zh-CN" altLang="en-US" sz="3200">
                <a:solidFill>
                  <a:srgbClr val="0000FF"/>
                </a:solidFill>
                <a:latin typeface="Consolas" pitchFamily="49" charset="0"/>
                <a:cs typeface="Consolas" pitchFamily="49" charset="0"/>
              </a:endParaRPr>
            </a:p>
          </p:txBody>
        </p:sp>
        <p:cxnSp>
          <p:nvCxnSpPr>
            <p:cNvPr id="23" name="直接箭头连接符 22"/>
            <p:cNvCxnSpPr/>
            <p:nvPr/>
          </p:nvCxnSpPr>
          <p:spPr>
            <a:xfrm rot="5400000">
              <a:off x="4857752" y="3643314"/>
              <a:ext cx="571504"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endCxn id="20" idx="0"/>
            </p:cNvCxnSpPr>
            <p:nvPr/>
          </p:nvCxnSpPr>
          <p:spPr>
            <a:xfrm rot="16200000" flipH="1">
              <a:off x="5679289" y="3607595"/>
              <a:ext cx="571504"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0800000" flipV="1">
              <a:off x="3000364" y="2500306"/>
              <a:ext cx="714380"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a:off x="4286248" y="2500306"/>
              <a:ext cx="857256"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ext Box 3" descr="纸莎草纸"/>
          <p:cNvSpPr txBox="1">
            <a:spLocks noChangeArrowheads="1"/>
          </p:cNvSpPr>
          <p:nvPr/>
        </p:nvSpPr>
        <p:spPr bwMode="auto">
          <a:xfrm>
            <a:off x="539750" y="1268413"/>
            <a:ext cx="3032118"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3.2.1 </a:t>
            </a:r>
            <a:r>
              <a:rPr lang="zh-CN" altLang="en-US" sz="2800">
                <a:solidFill>
                  <a:srgbClr val="FF0000"/>
                </a:solidFill>
                <a:latin typeface="Consolas" pitchFamily="49" charset="0"/>
                <a:ea typeface="微软雅黑" pitchFamily="34" charset="-122"/>
                <a:cs typeface="Consolas" pitchFamily="49" charset="0"/>
              </a:rPr>
              <a:t>快速排序</a:t>
            </a:r>
          </a:p>
        </p:txBody>
      </p:sp>
      <p:sp>
        <p:nvSpPr>
          <p:cNvPr id="202756" name="Text Box 4"/>
          <p:cNvSpPr txBox="1">
            <a:spLocks noChangeArrowheads="1"/>
          </p:cNvSpPr>
          <p:nvPr/>
        </p:nvSpPr>
        <p:spPr bwMode="auto">
          <a:xfrm>
            <a:off x="611188" y="1987550"/>
            <a:ext cx="7848600" cy="3311740"/>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dirty="0">
                <a:ea typeface="楷体" pitchFamily="49" charset="-122"/>
                <a:cs typeface="Times New Roman" pitchFamily="18" charset="0"/>
              </a:rPr>
              <a:t>　　</a:t>
            </a:r>
            <a:r>
              <a:rPr lang="zh-CN" altLang="en-US" sz="2200" dirty="0">
                <a:solidFill>
                  <a:srgbClr val="C00000"/>
                </a:solidFill>
                <a:latin typeface="微软雅黑" pitchFamily="34" charset="-122"/>
                <a:ea typeface="微软雅黑" pitchFamily="34" charset="-122"/>
                <a:cs typeface="Times New Roman" pitchFamily="18" charset="0"/>
              </a:rPr>
              <a:t>基本思想：</a:t>
            </a:r>
            <a:r>
              <a:rPr lang="zh-CN" altLang="en-US" sz="2000" dirty="0">
                <a:solidFill>
                  <a:srgbClr val="0000FF"/>
                </a:solidFill>
                <a:latin typeface="Consolas" pitchFamily="49" charset="0"/>
                <a:ea typeface="仿宋" pitchFamily="49" charset="-122"/>
                <a:cs typeface="Consolas" pitchFamily="49" charset="0"/>
              </a:rPr>
              <a:t>在待排序的</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个元素中任取一个元素（通常取第一个元素）作为</a:t>
            </a:r>
            <a:r>
              <a:rPr lang="zh-CN" altLang="en-US" sz="2000">
                <a:solidFill>
                  <a:srgbClr val="006600"/>
                </a:solidFill>
                <a:latin typeface="Consolas" pitchFamily="49" charset="0"/>
                <a:ea typeface="仿宋" pitchFamily="49" charset="-122"/>
                <a:cs typeface="Consolas" pitchFamily="49" charset="0"/>
              </a:rPr>
              <a:t>基准</a:t>
            </a:r>
            <a:r>
              <a:rPr lang="zh-CN" altLang="en-US" sz="2000">
                <a:solidFill>
                  <a:srgbClr val="0000FF"/>
                </a:solidFill>
                <a:latin typeface="Consolas" pitchFamily="49" charset="0"/>
                <a:ea typeface="仿宋" pitchFamily="49" charset="-122"/>
                <a:cs typeface="Consolas" pitchFamily="49" charset="0"/>
              </a:rPr>
              <a:t>，把</a:t>
            </a:r>
            <a:r>
              <a:rPr lang="zh-CN" altLang="en-US" sz="2000" dirty="0">
                <a:solidFill>
                  <a:srgbClr val="0000FF"/>
                </a:solidFill>
                <a:latin typeface="Consolas" pitchFamily="49" charset="0"/>
                <a:ea typeface="仿宋" pitchFamily="49" charset="-122"/>
                <a:cs typeface="Consolas" pitchFamily="49" charset="0"/>
              </a:rPr>
              <a:t>该元素放入最终位</a:t>
            </a:r>
            <a:r>
              <a:rPr lang="zh-CN" altLang="en-US" sz="2000">
                <a:solidFill>
                  <a:srgbClr val="0000FF"/>
                </a:solidFill>
                <a:latin typeface="Consolas" pitchFamily="49" charset="0"/>
                <a:ea typeface="仿宋" pitchFamily="49" charset="-122"/>
                <a:cs typeface="Consolas" pitchFamily="49" charset="0"/>
              </a:rPr>
              <a:t>置后，整</a:t>
            </a:r>
            <a:r>
              <a:rPr lang="zh-CN" altLang="en-US" sz="2000" dirty="0">
                <a:solidFill>
                  <a:srgbClr val="0000FF"/>
                </a:solidFill>
                <a:latin typeface="Consolas" pitchFamily="49" charset="0"/>
                <a:ea typeface="仿宋" pitchFamily="49" charset="-122"/>
                <a:cs typeface="Consolas" pitchFamily="49" charset="0"/>
              </a:rPr>
              <a:t>个数据序列被基准分割成两个子</a:t>
            </a:r>
            <a:r>
              <a:rPr lang="zh-CN" altLang="en-US" sz="2000">
                <a:solidFill>
                  <a:srgbClr val="0000FF"/>
                </a:solidFill>
                <a:latin typeface="Consolas" pitchFamily="49" charset="0"/>
                <a:ea typeface="仿宋" pitchFamily="49" charset="-122"/>
                <a:cs typeface="Consolas" pitchFamily="49" charset="0"/>
              </a:rPr>
              <a:t>序列，所</a:t>
            </a:r>
            <a:r>
              <a:rPr lang="zh-CN" altLang="en-US" sz="2000" dirty="0">
                <a:solidFill>
                  <a:srgbClr val="0000FF"/>
                </a:solidFill>
                <a:latin typeface="Consolas" pitchFamily="49" charset="0"/>
                <a:ea typeface="仿宋" pitchFamily="49" charset="-122"/>
                <a:cs typeface="Consolas" pitchFamily="49" charset="0"/>
              </a:rPr>
              <a:t>有小于基准的元素放置在前子序</a:t>
            </a:r>
            <a:r>
              <a:rPr lang="zh-CN" altLang="en-US" sz="2000">
                <a:solidFill>
                  <a:srgbClr val="0000FF"/>
                </a:solidFill>
                <a:latin typeface="Consolas" pitchFamily="49" charset="0"/>
                <a:ea typeface="仿宋" pitchFamily="49" charset="-122"/>
                <a:cs typeface="Consolas" pitchFamily="49" charset="0"/>
              </a:rPr>
              <a:t>列中，所</a:t>
            </a:r>
            <a:r>
              <a:rPr lang="zh-CN" altLang="en-US" sz="2000" dirty="0">
                <a:solidFill>
                  <a:srgbClr val="0000FF"/>
                </a:solidFill>
                <a:latin typeface="Consolas" pitchFamily="49" charset="0"/>
                <a:ea typeface="仿宋" pitchFamily="49" charset="-122"/>
                <a:cs typeface="Consolas" pitchFamily="49" charset="0"/>
              </a:rPr>
              <a:t>有大于基准的元素放置在后子序</a:t>
            </a:r>
            <a:r>
              <a:rPr lang="zh-CN" altLang="en-US" sz="2000">
                <a:solidFill>
                  <a:srgbClr val="0000FF"/>
                </a:solidFill>
                <a:latin typeface="Consolas" pitchFamily="49" charset="0"/>
                <a:ea typeface="仿宋" pitchFamily="49" charset="-122"/>
                <a:cs typeface="Consolas" pitchFamily="49" charset="0"/>
              </a:rPr>
              <a:t>列中，并</a:t>
            </a:r>
            <a:r>
              <a:rPr lang="zh-CN" altLang="en-US" sz="2000" dirty="0">
                <a:solidFill>
                  <a:srgbClr val="0000FF"/>
                </a:solidFill>
                <a:latin typeface="Consolas" pitchFamily="49" charset="0"/>
                <a:ea typeface="仿宋" pitchFamily="49" charset="-122"/>
                <a:cs typeface="Consolas" pitchFamily="49" charset="0"/>
              </a:rPr>
              <a:t>把基准排在这两个子序列的</a:t>
            </a:r>
            <a:r>
              <a:rPr lang="zh-CN" altLang="en-US" sz="2000">
                <a:solidFill>
                  <a:srgbClr val="0000FF"/>
                </a:solidFill>
                <a:latin typeface="Consolas" pitchFamily="49" charset="0"/>
                <a:ea typeface="仿宋" pitchFamily="49" charset="-122"/>
                <a:cs typeface="Consolas" pitchFamily="49" charset="0"/>
              </a:rPr>
              <a:t>中间，这</a:t>
            </a:r>
            <a:r>
              <a:rPr lang="zh-CN" altLang="en-US" sz="2000" dirty="0">
                <a:solidFill>
                  <a:srgbClr val="0000FF"/>
                </a:solidFill>
                <a:latin typeface="Consolas" pitchFamily="49" charset="0"/>
                <a:ea typeface="仿宋" pitchFamily="49" charset="-122"/>
                <a:cs typeface="Consolas" pitchFamily="49" charset="0"/>
              </a:rPr>
              <a:t>个过程称作</a:t>
            </a:r>
            <a:r>
              <a:rPr lang="zh-CN" altLang="en-US" sz="2000" dirty="0">
                <a:solidFill>
                  <a:srgbClr val="CC3300"/>
                </a:solidFill>
                <a:latin typeface="Consolas" pitchFamily="49" charset="0"/>
                <a:ea typeface="仿宋" pitchFamily="49" charset="-122"/>
                <a:cs typeface="Consolas" pitchFamily="49" charset="0"/>
              </a:rPr>
              <a:t>划分</a:t>
            </a:r>
            <a:r>
              <a:rPr lang="zh-CN" altLang="en-US" sz="2000" dirty="0">
                <a:latin typeface="Consolas" pitchFamily="49" charset="0"/>
                <a:ea typeface="仿宋" pitchFamily="49" charset="-122"/>
                <a:cs typeface="Consolas" pitchFamily="49" charset="0"/>
              </a:rPr>
              <a:t>。</a:t>
            </a:r>
          </a:p>
          <a:p>
            <a:pPr>
              <a:lnSpc>
                <a:spcPct val="150000"/>
              </a:lnSpc>
              <a:spcBef>
                <a:spcPts val="0"/>
              </a:spcBef>
            </a:pPr>
            <a:r>
              <a:rPr lang="zh-CN" altLang="en-US" sz="2000" dirty="0">
                <a:latin typeface="Consolas" pitchFamily="49" charset="0"/>
                <a:ea typeface="仿宋" pitchFamily="49" charset="-122"/>
                <a:cs typeface="Consolas" pitchFamily="49" charset="0"/>
              </a:rPr>
              <a:t>　</a:t>
            </a:r>
            <a:r>
              <a:rPr lang="zh-CN" altLang="en-US" sz="2000">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然后对两个子序列分别重复上述过程，直至每个子序列内只有一个记录或空为止。</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00034" y="357166"/>
            <a:ext cx="385765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Verdana" pitchFamily="34" charset="0"/>
                <a:cs typeface="Consolas" pitchFamily="49" charset="0"/>
              </a:rPr>
              <a:t>3.2</a:t>
            </a:r>
            <a:r>
              <a:rPr lang="pt-BR" altLang="zh-CN" sz="2800">
                <a:solidFill>
                  <a:srgbClr val="FF0000"/>
                </a:solidFill>
                <a:latin typeface="Consolas" pitchFamily="49" charset="0"/>
                <a:ea typeface="叶根友毛笔行书2.0版" pitchFamily="2" charset="-122"/>
                <a:cs typeface="Consolas" pitchFamily="49" charset="0"/>
              </a:rPr>
              <a:t> </a:t>
            </a:r>
            <a:r>
              <a:rPr lang="zh-CN" altLang="zh-CN" sz="2800">
                <a:solidFill>
                  <a:srgbClr val="FF0000"/>
                </a:solidFill>
                <a:latin typeface="Consolas" pitchFamily="49" charset="0"/>
                <a:ea typeface="叶根友毛笔行书2.0版" pitchFamily="2" charset="-122"/>
                <a:cs typeface="Consolas" pitchFamily="49" charset="0"/>
              </a:rPr>
              <a:t>求解排序问题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6"/>
          <p:cNvGrpSpPr/>
          <p:nvPr/>
        </p:nvGrpSpPr>
        <p:grpSpPr>
          <a:xfrm>
            <a:off x="1285852" y="130710"/>
            <a:ext cx="4857784" cy="2512472"/>
            <a:chOff x="1285852" y="130710"/>
            <a:chExt cx="4857784" cy="2512472"/>
          </a:xfrm>
        </p:grpSpPr>
        <p:sp>
          <p:nvSpPr>
            <p:cNvPr id="6" name="矩形 5"/>
            <p:cNvSpPr/>
            <p:nvPr/>
          </p:nvSpPr>
          <p:spPr>
            <a:xfrm>
              <a:off x="1285852" y="571480"/>
              <a:ext cx="4857784"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bg1"/>
                  </a:solidFill>
                  <a:latin typeface="Consolas" pitchFamily="49" charset="0"/>
                  <a:cs typeface="Consolas" pitchFamily="49" charset="0"/>
                </a:rPr>
                <a:t>a</a:t>
              </a:r>
              <a:r>
                <a:rPr lang="en-US" altLang="zh-CN" sz="2000" dirty="0">
                  <a:solidFill>
                    <a:schemeClr val="bg1"/>
                  </a:solidFill>
                  <a:latin typeface="Consolas" pitchFamily="49" charset="0"/>
                  <a:cs typeface="Consolas" pitchFamily="49" charset="0"/>
                </a:rPr>
                <a:t>[</a:t>
              </a:r>
              <a:r>
                <a:rPr lang="en-US" altLang="zh-CN" sz="2000" i="1" dirty="0">
                  <a:solidFill>
                    <a:schemeClr val="bg1"/>
                  </a:solidFill>
                  <a:latin typeface="Consolas" pitchFamily="49" charset="0"/>
                  <a:cs typeface="Consolas" pitchFamily="49" charset="0"/>
                </a:rPr>
                <a:t>s</a:t>
              </a:r>
              <a:r>
                <a:rPr lang="en-US" altLang="zh-CN" sz="2000" dirty="0">
                  <a:solidFill>
                    <a:schemeClr val="bg1"/>
                  </a:solidFill>
                  <a:latin typeface="Consolas" pitchFamily="49" charset="0"/>
                  <a:cs typeface="Consolas" pitchFamily="49" charset="0"/>
                </a:rPr>
                <a:t>]</a:t>
              </a:r>
              <a:r>
                <a:rPr lang="en-US" altLang="zh-CN" sz="2000" dirty="0">
                  <a:latin typeface="Consolas" pitchFamily="49" charset="0"/>
                  <a:cs typeface="Consolas" pitchFamily="49" charset="0"/>
                </a:rPr>
                <a:t>   </a:t>
              </a:r>
              <a:r>
                <a:rPr lang="en-US" altLang="zh-CN" sz="2000" i="1" dirty="0">
                  <a:latin typeface="Consolas" pitchFamily="49" charset="0"/>
                  <a:cs typeface="Consolas" pitchFamily="49" charset="0"/>
                </a:rPr>
                <a:t>a</a:t>
              </a:r>
              <a:r>
                <a:rPr lang="en-US" altLang="zh-CN" sz="2000" dirty="0">
                  <a:latin typeface="Consolas" pitchFamily="49" charset="0"/>
                  <a:cs typeface="Consolas" pitchFamily="49" charset="0"/>
                </a:rPr>
                <a:t>[</a:t>
              </a:r>
              <a:r>
                <a:rPr lang="en-US" altLang="zh-CN" sz="2000" i="1" dirty="0">
                  <a:latin typeface="Consolas" pitchFamily="49" charset="0"/>
                  <a:cs typeface="Consolas" pitchFamily="49" charset="0"/>
                </a:rPr>
                <a:t>s</a:t>
              </a:r>
              <a:r>
                <a:rPr lang="en-US" altLang="zh-CN" sz="2000" dirty="0">
                  <a:latin typeface="Consolas" pitchFamily="49" charset="0"/>
                  <a:cs typeface="Consolas" pitchFamily="49" charset="0"/>
                </a:rPr>
                <a:t>+1]   … … …    </a:t>
              </a:r>
              <a:r>
                <a:rPr lang="en-US" altLang="zh-CN" sz="2000" i="1" dirty="0">
                  <a:latin typeface="Consolas" pitchFamily="49" charset="0"/>
                  <a:cs typeface="Consolas" pitchFamily="49" charset="0"/>
                </a:rPr>
                <a:t>a</a:t>
              </a:r>
              <a:r>
                <a:rPr lang="en-US" altLang="zh-CN" sz="2000" dirty="0">
                  <a:latin typeface="Consolas" pitchFamily="49" charset="0"/>
                  <a:cs typeface="Consolas" pitchFamily="49" charset="0"/>
                </a:rPr>
                <a:t>[</a:t>
              </a:r>
              <a:r>
                <a:rPr lang="en-US" altLang="zh-CN" sz="2000" i="1" dirty="0">
                  <a:latin typeface="Consolas" pitchFamily="49" charset="0"/>
                  <a:cs typeface="Consolas" pitchFamily="49" charset="0"/>
                </a:rPr>
                <a:t>t</a:t>
              </a:r>
              <a:r>
                <a:rPr lang="en-US" altLang="zh-CN" sz="2000" dirty="0">
                  <a:latin typeface="Consolas" pitchFamily="49" charset="0"/>
                  <a:cs typeface="Consolas" pitchFamily="49" charset="0"/>
                </a:rPr>
                <a:t>]</a:t>
              </a:r>
              <a:endParaRPr lang="zh-CN" altLang="en-US" sz="2000" dirty="0">
                <a:latin typeface="Consolas" pitchFamily="49" charset="0"/>
                <a:cs typeface="Consolas" pitchFamily="49" charset="0"/>
              </a:endParaRPr>
            </a:p>
          </p:txBody>
        </p:sp>
        <p:sp>
          <p:nvSpPr>
            <p:cNvPr id="7" name="TextBox 6"/>
            <p:cNvSpPr txBox="1"/>
            <p:nvPr/>
          </p:nvSpPr>
          <p:spPr>
            <a:xfrm>
              <a:off x="1500166" y="130710"/>
              <a:ext cx="928694" cy="369332"/>
            </a:xfrm>
            <a:prstGeom prst="rect">
              <a:avLst/>
            </a:prstGeom>
            <a:noFill/>
          </p:spPr>
          <p:txBody>
            <a:bodyPr wrap="square" rtlCol="0">
              <a:spAutoFit/>
            </a:bodyPr>
            <a:lstStyle/>
            <a:p>
              <a:r>
                <a:rPr lang="zh-CN" altLang="en-US" sz="1800">
                  <a:solidFill>
                    <a:srgbClr val="0000FF"/>
                  </a:solidFill>
                  <a:latin typeface="微软雅黑" pitchFamily="34" charset="-122"/>
                  <a:ea typeface="微软雅黑" pitchFamily="34" charset="-122"/>
                </a:rPr>
                <a:t>无序区</a:t>
              </a:r>
            </a:p>
          </p:txBody>
        </p:sp>
        <p:sp>
          <p:nvSpPr>
            <p:cNvPr id="8" name="下箭头 7"/>
            <p:cNvSpPr/>
            <p:nvPr/>
          </p:nvSpPr>
          <p:spPr>
            <a:xfrm>
              <a:off x="3500430" y="1285860"/>
              <a:ext cx="285752"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p:cNvSpPr/>
            <p:nvPr/>
          </p:nvSpPr>
          <p:spPr>
            <a:xfrm>
              <a:off x="1285852" y="2071678"/>
              <a:ext cx="2071702"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bg1"/>
                  </a:solidFill>
                  <a:latin typeface="Consolas" pitchFamily="49" charset="0"/>
                  <a:cs typeface="Consolas" pitchFamily="49" charset="0"/>
                </a:rPr>
                <a:t>a</a:t>
              </a:r>
              <a:r>
                <a:rPr lang="en-US" altLang="zh-CN" sz="2000" dirty="0">
                  <a:solidFill>
                    <a:schemeClr val="bg1"/>
                  </a:solidFill>
                  <a:latin typeface="Consolas" pitchFamily="49" charset="0"/>
                  <a:cs typeface="Consolas" pitchFamily="49" charset="0"/>
                </a:rPr>
                <a:t>[</a:t>
              </a:r>
              <a:r>
                <a:rPr lang="en-US" altLang="zh-CN" sz="2000" i="1" dirty="0">
                  <a:solidFill>
                    <a:schemeClr val="bg1"/>
                  </a:solidFill>
                  <a:latin typeface="Consolas" pitchFamily="49" charset="0"/>
                  <a:cs typeface="Consolas" pitchFamily="49" charset="0"/>
                </a:rPr>
                <a:t>s</a:t>
              </a:r>
              <a:r>
                <a:rPr lang="en-US" altLang="zh-CN" sz="2000" dirty="0">
                  <a:solidFill>
                    <a:schemeClr val="bg1"/>
                  </a:solidFill>
                  <a:latin typeface="Consolas" pitchFamily="49" charset="0"/>
                  <a:cs typeface="Consolas" pitchFamily="49" charset="0"/>
                </a:rPr>
                <a:t>]</a:t>
              </a:r>
              <a:r>
                <a:rPr lang="en-US" altLang="zh-CN" sz="2000" dirty="0">
                  <a:latin typeface="Consolas" pitchFamily="49" charset="0"/>
                  <a:cs typeface="Consolas" pitchFamily="49" charset="0"/>
                </a:rPr>
                <a:t> … </a:t>
              </a:r>
              <a:r>
                <a:rPr lang="en-US" altLang="zh-CN" sz="2000" i="1" dirty="0">
                  <a:latin typeface="Consolas" pitchFamily="49" charset="0"/>
                  <a:cs typeface="Consolas" pitchFamily="49" charset="0"/>
                </a:rPr>
                <a:t>a</a:t>
              </a:r>
              <a:r>
                <a:rPr lang="en-US" altLang="zh-CN" sz="2000" dirty="0">
                  <a:latin typeface="Consolas" pitchFamily="49" charset="0"/>
                  <a:cs typeface="Consolas" pitchFamily="49" charset="0"/>
                </a:rPr>
                <a:t>[</a:t>
              </a:r>
              <a:r>
                <a:rPr lang="en-US" altLang="zh-CN" sz="2000" i="1" dirty="0">
                  <a:latin typeface="Consolas" pitchFamily="49" charset="0"/>
                  <a:cs typeface="Consolas" pitchFamily="49" charset="0"/>
                </a:rPr>
                <a:t>i-</a:t>
              </a:r>
              <a:r>
                <a:rPr lang="en-US" altLang="zh-CN" sz="2000" dirty="0">
                  <a:latin typeface="Consolas" pitchFamily="49" charset="0"/>
                  <a:cs typeface="Consolas" pitchFamily="49" charset="0"/>
                </a:rPr>
                <a:t>1]</a:t>
              </a:r>
              <a:endParaRPr lang="zh-CN" altLang="en-US" sz="2000" dirty="0">
                <a:latin typeface="Consolas" pitchFamily="49" charset="0"/>
                <a:cs typeface="Consolas" pitchFamily="49" charset="0"/>
              </a:endParaRPr>
            </a:p>
          </p:txBody>
        </p:sp>
        <p:sp>
          <p:nvSpPr>
            <p:cNvPr id="10" name="椭圆 9"/>
            <p:cNvSpPr/>
            <p:nvPr/>
          </p:nvSpPr>
          <p:spPr>
            <a:xfrm>
              <a:off x="3428992" y="2000240"/>
              <a:ext cx="57150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i="1">
                  <a:solidFill>
                    <a:srgbClr val="FF0000"/>
                  </a:solidFill>
                  <a:latin typeface="Consolas" pitchFamily="49" charset="0"/>
                  <a:cs typeface="Consolas" pitchFamily="49" charset="0"/>
                </a:rPr>
                <a:t>a</a:t>
              </a:r>
              <a:r>
                <a:rPr lang="en-US" altLang="zh-CN" sz="1800">
                  <a:solidFill>
                    <a:srgbClr val="FF0000"/>
                  </a:solidFill>
                  <a:latin typeface="Consolas" pitchFamily="49" charset="0"/>
                  <a:cs typeface="Consolas" pitchFamily="49" charset="0"/>
                </a:rPr>
                <a:t>[</a:t>
              </a:r>
              <a:r>
                <a:rPr lang="en-US" altLang="zh-CN" sz="1800" i="1">
                  <a:solidFill>
                    <a:srgbClr val="FF0000"/>
                  </a:solidFill>
                  <a:latin typeface="Consolas" pitchFamily="49" charset="0"/>
                  <a:cs typeface="Consolas" pitchFamily="49" charset="0"/>
                </a:rPr>
                <a:t>s</a:t>
              </a:r>
              <a:r>
                <a:rPr lang="en-US" altLang="zh-CN" sz="1800">
                  <a:solidFill>
                    <a:srgbClr val="FF0000"/>
                  </a:solidFill>
                  <a:latin typeface="Consolas" pitchFamily="49" charset="0"/>
                  <a:cs typeface="Consolas" pitchFamily="49" charset="0"/>
                </a:rPr>
                <a:t>]</a:t>
              </a:r>
              <a:endParaRPr lang="zh-CN" altLang="en-US" sz="1800">
                <a:solidFill>
                  <a:srgbClr val="FF0000"/>
                </a:solidFill>
                <a:latin typeface="Consolas" pitchFamily="49" charset="0"/>
                <a:cs typeface="Consolas" pitchFamily="49" charset="0"/>
              </a:endParaRPr>
            </a:p>
          </p:txBody>
        </p:sp>
        <p:sp>
          <p:nvSpPr>
            <p:cNvPr id="11" name="矩形 10"/>
            <p:cNvSpPr/>
            <p:nvPr/>
          </p:nvSpPr>
          <p:spPr>
            <a:xfrm>
              <a:off x="4071934" y="2071678"/>
              <a:ext cx="2071702" cy="5715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solidFill>
                    <a:schemeClr val="bg1"/>
                  </a:solidFill>
                  <a:latin typeface="Consolas" pitchFamily="49" charset="0"/>
                  <a:cs typeface="Consolas" pitchFamily="49" charset="0"/>
                </a:rPr>
                <a:t>a</a:t>
              </a:r>
              <a:r>
                <a:rPr lang="en-US" altLang="zh-CN" sz="2000">
                  <a:solidFill>
                    <a:schemeClr val="bg1"/>
                  </a:solidFill>
                  <a:latin typeface="Consolas" pitchFamily="49" charset="0"/>
                  <a:cs typeface="Consolas" pitchFamily="49" charset="0"/>
                </a:rPr>
                <a:t>[</a:t>
              </a:r>
              <a:r>
                <a:rPr lang="en-US" altLang="zh-CN" sz="2000" i="1">
                  <a:solidFill>
                    <a:schemeClr val="bg1"/>
                  </a:solidFill>
                  <a:latin typeface="Consolas" pitchFamily="49" charset="0"/>
                  <a:cs typeface="Consolas" pitchFamily="49" charset="0"/>
                </a:rPr>
                <a:t>i</a:t>
              </a:r>
              <a:r>
                <a:rPr lang="en-US" altLang="zh-CN" sz="2000">
                  <a:solidFill>
                    <a:schemeClr val="bg1"/>
                  </a:solidFill>
                  <a:latin typeface="Consolas" pitchFamily="49" charset="0"/>
                  <a:cs typeface="Consolas" pitchFamily="49" charset="0"/>
                </a:rPr>
                <a:t>+1] … </a:t>
              </a:r>
              <a:r>
                <a:rPr lang="en-US" altLang="zh-CN" sz="2000" i="1">
                  <a:solidFill>
                    <a:schemeClr val="bg1"/>
                  </a:solidFill>
                  <a:latin typeface="Consolas" pitchFamily="49" charset="0"/>
                  <a:cs typeface="Consolas" pitchFamily="49" charset="0"/>
                </a:rPr>
                <a:t>a</a:t>
              </a:r>
              <a:r>
                <a:rPr lang="en-US" altLang="zh-CN" sz="2000">
                  <a:solidFill>
                    <a:schemeClr val="bg1"/>
                  </a:solidFill>
                  <a:latin typeface="Consolas" pitchFamily="49" charset="0"/>
                  <a:cs typeface="Consolas" pitchFamily="49" charset="0"/>
                </a:rPr>
                <a:t>[</a:t>
              </a:r>
              <a:r>
                <a:rPr lang="en-US" altLang="zh-CN" sz="2000" i="1">
                  <a:solidFill>
                    <a:schemeClr val="bg1"/>
                  </a:solidFill>
                  <a:latin typeface="Consolas" pitchFamily="49" charset="0"/>
                  <a:cs typeface="Consolas" pitchFamily="49" charset="0"/>
                </a:rPr>
                <a:t>t</a:t>
              </a:r>
              <a:r>
                <a:rPr lang="en-US" altLang="zh-CN" sz="2000">
                  <a:solidFill>
                    <a:schemeClr val="bg1"/>
                  </a:solidFill>
                  <a:latin typeface="Consolas" pitchFamily="49" charset="0"/>
                  <a:cs typeface="Consolas" pitchFamily="49" charset="0"/>
                </a:rPr>
                <a:t>]</a:t>
              </a:r>
              <a:endParaRPr lang="zh-CN" altLang="en-US" sz="2000">
                <a:solidFill>
                  <a:schemeClr val="bg1"/>
                </a:solidFill>
                <a:latin typeface="Consolas" pitchFamily="49" charset="0"/>
                <a:cs typeface="Consolas" pitchFamily="49" charset="0"/>
              </a:endParaRPr>
            </a:p>
          </p:txBody>
        </p:sp>
        <p:sp>
          <p:nvSpPr>
            <p:cNvPr id="12" name="TextBox 11"/>
            <p:cNvSpPr txBox="1"/>
            <p:nvPr/>
          </p:nvSpPr>
          <p:spPr>
            <a:xfrm>
              <a:off x="1500166" y="1630908"/>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微软雅黑" pitchFamily="34" charset="-122"/>
                  <a:cs typeface="Consolas" pitchFamily="49" charset="0"/>
                </a:rPr>
                <a:t>无序区</a:t>
              </a:r>
              <a:r>
                <a:rPr lang="en-US" altLang="zh-CN" sz="1800">
                  <a:solidFill>
                    <a:srgbClr val="0000FF"/>
                  </a:solidFill>
                  <a:latin typeface="Consolas" pitchFamily="49" charset="0"/>
                  <a:ea typeface="微软雅黑" pitchFamily="34" charset="-122"/>
                  <a:cs typeface="Consolas" pitchFamily="49" charset="0"/>
                </a:rPr>
                <a:t>1</a:t>
              </a:r>
              <a:endParaRPr lang="zh-CN" altLang="en-US" sz="1800">
                <a:solidFill>
                  <a:srgbClr val="0000FF"/>
                </a:solidFill>
                <a:latin typeface="Consolas" pitchFamily="49" charset="0"/>
                <a:ea typeface="微软雅黑" pitchFamily="34" charset="-122"/>
                <a:cs typeface="Consolas" pitchFamily="49" charset="0"/>
              </a:endParaRPr>
            </a:p>
          </p:txBody>
        </p:sp>
        <p:sp>
          <p:nvSpPr>
            <p:cNvPr id="13" name="TextBox 12"/>
            <p:cNvSpPr txBox="1"/>
            <p:nvPr/>
          </p:nvSpPr>
          <p:spPr>
            <a:xfrm>
              <a:off x="5072066" y="1643050"/>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微软雅黑" pitchFamily="34" charset="-122"/>
                  <a:cs typeface="Consolas" pitchFamily="49" charset="0"/>
                </a:rPr>
                <a:t>无序区</a:t>
              </a:r>
              <a:r>
                <a:rPr lang="en-US" altLang="zh-CN" sz="1800">
                  <a:solidFill>
                    <a:srgbClr val="0000FF"/>
                  </a:solidFill>
                  <a:latin typeface="Consolas" pitchFamily="49" charset="0"/>
                  <a:ea typeface="微软雅黑" pitchFamily="34" charset="-122"/>
                  <a:cs typeface="Consolas" pitchFamily="49" charset="0"/>
                </a:rPr>
                <a:t>2</a:t>
              </a:r>
              <a:endParaRPr lang="zh-CN" altLang="en-US" sz="1800">
                <a:solidFill>
                  <a:srgbClr val="0000FF"/>
                </a:solidFill>
                <a:latin typeface="Consolas" pitchFamily="49" charset="0"/>
                <a:ea typeface="微软雅黑" pitchFamily="34" charset="-122"/>
                <a:cs typeface="Consolas" pitchFamily="49" charset="0"/>
              </a:endParaRPr>
            </a:p>
          </p:txBody>
        </p:sp>
        <p:sp>
          <p:nvSpPr>
            <p:cNvPr id="14" name="TextBox 13"/>
            <p:cNvSpPr txBox="1"/>
            <p:nvPr/>
          </p:nvSpPr>
          <p:spPr>
            <a:xfrm>
              <a:off x="3786182" y="1314378"/>
              <a:ext cx="785818" cy="400110"/>
            </a:xfrm>
            <a:prstGeom prst="rect">
              <a:avLst/>
            </a:prstGeom>
            <a:noFill/>
          </p:spPr>
          <p:txBody>
            <a:bodyPr wrap="square" rtlCol="0">
              <a:spAutoFit/>
            </a:bodyPr>
            <a:lstStyle/>
            <a:p>
              <a:r>
                <a:rPr lang="zh-CN" altLang="en-US" sz="2000">
                  <a:solidFill>
                    <a:srgbClr val="FF00FF"/>
                  </a:solidFill>
                  <a:latin typeface="仿宋" pitchFamily="49" charset="-122"/>
                  <a:ea typeface="仿宋" pitchFamily="49" charset="-122"/>
                </a:rPr>
                <a:t>划分</a:t>
              </a:r>
            </a:p>
          </p:txBody>
        </p:sp>
      </p:grpSp>
      <p:grpSp>
        <p:nvGrpSpPr>
          <p:cNvPr id="18" name="组合 17"/>
          <p:cNvGrpSpPr/>
          <p:nvPr/>
        </p:nvGrpSpPr>
        <p:grpSpPr>
          <a:xfrm>
            <a:off x="714348" y="2428868"/>
            <a:ext cx="7715304" cy="2753019"/>
            <a:chOff x="714348" y="2428868"/>
            <a:chExt cx="7715304" cy="2753019"/>
          </a:xfrm>
        </p:grpSpPr>
        <p:sp>
          <p:nvSpPr>
            <p:cNvPr id="15" name="TextBox 14"/>
            <p:cNvSpPr txBox="1"/>
            <p:nvPr/>
          </p:nvSpPr>
          <p:spPr>
            <a:xfrm>
              <a:off x="928662" y="3571876"/>
              <a:ext cx="7500990" cy="1610011"/>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lIns="252000" tIns="180000" bIns="180000" rtlCol="0">
              <a:spAutoFit/>
            </a:bodyPr>
            <a:lstStyle/>
            <a:p>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不做任何事情</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a</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s</a:t>
              </a:r>
              <a:r>
                <a:rPr lang="en-US" altLang="zh-CN" sz="1800" dirty="0" err="1">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t</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中长度小于</a:t>
              </a:r>
              <a:r>
                <a:rPr lang="en-US" altLang="zh-CN" sz="1800" dirty="0">
                  <a:solidFill>
                    <a:srgbClr val="00B0F0"/>
                  </a:solidFill>
                  <a:latin typeface="Consolas" pitchFamily="49" charset="0"/>
                  <a:ea typeface="仿宋" pitchFamily="49" charset="-122"/>
                  <a:cs typeface="Consolas" pitchFamily="49" charset="0"/>
                </a:rPr>
                <a:t>2</a:t>
              </a:r>
            </a:p>
            <a:p>
              <a:pPr>
                <a:lnSpc>
                  <a:spcPct val="150000"/>
                </a:lnSpc>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=Partition(</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,s,</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其他情况</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i="1" dirty="0">
                  <a:solidFill>
                    <a:srgbClr val="0000FF"/>
                  </a:solidFill>
                  <a:latin typeface="Consolas" pitchFamily="49" charset="0"/>
                  <a:ea typeface="仿宋" pitchFamily="49" charset="-122"/>
                  <a:cs typeface="Consolas" pitchFamily="49" charset="0"/>
                </a:rPr>
                <a:t>           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p:txBody>
        </p:sp>
        <p:sp>
          <p:nvSpPr>
            <p:cNvPr id="16" name="左弧形箭头 15"/>
            <p:cNvSpPr/>
            <p:nvPr/>
          </p:nvSpPr>
          <p:spPr>
            <a:xfrm>
              <a:off x="714348" y="2428868"/>
              <a:ext cx="428628" cy="100013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500034" y="1357298"/>
            <a:ext cx="1819258"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ea typeface="黑体" pitchFamily="2" charset="-122"/>
              </a:rPr>
              <a:t>分治策略：</a:t>
            </a:r>
          </a:p>
        </p:txBody>
      </p:sp>
      <p:sp>
        <p:nvSpPr>
          <p:cNvPr id="200707" name="Text Box 3"/>
          <p:cNvSpPr txBox="1">
            <a:spLocks noChangeArrowheads="1"/>
          </p:cNvSpPr>
          <p:nvPr/>
        </p:nvSpPr>
        <p:spPr bwMode="auto">
          <a:xfrm>
            <a:off x="579466" y="1928802"/>
            <a:ext cx="8064500" cy="2536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① 分解：</a:t>
            </a:r>
            <a:r>
              <a:rPr lang="zh-CN" altLang="en-US" sz="1800" dirty="0">
                <a:solidFill>
                  <a:srgbClr val="0000FF"/>
                </a:solidFill>
                <a:latin typeface="Consolas" pitchFamily="49" charset="0"/>
                <a:ea typeface="仿宋" pitchFamily="49" charset="-122"/>
                <a:cs typeface="Consolas" pitchFamily="49" charset="0"/>
              </a:rPr>
              <a:t>将原序列</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分解成两个子序列</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和</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i="1" err="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，其中</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为划分的基准位置。</a:t>
            </a:r>
            <a:endParaRPr lang="zh-CN" altLang="en-US"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② 求解子问题：</a:t>
            </a:r>
            <a:r>
              <a:rPr lang="zh-CN" altLang="en-US" sz="1800" dirty="0">
                <a:solidFill>
                  <a:srgbClr val="0000FF"/>
                </a:solidFill>
                <a:latin typeface="Consolas" pitchFamily="49" charset="0"/>
                <a:ea typeface="仿宋" pitchFamily="49" charset="-122"/>
                <a:cs typeface="Consolas" pitchFamily="49" charset="0"/>
              </a:rPr>
              <a:t>若子序列的长度为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或</a:t>
            </a:r>
            <a:r>
              <a:rPr lang="zh-CN" altLang="en-US" sz="1800">
                <a:solidFill>
                  <a:srgbClr val="0000FF"/>
                </a:solidFill>
                <a:latin typeface="Consolas" pitchFamily="49" charset="0"/>
                <a:ea typeface="仿宋" pitchFamily="49" charset="-122"/>
                <a:cs typeface="Consolas" pitchFamily="49" charset="0"/>
              </a:rPr>
              <a:t>为</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它是有</a:t>
            </a:r>
            <a:r>
              <a:rPr lang="zh-CN" altLang="en-US" sz="1800">
                <a:solidFill>
                  <a:srgbClr val="0000FF"/>
                </a:solidFill>
                <a:latin typeface="Consolas" pitchFamily="49" charset="0"/>
                <a:ea typeface="仿宋" pitchFamily="49" charset="-122"/>
                <a:cs typeface="Consolas" pitchFamily="49" charset="0"/>
              </a:rPr>
              <a:t>序的，直</a:t>
            </a:r>
            <a:r>
              <a:rPr lang="zh-CN" altLang="en-US" sz="1800" dirty="0">
                <a:solidFill>
                  <a:srgbClr val="0000FF"/>
                </a:solidFill>
                <a:latin typeface="Consolas" pitchFamily="49" charset="0"/>
                <a:ea typeface="仿宋" pitchFamily="49" charset="-122"/>
                <a:cs typeface="Consolas" pitchFamily="49" charset="0"/>
              </a:rPr>
              <a:t>接返回；否则递归地求解各个子问题。</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C00000"/>
                </a:solidFill>
                <a:latin typeface="Consolas" pitchFamily="49" charset="0"/>
                <a:ea typeface="仿宋" pitchFamily="49" charset="-122"/>
                <a:cs typeface="Consolas" pitchFamily="49" charset="0"/>
              </a:rPr>
              <a:t>③ 合并：</a:t>
            </a:r>
            <a:r>
              <a:rPr lang="zh-CN" altLang="en-US" sz="1800" dirty="0">
                <a:solidFill>
                  <a:srgbClr val="0000FF"/>
                </a:solidFill>
                <a:latin typeface="Consolas" pitchFamily="49" charset="0"/>
                <a:ea typeface="仿宋" pitchFamily="49" charset="-122"/>
                <a:cs typeface="Consolas" pitchFamily="49" charset="0"/>
              </a:rPr>
              <a:t>由于整个序列存放在数组中</a:t>
            </a:r>
            <a:r>
              <a:rPr lang="en-US" altLang="zh-CN" sz="1800" i="1">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中，排</a:t>
            </a:r>
            <a:r>
              <a:rPr lang="zh-CN" altLang="en-US" sz="1800" dirty="0">
                <a:solidFill>
                  <a:srgbClr val="0000FF"/>
                </a:solidFill>
                <a:latin typeface="Consolas" pitchFamily="49" charset="0"/>
                <a:ea typeface="仿宋" pitchFamily="49" charset="-122"/>
                <a:cs typeface="Consolas" pitchFamily="49" charset="0"/>
              </a:rPr>
              <a:t>序过程是就地进</a:t>
            </a:r>
            <a:r>
              <a:rPr lang="zh-CN" altLang="en-US" sz="1800">
                <a:solidFill>
                  <a:srgbClr val="0000FF"/>
                </a:solidFill>
                <a:latin typeface="Consolas" pitchFamily="49" charset="0"/>
                <a:ea typeface="仿宋" pitchFamily="49" charset="-122"/>
                <a:cs typeface="Consolas" pitchFamily="49" charset="0"/>
              </a:rPr>
              <a:t>行的，合</a:t>
            </a:r>
            <a:r>
              <a:rPr lang="zh-CN" altLang="en-US" sz="1800" dirty="0">
                <a:solidFill>
                  <a:srgbClr val="0000FF"/>
                </a:solidFill>
                <a:latin typeface="Consolas" pitchFamily="49" charset="0"/>
                <a:ea typeface="仿宋" pitchFamily="49" charset="-122"/>
                <a:cs typeface="Consolas" pitchFamily="49" charset="0"/>
              </a:rPr>
              <a:t>并步骤不需要执行任何操作。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39750" y="214290"/>
            <a:ext cx="8247092" cy="1015663"/>
          </a:xfrm>
          <a:prstGeom prst="rect">
            <a:avLst/>
          </a:prstGeom>
          <a:solidFill>
            <a:schemeClr val="accent6">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例如，对</a:t>
            </a:r>
            <a:r>
              <a:rPr lang="zh-CN" altLang="en-US" sz="2000" dirty="0">
                <a:solidFill>
                  <a:srgbClr val="0000FF"/>
                </a:solidFill>
                <a:latin typeface="Consolas" pitchFamily="49" charset="0"/>
                <a:ea typeface="楷体" pitchFamily="49" charset="-122"/>
                <a:cs typeface="Consolas" pitchFamily="49" charset="0"/>
              </a:rPr>
              <a:t>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序列，其</a:t>
            </a:r>
            <a:r>
              <a:rPr lang="zh-CN" altLang="en-US" sz="2000" dirty="0">
                <a:solidFill>
                  <a:srgbClr val="0000FF"/>
                </a:solidFill>
                <a:latin typeface="Consolas" pitchFamily="49" charset="0"/>
                <a:ea typeface="楷体" pitchFamily="49" charset="-122"/>
                <a:cs typeface="Consolas" pitchFamily="49" charset="0"/>
              </a:rPr>
              <a:t>快速排序过</a:t>
            </a:r>
            <a:r>
              <a:rPr lang="zh-CN" altLang="en-US" sz="2000">
                <a:solidFill>
                  <a:srgbClr val="0000FF"/>
                </a:solidFill>
                <a:latin typeface="Consolas" pitchFamily="49" charset="0"/>
                <a:ea typeface="楷体" pitchFamily="49" charset="-122"/>
                <a:cs typeface="Consolas" pitchFamily="49" charset="0"/>
              </a:rPr>
              <a:t>程如下图所示。</a:t>
            </a:r>
            <a:endParaRPr lang="zh-CN" altLang="en-US" sz="2000" dirty="0">
              <a:solidFill>
                <a:srgbClr val="0000FF"/>
              </a:solidFill>
              <a:latin typeface="Consolas" pitchFamily="49" charset="0"/>
              <a:ea typeface="楷体" pitchFamily="49" charset="-122"/>
              <a:cs typeface="Consolas" pitchFamily="49" charset="0"/>
            </a:endParaRPr>
          </a:p>
        </p:txBody>
      </p:sp>
      <p:sp>
        <p:nvSpPr>
          <p:cNvPr id="199684" name="Rectangle 4"/>
          <p:cNvSpPr>
            <a:spLocks noChangeArrowheads="1"/>
          </p:cNvSpPr>
          <p:nvPr/>
        </p:nvSpPr>
        <p:spPr bwMode="auto">
          <a:xfrm>
            <a:off x="0" y="26765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96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500166" y="1500174"/>
            <a:ext cx="400052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 5, 1, 7, 10, 6, 9, 4, 3, 8</a:t>
            </a:r>
            <a:endParaRPr lang="zh-CN" altLang="en-US" sz="1800" dirty="0">
              <a:solidFill>
                <a:srgbClr val="0000FF"/>
              </a:solidFill>
              <a:latin typeface="Consolas" pitchFamily="49" charset="0"/>
              <a:cs typeface="Consolas" pitchFamily="49" charset="0"/>
            </a:endParaRPr>
          </a:p>
        </p:txBody>
      </p:sp>
      <p:grpSp>
        <p:nvGrpSpPr>
          <p:cNvPr id="71" name="组合 70"/>
          <p:cNvGrpSpPr/>
          <p:nvPr/>
        </p:nvGrpSpPr>
        <p:grpSpPr>
          <a:xfrm>
            <a:off x="1500166" y="2000240"/>
            <a:ext cx="4143404" cy="891844"/>
            <a:chOff x="1500166" y="2000240"/>
            <a:chExt cx="4143404" cy="891844"/>
          </a:xfrm>
        </p:grpSpPr>
        <p:sp>
          <p:nvSpPr>
            <p:cNvPr id="7" name="矩形 6"/>
            <p:cNvSpPr/>
            <p:nvPr/>
          </p:nvSpPr>
          <p:spPr>
            <a:xfrm>
              <a:off x="1500166" y="2392018"/>
              <a:ext cx="42862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214546" y="239201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sp>
          <p:nvSpPr>
            <p:cNvPr id="9" name="矩形 8"/>
            <p:cNvSpPr/>
            <p:nvPr/>
          </p:nvSpPr>
          <p:spPr>
            <a:xfrm>
              <a:off x="3000364" y="2392018"/>
              <a:ext cx="264320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5</a:t>
              </a:r>
              <a:r>
                <a:rPr lang="en-US" altLang="zh-CN" sz="1800" dirty="0">
                  <a:solidFill>
                    <a:srgbClr val="0000FF"/>
                  </a:solidFill>
                  <a:latin typeface="Consolas" pitchFamily="49" charset="0"/>
                  <a:cs typeface="Consolas" pitchFamily="49" charset="0"/>
                </a:rPr>
                <a:t>,7,10,6,9,4,3,8</a:t>
              </a:r>
              <a:endParaRPr lang="zh-CN" altLang="en-US" sz="1800" dirty="0">
                <a:solidFill>
                  <a:srgbClr val="0000FF"/>
                </a:solidFill>
                <a:latin typeface="Consolas" pitchFamily="49" charset="0"/>
                <a:cs typeface="Consolas" pitchFamily="49" charset="0"/>
              </a:endParaRPr>
            </a:p>
          </p:txBody>
        </p:sp>
        <p:cxnSp>
          <p:nvCxnSpPr>
            <p:cNvPr id="11" name="直接连接符 10"/>
            <p:cNvCxnSpPr>
              <a:endCxn id="7" idx="0"/>
            </p:cNvCxnSpPr>
            <p:nvPr/>
          </p:nvCxnSpPr>
          <p:spPr>
            <a:xfrm rot="10800000" flipV="1">
              <a:off x="1714480" y="2000240"/>
              <a:ext cx="500066" cy="39177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endCxn id="8" idx="7"/>
            </p:cNvCxnSpPr>
            <p:nvPr/>
          </p:nvCxnSpPr>
          <p:spPr>
            <a:xfrm rot="5400000">
              <a:off x="2522160" y="2058484"/>
              <a:ext cx="465011" cy="348523"/>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endCxn id="9" idx="0"/>
            </p:cNvCxnSpPr>
            <p:nvPr/>
          </p:nvCxnSpPr>
          <p:spPr>
            <a:xfrm>
              <a:off x="3857620" y="2000240"/>
              <a:ext cx="464347" cy="391778"/>
            </a:xfrm>
            <a:prstGeom prst="line">
              <a:avLst/>
            </a:prstGeom>
          </p:spPr>
          <p:style>
            <a:lnRef idx="2">
              <a:schemeClr val="dk1"/>
            </a:lnRef>
            <a:fillRef idx="0">
              <a:schemeClr val="dk1"/>
            </a:fillRef>
            <a:effectRef idx="1">
              <a:schemeClr val="dk1"/>
            </a:effectRef>
            <a:fontRef idx="minor">
              <a:schemeClr val="tx1"/>
            </a:fontRef>
          </p:style>
        </p:cxnSp>
      </p:grpSp>
      <p:grpSp>
        <p:nvGrpSpPr>
          <p:cNvPr id="72" name="组合 71"/>
          <p:cNvGrpSpPr/>
          <p:nvPr/>
        </p:nvGrpSpPr>
        <p:grpSpPr>
          <a:xfrm>
            <a:off x="2357422" y="2892083"/>
            <a:ext cx="3911231" cy="881407"/>
            <a:chOff x="2357422" y="2892083"/>
            <a:chExt cx="3911231" cy="881407"/>
          </a:xfrm>
        </p:grpSpPr>
        <p:sp>
          <p:nvSpPr>
            <p:cNvPr id="16" name="矩形 15"/>
            <p:cNvSpPr/>
            <p:nvPr/>
          </p:nvSpPr>
          <p:spPr>
            <a:xfrm>
              <a:off x="2357422" y="3260552"/>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3,4</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3428992" y="326055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sp>
          <p:nvSpPr>
            <p:cNvPr id="18" name="矩形 17"/>
            <p:cNvSpPr/>
            <p:nvPr/>
          </p:nvSpPr>
          <p:spPr>
            <a:xfrm>
              <a:off x="4196951" y="3273424"/>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6</a:t>
              </a:r>
              <a:r>
                <a:rPr lang="en-US" altLang="zh-CN" sz="1800" dirty="0">
                  <a:solidFill>
                    <a:srgbClr val="0000FF"/>
                  </a:solidFill>
                  <a:latin typeface="Consolas" pitchFamily="49" charset="0"/>
                  <a:cs typeface="Consolas" pitchFamily="49" charset="0"/>
                </a:rPr>
                <a:t>,9,10,7,8</a:t>
              </a:r>
              <a:endParaRPr lang="zh-CN" altLang="en-US" sz="1800" dirty="0">
                <a:solidFill>
                  <a:srgbClr val="0000FF"/>
                </a:solidFill>
                <a:latin typeface="Consolas" pitchFamily="49" charset="0"/>
                <a:cs typeface="Consolas" pitchFamily="49" charset="0"/>
              </a:endParaRPr>
            </a:p>
          </p:txBody>
        </p:sp>
        <p:cxnSp>
          <p:nvCxnSpPr>
            <p:cNvPr id="22" name="直接连接符 21"/>
            <p:cNvCxnSpPr/>
            <p:nvPr/>
          </p:nvCxnSpPr>
          <p:spPr>
            <a:xfrm rot="10800000" flipV="1">
              <a:off x="2928926" y="2892084"/>
              <a:ext cx="642942" cy="39404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9" idx="2"/>
              <a:endCxn id="17" idx="7"/>
            </p:cNvCxnSpPr>
            <p:nvPr/>
          </p:nvCxnSpPr>
          <p:spPr>
            <a:xfrm rot="5400000">
              <a:off x="3837558" y="2849375"/>
              <a:ext cx="441701" cy="52711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endCxn id="18" idx="0"/>
            </p:cNvCxnSpPr>
            <p:nvPr/>
          </p:nvCxnSpPr>
          <p:spPr>
            <a:xfrm>
              <a:off x="4860532" y="2921170"/>
              <a:ext cx="372270" cy="352254"/>
            </a:xfrm>
            <a:prstGeom prst="line">
              <a:avLst/>
            </a:prstGeom>
          </p:spPr>
          <p:style>
            <a:lnRef idx="2">
              <a:schemeClr val="dk1"/>
            </a:lnRef>
            <a:fillRef idx="0">
              <a:schemeClr val="dk1"/>
            </a:fillRef>
            <a:effectRef idx="1">
              <a:schemeClr val="dk1"/>
            </a:effectRef>
            <a:fontRef idx="minor">
              <a:schemeClr val="tx1"/>
            </a:fontRef>
          </p:style>
        </p:cxnSp>
      </p:grpSp>
      <p:grpSp>
        <p:nvGrpSpPr>
          <p:cNvPr id="73" name="组合 72"/>
          <p:cNvGrpSpPr/>
          <p:nvPr/>
        </p:nvGrpSpPr>
        <p:grpSpPr>
          <a:xfrm>
            <a:off x="2071670" y="3761140"/>
            <a:ext cx="1428760" cy="796574"/>
            <a:chOff x="2071670" y="3761140"/>
            <a:chExt cx="1428760" cy="796574"/>
          </a:xfrm>
        </p:grpSpPr>
        <p:sp>
          <p:nvSpPr>
            <p:cNvPr id="28" name="矩形 27"/>
            <p:cNvSpPr/>
            <p:nvPr/>
          </p:nvSpPr>
          <p:spPr>
            <a:xfrm>
              <a:off x="2714612" y="4057648"/>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2071670" y="40576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31" name="直接连接符 30"/>
            <p:cNvCxnSpPr/>
            <p:nvPr/>
          </p:nvCxnSpPr>
          <p:spPr>
            <a:xfrm rot="5400000">
              <a:off x="2355481" y="3830661"/>
              <a:ext cx="344689" cy="205647"/>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a:endCxn id="28" idx="0"/>
            </p:cNvCxnSpPr>
            <p:nvPr/>
          </p:nvCxnSpPr>
          <p:spPr>
            <a:xfrm rot="16200000" flipH="1">
              <a:off x="2863444" y="3813571"/>
              <a:ext cx="284158" cy="203996"/>
            </a:xfrm>
            <a:prstGeom prst="line">
              <a:avLst/>
            </a:prstGeom>
          </p:spPr>
          <p:style>
            <a:lnRef idx="2">
              <a:schemeClr val="dk1"/>
            </a:lnRef>
            <a:fillRef idx="0">
              <a:schemeClr val="dk1"/>
            </a:fillRef>
            <a:effectRef idx="1">
              <a:schemeClr val="dk1"/>
            </a:effectRef>
            <a:fontRef idx="minor">
              <a:schemeClr val="tx1"/>
            </a:fontRef>
          </p:style>
        </p:cxnSp>
      </p:grpSp>
      <p:grpSp>
        <p:nvGrpSpPr>
          <p:cNvPr id="74" name="组合 73"/>
          <p:cNvGrpSpPr/>
          <p:nvPr/>
        </p:nvGrpSpPr>
        <p:grpSpPr>
          <a:xfrm>
            <a:off x="4572000" y="3765552"/>
            <a:ext cx="2143140" cy="792162"/>
            <a:chOff x="4572000" y="3765552"/>
            <a:chExt cx="2143140" cy="792162"/>
          </a:xfrm>
        </p:grpSpPr>
        <p:sp>
          <p:nvSpPr>
            <p:cNvPr id="34" name="矩形 33"/>
            <p:cNvSpPr/>
            <p:nvPr/>
          </p:nvSpPr>
          <p:spPr>
            <a:xfrm>
              <a:off x="5214942" y="4057648"/>
              <a:ext cx="150019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9</a:t>
              </a:r>
              <a:r>
                <a:rPr lang="en-US" altLang="zh-CN" sz="1800" dirty="0">
                  <a:solidFill>
                    <a:srgbClr val="0000FF"/>
                  </a:solidFill>
                  <a:latin typeface="Consolas" pitchFamily="49" charset="0"/>
                  <a:cs typeface="Consolas" pitchFamily="49" charset="0"/>
                </a:rPr>
                <a:t>,10,7,8</a:t>
              </a:r>
              <a:endParaRPr lang="zh-CN" altLang="en-US" sz="1800" dirty="0">
                <a:solidFill>
                  <a:srgbClr val="0000FF"/>
                </a:solidFill>
                <a:latin typeface="Consolas" pitchFamily="49" charset="0"/>
                <a:cs typeface="Consolas" pitchFamily="49" charset="0"/>
              </a:endParaRPr>
            </a:p>
          </p:txBody>
        </p:sp>
        <p:sp>
          <p:nvSpPr>
            <p:cNvPr id="35" name="椭圆 34"/>
            <p:cNvSpPr/>
            <p:nvPr/>
          </p:nvSpPr>
          <p:spPr>
            <a:xfrm>
              <a:off x="4572000" y="40576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cxnSp>
          <p:nvCxnSpPr>
            <p:cNvPr id="37" name="直接连接符 36"/>
            <p:cNvCxnSpPr>
              <a:stCxn id="18" idx="2"/>
              <a:endCxn id="35" idx="7"/>
            </p:cNvCxnSpPr>
            <p:nvPr/>
          </p:nvCxnSpPr>
          <p:spPr>
            <a:xfrm flipH="1">
              <a:off x="4937857" y="3773490"/>
              <a:ext cx="294945" cy="357391"/>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endCxn id="34" idx="0"/>
            </p:cNvCxnSpPr>
            <p:nvPr/>
          </p:nvCxnSpPr>
          <p:spPr>
            <a:xfrm>
              <a:off x="5643569" y="3765552"/>
              <a:ext cx="321472" cy="292096"/>
            </a:xfrm>
            <a:prstGeom prst="line">
              <a:avLst/>
            </a:prstGeom>
          </p:spPr>
          <p:style>
            <a:lnRef idx="2">
              <a:schemeClr val="dk1"/>
            </a:lnRef>
            <a:fillRef idx="0">
              <a:schemeClr val="dk1"/>
            </a:fillRef>
            <a:effectRef idx="1">
              <a:schemeClr val="dk1"/>
            </a:effectRef>
            <a:fontRef idx="minor">
              <a:schemeClr val="tx1"/>
            </a:fontRef>
          </p:style>
        </p:cxnSp>
      </p:grpSp>
      <p:grpSp>
        <p:nvGrpSpPr>
          <p:cNvPr id="75" name="组合 74"/>
          <p:cNvGrpSpPr/>
          <p:nvPr/>
        </p:nvGrpSpPr>
        <p:grpSpPr>
          <a:xfrm>
            <a:off x="4643438" y="4557715"/>
            <a:ext cx="2571768" cy="844469"/>
            <a:chOff x="4643438" y="4557715"/>
            <a:chExt cx="2571768" cy="844469"/>
          </a:xfrm>
        </p:grpSpPr>
        <p:sp>
          <p:nvSpPr>
            <p:cNvPr id="40" name="矩形 39"/>
            <p:cNvSpPr/>
            <p:nvPr/>
          </p:nvSpPr>
          <p:spPr>
            <a:xfrm>
              <a:off x="4643438" y="4902118"/>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7,8</a:t>
              </a:r>
              <a:endParaRPr lang="zh-CN" altLang="en-US" sz="1800">
                <a:solidFill>
                  <a:srgbClr val="0000FF"/>
                </a:solidFill>
                <a:latin typeface="Consolas" pitchFamily="49" charset="0"/>
                <a:cs typeface="Consolas" pitchFamily="49" charset="0"/>
              </a:endParaRPr>
            </a:p>
          </p:txBody>
        </p:sp>
        <p:sp>
          <p:nvSpPr>
            <p:cNvPr id="41" name="椭圆 40"/>
            <p:cNvSpPr/>
            <p:nvPr/>
          </p:nvSpPr>
          <p:spPr>
            <a:xfrm>
              <a:off x="5715008" y="490211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42" name="矩形 41"/>
            <p:cNvSpPr/>
            <p:nvPr/>
          </p:nvSpPr>
          <p:spPr>
            <a:xfrm>
              <a:off x="6500826" y="4902118"/>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44" name="直接连接符 43"/>
            <p:cNvCxnSpPr>
              <a:endCxn id="40" idx="0"/>
            </p:cNvCxnSpPr>
            <p:nvPr/>
          </p:nvCxnSpPr>
          <p:spPr>
            <a:xfrm rot="10800000" flipV="1">
              <a:off x="5036348" y="4572010"/>
              <a:ext cx="392909" cy="330108"/>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34" idx="2"/>
              <a:endCxn id="41" idx="0"/>
            </p:cNvCxnSpPr>
            <p:nvPr/>
          </p:nvCxnSpPr>
          <p:spPr>
            <a:xfrm rot="5400000">
              <a:off x="5774980" y="4712057"/>
              <a:ext cx="344404" cy="35719"/>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endCxn id="42" idx="0"/>
            </p:cNvCxnSpPr>
            <p:nvPr/>
          </p:nvCxnSpPr>
          <p:spPr>
            <a:xfrm>
              <a:off x="6429388" y="4572008"/>
              <a:ext cx="428628" cy="330110"/>
            </a:xfrm>
            <a:prstGeom prst="line">
              <a:avLst/>
            </a:prstGeom>
          </p:spPr>
          <p:style>
            <a:lnRef idx="2">
              <a:schemeClr val="dk1"/>
            </a:lnRef>
            <a:fillRef idx="0">
              <a:schemeClr val="dk1"/>
            </a:fillRef>
            <a:effectRef idx="1">
              <a:schemeClr val="dk1"/>
            </a:effectRef>
            <a:fontRef idx="minor">
              <a:schemeClr val="tx1"/>
            </a:fontRef>
          </p:style>
        </p:cxnSp>
      </p:grpSp>
      <p:grpSp>
        <p:nvGrpSpPr>
          <p:cNvPr id="76" name="组合 75"/>
          <p:cNvGrpSpPr/>
          <p:nvPr/>
        </p:nvGrpSpPr>
        <p:grpSpPr>
          <a:xfrm>
            <a:off x="4286248" y="5403864"/>
            <a:ext cx="1500198" cy="798432"/>
            <a:chOff x="4286248" y="5403864"/>
            <a:chExt cx="1500198" cy="798432"/>
          </a:xfrm>
        </p:grpSpPr>
        <p:sp>
          <p:nvSpPr>
            <p:cNvPr id="52" name="椭圆 51"/>
            <p:cNvSpPr/>
            <p:nvPr/>
          </p:nvSpPr>
          <p:spPr>
            <a:xfrm>
              <a:off x="4286248" y="570223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sp>
          <p:nvSpPr>
            <p:cNvPr id="53" name="矩形 52"/>
            <p:cNvSpPr/>
            <p:nvPr/>
          </p:nvSpPr>
          <p:spPr>
            <a:xfrm>
              <a:off x="5072066" y="5702230"/>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cxnSp>
          <p:nvCxnSpPr>
            <p:cNvPr id="55" name="直接连接符 54"/>
            <p:cNvCxnSpPr>
              <a:endCxn id="52" idx="7"/>
            </p:cNvCxnSpPr>
            <p:nvPr/>
          </p:nvCxnSpPr>
          <p:spPr>
            <a:xfrm rot="5400000">
              <a:off x="4563783" y="5493523"/>
              <a:ext cx="370263" cy="193617"/>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endCxn id="53" idx="0"/>
            </p:cNvCxnSpPr>
            <p:nvPr/>
          </p:nvCxnSpPr>
          <p:spPr>
            <a:xfrm rot="16200000" flipH="1">
              <a:off x="5189585" y="5462559"/>
              <a:ext cx="298366" cy="18097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页脚占位符 5"/>
          <p:cNvSpPr>
            <a:spLocks noGrp="1"/>
          </p:cNvSpPr>
          <p:nvPr>
            <p:ph type="ftr" sz="quarter" idx="12"/>
          </p:nvPr>
        </p:nvSpPr>
        <p:spPr/>
        <p:txBody>
          <a:bodyPr/>
          <a:lstStyle/>
          <a:p>
            <a:pPr>
              <a:defRPr/>
            </a:pPr>
            <a:endParaRPr lang="en-US" altLang="zh-CN"/>
          </a:p>
          <a:p>
            <a:pPr>
              <a:defRPr/>
            </a:pPr>
            <a:r>
              <a:rPr lang="en-US" altLang="zh-CN"/>
              <a:t>Prof. Q. Wang</a:t>
            </a:r>
          </a:p>
        </p:txBody>
      </p:sp>
      <p:sp>
        <p:nvSpPr>
          <p:cNvPr id="44035" name="Text Box 15"/>
          <p:cNvSpPr txBox="1">
            <a:spLocks noChangeArrowheads="1"/>
          </p:cNvSpPr>
          <p:nvPr/>
        </p:nvSpPr>
        <p:spPr bwMode="auto">
          <a:xfrm>
            <a:off x="330200" y="109538"/>
            <a:ext cx="118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en-US" altLang="zh-CN" sz="2000"/>
              <a:t>PivotKey</a:t>
            </a:r>
          </a:p>
        </p:txBody>
      </p:sp>
      <p:grpSp>
        <p:nvGrpSpPr>
          <p:cNvPr id="44036" name="Group 76"/>
          <p:cNvGrpSpPr>
            <a:grpSpLocks/>
          </p:cNvGrpSpPr>
          <p:nvPr/>
        </p:nvGrpSpPr>
        <p:grpSpPr bwMode="auto">
          <a:xfrm>
            <a:off x="730250" y="776288"/>
            <a:ext cx="6218238" cy="850900"/>
            <a:chOff x="460" y="489"/>
            <a:chExt cx="3917" cy="536"/>
          </a:xfrm>
        </p:grpSpPr>
        <p:sp>
          <p:nvSpPr>
            <p:cNvPr id="44094" name="Rectangle 4"/>
            <p:cNvSpPr>
              <a:spLocks noChangeArrowheads="1"/>
            </p:cNvSpPr>
            <p:nvPr/>
          </p:nvSpPr>
          <p:spPr bwMode="auto">
            <a:xfrm>
              <a:off x="460"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3300"/>
                  </a:solidFill>
                </a:rPr>
                <a:t>49</a:t>
              </a:r>
            </a:p>
          </p:txBody>
        </p:sp>
        <p:sp>
          <p:nvSpPr>
            <p:cNvPr id="44095" name="Rectangle 5"/>
            <p:cNvSpPr>
              <a:spLocks noChangeArrowheads="1"/>
            </p:cNvSpPr>
            <p:nvPr/>
          </p:nvSpPr>
          <p:spPr bwMode="auto">
            <a:xfrm>
              <a:off x="972"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38</a:t>
              </a:r>
            </a:p>
          </p:txBody>
        </p:sp>
        <p:sp>
          <p:nvSpPr>
            <p:cNvPr id="44096" name="Rectangle 6"/>
            <p:cNvSpPr>
              <a:spLocks noChangeArrowheads="1"/>
            </p:cNvSpPr>
            <p:nvPr/>
          </p:nvSpPr>
          <p:spPr bwMode="auto">
            <a:xfrm>
              <a:off x="1485"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65</a:t>
              </a:r>
            </a:p>
          </p:txBody>
        </p:sp>
        <p:sp>
          <p:nvSpPr>
            <p:cNvPr id="44097" name="Rectangle 7"/>
            <p:cNvSpPr>
              <a:spLocks noChangeArrowheads="1"/>
            </p:cNvSpPr>
            <p:nvPr/>
          </p:nvSpPr>
          <p:spPr bwMode="auto">
            <a:xfrm>
              <a:off x="1997"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97</a:t>
              </a:r>
            </a:p>
          </p:txBody>
        </p:sp>
        <p:sp>
          <p:nvSpPr>
            <p:cNvPr id="44098" name="Rectangle 8"/>
            <p:cNvSpPr>
              <a:spLocks noChangeArrowheads="1"/>
            </p:cNvSpPr>
            <p:nvPr/>
          </p:nvSpPr>
          <p:spPr bwMode="auto">
            <a:xfrm>
              <a:off x="2510"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76</a:t>
              </a:r>
            </a:p>
          </p:txBody>
        </p:sp>
        <p:sp>
          <p:nvSpPr>
            <p:cNvPr id="44099" name="Rectangle 9"/>
            <p:cNvSpPr>
              <a:spLocks noChangeArrowheads="1"/>
            </p:cNvSpPr>
            <p:nvPr/>
          </p:nvSpPr>
          <p:spPr bwMode="auto">
            <a:xfrm>
              <a:off x="3022"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13</a:t>
              </a:r>
            </a:p>
          </p:txBody>
        </p:sp>
        <p:sp>
          <p:nvSpPr>
            <p:cNvPr id="44100" name="Rectangle 10"/>
            <p:cNvSpPr>
              <a:spLocks noChangeArrowheads="1"/>
            </p:cNvSpPr>
            <p:nvPr/>
          </p:nvSpPr>
          <p:spPr bwMode="auto">
            <a:xfrm>
              <a:off x="3535" y="489"/>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27</a:t>
              </a:r>
            </a:p>
          </p:txBody>
        </p:sp>
        <p:sp>
          <p:nvSpPr>
            <p:cNvPr id="44101" name="Rectangle 11"/>
            <p:cNvSpPr>
              <a:spLocks noChangeArrowheads="1"/>
            </p:cNvSpPr>
            <p:nvPr/>
          </p:nvSpPr>
          <p:spPr bwMode="auto">
            <a:xfrm>
              <a:off x="4017" y="489"/>
              <a:ext cx="360"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49*</a:t>
              </a:r>
            </a:p>
          </p:txBody>
        </p:sp>
        <p:sp>
          <p:nvSpPr>
            <p:cNvPr id="44102" name="Line 13"/>
            <p:cNvSpPr>
              <a:spLocks noChangeShapeType="1"/>
            </p:cNvSpPr>
            <p:nvPr/>
          </p:nvSpPr>
          <p:spPr bwMode="auto">
            <a:xfrm flipV="1">
              <a:off x="4220" y="799"/>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103" name="Line 14"/>
            <p:cNvSpPr>
              <a:spLocks noChangeShapeType="1"/>
            </p:cNvSpPr>
            <p:nvPr/>
          </p:nvSpPr>
          <p:spPr bwMode="auto">
            <a:xfrm flipV="1">
              <a:off x="610" y="799"/>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104" name="Line 16"/>
            <p:cNvSpPr>
              <a:spLocks noChangeShapeType="1"/>
            </p:cNvSpPr>
            <p:nvPr/>
          </p:nvSpPr>
          <p:spPr bwMode="auto">
            <a:xfrm flipV="1">
              <a:off x="3694" y="799"/>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105" name="Line 17"/>
            <p:cNvSpPr>
              <a:spLocks noChangeShapeType="1"/>
            </p:cNvSpPr>
            <p:nvPr/>
          </p:nvSpPr>
          <p:spPr bwMode="auto">
            <a:xfrm flipH="1">
              <a:off x="3785" y="1025"/>
              <a:ext cx="363"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grpSp>
        <p:nvGrpSpPr>
          <p:cNvPr id="3" name="Group 77"/>
          <p:cNvGrpSpPr>
            <a:grpSpLocks/>
          </p:cNvGrpSpPr>
          <p:nvPr/>
        </p:nvGrpSpPr>
        <p:grpSpPr bwMode="auto">
          <a:xfrm>
            <a:off x="722313" y="1987550"/>
            <a:ext cx="6218237" cy="850900"/>
            <a:chOff x="455" y="1252"/>
            <a:chExt cx="3917" cy="536"/>
          </a:xfrm>
        </p:grpSpPr>
        <p:sp>
          <p:nvSpPr>
            <p:cNvPr id="44082" name="Rectangle 18"/>
            <p:cNvSpPr>
              <a:spLocks noChangeArrowheads="1"/>
            </p:cNvSpPr>
            <p:nvPr/>
          </p:nvSpPr>
          <p:spPr bwMode="auto">
            <a:xfrm>
              <a:off x="455"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27</a:t>
              </a:r>
            </a:p>
          </p:txBody>
        </p:sp>
        <p:sp>
          <p:nvSpPr>
            <p:cNvPr id="44083" name="Rectangle 19"/>
            <p:cNvSpPr>
              <a:spLocks noChangeArrowheads="1"/>
            </p:cNvSpPr>
            <p:nvPr/>
          </p:nvSpPr>
          <p:spPr bwMode="auto">
            <a:xfrm>
              <a:off x="967"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38</a:t>
              </a:r>
            </a:p>
          </p:txBody>
        </p:sp>
        <p:sp>
          <p:nvSpPr>
            <p:cNvPr id="44084" name="Rectangle 20"/>
            <p:cNvSpPr>
              <a:spLocks noChangeArrowheads="1"/>
            </p:cNvSpPr>
            <p:nvPr/>
          </p:nvSpPr>
          <p:spPr bwMode="auto">
            <a:xfrm>
              <a:off x="1480"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65</a:t>
              </a:r>
            </a:p>
          </p:txBody>
        </p:sp>
        <p:sp>
          <p:nvSpPr>
            <p:cNvPr id="44085" name="Rectangle 21"/>
            <p:cNvSpPr>
              <a:spLocks noChangeArrowheads="1"/>
            </p:cNvSpPr>
            <p:nvPr/>
          </p:nvSpPr>
          <p:spPr bwMode="auto">
            <a:xfrm>
              <a:off x="1992"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97</a:t>
              </a:r>
            </a:p>
          </p:txBody>
        </p:sp>
        <p:sp>
          <p:nvSpPr>
            <p:cNvPr id="44086" name="Rectangle 22"/>
            <p:cNvSpPr>
              <a:spLocks noChangeArrowheads="1"/>
            </p:cNvSpPr>
            <p:nvPr/>
          </p:nvSpPr>
          <p:spPr bwMode="auto">
            <a:xfrm>
              <a:off x="2505"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76</a:t>
              </a:r>
            </a:p>
          </p:txBody>
        </p:sp>
        <p:sp>
          <p:nvSpPr>
            <p:cNvPr id="44087" name="Rectangle 23"/>
            <p:cNvSpPr>
              <a:spLocks noChangeArrowheads="1"/>
            </p:cNvSpPr>
            <p:nvPr/>
          </p:nvSpPr>
          <p:spPr bwMode="auto">
            <a:xfrm>
              <a:off x="3017"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13</a:t>
              </a:r>
            </a:p>
          </p:txBody>
        </p:sp>
        <p:sp>
          <p:nvSpPr>
            <p:cNvPr id="44088" name="Rectangle 24"/>
            <p:cNvSpPr>
              <a:spLocks noChangeArrowheads="1"/>
            </p:cNvSpPr>
            <p:nvPr/>
          </p:nvSpPr>
          <p:spPr bwMode="auto">
            <a:xfrm>
              <a:off x="3531" y="1252"/>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3300"/>
                  </a:solidFill>
                </a:rPr>
                <a:t>49</a:t>
              </a:r>
            </a:p>
          </p:txBody>
        </p:sp>
        <p:sp>
          <p:nvSpPr>
            <p:cNvPr id="44089" name="Rectangle 25"/>
            <p:cNvSpPr>
              <a:spLocks noChangeArrowheads="1"/>
            </p:cNvSpPr>
            <p:nvPr/>
          </p:nvSpPr>
          <p:spPr bwMode="auto">
            <a:xfrm>
              <a:off x="4012" y="1252"/>
              <a:ext cx="360"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49*</a:t>
              </a:r>
            </a:p>
          </p:txBody>
        </p:sp>
        <p:sp>
          <p:nvSpPr>
            <p:cNvPr id="44090" name="Line 27"/>
            <p:cNvSpPr>
              <a:spLocks noChangeShapeType="1"/>
            </p:cNvSpPr>
            <p:nvPr/>
          </p:nvSpPr>
          <p:spPr bwMode="auto">
            <a:xfrm flipV="1">
              <a:off x="605" y="1562"/>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91" name="Line 28"/>
            <p:cNvSpPr>
              <a:spLocks noChangeShapeType="1"/>
            </p:cNvSpPr>
            <p:nvPr/>
          </p:nvSpPr>
          <p:spPr bwMode="auto">
            <a:xfrm flipV="1">
              <a:off x="3689" y="1561"/>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4092" name="Line 30"/>
            <p:cNvSpPr>
              <a:spLocks noChangeShapeType="1"/>
            </p:cNvSpPr>
            <p:nvPr/>
          </p:nvSpPr>
          <p:spPr bwMode="auto">
            <a:xfrm>
              <a:off x="655" y="1788"/>
              <a:ext cx="816"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93" name="Line 31"/>
            <p:cNvSpPr>
              <a:spLocks noChangeShapeType="1"/>
            </p:cNvSpPr>
            <p:nvPr/>
          </p:nvSpPr>
          <p:spPr bwMode="auto">
            <a:xfrm flipV="1">
              <a:off x="1625" y="1561"/>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grpSp>
        <p:nvGrpSpPr>
          <p:cNvPr id="4" name="Group 78"/>
          <p:cNvGrpSpPr>
            <a:grpSpLocks/>
          </p:cNvGrpSpPr>
          <p:nvPr/>
        </p:nvGrpSpPr>
        <p:grpSpPr bwMode="auto">
          <a:xfrm>
            <a:off x="725488" y="3211513"/>
            <a:ext cx="6218237" cy="850900"/>
            <a:chOff x="457" y="2023"/>
            <a:chExt cx="3917" cy="536"/>
          </a:xfrm>
        </p:grpSpPr>
        <p:sp>
          <p:nvSpPr>
            <p:cNvPr id="44070" name="Rectangle 32"/>
            <p:cNvSpPr>
              <a:spLocks noChangeArrowheads="1"/>
            </p:cNvSpPr>
            <p:nvPr/>
          </p:nvSpPr>
          <p:spPr bwMode="auto">
            <a:xfrm>
              <a:off x="457"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27</a:t>
              </a:r>
            </a:p>
          </p:txBody>
        </p:sp>
        <p:sp>
          <p:nvSpPr>
            <p:cNvPr id="44071" name="Rectangle 33"/>
            <p:cNvSpPr>
              <a:spLocks noChangeArrowheads="1"/>
            </p:cNvSpPr>
            <p:nvPr/>
          </p:nvSpPr>
          <p:spPr bwMode="auto">
            <a:xfrm>
              <a:off x="969"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38</a:t>
              </a:r>
            </a:p>
          </p:txBody>
        </p:sp>
        <p:sp>
          <p:nvSpPr>
            <p:cNvPr id="44072" name="Rectangle 34"/>
            <p:cNvSpPr>
              <a:spLocks noChangeArrowheads="1"/>
            </p:cNvSpPr>
            <p:nvPr/>
          </p:nvSpPr>
          <p:spPr bwMode="auto">
            <a:xfrm>
              <a:off x="1483"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3300"/>
                  </a:solidFill>
                </a:rPr>
                <a:t>49</a:t>
              </a:r>
            </a:p>
          </p:txBody>
        </p:sp>
        <p:sp>
          <p:nvSpPr>
            <p:cNvPr id="44073" name="Rectangle 35"/>
            <p:cNvSpPr>
              <a:spLocks noChangeArrowheads="1"/>
            </p:cNvSpPr>
            <p:nvPr/>
          </p:nvSpPr>
          <p:spPr bwMode="auto">
            <a:xfrm>
              <a:off x="1994"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97</a:t>
              </a:r>
            </a:p>
          </p:txBody>
        </p:sp>
        <p:sp>
          <p:nvSpPr>
            <p:cNvPr id="44074" name="Rectangle 36"/>
            <p:cNvSpPr>
              <a:spLocks noChangeArrowheads="1"/>
            </p:cNvSpPr>
            <p:nvPr/>
          </p:nvSpPr>
          <p:spPr bwMode="auto">
            <a:xfrm>
              <a:off x="2507"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76</a:t>
              </a:r>
            </a:p>
          </p:txBody>
        </p:sp>
        <p:sp>
          <p:nvSpPr>
            <p:cNvPr id="44075" name="Rectangle 37"/>
            <p:cNvSpPr>
              <a:spLocks noChangeArrowheads="1"/>
            </p:cNvSpPr>
            <p:nvPr/>
          </p:nvSpPr>
          <p:spPr bwMode="auto">
            <a:xfrm>
              <a:off x="3019"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13</a:t>
              </a:r>
            </a:p>
          </p:txBody>
        </p:sp>
        <p:sp>
          <p:nvSpPr>
            <p:cNvPr id="44076" name="Rectangle 38"/>
            <p:cNvSpPr>
              <a:spLocks noChangeArrowheads="1"/>
            </p:cNvSpPr>
            <p:nvPr/>
          </p:nvSpPr>
          <p:spPr bwMode="auto">
            <a:xfrm>
              <a:off x="3533" y="2023"/>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65</a:t>
              </a:r>
            </a:p>
          </p:txBody>
        </p:sp>
        <p:sp>
          <p:nvSpPr>
            <p:cNvPr id="44077" name="Rectangle 39"/>
            <p:cNvSpPr>
              <a:spLocks noChangeArrowheads="1"/>
            </p:cNvSpPr>
            <p:nvPr/>
          </p:nvSpPr>
          <p:spPr bwMode="auto">
            <a:xfrm>
              <a:off x="4014" y="2023"/>
              <a:ext cx="360"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49*</a:t>
              </a:r>
            </a:p>
          </p:txBody>
        </p:sp>
        <p:sp>
          <p:nvSpPr>
            <p:cNvPr id="44078" name="Line 42"/>
            <p:cNvSpPr>
              <a:spLocks noChangeShapeType="1"/>
            </p:cNvSpPr>
            <p:nvPr/>
          </p:nvSpPr>
          <p:spPr bwMode="auto">
            <a:xfrm flipV="1">
              <a:off x="3691" y="2333"/>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79" name="Line 45"/>
            <p:cNvSpPr>
              <a:spLocks noChangeShapeType="1"/>
            </p:cNvSpPr>
            <p:nvPr/>
          </p:nvSpPr>
          <p:spPr bwMode="auto">
            <a:xfrm flipV="1">
              <a:off x="1627" y="2332"/>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80" name="Line 46"/>
            <p:cNvSpPr>
              <a:spLocks noChangeShapeType="1"/>
            </p:cNvSpPr>
            <p:nvPr/>
          </p:nvSpPr>
          <p:spPr bwMode="auto">
            <a:xfrm flipV="1">
              <a:off x="3195" y="2315"/>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81" name="Line 47"/>
            <p:cNvSpPr>
              <a:spLocks noChangeShapeType="1"/>
            </p:cNvSpPr>
            <p:nvPr/>
          </p:nvSpPr>
          <p:spPr bwMode="auto">
            <a:xfrm flipH="1">
              <a:off x="3240" y="2559"/>
              <a:ext cx="363"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grpSp>
        <p:nvGrpSpPr>
          <p:cNvPr id="5" name="Group 79"/>
          <p:cNvGrpSpPr>
            <a:grpSpLocks/>
          </p:cNvGrpSpPr>
          <p:nvPr/>
        </p:nvGrpSpPr>
        <p:grpSpPr bwMode="auto">
          <a:xfrm>
            <a:off x="725488" y="4422775"/>
            <a:ext cx="6218237" cy="850900"/>
            <a:chOff x="457" y="2786"/>
            <a:chExt cx="3917" cy="536"/>
          </a:xfrm>
        </p:grpSpPr>
        <p:sp>
          <p:nvSpPr>
            <p:cNvPr id="44058" name="Rectangle 48"/>
            <p:cNvSpPr>
              <a:spLocks noChangeArrowheads="1"/>
            </p:cNvSpPr>
            <p:nvPr/>
          </p:nvSpPr>
          <p:spPr bwMode="auto">
            <a:xfrm>
              <a:off x="457"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27</a:t>
              </a:r>
            </a:p>
          </p:txBody>
        </p:sp>
        <p:sp>
          <p:nvSpPr>
            <p:cNvPr id="44059" name="Rectangle 49"/>
            <p:cNvSpPr>
              <a:spLocks noChangeArrowheads="1"/>
            </p:cNvSpPr>
            <p:nvPr/>
          </p:nvSpPr>
          <p:spPr bwMode="auto">
            <a:xfrm>
              <a:off x="969"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38</a:t>
              </a:r>
            </a:p>
          </p:txBody>
        </p:sp>
        <p:sp>
          <p:nvSpPr>
            <p:cNvPr id="44060" name="Rectangle 50"/>
            <p:cNvSpPr>
              <a:spLocks noChangeArrowheads="1"/>
            </p:cNvSpPr>
            <p:nvPr/>
          </p:nvSpPr>
          <p:spPr bwMode="auto">
            <a:xfrm>
              <a:off x="1483"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13</a:t>
              </a:r>
            </a:p>
          </p:txBody>
        </p:sp>
        <p:sp>
          <p:nvSpPr>
            <p:cNvPr id="44061" name="Rectangle 51"/>
            <p:cNvSpPr>
              <a:spLocks noChangeArrowheads="1"/>
            </p:cNvSpPr>
            <p:nvPr/>
          </p:nvSpPr>
          <p:spPr bwMode="auto">
            <a:xfrm>
              <a:off x="1994"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97</a:t>
              </a:r>
            </a:p>
          </p:txBody>
        </p:sp>
        <p:sp>
          <p:nvSpPr>
            <p:cNvPr id="44062" name="Rectangle 52"/>
            <p:cNvSpPr>
              <a:spLocks noChangeArrowheads="1"/>
            </p:cNvSpPr>
            <p:nvPr/>
          </p:nvSpPr>
          <p:spPr bwMode="auto">
            <a:xfrm>
              <a:off x="2507"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76</a:t>
              </a:r>
            </a:p>
          </p:txBody>
        </p:sp>
        <p:sp>
          <p:nvSpPr>
            <p:cNvPr id="44063" name="Rectangle 53"/>
            <p:cNvSpPr>
              <a:spLocks noChangeArrowheads="1"/>
            </p:cNvSpPr>
            <p:nvPr/>
          </p:nvSpPr>
          <p:spPr bwMode="auto">
            <a:xfrm>
              <a:off x="3020"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3300"/>
                  </a:solidFill>
                </a:rPr>
                <a:t>49</a:t>
              </a:r>
            </a:p>
          </p:txBody>
        </p:sp>
        <p:sp>
          <p:nvSpPr>
            <p:cNvPr id="44064" name="Rectangle 54"/>
            <p:cNvSpPr>
              <a:spLocks noChangeArrowheads="1"/>
            </p:cNvSpPr>
            <p:nvPr/>
          </p:nvSpPr>
          <p:spPr bwMode="auto">
            <a:xfrm>
              <a:off x="3533" y="2786"/>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65</a:t>
              </a:r>
            </a:p>
          </p:txBody>
        </p:sp>
        <p:sp>
          <p:nvSpPr>
            <p:cNvPr id="44065" name="Rectangle 55"/>
            <p:cNvSpPr>
              <a:spLocks noChangeArrowheads="1"/>
            </p:cNvSpPr>
            <p:nvPr/>
          </p:nvSpPr>
          <p:spPr bwMode="auto">
            <a:xfrm>
              <a:off x="4014" y="2786"/>
              <a:ext cx="360"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49*</a:t>
              </a:r>
            </a:p>
          </p:txBody>
        </p:sp>
        <p:sp>
          <p:nvSpPr>
            <p:cNvPr id="44066" name="Line 56"/>
            <p:cNvSpPr>
              <a:spLocks noChangeShapeType="1"/>
            </p:cNvSpPr>
            <p:nvPr/>
          </p:nvSpPr>
          <p:spPr bwMode="auto">
            <a:xfrm flipV="1">
              <a:off x="2152" y="3096"/>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67" name="Line 58"/>
            <p:cNvSpPr>
              <a:spLocks noChangeShapeType="1"/>
            </p:cNvSpPr>
            <p:nvPr/>
          </p:nvSpPr>
          <p:spPr bwMode="auto">
            <a:xfrm>
              <a:off x="1696" y="3322"/>
              <a:ext cx="410"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4068" name="Line 59"/>
            <p:cNvSpPr>
              <a:spLocks noChangeShapeType="1"/>
            </p:cNvSpPr>
            <p:nvPr/>
          </p:nvSpPr>
          <p:spPr bwMode="auto">
            <a:xfrm flipV="1">
              <a:off x="1627" y="3095"/>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69" name="Line 60"/>
            <p:cNvSpPr>
              <a:spLocks noChangeShapeType="1"/>
            </p:cNvSpPr>
            <p:nvPr/>
          </p:nvSpPr>
          <p:spPr bwMode="auto">
            <a:xfrm flipV="1">
              <a:off x="3195" y="3078"/>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sp>
        <p:nvSpPr>
          <p:cNvPr id="44040" name="Rectangle 63"/>
          <p:cNvSpPr>
            <a:spLocks noChangeArrowheads="1"/>
          </p:cNvSpPr>
          <p:nvPr/>
        </p:nvSpPr>
        <p:spPr bwMode="auto">
          <a:xfrm>
            <a:off x="7596188" y="53975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r>
              <a:rPr lang="en-US" altLang="zh-CN" sz="2400">
                <a:solidFill>
                  <a:srgbClr val="FFFF00"/>
                </a:solidFill>
                <a:cs typeface="Arial" pitchFamily="34" charset="0"/>
              </a:rPr>
              <a:t>Example</a:t>
            </a:r>
          </a:p>
        </p:txBody>
      </p:sp>
      <p:grpSp>
        <p:nvGrpSpPr>
          <p:cNvPr id="6" name="Group 80"/>
          <p:cNvGrpSpPr>
            <a:grpSpLocks/>
          </p:cNvGrpSpPr>
          <p:nvPr/>
        </p:nvGrpSpPr>
        <p:grpSpPr bwMode="auto">
          <a:xfrm>
            <a:off x="715963" y="5530850"/>
            <a:ext cx="6218237" cy="850900"/>
            <a:chOff x="451" y="3484"/>
            <a:chExt cx="3917" cy="536"/>
          </a:xfrm>
        </p:grpSpPr>
        <p:sp>
          <p:nvSpPr>
            <p:cNvPr id="44046" name="Rectangle 64"/>
            <p:cNvSpPr>
              <a:spLocks noChangeArrowheads="1"/>
            </p:cNvSpPr>
            <p:nvPr/>
          </p:nvSpPr>
          <p:spPr bwMode="auto">
            <a:xfrm>
              <a:off x="451"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27</a:t>
              </a:r>
            </a:p>
          </p:txBody>
        </p:sp>
        <p:sp>
          <p:nvSpPr>
            <p:cNvPr id="44047" name="Rectangle 65"/>
            <p:cNvSpPr>
              <a:spLocks noChangeArrowheads="1"/>
            </p:cNvSpPr>
            <p:nvPr/>
          </p:nvSpPr>
          <p:spPr bwMode="auto">
            <a:xfrm>
              <a:off x="963"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38</a:t>
              </a:r>
            </a:p>
          </p:txBody>
        </p:sp>
        <p:sp>
          <p:nvSpPr>
            <p:cNvPr id="44048" name="Rectangle 66"/>
            <p:cNvSpPr>
              <a:spLocks noChangeArrowheads="1"/>
            </p:cNvSpPr>
            <p:nvPr/>
          </p:nvSpPr>
          <p:spPr bwMode="auto">
            <a:xfrm>
              <a:off x="1477"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13</a:t>
              </a:r>
            </a:p>
          </p:txBody>
        </p:sp>
        <p:sp>
          <p:nvSpPr>
            <p:cNvPr id="44049" name="Rectangle 67"/>
            <p:cNvSpPr>
              <a:spLocks noChangeArrowheads="1"/>
            </p:cNvSpPr>
            <p:nvPr/>
          </p:nvSpPr>
          <p:spPr bwMode="auto">
            <a:xfrm>
              <a:off x="2011" y="3484"/>
              <a:ext cx="252"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   </a:t>
              </a:r>
            </a:p>
          </p:txBody>
        </p:sp>
        <p:sp>
          <p:nvSpPr>
            <p:cNvPr id="44050" name="Rectangle 68"/>
            <p:cNvSpPr>
              <a:spLocks noChangeArrowheads="1"/>
            </p:cNvSpPr>
            <p:nvPr/>
          </p:nvSpPr>
          <p:spPr bwMode="auto">
            <a:xfrm>
              <a:off x="2501"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76</a:t>
              </a:r>
            </a:p>
          </p:txBody>
        </p:sp>
        <p:sp>
          <p:nvSpPr>
            <p:cNvPr id="44051" name="Rectangle 69"/>
            <p:cNvSpPr>
              <a:spLocks noChangeArrowheads="1"/>
            </p:cNvSpPr>
            <p:nvPr/>
          </p:nvSpPr>
          <p:spPr bwMode="auto">
            <a:xfrm>
              <a:off x="3014"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97</a:t>
              </a:r>
            </a:p>
          </p:txBody>
        </p:sp>
        <p:sp>
          <p:nvSpPr>
            <p:cNvPr id="44052" name="Rectangle 70"/>
            <p:cNvSpPr>
              <a:spLocks noChangeArrowheads="1"/>
            </p:cNvSpPr>
            <p:nvPr/>
          </p:nvSpPr>
          <p:spPr bwMode="auto">
            <a:xfrm>
              <a:off x="3527" y="3484"/>
              <a:ext cx="298"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65</a:t>
              </a:r>
            </a:p>
          </p:txBody>
        </p:sp>
        <p:sp>
          <p:nvSpPr>
            <p:cNvPr id="44053" name="Rectangle 71"/>
            <p:cNvSpPr>
              <a:spLocks noChangeArrowheads="1"/>
            </p:cNvSpPr>
            <p:nvPr/>
          </p:nvSpPr>
          <p:spPr bwMode="auto">
            <a:xfrm>
              <a:off x="4008" y="3484"/>
              <a:ext cx="360" cy="256"/>
            </a:xfrm>
            <a:prstGeom prst="rect">
              <a:avLst/>
            </a:prstGeom>
            <a:solidFill>
              <a:schemeClr val="accent1"/>
            </a:solidFill>
            <a:ln w="9525">
              <a:solidFill>
                <a:schemeClr val="tx1"/>
              </a:solidFill>
              <a:miter lim="800000"/>
              <a:headEnd/>
              <a:tailEnd/>
            </a:ln>
          </p:spPr>
          <p:txBody>
            <a:bodyPr wrap="none" lIns="90000" tIns="46800" rIns="90000" bIns="46800" anchor="ctr">
              <a:spAutoFit/>
            </a:bodyPr>
            <a:lstStyle/>
            <a:p>
              <a:pPr algn="ctr"/>
              <a:r>
                <a:rPr lang="en-US" altLang="zh-CN" sz="2000" b="1">
                  <a:solidFill>
                    <a:srgbClr val="FFFF00"/>
                  </a:solidFill>
                </a:rPr>
                <a:t>49*</a:t>
              </a:r>
            </a:p>
          </p:txBody>
        </p:sp>
        <p:sp>
          <p:nvSpPr>
            <p:cNvPr id="44054" name="Line 72"/>
            <p:cNvSpPr>
              <a:spLocks noChangeShapeType="1"/>
            </p:cNvSpPr>
            <p:nvPr/>
          </p:nvSpPr>
          <p:spPr bwMode="auto">
            <a:xfrm flipV="1">
              <a:off x="3198" y="3794"/>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55" name="Line 73"/>
            <p:cNvSpPr>
              <a:spLocks noChangeShapeType="1"/>
            </p:cNvSpPr>
            <p:nvPr/>
          </p:nvSpPr>
          <p:spPr bwMode="auto">
            <a:xfrm rot="10800000">
              <a:off x="2245" y="4020"/>
              <a:ext cx="862" cy="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4056" name="Line 74"/>
            <p:cNvSpPr>
              <a:spLocks noChangeShapeType="1"/>
            </p:cNvSpPr>
            <p:nvPr/>
          </p:nvSpPr>
          <p:spPr bwMode="auto">
            <a:xfrm flipV="1">
              <a:off x="2178" y="3793"/>
              <a:ext cx="0" cy="22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44057" name="Line 75"/>
            <p:cNvSpPr>
              <a:spLocks noChangeShapeType="1"/>
            </p:cNvSpPr>
            <p:nvPr/>
          </p:nvSpPr>
          <p:spPr bwMode="auto">
            <a:xfrm flipV="1">
              <a:off x="2118" y="3793"/>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sp>
        <p:nvSpPr>
          <p:cNvPr id="208977" name="Rectangle 81"/>
          <p:cNvSpPr>
            <a:spLocks noChangeArrowheads="1"/>
          </p:cNvSpPr>
          <p:nvPr/>
        </p:nvSpPr>
        <p:spPr bwMode="auto">
          <a:xfrm>
            <a:off x="3160713" y="5530850"/>
            <a:ext cx="504825" cy="406400"/>
          </a:xfrm>
          <a:prstGeom prst="rect">
            <a:avLst/>
          </a:prstGeom>
          <a:solidFill>
            <a:schemeClr val="hlink"/>
          </a:solidFill>
          <a:ln w="9525">
            <a:solidFill>
              <a:schemeClr val="tx1"/>
            </a:solidFill>
            <a:miter lim="800000"/>
            <a:headEnd/>
            <a:tailEnd/>
          </a:ln>
        </p:spPr>
        <p:txBody>
          <a:bodyPr lIns="90000" tIns="46800" rIns="90000" bIns="46800" anchor="ctr">
            <a:spAutoFit/>
          </a:bodyPr>
          <a:lstStyle/>
          <a:p>
            <a:pPr algn="ctr"/>
            <a:r>
              <a:rPr lang="en-US" altLang="zh-CN" sz="2000" b="1">
                <a:solidFill>
                  <a:srgbClr val="FF3300"/>
                </a:solidFill>
              </a:rPr>
              <a:t>49</a:t>
            </a:r>
          </a:p>
        </p:txBody>
      </p:sp>
      <p:sp>
        <p:nvSpPr>
          <p:cNvPr id="44043" name="Text Box 83"/>
          <p:cNvSpPr txBox="1">
            <a:spLocks noChangeArrowheads="1"/>
          </p:cNvSpPr>
          <p:nvPr/>
        </p:nvSpPr>
        <p:spPr bwMode="auto">
          <a:xfrm>
            <a:off x="1095375" y="1333500"/>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en-US" altLang="zh-CN"/>
              <a:t>low</a:t>
            </a:r>
          </a:p>
        </p:txBody>
      </p:sp>
      <p:sp>
        <p:nvSpPr>
          <p:cNvPr id="44044" name="Text Box 84"/>
          <p:cNvSpPr txBox="1">
            <a:spLocks noChangeArrowheads="1"/>
          </p:cNvSpPr>
          <p:nvPr/>
        </p:nvSpPr>
        <p:spPr bwMode="auto">
          <a:xfrm>
            <a:off x="6856413" y="1341438"/>
            <a:ext cx="612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en-US" altLang="zh-CN"/>
              <a:t>high</a:t>
            </a:r>
          </a:p>
        </p:txBody>
      </p:sp>
      <p:sp>
        <p:nvSpPr>
          <p:cNvPr id="208981" name="Text Box 85"/>
          <p:cNvSpPr txBox="1">
            <a:spLocks noChangeArrowheads="1"/>
          </p:cNvSpPr>
          <p:nvPr/>
        </p:nvSpPr>
        <p:spPr bwMode="auto">
          <a:xfrm>
            <a:off x="7669213" y="1989138"/>
            <a:ext cx="107925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spcBef>
                <a:spcPct val="50000"/>
              </a:spcBef>
            </a:pPr>
            <a:r>
              <a:rPr lang="en-US" altLang="zh-CN" dirty="0"/>
              <a:t>Swap</a:t>
            </a:r>
          </a:p>
        </p:txBody>
      </p:sp>
    </p:spTree>
    <p:extLst>
      <p:ext uri="{BB962C8B-B14F-4D97-AF65-F5344CB8AC3E}">
        <p14:creationId xmlns:p14="http://schemas.microsoft.com/office/powerpoint/2010/main" val="110245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0898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ppt_x</p:attrName>
                                        </p:attrNameLst>
                                      </p:cBhvr>
                                      <p:tavLst>
                                        <p:tav tm="0">
                                          <p:val>
                                            <p:strVal val="#ppt_x-.2"/>
                                          </p:val>
                                        </p:tav>
                                        <p:tav tm="100000">
                                          <p:val>
                                            <p:strVal val="#ppt_x"/>
                                          </p:val>
                                        </p:tav>
                                      </p:tavLst>
                                    </p:anim>
                                    <p:anim calcmode="lin" valueType="num">
                                      <p:cBhvr>
                                        <p:cTn id="17"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8" dur="1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ppt_x</p:attrName>
                                        </p:attrNameLst>
                                      </p:cBhvr>
                                      <p:tavLst>
                                        <p:tav tm="0">
                                          <p:val>
                                            <p:strVal val="#ppt_x-.2"/>
                                          </p:val>
                                        </p:tav>
                                        <p:tav tm="100000">
                                          <p:val>
                                            <p:strVal val="#ppt_x"/>
                                          </p:val>
                                        </p:tav>
                                      </p:tavLst>
                                    </p:anim>
                                    <p:anim calcmode="lin" valueType="num">
                                      <p:cBhvr>
                                        <p:cTn id="2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ppt_x</p:attrName>
                                        </p:attrNameLst>
                                      </p:cBhvr>
                                      <p:tavLst>
                                        <p:tav tm="0">
                                          <p:val>
                                            <p:strVal val="#ppt_x-.2"/>
                                          </p:val>
                                        </p:tav>
                                        <p:tav tm="100000">
                                          <p:val>
                                            <p:strVal val="#ppt_x"/>
                                          </p:val>
                                        </p:tav>
                                      </p:tavLst>
                                    </p:anim>
                                    <p:anim calcmode="lin" valueType="num">
                                      <p:cBhvr>
                                        <p:cTn id="31"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2" dur="10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208977"/>
                                        </p:tgtEl>
                                        <p:attrNameLst>
                                          <p:attrName>style.visibility</p:attrName>
                                        </p:attrNameLst>
                                      </p:cBhvr>
                                      <p:to>
                                        <p:strVal val="visible"/>
                                      </p:to>
                                    </p:set>
                                    <p:anim calcmode="lin" valueType="num">
                                      <p:cBhvr>
                                        <p:cTn id="37" dur="1000" fill="hold"/>
                                        <p:tgtEl>
                                          <p:spTgt spid="208977"/>
                                        </p:tgtEl>
                                        <p:attrNameLst>
                                          <p:attrName>ppt_x</p:attrName>
                                        </p:attrNameLst>
                                      </p:cBhvr>
                                      <p:tavLst>
                                        <p:tav tm="0">
                                          <p:val>
                                            <p:strVal val="#ppt_x-.2"/>
                                          </p:val>
                                        </p:tav>
                                        <p:tav tm="100000">
                                          <p:val>
                                            <p:strVal val="#ppt_x"/>
                                          </p:val>
                                        </p:tav>
                                      </p:tavLst>
                                    </p:anim>
                                    <p:anim calcmode="lin" valueType="num">
                                      <p:cBhvr>
                                        <p:cTn id="38" dur="1000" fill="hold"/>
                                        <p:tgtEl>
                                          <p:spTgt spid="208977"/>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77" grpId="0" animBg="1"/>
      <p:bldP spid="20898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54907"/>
            <a:ext cx="2463787"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楷体" pitchFamily="49" charset="-122"/>
                <a:ea typeface="楷体" pitchFamily="49" charset="-122"/>
              </a:rPr>
              <a:t>快速排序算法：</a:t>
            </a:r>
          </a:p>
        </p:txBody>
      </p:sp>
      <p:sp>
        <p:nvSpPr>
          <p:cNvPr id="198659" name="Text Box 3"/>
          <p:cNvSpPr txBox="1">
            <a:spLocks noChangeArrowheads="1"/>
          </p:cNvSpPr>
          <p:nvPr/>
        </p:nvSpPr>
        <p:spPr bwMode="auto">
          <a:xfrm>
            <a:off x="323851" y="1041804"/>
            <a:ext cx="8320116" cy="4445796"/>
          </a:xfrm>
          <a:prstGeom prst="rect">
            <a:avLst/>
          </a:prstGeom>
          <a:solidFill>
            <a:schemeClr val="accent5">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Partition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划分算法</a:t>
            </a:r>
          </a:p>
          <a:p>
            <a:r>
              <a:rPr lang="en-US" altLang="zh-CN" sz="1800">
                <a:solidFill>
                  <a:srgbClr val="0000FF"/>
                </a:solidFill>
                <a:latin typeface="Consolas" pitchFamily="49" charset="0"/>
                <a:ea typeface="仿宋" pitchFamily="49" charset="-122"/>
                <a:cs typeface="Consolas" pitchFamily="49" charset="0"/>
              </a:rPr>
              <a:t>{   int i=s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j=t</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a:t>
            </a:r>
            <a:r>
              <a:rPr lang="en-US" altLang="zh-CN" sz="1800" err="1">
                <a:solidFill>
                  <a:srgbClr val="0000FF"/>
                </a:solidFill>
                <a:latin typeface="Consolas" pitchFamily="49" charset="0"/>
                <a:ea typeface="仿宋" pitchFamily="49" charset="-122"/>
                <a:cs typeface="Consolas" pitchFamily="49" charset="0"/>
              </a:rPr>
              <a:t>tmp</a:t>
            </a:r>
            <a:r>
              <a:rPr lang="en-US" altLang="zh-CN" sz="1800">
                <a:solidFill>
                  <a:srgbClr val="0000FF"/>
                </a:solidFill>
                <a:latin typeface="Consolas" pitchFamily="49" charset="0"/>
                <a:ea typeface="仿宋" pitchFamily="49" charset="-122"/>
                <a:cs typeface="Consolas" pitchFamily="49" charset="0"/>
              </a:rPr>
              <a:t>=a[s];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用序列的第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个记录作为基准</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从序列两端交替向中间</a:t>
            </a:r>
            <a:r>
              <a:rPr lang="zh-CN" altLang="en-US" sz="1800">
                <a:solidFill>
                  <a:srgbClr val="00B0F0"/>
                </a:solidFill>
                <a:latin typeface="Consolas" pitchFamily="49" charset="0"/>
                <a:ea typeface="仿宋" pitchFamily="49" charset="-122"/>
                <a:cs typeface="Consolas" pitchFamily="49" charset="0"/>
              </a:rPr>
              <a:t>扫描，直</a:t>
            </a:r>
            <a:r>
              <a:rPr lang="zh-CN" altLang="en-US" sz="1800" dirty="0">
                <a:solidFill>
                  <a:srgbClr val="00B0F0"/>
                </a:solidFill>
                <a:latin typeface="Consolas" pitchFamily="49" charset="0"/>
                <a:ea typeface="仿宋" pitchFamily="49" charset="-122"/>
                <a:cs typeface="Consolas" pitchFamily="49" charset="0"/>
              </a:rPr>
              <a:t>至</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为止     </a:t>
            </a:r>
            <a:endParaRPr lang="en-US"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while (j&gt;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a[j]&gt;=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从右向左</a:t>
            </a:r>
            <a:r>
              <a:rPr lang="zh-CN" altLang="en-US" sz="1800">
                <a:solidFill>
                  <a:srgbClr val="00B0F0"/>
                </a:solidFill>
                <a:latin typeface="Consolas" pitchFamily="49" charset="0"/>
                <a:ea typeface="仿宋" pitchFamily="49" charset="-122"/>
                <a:cs typeface="Consolas" pitchFamily="49" charset="0"/>
              </a:rPr>
              <a:t>扫描，找</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个关键字小于</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a[j]</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a[i</a:t>
            </a:r>
            <a:r>
              <a:rPr lang="en-US" altLang="zh-CN" sz="1800" dirty="0">
                <a:solidFill>
                  <a:srgbClr val="0000FF"/>
                </a:solidFill>
                <a:latin typeface="Consolas" pitchFamily="49" charset="0"/>
                <a:ea typeface="仿宋" pitchFamily="49" charset="-122"/>
                <a:cs typeface="Consolas" pitchFamily="49" charset="0"/>
              </a:rPr>
              <a:t>]=a[j];	//</a:t>
            </a:r>
            <a:r>
              <a:rPr lang="zh-CN" altLang="en-US" sz="1800" dirty="0">
                <a:solidFill>
                  <a:srgbClr val="0000FF"/>
                </a:solidFill>
                <a:latin typeface="Consolas" pitchFamily="49" charset="0"/>
                <a:ea typeface="仿宋" pitchFamily="49" charset="-122"/>
                <a:cs typeface="Consolas" pitchFamily="49" charset="0"/>
              </a:rPr>
              <a:t>将</a:t>
            </a:r>
            <a:r>
              <a:rPr lang="en-US" altLang="zh-CN" sz="1800" dirty="0">
                <a:solidFill>
                  <a:srgbClr val="0000FF"/>
                </a:solidFill>
                <a:latin typeface="Consolas" pitchFamily="49" charset="0"/>
                <a:ea typeface="仿宋" pitchFamily="49" charset="-122"/>
                <a:cs typeface="Consolas" pitchFamily="49" charset="0"/>
              </a:rPr>
              <a:t>a[j]</a:t>
            </a:r>
            <a:r>
              <a:rPr lang="zh-CN" altLang="en-US" sz="1800" dirty="0">
                <a:solidFill>
                  <a:srgbClr val="0000FF"/>
                </a:solidFill>
                <a:latin typeface="Consolas" pitchFamily="49" charset="0"/>
                <a:ea typeface="仿宋" pitchFamily="49" charset="-122"/>
                <a:cs typeface="Consolas" pitchFamily="49" charset="0"/>
              </a:rPr>
              <a:t>前移到</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的位置</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 &amp;&amp;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从左向右</a:t>
            </a:r>
            <a:r>
              <a:rPr lang="zh-CN" altLang="en-US" sz="1800">
                <a:solidFill>
                  <a:srgbClr val="00B0F0"/>
                </a:solidFill>
                <a:latin typeface="Consolas" pitchFamily="49" charset="0"/>
                <a:ea typeface="仿宋" pitchFamily="49" charset="-122"/>
                <a:cs typeface="Consolas" pitchFamily="49" charset="0"/>
              </a:rPr>
              <a:t>扫描，找</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个关键字大于</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a[j</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后移到</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的位置</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a[</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tmp</a:t>
            </a:r>
            <a:r>
              <a:rPr lang="en-US" altLang="zh-CN" sz="1800" dirty="0">
                <a:solidFill>
                  <a:srgbClr val="C00000"/>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250825" y="354907"/>
            <a:ext cx="2463787"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楷体" pitchFamily="49" charset="-122"/>
                <a:ea typeface="楷体" pitchFamily="49" charset="-122"/>
              </a:rPr>
              <a:t>快速排序算法：</a:t>
            </a:r>
          </a:p>
        </p:txBody>
      </p:sp>
      <p:sp>
        <p:nvSpPr>
          <p:cNvPr id="198659" name="Text Box 3"/>
          <p:cNvSpPr txBox="1">
            <a:spLocks noChangeArrowheads="1"/>
          </p:cNvSpPr>
          <p:nvPr/>
        </p:nvSpPr>
        <p:spPr bwMode="auto">
          <a:xfrm>
            <a:off x="323851" y="1041804"/>
            <a:ext cx="7820050" cy="3614799"/>
          </a:xfrm>
          <a:prstGeom prst="rect">
            <a:avLst/>
          </a:prstGeom>
          <a:solidFill>
            <a:schemeClr val="accent5">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QuickSort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t)	</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对</a:t>
            </a:r>
            <a:r>
              <a:rPr lang="en-US" altLang="zh-CN" sz="1800" dirty="0">
                <a:solidFill>
                  <a:srgbClr val="006600"/>
                </a:solidFill>
                <a:latin typeface="Consolas" pitchFamily="49" charset="0"/>
                <a:ea typeface="仿宋" pitchFamily="49" charset="-122"/>
                <a:cs typeface="Consolas" pitchFamily="49" charset="0"/>
              </a:rPr>
              <a:t>a[s..t]</a:t>
            </a:r>
            <a:r>
              <a:rPr lang="zh-CN" altLang="en-US" sz="1800" dirty="0">
                <a:solidFill>
                  <a:srgbClr val="006600"/>
                </a:solidFill>
                <a:latin typeface="Consolas" pitchFamily="49" charset="0"/>
                <a:ea typeface="仿宋" pitchFamily="49" charset="-122"/>
                <a:cs typeface="Consolas" pitchFamily="49" charset="0"/>
              </a:rPr>
              <a:t>元素序列进行递增排序</a:t>
            </a:r>
          </a:p>
          <a:p>
            <a:pPr>
              <a:lnSpc>
                <a:spcPct val="1500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(s&lt;t)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序列内至少存在</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个元素的情况</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int i=Partition(a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QuickSort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对左子序列递归排序</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QuickSort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对右子序列递归排序</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357158" y="642918"/>
            <a:ext cx="8572560" cy="5216813"/>
          </a:xfrm>
          <a:prstGeom prst="rect">
            <a:avLst/>
          </a:prstGeom>
          <a:solidFill>
            <a:schemeClr val="accent2">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算法分析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快速</a:t>
            </a:r>
            <a:r>
              <a:rPr lang="zh-CN" altLang="en-US" sz="2000" dirty="0">
                <a:solidFill>
                  <a:srgbClr val="0000FF"/>
                </a:solidFill>
                <a:latin typeface="Consolas" pitchFamily="49" charset="0"/>
                <a:ea typeface="楷体" pitchFamily="49" charset="-122"/>
                <a:cs typeface="Consolas" pitchFamily="49" charset="0"/>
              </a:rPr>
              <a:t>排序的时间主要耗费在划分操</a:t>
            </a:r>
            <a:r>
              <a:rPr lang="zh-CN" altLang="en-US" sz="2000">
                <a:solidFill>
                  <a:srgbClr val="0000FF"/>
                </a:solidFill>
                <a:latin typeface="Consolas" pitchFamily="49" charset="0"/>
                <a:ea typeface="楷体" pitchFamily="49" charset="-122"/>
                <a:cs typeface="Consolas" pitchFamily="49" charset="0"/>
              </a:rPr>
              <a:t>作上，对</a:t>
            </a:r>
            <a:r>
              <a:rPr lang="zh-CN" altLang="en-US" sz="2000" dirty="0">
                <a:solidFill>
                  <a:srgbClr val="0000FF"/>
                </a:solidFill>
                <a:latin typeface="Consolas" pitchFamily="49" charset="0"/>
                <a:ea typeface="楷体" pitchFamily="49" charset="-122"/>
                <a:cs typeface="Consolas" pitchFamily="49" charset="0"/>
              </a:rPr>
              <a:t>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的区间进行</a:t>
            </a:r>
            <a:r>
              <a:rPr lang="zh-CN" altLang="en-US" sz="2000">
                <a:solidFill>
                  <a:srgbClr val="0000FF"/>
                </a:solidFill>
                <a:latin typeface="Consolas" pitchFamily="49" charset="0"/>
                <a:ea typeface="楷体" pitchFamily="49" charset="-122"/>
                <a:cs typeface="Consolas" pitchFamily="49" charset="0"/>
              </a:rPr>
              <a:t>划分，共</a:t>
            </a:r>
            <a:r>
              <a:rPr lang="zh-CN" altLang="en-US" sz="2000" dirty="0">
                <a:solidFill>
                  <a:srgbClr val="0000FF"/>
                </a:solidFill>
                <a:latin typeface="Consolas" pitchFamily="49" charset="0"/>
                <a:ea typeface="楷体" pitchFamily="49" charset="-122"/>
                <a:cs typeface="Consolas" pitchFamily="49" charset="0"/>
              </a:rPr>
              <a:t>需</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次关键字的</a:t>
            </a:r>
            <a:r>
              <a:rPr lang="zh-CN" altLang="en-US" sz="2000">
                <a:solidFill>
                  <a:srgbClr val="0000FF"/>
                </a:solidFill>
                <a:latin typeface="Consolas" pitchFamily="49" charset="0"/>
                <a:ea typeface="楷体" pitchFamily="49" charset="-122"/>
                <a:cs typeface="Consolas" pitchFamily="49" charset="0"/>
              </a:rPr>
              <a:t>比较，时</a:t>
            </a:r>
            <a:r>
              <a:rPr lang="zh-CN" altLang="en-US" sz="2000" dirty="0">
                <a:solidFill>
                  <a:srgbClr val="0000FF"/>
                </a:solidFill>
                <a:latin typeface="Consolas" pitchFamily="49" charset="0"/>
                <a:ea typeface="楷体" pitchFamily="49" charset="-122"/>
                <a:cs typeface="Consolas" pitchFamily="49" charset="0"/>
              </a:rPr>
              <a:t>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仿宋" pitchFamily="49" charset="-122"/>
                <a:cs typeface="Consolas" pitchFamily="49" charset="0"/>
              </a:rPr>
              <a:t>　　对</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个记录进行快速排序的过程构成一棵递</a:t>
            </a:r>
            <a:r>
              <a:rPr lang="zh-CN" altLang="en-US" sz="2000">
                <a:solidFill>
                  <a:srgbClr val="0000FF"/>
                </a:solidFill>
                <a:latin typeface="Consolas" pitchFamily="49" charset="0"/>
                <a:ea typeface="仿宋" pitchFamily="49" charset="-122"/>
                <a:cs typeface="Consolas" pitchFamily="49" charset="0"/>
              </a:rPr>
              <a:t>归树，在</a:t>
            </a:r>
            <a:r>
              <a:rPr lang="zh-CN" altLang="en-US" sz="2000" dirty="0">
                <a:solidFill>
                  <a:srgbClr val="0000FF"/>
                </a:solidFill>
                <a:latin typeface="Consolas" pitchFamily="49" charset="0"/>
                <a:ea typeface="仿宋" pitchFamily="49" charset="-122"/>
                <a:cs typeface="Consolas" pitchFamily="49" charset="0"/>
              </a:rPr>
              <a:t>这样的递归</a:t>
            </a:r>
            <a:r>
              <a:rPr lang="zh-CN" altLang="en-US" sz="2000">
                <a:solidFill>
                  <a:srgbClr val="0000FF"/>
                </a:solidFill>
                <a:latin typeface="Consolas" pitchFamily="49" charset="0"/>
                <a:ea typeface="仿宋" pitchFamily="49" charset="-122"/>
                <a:cs typeface="Consolas" pitchFamily="49" charset="0"/>
              </a:rPr>
              <a:t>树中，每</a:t>
            </a:r>
            <a:r>
              <a:rPr lang="zh-CN" altLang="en-US" sz="2000" dirty="0">
                <a:solidFill>
                  <a:srgbClr val="0000FF"/>
                </a:solidFill>
                <a:latin typeface="Consolas" pitchFamily="49" charset="0"/>
                <a:ea typeface="仿宋" pitchFamily="49" charset="-122"/>
                <a:cs typeface="Consolas" pitchFamily="49" charset="0"/>
              </a:rPr>
              <a:t>一层至多对</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个记录进行</a:t>
            </a:r>
            <a:r>
              <a:rPr lang="zh-CN" altLang="en-US" sz="2000">
                <a:solidFill>
                  <a:srgbClr val="0000FF"/>
                </a:solidFill>
                <a:latin typeface="Consolas" pitchFamily="49" charset="0"/>
                <a:ea typeface="仿宋" pitchFamily="49" charset="-122"/>
                <a:cs typeface="Consolas" pitchFamily="49" charset="0"/>
              </a:rPr>
              <a:t>划分，所</a:t>
            </a:r>
            <a:r>
              <a:rPr lang="zh-CN" altLang="en-US" sz="2000" dirty="0">
                <a:solidFill>
                  <a:srgbClr val="0000FF"/>
                </a:solidFill>
                <a:latin typeface="Consolas" pitchFamily="49" charset="0"/>
                <a:ea typeface="仿宋" pitchFamily="49" charset="-122"/>
                <a:cs typeface="Consolas" pitchFamily="49" charset="0"/>
              </a:rPr>
              <a:t>花时间为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仿宋" pitchFamily="49" charset="-122"/>
                <a:cs typeface="Consolas" pitchFamily="49" charset="0"/>
              </a:rPr>
              <a:t>　　当初始排序数据正序或反</a:t>
            </a:r>
            <a:r>
              <a:rPr lang="zh-CN" altLang="en-US" sz="2000">
                <a:solidFill>
                  <a:srgbClr val="0000FF"/>
                </a:solidFill>
                <a:latin typeface="Consolas" pitchFamily="49" charset="0"/>
                <a:ea typeface="仿宋" pitchFamily="49" charset="-122"/>
                <a:cs typeface="Consolas" pitchFamily="49" charset="0"/>
              </a:rPr>
              <a:t>序时，此</a:t>
            </a:r>
            <a:r>
              <a:rPr lang="zh-CN" altLang="en-US" sz="2000" dirty="0">
                <a:solidFill>
                  <a:srgbClr val="0000FF"/>
                </a:solidFill>
                <a:latin typeface="Consolas" pitchFamily="49" charset="0"/>
                <a:ea typeface="仿宋" pitchFamily="49" charset="-122"/>
                <a:cs typeface="Consolas" pitchFamily="49" charset="0"/>
              </a:rPr>
              <a:t>时的递归树高度</a:t>
            </a:r>
            <a:r>
              <a:rPr lang="zh-CN" altLang="en-US"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，快</a:t>
            </a:r>
            <a:r>
              <a:rPr lang="zh-CN" altLang="en-US" sz="2000" dirty="0">
                <a:solidFill>
                  <a:srgbClr val="0000FF"/>
                </a:solidFill>
                <a:latin typeface="Consolas" pitchFamily="49" charset="0"/>
                <a:ea typeface="仿宋" pitchFamily="49" charset="-122"/>
                <a:cs typeface="Consolas" pitchFamily="49" charset="0"/>
              </a:rPr>
              <a:t>速排序呈现最坏</a:t>
            </a:r>
            <a:r>
              <a:rPr lang="zh-CN" altLang="en-US" sz="2000">
                <a:solidFill>
                  <a:srgbClr val="0000FF"/>
                </a:solidFill>
                <a:latin typeface="Consolas" pitchFamily="49" charset="0"/>
                <a:ea typeface="仿宋" pitchFamily="49" charset="-122"/>
                <a:cs typeface="Consolas" pitchFamily="49" charset="0"/>
              </a:rPr>
              <a:t>情况，即</a:t>
            </a:r>
            <a:r>
              <a:rPr lang="zh-CN" altLang="en-US" sz="2000" dirty="0">
                <a:solidFill>
                  <a:srgbClr val="0000FF"/>
                </a:solidFill>
                <a:latin typeface="Consolas" pitchFamily="49" charset="0"/>
                <a:ea typeface="仿宋" pitchFamily="49" charset="-122"/>
                <a:cs typeface="Consolas" pitchFamily="49" charset="0"/>
              </a:rPr>
              <a:t>最坏情况下的时间复杂度为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30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a:p>
            <a:pPr>
              <a:lnSpc>
                <a:spcPct val="150000"/>
              </a:lnSpc>
              <a:spcBef>
                <a:spcPct val="50000"/>
              </a:spcBef>
            </a:pPr>
            <a:r>
              <a:rPr lang="zh-CN" altLang="en-US" sz="2000" dirty="0">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当初始排序数据</a:t>
            </a:r>
            <a:r>
              <a:rPr lang="zh-CN" altLang="en-US" sz="2000" dirty="0">
                <a:solidFill>
                  <a:srgbClr val="CC3300"/>
                </a:solidFill>
                <a:latin typeface="Consolas" pitchFamily="49" charset="0"/>
                <a:ea typeface="仿宋" pitchFamily="49" charset="-122"/>
                <a:cs typeface="Consolas" pitchFamily="49" charset="0"/>
              </a:rPr>
              <a:t>随机</a:t>
            </a:r>
            <a:r>
              <a:rPr lang="zh-CN" altLang="en-US" sz="2000">
                <a:solidFill>
                  <a:srgbClr val="CC3300"/>
                </a:solidFill>
                <a:latin typeface="Consolas" pitchFamily="49" charset="0"/>
                <a:ea typeface="仿宋" pitchFamily="49" charset="-122"/>
                <a:cs typeface="Consolas" pitchFamily="49" charset="0"/>
              </a:rPr>
              <a:t>分布</a:t>
            </a:r>
            <a:r>
              <a:rPr lang="zh-CN" altLang="en-US" sz="2000">
                <a:solidFill>
                  <a:srgbClr val="0000FF"/>
                </a:solidFill>
                <a:latin typeface="Consolas" pitchFamily="49" charset="0"/>
                <a:ea typeface="仿宋" pitchFamily="49" charset="-122"/>
                <a:cs typeface="Consolas" pitchFamily="49" charset="0"/>
              </a:rPr>
              <a:t>，使</a:t>
            </a:r>
            <a:r>
              <a:rPr lang="zh-CN" altLang="en-US" sz="2000" dirty="0">
                <a:solidFill>
                  <a:srgbClr val="0000FF"/>
                </a:solidFill>
                <a:latin typeface="Consolas" pitchFamily="49" charset="0"/>
                <a:ea typeface="仿宋" pitchFamily="49" charset="-122"/>
                <a:cs typeface="Consolas" pitchFamily="49" charset="0"/>
              </a:rPr>
              <a:t>每次分成的两个子区间中的记录个数大致</a:t>
            </a:r>
            <a:r>
              <a:rPr lang="zh-CN" altLang="en-US" sz="2000">
                <a:solidFill>
                  <a:srgbClr val="0000FF"/>
                </a:solidFill>
                <a:latin typeface="Consolas" pitchFamily="49" charset="0"/>
                <a:ea typeface="仿宋" pitchFamily="49" charset="-122"/>
                <a:cs typeface="Consolas" pitchFamily="49" charset="0"/>
              </a:rPr>
              <a:t>相等，此</a:t>
            </a:r>
            <a:r>
              <a:rPr lang="zh-CN" altLang="en-US" sz="2000" dirty="0">
                <a:solidFill>
                  <a:srgbClr val="0000FF"/>
                </a:solidFill>
                <a:latin typeface="Consolas" pitchFamily="49" charset="0"/>
                <a:ea typeface="仿宋" pitchFamily="49" charset="-122"/>
                <a:cs typeface="Consolas" pitchFamily="49" charset="0"/>
              </a:rPr>
              <a:t>时的递归树高度</a:t>
            </a:r>
            <a:r>
              <a:rPr lang="zh-CN" altLang="en-US"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，快</a:t>
            </a:r>
            <a:r>
              <a:rPr lang="zh-CN" altLang="en-US" sz="2000" dirty="0">
                <a:solidFill>
                  <a:srgbClr val="0000FF"/>
                </a:solidFill>
                <a:latin typeface="Consolas" pitchFamily="49" charset="0"/>
                <a:ea typeface="仿宋" pitchFamily="49" charset="-122"/>
                <a:cs typeface="Consolas" pitchFamily="49" charset="0"/>
              </a:rPr>
              <a:t>速排序呈现最好</a:t>
            </a:r>
            <a:r>
              <a:rPr lang="zh-CN" altLang="en-US" sz="2000">
                <a:solidFill>
                  <a:srgbClr val="0000FF"/>
                </a:solidFill>
                <a:latin typeface="Consolas" pitchFamily="49" charset="0"/>
                <a:ea typeface="仿宋" pitchFamily="49" charset="-122"/>
                <a:cs typeface="Consolas" pitchFamily="49" charset="0"/>
              </a:rPr>
              <a:t>情况，即</a:t>
            </a:r>
            <a:r>
              <a:rPr lang="zh-CN" altLang="en-US" sz="2000" dirty="0">
                <a:solidFill>
                  <a:srgbClr val="0000FF"/>
                </a:solidFill>
                <a:latin typeface="Consolas" pitchFamily="49" charset="0"/>
                <a:ea typeface="仿宋" pitchFamily="49" charset="-122"/>
                <a:cs typeface="Consolas" pitchFamily="49" charset="0"/>
              </a:rPr>
              <a:t>最好情况下的时间复杂度为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。快速排序算法的平均时间复杂度也是</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D36081-2169-48A1-B183-DFF2B92A879B}" type="slidenum">
              <a:rPr lang="en-US" altLang="zh-CN"/>
              <a:pPr/>
              <a:t>6</a:t>
            </a:fld>
            <a:endParaRPr lang="en-US" altLang="zh-CN"/>
          </a:p>
        </p:txBody>
      </p:sp>
      <p:sp>
        <p:nvSpPr>
          <p:cNvPr id="15362" name="Rectangle 2"/>
          <p:cNvSpPr>
            <a:spLocks noGrp="1" noChangeArrowheads="1"/>
          </p:cNvSpPr>
          <p:nvPr>
            <p:ph type="title"/>
          </p:nvPr>
        </p:nvSpPr>
        <p:spPr/>
        <p:txBody>
          <a:bodyPr/>
          <a:lstStyle/>
          <a:p>
            <a:r>
              <a:rPr lang="en-US" altLang="zh-CN"/>
              <a:t>Tree of subprogram calls</a:t>
            </a:r>
          </a:p>
        </p:txBody>
      </p:sp>
      <p:pic>
        <p:nvPicPr>
          <p:cNvPr id="15363" name="Picture 3"/>
          <p:cNvPicPr>
            <a:picLocks noChangeAspect="1" noChangeArrowheads="1"/>
          </p:cNvPicPr>
          <p:nvPr/>
        </p:nvPicPr>
        <p:blipFill>
          <a:blip r:embed="rId3"/>
          <a:srcRect/>
          <a:stretch>
            <a:fillRect/>
          </a:stretch>
        </p:blipFill>
        <p:spPr bwMode="auto">
          <a:xfrm>
            <a:off x="1555750" y="1720850"/>
            <a:ext cx="6032500" cy="4229100"/>
          </a:xfrm>
          <a:prstGeom prst="rect">
            <a:avLst/>
          </a:prstGeom>
          <a:noFill/>
          <a:ln w="9525">
            <a:solidFill>
              <a:schemeClr val="bg2"/>
            </a:solidFill>
            <a:miter lim="800000"/>
            <a:headEnd/>
            <a:tailEnd/>
          </a:ln>
          <a:effectLst>
            <a:outerShdw dist="107763" dir="2700000" algn="ctr" rotWithShape="0">
              <a:schemeClr val="bg2">
                <a:alpha val="50000"/>
              </a:schemeClr>
            </a:outerShdw>
          </a:effectLst>
        </p:spPr>
      </p:pic>
    </p:spTree>
    <p:extLst>
      <p:ext uri="{BB962C8B-B14F-4D97-AF65-F5344CB8AC3E}">
        <p14:creationId xmlns:p14="http://schemas.microsoft.com/office/powerpoint/2010/main" val="3361272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23850" y="333375"/>
            <a:ext cx="3033704" cy="5191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a:noFill/>
            <a:miter lim="800000"/>
            <a:headEnd/>
            <a:tailEnd/>
          </a:ln>
          <a:effectLst/>
        </p:spPr>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a:t>
            </a:r>
            <a:r>
              <a:rPr lang="en-US" altLang="zh-CN" sz="2800">
                <a:solidFill>
                  <a:srgbClr val="FF0000"/>
                </a:solidFill>
                <a:latin typeface="Consolas" pitchFamily="49" charset="0"/>
                <a:ea typeface="微软雅黑" pitchFamily="34" charset="-122"/>
                <a:cs typeface="Consolas" pitchFamily="49" charset="0"/>
              </a:rPr>
              <a:t>.2.2 </a:t>
            </a:r>
            <a:r>
              <a:rPr lang="zh-CN" altLang="en-US" sz="2800" dirty="0">
                <a:solidFill>
                  <a:srgbClr val="FF0000"/>
                </a:solidFill>
                <a:latin typeface="Consolas" pitchFamily="49" charset="0"/>
                <a:ea typeface="微软雅黑" pitchFamily="34" charset="-122"/>
                <a:cs typeface="Consolas" pitchFamily="49" charset="0"/>
              </a:rPr>
              <a:t>归并排序</a:t>
            </a:r>
          </a:p>
        </p:txBody>
      </p:sp>
      <p:sp>
        <p:nvSpPr>
          <p:cNvPr id="196611" name="Text Box 3"/>
          <p:cNvSpPr txBox="1">
            <a:spLocks noChangeArrowheads="1"/>
          </p:cNvSpPr>
          <p:nvPr/>
        </p:nvSpPr>
        <p:spPr bwMode="auto">
          <a:xfrm>
            <a:off x="468313" y="1125538"/>
            <a:ext cx="8424862" cy="2803909"/>
          </a:xfrm>
          <a:prstGeom prst="rect">
            <a:avLst/>
          </a:prstGeom>
          <a:noFill/>
          <a:ln w="9525">
            <a:noFill/>
            <a:miter lim="800000"/>
            <a:headEnd/>
            <a:tailEnd/>
          </a:ln>
          <a:effectLst/>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归并排序的基本思想是：首先将</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看成是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的有</a:t>
            </a:r>
            <a:r>
              <a:rPr lang="zh-CN" altLang="en-US" sz="2000">
                <a:solidFill>
                  <a:srgbClr val="0000FF"/>
                </a:solidFill>
                <a:latin typeface="Consolas" pitchFamily="49" charset="0"/>
                <a:ea typeface="楷体" pitchFamily="49" charset="-122"/>
                <a:cs typeface="Consolas" pitchFamily="49" charset="0"/>
              </a:rPr>
              <a:t>序表，将</a:t>
            </a:r>
            <a:r>
              <a:rPr lang="zh-CN" altLang="en-US" sz="2000" dirty="0">
                <a:solidFill>
                  <a:srgbClr val="0000FF"/>
                </a:solidFill>
                <a:latin typeface="Consolas" pitchFamily="49" charset="0"/>
                <a:ea typeface="楷体" pitchFamily="49" charset="-122"/>
                <a:cs typeface="Consolas" pitchFamily="49" charset="0"/>
              </a:rPr>
              <a:t>相邻的</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）个有序子表成对</a:t>
            </a:r>
            <a:r>
              <a:rPr lang="zh-CN" altLang="en-US" sz="2000">
                <a:solidFill>
                  <a:srgbClr val="0000FF"/>
                </a:solidFill>
                <a:latin typeface="Consolas" pitchFamily="49" charset="0"/>
                <a:ea typeface="楷体" pitchFamily="49" charset="-122"/>
                <a:cs typeface="Consolas" pitchFamily="49" charset="0"/>
              </a:rPr>
              <a:t>归并，得</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的有序子表；然后再将这些有序子表继续</a:t>
            </a:r>
            <a:r>
              <a:rPr lang="zh-CN" altLang="en-US" sz="2000">
                <a:solidFill>
                  <a:srgbClr val="0000FF"/>
                </a:solidFill>
                <a:latin typeface="Consolas" pitchFamily="49" charset="0"/>
                <a:ea typeface="楷体" pitchFamily="49" charset="-122"/>
                <a:cs typeface="Consolas" pitchFamily="49" charset="0"/>
              </a:rPr>
              <a:t>归并，得</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baseline="30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个长度为</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baseline="30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的有序</a:t>
            </a:r>
            <a:r>
              <a:rPr lang="zh-CN" altLang="en-US" sz="2000">
                <a:solidFill>
                  <a:srgbClr val="0000FF"/>
                </a:solidFill>
                <a:latin typeface="Consolas" pitchFamily="49" charset="0"/>
                <a:ea typeface="楷体" pitchFamily="49" charset="-122"/>
                <a:cs typeface="Consolas" pitchFamily="49" charset="0"/>
              </a:rPr>
              <a:t>子表，如</a:t>
            </a:r>
            <a:r>
              <a:rPr lang="zh-CN" altLang="en-US" sz="2000" dirty="0">
                <a:solidFill>
                  <a:srgbClr val="0000FF"/>
                </a:solidFill>
                <a:latin typeface="Consolas" pitchFamily="49" charset="0"/>
                <a:ea typeface="楷体" pitchFamily="49" charset="-122"/>
                <a:cs typeface="Consolas" pitchFamily="49" charset="0"/>
              </a:rPr>
              <a:t>此反复进行</a:t>
            </a:r>
            <a:r>
              <a:rPr lang="zh-CN" altLang="en-US" sz="2000">
                <a:solidFill>
                  <a:srgbClr val="0000FF"/>
                </a:solidFill>
                <a:latin typeface="Consolas" pitchFamily="49" charset="0"/>
                <a:ea typeface="楷体" pitchFamily="49" charset="-122"/>
                <a:cs typeface="Consolas" pitchFamily="49" charset="0"/>
              </a:rPr>
              <a:t>下去，最</a:t>
            </a:r>
            <a:r>
              <a:rPr lang="zh-CN" altLang="en-US" sz="2000" dirty="0">
                <a:solidFill>
                  <a:srgbClr val="0000FF"/>
                </a:solidFill>
                <a:latin typeface="Consolas" pitchFamily="49" charset="0"/>
                <a:ea typeface="楷体" pitchFamily="49" charset="-122"/>
                <a:cs typeface="Consolas" pitchFamily="49" charset="0"/>
              </a:rPr>
              <a:t>后得到一个长度为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的有序表。</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归并在相邻的两个有序子表中进</a:t>
            </a:r>
            <a:r>
              <a:rPr lang="zh-CN" altLang="en-US" sz="2000">
                <a:solidFill>
                  <a:srgbClr val="0000FF"/>
                </a:solidFill>
                <a:latin typeface="Consolas" pitchFamily="49" charset="0"/>
                <a:ea typeface="楷体" pitchFamily="49" charset="-122"/>
                <a:cs typeface="Consolas" pitchFamily="49" charset="0"/>
              </a:rPr>
              <a:t>行的，称</a:t>
            </a:r>
            <a:r>
              <a:rPr lang="zh-CN" altLang="en-US" sz="2000" dirty="0">
                <a:latin typeface="Consolas" pitchFamily="49" charset="0"/>
                <a:ea typeface="楷体" pitchFamily="49" charset="-122"/>
                <a:cs typeface="Consolas" pitchFamily="49" charset="0"/>
              </a:rPr>
              <a:t>为</a:t>
            </a:r>
            <a:r>
              <a:rPr lang="zh-CN" altLang="en-US" sz="2000" dirty="0">
                <a:solidFill>
                  <a:srgbClr val="FF0000"/>
                </a:solidFill>
                <a:latin typeface="Consolas" pitchFamily="49" charset="0"/>
                <a:ea typeface="楷体" pitchFamily="49" charset="-122"/>
                <a:cs typeface="Consolas" pitchFamily="49" charset="0"/>
              </a:rPr>
              <a:t>二路归并排序</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&gt;2</a:t>
            </a:r>
            <a:r>
              <a:rPr lang="zh-CN" altLang="en-US" sz="200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归并操作在相邻的多个有序子表中</a:t>
            </a:r>
            <a:r>
              <a:rPr lang="zh-CN" altLang="en-US" sz="2000">
                <a:solidFill>
                  <a:srgbClr val="0000FF"/>
                </a:solidFill>
                <a:latin typeface="Consolas" pitchFamily="49" charset="0"/>
                <a:ea typeface="楷体" pitchFamily="49" charset="-122"/>
                <a:cs typeface="Consolas" pitchFamily="49" charset="0"/>
              </a:rPr>
              <a:t>进行，则</a:t>
            </a:r>
            <a:r>
              <a:rPr lang="zh-CN" altLang="en-US" sz="2000" dirty="0">
                <a:solidFill>
                  <a:srgbClr val="0000FF"/>
                </a:solidFill>
                <a:latin typeface="Consolas" pitchFamily="49" charset="0"/>
                <a:ea typeface="楷体" pitchFamily="49" charset="-122"/>
                <a:cs typeface="Consolas" pitchFamily="49" charset="0"/>
              </a:rPr>
              <a:t>叫多路归并排序。</a:t>
            </a:r>
            <a:r>
              <a:rPr lang="zh-CN" altLang="en-US" sz="2000" dirty="0">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468313" y="404813"/>
            <a:ext cx="4824412" cy="457200"/>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dirty="0">
                <a:solidFill>
                  <a:schemeClr val="bg1"/>
                </a:solidFill>
                <a:latin typeface="Consolas" pitchFamily="49" charset="0"/>
                <a:ea typeface="微软雅黑" pitchFamily="34" charset="-122"/>
                <a:cs typeface="Consolas" pitchFamily="49" charset="0"/>
              </a:rPr>
              <a:t>1. </a:t>
            </a:r>
            <a:r>
              <a:rPr lang="zh-CN" altLang="en-US" dirty="0">
                <a:solidFill>
                  <a:schemeClr val="bg1"/>
                </a:solidFill>
                <a:latin typeface="Consolas" pitchFamily="49" charset="0"/>
                <a:ea typeface="微软雅黑" pitchFamily="34" charset="-122"/>
                <a:cs typeface="Consolas" pitchFamily="49" charset="0"/>
              </a:rPr>
              <a:t>自底向上的二路归并排序算法</a:t>
            </a:r>
          </a:p>
        </p:txBody>
      </p:sp>
      <p:sp>
        <p:nvSpPr>
          <p:cNvPr id="195587" name="Text Box 3"/>
          <p:cNvSpPr txBox="1">
            <a:spLocks noChangeArrowheads="1"/>
          </p:cNvSpPr>
          <p:nvPr/>
        </p:nvSpPr>
        <p:spPr bwMode="auto">
          <a:xfrm>
            <a:off x="357158" y="967128"/>
            <a:ext cx="8135938"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例如，对</a:t>
            </a:r>
            <a:r>
              <a:rPr lang="zh-CN" altLang="en-US" sz="2000" dirty="0">
                <a:solidFill>
                  <a:srgbClr val="0000FF"/>
                </a:solidFill>
                <a:latin typeface="Consolas" pitchFamily="49" charset="0"/>
                <a:ea typeface="楷体" pitchFamily="49" charset="-122"/>
                <a:cs typeface="Consolas" pitchFamily="49" charset="0"/>
              </a:rPr>
              <a:t>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序列，其</a:t>
            </a:r>
            <a:r>
              <a:rPr lang="zh-CN" altLang="en-US" sz="2000" dirty="0">
                <a:solidFill>
                  <a:srgbClr val="0000FF"/>
                </a:solidFill>
                <a:latin typeface="Consolas" pitchFamily="49" charset="0"/>
                <a:ea typeface="楷体" pitchFamily="49" charset="-122"/>
                <a:cs typeface="Consolas" pitchFamily="49" charset="0"/>
              </a:rPr>
              <a:t>排序过</a:t>
            </a:r>
            <a:r>
              <a:rPr lang="zh-CN" altLang="en-US" sz="2000">
                <a:solidFill>
                  <a:srgbClr val="0000FF"/>
                </a:solidFill>
                <a:latin typeface="Consolas" pitchFamily="49" charset="0"/>
                <a:ea typeface="楷体" pitchFamily="49" charset="-122"/>
                <a:cs typeface="Consolas" pitchFamily="49" charset="0"/>
              </a:rPr>
              <a:t>程如下图所示，图</a:t>
            </a:r>
            <a:r>
              <a:rPr lang="zh-CN" altLang="en-US" sz="2000" dirty="0">
                <a:solidFill>
                  <a:srgbClr val="0000FF"/>
                </a:solidFill>
                <a:latin typeface="Consolas" pitchFamily="49" charset="0"/>
                <a:ea typeface="楷体" pitchFamily="49" charset="-122"/>
                <a:cs typeface="Consolas" pitchFamily="49" charset="0"/>
              </a:rPr>
              <a:t>中方括号内是一个有序子序列。</a:t>
            </a:r>
          </a:p>
        </p:txBody>
      </p:sp>
      <p:sp>
        <p:nvSpPr>
          <p:cNvPr id="195589" name="Rectangle 5"/>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9" name="组合 38"/>
          <p:cNvGrpSpPr/>
          <p:nvPr/>
        </p:nvGrpSpPr>
        <p:grpSpPr>
          <a:xfrm>
            <a:off x="6072198" y="2581228"/>
            <a:ext cx="719138" cy="2705160"/>
            <a:chOff x="6072198" y="2581228"/>
            <a:chExt cx="719138" cy="2705160"/>
          </a:xfrm>
        </p:grpSpPr>
        <p:sp>
          <p:nvSpPr>
            <p:cNvPr id="195590" name="Text Box 6"/>
            <p:cNvSpPr txBox="1">
              <a:spLocks noChangeArrowheads="1"/>
            </p:cNvSpPr>
            <p:nvPr/>
          </p:nvSpPr>
          <p:spPr bwMode="auto">
            <a:xfrm>
              <a:off x="6072198" y="2581228"/>
              <a:ext cx="719138"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底</a:t>
              </a:r>
            </a:p>
          </p:txBody>
        </p:sp>
        <p:sp>
          <p:nvSpPr>
            <p:cNvPr id="195591" name="Text Box 7"/>
            <p:cNvSpPr txBox="1">
              <a:spLocks noChangeArrowheads="1"/>
            </p:cNvSpPr>
            <p:nvPr/>
          </p:nvSpPr>
          <p:spPr bwMode="auto">
            <a:xfrm>
              <a:off x="6072198" y="4886278"/>
              <a:ext cx="719138"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顶</a:t>
              </a:r>
            </a:p>
          </p:txBody>
        </p:sp>
        <p:sp>
          <p:nvSpPr>
            <p:cNvPr id="195592" name="AutoShape 8"/>
            <p:cNvSpPr>
              <a:spLocks noChangeArrowheads="1"/>
            </p:cNvSpPr>
            <p:nvPr/>
          </p:nvSpPr>
          <p:spPr bwMode="auto">
            <a:xfrm>
              <a:off x="6188110" y="3163835"/>
              <a:ext cx="215900" cy="1655762"/>
            </a:xfrm>
            <a:prstGeom prst="downArrow">
              <a:avLst>
                <a:gd name="adj1" fmla="val 50000"/>
                <a:gd name="adj2" fmla="val 191728"/>
              </a:avLst>
            </a:prstGeom>
            <a:solidFill>
              <a:schemeClr val="hlink"/>
            </a:solidFill>
            <a:ln w="9525">
              <a:solidFill>
                <a:srgbClr val="CC3300"/>
              </a:solidFill>
              <a:miter lim="800000"/>
              <a:headEnd/>
              <a:tailEnd/>
            </a:ln>
            <a:effectLst/>
          </p:spPr>
          <p:txBody>
            <a:bodyPr vert="eaVert" wrap="none" anchor="ctr"/>
            <a:lstStyle/>
            <a:p>
              <a:endParaRPr lang="zh-CN" altLang="en-US">
                <a:latin typeface="Consolas" pitchFamily="49" charset="0"/>
                <a:cs typeface="Consolas" pitchFamily="49" charset="0"/>
              </a:endParaRPr>
            </a:p>
          </p:txBody>
        </p:sp>
      </p:grpSp>
      <p:sp>
        <p:nvSpPr>
          <p:cNvPr id="9" name="圆角矩形 8"/>
          <p:cNvSpPr/>
          <p:nvPr/>
        </p:nvSpPr>
        <p:spPr>
          <a:xfrm>
            <a:off x="1071538" y="2143116"/>
            <a:ext cx="4714908"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17" name="圆角矩形 16"/>
          <p:cNvSpPr/>
          <p:nvPr/>
        </p:nvSpPr>
        <p:spPr>
          <a:xfrm>
            <a:off x="4857752" y="371475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18" name="圆角矩形 17"/>
          <p:cNvSpPr/>
          <p:nvPr/>
        </p:nvSpPr>
        <p:spPr>
          <a:xfrm>
            <a:off x="4857752" y="4500570"/>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grpSp>
        <p:nvGrpSpPr>
          <p:cNvPr id="30" name="组合 29"/>
          <p:cNvGrpSpPr/>
          <p:nvPr/>
        </p:nvGrpSpPr>
        <p:grpSpPr>
          <a:xfrm>
            <a:off x="1142976" y="2643182"/>
            <a:ext cx="857256" cy="717752"/>
            <a:chOff x="1142976" y="2643182"/>
            <a:chExt cx="857256" cy="717752"/>
          </a:xfrm>
        </p:grpSpPr>
        <p:sp>
          <p:nvSpPr>
            <p:cNvPr id="10" name="圆角矩形 9"/>
            <p:cNvSpPr/>
            <p:nvPr/>
          </p:nvSpPr>
          <p:spPr>
            <a:xfrm>
              <a:off x="1142976"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21" name="左大括号 20"/>
            <p:cNvSpPr/>
            <p:nvPr/>
          </p:nvSpPr>
          <p:spPr>
            <a:xfrm rot="16200000">
              <a:off x="1481604"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1" name="组合 30"/>
          <p:cNvGrpSpPr/>
          <p:nvPr/>
        </p:nvGrpSpPr>
        <p:grpSpPr>
          <a:xfrm>
            <a:off x="2071670" y="2643182"/>
            <a:ext cx="857256" cy="717752"/>
            <a:chOff x="2071670" y="2643182"/>
            <a:chExt cx="857256" cy="717752"/>
          </a:xfrm>
        </p:grpSpPr>
        <p:sp>
          <p:nvSpPr>
            <p:cNvPr id="11" name="圆角矩形 10"/>
            <p:cNvSpPr/>
            <p:nvPr/>
          </p:nvSpPr>
          <p:spPr>
            <a:xfrm>
              <a:off x="2071670"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22" name="左大括号 21"/>
            <p:cNvSpPr/>
            <p:nvPr/>
          </p:nvSpPr>
          <p:spPr>
            <a:xfrm rot="16200000">
              <a:off x="2410298"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2" name="组合 31"/>
          <p:cNvGrpSpPr/>
          <p:nvPr/>
        </p:nvGrpSpPr>
        <p:grpSpPr>
          <a:xfrm>
            <a:off x="3000364" y="2643182"/>
            <a:ext cx="857256" cy="717752"/>
            <a:chOff x="3000364" y="2643182"/>
            <a:chExt cx="857256" cy="717752"/>
          </a:xfrm>
        </p:grpSpPr>
        <p:sp>
          <p:nvSpPr>
            <p:cNvPr id="12" name="圆角矩形 11"/>
            <p:cNvSpPr/>
            <p:nvPr/>
          </p:nvSpPr>
          <p:spPr>
            <a:xfrm>
              <a:off x="3000364"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3" name="左大括号 22"/>
            <p:cNvSpPr/>
            <p:nvPr/>
          </p:nvSpPr>
          <p:spPr>
            <a:xfrm rot="16200000">
              <a:off x="3338992" y="237599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3" name="组合 32"/>
          <p:cNvGrpSpPr/>
          <p:nvPr/>
        </p:nvGrpSpPr>
        <p:grpSpPr>
          <a:xfrm>
            <a:off x="3929058" y="2643181"/>
            <a:ext cx="857256" cy="717753"/>
            <a:chOff x="3929058" y="2643181"/>
            <a:chExt cx="857256" cy="717753"/>
          </a:xfrm>
        </p:grpSpPr>
        <p:sp>
          <p:nvSpPr>
            <p:cNvPr id="13" name="圆角矩形 12"/>
            <p:cNvSpPr/>
            <p:nvPr/>
          </p:nvSpPr>
          <p:spPr>
            <a:xfrm>
              <a:off x="3929058"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24" name="左大括号 23"/>
            <p:cNvSpPr/>
            <p:nvPr/>
          </p:nvSpPr>
          <p:spPr>
            <a:xfrm rot="16200000">
              <a:off x="4267686" y="237599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4" name="组合 33"/>
          <p:cNvGrpSpPr/>
          <p:nvPr/>
        </p:nvGrpSpPr>
        <p:grpSpPr>
          <a:xfrm>
            <a:off x="4857752" y="2643181"/>
            <a:ext cx="857256" cy="717753"/>
            <a:chOff x="4857752" y="2643181"/>
            <a:chExt cx="857256" cy="717753"/>
          </a:xfrm>
        </p:grpSpPr>
        <p:sp>
          <p:nvSpPr>
            <p:cNvPr id="14" name="圆角矩形 13"/>
            <p:cNvSpPr/>
            <p:nvPr/>
          </p:nvSpPr>
          <p:spPr>
            <a:xfrm>
              <a:off x="4857752" y="2928934"/>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25" name="左大括号 24"/>
            <p:cNvSpPr/>
            <p:nvPr/>
          </p:nvSpPr>
          <p:spPr>
            <a:xfrm rot="16200000">
              <a:off x="5196380" y="237599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5" name="组合 34"/>
          <p:cNvGrpSpPr/>
          <p:nvPr/>
        </p:nvGrpSpPr>
        <p:grpSpPr>
          <a:xfrm>
            <a:off x="1142976" y="3429000"/>
            <a:ext cx="1785950" cy="717752"/>
            <a:chOff x="1142976" y="3429000"/>
            <a:chExt cx="1785950" cy="717752"/>
          </a:xfrm>
        </p:grpSpPr>
        <p:sp>
          <p:nvSpPr>
            <p:cNvPr id="15" name="圆角矩形 14"/>
            <p:cNvSpPr/>
            <p:nvPr/>
          </p:nvSpPr>
          <p:spPr>
            <a:xfrm>
              <a:off x="1142976" y="3714752"/>
              <a:ext cx="178595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26" name="左大括号 25"/>
            <p:cNvSpPr/>
            <p:nvPr/>
          </p:nvSpPr>
          <p:spPr>
            <a:xfrm rot="16200000">
              <a:off x="1910232" y="316181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6" name="组合 35"/>
          <p:cNvGrpSpPr/>
          <p:nvPr/>
        </p:nvGrpSpPr>
        <p:grpSpPr>
          <a:xfrm>
            <a:off x="3000364" y="3429001"/>
            <a:ext cx="1714512" cy="717751"/>
            <a:chOff x="3000364" y="3429001"/>
            <a:chExt cx="1714512" cy="717751"/>
          </a:xfrm>
        </p:grpSpPr>
        <p:sp>
          <p:nvSpPr>
            <p:cNvPr id="16" name="圆角矩形 15"/>
            <p:cNvSpPr/>
            <p:nvPr/>
          </p:nvSpPr>
          <p:spPr>
            <a:xfrm>
              <a:off x="3000364" y="3714752"/>
              <a:ext cx="171451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7" name="左大括号 26"/>
            <p:cNvSpPr/>
            <p:nvPr/>
          </p:nvSpPr>
          <p:spPr>
            <a:xfrm rot="16200000">
              <a:off x="3839058" y="3161811"/>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7" name="组合 36"/>
          <p:cNvGrpSpPr/>
          <p:nvPr/>
        </p:nvGrpSpPr>
        <p:grpSpPr>
          <a:xfrm>
            <a:off x="1142976" y="4249132"/>
            <a:ext cx="3571900" cy="683438"/>
            <a:chOff x="1142976" y="4249132"/>
            <a:chExt cx="3571900" cy="683438"/>
          </a:xfrm>
        </p:grpSpPr>
        <p:sp>
          <p:nvSpPr>
            <p:cNvPr id="19" name="圆角矩形 18"/>
            <p:cNvSpPr/>
            <p:nvPr/>
          </p:nvSpPr>
          <p:spPr>
            <a:xfrm>
              <a:off x="1142976" y="4500570"/>
              <a:ext cx="35719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8" name="左大括号 27"/>
            <p:cNvSpPr/>
            <p:nvPr/>
          </p:nvSpPr>
          <p:spPr>
            <a:xfrm rot="16200000">
              <a:off x="2838926" y="39819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38" name="组合 37"/>
          <p:cNvGrpSpPr/>
          <p:nvPr/>
        </p:nvGrpSpPr>
        <p:grpSpPr>
          <a:xfrm>
            <a:off x="1142976" y="5013700"/>
            <a:ext cx="4572032" cy="704688"/>
            <a:chOff x="1142976" y="5013700"/>
            <a:chExt cx="4572032" cy="704688"/>
          </a:xfrm>
        </p:grpSpPr>
        <p:sp>
          <p:nvSpPr>
            <p:cNvPr id="20" name="圆角矩形 19"/>
            <p:cNvSpPr/>
            <p:nvPr/>
          </p:nvSpPr>
          <p:spPr>
            <a:xfrm>
              <a:off x="1142976" y="5286388"/>
              <a:ext cx="457203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9" name="左大括号 28"/>
            <p:cNvSpPr/>
            <p:nvPr/>
          </p:nvSpPr>
          <p:spPr>
            <a:xfrm rot="16200000">
              <a:off x="4683251" y="474651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strips(downLeft)">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39750" y="404813"/>
            <a:ext cx="6480175" cy="430887"/>
          </a:xfrm>
          <a:prstGeom prst="rect">
            <a:avLst/>
          </a:prstGeom>
          <a:noFill/>
          <a:ln w="9525">
            <a:noFill/>
            <a:miter lim="800000"/>
            <a:headEnd/>
            <a:tailEnd/>
          </a:ln>
          <a:effectLst/>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二路归并排序的</a:t>
            </a:r>
            <a:r>
              <a:rPr lang="zh-CN" altLang="en-US" sz="2200" dirty="0">
                <a:solidFill>
                  <a:srgbClr val="FF0000"/>
                </a:solidFill>
                <a:latin typeface="Consolas" pitchFamily="49" charset="0"/>
                <a:ea typeface="楷体" pitchFamily="49" charset="-122"/>
                <a:cs typeface="Consolas" pitchFamily="49" charset="0"/>
              </a:rPr>
              <a:t>分治策略</a:t>
            </a:r>
            <a:r>
              <a:rPr lang="zh-CN" altLang="en-US" sz="2200" dirty="0">
                <a:solidFill>
                  <a:srgbClr val="0000FF"/>
                </a:solidFill>
                <a:latin typeface="Consolas" pitchFamily="49" charset="0"/>
                <a:ea typeface="楷体" pitchFamily="49" charset="-122"/>
                <a:cs typeface="Consolas" pitchFamily="49" charset="0"/>
              </a:rPr>
              <a:t>如下：</a:t>
            </a:r>
          </a:p>
        </p:txBody>
      </p:sp>
      <p:sp>
        <p:nvSpPr>
          <p:cNvPr id="194563" name="Text Box 3"/>
          <p:cNvSpPr txBox="1">
            <a:spLocks noChangeArrowheads="1"/>
          </p:cNvSpPr>
          <p:nvPr/>
        </p:nvSpPr>
        <p:spPr bwMode="auto">
          <a:xfrm>
            <a:off x="539750" y="1125538"/>
            <a:ext cx="8208963" cy="30795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a:lnSpc>
                <a:spcPct val="150000"/>
              </a:lnSpc>
            </a:pPr>
            <a:r>
              <a:rPr lang="zh-CN" altLang="en-US" sz="2000" dirty="0">
                <a:solidFill>
                  <a:srgbClr val="0000FF"/>
                </a:solidFill>
                <a:latin typeface="Consolas" pitchFamily="49" charset="0"/>
                <a:ea typeface="仿宋" pitchFamily="49" charset="-122"/>
                <a:cs typeface="Consolas" pitchFamily="49" charset="0"/>
              </a:rPr>
              <a:t>　　循环</a:t>
            </a:r>
            <a:r>
              <a:rPr lang="zh-CN" altLang="en-US" sz="2000" dirty="0">
                <a:solidFill>
                  <a:srgbClr val="0000FF"/>
                </a:solidFill>
                <a:latin typeface="Consolas" pitchFamily="49" charset="0"/>
                <a:ea typeface="仿宋" pitchFamily="49" charset="-122"/>
                <a:cs typeface="Consolas" pitchFamily="49" charset="0"/>
                <a:sym typeface="Symbol" pitchFamily="18" charset="2"/>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sym typeface="Symbol" pitchFamily="18" charset="2"/>
              </a:rPr>
              <a:t></a:t>
            </a:r>
            <a:r>
              <a:rPr lang="zh-CN" altLang="en-US" sz="2000" dirty="0">
                <a:solidFill>
                  <a:srgbClr val="0000FF"/>
                </a:solidFill>
                <a:latin typeface="Consolas" pitchFamily="49" charset="0"/>
                <a:ea typeface="仿宋" pitchFamily="49" charset="-122"/>
                <a:cs typeface="Consolas" pitchFamily="49" charset="0"/>
              </a:rPr>
              <a:t>次，</a:t>
            </a:r>
            <a:r>
              <a:rPr lang="en-US" altLang="zh-CN" sz="2000" dirty="0">
                <a:solidFill>
                  <a:srgbClr val="0000FF"/>
                </a:solidFill>
                <a:latin typeface="Consolas" pitchFamily="49" charset="0"/>
                <a:ea typeface="仿宋" pitchFamily="49" charset="-122"/>
                <a:cs typeface="Consolas" pitchFamily="49" charset="0"/>
              </a:rPr>
              <a:t>length</a:t>
            </a:r>
            <a:r>
              <a:rPr lang="zh-CN" altLang="en-US" sz="2000" dirty="0">
                <a:solidFill>
                  <a:srgbClr val="0000FF"/>
                </a:solidFill>
                <a:latin typeface="Consolas" pitchFamily="49" charset="0"/>
                <a:ea typeface="仿宋" pitchFamily="49" charset="-122"/>
                <a:cs typeface="Consolas" pitchFamily="49" charset="0"/>
              </a:rPr>
              <a:t>依次取</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。每次执行以下步骤：</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　① 分解：</a:t>
            </a:r>
            <a:r>
              <a:rPr lang="zh-CN" altLang="en-US" sz="2000" dirty="0">
                <a:solidFill>
                  <a:srgbClr val="0000FF"/>
                </a:solidFill>
                <a:latin typeface="Consolas" pitchFamily="49" charset="0"/>
                <a:ea typeface="仿宋" pitchFamily="49" charset="-122"/>
                <a:cs typeface="Consolas" pitchFamily="49" charset="0"/>
              </a:rPr>
              <a:t>将原序列分解成</a:t>
            </a:r>
            <a:r>
              <a:rPr lang="en-US" altLang="zh-CN" sz="2000" dirty="0">
                <a:solidFill>
                  <a:srgbClr val="0000FF"/>
                </a:solidFill>
                <a:latin typeface="Consolas" pitchFamily="49" charset="0"/>
                <a:ea typeface="仿宋" pitchFamily="49" charset="-122"/>
                <a:cs typeface="Consolas" pitchFamily="49" charset="0"/>
              </a:rPr>
              <a:t>length</a:t>
            </a:r>
            <a:r>
              <a:rPr lang="zh-CN" altLang="en-US" sz="2000" dirty="0">
                <a:solidFill>
                  <a:srgbClr val="0000FF"/>
                </a:solidFill>
                <a:latin typeface="Consolas" pitchFamily="49" charset="0"/>
                <a:ea typeface="仿宋" pitchFamily="49" charset="-122"/>
                <a:cs typeface="Consolas" pitchFamily="49" charset="0"/>
              </a:rPr>
              <a:t>长度的若干子序列。</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② 求解子问题：</a:t>
            </a:r>
            <a:r>
              <a:rPr lang="zh-CN" altLang="en-US" sz="2000" dirty="0">
                <a:solidFill>
                  <a:srgbClr val="0000FF"/>
                </a:solidFill>
                <a:latin typeface="Consolas" pitchFamily="49" charset="0"/>
                <a:ea typeface="仿宋" pitchFamily="49" charset="-122"/>
                <a:cs typeface="Consolas" pitchFamily="49" charset="0"/>
              </a:rPr>
              <a:t>将相邻的两个子序列调用</a:t>
            </a:r>
            <a:r>
              <a:rPr lang="en-US" altLang="zh-CN" sz="2000" dirty="0">
                <a:solidFill>
                  <a:srgbClr val="0000FF"/>
                </a:solidFill>
                <a:latin typeface="Consolas" pitchFamily="49" charset="0"/>
                <a:ea typeface="仿宋" pitchFamily="49" charset="-122"/>
                <a:cs typeface="Consolas" pitchFamily="49" charset="0"/>
              </a:rPr>
              <a:t>Merge</a:t>
            </a:r>
            <a:r>
              <a:rPr lang="zh-CN" altLang="en-US" sz="2000" dirty="0">
                <a:solidFill>
                  <a:srgbClr val="0000FF"/>
                </a:solidFill>
                <a:latin typeface="Consolas" pitchFamily="49" charset="0"/>
                <a:ea typeface="仿宋" pitchFamily="49" charset="-122"/>
                <a:cs typeface="Consolas" pitchFamily="49" charset="0"/>
              </a:rPr>
              <a:t>算法合并成一个有序子序列。</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C00000"/>
                </a:solidFill>
                <a:latin typeface="Consolas" pitchFamily="49" charset="0"/>
                <a:ea typeface="仿宋" pitchFamily="49" charset="-122"/>
                <a:cs typeface="Consolas" pitchFamily="49" charset="0"/>
              </a:rPr>
              <a:t>③ 合并</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1" y="214290"/>
            <a:ext cx="8034364" cy="6041993"/>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Merge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low</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mid</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high)</a:t>
            </a:r>
          </a:p>
          <a:p>
            <a:r>
              <a:rPr lang="en-US" altLang="zh-CN" sz="1800" dirty="0">
                <a:solidFill>
                  <a:srgbClr val="006600"/>
                </a:solidFill>
                <a:latin typeface="Consolas" pitchFamily="49" charset="0"/>
                <a:ea typeface="仿宋" pitchFamily="49" charset="-122"/>
                <a:cs typeface="Consolas" pitchFamily="49" charset="0"/>
              </a:rPr>
              <a:t>//a[low..mid]</a:t>
            </a:r>
            <a:r>
              <a:rPr lang="zh-CN" altLang="en-US" sz="1800" dirty="0">
                <a:solidFill>
                  <a:srgbClr val="006600"/>
                </a:solidFill>
                <a:latin typeface="Consolas" pitchFamily="49" charset="0"/>
                <a:ea typeface="仿宋" pitchFamily="49" charset="-122"/>
                <a:cs typeface="Consolas" pitchFamily="49" charset="0"/>
              </a:rPr>
              <a:t>和</a:t>
            </a:r>
            <a:r>
              <a:rPr lang="en-US" altLang="zh-CN" sz="1800" dirty="0">
                <a:solidFill>
                  <a:srgbClr val="006600"/>
                </a:solidFill>
                <a:latin typeface="Consolas" pitchFamily="49" charset="0"/>
                <a:ea typeface="仿宋" pitchFamily="49" charset="-122"/>
                <a:cs typeface="Consolas" pitchFamily="49" charset="0"/>
              </a:rPr>
              <a:t>a[</a:t>
            </a:r>
            <a:r>
              <a:rPr lang="en-US" altLang="zh-CN" sz="1800" dirty="0" err="1">
                <a:solidFill>
                  <a:srgbClr val="006600"/>
                </a:solidFill>
                <a:latin typeface="Consolas" pitchFamily="49" charset="0"/>
                <a:ea typeface="仿宋" pitchFamily="49" charset="-122"/>
                <a:cs typeface="Consolas" pitchFamily="49" charset="0"/>
              </a:rPr>
              <a:t>mid+1..high</a:t>
            </a:r>
            <a:r>
              <a:rPr lang="en-US" altLang="zh-CN" sz="1800" dirty="0">
                <a:solidFill>
                  <a:srgbClr val="006600"/>
                </a:solidFill>
                <a:latin typeface="Consolas" pitchFamily="49" charset="0"/>
                <a:ea typeface="仿宋" pitchFamily="49" charset="-122"/>
                <a:cs typeface="Consolas" pitchFamily="49" charset="0"/>
              </a:rPr>
              <a:t>]→a[low..high]</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i=low</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j=mid+1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k=0;</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((high-low+1)*</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临时空间</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(i&lt;=mid &amp;&amp; j&lt;=high)</a:t>
            </a:r>
          </a:p>
          <a:p>
            <a:r>
              <a:rPr lang="en-US" altLang="zh-CN" sz="1800" dirty="0">
                <a:solidFill>
                  <a:srgbClr val="0000FF"/>
                </a:solidFill>
                <a:latin typeface="Consolas" pitchFamily="49" charset="0"/>
                <a:ea typeface="仿宋" pitchFamily="49" charset="-122"/>
                <a:cs typeface="Consolas" pitchFamily="49" charset="0"/>
              </a:rPr>
              <a:t>     if (a[i]&lt;=a[j])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子表中的元素放入</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[k]=a[i];  i++; k++;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子表中的元素放入</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[k]=a[j];</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j++;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(i&lt;=mid)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tmpa</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[k]=a[i]; i++;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(j&lt;=high)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tmpa</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[k]=a[j]; j++; k++; }</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(k=0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low;i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high;k</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复制回</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a[i]=</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[k];</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free(</a:t>
            </a:r>
            <a:r>
              <a:rPr lang="en-US" altLang="zh-CN" sz="1800" dirty="0" err="1">
                <a:solidFill>
                  <a:srgbClr val="0000FF"/>
                </a:solidFill>
                <a:latin typeface="Consolas" pitchFamily="49" charset="0"/>
                <a:ea typeface="仿宋" pitchFamily="49" charset="-122"/>
                <a:cs typeface="Consolas" pitchFamily="49" charset="0"/>
              </a:rPr>
              <a:t>tmpa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a:t>
            </a:r>
            <a:r>
              <a:rPr lang="en-US" altLang="zh-CN" sz="1800" dirty="0" err="1">
                <a:solidFill>
                  <a:srgbClr val="00B0F0"/>
                </a:solidFill>
                <a:latin typeface="Consolas" pitchFamily="49" charset="0"/>
                <a:ea typeface="仿宋" pitchFamily="49" charset="-122"/>
                <a:cs typeface="Consolas" pitchFamily="49" charset="0"/>
              </a:rPr>
              <a:t>tmpa</a:t>
            </a:r>
            <a:r>
              <a:rPr lang="zh-CN" altLang="en-US" sz="1800" dirty="0">
                <a:solidFill>
                  <a:srgbClr val="00B0F0"/>
                </a:solidFill>
                <a:latin typeface="Consolas" pitchFamily="49" charset="0"/>
                <a:ea typeface="仿宋" pitchFamily="49" charset="-122"/>
                <a:cs typeface="Consolas" pitchFamily="49" charset="0"/>
              </a:rPr>
              <a:t>所占内存空间</a:t>
            </a:r>
          </a:p>
          <a:p>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5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5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5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3538">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3538">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3538">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353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71438" y="549275"/>
            <a:ext cx="9001156" cy="3964501"/>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08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MergePass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length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一趟二路归并排序</a:t>
            </a:r>
          </a:p>
          <a:p>
            <a:pPr>
              <a:lnSpc>
                <a:spcPct val="15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0;i+2</a:t>
            </a:r>
            <a:r>
              <a:rPr lang="en-US" altLang="zh-CN" sz="1800">
                <a:solidFill>
                  <a:srgbClr val="0000FF"/>
                </a:solidFill>
                <a:latin typeface="Consolas" pitchFamily="49" charset="0"/>
                <a:ea typeface="仿宋" pitchFamily="49" charset="-122"/>
                <a:cs typeface="Consolas" pitchFamily="49" charset="0"/>
              </a:rPr>
              <a:t>*length-1&lt;</a:t>
            </a:r>
            <a:r>
              <a:rPr lang="en-US" altLang="zh-CN" sz="1800" err="1">
                <a:solidFill>
                  <a:srgbClr val="0000FF"/>
                </a:solidFill>
                <a:latin typeface="Consolas" pitchFamily="49" charset="0"/>
                <a:ea typeface="仿宋" pitchFamily="49" charset="-122"/>
                <a:cs typeface="Consolas" pitchFamily="49" charset="0"/>
              </a:rPr>
              <a:t>n;i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i+2</a:t>
            </a:r>
            <a:r>
              <a:rPr lang="en-US" altLang="zh-CN" sz="1800">
                <a:solidFill>
                  <a:srgbClr val="0000FF"/>
                </a:solidFill>
                <a:latin typeface="Consolas" pitchFamily="49" charset="0"/>
                <a:ea typeface="仿宋" pitchFamily="49" charset="-122"/>
                <a:cs typeface="Consolas" pitchFamily="49" charset="0"/>
              </a:rPr>
              <a:t>*length)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归并</a:t>
            </a:r>
            <a:r>
              <a:rPr lang="en-US" altLang="zh-CN" sz="1800" dirty="0">
                <a:solidFill>
                  <a:srgbClr val="00B0F0"/>
                </a:solidFill>
                <a:latin typeface="Consolas" pitchFamily="49" charset="0"/>
                <a:ea typeface="仿宋" pitchFamily="49" charset="-122"/>
                <a:cs typeface="Consolas" pitchFamily="49" charset="0"/>
              </a:rPr>
              <a:t>length</a:t>
            </a:r>
            <a:r>
              <a:rPr lang="zh-CN" altLang="en-US" sz="1800" dirty="0">
                <a:solidFill>
                  <a:srgbClr val="00B0F0"/>
                </a:solidFill>
                <a:latin typeface="Consolas" pitchFamily="49" charset="0"/>
                <a:ea typeface="仿宋" pitchFamily="49" charset="-122"/>
                <a:cs typeface="Consolas" pitchFamily="49" charset="0"/>
              </a:rPr>
              <a:t>长的两相邻子表</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i+length-1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i+2*length-1</a:t>
            </a:r>
            <a:r>
              <a:rPr lang="en-US" altLang="zh-CN" sz="1800" dirty="0">
                <a:solidFill>
                  <a:srgbClr val="0000FF"/>
                </a:solidFill>
                <a:latin typeface="Consolas" pitchFamily="49" charset="0"/>
                <a:ea typeface="仿宋" pitchFamily="49" charset="-122"/>
                <a:cs typeface="Consolas" pitchFamily="49" charset="0"/>
              </a:rPr>
              <a:t>);</a:t>
            </a:r>
          </a:p>
          <a:p>
            <a:pPr>
              <a:lnSpc>
                <a:spcPct val="2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i+length</a:t>
            </a:r>
            <a:r>
              <a:rPr lang="en-US" altLang="zh-CN" sz="1800" dirty="0">
                <a:solidFill>
                  <a:srgbClr val="0000FF"/>
                </a:solidFill>
                <a:latin typeface="Consolas" pitchFamily="49" charset="0"/>
                <a:ea typeface="仿宋" pitchFamily="49" charset="-122"/>
                <a:cs typeface="Consolas" pitchFamily="49" charset="0"/>
              </a:rPr>
              <a:t>-1&lt;n)	</a:t>
            </a: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余下两个</a:t>
            </a:r>
            <a:r>
              <a:rPr lang="zh-CN" altLang="en-US" sz="1800">
                <a:solidFill>
                  <a:srgbClr val="00B0F0"/>
                </a:solidFill>
                <a:latin typeface="Consolas" pitchFamily="49" charset="0"/>
                <a:ea typeface="仿宋" pitchFamily="49" charset="-122"/>
                <a:cs typeface="Consolas" pitchFamily="49" charset="0"/>
              </a:rPr>
              <a:t>子表，后</a:t>
            </a:r>
            <a:r>
              <a:rPr lang="zh-CN" altLang="en-US" sz="1800" dirty="0">
                <a:solidFill>
                  <a:srgbClr val="00B0F0"/>
                </a:solidFill>
                <a:latin typeface="Consolas" pitchFamily="49" charset="0"/>
                <a:ea typeface="仿宋" pitchFamily="49" charset="-122"/>
                <a:cs typeface="Consolas" pitchFamily="49" charset="0"/>
              </a:rPr>
              <a:t>者长度小于</a:t>
            </a:r>
            <a:r>
              <a:rPr lang="en-US" altLang="zh-CN" sz="1800" dirty="0">
                <a:solidFill>
                  <a:srgbClr val="00B0F0"/>
                </a:solidFill>
                <a:latin typeface="Consolas" pitchFamily="49" charset="0"/>
                <a:ea typeface="仿宋" pitchFamily="49" charset="-122"/>
                <a:cs typeface="Consolas" pitchFamily="49" charset="0"/>
              </a:rPr>
              <a:t>length</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i+length-1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归并这两个子表</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785786" y="785794"/>
            <a:ext cx="6983412" cy="2396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n)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二路归并算法</a:t>
            </a:r>
          </a:p>
          <a:p>
            <a:pPr>
              <a:lnSpc>
                <a:spcPct val="150000"/>
              </a:lnSpc>
            </a:pP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length;</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(length=</a:t>
            </a:r>
            <a:r>
              <a:rPr lang="en-US" altLang="zh-CN" sz="1800" dirty="0" err="1">
                <a:solidFill>
                  <a:srgbClr val="0000FF"/>
                </a:solidFill>
                <a:latin typeface="Consolas" pitchFamily="49" charset="0"/>
                <a:ea typeface="仿宋" pitchFamily="49" charset="-122"/>
                <a:cs typeface="Consolas" pitchFamily="49" charset="0"/>
              </a:rPr>
              <a:t>1;length</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n;length</a:t>
            </a:r>
            <a:r>
              <a:rPr lang="en-US" altLang="zh-CN" sz="1800" dirty="0">
                <a:solidFill>
                  <a:srgbClr val="0000FF"/>
                </a:solidFill>
                <a:latin typeface="Consolas" pitchFamily="49" charset="0"/>
                <a:ea typeface="仿宋" pitchFamily="49" charset="-122"/>
                <a:cs typeface="Consolas" pitchFamily="49" charset="0"/>
              </a:rPr>
              <a:t>=2*length)</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MergePass(a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length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91491" name="Text Box 3"/>
          <p:cNvSpPr txBox="1">
            <a:spLocks noChangeArrowheads="1"/>
          </p:cNvSpPr>
          <p:nvPr/>
        </p:nvSpPr>
        <p:spPr bwMode="auto">
          <a:xfrm>
            <a:off x="357158" y="3357562"/>
            <a:ext cx="8350252"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ea typeface="楷体" pitchFamily="49" charset="-122"/>
                <a:cs typeface="Times New Roman" pitchFamily="18" charset="0"/>
              </a:rPr>
              <a:t>　</a:t>
            </a:r>
            <a:r>
              <a:rPr lang="zh-CN" altLang="en-US" sz="2200">
                <a:ea typeface="楷体" pitchFamily="49" charset="-122"/>
                <a:cs typeface="Times New Roman" pitchFamily="18" charset="0"/>
              </a:rPr>
              <a:t>　</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200">
                <a:solidFill>
                  <a:srgbClr val="FF0000"/>
                </a:solidFill>
                <a:latin typeface="微软雅黑" pitchFamily="34" charset="-122"/>
                <a:ea typeface="微软雅黑" pitchFamily="34" charset="-122"/>
                <a:cs typeface="Times New Roman" pitchFamily="18" charset="0"/>
              </a:rPr>
              <a:t>算法分析</a:t>
            </a:r>
            <a:r>
              <a:rPr lang="en-US" altLang="zh-CN" sz="2200">
                <a:solidFill>
                  <a:srgbClr val="FF0000"/>
                </a:solidFill>
                <a:latin typeface="微软雅黑" pitchFamily="34" charset="-122"/>
                <a:ea typeface="微软雅黑" pitchFamily="34" charset="-122"/>
                <a:cs typeface="Times New Roman" pitchFamily="18"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上述二路归并排序</a:t>
            </a:r>
            <a:r>
              <a:rPr lang="zh-CN" altLang="en-US" sz="2000">
                <a:solidFill>
                  <a:srgbClr val="0000FF"/>
                </a:solidFill>
                <a:latin typeface="Consolas" pitchFamily="49" charset="0"/>
                <a:ea typeface="楷体" pitchFamily="49" charset="-122"/>
                <a:cs typeface="Consolas" pitchFamily="49" charset="0"/>
              </a:rPr>
              <a:t>算法，当</a:t>
            </a:r>
            <a:r>
              <a:rPr lang="zh-CN" altLang="en-US" sz="2000" dirty="0">
                <a:solidFill>
                  <a:srgbClr val="0000FF"/>
                </a:solidFill>
                <a:latin typeface="Consolas" pitchFamily="49" charset="0"/>
                <a:ea typeface="楷体" pitchFamily="49" charset="-122"/>
                <a:cs typeface="Consolas" pitchFamily="49" charset="0"/>
              </a:rPr>
              <a:t>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a:t>
            </a:r>
            <a:r>
              <a:rPr lang="zh-CN" altLang="en-US" sz="2000">
                <a:solidFill>
                  <a:srgbClr val="0000FF"/>
                </a:solidFill>
                <a:latin typeface="Consolas" pitchFamily="49" charset="0"/>
                <a:ea typeface="楷体" pitchFamily="49" charset="-122"/>
                <a:cs typeface="Consolas" pitchFamily="49" charset="0"/>
              </a:rPr>
              <a:t>素时，需</a:t>
            </a:r>
            <a:r>
              <a:rPr lang="zh-CN" altLang="en-US" sz="2000" dirty="0">
                <a:solidFill>
                  <a:srgbClr val="0000FF"/>
                </a:solidFill>
                <a:latin typeface="Consolas" pitchFamily="49" charset="0"/>
                <a:ea typeface="楷体" pitchFamily="49" charset="-122"/>
                <a:cs typeface="Consolas" pitchFamily="49" charset="0"/>
              </a:rPr>
              <a:t>要</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趟</a:t>
            </a:r>
            <a:r>
              <a:rPr lang="zh-CN" altLang="en-US" sz="2000">
                <a:solidFill>
                  <a:srgbClr val="0000FF"/>
                </a:solidFill>
                <a:latin typeface="Consolas" pitchFamily="49" charset="0"/>
                <a:ea typeface="楷体" pitchFamily="49" charset="-122"/>
                <a:cs typeface="Consolas" pitchFamily="49" charset="0"/>
              </a:rPr>
              <a:t>归并，每</a:t>
            </a:r>
            <a:r>
              <a:rPr lang="zh-CN" altLang="en-US" sz="2000" dirty="0">
                <a:solidFill>
                  <a:srgbClr val="0000FF"/>
                </a:solidFill>
                <a:latin typeface="Consolas" pitchFamily="49" charset="0"/>
                <a:ea typeface="楷体" pitchFamily="49" charset="-122"/>
                <a:cs typeface="Consolas" pitchFamily="49" charset="0"/>
              </a:rPr>
              <a:t>一趟</a:t>
            </a:r>
            <a:r>
              <a:rPr lang="zh-CN" altLang="en-US" sz="2000">
                <a:solidFill>
                  <a:srgbClr val="0000FF"/>
                </a:solidFill>
                <a:latin typeface="Consolas" pitchFamily="49" charset="0"/>
                <a:ea typeface="楷体" pitchFamily="49" charset="-122"/>
                <a:cs typeface="Consolas" pitchFamily="49" charset="0"/>
              </a:rPr>
              <a:t>归并，其</a:t>
            </a:r>
            <a:r>
              <a:rPr lang="zh-CN" altLang="en-US" sz="2000" dirty="0">
                <a:solidFill>
                  <a:srgbClr val="0000FF"/>
                </a:solidFill>
                <a:latin typeface="Consolas" pitchFamily="49" charset="0"/>
                <a:ea typeface="楷体" pitchFamily="49" charset="-122"/>
                <a:cs typeface="Consolas" pitchFamily="49" charset="0"/>
              </a:rPr>
              <a:t>元素比较次数不超</a:t>
            </a:r>
            <a:r>
              <a:rPr lang="zh-CN" altLang="en-US" sz="2000">
                <a:solidFill>
                  <a:srgbClr val="0000FF"/>
                </a:solidFill>
                <a:latin typeface="Consolas" pitchFamily="49" charset="0"/>
                <a:ea typeface="楷体" pitchFamily="49" charset="-122"/>
                <a:cs typeface="Consolas" pitchFamily="49" charset="0"/>
              </a:rPr>
              <a:t>过</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，元</a:t>
            </a:r>
            <a:r>
              <a:rPr lang="zh-CN" altLang="en-US" sz="2000" dirty="0">
                <a:solidFill>
                  <a:srgbClr val="0000FF"/>
                </a:solidFill>
                <a:latin typeface="Consolas" pitchFamily="49" charset="0"/>
                <a:ea typeface="楷体" pitchFamily="49" charset="-122"/>
                <a:cs typeface="Consolas" pitchFamily="49" charset="0"/>
              </a:rPr>
              <a:t>素移动次数都</a:t>
            </a:r>
            <a:r>
              <a:rPr lang="zh-CN" altLang="en-US" sz="2000">
                <a:solidFill>
                  <a:srgbClr val="0000FF"/>
                </a:solidFill>
                <a:latin typeface="Consolas" pitchFamily="49" charset="0"/>
                <a:ea typeface="楷体" pitchFamily="49" charset="-122"/>
                <a:cs typeface="Consolas" pitchFamily="49" charset="0"/>
              </a:rPr>
              <a:t>是</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此归并排序的时间复杂度为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285720" y="428604"/>
            <a:ext cx="4968875"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2. </a:t>
            </a:r>
            <a:r>
              <a:rPr lang="zh-CN" altLang="en-US" dirty="0">
                <a:solidFill>
                  <a:schemeClr val="bg1"/>
                </a:solidFill>
                <a:latin typeface="Consolas" pitchFamily="49" charset="0"/>
                <a:ea typeface="微软雅黑" pitchFamily="34" charset="-122"/>
                <a:cs typeface="Consolas" pitchFamily="49" charset="0"/>
              </a:rPr>
              <a:t>自顶向下的二路归并排序算法</a:t>
            </a:r>
          </a:p>
        </p:txBody>
      </p:sp>
      <p:sp>
        <p:nvSpPr>
          <p:cNvPr id="190467" name="Text Box 3"/>
          <p:cNvSpPr txBox="1">
            <a:spLocks noChangeArrowheads="1"/>
          </p:cNvSpPr>
          <p:nvPr/>
        </p:nvSpPr>
        <p:spPr bwMode="auto">
          <a:xfrm>
            <a:off x="357158" y="1357298"/>
            <a:ext cx="8358246" cy="961674"/>
          </a:xfrm>
          <a:prstGeom prst="rect">
            <a:avLst/>
          </a:prstGeom>
          <a:solidFill>
            <a:schemeClr val="accent6">
              <a:lumMod val="20000"/>
              <a:lumOff val="80000"/>
            </a:schemeClr>
          </a:solid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例如，对于</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8}</a:t>
            </a:r>
            <a:r>
              <a:rPr lang="zh-CN" altLang="en-US" sz="2000">
                <a:solidFill>
                  <a:srgbClr val="0000FF"/>
                </a:solidFill>
                <a:latin typeface="Consolas" pitchFamily="49" charset="0"/>
                <a:ea typeface="楷体" pitchFamily="49" charset="-122"/>
                <a:cs typeface="Consolas" pitchFamily="49" charset="0"/>
              </a:rPr>
              <a:t>序列，说明其自顶向下的二路归并排序的过程。</a:t>
            </a:r>
          </a:p>
        </p:txBody>
      </p:sp>
      <p:sp>
        <p:nvSpPr>
          <p:cNvPr id="190469" name="Rectangle 5"/>
          <p:cNvSpPr>
            <a:spLocks noChangeArrowheads="1"/>
          </p:cNvSpPr>
          <p:nvPr/>
        </p:nvSpPr>
        <p:spPr bwMode="auto">
          <a:xfrm>
            <a:off x="0" y="176212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28794" y="285728"/>
            <a:ext cx="492922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grpSp>
        <p:nvGrpSpPr>
          <p:cNvPr id="104" name="组合 103"/>
          <p:cNvGrpSpPr/>
          <p:nvPr/>
        </p:nvGrpSpPr>
        <p:grpSpPr>
          <a:xfrm>
            <a:off x="1928794" y="3677627"/>
            <a:ext cx="857256" cy="697945"/>
            <a:chOff x="1928794" y="3677627"/>
            <a:chExt cx="857256" cy="697945"/>
          </a:xfrm>
        </p:grpSpPr>
        <p:sp>
          <p:nvSpPr>
            <p:cNvPr id="12" name="圆角矩形 11"/>
            <p:cNvSpPr/>
            <p:nvPr/>
          </p:nvSpPr>
          <p:spPr>
            <a:xfrm>
              <a:off x="1928794" y="394357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左大括号 14"/>
            <p:cNvSpPr/>
            <p:nvPr/>
          </p:nvSpPr>
          <p:spPr>
            <a:xfrm rot="16200000">
              <a:off x="2287670" y="3461627"/>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05" name="组合 104"/>
          <p:cNvGrpSpPr/>
          <p:nvPr/>
        </p:nvGrpSpPr>
        <p:grpSpPr>
          <a:xfrm>
            <a:off x="1928794" y="4413258"/>
            <a:ext cx="1368000" cy="722627"/>
            <a:chOff x="1928794" y="4413258"/>
            <a:chExt cx="1368000" cy="722627"/>
          </a:xfrm>
        </p:grpSpPr>
        <p:sp>
          <p:nvSpPr>
            <p:cNvPr id="14" name="左大括号 13"/>
            <p:cNvSpPr/>
            <p:nvPr/>
          </p:nvSpPr>
          <p:spPr>
            <a:xfrm rot="16200000">
              <a:off x="2624612" y="4146068"/>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1928794" y="4703885"/>
              <a:ext cx="1368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1, 2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grpSp>
      <p:grpSp>
        <p:nvGrpSpPr>
          <p:cNvPr id="107" name="组合 106"/>
          <p:cNvGrpSpPr/>
          <p:nvPr/>
        </p:nvGrpSpPr>
        <p:grpSpPr>
          <a:xfrm>
            <a:off x="3442054" y="3000373"/>
            <a:ext cx="987069" cy="631942"/>
            <a:chOff x="3442054" y="3000373"/>
            <a:chExt cx="987069" cy="631942"/>
          </a:xfrm>
        </p:grpSpPr>
        <p:sp>
          <p:nvSpPr>
            <p:cNvPr id="19" name="圆角矩形 18"/>
            <p:cNvSpPr/>
            <p:nvPr/>
          </p:nvSpPr>
          <p:spPr>
            <a:xfrm>
              <a:off x="3442054" y="3200315"/>
              <a:ext cx="987069"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20" name="左大括号 19"/>
            <p:cNvSpPr/>
            <p:nvPr/>
          </p:nvSpPr>
          <p:spPr>
            <a:xfrm rot="16200000">
              <a:off x="3800931" y="2784373"/>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08" name="组合 107"/>
          <p:cNvGrpSpPr/>
          <p:nvPr/>
        </p:nvGrpSpPr>
        <p:grpSpPr>
          <a:xfrm>
            <a:off x="1928794" y="5200580"/>
            <a:ext cx="2500330" cy="657312"/>
            <a:chOff x="1928794" y="5200580"/>
            <a:chExt cx="2500330" cy="657312"/>
          </a:xfrm>
        </p:grpSpPr>
        <p:sp>
          <p:nvSpPr>
            <p:cNvPr id="21" name="左大括号 20"/>
            <p:cNvSpPr/>
            <p:nvPr/>
          </p:nvSpPr>
          <p:spPr>
            <a:xfrm rot="16200000">
              <a:off x="3338992" y="4933390"/>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圆角矩形 21"/>
            <p:cNvSpPr/>
            <p:nvPr/>
          </p:nvSpPr>
          <p:spPr>
            <a:xfrm>
              <a:off x="1928794" y="5425892"/>
              <a:ext cx="250033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5, 7, 10</a:t>
              </a:r>
              <a:endParaRPr lang="zh-CN" altLang="en-US" sz="2000">
                <a:solidFill>
                  <a:srgbClr val="0000FF"/>
                </a:solidFill>
                <a:latin typeface="Consolas" pitchFamily="49" charset="0"/>
                <a:cs typeface="Consolas" pitchFamily="49" charset="0"/>
              </a:endParaRPr>
            </a:p>
          </p:txBody>
        </p:sp>
      </p:grpSp>
      <p:grpSp>
        <p:nvGrpSpPr>
          <p:cNvPr id="103" name="组合 102"/>
          <p:cNvGrpSpPr/>
          <p:nvPr/>
        </p:nvGrpSpPr>
        <p:grpSpPr>
          <a:xfrm>
            <a:off x="1928794" y="2914563"/>
            <a:ext cx="827817" cy="717752"/>
            <a:chOff x="1928794" y="2914563"/>
            <a:chExt cx="827817" cy="717752"/>
          </a:xfrm>
        </p:grpSpPr>
        <p:sp>
          <p:nvSpPr>
            <p:cNvPr id="9" name="圆角矩形 8"/>
            <p:cNvSpPr/>
            <p:nvPr/>
          </p:nvSpPr>
          <p:spPr>
            <a:xfrm>
              <a:off x="1928794" y="3200315"/>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 name="圆角矩形 9"/>
            <p:cNvSpPr/>
            <p:nvPr/>
          </p:nvSpPr>
          <p:spPr>
            <a:xfrm>
              <a:off x="2396611" y="3200315"/>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cxnSp>
          <p:nvCxnSpPr>
            <p:cNvPr id="26" name="直接箭头连接符 25"/>
            <p:cNvCxnSpPr>
              <a:stCxn id="7" idx="2"/>
              <a:endCxn id="9" idx="0"/>
            </p:cNvCxnSpPr>
            <p:nvPr/>
          </p:nvCxnSpPr>
          <p:spPr>
            <a:xfrm rot="5400000">
              <a:off x="2090232" y="2933125"/>
              <a:ext cx="285752"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7" idx="2"/>
              <a:endCxn id="10" idx="0"/>
            </p:cNvCxnSpPr>
            <p:nvPr/>
          </p:nvCxnSpPr>
          <p:spPr>
            <a:xfrm rot="16200000" flipH="1">
              <a:off x="2324140" y="2947844"/>
              <a:ext cx="285752" cy="2191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2" name="组合 101"/>
          <p:cNvGrpSpPr/>
          <p:nvPr/>
        </p:nvGrpSpPr>
        <p:grpSpPr>
          <a:xfrm>
            <a:off x="1928794" y="2217925"/>
            <a:ext cx="1357322" cy="696638"/>
            <a:chOff x="1928794" y="2217925"/>
            <a:chExt cx="1357322" cy="696638"/>
          </a:xfrm>
        </p:grpSpPr>
        <p:sp>
          <p:nvSpPr>
            <p:cNvPr id="7" name="圆角矩形 6"/>
            <p:cNvSpPr/>
            <p:nvPr/>
          </p:nvSpPr>
          <p:spPr>
            <a:xfrm>
              <a:off x="1928794" y="2482563"/>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圆角矩形 7"/>
            <p:cNvSpPr/>
            <p:nvPr/>
          </p:nvSpPr>
          <p:spPr>
            <a:xfrm>
              <a:off x="2926116"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30" name="直接箭头连接符 29"/>
            <p:cNvCxnSpPr>
              <a:stCxn id="5" idx="2"/>
              <a:endCxn id="7" idx="0"/>
            </p:cNvCxnSpPr>
            <p:nvPr/>
          </p:nvCxnSpPr>
          <p:spPr>
            <a:xfrm rot="5400000">
              <a:off x="2352790" y="2222558"/>
              <a:ext cx="264637" cy="2553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5" idx="2"/>
              <a:endCxn id="8" idx="0"/>
            </p:cNvCxnSpPr>
            <p:nvPr/>
          </p:nvCxnSpPr>
          <p:spPr>
            <a:xfrm rot="16200000" flipH="1">
              <a:off x="2727137" y="2103583"/>
              <a:ext cx="264637" cy="493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1" name="组合 100"/>
          <p:cNvGrpSpPr/>
          <p:nvPr/>
        </p:nvGrpSpPr>
        <p:grpSpPr>
          <a:xfrm>
            <a:off x="1928794" y="1503546"/>
            <a:ext cx="2500330" cy="714380"/>
            <a:chOff x="1928794" y="1503546"/>
            <a:chExt cx="2500330" cy="714380"/>
          </a:xfrm>
        </p:grpSpPr>
        <p:sp>
          <p:nvSpPr>
            <p:cNvPr id="5" name="圆角矩形 4"/>
            <p:cNvSpPr/>
            <p:nvPr/>
          </p:nvSpPr>
          <p:spPr>
            <a:xfrm>
              <a:off x="1928794" y="1785926"/>
              <a:ext cx="1368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圆角矩形 5"/>
            <p:cNvSpPr/>
            <p:nvPr/>
          </p:nvSpPr>
          <p:spPr>
            <a:xfrm>
              <a:off x="3428992" y="1785926"/>
              <a:ext cx="100013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 idx="2"/>
              <a:endCxn id="5" idx="0"/>
            </p:cNvCxnSpPr>
            <p:nvPr/>
          </p:nvCxnSpPr>
          <p:spPr>
            <a:xfrm rot="5400000">
              <a:off x="2754687" y="1361654"/>
              <a:ext cx="282380" cy="5661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 idx="2"/>
              <a:endCxn id="6" idx="0"/>
            </p:cNvCxnSpPr>
            <p:nvPr/>
          </p:nvCxnSpPr>
          <p:spPr>
            <a:xfrm rot="16200000" flipH="1">
              <a:off x="3412818" y="1269686"/>
              <a:ext cx="282380" cy="7500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0" name="组合 99"/>
          <p:cNvGrpSpPr/>
          <p:nvPr/>
        </p:nvGrpSpPr>
        <p:grpSpPr>
          <a:xfrm>
            <a:off x="1928794" y="717728"/>
            <a:ext cx="4929222" cy="789190"/>
            <a:chOff x="1928794" y="717728"/>
            <a:chExt cx="4929222" cy="789190"/>
          </a:xfrm>
        </p:grpSpPr>
        <p:sp>
          <p:nvSpPr>
            <p:cNvPr id="3" name="圆角矩形 2"/>
            <p:cNvSpPr/>
            <p:nvPr/>
          </p:nvSpPr>
          <p:spPr>
            <a:xfrm>
              <a:off x="1928794" y="1071546"/>
              <a:ext cx="250033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7</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sp>
          <p:nvSpPr>
            <p:cNvPr id="4" name="圆角矩形 3"/>
            <p:cNvSpPr/>
            <p:nvPr/>
          </p:nvSpPr>
          <p:spPr>
            <a:xfrm>
              <a:off x="4572000" y="1074918"/>
              <a:ext cx="228601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38" name="直接箭头连接符 37"/>
            <p:cNvCxnSpPr>
              <a:stCxn id="2" idx="2"/>
              <a:endCxn id="3" idx="0"/>
            </p:cNvCxnSpPr>
            <p:nvPr/>
          </p:nvCxnSpPr>
          <p:spPr>
            <a:xfrm rot="5400000">
              <a:off x="3609273" y="287414"/>
              <a:ext cx="353818" cy="12144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 idx="2"/>
              <a:endCxn id="4" idx="0"/>
            </p:cNvCxnSpPr>
            <p:nvPr/>
          </p:nvCxnSpPr>
          <p:spPr>
            <a:xfrm rot="16200000" flipH="1">
              <a:off x="4875611" y="235521"/>
              <a:ext cx="357190" cy="13216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6" name="组合 115"/>
          <p:cNvGrpSpPr/>
          <p:nvPr/>
        </p:nvGrpSpPr>
        <p:grpSpPr>
          <a:xfrm>
            <a:off x="5987697" y="2948121"/>
            <a:ext cx="870319" cy="684194"/>
            <a:chOff x="5987697" y="2948121"/>
            <a:chExt cx="870319" cy="684194"/>
          </a:xfrm>
        </p:grpSpPr>
        <p:sp>
          <p:nvSpPr>
            <p:cNvPr id="56" name="圆角矩形 55"/>
            <p:cNvSpPr/>
            <p:nvPr/>
          </p:nvSpPr>
          <p:spPr>
            <a:xfrm>
              <a:off x="5987697" y="3200315"/>
              <a:ext cx="870319"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57" name="左大括号 56"/>
            <p:cNvSpPr/>
            <p:nvPr/>
          </p:nvSpPr>
          <p:spPr>
            <a:xfrm rot="16200000">
              <a:off x="6346574" y="2732121"/>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12" name="组合 111"/>
          <p:cNvGrpSpPr/>
          <p:nvPr/>
        </p:nvGrpSpPr>
        <p:grpSpPr>
          <a:xfrm>
            <a:off x="4572000" y="3688626"/>
            <a:ext cx="857256" cy="686946"/>
            <a:chOff x="4572000" y="3688626"/>
            <a:chExt cx="857256" cy="686946"/>
          </a:xfrm>
        </p:grpSpPr>
        <p:sp>
          <p:nvSpPr>
            <p:cNvPr id="58" name="圆角矩形 57"/>
            <p:cNvSpPr/>
            <p:nvPr/>
          </p:nvSpPr>
          <p:spPr>
            <a:xfrm>
              <a:off x="4572000" y="3943572"/>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60" name="左大括号 59"/>
            <p:cNvSpPr/>
            <p:nvPr/>
          </p:nvSpPr>
          <p:spPr>
            <a:xfrm rot="16200000">
              <a:off x="4930876" y="3472626"/>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13" name="组合 112"/>
          <p:cNvGrpSpPr/>
          <p:nvPr/>
        </p:nvGrpSpPr>
        <p:grpSpPr>
          <a:xfrm>
            <a:off x="4561322" y="4429132"/>
            <a:ext cx="1296562" cy="722627"/>
            <a:chOff x="4561322" y="4429132"/>
            <a:chExt cx="1296562" cy="722627"/>
          </a:xfrm>
        </p:grpSpPr>
        <p:sp>
          <p:nvSpPr>
            <p:cNvPr id="61" name="左大括号 60"/>
            <p:cNvSpPr/>
            <p:nvPr/>
          </p:nvSpPr>
          <p:spPr>
            <a:xfrm rot="16200000">
              <a:off x="5257140" y="41619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2" name="圆角矩形 61"/>
            <p:cNvSpPr/>
            <p:nvPr/>
          </p:nvSpPr>
          <p:spPr>
            <a:xfrm>
              <a:off x="4561322" y="4719759"/>
              <a:ext cx="1296562"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4, 6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grpSp>
      <p:grpSp>
        <p:nvGrpSpPr>
          <p:cNvPr id="115" name="组合 114"/>
          <p:cNvGrpSpPr/>
          <p:nvPr/>
        </p:nvGrpSpPr>
        <p:grpSpPr>
          <a:xfrm>
            <a:off x="4592003" y="5188824"/>
            <a:ext cx="2337451" cy="657312"/>
            <a:chOff x="4592003" y="5188824"/>
            <a:chExt cx="2337451" cy="657312"/>
          </a:xfrm>
        </p:grpSpPr>
        <p:sp>
          <p:nvSpPr>
            <p:cNvPr id="63" name="左大括号 62"/>
            <p:cNvSpPr/>
            <p:nvPr/>
          </p:nvSpPr>
          <p:spPr>
            <a:xfrm rot="16200000">
              <a:off x="6002201" y="4921634"/>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4" name="圆角矩形 63"/>
            <p:cNvSpPr/>
            <p:nvPr/>
          </p:nvSpPr>
          <p:spPr>
            <a:xfrm>
              <a:off x="4592003" y="5414136"/>
              <a:ext cx="2337451"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6, 8, 9</a:t>
              </a:r>
              <a:endParaRPr lang="zh-CN" altLang="en-US" sz="2000">
                <a:solidFill>
                  <a:srgbClr val="0000FF"/>
                </a:solidFill>
                <a:latin typeface="Consolas" pitchFamily="49" charset="0"/>
                <a:cs typeface="Consolas" pitchFamily="49" charset="0"/>
              </a:endParaRPr>
            </a:p>
          </p:txBody>
        </p:sp>
      </p:grpSp>
      <p:grpSp>
        <p:nvGrpSpPr>
          <p:cNvPr id="117" name="组合 116"/>
          <p:cNvGrpSpPr/>
          <p:nvPr/>
        </p:nvGrpSpPr>
        <p:grpSpPr>
          <a:xfrm>
            <a:off x="1928794" y="5918332"/>
            <a:ext cx="5000660" cy="709564"/>
            <a:chOff x="1928794" y="5918332"/>
            <a:chExt cx="5000660" cy="709564"/>
          </a:xfrm>
        </p:grpSpPr>
        <p:sp>
          <p:nvSpPr>
            <p:cNvPr id="65" name="左大括号 64"/>
            <p:cNvSpPr/>
            <p:nvPr/>
          </p:nvSpPr>
          <p:spPr>
            <a:xfrm rot="16200000">
              <a:off x="4410562" y="5651142"/>
              <a:ext cx="180000"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6" name="圆角矩形 65"/>
            <p:cNvSpPr/>
            <p:nvPr/>
          </p:nvSpPr>
          <p:spPr>
            <a:xfrm>
              <a:off x="1928794" y="6195896"/>
              <a:ext cx="500066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3, 4, 5, 6, 7, 8, 9, 10</a:t>
              </a:r>
              <a:endParaRPr lang="zh-CN" altLang="en-US" sz="2000">
                <a:solidFill>
                  <a:srgbClr val="0000FF"/>
                </a:solidFill>
                <a:latin typeface="Consolas" pitchFamily="49" charset="0"/>
                <a:cs typeface="Consolas" pitchFamily="49" charset="0"/>
              </a:endParaRPr>
            </a:p>
          </p:txBody>
        </p:sp>
      </p:grpSp>
      <p:grpSp>
        <p:nvGrpSpPr>
          <p:cNvPr id="109" name="组合 108"/>
          <p:cNvGrpSpPr/>
          <p:nvPr/>
        </p:nvGrpSpPr>
        <p:grpSpPr>
          <a:xfrm>
            <a:off x="4572000" y="1506918"/>
            <a:ext cx="2286016" cy="711008"/>
            <a:chOff x="4572000" y="1506918"/>
            <a:chExt cx="2286016" cy="711008"/>
          </a:xfrm>
        </p:grpSpPr>
        <p:sp>
          <p:nvSpPr>
            <p:cNvPr id="47" name="圆角矩形 46"/>
            <p:cNvSpPr/>
            <p:nvPr/>
          </p:nvSpPr>
          <p:spPr>
            <a:xfrm>
              <a:off x="4572000" y="1785926"/>
              <a:ext cx="1285884"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圆角矩形 47"/>
            <p:cNvSpPr/>
            <p:nvPr/>
          </p:nvSpPr>
          <p:spPr>
            <a:xfrm>
              <a:off x="6000760" y="1785926"/>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68" name="直接箭头连接符 67"/>
            <p:cNvCxnSpPr>
              <a:stCxn id="4" idx="2"/>
              <a:endCxn id="47" idx="0"/>
            </p:cNvCxnSpPr>
            <p:nvPr/>
          </p:nvCxnSpPr>
          <p:spPr>
            <a:xfrm rot="5400000">
              <a:off x="5325471" y="1396389"/>
              <a:ext cx="27900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接箭头连接符 69"/>
            <p:cNvCxnSpPr>
              <a:stCxn id="4" idx="2"/>
              <a:endCxn id="48" idx="0"/>
            </p:cNvCxnSpPr>
            <p:nvPr/>
          </p:nvCxnSpPr>
          <p:spPr>
            <a:xfrm rot="16200000" flipH="1">
              <a:off x="5932694" y="1289232"/>
              <a:ext cx="279008"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0" name="组合 109"/>
          <p:cNvGrpSpPr/>
          <p:nvPr/>
        </p:nvGrpSpPr>
        <p:grpSpPr>
          <a:xfrm>
            <a:off x="4572000" y="2217925"/>
            <a:ext cx="1288694" cy="696638"/>
            <a:chOff x="4572000" y="2217925"/>
            <a:chExt cx="1288694" cy="696638"/>
          </a:xfrm>
        </p:grpSpPr>
        <p:sp>
          <p:nvSpPr>
            <p:cNvPr id="49" name="圆角矩形 48"/>
            <p:cNvSpPr/>
            <p:nvPr/>
          </p:nvSpPr>
          <p:spPr>
            <a:xfrm>
              <a:off x="4572000" y="2482563"/>
              <a:ext cx="85725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50" name="圆角矩形 49"/>
            <p:cNvSpPr/>
            <p:nvPr/>
          </p:nvSpPr>
          <p:spPr>
            <a:xfrm>
              <a:off x="5500694"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cxnSp>
          <p:nvCxnSpPr>
            <p:cNvPr id="72" name="直接箭头连接符 71"/>
            <p:cNvCxnSpPr>
              <a:stCxn id="47" idx="2"/>
              <a:endCxn id="49" idx="0"/>
            </p:cNvCxnSpPr>
            <p:nvPr/>
          </p:nvCxnSpPr>
          <p:spPr>
            <a:xfrm rot="5400000">
              <a:off x="4975467" y="2243087"/>
              <a:ext cx="264637"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直接箭头连接符 73"/>
            <p:cNvCxnSpPr>
              <a:stCxn id="47" idx="2"/>
              <a:endCxn id="50" idx="0"/>
            </p:cNvCxnSpPr>
            <p:nvPr/>
          </p:nvCxnSpPr>
          <p:spPr>
            <a:xfrm rot="16200000" flipH="1">
              <a:off x="5315500" y="2117368"/>
              <a:ext cx="264637" cy="46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1" name="组合 110"/>
          <p:cNvGrpSpPr/>
          <p:nvPr/>
        </p:nvGrpSpPr>
        <p:grpSpPr>
          <a:xfrm>
            <a:off x="4572000" y="2914562"/>
            <a:ext cx="827817" cy="732124"/>
            <a:chOff x="4572000" y="2914562"/>
            <a:chExt cx="827817" cy="732124"/>
          </a:xfrm>
        </p:grpSpPr>
        <p:sp>
          <p:nvSpPr>
            <p:cNvPr id="53" name="圆角矩形 52"/>
            <p:cNvSpPr/>
            <p:nvPr/>
          </p:nvSpPr>
          <p:spPr>
            <a:xfrm>
              <a:off x="4572000" y="3214686"/>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54" name="圆角矩形 53"/>
            <p:cNvSpPr/>
            <p:nvPr/>
          </p:nvSpPr>
          <p:spPr>
            <a:xfrm>
              <a:off x="5039817" y="3214686"/>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cxnSp>
          <p:nvCxnSpPr>
            <p:cNvPr id="76" name="直接箭头连接符 75"/>
            <p:cNvCxnSpPr>
              <a:stCxn id="49" idx="2"/>
              <a:endCxn id="53" idx="0"/>
            </p:cNvCxnSpPr>
            <p:nvPr/>
          </p:nvCxnSpPr>
          <p:spPr>
            <a:xfrm rot="5400000">
              <a:off x="4726253" y="2940310"/>
              <a:ext cx="300123"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直接箭头连接符 77"/>
            <p:cNvCxnSpPr>
              <a:stCxn id="49" idx="2"/>
              <a:endCxn id="54" idx="0"/>
            </p:cNvCxnSpPr>
            <p:nvPr/>
          </p:nvCxnSpPr>
          <p:spPr>
            <a:xfrm rot="16200000" flipH="1">
              <a:off x="4960161" y="2955029"/>
              <a:ext cx="300123" cy="2191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6" name="组合 105"/>
          <p:cNvGrpSpPr/>
          <p:nvPr/>
        </p:nvGrpSpPr>
        <p:grpSpPr>
          <a:xfrm>
            <a:off x="3458431" y="2217925"/>
            <a:ext cx="970693" cy="696638"/>
            <a:chOff x="3458431" y="2217925"/>
            <a:chExt cx="970693" cy="696638"/>
          </a:xfrm>
        </p:grpSpPr>
        <p:sp>
          <p:nvSpPr>
            <p:cNvPr id="17" name="圆角矩形 16"/>
            <p:cNvSpPr/>
            <p:nvPr/>
          </p:nvSpPr>
          <p:spPr>
            <a:xfrm>
              <a:off x="3458431"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18" name="圆角矩形 17"/>
            <p:cNvSpPr/>
            <p:nvPr/>
          </p:nvSpPr>
          <p:spPr>
            <a:xfrm>
              <a:off x="3926248" y="2482563"/>
              <a:ext cx="502876"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10</a:t>
              </a:r>
              <a:endParaRPr lang="zh-CN" altLang="en-US" sz="2000">
                <a:solidFill>
                  <a:srgbClr val="0000FF"/>
                </a:solidFill>
                <a:latin typeface="Consolas" pitchFamily="49" charset="0"/>
                <a:cs typeface="Consolas" pitchFamily="49" charset="0"/>
              </a:endParaRPr>
            </a:p>
          </p:txBody>
        </p:sp>
        <p:cxnSp>
          <p:nvCxnSpPr>
            <p:cNvPr id="80" name="直接箭头连接符 79"/>
            <p:cNvCxnSpPr>
              <a:stCxn id="6" idx="2"/>
              <a:endCxn id="17" idx="0"/>
            </p:cNvCxnSpPr>
            <p:nvPr/>
          </p:nvCxnSpPr>
          <p:spPr>
            <a:xfrm rot="5400000">
              <a:off x="3651427" y="2204931"/>
              <a:ext cx="264637" cy="2906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直接箭头连接符 81"/>
            <p:cNvCxnSpPr>
              <a:stCxn id="6" idx="2"/>
              <a:endCxn id="18" idx="0"/>
            </p:cNvCxnSpPr>
            <p:nvPr/>
          </p:nvCxnSpPr>
          <p:spPr>
            <a:xfrm rot="16200000" flipH="1">
              <a:off x="3921054"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4" name="组合 113"/>
          <p:cNvGrpSpPr/>
          <p:nvPr/>
        </p:nvGrpSpPr>
        <p:grpSpPr>
          <a:xfrm>
            <a:off x="6000760" y="2217925"/>
            <a:ext cx="857256" cy="696638"/>
            <a:chOff x="6000760" y="2217925"/>
            <a:chExt cx="857256" cy="696638"/>
          </a:xfrm>
        </p:grpSpPr>
        <p:sp>
          <p:nvSpPr>
            <p:cNvPr id="51" name="圆角矩形 50"/>
            <p:cNvSpPr/>
            <p:nvPr/>
          </p:nvSpPr>
          <p:spPr>
            <a:xfrm>
              <a:off x="6000760"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2" name="圆角矩形 51"/>
            <p:cNvSpPr/>
            <p:nvPr/>
          </p:nvSpPr>
          <p:spPr>
            <a:xfrm>
              <a:off x="6498016" y="2482563"/>
              <a:ext cx="3600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cxnSp>
          <p:nvCxnSpPr>
            <p:cNvPr id="84" name="直接箭头连接符 83"/>
            <p:cNvCxnSpPr>
              <a:stCxn id="48" idx="2"/>
              <a:endCxn id="51" idx="0"/>
            </p:cNvCxnSpPr>
            <p:nvPr/>
          </p:nvCxnSpPr>
          <p:spPr>
            <a:xfrm rot="5400000">
              <a:off x="6172756"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直接箭头连接符 85"/>
            <p:cNvCxnSpPr>
              <a:stCxn id="48" idx="2"/>
              <a:endCxn id="52" idx="0"/>
            </p:cNvCxnSpPr>
            <p:nvPr/>
          </p:nvCxnSpPr>
          <p:spPr>
            <a:xfrm rot="16200000" flipH="1">
              <a:off x="6421384" y="2225930"/>
              <a:ext cx="264637" cy="24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94" name="组合 93"/>
          <p:cNvGrpSpPr/>
          <p:nvPr/>
        </p:nvGrpSpPr>
        <p:grpSpPr>
          <a:xfrm>
            <a:off x="214282" y="2100196"/>
            <a:ext cx="1428760" cy="1185928"/>
            <a:chOff x="7215206" y="1500174"/>
            <a:chExt cx="1428760" cy="1185928"/>
          </a:xfrm>
        </p:grpSpPr>
        <p:cxnSp>
          <p:nvCxnSpPr>
            <p:cNvPr id="88" name="直接箭头连接符 87"/>
            <p:cNvCxnSpPr/>
            <p:nvPr/>
          </p:nvCxnSpPr>
          <p:spPr>
            <a:xfrm rot="5400000">
              <a:off x="7286644" y="1643050"/>
              <a:ext cx="35719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直接箭头连接符 89"/>
            <p:cNvCxnSpPr/>
            <p:nvPr/>
          </p:nvCxnSpPr>
          <p:spPr>
            <a:xfrm rot="16200000" flipH="1">
              <a:off x="7500958" y="1643050"/>
              <a:ext cx="357190"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7929586" y="1500174"/>
              <a:ext cx="714380" cy="400110"/>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rPr>
                <a:t>分解</a:t>
              </a:r>
            </a:p>
          </p:txBody>
        </p:sp>
        <p:sp>
          <p:nvSpPr>
            <p:cNvPr id="92" name="左大括号 91"/>
            <p:cNvSpPr/>
            <p:nvPr/>
          </p:nvSpPr>
          <p:spPr>
            <a:xfrm rot="16200000">
              <a:off x="7431206" y="2284307"/>
              <a:ext cx="180000" cy="612000"/>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3" name="TextBox 92"/>
            <p:cNvSpPr txBox="1"/>
            <p:nvPr/>
          </p:nvSpPr>
          <p:spPr>
            <a:xfrm>
              <a:off x="7929586" y="2285992"/>
              <a:ext cx="714380" cy="400110"/>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rPr>
                <a:t>合并</a:t>
              </a:r>
            </a:p>
          </p:txBody>
        </p:sp>
      </p:grpSp>
      <p:grpSp>
        <p:nvGrpSpPr>
          <p:cNvPr id="99" name="组合 98"/>
          <p:cNvGrpSpPr/>
          <p:nvPr/>
        </p:nvGrpSpPr>
        <p:grpSpPr>
          <a:xfrm>
            <a:off x="7229856" y="642918"/>
            <a:ext cx="596044" cy="2728972"/>
            <a:chOff x="6444038" y="642918"/>
            <a:chExt cx="596044" cy="2728972"/>
          </a:xfrm>
        </p:grpSpPr>
        <p:sp>
          <p:nvSpPr>
            <p:cNvPr id="96" name="Text Box 6"/>
            <p:cNvSpPr txBox="1">
              <a:spLocks noChangeArrowheads="1"/>
            </p:cNvSpPr>
            <p:nvPr/>
          </p:nvSpPr>
          <p:spPr bwMode="auto">
            <a:xfrm>
              <a:off x="6468578" y="2971780"/>
              <a:ext cx="571504"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楷体" pitchFamily="49" charset="-122"/>
                  <a:ea typeface="楷体" pitchFamily="49" charset="-122"/>
                </a:rPr>
                <a:t>底</a:t>
              </a:r>
            </a:p>
          </p:txBody>
        </p:sp>
        <p:sp>
          <p:nvSpPr>
            <p:cNvPr id="97" name="Text Box 7"/>
            <p:cNvSpPr txBox="1">
              <a:spLocks noChangeArrowheads="1"/>
            </p:cNvSpPr>
            <p:nvPr/>
          </p:nvSpPr>
          <p:spPr bwMode="auto">
            <a:xfrm>
              <a:off x="6444038" y="642918"/>
              <a:ext cx="498479"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楷体" pitchFamily="49" charset="-122"/>
                  <a:ea typeface="楷体" pitchFamily="49" charset="-122"/>
                </a:rPr>
                <a:t>顶</a:t>
              </a:r>
            </a:p>
          </p:txBody>
        </p:sp>
        <p:sp>
          <p:nvSpPr>
            <p:cNvPr id="98" name="AutoShape 8"/>
            <p:cNvSpPr>
              <a:spLocks noChangeArrowheads="1"/>
            </p:cNvSpPr>
            <p:nvPr/>
          </p:nvSpPr>
          <p:spPr bwMode="auto">
            <a:xfrm>
              <a:off x="6575438" y="1219180"/>
              <a:ext cx="215900" cy="1655763"/>
            </a:xfrm>
            <a:prstGeom prst="downArrow">
              <a:avLst>
                <a:gd name="adj1" fmla="val 50000"/>
                <a:gd name="adj2" fmla="val 191728"/>
              </a:avLst>
            </a:prstGeom>
            <a:solidFill>
              <a:schemeClr val="hlink"/>
            </a:solidFill>
            <a:ln w="9525">
              <a:solidFill>
                <a:srgbClr val="CC3300"/>
              </a:solidFill>
              <a:miter lim="800000"/>
              <a:headEnd/>
              <a:tailEnd/>
            </a:ln>
            <a:effectLst/>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strips(downLeft)">
                                      <p:cBhvr>
                                        <p:cTn id="7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85720" y="1357298"/>
            <a:ext cx="8245506"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设归并排序的当前区间是</a:t>
            </a:r>
            <a:r>
              <a:rPr lang="en-US" altLang="zh-CN" sz="2000" i="1">
                <a:solidFill>
                  <a:srgbClr val="FF00FF"/>
                </a:solidFill>
                <a:latin typeface="Consolas" pitchFamily="49" charset="0"/>
                <a:ea typeface="楷体" pitchFamily="49" charset="-122"/>
                <a:cs typeface="Consolas" pitchFamily="49" charset="0"/>
              </a:rPr>
              <a:t>a</a:t>
            </a:r>
            <a:r>
              <a:rPr lang="en-US" altLang="zh-CN" sz="2000">
                <a:solidFill>
                  <a:srgbClr val="FF00FF"/>
                </a:solidFill>
                <a:latin typeface="Consolas" pitchFamily="49" charset="0"/>
                <a:ea typeface="楷体" pitchFamily="49" charset="-122"/>
                <a:cs typeface="Consolas" pitchFamily="49" charset="0"/>
              </a:rPr>
              <a:t>[low..high]</a:t>
            </a:r>
            <a:r>
              <a:rPr lang="zh-CN" altLang="en-US" sz="2000">
                <a:solidFill>
                  <a:srgbClr val="0000FF"/>
                </a:solidFill>
                <a:latin typeface="Consolas" pitchFamily="49" charset="0"/>
                <a:ea typeface="楷体" pitchFamily="49" charset="-122"/>
                <a:cs typeface="Consolas" pitchFamily="49" charset="0"/>
              </a:rPr>
              <a:t>，则递归归并的两个步骤如下：</a:t>
            </a:r>
          </a:p>
        </p:txBody>
      </p:sp>
      <p:sp>
        <p:nvSpPr>
          <p:cNvPr id="189443" name="Text Box 3"/>
          <p:cNvSpPr txBox="1">
            <a:spLocks noChangeArrowheads="1"/>
          </p:cNvSpPr>
          <p:nvPr/>
        </p:nvSpPr>
        <p:spPr bwMode="auto">
          <a:xfrm>
            <a:off x="357158" y="2192246"/>
            <a:ext cx="8643998" cy="23924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tIns="180000" bIns="180000">
            <a:spAutoFit/>
          </a:bodyPr>
          <a:lstStyle/>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zh-CN" altLang="en-US" sz="1800">
                <a:solidFill>
                  <a:srgbClr val="C00000"/>
                </a:solidFill>
                <a:latin typeface="Consolas" pitchFamily="49" charset="0"/>
                <a:ea typeface="仿宋" pitchFamily="49" charset="-122"/>
                <a:cs typeface="Consolas" pitchFamily="49" charset="0"/>
              </a:rPr>
              <a:t>① 分解：</a:t>
            </a:r>
            <a:r>
              <a:rPr lang="zh-CN" altLang="en-US" sz="1800">
                <a:solidFill>
                  <a:srgbClr val="0000FF"/>
                </a:solidFill>
                <a:latin typeface="Consolas" pitchFamily="49" charset="0"/>
                <a:ea typeface="仿宋" pitchFamily="49" charset="-122"/>
                <a:cs typeface="Consolas" pitchFamily="49" charset="0"/>
              </a:rPr>
              <a:t>将序列</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[low..high]</a:t>
            </a:r>
            <a:r>
              <a:rPr lang="zh-CN" altLang="en-US" sz="1800">
                <a:solidFill>
                  <a:srgbClr val="0000FF"/>
                </a:solidFill>
                <a:latin typeface="Consolas" pitchFamily="49" charset="0"/>
                <a:ea typeface="仿宋" pitchFamily="49" charset="-122"/>
                <a:cs typeface="Consolas" pitchFamily="49" charset="0"/>
              </a:rPr>
              <a:t>一分为二，即求</a:t>
            </a:r>
            <a:r>
              <a:rPr lang="en-US" altLang="zh-CN" sz="1800">
                <a:solidFill>
                  <a:srgbClr val="0000FF"/>
                </a:solidFill>
                <a:latin typeface="Consolas" pitchFamily="49" charset="0"/>
                <a:ea typeface="仿宋" pitchFamily="49" charset="-122"/>
                <a:cs typeface="Consolas" pitchFamily="49" charset="0"/>
              </a:rPr>
              <a:t>mid=(low+high)/2</a:t>
            </a:r>
            <a:r>
              <a:rPr lang="zh-CN" altLang="en-US" sz="1800">
                <a:solidFill>
                  <a:srgbClr val="0000FF"/>
                </a:solidFill>
                <a:latin typeface="Consolas" pitchFamily="49" charset="0"/>
                <a:ea typeface="仿宋" pitchFamily="49" charset="-122"/>
                <a:cs typeface="Consolas" pitchFamily="49" charset="0"/>
              </a:rPr>
              <a:t>；递归地对两个子序列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[low..mid]</a:t>
            </a:r>
            <a:r>
              <a:rPr lang="zh-CN" altLang="en-US" sz="1800">
                <a:solidFill>
                  <a:srgbClr val="0000FF"/>
                </a:solidFill>
                <a:latin typeface="Consolas" pitchFamily="49" charset="0"/>
                <a:ea typeface="仿宋" pitchFamily="49" charset="-122"/>
                <a:cs typeface="Consolas" pitchFamily="49" charset="0"/>
              </a:rPr>
              <a:t>和</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[mid+1..high]</a:t>
            </a:r>
            <a:r>
              <a:rPr lang="zh-CN" altLang="en-US" sz="1800">
                <a:solidFill>
                  <a:srgbClr val="0000FF"/>
                </a:solidFill>
                <a:latin typeface="Consolas" pitchFamily="49" charset="0"/>
                <a:ea typeface="仿宋" pitchFamily="49" charset="-122"/>
                <a:cs typeface="Consolas" pitchFamily="49" charset="0"/>
              </a:rPr>
              <a:t>进行继续分解。其终结条件是子序列长度为</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（因为一个元素的子表一定是有序表）。</a:t>
            </a:r>
          </a:p>
          <a:p>
            <a:pPr>
              <a:lnSpc>
                <a:spcPct val="150000"/>
              </a:lnSpc>
            </a:pPr>
            <a:r>
              <a:rPr lang="zh-CN" altLang="en-US" sz="1800">
                <a:solidFill>
                  <a:srgbClr val="0000FF"/>
                </a:solidFill>
                <a:latin typeface="Consolas" pitchFamily="49" charset="0"/>
                <a:ea typeface="仿宋" pitchFamily="49" charset="-122"/>
                <a:cs typeface="Consolas" pitchFamily="49" charset="0"/>
              </a:rPr>
              <a:t>　　</a:t>
            </a:r>
            <a:r>
              <a:rPr lang="zh-CN" altLang="en-US" sz="1800">
                <a:solidFill>
                  <a:srgbClr val="C00000"/>
                </a:solidFill>
                <a:latin typeface="Consolas" pitchFamily="49" charset="0"/>
                <a:ea typeface="仿宋" pitchFamily="49" charset="-122"/>
                <a:cs typeface="Consolas" pitchFamily="49" charset="0"/>
              </a:rPr>
              <a:t>② 合并：</a:t>
            </a:r>
            <a:r>
              <a:rPr lang="zh-CN" altLang="en-US" sz="1800">
                <a:solidFill>
                  <a:srgbClr val="0000FF"/>
                </a:solidFill>
                <a:latin typeface="Consolas" pitchFamily="49" charset="0"/>
                <a:ea typeface="仿宋" pitchFamily="49" charset="-122"/>
                <a:cs typeface="Consolas" pitchFamily="49" charset="0"/>
              </a:rPr>
              <a:t>与分解过程相反，将已排序的两个子序列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[low..mid]</a:t>
            </a:r>
            <a:r>
              <a:rPr lang="zh-CN" altLang="en-US" sz="1800">
                <a:solidFill>
                  <a:srgbClr val="0000FF"/>
                </a:solidFill>
                <a:latin typeface="Consolas" pitchFamily="49" charset="0"/>
                <a:ea typeface="仿宋" pitchFamily="49" charset="-122"/>
                <a:cs typeface="Consolas" pitchFamily="49" charset="0"/>
              </a:rPr>
              <a:t>和</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[mid+1..high]</a:t>
            </a:r>
            <a:r>
              <a:rPr lang="zh-CN" altLang="en-US" sz="1800">
                <a:solidFill>
                  <a:srgbClr val="0000FF"/>
                </a:solidFill>
                <a:latin typeface="Consolas" pitchFamily="49" charset="0"/>
                <a:ea typeface="仿宋" pitchFamily="49" charset="-122"/>
                <a:cs typeface="Consolas" pitchFamily="49" charset="0"/>
              </a:rPr>
              <a:t>归并为一个有序序列</a:t>
            </a:r>
            <a:r>
              <a:rPr lang="en-US" altLang="zh-CN" sz="1800" i="1">
                <a:solidFill>
                  <a:srgbClr val="FF00FF"/>
                </a:solidFill>
                <a:latin typeface="Consolas" pitchFamily="49" charset="0"/>
                <a:ea typeface="仿宋" pitchFamily="49" charset="-122"/>
                <a:cs typeface="Consolas" pitchFamily="49" charset="0"/>
              </a:rPr>
              <a:t>a</a:t>
            </a:r>
            <a:r>
              <a:rPr lang="en-US" altLang="zh-CN" sz="1800">
                <a:solidFill>
                  <a:srgbClr val="FF00FF"/>
                </a:solidFill>
                <a:latin typeface="Consolas" pitchFamily="49" charset="0"/>
                <a:ea typeface="仿宋" pitchFamily="49" charset="-122"/>
                <a:cs typeface="Consolas" pitchFamily="49" charset="0"/>
              </a:rPr>
              <a:t>[low..high]</a:t>
            </a:r>
            <a:r>
              <a:rPr lang="zh-CN" altLang="en-US" sz="180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285720" y="500042"/>
            <a:ext cx="6697663"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对应的二路归并排序算法如下：</a:t>
            </a:r>
          </a:p>
        </p:txBody>
      </p:sp>
      <p:sp>
        <p:nvSpPr>
          <p:cNvPr id="188419" name="Text Box 3"/>
          <p:cNvSpPr txBox="1">
            <a:spLocks noChangeArrowheads="1"/>
          </p:cNvSpPr>
          <p:nvPr/>
        </p:nvSpPr>
        <p:spPr bwMode="auto">
          <a:xfrm>
            <a:off x="107950" y="1196975"/>
            <a:ext cx="8893175" cy="4518499"/>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high)</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二路归并算法</a:t>
            </a:r>
          </a:p>
          <a:p>
            <a:pPr>
              <a:lnSpc>
                <a:spcPct val="15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mid;</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(low&lt;high)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子序列有两个或以上元素</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mid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取中间位置</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MergeSort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a[low..mid]</a:t>
            </a:r>
            <a:r>
              <a:rPr lang="zh-CN" altLang="en-US" sz="1800" dirty="0">
                <a:solidFill>
                  <a:srgbClr val="00B0F0"/>
                </a:solidFill>
                <a:latin typeface="Consolas" pitchFamily="49" charset="0"/>
                <a:ea typeface="仿宋" pitchFamily="49" charset="-122"/>
                <a:cs typeface="Consolas" pitchFamily="49" charset="0"/>
              </a:rPr>
              <a:t>子序列排序</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MergeSort</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mid+1..high</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子序列排序</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Merge</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将两子序列</a:t>
            </a:r>
            <a:r>
              <a:rPr lang="zh-CN" altLang="en-US" sz="1800">
                <a:solidFill>
                  <a:srgbClr val="00B0F0"/>
                </a:solidFill>
                <a:latin typeface="Consolas" pitchFamily="49" charset="0"/>
                <a:ea typeface="仿宋" pitchFamily="49" charset="-122"/>
                <a:cs typeface="Consolas" pitchFamily="49" charset="0"/>
              </a:rPr>
              <a:t>合并，见</a:t>
            </a:r>
            <a:r>
              <a:rPr lang="zh-CN" altLang="en-US" sz="1800" dirty="0">
                <a:solidFill>
                  <a:srgbClr val="00B0F0"/>
                </a:solidFill>
                <a:latin typeface="Consolas" pitchFamily="49" charset="0"/>
                <a:ea typeface="仿宋" pitchFamily="49" charset="-122"/>
                <a:cs typeface="Consolas" pitchFamily="49" charset="0"/>
              </a:rPr>
              <a:t>前面的算法</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500034" y="5929330"/>
            <a:ext cx="435771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递归出口为序列长度为</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或者</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4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4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92C621F-50D1-4334-862C-8CF83C5B8F74}" type="slidenum">
              <a:rPr lang="en-US" altLang="zh-CN"/>
              <a:pPr/>
              <a:t>7</a:t>
            </a:fld>
            <a:endParaRPr lang="en-US" altLang="zh-CN"/>
          </a:p>
        </p:txBody>
      </p:sp>
      <p:sp>
        <p:nvSpPr>
          <p:cNvPr id="17410" name="Rectangle 2"/>
          <p:cNvSpPr>
            <a:spLocks noGrp="1" noChangeArrowheads="1"/>
          </p:cNvSpPr>
          <p:nvPr>
            <p:ph type="title"/>
          </p:nvPr>
        </p:nvSpPr>
        <p:spPr/>
        <p:txBody>
          <a:bodyPr/>
          <a:lstStyle/>
          <a:p>
            <a:r>
              <a:rPr lang="en-US" altLang="zh-CN"/>
              <a:t>Definition of recursion</a:t>
            </a:r>
          </a:p>
        </p:txBody>
      </p:sp>
      <p:sp>
        <p:nvSpPr>
          <p:cNvPr id="17411" name="Rectangle 3"/>
          <p:cNvSpPr>
            <a:spLocks noGrp="1" noChangeArrowheads="1"/>
          </p:cNvSpPr>
          <p:nvPr>
            <p:ph type="body" idx="1"/>
          </p:nvPr>
        </p:nvSpPr>
        <p:spPr/>
        <p:txBody>
          <a:bodyPr/>
          <a:lstStyle/>
          <a:p>
            <a:r>
              <a:rPr lang="en-US" altLang="zh-CN" sz="2800"/>
              <a:t>Recursion </a:t>
            </a:r>
          </a:p>
          <a:p>
            <a:pPr lvl="1"/>
            <a:r>
              <a:rPr lang="en-US" altLang="zh-CN" sz="2400"/>
              <a:t>is the name for the case when a function invokes itself or invokes a sequence of other functions, one of which eventually invokes the first function again.</a:t>
            </a:r>
          </a:p>
          <a:p>
            <a:pPr lvl="1"/>
            <a:r>
              <a:rPr lang="en-US" altLang="zh-CN" sz="2400"/>
              <a:t>is an important problem-solving tool in computer science and mathematics. It is used in programming languages to define language syntax and in data structures to develop searching and sorting algorithms for list and tree structures</a:t>
            </a:r>
          </a:p>
        </p:txBody>
      </p:sp>
      <p:sp>
        <p:nvSpPr>
          <p:cNvPr id="17412"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707572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23850" y="1377958"/>
            <a:ext cx="8351838" cy="106182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算</a:t>
            </a:r>
            <a:r>
              <a:rPr lang="zh-CN" altLang="en-US" sz="2200" dirty="0">
                <a:solidFill>
                  <a:srgbClr val="FF0000"/>
                </a:solidFill>
                <a:latin typeface="微软雅黑" pitchFamily="34" charset="-122"/>
                <a:ea typeface="微软雅黑" pitchFamily="34" charset="-122"/>
                <a:cs typeface="Consolas" pitchFamily="49" charset="0"/>
              </a:rPr>
              <a:t>法</a:t>
            </a:r>
            <a:r>
              <a:rPr lang="zh-CN" altLang="en-US" sz="2200">
                <a:solidFill>
                  <a:srgbClr val="FF0000"/>
                </a:solidFill>
                <a:latin typeface="微软雅黑" pitchFamily="34" charset="-122"/>
                <a:ea typeface="微软雅黑" pitchFamily="34" charset="-122"/>
                <a:cs typeface="Consolas" pitchFamily="49" charset="0"/>
              </a:rPr>
              <a:t>分析</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MergeSort(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，显然</a:t>
            </a:r>
            <a:r>
              <a:rPr lang="en-US" altLang="zh-CN" sz="2000">
                <a:solidFill>
                  <a:srgbClr val="0000FF"/>
                </a:solidFill>
                <a:latin typeface="Consolas" pitchFamily="49" charset="0"/>
                <a:ea typeface="楷体" pitchFamily="49" charset="-122"/>
                <a:cs typeface="Consolas" pitchFamily="49" charset="0"/>
              </a:rPr>
              <a:t>Merge(</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的执行时间为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以得到以下递推式：</a:t>
            </a:r>
          </a:p>
        </p:txBody>
      </p:sp>
      <p:sp>
        <p:nvSpPr>
          <p:cNvPr id="187395" name="Text Box 3"/>
          <p:cNvSpPr txBox="1">
            <a:spLocks noChangeArrowheads="1"/>
          </p:cNvSpPr>
          <p:nvPr/>
        </p:nvSpPr>
        <p:spPr bwMode="auto">
          <a:xfrm>
            <a:off x="1142976" y="2613838"/>
            <a:ext cx="5170499" cy="92778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2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/2)+O(</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p>
        </p:txBody>
      </p:sp>
      <p:sp>
        <p:nvSpPr>
          <p:cNvPr id="187396" name="Text Box 4"/>
          <p:cNvSpPr txBox="1">
            <a:spLocks noChangeArrowheads="1"/>
          </p:cNvSpPr>
          <p:nvPr/>
        </p:nvSpPr>
        <p:spPr bwMode="auto">
          <a:xfrm>
            <a:off x="755650" y="4114808"/>
            <a:ext cx="6048375"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容易推出，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500034" y="1357298"/>
            <a:ext cx="4714908" cy="5232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9525">
            <a:noFill/>
            <a:miter lim="800000"/>
            <a:headEnd/>
            <a:tailEnd/>
          </a:ln>
          <a:effectLst/>
        </p:spPr>
        <p:txBody>
          <a:bodyPr wrap="square">
            <a:spAutoFit/>
          </a:bodyPr>
          <a:lstStyle/>
          <a:p>
            <a:pPr algn="ctr"/>
            <a:r>
              <a:rPr lang="en-US" altLang="zh-CN" sz="2800">
                <a:solidFill>
                  <a:srgbClr val="FF0000"/>
                </a:solidFill>
                <a:latin typeface="Consolas" pitchFamily="49" charset="0"/>
                <a:ea typeface="微软雅黑" pitchFamily="34" charset="-122"/>
                <a:cs typeface="Consolas" pitchFamily="49" charset="0"/>
              </a:rPr>
              <a:t>3.3.1 </a:t>
            </a:r>
            <a:r>
              <a:rPr lang="zh-CN" altLang="zh-CN" sz="2800">
                <a:solidFill>
                  <a:srgbClr val="FF0000"/>
                </a:solidFill>
                <a:latin typeface="Consolas" pitchFamily="49" charset="0"/>
                <a:ea typeface="微软雅黑" pitchFamily="34" charset="-122"/>
                <a:cs typeface="Consolas" pitchFamily="49" charset="0"/>
              </a:rPr>
              <a:t>查找最大和次大元素</a:t>
            </a:r>
          </a:p>
        </p:txBody>
      </p:sp>
      <p:sp>
        <p:nvSpPr>
          <p:cNvPr id="186372" name="Text Box 4"/>
          <p:cNvSpPr txBox="1">
            <a:spLocks noChangeArrowheads="1"/>
          </p:cNvSpPr>
          <p:nvPr/>
        </p:nvSpPr>
        <p:spPr bwMode="auto">
          <a:xfrm>
            <a:off x="714348" y="2214554"/>
            <a:ext cx="8064500" cy="1523494"/>
          </a:xfrm>
          <a:prstGeom prst="rect">
            <a:avLst/>
          </a:prstGeom>
          <a:noFill/>
          <a:ln w="9525">
            <a:noFill/>
            <a:miter lim="800000"/>
            <a:headEnd/>
            <a:tailEnd/>
          </a:ln>
          <a:effectLst/>
        </p:spPr>
        <p:txBody>
          <a:bodyPr>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对于给定的含有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元素的无序序列，求这个序列中最大和次大的两个不同的元素。</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a:t>
            </a:r>
            <a:r>
              <a:rPr lang="en-US" altLang="zh-CN" sz="2000">
                <a:solidFill>
                  <a:srgbClr val="0000FF"/>
                </a:solidFill>
                <a:latin typeface="Consolas" pitchFamily="49" charset="0"/>
                <a:ea typeface="楷体" pitchFamily="49" charset="-122"/>
                <a:cs typeface="Consolas" pitchFamily="49" charset="0"/>
              </a:rPr>
              <a:t>2, 5, 1, 4, 6, 3</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最大</a:t>
            </a:r>
            <a:r>
              <a:rPr lang="zh-CN" altLang="en-US" sz="2000">
                <a:solidFill>
                  <a:srgbClr val="0000FF"/>
                </a:solidFill>
                <a:latin typeface="Consolas" pitchFamily="49" charset="0"/>
                <a:ea typeface="楷体" pitchFamily="49" charset="-122"/>
                <a:cs typeface="Consolas" pitchFamily="49" charset="0"/>
              </a:rPr>
              <a:t>元素为</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次大元素</a:t>
            </a:r>
            <a:r>
              <a:rPr lang="zh-CN" altLang="en-US"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714480" y="285728"/>
            <a:ext cx="342902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800">
                <a:solidFill>
                  <a:srgbClr val="FF0000"/>
                </a:solidFill>
                <a:latin typeface="Verdana" pitchFamily="34" charset="0"/>
                <a:ea typeface="Verdana" pitchFamily="34" charset="0"/>
                <a:cs typeface="Verdana" pitchFamily="34" charset="0"/>
              </a:rPr>
              <a:t>3.3</a:t>
            </a:r>
            <a:r>
              <a:rPr lang="en-US" altLang="zh-CN" sz="2800">
                <a:solidFill>
                  <a:srgbClr val="FF0000"/>
                </a:solidFill>
                <a:latin typeface="Times New Roman" pitchFamily="18" charset="0"/>
                <a:ea typeface="叶根友毛笔行书2.0版" pitchFamily="2" charset="-122"/>
                <a:cs typeface="Times New Roman" pitchFamily="18" charset="0"/>
              </a:rPr>
              <a:t> </a:t>
            </a:r>
            <a:r>
              <a:rPr lang="zh-CN" altLang="zh-CN" sz="2800">
                <a:solidFill>
                  <a:srgbClr val="FF0000"/>
                </a:solidFill>
                <a:latin typeface="Times New Roman" pitchFamily="18" charset="0"/>
                <a:ea typeface="叶根友毛笔行书2.0版" pitchFamily="2" charset="-122"/>
                <a:cs typeface="Times New Roman" pitchFamily="18" charset="0"/>
              </a:rPr>
              <a:t>求解查找问题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13524"/>
            <a:ext cx="8786842" cy="5215238"/>
          </a:xfrm>
          <a:prstGeom prst="rect">
            <a:avLst/>
          </a:prstGeom>
          <a:solidFill>
            <a:schemeClr val="bg1">
              <a:lumMod val="95000"/>
            </a:schemeClr>
          </a:solidFill>
        </p:spPr>
        <p:txBody>
          <a:bodyPr wrap="square" tIns="144000" bIns="144000" rtlCol="0">
            <a:spAutoFit/>
          </a:bodyPr>
          <a:lstStyle/>
          <a:p>
            <a:pPr>
              <a:lnSpc>
                <a:spcPts val="32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【问题求解】</a:t>
            </a:r>
            <a:r>
              <a:rPr lang="zh-CN" altLang="zh-CN" sz="2200">
                <a:solidFill>
                  <a:srgbClr val="0000FF"/>
                </a:solidFill>
                <a:latin typeface="Consolas" pitchFamily="49" charset="0"/>
                <a:ea typeface="楷体" pitchFamily="49" charset="-122"/>
                <a:cs typeface="Consolas" pitchFamily="49" charset="0"/>
              </a:rPr>
              <a:t>对于无序序列</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[low.high]</a:t>
            </a:r>
            <a:r>
              <a:rPr lang="zh-CN" altLang="zh-CN" sz="2200">
                <a:solidFill>
                  <a:srgbClr val="0000FF"/>
                </a:solidFill>
                <a:latin typeface="Consolas" pitchFamily="49" charset="0"/>
                <a:ea typeface="楷体" pitchFamily="49" charset="-122"/>
                <a:cs typeface="Consolas" pitchFamily="49" charset="0"/>
              </a:rPr>
              <a:t>中，采用分治法求最大元素</a:t>
            </a:r>
            <a:r>
              <a:rPr lang="en-US" altLang="zh-CN" sz="2200">
                <a:solidFill>
                  <a:srgbClr val="0000FF"/>
                </a:solidFill>
                <a:latin typeface="Consolas" pitchFamily="49" charset="0"/>
                <a:ea typeface="楷体" pitchFamily="49" charset="-122"/>
                <a:cs typeface="Consolas" pitchFamily="49" charset="0"/>
              </a:rPr>
              <a:t>max1</a:t>
            </a:r>
            <a:r>
              <a:rPr lang="zh-CN" altLang="zh-CN" sz="2200">
                <a:solidFill>
                  <a:srgbClr val="0000FF"/>
                </a:solidFill>
                <a:latin typeface="Consolas" pitchFamily="49" charset="0"/>
                <a:ea typeface="楷体" pitchFamily="49" charset="-122"/>
                <a:cs typeface="Consolas" pitchFamily="49" charset="0"/>
              </a:rPr>
              <a:t>和次大元素</a:t>
            </a:r>
            <a:r>
              <a:rPr lang="en-US" altLang="zh-CN" sz="2200">
                <a:solidFill>
                  <a:srgbClr val="0000FF"/>
                </a:solidFill>
                <a:latin typeface="Consolas" pitchFamily="49" charset="0"/>
                <a:ea typeface="楷体" pitchFamily="49" charset="-122"/>
                <a:cs typeface="Consolas" pitchFamily="49" charset="0"/>
              </a:rPr>
              <a:t>max2</a:t>
            </a:r>
            <a:r>
              <a:rPr lang="zh-CN" altLang="zh-CN" sz="2200">
                <a:solidFill>
                  <a:srgbClr val="0000FF"/>
                </a:solidFill>
                <a:latin typeface="Consolas" pitchFamily="49" charset="0"/>
                <a:ea typeface="楷体" pitchFamily="49" charset="-122"/>
                <a:cs typeface="Consolas" pitchFamily="49" charset="0"/>
              </a:rPr>
              <a:t>的过程如下：</a:t>
            </a:r>
          </a:p>
          <a:p>
            <a:pPr>
              <a:lnSpc>
                <a:spcPts val="3200"/>
              </a:lnSpc>
            </a:pPr>
            <a:r>
              <a:rPr lang="en-US" altLang="zh-CN" sz="1800">
                <a:solidFill>
                  <a:srgbClr val="006600"/>
                </a:solidFill>
                <a:latin typeface="Consolas" pitchFamily="49" charset="0"/>
                <a:ea typeface="仿宋" pitchFamily="49" charset="-122"/>
                <a:cs typeface="Consolas" pitchFamily="49" charset="0"/>
              </a:rPr>
              <a:t>   </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a:t>
            </a:r>
            <a:r>
              <a:rPr lang="zh-CN"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a</a:t>
            </a:r>
            <a:r>
              <a:rPr lang="en-US" altLang="zh-CN" sz="1800">
                <a:solidFill>
                  <a:srgbClr val="006600"/>
                </a:solidFill>
                <a:latin typeface="Consolas" pitchFamily="49" charset="0"/>
                <a:ea typeface="仿宋" pitchFamily="49" charset="-122"/>
                <a:cs typeface="Consolas" pitchFamily="49" charset="0"/>
              </a:rPr>
              <a:t>[low.high]</a:t>
            </a:r>
            <a:r>
              <a:rPr lang="zh-CN" altLang="zh-CN" sz="1800">
                <a:solidFill>
                  <a:srgbClr val="006600"/>
                </a:solidFill>
                <a:latin typeface="Consolas" pitchFamily="49" charset="0"/>
                <a:ea typeface="仿宋" pitchFamily="49" charset="-122"/>
                <a:cs typeface="Consolas" pitchFamily="49" charset="0"/>
              </a:rPr>
              <a:t>中只有一个元素</a:t>
            </a:r>
            <a:r>
              <a:rPr lang="zh-CN" altLang="en-US"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则</a:t>
            </a:r>
            <a:r>
              <a:rPr lang="en-US" altLang="zh-CN" sz="1800">
                <a:solidFill>
                  <a:srgbClr val="006600"/>
                </a:solidFill>
                <a:latin typeface="Consolas" pitchFamily="49" charset="0"/>
                <a:ea typeface="仿宋" pitchFamily="49" charset="-122"/>
                <a:cs typeface="Consolas" pitchFamily="49" charset="0"/>
              </a:rPr>
              <a:t>max1=a[low]</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max2=-INF</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（要求它们是不同的元素）</a:t>
            </a:r>
            <a:r>
              <a:rPr lang="zh-CN" altLang="zh-CN" sz="1800">
                <a:solidFill>
                  <a:srgbClr val="006600"/>
                </a:solidFill>
                <a:latin typeface="Consolas" pitchFamily="49" charset="0"/>
                <a:ea typeface="仿宋" pitchFamily="49" charset="-122"/>
                <a:cs typeface="Consolas" pitchFamily="49" charset="0"/>
              </a:rPr>
              <a:t>。</a:t>
            </a:r>
          </a:p>
          <a:p>
            <a:pPr>
              <a:lnSpc>
                <a:spcPts val="3200"/>
              </a:lnSpc>
            </a:pPr>
            <a:r>
              <a:rPr lang="en-US" altLang="zh-CN" sz="1800">
                <a:solidFill>
                  <a:srgbClr val="9900FF"/>
                </a:solidFill>
                <a:latin typeface="Consolas" pitchFamily="49" charset="0"/>
                <a:ea typeface="仿宋" pitchFamily="49" charset="-122"/>
                <a:cs typeface="Consolas" pitchFamily="49" charset="0"/>
              </a:rPr>
              <a:t>   </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2</a:t>
            </a:r>
            <a:r>
              <a:rPr lang="zh-CN" altLang="zh-CN" sz="1800">
                <a:solidFill>
                  <a:srgbClr val="9900FF"/>
                </a:solidFill>
                <a:latin typeface="Consolas" pitchFamily="49" charset="0"/>
                <a:ea typeface="仿宋" pitchFamily="49" charset="-122"/>
                <a:cs typeface="Consolas" pitchFamily="49" charset="0"/>
              </a:rPr>
              <a:t>）</a:t>
            </a:r>
            <a:r>
              <a:rPr lang="en-US" altLang="zh-CN" sz="1800" i="1">
                <a:solidFill>
                  <a:srgbClr val="9900FF"/>
                </a:solidFill>
                <a:latin typeface="Consolas" pitchFamily="49" charset="0"/>
                <a:ea typeface="仿宋" pitchFamily="49" charset="-122"/>
                <a:cs typeface="Consolas" pitchFamily="49" charset="0"/>
              </a:rPr>
              <a:t>a</a:t>
            </a:r>
            <a:r>
              <a:rPr lang="en-US" altLang="zh-CN" sz="1800">
                <a:solidFill>
                  <a:srgbClr val="9900FF"/>
                </a:solidFill>
                <a:latin typeface="Consolas" pitchFamily="49" charset="0"/>
                <a:ea typeface="仿宋" pitchFamily="49" charset="-122"/>
                <a:cs typeface="Consolas" pitchFamily="49" charset="0"/>
              </a:rPr>
              <a:t>[low.high]</a:t>
            </a:r>
            <a:r>
              <a:rPr lang="zh-CN" altLang="zh-CN" sz="1800">
                <a:solidFill>
                  <a:srgbClr val="9900FF"/>
                </a:solidFill>
                <a:latin typeface="Consolas" pitchFamily="49" charset="0"/>
                <a:ea typeface="仿宋" pitchFamily="49" charset="-122"/>
                <a:cs typeface="Consolas" pitchFamily="49" charset="0"/>
              </a:rPr>
              <a:t>中只有两个元素</a:t>
            </a:r>
            <a:r>
              <a:rPr lang="zh-CN" altLang="en-US" sz="1800">
                <a:solidFill>
                  <a:srgbClr val="9900FF"/>
                </a:solidFill>
                <a:latin typeface="Consolas" pitchFamily="49" charset="0"/>
                <a:ea typeface="仿宋" pitchFamily="49" charset="-122"/>
                <a:cs typeface="Consolas" pitchFamily="49" charset="0"/>
              </a:rPr>
              <a:t>：</a:t>
            </a:r>
            <a:r>
              <a:rPr lang="zh-CN" altLang="zh-CN" sz="1800">
                <a:solidFill>
                  <a:srgbClr val="9900FF"/>
                </a:solidFill>
                <a:latin typeface="Consolas" pitchFamily="49" charset="0"/>
                <a:ea typeface="仿宋" pitchFamily="49" charset="-122"/>
                <a:cs typeface="Consolas" pitchFamily="49" charset="0"/>
              </a:rPr>
              <a:t>则</a:t>
            </a:r>
            <a:r>
              <a:rPr lang="en-US" altLang="zh-CN" sz="1800">
                <a:solidFill>
                  <a:srgbClr val="9900FF"/>
                </a:solidFill>
                <a:latin typeface="Consolas" pitchFamily="49" charset="0"/>
                <a:ea typeface="仿宋" pitchFamily="49" charset="-122"/>
                <a:cs typeface="Consolas" pitchFamily="49" charset="0"/>
              </a:rPr>
              <a:t>max1=MAX{a[low]</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a[high]}</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max2=MIN{a[low]</a:t>
            </a:r>
            <a:r>
              <a:rPr lang="zh-CN" altLang="zh-CN" sz="1800">
                <a:solidFill>
                  <a:srgbClr val="9900FF"/>
                </a:solidFill>
                <a:latin typeface="Consolas" pitchFamily="49" charset="0"/>
                <a:ea typeface="仿宋" pitchFamily="49" charset="-122"/>
                <a:cs typeface="Consolas" pitchFamily="49" charset="0"/>
              </a:rPr>
              <a:t>，</a:t>
            </a:r>
            <a:r>
              <a:rPr lang="en-US" altLang="zh-CN" sz="1800">
                <a:solidFill>
                  <a:srgbClr val="9900FF"/>
                </a:solidFill>
                <a:latin typeface="Consolas" pitchFamily="49" charset="0"/>
                <a:ea typeface="仿宋" pitchFamily="49" charset="-122"/>
                <a:cs typeface="Consolas" pitchFamily="49" charset="0"/>
              </a:rPr>
              <a:t>a[high]}</a:t>
            </a:r>
            <a:r>
              <a:rPr lang="zh-CN" altLang="zh-CN" sz="1800">
                <a:solidFill>
                  <a:srgbClr val="9900FF"/>
                </a:solidFill>
                <a:latin typeface="Consolas" pitchFamily="49" charset="0"/>
                <a:ea typeface="仿宋" pitchFamily="49" charset="-122"/>
                <a:cs typeface="Consolas" pitchFamily="49" charset="0"/>
              </a:rPr>
              <a:t>。</a:t>
            </a: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3</a:t>
            </a:r>
            <a:r>
              <a:rPr lang="zh-CN" altLang="zh-CN" sz="1800">
                <a:solidFill>
                  <a:schemeClr val="tx1"/>
                </a:solidFill>
                <a:latin typeface="Consolas" pitchFamily="49" charset="0"/>
                <a:ea typeface="仿宋" pitchFamily="49" charset="-122"/>
                <a:cs typeface="Consolas" pitchFamily="49" charset="0"/>
              </a:rPr>
              <a:t>）</a:t>
            </a:r>
            <a:r>
              <a:rPr lang="en-US" altLang="zh-CN" sz="1800" i="1">
                <a:solidFill>
                  <a:schemeClr val="tx1"/>
                </a:solidFill>
                <a:latin typeface="Consolas" pitchFamily="49" charset="0"/>
                <a:ea typeface="仿宋" pitchFamily="49" charset="-122"/>
                <a:cs typeface="Consolas" pitchFamily="49" charset="0"/>
              </a:rPr>
              <a:t>a</a:t>
            </a:r>
            <a:r>
              <a:rPr lang="en-US" altLang="zh-CN" sz="1800">
                <a:solidFill>
                  <a:schemeClr val="tx1"/>
                </a:solidFill>
                <a:latin typeface="Consolas" pitchFamily="49" charset="0"/>
                <a:ea typeface="仿宋" pitchFamily="49" charset="-122"/>
                <a:cs typeface="Consolas" pitchFamily="49" charset="0"/>
              </a:rPr>
              <a:t>[low.high]</a:t>
            </a:r>
            <a:r>
              <a:rPr lang="zh-CN" altLang="zh-CN" sz="1800">
                <a:solidFill>
                  <a:schemeClr val="tx1"/>
                </a:solidFill>
                <a:latin typeface="Consolas" pitchFamily="49" charset="0"/>
                <a:ea typeface="仿宋" pitchFamily="49" charset="-122"/>
                <a:cs typeface="Consolas" pitchFamily="49" charset="0"/>
              </a:rPr>
              <a:t>中有两个以上元素</a:t>
            </a:r>
            <a:r>
              <a:rPr lang="zh-CN" altLang="en-US" sz="1800">
                <a:solidFill>
                  <a:schemeClr val="tx1"/>
                </a:solidFill>
                <a:latin typeface="Consolas" pitchFamily="49" charset="0"/>
                <a:ea typeface="仿宋" pitchFamily="49" charset="-122"/>
                <a:cs typeface="Consolas" pitchFamily="49" charset="0"/>
              </a:rPr>
              <a:t>：</a:t>
            </a:r>
            <a:r>
              <a:rPr lang="zh-CN" altLang="zh-CN" sz="1800">
                <a:solidFill>
                  <a:schemeClr val="tx1"/>
                </a:solidFill>
                <a:latin typeface="Consolas" pitchFamily="49" charset="0"/>
                <a:ea typeface="仿宋" pitchFamily="49" charset="-122"/>
                <a:cs typeface="Consolas" pitchFamily="49" charset="0"/>
              </a:rPr>
              <a:t>按中间位置</a:t>
            </a:r>
            <a:r>
              <a:rPr lang="en-US" altLang="zh-CN" sz="1800">
                <a:solidFill>
                  <a:srgbClr val="0000FF"/>
                </a:solidFill>
                <a:latin typeface="Consolas" pitchFamily="49" charset="0"/>
                <a:ea typeface="仿宋" pitchFamily="49" charset="-122"/>
                <a:cs typeface="Consolas" pitchFamily="49" charset="0"/>
              </a:rPr>
              <a:t>mid</a:t>
            </a:r>
            <a:r>
              <a:rPr lang="en-US" altLang="zh-CN" sz="1800">
                <a:solidFill>
                  <a:schemeClr val="tx1"/>
                </a:solidFill>
                <a:latin typeface="Consolas" pitchFamily="49" charset="0"/>
                <a:ea typeface="仿宋" pitchFamily="49" charset="-122"/>
                <a:cs typeface="Consolas" pitchFamily="49" charset="0"/>
              </a:rPr>
              <a:t>=(low+high)/2</a:t>
            </a:r>
            <a:r>
              <a:rPr lang="zh-CN" altLang="zh-CN" sz="1800">
                <a:solidFill>
                  <a:schemeClr val="tx1"/>
                </a:solidFill>
                <a:latin typeface="Consolas" pitchFamily="49" charset="0"/>
                <a:ea typeface="仿宋" pitchFamily="49" charset="-122"/>
                <a:cs typeface="Consolas" pitchFamily="49" charset="0"/>
              </a:rPr>
              <a:t>划分为</a:t>
            </a:r>
            <a:r>
              <a:rPr lang="en-US" altLang="zh-CN" sz="1800">
                <a:solidFill>
                  <a:schemeClr val="tx1"/>
                </a:solidFill>
                <a:latin typeface="Consolas" pitchFamily="49" charset="0"/>
                <a:ea typeface="仿宋" pitchFamily="49" charset="-122"/>
                <a:cs typeface="Consolas" pitchFamily="49" charset="0"/>
              </a:rPr>
              <a:t>a[low..</a:t>
            </a:r>
            <a:r>
              <a:rPr lang="en-US" altLang="zh-CN" sz="1800">
                <a:solidFill>
                  <a:srgbClr val="0000FF"/>
                </a:solidFill>
                <a:latin typeface="Consolas" pitchFamily="49" charset="0"/>
                <a:ea typeface="仿宋" pitchFamily="49" charset="-122"/>
                <a:cs typeface="Consolas" pitchFamily="49" charset="0"/>
              </a:rPr>
              <a:t>mid</a:t>
            </a:r>
            <a:r>
              <a:rPr lang="en-US" altLang="zh-CN" sz="1800">
                <a:solidFill>
                  <a:schemeClr val="tx1"/>
                </a:solidFill>
                <a:latin typeface="Consolas" pitchFamily="49" charset="0"/>
                <a:ea typeface="仿宋" pitchFamily="49" charset="-122"/>
                <a:cs typeface="Consolas" pitchFamily="49" charset="0"/>
              </a:rPr>
              <a:t>]</a:t>
            </a:r>
            <a:r>
              <a:rPr lang="zh-CN" altLang="zh-CN" sz="1800">
                <a:solidFill>
                  <a:schemeClr val="tx1"/>
                </a:solidFill>
                <a:latin typeface="Consolas" pitchFamily="49" charset="0"/>
                <a:ea typeface="仿宋" pitchFamily="49" charset="-122"/>
                <a:cs typeface="Consolas" pitchFamily="49" charset="0"/>
              </a:rPr>
              <a:t>和</a:t>
            </a:r>
            <a:r>
              <a:rPr lang="en-US" altLang="zh-CN" sz="1800">
                <a:solidFill>
                  <a:schemeClr val="tx1"/>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mid+1</a:t>
            </a:r>
            <a:r>
              <a:rPr lang="en-US" altLang="zh-CN" sz="1800">
                <a:solidFill>
                  <a:schemeClr val="tx1"/>
                </a:solidFill>
                <a:latin typeface="Consolas" pitchFamily="49" charset="0"/>
                <a:ea typeface="仿宋" pitchFamily="49" charset="-122"/>
                <a:cs typeface="Consolas" pitchFamily="49" charset="0"/>
              </a:rPr>
              <a:t>..high]</a:t>
            </a:r>
            <a:r>
              <a:rPr lang="zh-CN" altLang="zh-CN" sz="1800">
                <a:solidFill>
                  <a:schemeClr val="tx1"/>
                </a:solidFill>
                <a:latin typeface="Consolas" pitchFamily="49" charset="0"/>
                <a:ea typeface="仿宋" pitchFamily="49" charset="-122"/>
                <a:cs typeface="Consolas" pitchFamily="49" charset="0"/>
              </a:rPr>
              <a:t>左右两个区间（注意左区间包含</a:t>
            </a:r>
            <a:r>
              <a:rPr lang="en-US" altLang="zh-CN" sz="1800">
                <a:solidFill>
                  <a:schemeClr val="tx1"/>
                </a:solidFill>
                <a:latin typeface="Consolas" pitchFamily="49" charset="0"/>
                <a:ea typeface="仿宋" pitchFamily="49" charset="-122"/>
                <a:cs typeface="Consolas" pitchFamily="49" charset="0"/>
              </a:rPr>
              <a:t>a[mid]</a:t>
            </a:r>
            <a:r>
              <a:rPr lang="zh-CN" altLang="zh-CN" sz="1800">
                <a:solidFill>
                  <a:schemeClr val="tx1"/>
                </a:solidFill>
                <a:latin typeface="Consolas" pitchFamily="49" charset="0"/>
                <a:ea typeface="仿宋" pitchFamily="49" charset="-122"/>
                <a:cs typeface="Consolas" pitchFamily="49" charset="0"/>
              </a:rPr>
              <a:t>元素）。</a:t>
            </a:r>
            <a:endParaRPr lang="en-US" altLang="zh-CN" sz="1800">
              <a:solidFill>
                <a:schemeClr val="tx1"/>
              </a:solidFill>
              <a:latin typeface="Consolas" pitchFamily="49" charset="0"/>
              <a:ea typeface="仿宋" pitchFamily="49" charset="-122"/>
              <a:cs typeface="Consolas" pitchFamily="49" charset="0"/>
            </a:endParaRP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zh-CN" sz="1800">
                <a:solidFill>
                  <a:schemeClr val="tx1"/>
                </a:solidFill>
                <a:latin typeface="Consolas" pitchFamily="49" charset="0"/>
                <a:ea typeface="仿宋" pitchFamily="49" charset="-122"/>
                <a:cs typeface="Consolas" pitchFamily="49" charset="0"/>
              </a:rPr>
              <a:t>求出左区间最大元素</a:t>
            </a:r>
            <a:r>
              <a:rPr lang="en-US" altLang="zh-CN" sz="1800">
                <a:solidFill>
                  <a:schemeClr val="tx1"/>
                </a:solidFill>
                <a:latin typeface="Consolas" pitchFamily="49" charset="0"/>
                <a:ea typeface="仿宋" pitchFamily="49" charset="-122"/>
                <a:cs typeface="Consolas" pitchFamily="49" charset="0"/>
              </a:rPr>
              <a:t>lmax1</a:t>
            </a:r>
            <a:r>
              <a:rPr lang="zh-CN" altLang="zh-CN" sz="1800">
                <a:solidFill>
                  <a:schemeClr val="tx1"/>
                </a:solidFill>
                <a:latin typeface="Consolas" pitchFamily="49" charset="0"/>
                <a:ea typeface="仿宋" pitchFamily="49" charset="-122"/>
                <a:cs typeface="Consolas" pitchFamily="49" charset="0"/>
              </a:rPr>
              <a:t>和次大元素</a:t>
            </a:r>
            <a:r>
              <a:rPr lang="en-US" altLang="zh-CN" sz="1800">
                <a:solidFill>
                  <a:schemeClr val="tx1"/>
                </a:solidFill>
                <a:latin typeface="Consolas" pitchFamily="49" charset="0"/>
                <a:ea typeface="仿宋" pitchFamily="49" charset="-122"/>
                <a:cs typeface="Consolas" pitchFamily="49" charset="0"/>
              </a:rPr>
              <a:t>lmax2</a:t>
            </a:r>
            <a:r>
              <a:rPr lang="zh-CN" altLang="zh-CN" sz="1800">
                <a:solidFill>
                  <a:schemeClr val="tx1"/>
                </a:solidFill>
                <a:latin typeface="Consolas" pitchFamily="49" charset="0"/>
                <a:ea typeface="仿宋" pitchFamily="49" charset="-122"/>
                <a:cs typeface="Consolas" pitchFamily="49" charset="0"/>
              </a:rPr>
              <a:t>，求出右区间最大元素</a:t>
            </a:r>
            <a:r>
              <a:rPr lang="en-US" altLang="zh-CN" sz="1800">
                <a:solidFill>
                  <a:schemeClr val="tx1"/>
                </a:solidFill>
                <a:latin typeface="Consolas" pitchFamily="49" charset="0"/>
                <a:ea typeface="仿宋" pitchFamily="49" charset="-122"/>
                <a:cs typeface="Consolas" pitchFamily="49" charset="0"/>
              </a:rPr>
              <a:t>rmax1</a:t>
            </a:r>
            <a:r>
              <a:rPr lang="zh-CN" altLang="zh-CN" sz="1800">
                <a:solidFill>
                  <a:schemeClr val="tx1"/>
                </a:solidFill>
                <a:latin typeface="Consolas" pitchFamily="49" charset="0"/>
                <a:ea typeface="仿宋" pitchFamily="49" charset="-122"/>
                <a:cs typeface="Consolas" pitchFamily="49" charset="0"/>
              </a:rPr>
              <a:t>和次大元素</a:t>
            </a:r>
            <a:r>
              <a:rPr lang="en-US" altLang="zh-CN" sz="1800">
                <a:solidFill>
                  <a:schemeClr val="tx1"/>
                </a:solidFill>
                <a:latin typeface="Consolas" pitchFamily="49" charset="0"/>
                <a:ea typeface="仿宋" pitchFamily="49" charset="-122"/>
                <a:cs typeface="Consolas" pitchFamily="49" charset="0"/>
              </a:rPr>
              <a:t>rmax2</a:t>
            </a:r>
            <a:r>
              <a:rPr lang="zh-CN" altLang="zh-CN" sz="1800">
                <a:solidFill>
                  <a:schemeClr val="tx1"/>
                </a:solidFill>
                <a:latin typeface="Consolas" pitchFamily="49" charset="0"/>
                <a:ea typeface="仿宋" pitchFamily="49" charset="-122"/>
                <a:cs typeface="Consolas" pitchFamily="49" charset="0"/>
              </a:rPr>
              <a:t>。</a:t>
            </a:r>
          </a:p>
          <a:p>
            <a:pPr>
              <a:lnSpc>
                <a:spcPts val="3200"/>
              </a:lnSpc>
            </a:pPr>
            <a:r>
              <a:rPr lang="en-US" altLang="zh-CN" sz="1800">
                <a:solidFill>
                  <a:schemeClr val="tx1"/>
                </a:solidFill>
                <a:latin typeface="Consolas" pitchFamily="49" charset="0"/>
                <a:ea typeface="仿宋" pitchFamily="49" charset="-122"/>
                <a:cs typeface="Consolas" pitchFamily="49" charset="0"/>
              </a:rPr>
              <a:t>   </a:t>
            </a:r>
            <a:r>
              <a:rPr lang="zh-CN" altLang="en-US" sz="1800">
                <a:solidFill>
                  <a:srgbClr val="FF0000"/>
                </a:solidFill>
                <a:latin typeface="Consolas" pitchFamily="49" charset="0"/>
                <a:ea typeface="仿宋" pitchFamily="49" charset="-122"/>
                <a:cs typeface="Consolas" pitchFamily="49" charset="0"/>
              </a:rPr>
              <a:t>合并：</a:t>
            </a:r>
            <a:r>
              <a:rPr lang="zh-CN" altLang="zh-CN" sz="1800">
                <a:solidFill>
                  <a:schemeClr val="tx1"/>
                </a:solidFill>
                <a:latin typeface="Consolas" pitchFamily="49" charset="0"/>
                <a:ea typeface="仿宋" pitchFamily="49" charset="-122"/>
                <a:cs typeface="Consolas" pitchFamily="49" charset="0"/>
              </a:rPr>
              <a:t>若</a:t>
            </a:r>
            <a:r>
              <a:rPr lang="en-US" altLang="zh-CN" sz="1800">
                <a:solidFill>
                  <a:schemeClr val="tx1"/>
                </a:solidFill>
                <a:latin typeface="Consolas" pitchFamily="49" charset="0"/>
                <a:ea typeface="仿宋" pitchFamily="49" charset="-122"/>
                <a:cs typeface="Consolas" pitchFamily="49" charset="0"/>
              </a:rPr>
              <a:t>lmax1&gt;rmax1</a:t>
            </a:r>
            <a:r>
              <a:rPr lang="zh-CN" altLang="zh-CN" sz="1800">
                <a:solidFill>
                  <a:schemeClr val="tx1"/>
                </a:solidFill>
                <a:latin typeface="Consolas" pitchFamily="49" charset="0"/>
                <a:ea typeface="仿宋" pitchFamily="49" charset="-122"/>
                <a:cs typeface="Consolas" pitchFamily="49" charset="0"/>
              </a:rPr>
              <a:t>，则</a:t>
            </a:r>
            <a:r>
              <a:rPr lang="en-US" altLang="zh-CN" sz="1800">
                <a:solidFill>
                  <a:schemeClr val="tx1"/>
                </a:solidFill>
                <a:latin typeface="Consolas" pitchFamily="49" charset="0"/>
                <a:ea typeface="仿宋" pitchFamily="49" charset="-122"/>
                <a:cs typeface="Consolas" pitchFamily="49" charset="0"/>
              </a:rPr>
              <a:t>max1=lmax1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max2=MAX{lmax2</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rmax1}</a:t>
            </a:r>
            <a:r>
              <a:rPr lang="zh-CN" altLang="zh-CN" sz="1800">
                <a:solidFill>
                  <a:schemeClr val="tx1"/>
                </a:solidFill>
                <a:latin typeface="Consolas" pitchFamily="49" charset="0"/>
                <a:ea typeface="仿宋" pitchFamily="49" charset="-122"/>
                <a:cs typeface="Consolas" pitchFamily="49" charset="0"/>
              </a:rPr>
              <a:t>；否则</a:t>
            </a:r>
            <a:r>
              <a:rPr lang="en-US" altLang="zh-CN" sz="1800">
                <a:solidFill>
                  <a:schemeClr val="tx1"/>
                </a:solidFill>
                <a:latin typeface="Consolas" pitchFamily="49" charset="0"/>
                <a:ea typeface="仿宋" pitchFamily="49" charset="-122"/>
                <a:cs typeface="Consolas" pitchFamily="49" charset="0"/>
              </a:rPr>
              <a:t>max1=rmax1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max2=MAX{lmax1</a:t>
            </a:r>
            <a:r>
              <a:rPr lang="zh-CN" altLang="zh-CN" sz="1800">
                <a:solidFill>
                  <a:schemeClr val="tx1"/>
                </a:solidFill>
                <a:latin typeface="Consolas" pitchFamily="49" charset="0"/>
                <a:ea typeface="仿宋" pitchFamily="49" charset="-122"/>
                <a:cs typeface="Consolas" pitchFamily="49" charset="0"/>
              </a:rPr>
              <a:t>，</a:t>
            </a:r>
            <a:r>
              <a:rPr lang="en-US" altLang="zh-CN" sz="1800">
                <a:solidFill>
                  <a:schemeClr val="tx1"/>
                </a:solidFill>
                <a:latin typeface="Consolas" pitchFamily="49" charset="0"/>
                <a:ea typeface="仿宋" pitchFamily="49" charset="-122"/>
                <a:cs typeface="Consolas" pitchFamily="49" charset="0"/>
              </a:rPr>
              <a:t>rmax2}</a:t>
            </a:r>
            <a:r>
              <a:rPr lang="zh-CN" altLang="zh-CN" sz="1800">
                <a:solidFill>
                  <a:schemeClr val="tx1"/>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429684" cy="6180493"/>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(int a[],int low,int high,int &amp;max1,int &amp;max2)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if (low==high)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区间只有一个元素</a:t>
            </a:r>
          </a:p>
          <a:p>
            <a:r>
              <a:rPr lang="en-US" altLang="zh-CN" sz="1800">
                <a:solidFill>
                  <a:srgbClr val="0000FF"/>
                </a:solidFill>
                <a:latin typeface="Consolas" pitchFamily="49" charset="0"/>
                <a:ea typeface="仿宋" pitchFamily="49" charset="-122"/>
                <a:cs typeface="Consolas" pitchFamily="49" charset="0"/>
              </a:rPr>
              <a:t>    {	max1=a[low];	max2=-INF;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if (low==high-1)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区间只有两个元素</a:t>
            </a:r>
          </a:p>
          <a:p>
            <a:r>
              <a:rPr lang="en-US" altLang="zh-CN" sz="1800">
                <a:solidFill>
                  <a:srgbClr val="0000FF"/>
                </a:solidFill>
                <a:latin typeface="Consolas" pitchFamily="49" charset="0"/>
                <a:ea typeface="仿宋" pitchFamily="49" charset="-122"/>
                <a:cs typeface="Consolas" pitchFamily="49" charset="0"/>
              </a:rPr>
              <a:t>    {	max1=max(a[low],a[high]); max2=min(a[low],a[high]);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区间有两个以上元素</a:t>
            </a:r>
          </a:p>
          <a:p>
            <a:r>
              <a:rPr lang="en-US" altLang="zh-CN" sz="1800">
                <a:solidFill>
                  <a:srgbClr val="0000FF"/>
                </a:solidFill>
                <a:latin typeface="Consolas" pitchFamily="49" charset="0"/>
                <a:ea typeface="仿宋" pitchFamily="49" charset="-122"/>
                <a:cs typeface="Consolas" pitchFamily="49" charset="0"/>
              </a:rPr>
              <a:t>    {	int mid=(low+high)/2;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lmax1,lmax2;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(a,low,mid,lmax1,lmax2);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左区间求</a:t>
            </a:r>
            <a:r>
              <a:rPr lang="en-US" altLang="zh-CN" sz="1800">
                <a:solidFill>
                  <a:srgbClr val="00B0F0"/>
                </a:solidFill>
                <a:latin typeface="Consolas" pitchFamily="49" charset="0"/>
                <a:ea typeface="仿宋" pitchFamily="49" charset="-122"/>
                <a:cs typeface="Consolas" pitchFamily="49" charset="0"/>
              </a:rPr>
              <a:t>lmax1</a:t>
            </a:r>
            <a:r>
              <a:rPr lang="zh-CN" altLang="zh-CN" sz="1800">
                <a:solidFill>
                  <a:srgbClr val="00B0F0"/>
                </a:solidFill>
                <a:latin typeface="Consolas" pitchFamily="49" charset="0"/>
                <a:ea typeface="仿宋" pitchFamily="49" charset="-122"/>
                <a:cs typeface="Consolas" pitchFamily="49" charset="0"/>
              </a:rPr>
              <a:t>和</a:t>
            </a:r>
            <a:r>
              <a:rPr lang="en-US" altLang="zh-CN" sz="1800">
                <a:solidFill>
                  <a:srgbClr val="00B0F0"/>
                </a:solidFill>
                <a:latin typeface="Consolas" pitchFamily="49" charset="0"/>
                <a:ea typeface="仿宋" pitchFamily="49" charset="-122"/>
                <a:cs typeface="Consolas" pitchFamily="49" charset="0"/>
              </a:rPr>
              <a:t>lmax2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rmax1,rmax2;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solve</a:t>
            </a:r>
            <a:r>
              <a:rPr lang="en-US" altLang="zh-CN" sz="1800">
                <a:solidFill>
                  <a:srgbClr val="0000FF"/>
                </a:solidFill>
                <a:latin typeface="Consolas" pitchFamily="49" charset="0"/>
                <a:ea typeface="仿宋" pitchFamily="49" charset="-122"/>
                <a:cs typeface="Consolas" pitchFamily="49" charset="0"/>
              </a:rPr>
              <a:t>(a,mid+1,high,rmax1,rmax2);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右区间求</a:t>
            </a:r>
            <a:r>
              <a:rPr lang="en-US" altLang="zh-CN" sz="1800">
                <a:solidFill>
                  <a:srgbClr val="00B0F0"/>
                </a:solidFill>
                <a:latin typeface="Consolas" pitchFamily="49" charset="0"/>
                <a:ea typeface="仿宋" pitchFamily="49" charset="-122"/>
                <a:cs typeface="Consolas" pitchFamily="49" charset="0"/>
              </a:rPr>
              <a:t>lmax1</a:t>
            </a:r>
            <a:r>
              <a:rPr lang="zh-CN" altLang="zh-CN" sz="1800">
                <a:solidFill>
                  <a:srgbClr val="00B0F0"/>
                </a:solidFill>
                <a:latin typeface="Consolas" pitchFamily="49" charset="0"/>
                <a:ea typeface="仿宋" pitchFamily="49" charset="-122"/>
                <a:cs typeface="Consolas" pitchFamily="49" charset="0"/>
              </a:rPr>
              <a:t>和</a:t>
            </a:r>
            <a:r>
              <a:rPr lang="en-US" altLang="zh-CN" sz="1800">
                <a:solidFill>
                  <a:srgbClr val="00B0F0"/>
                </a:solidFill>
                <a:latin typeface="Consolas" pitchFamily="49" charset="0"/>
                <a:ea typeface="仿宋" pitchFamily="49" charset="-122"/>
                <a:cs typeface="Consolas" pitchFamily="49" charset="0"/>
              </a:rPr>
              <a:t>lmax2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if (lmax1&gt;rmax1)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   max1=lmax1;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max2=max(lmax2,rmax1);	</a:t>
            </a:r>
            <a:r>
              <a:rPr lang="en-US" altLang="zh-CN" sz="1800">
                <a:solidFill>
                  <a:srgbClr val="00B0F0"/>
                </a:solidFill>
                <a:latin typeface="Consolas" pitchFamily="49" charset="0"/>
                <a:ea typeface="仿宋" pitchFamily="49" charset="-122"/>
                <a:cs typeface="Consolas" pitchFamily="49" charset="0"/>
              </a:rPr>
              <a:t>//lmax2,rmax1</a:t>
            </a:r>
            <a:r>
              <a:rPr lang="zh-CN" altLang="zh-CN" sz="1800">
                <a:solidFill>
                  <a:srgbClr val="00B0F0"/>
                </a:solidFill>
                <a:latin typeface="Consolas" pitchFamily="49" charset="0"/>
                <a:ea typeface="仿宋" pitchFamily="49" charset="-122"/>
                <a:cs typeface="Consolas" pitchFamily="49" charset="0"/>
              </a:rPr>
              <a:t>中求次大元素</a:t>
            </a:r>
          </a:p>
          <a:p>
            <a:r>
              <a:rPr lang="en-US" altLang="zh-CN" sz="1800">
                <a:solidFill>
                  <a:srgbClr val="7030A0"/>
                </a:solidFill>
                <a:latin typeface="Consolas" pitchFamily="49" charset="0"/>
                <a:ea typeface="仿宋" pitchFamily="49" charset="-122"/>
                <a:cs typeface="Consolas" pitchFamily="49" charset="0"/>
              </a:rPr>
              <a:t>	}</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else</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   max1=rmax1;</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7030A0"/>
                </a:solidFill>
                <a:latin typeface="Consolas" pitchFamily="49" charset="0"/>
                <a:ea typeface="仿宋" pitchFamily="49" charset="-122"/>
                <a:cs typeface="Consolas" pitchFamily="49" charset="0"/>
              </a:rPr>
              <a:t>	    max2=max(lmax1,rmax2);	</a:t>
            </a:r>
            <a:r>
              <a:rPr lang="en-US" altLang="zh-CN" sz="1800">
                <a:solidFill>
                  <a:srgbClr val="00B0F0"/>
                </a:solidFill>
                <a:latin typeface="Consolas" pitchFamily="49" charset="0"/>
                <a:ea typeface="仿宋" pitchFamily="49" charset="-122"/>
                <a:cs typeface="Consolas" pitchFamily="49" charset="0"/>
              </a:rPr>
              <a:t>//lmax1,rmax2</a:t>
            </a:r>
            <a:r>
              <a:rPr lang="zh-CN" altLang="zh-CN" sz="1800">
                <a:solidFill>
                  <a:srgbClr val="00B0F0"/>
                </a:solidFill>
                <a:latin typeface="Consolas" pitchFamily="49" charset="0"/>
                <a:ea typeface="仿宋" pitchFamily="49" charset="-122"/>
                <a:cs typeface="Consolas" pitchFamily="49" charset="0"/>
              </a:rPr>
              <a:t>中求次大元素</a:t>
            </a:r>
          </a:p>
          <a:p>
            <a:r>
              <a:rPr lang="en-US" altLang="zh-CN" sz="1800">
                <a:solidFill>
                  <a:srgbClr val="7030A0"/>
                </a:solidFill>
                <a:latin typeface="Consolas" pitchFamily="49" charset="0"/>
                <a:ea typeface="仿宋" pitchFamily="49" charset="-122"/>
                <a:cs typeface="Consolas" pitchFamily="49" charset="0"/>
              </a:rPr>
              <a:t>	}</a:t>
            </a:r>
            <a:endParaRPr lang="zh-CN" altLang="zh-CN" sz="1800">
              <a:solidFill>
                <a:srgbClr val="7030A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643866" cy="2492990"/>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对于</a:t>
            </a:r>
            <a:r>
              <a:rPr lang="en-US" altLang="zh-CN" sz="2000">
                <a:solidFill>
                  <a:srgbClr val="0000FF"/>
                </a:solidFill>
                <a:latin typeface="Consolas" pitchFamily="49" charset="0"/>
                <a:ea typeface="楷体" pitchFamily="49" charset="-122"/>
                <a:cs typeface="Consolas" pitchFamily="49" charset="0"/>
              </a:rPr>
              <a:t>solve</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max1</a:t>
            </a:r>
            <a:r>
              <a:rPr lang="zh-CN" altLang="zh-CN"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max2)</a:t>
            </a:r>
            <a:r>
              <a:rPr lang="zh-CN" altLang="zh-CN" sz="2000">
                <a:solidFill>
                  <a:srgbClr val="0000FF"/>
                </a:solidFill>
                <a:latin typeface="Consolas" pitchFamily="49" charset="0"/>
                <a:ea typeface="楷体" pitchFamily="49" charset="-122"/>
                <a:cs typeface="Consolas" pitchFamily="49" charset="0"/>
              </a:rPr>
              <a:t>调用，其比较次数的递推式为：</a:t>
            </a:r>
          </a:p>
          <a:p>
            <a:pPr>
              <a:lnSpc>
                <a:spcPct val="150000"/>
              </a:lnSpc>
            </a:pPr>
            <a:r>
              <a:rPr lang="en-US" altLang="zh-CN" sz="2000" i="1">
                <a:solidFill>
                  <a:srgbClr val="FF00FF"/>
                </a:solidFill>
                <a:latin typeface="Consolas" pitchFamily="49" charset="0"/>
                <a:ea typeface="楷体" pitchFamily="49" charset="-122"/>
                <a:cs typeface="Consolas" pitchFamily="49" charset="0"/>
              </a:rPr>
              <a:t>    T</a:t>
            </a:r>
            <a:r>
              <a:rPr lang="en-US" altLang="zh-CN" sz="2000">
                <a:solidFill>
                  <a:srgbClr val="FF00FF"/>
                </a:solidFill>
                <a:latin typeface="Consolas" pitchFamily="49" charset="0"/>
                <a:ea typeface="楷体" pitchFamily="49" charset="-122"/>
                <a:cs typeface="Consolas" pitchFamily="49" charset="0"/>
              </a:rPr>
              <a:t>(1)=</a:t>
            </a:r>
            <a:r>
              <a:rPr lang="en-US" altLang="zh-CN" sz="2000" i="1">
                <a:solidFill>
                  <a:srgbClr val="FF00FF"/>
                </a:solidFill>
                <a:latin typeface="Consolas" pitchFamily="49" charset="0"/>
                <a:ea typeface="楷体" pitchFamily="49" charset="-122"/>
                <a:cs typeface="Consolas" pitchFamily="49" charset="0"/>
              </a:rPr>
              <a:t>T</a:t>
            </a:r>
            <a:r>
              <a:rPr lang="en-US" altLang="zh-CN" sz="2000">
                <a:solidFill>
                  <a:srgbClr val="FF00FF"/>
                </a:solidFill>
                <a:latin typeface="Consolas" pitchFamily="49" charset="0"/>
                <a:ea typeface="楷体" pitchFamily="49" charset="-122"/>
                <a:cs typeface="Consolas" pitchFamily="49" charset="0"/>
              </a:rPr>
              <a:t>(2)=1</a:t>
            </a:r>
            <a:endParaRPr lang="zh-CN" altLang="zh-CN" sz="2000">
              <a:solidFill>
                <a:srgbClr val="FF00FF"/>
              </a:solidFill>
              <a:latin typeface="Consolas" pitchFamily="49" charset="0"/>
              <a:ea typeface="楷体" pitchFamily="49" charset="-122"/>
              <a:cs typeface="Consolas" pitchFamily="49" charset="0"/>
            </a:endParaRPr>
          </a:p>
          <a:p>
            <a:pPr>
              <a:lnSpc>
                <a:spcPct val="150000"/>
              </a:lnSpc>
            </a:pPr>
            <a:r>
              <a:rPr lang="en-US" altLang="zh-CN" sz="2000" i="1">
                <a:solidFill>
                  <a:srgbClr val="FF00FF"/>
                </a:solidFill>
                <a:latin typeface="Consolas" pitchFamily="49" charset="0"/>
                <a:ea typeface="楷体" pitchFamily="49" charset="-122"/>
                <a:cs typeface="Consolas" pitchFamily="49" charset="0"/>
              </a:rPr>
              <a:t>    T</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)=2</a:t>
            </a:r>
            <a:r>
              <a:rPr lang="en-US" altLang="zh-CN" sz="2000" i="1">
                <a:solidFill>
                  <a:srgbClr val="FF00FF"/>
                </a:solidFill>
                <a:latin typeface="Consolas" pitchFamily="49" charset="0"/>
                <a:ea typeface="楷体" pitchFamily="49" charset="-122"/>
                <a:cs typeface="Consolas" pitchFamily="49" charset="0"/>
              </a:rPr>
              <a:t>T</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en-US" altLang="zh-CN" sz="2000">
                <a:solidFill>
                  <a:srgbClr val="FF00FF"/>
                </a:solidFill>
                <a:latin typeface="Consolas" pitchFamily="49" charset="0"/>
                <a:ea typeface="楷体" pitchFamily="49" charset="-122"/>
                <a:cs typeface="Consolas" pitchFamily="49" charset="0"/>
              </a:rPr>
              <a:t>/2)+1    </a:t>
            </a:r>
            <a:r>
              <a:rPr lang="en-US" altLang="zh-CN" sz="2000">
                <a:solidFill>
                  <a:srgbClr val="00B0F0"/>
                </a:solidFill>
                <a:latin typeface="Consolas" pitchFamily="49" charset="0"/>
                <a:ea typeface="楷体" pitchFamily="49" charset="-122"/>
                <a:cs typeface="Consolas" pitchFamily="49" charset="0"/>
              </a:rPr>
              <a:t>//</a:t>
            </a:r>
            <a:r>
              <a:rPr lang="zh-CN" altLang="zh-CN" sz="2000">
                <a:solidFill>
                  <a:srgbClr val="00B0F0"/>
                </a:solidFill>
                <a:latin typeface="Consolas" pitchFamily="49" charset="0"/>
                <a:ea typeface="楷体" pitchFamily="49" charset="-122"/>
                <a:cs typeface="Consolas" pitchFamily="49" charset="0"/>
              </a:rPr>
              <a:t>合并的时间为</a:t>
            </a:r>
            <a:r>
              <a:rPr lang="en-US" altLang="zh-CN" sz="2000">
                <a:solidFill>
                  <a:srgbClr val="00B0F0"/>
                </a:solidFill>
                <a:latin typeface="Consolas" pitchFamily="49" charset="0"/>
                <a:ea typeface="楷体" pitchFamily="49" charset="-122"/>
                <a:cs typeface="Consolas" pitchFamily="49" charset="0"/>
              </a:rPr>
              <a:t>O(1)</a:t>
            </a:r>
            <a:endParaRPr lang="zh-CN" altLang="zh-CN" sz="2000">
              <a:solidFill>
                <a:srgbClr val="00B0F0"/>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可以推导出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fld id="{1B88F71F-A429-48D5-952F-767F0C012AE8}" type="slidenum">
              <a:rPr lang="en-US" altLang="zh-CN"/>
              <a:pPr/>
              <a:t>75</a:t>
            </a:fld>
            <a:endParaRPr lang="en-US" altLang="zh-CN"/>
          </a:p>
        </p:txBody>
      </p:sp>
      <p:sp>
        <p:nvSpPr>
          <p:cNvPr id="144386" name="Text Box 2"/>
          <p:cNvSpPr txBox="1">
            <a:spLocks noChangeArrowheads="1"/>
          </p:cNvSpPr>
          <p:nvPr/>
        </p:nvSpPr>
        <p:spPr bwMode="auto">
          <a:xfrm>
            <a:off x="4038600" y="6121573"/>
            <a:ext cx="3200400" cy="579437"/>
          </a:xfrm>
          <a:prstGeom prst="rect">
            <a:avLst/>
          </a:prstGeom>
          <a:noFill/>
          <a:ln w="9525">
            <a:noFill/>
            <a:miter lim="800000"/>
            <a:headEnd/>
            <a:tailEnd/>
          </a:ln>
          <a:effectLst/>
        </p:spPr>
        <p:txBody>
          <a:bodyPr>
            <a:spAutoFit/>
          </a:bodyPr>
          <a:lstStyle/>
          <a:p>
            <a:pPr algn="l"/>
            <a:r>
              <a:rPr kumimoji="1" lang="zh-CN" altLang="en-US" sz="3200" b="1">
                <a:solidFill>
                  <a:schemeClr val="tx1"/>
                </a:solidFill>
                <a:latin typeface="仿宋_GB2312" pitchFamily="49" charset="-122"/>
                <a:ea typeface="仿宋_GB2312" pitchFamily="49" charset="-122"/>
              </a:rPr>
              <a:t>搜索成功的例子</a:t>
            </a:r>
            <a:endParaRPr kumimoji="1" lang="zh-CN" altLang="en-US" sz="2400">
              <a:solidFill>
                <a:schemeClr val="tx1"/>
              </a:solidFill>
              <a:latin typeface="Times New Roman" pitchFamily="18" charset="0"/>
              <a:ea typeface="宋体" charset="-122"/>
            </a:endParaRPr>
          </a:p>
        </p:txBody>
      </p:sp>
      <p:sp>
        <p:nvSpPr>
          <p:cNvPr id="144387" name="Rectangle 3" descr="白色大理石"/>
          <p:cNvSpPr>
            <a:spLocks noChangeArrowheads="1"/>
          </p:cNvSpPr>
          <p:nvPr/>
        </p:nvSpPr>
        <p:spPr bwMode="auto">
          <a:xfrm>
            <a:off x="2133600" y="1443210"/>
            <a:ext cx="54864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44388" name="Text Box 4"/>
          <p:cNvSpPr txBox="1">
            <a:spLocks noChangeArrowheads="1"/>
          </p:cNvSpPr>
          <p:nvPr/>
        </p:nvSpPr>
        <p:spPr bwMode="auto">
          <a:xfrm>
            <a:off x="2144713" y="1367010"/>
            <a:ext cx="5467350" cy="579438"/>
          </a:xfrm>
          <a:prstGeom prst="rect">
            <a:avLst/>
          </a:prstGeom>
          <a:noFill/>
          <a:ln w="19050">
            <a:noFill/>
            <a:miter lim="800000"/>
            <a:headEnd/>
            <a:tailEnd/>
          </a:ln>
          <a:effectLst/>
        </p:spPr>
        <p:txBody>
          <a:bodyPr wrap="none">
            <a:spAutoFit/>
          </a:bodyPr>
          <a:lstStyle/>
          <a:p>
            <a:pPr algn="l"/>
            <a:r>
              <a:rPr kumimoji="1" lang="en-US" altLang="zh-CN" sz="3200" b="1">
                <a:solidFill>
                  <a:schemeClr val="tx1"/>
                </a:solidFill>
                <a:latin typeface="楷体_GB2312" pitchFamily="49" charset="-122"/>
                <a:ea typeface="楷体_GB2312" pitchFamily="49" charset="-122"/>
              </a:rPr>
              <a:t>-</a:t>
            </a:r>
            <a:r>
              <a:rPr kumimoji="1" lang="en-US" altLang="zh-CN" sz="3200" b="1">
                <a:solidFill>
                  <a:schemeClr val="tx1"/>
                </a:solidFill>
                <a:latin typeface="Times New Roman" pitchFamily="18" charset="0"/>
                <a:ea typeface="宋体" charset="-122"/>
              </a:rPr>
              <a:t>1   0    1    3    4    6    8   10  12</a:t>
            </a:r>
            <a:endParaRPr kumimoji="1" lang="en-US" altLang="zh-CN" sz="2400">
              <a:solidFill>
                <a:schemeClr val="tx1"/>
              </a:solidFill>
              <a:latin typeface="Times New Roman" pitchFamily="18" charset="0"/>
              <a:ea typeface="宋体" charset="-122"/>
            </a:endParaRPr>
          </a:p>
        </p:txBody>
      </p:sp>
      <p:sp>
        <p:nvSpPr>
          <p:cNvPr id="144389" name="Line 5"/>
          <p:cNvSpPr>
            <a:spLocks noChangeShapeType="1"/>
          </p:cNvSpPr>
          <p:nvPr/>
        </p:nvSpPr>
        <p:spPr bwMode="auto">
          <a:xfrm>
            <a:off x="70104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0" name="Line 6"/>
          <p:cNvSpPr>
            <a:spLocks noChangeShapeType="1"/>
          </p:cNvSpPr>
          <p:nvPr/>
        </p:nvSpPr>
        <p:spPr bwMode="auto">
          <a:xfrm>
            <a:off x="64008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1" name="Line 7"/>
          <p:cNvSpPr>
            <a:spLocks noChangeShapeType="1"/>
          </p:cNvSpPr>
          <p:nvPr/>
        </p:nvSpPr>
        <p:spPr bwMode="auto">
          <a:xfrm>
            <a:off x="57912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2" name="Line 8"/>
          <p:cNvSpPr>
            <a:spLocks noChangeShapeType="1"/>
          </p:cNvSpPr>
          <p:nvPr/>
        </p:nvSpPr>
        <p:spPr bwMode="auto">
          <a:xfrm>
            <a:off x="51816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3" name="Line 9"/>
          <p:cNvSpPr>
            <a:spLocks noChangeShapeType="1"/>
          </p:cNvSpPr>
          <p:nvPr/>
        </p:nvSpPr>
        <p:spPr bwMode="auto">
          <a:xfrm>
            <a:off x="45720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4" name="Line 10"/>
          <p:cNvSpPr>
            <a:spLocks noChangeShapeType="1"/>
          </p:cNvSpPr>
          <p:nvPr/>
        </p:nvSpPr>
        <p:spPr bwMode="auto">
          <a:xfrm>
            <a:off x="39624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5" name="Line 11"/>
          <p:cNvSpPr>
            <a:spLocks noChangeShapeType="1"/>
          </p:cNvSpPr>
          <p:nvPr/>
        </p:nvSpPr>
        <p:spPr bwMode="auto">
          <a:xfrm>
            <a:off x="33528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6" name="Line 12"/>
          <p:cNvSpPr>
            <a:spLocks noChangeShapeType="1"/>
          </p:cNvSpPr>
          <p:nvPr/>
        </p:nvSpPr>
        <p:spPr bwMode="auto">
          <a:xfrm>
            <a:off x="2743200" y="14432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397" name="Rectangle 13"/>
          <p:cNvSpPr>
            <a:spLocks noChangeArrowheads="1"/>
          </p:cNvSpPr>
          <p:nvPr/>
        </p:nvSpPr>
        <p:spPr bwMode="auto">
          <a:xfrm>
            <a:off x="1371600" y="144321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p>
        </p:txBody>
      </p:sp>
      <p:sp>
        <p:nvSpPr>
          <p:cNvPr id="144398" name="Text Box 14"/>
          <p:cNvSpPr txBox="1">
            <a:spLocks noChangeArrowheads="1"/>
          </p:cNvSpPr>
          <p:nvPr/>
        </p:nvSpPr>
        <p:spPr bwMode="auto">
          <a:xfrm>
            <a:off x="2228850" y="909810"/>
            <a:ext cx="5162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0     1     2    3     4     5    6     7     8</a:t>
            </a:r>
          </a:p>
        </p:txBody>
      </p:sp>
      <p:sp>
        <p:nvSpPr>
          <p:cNvPr id="144399" name="Text Box 15"/>
          <p:cNvSpPr txBox="1">
            <a:spLocks noChangeArrowheads="1"/>
          </p:cNvSpPr>
          <p:nvPr/>
        </p:nvSpPr>
        <p:spPr bwMode="auto">
          <a:xfrm>
            <a:off x="1219200" y="1990898"/>
            <a:ext cx="898525" cy="519112"/>
          </a:xfrm>
          <a:prstGeom prst="rect">
            <a:avLst/>
          </a:prstGeom>
          <a:noFill/>
          <a:ln w="9525">
            <a:noFill/>
            <a:miter lim="800000"/>
            <a:headEnd/>
            <a:tailEnd/>
          </a:ln>
          <a:effectLst/>
        </p:spPr>
        <p:txBody>
          <a:bodyPr wrap="none">
            <a:spAutoFit/>
          </a:bodyPr>
          <a:lstStyle/>
          <a:p>
            <a:pPr algn="l"/>
            <a:r>
              <a:rPr kumimoji="1" lang="zh-CN" altLang="en-US" sz="2800" b="1">
                <a:solidFill>
                  <a:schemeClr val="tx1"/>
                </a:solidFill>
                <a:effectLst>
                  <a:outerShdw blurRad="38100" dist="38100" dir="2700000" algn="tl">
                    <a:srgbClr val="C0C0C0"/>
                  </a:outerShdw>
                </a:effectLst>
                <a:latin typeface="Times New Roman" pitchFamily="18" charset="0"/>
                <a:ea typeface="仿宋_GB2312" pitchFamily="49" charset="-122"/>
              </a:rPr>
              <a:t>搜索</a:t>
            </a:r>
            <a:endParaRPr kumimoji="1" lang="zh-CN" altLang="en-US" sz="2400">
              <a:solidFill>
                <a:schemeClr val="tx1"/>
              </a:solidFill>
              <a:latin typeface="Times New Roman" pitchFamily="18" charset="0"/>
              <a:ea typeface="宋体" charset="-122"/>
            </a:endParaRPr>
          </a:p>
        </p:txBody>
      </p:sp>
      <p:sp>
        <p:nvSpPr>
          <p:cNvPr id="144400" name="Line 16"/>
          <p:cNvSpPr>
            <a:spLocks noChangeShapeType="1"/>
          </p:cNvSpPr>
          <p:nvPr/>
        </p:nvSpPr>
        <p:spPr bwMode="auto">
          <a:xfrm flipV="1">
            <a:off x="2362200" y="19766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01" name="Line 17"/>
          <p:cNvSpPr>
            <a:spLocks noChangeShapeType="1"/>
          </p:cNvSpPr>
          <p:nvPr/>
        </p:nvSpPr>
        <p:spPr bwMode="auto">
          <a:xfrm flipV="1">
            <a:off x="4800600" y="19766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02" name="Line 18"/>
          <p:cNvSpPr>
            <a:spLocks noChangeShapeType="1"/>
          </p:cNvSpPr>
          <p:nvPr/>
        </p:nvSpPr>
        <p:spPr bwMode="auto">
          <a:xfrm flipV="1">
            <a:off x="7239000" y="19766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03" name="Text Box 19"/>
          <p:cNvSpPr txBox="1">
            <a:spLocks noChangeArrowheads="1"/>
          </p:cNvSpPr>
          <p:nvPr/>
        </p:nvSpPr>
        <p:spPr bwMode="auto">
          <a:xfrm>
            <a:off x="2362200" y="2052810"/>
            <a:ext cx="717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4404" name="Text Box 20"/>
          <p:cNvSpPr txBox="1">
            <a:spLocks noChangeArrowheads="1"/>
          </p:cNvSpPr>
          <p:nvPr/>
        </p:nvSpPr>
        <p:spPr bwMode="auto">
          <a:xfrm>
            <a:off x="4027488" y="2067098"/>
            <a:ext cx="777875"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4405" name="Text Box 21"/>
          <p:cNvSpPr txBox="1">
            <a:spLocks noChangeArrowheads="1"/>
          </p:cNvSpPr>
          <p:nvPr/>
        </p:nvSpPr>
        <p:spPr bwMode="auto">
          <a:xfrm>
            <a:off x="7296150" y="2052810"/>
            <a:ext cx="8572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4406" name="Rectangle 22"/>
          <p:cNvSpPr>
            <a:spLocks noChangeArrowheads="1"/>
          </p:cNvSpPr>
          <p:nvPr/>
        </p:nvSpPr>
        <p:spPr bwMode="auto">
          <a:xfrm>
            <a:off x="4953000" y="212901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p>
        </p:txBody>
      </p:sp>
      <p:sp>
        <p:nvSpPr>
          <p:cNvPr id="144407" name="Rectangle 23" descr="白色大理石"/>
          <p:cNvSpPr>
            <a:spLocks noChangeArrowheads="1"/>
          </p:cNvSpPr>
          <p:nvPr/>
        </p:nvSpPr>
        <p:spPr bwMode="auto">
          <a:xfrm>
            <a:off x="5181600" y="3272010"/>
            <a:ext cx="24384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44408" name="Text Box 24"/>
          <p:cNvSpPr txBox="1">
            <a:spLocks noChangeArrowheads="1"/>
          </p:cNvSpPr>
          <p:nvPr/>
        </p:nvSpPr>
        <p:spPr bwMode="auto">
          <a:xfrm>
            <a:off x="5192713" y="3195810"/>
            <a:ext cx="2419350" cy="579438"/>
          </a:xfrm>
          <a:prstGeom prst="rect">
            <a:avLst/>
          </a:prstGeom>
          <a:noFill/>
          <a:ln w="19050">
            <a:noFill/>
            <a:miter lim="800000"/>
            <a:headEnd/>
            <a:tailEnd/>
          </a:ln>
          <a:effectLst/>
        </p:spPr>
        <p:txBody>
          <a:bodyPr wrap="none">
            <a:spAutoFit/>
          </a:bodyPr>
          <a:lstStyle/>
          <a:p>
            <a:pPr algn="l"/>
            <a:r>
              <a:rPr kumimoji="1" lang="en-US" altLang="zh-CN" sz="3200" b="1">
                <a:solidFill>
                  <a:schemeClr val="tx1"/>
                </a:solidFill>
                <a:latin typeface="Times New Roman" pitchFamily="18" charset="0"/>
                <a:ea typeface="宋体" charset="-122"/>
              </a:rPr>
              <a:t> 6    8   10  12</a:t>
            </a:r>
            <a:endParaRPr kumimoji="1" lang="en-US" altLang="zh-CN" sz="2400">
              <a:solidFill>
                <a:schemeClr val="tx1"/>
              </a:solidFill>
              <a:latin typeface="Times New Roman" pitchFamily="18" charset="0"/>
              <a:ea typeface="宋体" charset="-122"/>
            </a:endParaRPr>
          </a:p>
        </p:txBody>
      </p:sp>
      <p:sp>
        <p:nvSpPr>
          <p:cNvPr id="144409" name="Line 25"/>
          <p:cNvSpPr>
            <a:spLocks noChangeShapeType="1"/>
          </p:cNvSpPr>
          <p:nvPr/>
        </p:nvSpPr>
        <p:spPr bwMode="auto">
          <a:xfrm>
            <a:off x="7010400" y="32720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410" name="Line 26"/>
          <p:cNvSpPr>
            <a:spLocks noChangeShapeType="1"/>
          </p:cNvSpPr>
          <p:nvPr/>
        </p:nvSpPr>
        <p:spPr bwMode="auto">
          <a:xfrm>
            <a:off x="6400800" y="32720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411" name="Line 27"/>
          <p:cNvSpPr>
            <a:spLocks noChangeShapeType="1"/>
          </p:cNvSpPr>
          <p:nvPr/>
        </p:nvSpPr>
        <p:spPr bwMode="auto">
          <a:xfrm>
            <a:off x="5791200" y="327201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4412" name="Text Box 28"/>
          <p:cNvSpPr txBox="1">
            <a:spLocks noChangeArrowheads="1"/>
          </p:cNvSpPr>
          <p:nvPr/>
        </p:nvSpPr>
        <p:spPr bwMode="auto">
          <a:xfrm>
            <a:off x="5251450" y="2752898"/>
            <a:ext cx="2139950"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5    6     7     8</a:t>
            </a:r>
          </a:p>
        </p:txBody>
      </p:sp>
      <p:sp>
        <p:nvSpPr>
          <p:cNvPr id="144413" name="Line 29"/>
          <p:cNvSpPr>
            <a:spLocks noChangeShapeType="1"/>
          </p:cNvSpPr>
          <p:nvPr/>
        </p:nvSpPr>
        <p:spPr bwMode="auto">
          <a:xfrm flipV="1">
            <a:off x="5410200" y="37292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14" name="Line 30"/>
          <p:cNvSpPr>
            <a:spLocks noChangeShapeType="1"/>
          </p:cNvSpPr>
          <p:nvPr/>
        </p:nvSpPr>
        <p:spPr bwMode="auto">
          <a:xfrm flipV="1">
            <a:off x="6172200" y="37292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15" name="Line 31"/>
          <p:cNvSpPr>
            <a:spLocks noChangeShapeType="1"/>
          </p:cNvSpPr>
          <p:nvPr/>
        </p:nvSpPr>
        <p:spPr bwMode="auto">
          <a:xfrm flipV="1">
            <a:off x="7239000" y="372921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16" name="Text Box 32"/>
          <p:cNvSpPr txBox="1">
            <a:spLocks noChangeArrowheads="1"/>
          </p:cNvSpPr>
          <p:nvPr/>
        </p:nvSpPr>
        <p:spPr bwMode="auto">
          <a:xfrm>
            <a:off x="4692650" y="3805410"/>
            <a:ext cx="717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4417" name="Text Box 33"/>
          <p:cNvSpPr txBox="1">
            <a:spLocks noChangeArrowheads="1"/>
          </p:cNvSpPr>
          <p:nvPr/>
        </p:nvSpPr>
        <p:spPr bwMode="auto">
          <a:xfrm>
            <a:off x="5399088" y="3819698"/>
            <a:ext cx="777875"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4418" name="Text Box 34"/>
          <p:cNvSpPr txBox="1">
            <a:spLocks noChangeArrowheads="1"/>
          </p:cNvSpPr>
          <p:nvPr/>
        </p:nvSpPr>
        <p:spPr bwMode="auto">
          <a:xfrm>
            <a:off x="7296150" y="3805410"/>
            <a:ext cx="8572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4419" name="Rectangle 35" descr="白色大理石"/>
          <p:cNvSpPr>
            <a:spLocks noChangeArrowheads="1"/>
          </p:cNvSpPr>
          <p:nvPr/>
        </p:nvSpPr>
        <p:spPr bwMode="auto">
          <a:xfrm>
            <a:off x="5181600" y="4872210"/>
            <a:ext cx="6096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endParaRPr kumimoji="1" lang="en-US" altLang="zh-CN" sz="2400">
              <a:solidFill>
                <a:schemeClr val="tx1"/>
              </a:solidFill>
              <a:latin typeface="Times New Roman" pitchFamily="18" charset="0"/>
              <a:ea typeface="宋体" charset="-122"/>
            </a:endParaRPr>
          </a:p>
        </p:txBody>
      </p:sp>
      <p:sp>
        <p:nvSpPr>
          <p:cNvPr id="144420" name="Rectangle 36"/>
          <p:cNvSpPr>
            <a:spLocks noChangeArrowheads="1"/>
          </p:cNvSpPr>
          <p:nvPr/>
        </p:nvSpPr>
        <p:spPr bwMode="auto">
          <a:xfrm>
            <a:off x="6019800" y="487221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endParaRPr kumimoji="1" lang="en-US" altLang="zh-CN" sz="2400">
              <a:solidFill>
                <a:schemeClr val="tx1"/>
              </a:solidFill>
              <a:latin typeface="Times New Roman" pitchFamily="18" charset="0"/>
              <a:ea typeface="宋体" charset="-122"/>
            </a:endParaRPr>
          </a:p>
        </p:txBody>
      </p:sp>
      <p:sp>
        <p:nvSpPr>
          <p:cNvPr id="144421" name="Text Box 37"/>
          <p:cNvSpPr txBox="1">
            <a:spLocks noChangeArrowheads="1"/>
          </p:cNvSpPr>
          <p:nvPr/>
        </p:nvSpPr>
        <p:spPr bwMode="auto">
          <a:xfrm>
            <a:off x="5257800" y="4353098"/>
            <a:ext cx="361950"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5</a:t>
            </a:r>
          </a:p>
        </p:txBody>
      </p:sp>
      <p:sp>
        <p:nvSpPr>
          <p:cNvPr id="144422" name="Text Box 38"/>
          <p:cNvSpPr txBox="1">
            <a:spLocks noChangeArrowheads="1"/>
          </p:cNvSpPr>
          <p:nvPr/>
        </p:nvSpPr>
        <p:spPr bwMode="auto">
          <a:xfrm>
            <a:off x="4419600" y="5634210"/>
            <a:ext cx="717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4423" name="Text Box 39"/>
          <p:cNvSpPr txBox="1">
            <a:spLocks noChangeArrowheads="1"/>
          </p:cNvSpPr>
          <p:nvPr/>
        </p:nvSpPr>
        <p:spPr bwMode="auto">
          <a:xfrm>
            <a:off x="5126038" y="5648498"/>
            <a:ext cx="777875"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4424" name="Text Box 40"/>
          <p:cNvSpPr txBox="1">
            <a:spLocks noChangeArrowheads="1"/>
          </p:cNvSpPr>
          <p:nvPr/>
        </p:nvSpPr>
        <p:spPr bwMode="auto">
          <a:xfrm>
            <a:off x="5867400" y="5634210"/>
            <a:ext cx="8572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4425" name="Line 41"/>
          <p:cNvSpPr>
            <a:spLocks noChangeShapeType="1"/>
          </p:cNvSpPr>
          <p:nvPr/>
        </p:nvSpPr>
        <p:spPr bwMode="auto">
          <a:xfrm flipV="1">
            <a:off x="5486400" y="5405610"/>
            <a:ext cx="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26" name="Line 42"/>
          <p:cNvSpPr>
            <a:spLocks noChangeShapeType="1"/>
          </p:cNvSpPr>
          <p:nvPr/>
        </p:nvSpPr>
        <p:spPr bwMode="auto">
          <a:xfrm flipV="1">
            <a:off x="4876800" y="5405610"/>
            <a:ext cx="3810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27" name="Line 43"/>
          <p:cNvSpPr>
            <a:spLocks noChangeShapeType="1"/>
          </p:cNvSpPr>
          <p:nvPr/>
        </p:nvSpPr>
        <p:spPr bwMode="auto">
          <a:xfrm flipH="1" flipV="1">
            <a:off x="5715000" y="5405610"/>
            <a:ext cx="3810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4428" name="Rectangle 44"/>
          <p:cNvSpPr>
            <a:spLocks noChangeArrowheads="1"/>
          </p:cNvSpPr>
          <p:nvPr/>
        </p:nvSpPr>
        <p:spPr bwMode="auto">
          <a:xfrm>
            <a:off x="6324600" y="395781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p>
        </p:txBody>
      </p:sp>
      <p:sp>
        <p:nvSpPr>
          <p:cNvPr id="46" name="Text Box 3"/>
          <p:cNvSpPr txBox="1">
            <a:spLocks noChangeArrowheads="1"/>
          </p:cNvSpPr>
          <p:nvPr/>
        </p:nvSpPr>
        <p:spPr bwMode="auto">
          <a:xfrm>
            <a:off x="430201" y="188640"/>
            <a:ext cx="3429024" cy="523220"/>
          </a:xfrm>
          <a:prstGeom prst="rect">
            <a:avLst/>
          </a:prstGeom>
          <a:solidFill>
            <a:srgbClr val="00B0F0"/>
          </a:solidFill>
          <a:ln w="9525">
            <a:noFill/>
            <a:miter lim="800000"/>
            <a:headEnd/>
            <a:tailEnd/>
          </a:ln>
          <a:effectLst/>
        </p:spPr>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3.3.2 </a:t>
            </a:r>
            <a:r>
              <a:rPr lang="zh-CN" altLang="en-US" sz="2800" dirty="0">
                <a:solidFill>
                  <a:srgbClr val="FF0000"/>
                </a:solidFill>
                <a:latin typeface="Consolas" pitchFamily="49" charset="0"/>
                <a:ea typeface="微软雅黑" pitchFamily="34" charset="-122"/>
                <a:cs typeface="Consolas" pitchFamily="49" charset="0"/>
              </a:rPr>
              <a:t>折半查找</a:t>
            </a:r>
          </a:p>
        </p:txBody>
      </p:sp>
    </p:spTree>
    <p:extLst>
      <p:ext uri="{BB962C8B-B14F-4D97-AF65-F5344CB8AC3E}">
        <p14:creationId xmlns:p14="http://schemas.microsoft.com/office/powerpoint/2010/main" val="39763146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fld id="{4274EA34-451E-408D-9E4C-62274480D063}" type="slidenum">
              <a:rPr lang="en-US" altLang="zh-CN"/>
              <a:pPr/>
              <a:t>76</a:t>
            </a:fld>
            <a:endParaRPr lang="en-US" altLang="zh-CN"/>
          </a:p>
        </p:txBody>
      </p:sp>
      <p:sp>
        <p:nvSpPr>
          <p:cNvPr id="146434" name="Text Box 2"/>
          <p:cNvSpPr txBox="1">
            <a:spLocks noChangeArrowheads="1"/>
          </p:cNvSpPr>
          <p:nvPr/>
        </p:nvSpPr>
        <p:spPr bwMode="auto">
          <a:xfrm>
            <a:off x="4038600" y="5592763"/>
            <a:ext cx="3200400" cy="579437"/>
          </a:xfrm>
          <a:prstGeom prst="rect">
            <a:avLst/>
          </a:prstGeom>
          <a:noFill/>
          <a:ln w="9525">
            <a:noFill/>
            <a:miter lim="800000"/>
            <a:headEnd/>
            <a:tailEnd/>
          </a:ln>
          <a:effectLst/>
        </p:spPr>
        <p:txBody>
          <a:bodyPr>
            <a:spAutoFit/>
          </a:bodyPr>
          <a:lstStyle/>
          <a:p>
            <a:pPr algn="l"/>
            <a:r>
              <a:rPr kumimoji="1" lang="zh-CN" altLang="en-US" sz="3200" b="1">
                <a:solidFill>
                  <a:schemeClr val="tx1"/>
                </a:solidFill>
                <a:latin typeface="仿宋_GB2312" pitchFamily="49" charset="-122"/>
                <a:ea typeface="仿宋_GB2312" pitchFamily="49" charset="-122"/>
              </a:rPr>
              <a:t>搜索失败的例子</a:t>
            </a:r>
            <a:endParaRPr kumimoji="1" lang="zh-CN" altLang="en-US" sz="2400">
              <a:solidFill>
                <a:schemeClr val="tx1"/>
              </a:solidFill>
              <a:latin typeface="Times New Roman" pitchFamily="18" charset="0"/>
              <a:ea typeface="宋体" charset="-122"/>
            </a:endParaRPr>
          </a:p>
        </p:txBody>
      </p:sp>
      <p:sp>
        <p:nvSpPr>
          <p:cNvPr id="146435" name="Rectangle 3" descr="白色大理石"/>
          <p:cNvSpPr>
            <a:spLocks noChangeArrowheads="1"/>
          </p:cNvSpPr>
          <p:nvPr/>
        </p:nvSpPr>
        <p:spPr bwMode="auto">
          <a:xfrm>
            <a:off x="2133600" y="914400"/>
            <a:ext cx="54864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46436" name="Text Box 4"/>
          <p:cNvSpPr txBox="1">
            <a:spLocks noChangeArrowheads="1"/>
          </p:cNvSpPr>
          <p:nvPr/>
        </p:nvSpPr>
        <p:spPr bwMode="auto">
          <a:xfrm>
            <a:off x="2144713" y="838200"/>
            <a:ext cx="5467350" cy="579438"/>
          </a:xfrm>
          <a:prstGeom prst="rect">
            <a:avLst/>
          </a:prstGeom>
          <a:noFill/>
          <a:ln w="19050">
            <a:noFill/>
            <a:miter lim="800000"/>
            <a:headEnd/>
            <a:tailEnd/>
          </a:ln>
          <a:effectLst/>
        </p:spPr>
        <p:txBody>
          <a:bodyPr wrap="none">
            <a:spAutoFit/>
          </a:bodyPr>
          <a:lstStyle/>
          <a:p>
            <a:pPr algn="l"/>
            <a:r>
              <a:rPr kumimoji="1" lang="en-US" altLang="zh-CN" sz="3200" b="1">
                <a:solidFill>
                  <a:schemeClr val="tx1"/>
                </a:solidFill>
                <a:latin typeface="楷体_GB2312" pitchFamily="49" charset="-122"/>
                <a:ea typeface="楷体_GB2312" pitchFamily="49" charset="-122"/>
              </a:rPr>
              <a:t>-</a:t>
            </a:r>
            <a:r>
              <a:rPr kumimoji="1" lang="en-US" altLang="zh-CN" sz="3200" b="1">
                <a:solidFill>
                  <a:schemeClr val="tx1"/>
                </a:solidFill>
                <a:latin typeface="Times New Roman" pitchFamily="18" charset="0"/>
                <a:ea typeface="宋体" charset="-122"/>
              </a:rPr>
              <a:t>1   0    1    3    4    6    8   10  12</a:t>
            </a:r>
            <a:endParaRPr kumimoji="1" lang="en-US" altLang="zh-CN" sz="2400">
              <a:solidFill>
                <a:schemeClr val="tx1"/>
              </a:solidFill>
              <a:latin typeface="Times New Roman" pitchFamily="18" charset="0"/>
              <a:ea typeface="宋体" charset="-122"/>
            </a:endParaRPr>
          </a:p>
        </p:txBody>
      </p:sp>
      <p:sp>
        <p:nvSpPr>
          <p:cNvPr id="146437" name="Line 5"/>
          <p:cNvSpPr>
            <a:spLocks noChangeShapeType="1"/>
          </p:cNvSpPr>
          <p:nvPr/>
        </p:nvSpPr>
        <p:spPr bwMode="auto">
          <a:xfrm>
            <a:off x="70104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38" name="Line 6"/>
          <p:cNvSpPr>
            <a:spLocks noChangeShapeType="1"/>
          </p:cNvSpPr>
          <p:nvPr/>
        </p:nvSpPr>
        <p:spPr bwMode="auto">
          <a:xfrm>
            <a:off x="64008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39" name="Line 7"/>
          <p:cNvSpPr>
            <a:spLocks noChangeShapeType="1"/>
          </p:cNvSpPr>
          <p:nvPr/>
        </p:nvSpPr>
        <p:spPr bwMode="auto">
          <a:xfrm>
            <a:off x="57912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0" name="Line 8"/>
          <p:cNvSpPr>
            <a:spLocks noChangeShapeType="1"/>
          </p:cNvSpPr>
          <p:nvPr/>
        </p:nvSpPr>
        <p:spPr bwMode="auto">
          <a:xfrm>
            <a:off x="51816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1" name="Line 9"/>
          <p:cNvSpPr>
            <a:spLocks noChangeShapeType="1"/>
          </p:cNvSpPr>
          <p:nvPr/>
        </p:nvSpPr>
        <p:spPr bwMode="auto">
          <a:xfrm>
            <a:off x="45720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2" name="Line 10"/>
          <p:cNvSpPr>
            <a:spLocks noChangeShapeType="1"/>
          </p:cNvSpPr>
          <p:nvPr/>
        </p:nvSpPr>
        <p:spPr bwMode="auto">
          <a:xfrm>
            <a:off x="39624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3" name="Line 11"/>
          <p:cNvSpPr>
            <a:spLocks noChangeShapeType="1"/>
          </p:cNvSpPr>
          <p:nvPr/>
        </p:nvSpPr>
        <p:spPr bwMode="auto">
          <a:xfrm>
            <a:off x="33528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4" name="Line 12"/>
          <p:cNvSpPr>
            <a:spLocks noChangeShapeType="1"/>
          </p:cNvSpPr>
          <p:nvPr/>
        </p:nvSpPr>
        <p:spPr bwMode="auto">
          <a:xfrm>
            <a:off x="2743200" y="914400"/>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45" name="Rectangle 13"/>
          <p:cNvSpPr>
            <a:spLocks noChangeArrowheads="1"/>
          </p:cNvSpPr>
          <p:nvPr/>
        </p:nvSpPr>
        <p:spPr bwMode="auto">
          <a:xfrm>
            <a:off x="1371600" y="9144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5</a:t>
            </a:r>
            <a:endParaRPr kumimoji="1" lang="en-US" altLang="zh-CN" sz="2400">
              <a:solidFill>
                <a:schemeClr val="tx1"/>
              </a:solidFill>
              <a:latin typeface="Times New Roman" pitchFamily="18" charset="0"/>
              <a:ea typeface="宋体" charset="-122"/>
            </a:endParaRPr>
          </a:p>
        </p:txBody>
      </p:sp>
      <p:sp>
        <p:nvSpPr>
          <p:cNvPr id="146446" name="Text Box 14"/>
          <p:cNvSpPr txBox="1">
            <a:spLocks noChangeArrowheads="1"/>
          </p:cNvSpPr>
          <p:nvPr/>
        </p:nvSpPr>
        <p:spPr bwMode="auto">
          <a:xfrm>
            <a:off x="2228850" y="381000"/>
            <a:ext cx="5162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0     1     2    3     4     5    6     7     8</a:t>
            </a:r>
          </a:p>
        </p:txBody>
      </p:sp>
      <p:sp>
        <p:nvSpPr>
          <p:cNvPr id="146447" name="Text Box 15"/>
          <p:cNvSpPr txBox="1">
            <a:spLocks noChangeArrowheads="1"/>
          </p:cNvSpPr>
          <p:nvPr/>
        </p:nvSpPr>
        <p:spPr bwMode="auto">
          <a:xfrm>
            <a:off x="1219200" y="1462088"/>
            <a:ext cx="898525" cy="519112"/>
          </a:xfrm>
          <a:prstGeom prst="rect">
            <a:avLst/>
          </a:prstGeom>
          <a:noFill/>
          <a:ln w="9525">
            <a:noFill/>
            <a:miter lim="800000"/>
            <a:headEnd/>
            <a:tailEnd/>
          </a:ln>
          <a:effectLst/>
        </p:spPr>
        <p:txBody>
          <a:bodyPr wrap="none">
            <a:spAutoFit/>
          </a:bodyPr>
          <a:lstStyle/>
          <a:p>
            <a:pPr algn="l"/>
            <a:r>
              <a:rPr kumimoji="1" lang="zh-CN" altLang="en-US" sz="2800" b="1">
                <a:solidFill>
                  <a:schemeClr val="tx1"/>
                </a:solidFill>
                <a:effectLst>
                  <a:outerShdw blurRad="38100" dist="38100" dir="2700000" algn="tl">
                    <a:srgbClr val="C0C0C0"/>
                  </a:outerShdw>
                </a:effectLst>
                <a:latin typeface="Times New Roman" pitchFamily="18" charset="0"/>
                <a:ea typeface="仿宋_GB2312" pitchFamily="49" charset="-122"/>
              </a:rPr>
              <a:t>搜索</a:t>
            </a:r>
            <a:endParaRPr kumimoji="1" lang="zh-CN" altLang="en-US" sz="2400">
              <a:solidFill>
                <a:schemeClr val="tx1"/>
              </a:solidFill>
              <a:latin typeface="Times New Roman" pitchFamily="18" charset="0"/>
              <a:ea typeface="宋体" charset="-122"/>
            </a:endParaRPr>
          </a:p>
        </p:txBody>
      </p:sp>
      <p:sp>
        <p:nvSpPr>
          <p:cNvPr id="146448" name="Line 16"/>
          <p:cNvSpPr>
            <a:spLocks noChangeShapeType="1"/>
          </p:cNvSpPr>
          <p:nvPr/>
        </p:nvSpPr>
        <p:spPr bwMode="auto">
          <a:xfrm flipV="1">
            <a:off x="23622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49" name="Line 17"/>
          <p:cNvSpPr>
            <a:spLocks noChangeShapeType="1"/>
          </p:cNvSpPr>
          <p:nvPr/>
        </p:nvSpPr>
        <p:spPr bwMode="auto">
          <a:xfrm flipV="1">
            <a:off x="48006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50" name="Line 18"/>
          <p:cNvSpPr>
            <a:spLocks noChangeShapeType="1"/>
          </p:cNvSpPr>
          <p:nvPr/>
        </p:nvSpPr>
        <p:spPr bwMode="auto">
          <a:xfrm flipV="1">
            <a:off x="72390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51" name="Text Box 19"/>
          <p:cNvSpPr txBox="1">
            <a:spLocks noChangeArrowheads="1"/>
          </p:cNvSpPr>
          <p:nvPr/>
        </p:nvSpPr>
        <p:spPr bwMode="auto">
          <a:xfrm>
            <a:off x="2362200" y="1524000"/>
            <a:ext cx="717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6452" name="Text Box 20"/>
          <p:cNvSpPr txBox="1">
            <a:spLocks noChangeArrowheads="1"/>
          </p:cNvSpPr>
          <p:nvPr/>
        </p:nvSpPr>
        <p:spPr bwMode="auto">
          <a:xfrm>
            <a:off x="4027488" y="1538288"/>
            <a:ext cx="777875"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6453" name="Text Box 21"/>
          <p:cNvSpPr txBox="1">
            <a:spLocks noChangeArrowheads="1"/>
          </p:cNvSpPr>
          <p:nvPr/>
        </p:nvSpPr>
        <p:spPr bwMode="auto">
          <a:xfrm>
            <a:off x="7296150" y="1524000"/>
            <a:ext cx="8572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6454" name="Rectangle 22"/>
          <p:cNvSpPr>
            <a:spLocks noChangeArrowheads="1"/>
          </p:cNvSpPr>
          <p:nvPr/>
        </p:nvSpPr>
        <p:spPr bwMode="auto">
          <a:xfrm>
            <a:off x="4953000" y="16002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5</a:t>
            </a:r>
            <a:endParaRPr kumimoji="1" lang="en-US" altLang="zh-CN" sz="2400">
              <a:solidFill>
                <a:schemeClr val="tx1"/>
              </a:solidFill>
              <a:latin typeface="Times New Roman" pitchFamily="18" charset="0"/>
              <a:ea typeface="宋体" charset="-122"/>
            </a:endParaRPr>
          </a:p>
        </p:txBody>
      </p:sp>
      <p:sp>
        <p:nvSpPr>
          <p:cNvPr id="146455" name="Rectangle 23" descr="白色大理石"/>
          <p:cNvSpPr>
            <a:spLocks noChangeArrowheads="1"/>
          </p:cNvSpPr>
          <p:nvPr/>
        </p:nvSpPr>
        <p:spPr bwMode="auto">
          <a:xfrm>
            <a:off x="5181600" y="2652713"/>
            <a:ext cx="24384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46456" name="Text Box 24"/>
          <p:cNvSpPr txBox="1">
            <a:spLocks noChangeArrowheads="1"/>
          </p:cNvSpPr>
          <p:nvPr/>
        </p:nvSpPr>
        <p:spPr bwMode="auto">
          <a:xfrm>
            <a:off x="5192713" y="2576513"/>
            <a:ext cx="2419350" cy="579437"/>
          </a:xfrm>
          <a:prstGeom prst="rect">
            <a:avLst/>
          </a:prstGeom>
          <a:noFill/>
          <a:ln w="19050">
            <a:noFill/>
            <a:miter lim="800000"/>
            <a:headEnd/>
            <a:tailEnd/>
          </a:ln>
          <a:effectLst/>
        </p:spPr>
        <p:txBody>
          <a:bodyPr wrap="none">
            <a:spAutoFit/>
          </a:bodyPr>
          <a:lstStyle/>
          <a:p>
            <a:pPr algn="l"/>
            <a:r>
              <a:rPr kumimoji="1" lang="en-US" altLang="zh-CN" sz="3200" b="1">
                <a:solidFill>
                  <a:schemeClr val="tx1"/>
                </a:solidFill>
                <a:latin typeface="Times New Roman" pitchFamily="18" charset="0"/>
                <a:ea typeface="宋体" charset="-122"/>
              </a:rPr>
              <a:t> 6    8   10  12</a:t>
            </a:r>
            <a:endParaRPr kumimoji="1" lang="en-US" altLang="zh-CN" sz="2400">
              <a:solidFill>
                <a:schemeClr val="tx1"/>
              </a:solidFill>
              <a:latin typeface="Times New Roman" pitchFamily="18" charset="0"/>
              <a:ea typeface="宋体" charset="-122"/>
            </a:endParaRPr>
          </a:p>
        </p:txBody>
      </p:sp>
      <p:sp>
        <p:nvSpPr>
          <p:cNvPr id="146457" name="Line 25"/>
          <p:cNvSpPr>
            <a:spLocks noChangeShapeType="1"/>
          </p:cNvSpPr>
          <p:nvPr/>
        </p:nvSpPr>
        <p:spPr bwMode="auto">
          <a:xfrm>
            <a:off x="7010400" y="2652713"/>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58" name="Line 26"/>
          <p:cNvSpPr>
            <a:spLocks noChangeShapeType="1"/>
          </p:cNvSpPr>
          <p:nvPr/>
        </p:nvSpPr>
        <p:spPr bwMode="auto">
          <a:xfrm>
            <a:off x="6400800" y="2652713"/>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59" name="Line 27"/>
          <p:cNvSpPr>
            <a:spLocks noChangeShapeType="1"/>
          </p:cNvSpPr>
          <p:nvPr/>
        </p:nvSpPr>
        <p:spPr bwMode="auto">
          <a:xfrm>
            <a:off x="5791200" y="2652713"/>
            <a:ext cx="0" cy="457200"/>
          </a:xfrm>
          <a:prstGeom prst="line">
            <a:avLst/>
          </a:prstGeom>
          <a:noFill/>
          <a:ln w="19050">
            <a:solidFill>
              <a:schemeClr val="tx1"/>
            </a:solidFill>
            <a:round/>
            <a:headEnd/>
            <a:tailEnd/>
          </a:ln>
          <a:effectLst/>
        </p:spPr>
        <p:txBody>
          <a:bodyPr wrap="none" anchor="ctr"/>
          <a:lstStyle/>
          <a:p>
            <a:endParaRPr lang="zh-CN" altLang="en-US"/>
          </a:p>
        </p:txBody>
      </p:sp>
      <p:sp>
        <p:nvSpPr>
          <p:cNvPr id="146460" name="Text Box 28"/>
          <p:cNvSpPr txBox="1">
            <a:spLocks noChangeArrowheads="1"/>
          </p:cNvSpPr>
          <p:nvPr/>
        </p:nvSpPr>
        <p:spPr bwMode="auto">
          <a:xfrm>
            <a:off x="5251450" y="2133600"/>
            <a:ext cx="21399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5    6     7     8</a:t>
            </a:r>
          </a:p>
        </p:txBody>
      </p:sp>
      <p:sp>
        <p:nvSpPr>
          <p:cNvPr id="146461" name="Line 29"/>
          <p:cNvSpPr>
            <a:spLocks noChangeShapeType="1"/>
          </p:cNvSpPr>
          <p:nvPr/>
        </p:nvSpPr>
        <p:spPr bwMode="auto">
          <a:xfrm flipV="1">
            <a:off x="54102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62" name="Line 30"/>
          <p:cNvSpPr>
            <a:spLocks noChangeShapeType="1"/>
          </p:cNvSpPr>
          <p:nvPr/>
        </p:nvSpPr>
        <p:spPr bwMode="auto">
          <a:xfrm flipV="1">
            <a:off x="61722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63" name="Line 31"/>
          <p:cNvSpPr>
            <a:spLocks noChangeShapeType="1"/>
          </p:cNvSpPr>
          <p:nvPr/>
        </p:nvSpPr>
        <p:spPr bwMode="auto">
          <a:xfrm flipV="1">
            <a:off x="72390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64" name="Text Box 32"/>
          <p:cNvSpPr txBox="1">
            <a:spLocks noChangeArrowheads="1"/>
          </p:cNvSpPr>
          <p:nvPr/>
        </p:nvSpPr>
        <p:spPr bwMode="auto">
          <a:xfrm>
            <a:off x="4692650" y="3186113"/>
            <a:ext cx="717550"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6465" name="Text Box 33"/>
          <p:cNvSpPr txBox="1">
            <a:spLocks noChangeArrowheads="1"/>
          </p:cNvSpPr>
          <p:nvPr/>
        </p:nvSpPr>
        <p:spPr bwMode="auto">
          <a:xfrm>
            <a:off x="5399088" y="3200400"/>
            <a:ext cx="777875"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6466" name="Text Box 34"/>
          <p:cNvSpPr txBox="1">
            <a:spLocks noChangeArrowheads="1"/>
          </p:cNvSpPr>
          <p:nvPr/>
        </p:nvSpPr>
        <p:spPr bwMode="auto">
          <a:xfrm>
            <a:off x="7296150" y="3186113"/>
            <a:ext cx="857250"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6467" name="Rectangle 35" descr="白色大理石"/>
          <p:cNvSpPr>
            <a:spLocks noChangeArrowheads="1"/>
          </p:cNvSpPr>
          <p:nvPr/>
        </p:nvSpPr>
        <p:spPr bwMode="auto">
          <a:xfrm>
            <a:off x="5181600" y="4267200"/>
            <a:ext cx="609600" cy="457200"/>
          </a:xfrm>
          <a:prstGeom prst="rect">
            <a:avLst/>
          </a:prstGeom>
          <a:blipFill dpi="0" rotWithShape="0">
            <a:blip r:embed="rId3"/>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6</a:t>
            </a:r>
            <a:endParaRPr kumimoji="1" lang="en-US" altLang="zh-CN" sz="2400">
              <a:solidFill>
                <a:schemeClr val="tx1"/>
              </a:solidFill>
              <a:latin typeface="Times New Roman" pitchFamily="18" charset="0"/>
              <a:ea typeface="宋体" charset="-122"/>
            </a:endParaRPr>
          </a:p>
        </p:txBody>
      </p:sp>
      <p:sp>
        <p:nvSpPr>
          <p:cNvPr id="146468" name="Rectangle 36"/>
          <p:cNvSpPr>
            <a:spLocks noChangeArrowheads="1"/>
          </p:cNvSpPr>
          <p:nvPr/>
        </p:nvSpPr>
        <p:spPr bwMode="auto">
          <a:xfrm>
            <a:off x="4343400" y="426720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5</a:t>
            </a:r>
            <a:endParaRPr kumimoji="1" lang="en-US" altLang="zh-CN" sz="2400">
              <a:solidFill>
                <a:schemeClr val="tx1"/>
              </a:solidFill>
              <a:latin typeface="Times New Roman" pitchFamily="18" charset="0"/>
              <a:ea typeface="宋体" charset="-122"/>
            </a:endParaRPr>
          </a:p>
        </p:txBody>
      </p:sp>
      <p:sp>
        <p:nvSpPr>
          <p:cNvPr id="146469" name="Text Box 37"/>
          <p:cNvSpPr txBox="1">
            <a:spLocks noChangeArrowheads="1"/>
          </p:cNvSpPr>
          <p:nvPr/>
        </p:nvSpPr>
        <p:spPr bwMode="auto">
          <a:xfrm>
            <a:off x="5257800" y="3748088"/>
            <a:ext cx="361950"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5</a:t>
            </a:r>
          </a:p>
        </p:txBody>
      </p:sp>
      <p:sp>
        <p:nvSpPr>
          <p:cNvPr id="146470" name="Text Box 38"/>
          <p:cNvSpPr txBox="1">
            <a:spLocks noChangeArrowheads="1"/>
          </p:cNvSpPr>
          <p:nvPr/>
        </p:nvSpPr>
        <p:spPr bwMode="auto">
          <a:xfrm>
            <a:off x="4419600" y="5029200"/>
            <a:ext cx="7175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low</a:t>
            </a:r>
            <a:endParaRPr kumimoji="1" lang="en-US" altLang="zh-CN" sz="2400">
              <a:solidFill>
                <a:schemeClr val="tx1"/>
              </a:solidFill>
              <a:latin typeface="Times New Roman" pitchFamily="18" charset="0"/>
              <a:ea typeface="宋体" charset="-122"/>
            </a:endParaRPr>
          </a:p>
        </p:txBody>
      </p:sp>
      <p:sp>
        <p:nvSpPr>
          <p:cNvPr id="146471" name="Text Box 39"/>
          <p:cNvSpPr txBox="1">
            <a:spLocks noChangeArrowheads="1"/>
          </p:cNvSpPr>
          <p:nvPr/>
        </p:nvSpPr>
        <p:spPr bwMode="auto">
          <a:xfrm>
            <a:off x="5126038" y="5043488"/>
            <a:ext cx="777875" cy="519112"/>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mid</a:t>
            </a:r>
            <a:endParaRPr kumimoji="1" lang="en-US" altLang="zh-CN" sz="2400">
              <a:solidFill>
                <a:schemeClr val="tx1"/>
              </a:solidFill>
              <a:latin typeface="Times New Roman" pitchFamily="18" charset="0"/>
              <a:ea typeface="宋体" charset="-122"/>
            </a:endParaRPr>
          </a:p>
        </p:txBody>
      </p:sp>
      <p:sp>
        <p:nvSpPr>
          <p:cNvPr id="146472" name="Text Box 40"/>
          <p:cNvSpPr txBox="1">
            <a:spLocks noChangeArrowheads="1"/>
          </p:cNvSpPr>
          <p:nvPr/>
        </p:nvSpPr>
        <p:spPr bwMode="auto">
          <a:xfrm>
            <a:off x="5867400" y="5029200"/>
            <a:ext cx="857250" cy="519113"/>
          </a:xfrm>
          <a:prstGeom prst="rect">
            <a:avLst/>
          </a:prstGeom>
          <a:noFill/>
          <a:ln w="9525">
            <a:noFill/>
            <a:miter lim="800000"/>
            <a:headEnd/>
            <a:tailEnd/>
          </a:ln>
          <a:effectLst/>
        </p:spPr>
        <p:txBody>
          <a:bodyPr wrap="none">
            <a:spAutoFit/>
          </a:bodyPr>
          <a:lstStyle/>
          <a:p>
            <a:pPr algn="l"/>
            <a:r>
              <a:rPr kumimoji="1" lang="en-US" altLang="zh-CN" sz="2800" b="1">
                <a:solidFill>
                  <a:schemeClr val="tx1"/>
                </a:solidFill>
                <a:latin typeface="Times New Roman" pitchFamily="18" charset="0"/>
                <a:ea typeface="宋体" charset="-122"/>
              </a:rPr>
              <a:t>high</a:t>
            </a:r>
            <a:endParaRPr kumimoji="1" lang="en-US" altLang="zh-CN" sz="2400">
              <a:solidFill>
                <a:schemeClr val="tx1"/>
              </a:solidFill>
              <a:latin typeface="Times New Roman" pitchFamily="18" charset="0"/>
              <a:ea typeface="宋体" charset="-122"/>
            </a:endParaRPr>
          </a:p>
        </p:txBody>
      </p:sp>
      <p:sp>
        <p:nvSpPr>
          <p:cNvPr id="146473" name="Line 41"/>
          <p:cNvSpPr>
            <a:spLocks noChangeShapeType="1"/>
          </p:cNvSpPr>
          <p:nvPr/>
        </p:nvSpPr>
        <p:spPr bwMode="auto">
          <a:xfrm flipV="1">
            <a:off x="5486400" y="4800600"/>
            <a:ext cx="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74" name="Line 42"/>
          <p:cNvSpPr>
            <a:spLocks noChangeShapeType="1"/>
          </p:cNvSpPr>
          <p:nvPr/>
        </p:nvSpPr>
        <p:spPr bwMode="auto">
          <a:xfrm flipV="1">
            <a:off x="4876800" y="4800600"/>
            <a:ext cx="3810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75" name="Line 43"/>
          <p:cNvSpPr>
            <a:spLocks noChangeShapeType="1"/>
          </p:cNvSpPr>
          <p:nvPr/>
        </p:nvSpPr>
        <p:spPr bwMode="auto">
          <a:xfrm flipH="1" flipV="1">
            <a:off x="5715000" y="4800600"/>
            <a:ext cx="3810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6476" name="Rectangle 44"/>
          <p:cNvSpPr>
            <a:spLocks noChangeArrowheads="1"/>
          </p:cNvSpPr>
          <p:nvPr/>
        </p:nvSpPr>
        <p:spPr bwMode="auto">
          <a:xfrm>
            <a:off x="6324600" y="3338513"/>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r>
              <a:rPr kumimoji="1" lang="en-US" altLang="zh-CN" sz="3200" b="1">
                <a:solidFill>
                  <a:schemeClr val="tx1"/>
                </a:solidFill>
                <a:latin typeface="Times New Roman" pitchFamily="18" charset="0"/>
                <a:ea typeface="宋体" charset="-122"/>
              </a:rPr>
              <a:t>5</a:t>
            </a:r>
            <a:endParaRPr kumimoji="1" lang="en-US" altLang="zh-CN" sz="2400">
              <a:solidFill>
                <a:schemeClr val="tx1"/>
              </a:solidFill>
              <a:latin typeface="Times New Roman" pitchFamily="18" charset="0"/>
              <a:ea typeface="宋体" charset="-122"/>
            </a:endParaRPr>
          </a:p>
        </p:txBody>
      </p:sp>
    </p:spTree>
    <p:extLst>
      <p:ext uri="{BB962C8B-B14F-4D97-AF65-F5344CB8AC3E}">
        <p14:creationId xmlns:p14="http://schemas.microsoft.com/office/powerpoint/2010/main" val="465992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142844" y="1285860"/>
            <a:ext cx="8786842" cy="490746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44000" tIns="144000" bIns="144000">
            <a:spAutoFit/>
          </a:bodyPr>
          <a:lstStyle/>
          <a:p>
            <a:pPr>
              <a:lnSpc>
                <a:spcPts val="3600"/>
              </a:lnSpc>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基本思路：</a:t>
            </a:r>
            <a:r>
              <a:rPr lang="zh-CN" altLang="en-US" sz="2200" dirty="0">
                <a:solidFill>
                  <a:srgbClr val="0000FF"/>
                </a:solidFill>
                <a:latin typeface="Consolas" pitchFamily="49" charset="0"/>
                <a:ea typeface="楷体" pitchFamily="49" charset="-122"/>
                <a:cs typeface="Consolas" pitchFamily="49" charset="0"/>
              </a:rPr>
              <a:t>设</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[low..high]</a:t>
            </a:r>
            <a:r>
              <a:rPr lang="zh-CN" altLang="en-US" sz="2200" dirty="0">
                <a:solidFill>
                  <a:srgbClr val="0000FF"/>
                </a:solidFill>
                <a:latin typeface="Consolas" pitchFamily="49" charset="0"/>
                <a:ea typeface="楷体" pitchFamily="49" charset="-122"/>
                <a:cs typeface="Consolas" pitchFamily="49" charset="0"/>
              </a:rPr>
              <a:t>是当前的查找</a:t>
            </a:r>
            <a:r>
              <a:rPr lang="zh-CN" altLang="en-US" sz="2200">
                <a:solidFill>
                  <a:srgbClr val="0000FF"/>
                </a:solidFill>
                <a:latin typeface="Consolas" pitchFamily="49" charset="0"/>
                <a:ea typeface="楷体" pitchFamily="49" charset="-122"/>
                <a:cs typeface="Consolas" pitchFamily="49" charset="0"/>
              </a:rPr>
              <a:t>区间，首</a:t>
            </a:r>
            <a:r>
              <a:rPr lang="zh-CN" altLang="en-US" sz="2200" dirty="0">
                <a:solidFill>
                  <a:srgbClr val="0000FF"/>
                </a:solidFill>
                <a:latin typeface="Consolas" pitchFamily="49" charset="0"/>
                <a:ea typeface="楷体" pitchFamily="49" charset="-122"/>
                <a:cs typeface="Consolas" pitchFamily="49" charset="0"/>
              </a:rPr>
              <a:t>先确定该区间的中点位置</a:t>
            </a:r>
            <a:r>
              <a:rPr lang="en-US" altLang="zh-CN" sz="2200" dirty="0">
                <a:solidFill>
                  <a:srgbClr val="0000FF"/>
                </a:solidFill>
                <a:latin typeface="Consolas" pitchFamily="49" charset="0"/>
                <a:ea typeface="楷体" pitchFamily="49" charset="-122"/>
                <a:cs typeface="Consolas" pitchFamily="49" charset="0"/>
              </a:rPr>
              <a:t>mid=</a:t>
            </a:r>
            <a:r>
              <a:rPr lang="en-US" altLang="zh-CN" sz="2200" dirty="0">
                <a:solidFill>
                  <a:srgbClr val="0000FF"/>
                </a:solidFill>
                <a:latin typeface="Consolas" pitchFamily="49" charset="0"/>
                <a:ea typeface="楷体" pitchFamily="49" charset="-122"/>
                <a:cs typeface="Consolas" pitchFamily="49" charset="0"/>
                <a:sym typeface="Symbol" pitchFamily="18" charset="2"/>
              </a:rPr>
              <a:t></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err="1">
                <a:solidFill>
                  <a:srgbClr val="0000FF"/>
                </a:solidFill>
                <a:latin typeface="Consolas" pitchFamily="49" charset="0"/>
                <a:ea typeface="楷体" pitchFamily="49" charset="-122"/>
                <a:cs typeface="Consolas" pitchFamily="49" charset="0"/>
              </a:rPr>
              <a:t>low+high</a:t>
            </a:r>
            <a:r>
              <a:rPr lang="en-US" altLang="zh-CN" sz="2200" dirty="0">
                <a:solidFill>
                  <a:srgbClr val="0000FF"/>
                </a:solidFill>
                <a:latin typeface="Consolas" pitchFamily="49" charset="0"/>
                <a:ea typeface="楷体" pitchFamily="49" charset="-122"/>
                <a:cs typeface="Consolas" pitchFamily="49" charset="0"/>
              </a:rPr>
              <a:t>)/2</a:t>
            </a:r>
            <a:r>
              <a:rPr lang="en-US" altLang="zh-CN" sz="2200" dirty="0">
                <a:solidFill>
                  <a:srgbClr val="0000FF"/>
                </a:solidFill>
                <a:latin typeface="Consolas" pitchFamily="49" charset="0"/>
                <a:ea typeface="楷体" pitchFamily="49" charset="-122"/>
                <a:cs typeface="Consolas" pitchFamily="49" charset="0"/>
                <a:sym typeface="Symbol" pitchFamily="18" charset="2"/>
              </a:rPr>
              <a:t></a:t>
            </a:r>
            <a:r>
              <a:rPr lang="zh-CN" altLang="en-US" sz="2200" dirty="0">
                <a:solidFill>
                  <a:srgbClr val="0000FF"/>
                </a:solidFill>
                <a:latin typeface="Consolas" pitchFamily="49" charset="0"/>
                <a:ea typeface="楷体" pitchFamily="49" charset="-122"/>
                <a:cs typeface="Consolas" pitchFamily="49" charset="0"/>
              </a:rPr>
              <a:t>；然后将待查的</a:t>
            </a:r>
            <a:r>
              <a:rPr lang="en-US" altLang="zh-CN" sz="2200" i="1" dirty="0">
                <a:solidFill>
                  <a:srgbClr val="0000FF"/>
                </a:solidFill>
                <a:latin typeface="Consolas" pitchFamily="49" charset="0"/>
                <a:ea typeface="楷体" pitchFamily="49" charset="-122"/>
                <a:cs typeface="Consolas" pitchFamily="49" charset="0"/>
              </a:rPr>
              <a:t>k</a:t>
            </a:r>
            <a:r>
              <a:rPr lang="zh-CN" altLang="en-US" sz="2200" dirty="0">
                <a:solidFill>
                  <a:srgbClr val="0000FF"/>
                </a:solidFill>
                <a:latin typeface="Consolas" pitchFamily="49" charset="0"/>
                <a:ea typeface="楷体" pitchFamily="49" charset="-122"/>
                <a:cs typeface="Consolas" pitchFamily="49" charset="0"/>
              </a:rPr>
              <a:t>值与</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[mid].key</a:t>
            </a:r>
            <a:r>
              <a:rPr lang="zh-CN" altLang="en-US" sz="2200" dirty="0">
                <a:solidFill>
                  <a:srgbClr val="0000FF"/>
                </a:solidFill>
                <a:latin typeface="Consolas" pitchFamily="49" charset="0"/>
                <a:ea typeface="楷体" pitchFamily="49" charset="-122"/>
                <a:cs typeface="Consolas" pitchFamily="49" charset="0"/>
              </a:rPr>
              <a:t>比较：</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dirty="0">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查找成功并返回该元素的物理下标；</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&lt;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由表的有序性可知</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[mid..high]</a:t>
            </a:r>
            <a:r>
              <a:rPr lang="zh-CN" altLang="en-US" sz="1800" dirty="0">
                <a:solidFill>
                  <a:srgbClr val="0000FF"/>
                </a:solidFill>
                <a:latin typeface="Consolas" pitchFamily="49" charset="0"/>
                <a:ea typeface="仿宋" pitchFamily="49" charset="-122"/>
                <a:cs typeface="Consolas" pitchFamily="49" charset="0"/>
              </a:rPr>
              <a:t>均大</a:t>
            </a:r>
            <a:r>
              <a:rPr lang="zh-CN" altLang="en-US" sz="1800">
                <a:solidFill>
                  <a:srgbClr val="0000FF"/>
                </a:solidFill>
                <a:latin typeface="Consolas" pitchFamily="49" charset="0"/>
                <a:ea typeface="仿宋" pitchFamily="49" charset="-122"/>
                <a:cs typeface="Consolas" pitchFamily="49" charset="0"/>
              </a:rPr>
              <a:t>于</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，因</a:t>
            </a:r>
            <a:r>
              <a:rPr lang="zh-CN" altLang="en-US" sz="1800" dirty="0">
                <a:solidFill>
                  <a:srgbClr val="0000FF"/>
                </a:solidFill>
                <a:latin typeface="Consolas" pitchFamily="49" charset="0"/>
                <a:ea typeface="仿宋" pitchFamily="49" charset="-122"/>
                <a:cs typeface="Consolas" pitchFamily="49" charset="0"/>
              </a:rPr>
              <a:t>此若表中存在关键字等于</a:t>
            </a:r>
            <a:r>
              <a:rPr lang="en-US" altLang="zh-CN" sz="1800" i="1"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元素，则</a:t>
            </a:r>
            <a:r>
              <a:rPr lang="zh-CN" altLang="en-US" sz="1800" dirty="0">
                <a:solidFill>
                  <a:srgbClr val="0000FF"/>
                </a:solidFill>
                <a:latin typeface="Consolas" pitchFamily="49" charset="0"/>
                <a:ea typeface="仿宋" pitchFamily="49" charset="-122"/>
                <a:cs typeface="Consolas" pitchFamily="49" charset="0"/>
              </a:rPr>
              <a:t>该元素必定位于左子表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[low..mid-1</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中，故</a:t>
            </a:r>
            <a:r>
              <a:rPr lang="zh-CN" altLang="en-US" sz="1800" dirty="0">
                <a:solidFill>
                  <a:srgbClr val="0000FF"/>
                </a:solidFill>
                <a:latin typeface="Consolas" pitchFamily="49" charset="0"/>
                <a:ea typeface="仿宋" pitchFamily="49" charset="-122"/>
                <a:cs typeface="Consolas" pitchFamily="49" charset="0"/>
              </a:rPr>
              <a:t>新的查找区间是左子表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[low..mid-1]</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&gt;</a:t>
            </a:r>
            <a:r>
              <a:rPr lang="en-US" altLang="zh-CN" sz="1800" i="1">
                <a:solidFill>
                  <a:srgbClr val="C00000"/>
                </a:solidFill>
                <a:latin typeface="Consolas" pitchFamily="49" charset="0"/>
                <a:ea typeface="仿宋" pitchFamily="49" charset="-122"/>
                <a:cs typeface="Consolas" pitchFamily="49" charset="0"/>
              </a:rPr>
              <a:t>a</a:t>
            </a:r>
            <a:r>
              <a:rPr lang="en-US" altLang="zh-CN" sz="1800">
                <a:solidFill>
                  <a:srgbClr val="C00000"/>
                </a:solidFill>
                <a:latin typeface="Consolas" pitchFamily="49" charset="0"/>
                <a:ea typeface="仿宋" pitchFamily="49" charset="-122"/>
                <a:cs typeface="Consolas" pitchFamily="49" charset="0"/>
              </a:rPr>
              <a:t>[mid]</a:t>
            </a:r>
            <a:r>
              <a:rPr lang="zh-CN" altLang="en-US" sz="180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要查找的</a:t>
            </a:r>
            <a:r>
              <a:rPr lang="en-US" altLang="zh-CN" sz="1800" i="1"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必在位于右子表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mid+1..high</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中，即</a:t>
            </a:r>
            <a:r>
              <a:rPr lang="zh-CN" altLang="en-US" sz="1800" dirty="0">
                <a:solidFill>
                  <a:srgbClr val="0000FF"/>
                </a:solidFill>
                <a:latin typeface="Consolas" pitchFamily="49" charset="0"/>
                <a:ea typeface="仿宋" pitchFamily="49" charset="-122"/>
                <a:cs typeface="Consolas" pitchFamily="49" charset="0"/>
              </a:rPr>
              <a:t>新的查找区间是右子表</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mid+1..high</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dirty="0">
                <a:solidFill>
                  <a:srgbClr val="0000FF"/>
                </a:solidFill>
                <a:latin typeface="Consolas" pitchFamily="49" charset="0"/>
                <a:ea typeface="仿宋" pitchFamily="49" charset="-122"/>
                <a:cs typeface="Consolas" pitchFamily="49" charset="0"/>
              </a:rPr>
              <a:t>　　下一次查找是针对新的查找区间进行的。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3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23850" y="908050"/>
            <a:ext cx="8248678" cy="5007479"/>
          </a:xfrm>
          <a:prstGeom prst="rect">
            <a:avLst/>
          </a:prstGeom>
          <a:solidFill>
            <a:schemeClr val="bg1">
              <a:lumMod val="95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BinSearch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high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k) </a:t>
            </a:r>
          </a:p>
          <a:p>
            <a:pPr>
              <a:lnSpc>
                <a:spcPts val="2600"/>
              </a:lnSpc>
            </a:pP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拆半查找算法</a:t>
            </a:r>
          </a:p>
          <a:p>
            <a:pPr>
              <a:lnSpc>
                <a:spcPts val="26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mid;</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(low&lt;=high)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当前区间存在元素时</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mid=(</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求查找区间的中间位置</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(a[mid]==k)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找到后返回其物理下标</a:t>
            </a:r>
            <a:r>
              <a:rPr lang="en-US" altLang="zh-CN" sz="1800" dirty="0">
                <a:solidFill>
                  <a:srgbClr val="00B0F0"/>
                </a:solidFill>
                <a:latin typeface="Consolas" pitchFamily="49" charset="0"/>
                <a:ea typeface="仿宋" pitchFamily="49" charset="-122"/>
                <a:cs typeface="Consolas" pitchFamily="49" charset="0"/>
              </a:rPr>
              <a:t>mid</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mid;</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(a[mid]&gt;k)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a[mid]&gt;k</a:t>
            </a:r>
            <a:r>
              <a:rPr lang="zh-CN" altLang="en-US" sz="1800" dirty="0">
                <a:solidFill>
                  <a:srgbClr val="00B0F0"/>
                </a:solidFill>
                <a:latin typeface="Consolas" pitchFamily="49" charset="0"/>
                <a:ea typeface="仿宋" pitchFamily="49" charset="-122"/>
                <a:cs typeface="Consolas" pitchFamily="49" charset="0"/>
              </a:rPr>
              <a:t>时</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latin typeface="Consolas" pitchFamily="49" charset="0"/>
                <a:ea typeface="仿宋" pitchFamily="49" charset="-122"/>
                <a:cs typeface="Consolas" pitchFamily="49" charset="0"/>
              </a:rPr>
              <a:t>BinSearch</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low</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a[mid]&lt;k</a:t>
            </a:r>
            <a:r>
              <a:rPr lang="zh-CN" altLang="en-US" sz="1800" dirty="0">
                <a:solidFill>
                  <a:srgbClr val="00B0F0"/>
                </a:solidFill>
                <a:latin typeface="Consolas" pitchFamily="49" charset="0"/>
                <a:ea typeface="仿宋" pitchFamily="49" charset="-122"/>
                <a:cs typeface="Consolas" pitchFamily="49" charset="0"/>
              </a:rPr>
              <a:t>时</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a:solidFill>
                  <a:srgbClr val="FF0000"/>
                </a:solidFill>
                <a:latin typeface="Consolas" pitchFamily="49" charset="0"/>
                <a:ea typeface="仿宋" pitchFamily="49" charset="-122"/>
                <a:cs typeface="Consolas" pitchFamily="49" charset="0"/>
              </a:rPr>
              <a:t>BinSearch</a:t>
            </a:r>
            <a:r>
              <a:rPr lang="en-US" altLang="zh-CN" sz="1800">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mid+1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high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-1;</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若当前查找区间没有元素时返回</a:t>
            </a:r>
            <a:r>
              <a:rPr lang="en-US" altLang="zh-CN" sz="1800" dirty="0">
                <a:solidFill>
                  <a:srgbClr val="00B0F0"/>
                </a:solidFill>
                <a:latin typeface="Consolas" pitchFamily="49" charset="0"/>
                <a:ea typeface="仿宋" pitchFamily="49" charset="-122"/>
                <a:cs typeface="Consolas" pitchFamily="49" charset="0"/>
              </a:rPr>
              <a:t>-1</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85347" name="Text Box 3"/>
          <p:cNvSpPr txBox="1">
            <a:spLocks noChangeArrowheads="1"/>
          </p:cNvSpPr>
          <p:nvPr/>
        </p:nvSpPr>
        <p:spPr bwMode="auto">
          <a:xfrm>
            <a:off x="468313" y="260350"/>
            <a:ext cx="25908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黑体" pitchFamily="2" charset="-122"/>
              </a:rPr>
              <a:t>算法实现：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95288" y="1214422"/>
            <a:ext cx="8137525"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算法分析</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折半查找算法的主要时间花费在元素比较上，对于含有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个元素的有序表，采用折半查找时最坏情况下的元素比较次数为</a:t>
            </a:r>
            <a:r>
              <a:rPr lang="en-US" altLang="zh-CN" sz="2000" dirty="0">
                <a:solidFill>
                  <a:srgbClr val="0000FF"/>
                </a:solidFill>
                <a:latin typeface="Consolas" pitchFamily="49" charset="0"/>
                <a:ea typeface="楷体" pitchFamily="49" charset="-122"/>
                <a:cs typeface="Consolas" pitchFamily="49" charset="0"/>
              </a:rPr>
              <a:t>C(</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，则有：</a:t>
            </a:r>
          </a:p>
        </p:txBody>
      </p:sp>
      <p:sp>
        <p:nvSpPr>
          <p:cNvPr id="184323" name="Text Box 3"/>
          <p:cNvSpPr txBox="1">
            <a:spLocks noChangeArrowheads="1"/>
          </p:cNvSpPr>
          <p:nvPr/>
        </p:nvSpPr>
        <p:spPr bwMode="auto">
          <a:xfrm>
            <a:off x="1142976" y="2714620"/>
            <a:ext cx="4357718" cy="1102120"/>
          </a:xfrm>
          <a:prstGeom prst="rect">
            <a:avLst/>
          </a:prstGeom>
          <a:solidFill>
            <a:schemeClr val="bg1">
              <a:lumMod val="95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C(</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C(</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1+C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当</a:t>
            </a:r>
            <a:r>
              <a:rPr lang="en-US" altLang="zh-CN" sz="1800" i="1" dirty="0" err="1">
                <a:solidFill>
                  <a:srgbClr val="00B0F0"/>
                </a:solidFill>
                <a:latin typeface="Consolas" pitchFamily="49" charset="0"/>
                <a:ea typeface="仿宋" pitchFamily="49" charset="-122"/>
                <a:cs typeface="Consolas" pitchFamily="49" charset="0"/>
              </a:rPr>
              <a:t>n</a:t>
            </a:r>
            <a:r>
              <a:rPr lang="en-US" altLang="zh-CN" sz="1800" dirty="0" err="1">
                <a:solidFill>
                  <a:srgbClr val="00B0F0"/>
                </a:solidFill>
                <a:latin typeface="Consolas" pitchFamily="49" charset="0"/>
                <a:ea typeface="仿宋" pitchFamily="49" charset="-122"/>
                <a:cs typeface="Consolas" pitchFamily="49" charset="0"/>
              </a:rPr>
              <a:t>≥2</a:t>
            </a:r>
            <a:endParaRPr lang="en-US" altLang="zh-CN" sz="1800" dirty="0">
              <a:solidFill>
                <a:srgbClr val="00B0F0"/>
              </a:solidFill>
              <a:latin typeface="Consolas" pitchFamily="49" charset="0"/>
              <a:ea typeface="仿宋" pitchFamily="49" charset="-122"/>
              <a:cs typeface="Consolas" pitchFamily="49" charset="0"/>
            </a:endParaRPr>
          </a:p>
        </p:txBody>
      </p:sp>
      <p:sp>
        <p:nvSpPr>
          <p:cNvPr id="184324" name="Text Box 4"/>
          <p:cNvSpPr txBox="1">
            <a:spLocks noChangeArrowheads="1"/>
          </p:cNvSpPr>
          <p:nvPr/>
        </p:nvSpPr>
        <p:spPr bwMode="auto">
          <a:xfrm>
            <a:off x="571472" y="4071942"/>
            <a:ext cx="8280400" cy="1423338"/>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由此得到</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C(</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pt-BR" altLang="zh-CN" sz="2000" dirty="0">
                <a:solidFill>
                  <a:srgbClr val="0000FF"/>
                </a:solidFill>
                <a:latin typeface="Consolas" pitchFamily="49" charset="0"/>
                <a:ea typeface="楷体" pitchFamily="49" charset="-122"/>
                <a:cs typeface="Consolas" pitchFamily="49" charset="0"/>
              </a:rPr>
              <a:t>log</a:t>
            </a:r>
            <a:r>
              <a:rPr lang="pt-BR" altLang="zh-CN" sz="2000" baseline="-25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pt-BR" altLang="zh-CN" sz="2000" dirty="0">
                <a:solidFill>
                  <a:srgbClr val="0000FF"/>
                </a:solidFill>
                <a:latin typeface="Consolas" pitchFamily="49" charset="0"/>
                <a:ea typeface="楷体" pitchFamily="49" charset="-122"/>
                <a:cs typeface="Consolas" pitchFamily="49" charset="0"/>
              </a:rPr>
              <a:t>+1</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折半查找的主要时间花在元素比</a:t>
            </a:r>
            <a:r>
              <a:rPr lang="zh-CN" altLang="en-US" sz="2000">
                <a:solidFill>
                  <a:srgbClr val="0000FF"/>
                </a:solidFill>
                <a:latin typeface="Consolas" pitchFamily="49" charset="0"/>
                <a:ea typeface="楷体" pitchFamily="49" charset="-122"/>
                <a:cs typeface="Consolas" pitchFamily="49" charset="0"/>
              </a:rPr>
              <a:t>较上，所</a:t>
            </a:r>
            <a:r>
              <a:rPr lang="zh-CN" altLang="en-US" sz="2000" dirty="0">
                <a:solidFill>
                  <a:srgbClr val="0000FF"/>
                </a:solidFill>
                <a:latin typeface="Consolas" pitchFamily="49" charset="0"/>
                <a:ea typeface="楷体" pitchFamily="49" charset="-122"/>
                <a:cs typeface="Consolas" pitchFamily="49" charset="0"/>
              </a:rPr>
              <a:t>以算法的时间复杂度为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0988B3A-9559-4B5F-8234-761823C54485}" type="slidenum">
              <a:rPr lang="en-US" altLang="zh-CN"/>
              <a:pPr/>
              <a:t>8</a:t>
            </a:fld>
            <a:endParaRPr lang="en-US" altLang="zh-CN"/>
          </a:p>
        </p:txBody>
      </p:sp>
      <p:sp>
        <p:nvSpPr>
          <p:cNvPr id="19458" name="Rectangle 2"/>
          <p:cNvSpPr>
            <a:spLocks noGrp="1" noChangeArrowheads="1"/>
          </p:cNvSpPr>
          <p:nvPr>
            <p:ph type="title"/>
          </p:nvPr>
        </p:nvSpPr>
        <p:spPr/>
        <p:txBody>
          <a:bodyPr/>
          <a:lstStyle/>
          <a:p>
            <a:r>
              <a:rPr lang="en-US" altLang="zh-CN"/>
              <a:t>Recursion</a:t>
            </a:r>
          </a:p>
        </p:txBody>
      </p:sp>
      <p:sp>
        <p:nvSpPr>
          <p:cNvPr id="19459" name="Rectangle 3"/>
          <p:cNvSpPr>
            <a:spLocks noGrp="1" noChangeArrowheads="1"/>
          </p:cNvSpPr>
          <p:nvPr>
            <p:ph type="body" idx="1"/>
          </p:nvPr>
        </p:nvSpPr>
        <p:spPr/>
        <p:txBody>
          <a:bodyPr/>
          <a:lstStyle/>
          <a:p>
            <a:r>
              <a:rPr lang="en-US" altLang="zh-CN"/>
              <a:t>Three typically recursions </a:t>
            </a:r>
          </a:p>
          <a:p>
            <a:pPr lvl="1"/>
            <a:r>
              <a:rPr lang="en-US" altLang="zh-CN"/>
              <a:t>Recursive definition</a:t>
            </a:r>
          </a:p>
          <a:p>
            <a:pPr lvl="1"/>
            <a:r>
              <a:rPr lang="en-US" altLang="zh-CN"/>
              <a:t>Recursive structures</a:t>
            </a:r>
          </a:p>
          <a:p>
            <a:pPr lvl="1"/>
            <a:r>
              <a:rPr lang="en-US" altLang="zh-CN"/>
              <a:t>Recursive solutions for the specific problems</a:t>
            </a:r>
          </a:p>
          <a:p>
            <a:endParaRPr lang="en-US" altLang="zh-CN"/>
          </a:p>
        </p:txBody>
      </p:sp>
      <p:sp>
        <p:nvSpPr>
          <p:cNvPr id="19460" name="Rectangle 4"/>
          <p:cNvSpPr>
            <a:spLocks noChangeArrowheads="1"/>
          </p:cNvSpPr>
          <p:nvPr/>
        </p:nvSpPr>
        <p:spPr bwMode="auto">
          <a:xfrm>
            <a:off x="8316913" y="5876925"/>
            <a:ext cx="407987" cy="457200"/>
          </a:xfrm>
          <a:prstGeom prst="rect">
            <a:avLst/>
          </a:prstGeom>
          <a:noFill/>
          <a:ln w="9525">
            <a:noFill/>
            <a:miter lim="800000"/>
            <a:headEnd/>
            <a:tailEnd/>
          </a:ln>
          <a:effectLst/>
        </p:spPr>
        <p:txBody>
          <a:bodyPr wrap="none">
            <a:spAutoFit/>
          </a:bodyPr>
          <a:lstStyle/>
          <a:p>
            <a:pPr algn="l"/>
            <a:r>
              <a:rPr lang="en-US" altLang="zh-CN" sz="2400" b="1">
                <a:solidFill>
                  <a:srgbClr val="CC0000"/>
                </a:solidFill>
                <a:ea typeface="宋体" charset="-122"/>
              </a:rPr>
              <a:t>®</a:t>
            </a:r>
          </a:p>
        </p:txBody>
      </p:sp>
    </p:spTree>
    <p:extLst>
      <p:ext uri="{BB962C8B-B14F-4D97-AF65-F5344CB8AC3E}">
        <p14:creationId xmlns:p14="http://schemas.microsoft.com/office/powerpoint/2010/main" val="2213524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descr="纸莎草纸"/>
          <p:cNvSpPr txBox="1">
            <a:spLocks noChangeArrowheads="1"/>
          </p:cNvSpPr>
          <p:nvPr/>
        </p:nvSpPr>
        <p:spPr bwMode="auto">
          <a:xfrm>
            <a:off x="395288" y="333375"/>
            <a:ext cx="5676910" cy="519113"/>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3.3.3 </a:t>
            </a:r>
            <a:r>
              <a:rPr lang="zh-CN" altLang="en-US" sz="2800">
                <a:solidFill>
                  <a:srgbClr val="FF0000"/>
                </a:solidFill>
                <a:latin typeface="Consolas" pitchFamily="49" charset="0"/>
                <a:ea typeface="微软雅黑" pitchFamily="34" charset="-122"/>
                <a:cs typeface="Consolas" pitchFamily="49" charset="0"/>
              </a:rPr>
              <a:t>寻找一个序列中第</a:t>
            </a:r>
            <a:r>
              <a:rPr lang="en-US" altLang="zh-CN" sz="2800" i="1">
                <a:solidFill>
                  <a:srgbClr val="FF0000"/>
                </a:solidFill>
                <a:latin typeface="Consolas" pitchFamily="49" charset="0"/>
                <a:ea typeface="微软雅黑" pitchFamily="34" charset="-122"/>
                <a:cs typeface="Consolas" pitchFamily="49" charset="0"/>
              </a:rPr>
              <a:t>k</a:t>
            </a:r>
            <a:r>
              <a:rPr lang="zh-CN" altLang="en-US" sz="2800">
                <a:solidFill>
                  <a:srgbClr val="FF0000"/>
                </a:solidFill>
                <a:latin typeface="Consolas" pitchFamily="49" charset="0"/>
                <a:ea typeface="微软雅黑" pitchFamily="34" charset="-122"/>
                <a:cs typeface="Consolas" pitchFamily="49" charset="0"/>
              </a:rPr>
              <a:t>小元素</a:t>
            </a:r>
          </a:p>
        </p:txBody>
      </p:sp>
      <p:sp>
        <p:nvSpPr>
          <p:cNvPr id="183299" name="Text Box 3"/>
          <p:cNvSpPr txBox="1">
            <a:spLocks noChangeArrowheads="1"/>
          </p:cNvSpPr>
          <p:nvPr/>
        </p:nvSpPr>
        <p:spPr bwMode="auto">
          <a:xfrm>
            <a:off x="323850" y="1278152"/>
            <a:ext cx="7991475" cy="1061829"/>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问题描述</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给定的含有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元素的无序</a:t>
            </a:r>
            <a:r>
              <a:rPr lang="zh-CN" altLang="en-US" sz="2000">
                <a:solidFill>
                  <a:srgbClr val="0000FF"/>
                </a:solidFill>
                <a:latin typeface="Consolas" pitchFamily="49" charset="0"/>
                <a:ea typeface="楷体" pitchFamily="49" charset="-122"/>
                <a:cs typeface="Consolas" pitchFamily="49" charset="0"/>
              </a:rPr>
              <a:t>序列，求</a:t>
            </a:r>
            <a:r>
              <a:rPr lang="zh-CN" altLang="en-US" sz="2000" dirty="0">
                <a:solidFill>
                  <a:srgbClr val="0000FF"/>
                </a:solidFill>
                <a:latin typeface="Consolas" pitchFamily="49" charset="0"/>
                <a:ea typeface="楷体" pitchFamily="49" charset="-122"/>
                <a:cs typeface="Consolas" pitchFamily="49" charset="0"/>
              </a:rPr>
              <a:t>这个序列中第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）小的元素。</a:t>
            </a:r>
          </a:p>
        </p:txBody>
      </p:sp>
      <p:sp>
        <p:nvSpPr>
          <p:cNvPr id="183300" name="Text Box 4"/>
          <p:cNvSpPr txBox="1">
            <a:spLocks noChangeArrowheads="1"/>
          </p:cNvSpPr>
          <p:nvPr/>
        </p:nvSpPr>
        <p:spPr bwMode="auto">
          <a:xfrm>
            <a:off x="323850" y="2420938"/>
            <a:ext cx="7993063" cy="167738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latin typeface="微软雅黑" pitchFamily="34" charset="-122"/>
                <a:ea typeface="微软雅黑" pitchFamily="34" charset="-122"/>
                <a:cs typeface="Consolas" pitchFamily="49" charset="0"/>
              </a:rPr>
              <a:t>问题求解</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假设无序序列存放在</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中，若将</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递增排序，则第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小的元素为</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采用类似于快速排序的思想。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215931" y="1214422"/>
            <a:ext cx="8785225" cy="1160153"/>
          </a:xfrm>
          <a:prstGeom prst="rect">
            <a:avLst/>
          </a:prstGeom>
          <a:solidFill>
            <a:schemeClr val="tx2">
              <a:lumMod val="20000"/>
              <a:lumOff val="80000"/>
            </a:schemeClr>
          </a:solidFill>
          <a:ln w="9525">
            <a:noFill/>
            <a:miter lim="800000"/>
            <a:headEnd/>
            <a:tailEnd/>
          </a:ln>
          <a:effectLst/>
        </p:spPr>
        <p:txBody>
          <a:bodyPr tIns="108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对于序列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其中查找第</a:t>
            </a:r>
            <a:r>
              <a:rPr lang="en-US" altLang="zh-CN" sz="2000" i="1" dirty="0">
                <a:solidFill>
                  <a:srgbClr val="FF00FF"/>
                </a:solidFill>
                <a:latin typeface="Consolas" pitchFamily="49" charset="0"/>
                <a:ea typeface="楷体" pitchFamily="49" charset="-122"/>
                <a:cs typeface="Consolas" pitchFamily="49" charset="0"/>
              </a:rPr>
              <a:t>k</a:t>
            </a:r>
            <a:r>
              <a:rPr lang="zh-CN" altLang="en-US" sz="2000" dirty="0">
                <a:solidFill>
                  <a:srgbClr val="FF00FF"/>
                </a:solidFill>
                <a:latin typeface="Consolas" pitchFamily="49" charset="0"/>
                <a:ea typeface="楷体" pitchFamily="49" charset="-122"/>
                <a:cs typeface="Consolas" pitchFamily="49" charset="0"/>
              </a:rPr>
              <a:t>小元素</a:t>
            </a:r>
            <a:r>
              <a:rPr lang="zh-CN" altLang="en-US" sz="2000" dirty="0">
                <a:solidFill>
                  <a:srgbClr val="0000FF"/>
                </a:solidFill>
                <a:latin typeface="Consolas" pitchFamily="49" charset="0"/>
                <a:ea typeface="楷体" pitchFamily="49" charset="-122"/>
                <a:cs typeface="Consolas" pitchFamily="49" charset="0"/>
              </a:rPr>
              <a:t>的过程如下：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将</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作为基准划分，其对应下标为</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种</a:t>
            </a:r>
            <a:r>
              <a:rPr lang="zh-CN" altLang="en-US" sz="2000">
                <a:solidFill>
                  <a:srgbClr val="0000FF"/>
                </a:solidFill>
                <a:latin typeface="Consolas" pitchFamily="49" charset="0"/>
                <a:ea typeface="楷体" pitchFamily="49" charset="-122"/>
                <a:cs typeface="Consolas" pitchFamily="49" charset="0"/>
              </a:rPr>
              <a:t>情况：</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357686" y="428604"/>
            <a:ext cx="2428892" cy="400110"/>
          </a:xfrm>
          <a:prstGeom prst="rect">
            <a:avLst/>
          </a:prstGeom>
          <a:noFill/>
        </p:spPr>
        <p:txBody>
          <a:bodyPr wrap="square" rtlCol="0">
            <a:spAutoFit/>
          </a:bodyPr>
          <a:lstStyle/>
          <a:p>
            <a:r>
              <a:rPr lang="zh-CN" altLang="en-US" sz="2000">
                <a:solidFill>
                  <a:srgbClr val="FF00FF"/>
                </a:solidFill>
                <a:latin typeface="Consolas" pitchFamily="49" charset="0"/>
                <a:ea typeface="微软雅黑" pitchFamily="34" charset="-122"/>
                <a:cs typeface="Consolas" pitchFamily="49" charset="0"/>
              </a:rPr>
              <a:t>该元素的下标为</a:t>
            </a:r>
            <a:r>
              <a:rPr lang="en-US" altLang="zh-CN" sz="2000" i="1">
                <a:solidFill>
                  <a:srgbClr val="FF00FF"/>
                </a:solidFill>
                <a:latin typeface="Consolas" pitchFamily="49" charset="0"/>
                <a:ea typeface="微软雅黑" pitchFamily="34" charset="-122"/>
                <a:cs typeface="Consolas" pitchFamily="49" charset="0"/>
              </a:rPr>
              <a:t>k</a:t>
            </a:r>
            <a:r>
              <a:rPr lang="en-US" altLang="zh-CN" sz="2000">
                <a:solidFill>
                  <a:srgbClr val="FF00FF"/>
                </a:solidFill>
                <a:latin typeface="Consolas" pitchFamily="49" charset="0"/>
                <a:ea typeface="微软雅黑" pitchFamily="34" charset="-122"/>
                <a:cs typeface="Consolas" pitchFamily="49" charset="0"/>
              </a:rPr>
              <a:t>-1</a:t>
            </a:r>
            <a:endParaRPr lang="zh-CN" altLang="en-US" sz="2000">
              <a:solidFill>
                <a:srgbClr val="FF00FF"/>
              </a:solidFill>
              <a:latin typeface="Consolas" pitchFamily="49" charset="0"/>
              <a:ea typeface="微软雅黑" pitchFamily="34" charset="-122"/>
              <a:cs typeface="Consolas" pitchFamily="49" charset="0"/>
            </a:endParaRPr>
          </a:p>
        </p:txBody>
      </p:sp>
      <p:cxnSp>
        <p:nvCxnSpPr>
          <p:cNvPr id="5" name="直接箭头连接符 4"/>
          <p:cNvCxnSpPr/>
          <p:nvPr/>
        </p:nvCxnSpPr>
        <p:spPr>
          <a:xfrm rot="5400000">
            <a:off x="4737130" y="1106069"/>
            <a:ext cx="528584"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1000100" y="2571744"/>
            <a:ext cx="7643866" cy="23924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即为所求，返回</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-1&lt;</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小的元素应在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子序列中，递归在该子序列中求解并返回其结果。</a:t>
            </a:r>
          </a:p>
          <a:p>
            <a:pPr marL="457200" indent="-457200">
              <a:lnSpc>
                <a:spcPct val="150000"/>
              </a:lnSpc>
              <a:buBlip>
                <a:blip r:embed="rId2"/>
              </a:buBlip>
            </a:pPr>
            <a:r>
              <a:rPr lang="zh-CN" altLang="en-US" sz="1800">
                <a:solidFill>
                  <a:srgbClr val="0000FF"/>
                </a:solidFill>
                <a:latin typeface="Consolas" pitchFamily="49" charset="0"/>
                <a:ea typeface="仿宋" pitchFamily="49" charset="-122"/>
                <a:cs typeface="Consolas" pitchFamily="49" charset="0"/>
              </a:rPr>
              <a:t>若</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-1&gt;</a:t>
            </a:r>
            <a:r>
              <a:rPr lang="en-US" altLang="zh-CN" sz="1800" i="1">
                <a:solidFill>
                  <a:srgbClr val="C00000"/>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小的元素应在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子序列中，递归在该子序列中求解并返回其结果。</a:t>
            </a:r>
            <a:endParaRPr lang="zh-CN" altLang="en-US" sz="1800">
              <a:latin typeface="Consolas" pitchFamily="49" charset="0"/>
              <a:ea typeface="仿宋" pitchFamily="49" charset="-122"/>
              <a:cs typeface="Consolas"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115888"/>
            <a:ext cx="25908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黑体" pitchFamily="2" charset="-122"/>
              </a:rPr>
              <a:t>算法实现：</a:t>
            </a:r>
          </a:p>
        </p:txBody>
      </p:sp>
      <p:sp>
        <p:nvSpPr>
          <p:cNvPr id="181251" name="Text Box 3"/>
          <p:cNvSpPr txBox="1">
            <a:spLocks noChangeArrowheads="1"/>
          </p:cNvSpPr>
          <p:nvPr/>
        </p:nvSpPr>
        <p:spPr bwMode="auto">
          <a:xfrm>
            <a:off x="179388" y="620713"/>
            <a:ext cx="8748712" cy="5903494"/>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0000" tIns="180000" rIns="180000" bIns="180000">
            <a:spAutoFit/>
          </a:bodyPr>
          <a:lstStyle/>
          <a:p>
            <a:pPr>
              <a:lnSpc>
                <a:spcPct val="9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QuickSelect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s</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k)</a:t>
            </a:r>
          </a:p>
          <a:p>
            <a:pPr>
              <a:lnSpc>
                <a:spcPct val="90000"/>
              </a:lnSpc>
            </a:pP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在</a:t>
            </a:r>
            <a:r>
              <a:rPr lang="en-US" altLang="zh-CN" sz="1800" dirty="0">
                <a:solidFill>
                  <a:srgbClr val="0000FF"/>
                </a:solidFill>
                <a:latin typeface="Consolas" pitchFamily="49" charset="0"/>
                <a:ea typeface="仿宋" pitchFamily="49" charset="-122"/>
                <a:cs typeface="Consolas" pitchFamily="49" charset="0"/>
              </a:rPr>
              <a:t>a[s..t]</a:t>
            </a:r>
            <a:r>
              <a:rPr lang="zh-CN" altLang="en-US" sz="1800" dirty="0">
                <a:solidFill>
                  <a:srgbClr val="0000FF"/>
                </a:solidFill>
                <a:latin typeface="Consolas" pitchFamily="49" charset="0"/>
                <a:ea typeface="仿宋" pitchFamily="49" charset="-122"/>
                <a:cs typeface="Consolas" pitchFamily="49" charset="0"/>
              </a:rPr>
              <a:t>序列中找第</a:t>
            </a:r>
            <a:r>
              <a:rPr lang="en-US" altLang="zh-CN" sz="1800" dirty="0">
                <a:solidFill>
                  <a:srgbClr val="0000FF"/>
                </a:solidFill>
                <a:latin typeface="Consolas" pitchFamily="49" charset="0"/>
                <a:ea typeface="仿宋" pitchFamily="49" charset="-122"/>
                <a:cs typeface="Consolas" pitchFamily="49" charset="0"/>
              </a:rPr>
              <a:t>k</a:t>
            </a:r>
            <a:r>
              <a:rPr lang="zh-CN" altLang="en-US" sz="1800" dirty="0">
                <a:solidFill>
                  <a:srgbClr val="0000FF"/>
                </a:solidFill>
                <a:latin typeface="Consolas" pitchFamily="49" charset="0"/>
                <a:ea typeface="仿宋" pitchFamily="49" charset="-122"/>
                <a:cs typeface="Consolas" pitchFamily="49" charset="0"/>
              </a:rPr>
              <a:t>小的元素</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i=s</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t,tmp</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(s&lt;t)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=a[s];</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(i!=j)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从区间两端交替向中间扫描，直至</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为止</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while (j&gt;i &amp;&amp; a[j]&gt;=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j--;</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a[i]=a[j];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前移到</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的位置</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(i&lt;j &amp;&amp; a[i]&lt;=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i++;</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a[j]=a[i];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后移到</a:t>
            </a:r>
            <a:r>
              <a:rPr lang="en-US" altLang="zh-CN" sz="1800" dirty="0">
                <a:solidFill>
                  <a:srgbClr val="00B0F0"/>
                </a:solidFill>
                <a:latin typeface="Consolas" pitchFamily="49" charset="0"/>
                <a:ea typeface="仿宋" pitchFamily="49" charset="-122"/>
                <a:cs typeface="Consolas" pitchFamily="49" charset="0"/>
              </a:rPr>
              <a:t>a[j]</a:t>
            </a:r>
            <a:r>
              <a:rPr lang="zh-CN" altLang="en-US" sz="1800" dirty="0">
                <a:solidFill>
                  <a:srgbClr val="00B0F0"/>
                </a:solidFill>
                <a:latin typeface="Consolas" pitchFamily="49" charset="0"/>
                <a:ea typeface="仿宋" pitchFamily="49" charset="-122"/>
                <a:cs typeface="Consolas" pitchFamily="49" charset="0"/>
              </a:rPr>
              <a:t>的位置</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a[i]=</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a:solidFill>
                  <a:srgbClr val="FF00FF"/>
                </a:solidFill>
                <a:latin typeface="Consolas" pitchFamily="49" charset="0"/>
                <a:ea typeface="仿宋" pitchFamily="49" charset="-122"/>
                <a:cs typeface="Consolas" pitchFamily="49" charset="0"/>
              </a:rPr>
              <a:t>k-1==i</a:t>
            </a:r>
            <a:r>
              <a:rPr lang="en-US" altLang="zh-CN" sz="1800" dirty="0">
                <a:solidFill>
                  <a:srgbClr val="0000FF"/>
                </a:solidFill>
                <a:latin typeface="Consolas" pitchFamily="49" charset="0"/>
                <a:ea typeface="仿宋" pitchFamily="49" charset="-122"/>
                <a:cs typeface="Consolas" pitchFamily="49" charset="0"/>
              </a:rPr>
              <a:t>) return a[i];</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if (</a:t>
            </a:r>
            <a:r>
              <a:rPr lang="en-US" altLang="zh-CN" sz="1800" dirty="0">
                <a:solidFill>
                  <a:srgbClr val="FF00FF"/>
                </a:solidFill>
                <a:latin typeface="Consolas" pitchFamily="49" charset="0"/>
                <a:ea typeface="仿宋" pitchFamily="49" charset="-122"/>
                <a:cs typeface="Consolas" pitchFamily="49" charset="0"/>
              </a:rPr>
              <a:t>k-1&lt;i</a:t>
            </a: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FF0000"/>
                </a:solidFill>
                <a:latin typeface="Consolas" pitchFamily="49" charset="0"/>
                <a:ea typeface="仿宋" pitchFamily="49" charset="-122"/>
                <a:cs typeface="Consolas" pitchFamily="49" charset="0"/>
              </a:rPr>
              <a:t>QuickSelect</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k);	</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在左区间中递归查找</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return </a:t>
            </a:r>
            <a:r>
              <a:rPr lang="en-US" altLang="zh-CN" sz="1800" dirty="0" err="1">
                <a:solidFill>
                  <a:srgbClr val="FF0000"/>
                </a:solidFill>
                <a:latin typeface="Consolas" pitchFamily="49" charset="0"/>
                <a:ea typeface="仿宋" pitchFamily="49" charset="-122"/>
                <a:cs typeface="Consolas" pitchFamily="49" charset="0"/>
              </a:rPr>
              <a:t>QuickSelect</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k);			</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在右区间中递归查找</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if (s==t &amp;&amp; s==k-1)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区间内只有一个元素且为</a:t>
            </a:r>
            <a:r>
              <a:rPr lang="en-US" altLang="zh-CN" sz="1800" dirty="0">
                <a:solidFill>
                  <a:srgbClr val="00B0F0"/>
                </a:solidFill>
                <a:latin typeface="Consolas" pitchFamily="49" charset="0"/>
                <a:ea typeface="仿宋" pitchFamily="49" charset="-122"/>
                <a:cs typeface="Consolas" pitchFamily="49" charset="0"/>
              </a:rPr>
              <a:t>a[k-1]</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a[k-1];</a:t>
            </a:r>
          </a:p>
          <a:p>
            <a:pPr>
              <a:lnSpc>
                <a:spcPct val="9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1">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251">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1251">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251">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251">
                                            <p:txEl>
                                              <p:pRg st="17" end="1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251">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25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57158" y="1208853"/>
            <a:ext cx="8280400" cy="3600986"/>
          </a:xfrm>
          <a:prstGeom prst="rect">
            <a:avLst/>
          </a:prstGeom>
          <a:noFill/>
          <a:ln w="9525">
            <a:noFill/>
            <a:miter lim="800000"/>
            <a:headEnd/>
            <a:tailEnd/>
          </a:ln>
          <a:effectLst/>
        </p:spPr>
        <p:txBody>
          <a:bodyPr>
            <a:spAutoFit/>
          </a:bodyPr>
          <a:lstStyle/>
          <a:p>
            <a:pPr>
              <a:lnSpc>
                <a:spcPct val="150000"/>
              </a:lnSpc>
            </a:pPr>
            <a:r>
              <a:rPr lang="zh-CN" altLang="pt-BR" sz="2200" dirty="0">
                <a:ea typeface="楷体" pitchFamily="49" charset="-122"/>
                <a:cs typeface="Times New Roman" pitchFamily="18" charset="0"/>
              </a:rPr>
              <a:t>　</a:t>
            </a:r>
            <a:r>
              <a:rPr lang="zh-CN" altLang="pt-BR" sz="2200">
                <a:ea typeface="楷体" pitchFamily="49" charset="-122"/>
                <a:cs typeface="Times New Roman" pitchFamily="18" charset="0"/>
              </a:rPr>
              <a:t>　</a:t>
            </a:r>
            <a:r>
              <a:rPr lang="en-US" altLang="zh-CN" sz="2200">
                <a:solidFill>
                  <a:srgbClr val="FF0000"/>
                </a:solidFill>
                <a:latin typeface="微软雅黑" pitchFamily="34" charset="-122"/>
                <a:ea typeface="微软雅黑" pitchFamily="34" charset="-122"/>
                <a:cs typeface="Times New Roman" pitchFamily="18" charset="0"/>
              </a:rPr>
              <a:t>【</a:t>
            </a:r>
            <a:r>
              <a:rPr lang="zh-CN" altLang="pt-BR" sz="2200">
                <a:solidFill>
                  <a:srgbClr val="FF0000"/>
                </a:solidFill>
                <a:latin typeface="微软雅黑" pitchFamily="34" charset="-122"/>
                <a:ea typeface="微软雅黑" pitchFamily="34" charset="-122"/>
                <a:cs typeface="Times New Roman" pitchFamily="18" charset="0"/>
              </a:rPr>
              <a:t>算法分析</a:t>
            </a:r>
            <a:r>
              <a:rPr lang="en-US" altLang="zh-CN" sz="2200">
                <a:solidFill>
                  <a:srgbClr val="FF0000"/>
                </a:solidFill>
                <a:latin typeface="微软雅黑" pitchFamily="34" charset="-122"/>
                <a:ea typeface="微软雅黑" pitchFamily="34" charset="-122"/>
                <a:cs typeface="Times New Roman" pitchFamily="18" charset="0"/>
              </a:rPr>
              <a:t>】</a:t>
            </a:r>
            <a:r>
              <a:rPr lang="zh-CN" altLang="pt-BR" sz="2000">
                <a:solidFill>
                  <a:srgbClr val="0000FF"/>
                </a:solidFill>
                <a:latin typeface="Consolas" pitchFamily="49" charset="0"/>
                <a:ea typeface="楷体" pitchFamily="49" charset="-122"/>
                <a:cs typeface="Consolas" pitchFamily="49" charset="0"/>
              </a:rPr>
              <a:t>对于</a:t>
            </a:r>
            <a:r>
              <a:rPr lang="pt-BR" altLang="zh-CN" sz="2000">
                <a:solidFill>
                  <a:srgbClr val="0000FF"/>
                </a:solidFill>
                <a:latin typeface="Consolas" pitchFamily="49" charset="0"/>
                <a:ea typeface="楷体" pitchFamily="49" charset="-122"/>
                <a:cs typeface="Consolas" pitchFamily="49" charset="0"/>
              </a:rPr>
              <a:t>QuickSelect(</a:t>
            </a:r>
            <a:r>
              <a:rPr lang="pt-BR" altLang="zh-CN" sz="2000" i="1">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s</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t</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算法</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设</a:t>
            </a:r>
            <a:r>
              <a:rPr lang="zh-CN" altLang="pt-BR" sz="2000" dirty="0">
                <a:solidFill>
                  <a:srgbClr val="0000FF"/>
                </a:solidFill>
                <a:latin typeface="Consolas" pitchFamily="49" charset="0"/>
                <a:ea typeface="楷体" pitchFamily="49" charset="-122"/>
                <a:cs typeface="Consolas" pitchFamily="49" charset="0"/>
              </a:rPr>
              <a:t>序列</a:t>
            </a:r>
            <a:r>
              <a:rPr lang="pt-BR" altLang="zh-CN" sz="2000" i="1"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中含有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a:t>
            </a:r>
            <a:r>
              <a:rPr lang="zh-CN" altLang="pt-BR" sz="2000">
                <a:solidFill>
                  <a:srgbClr val="0000FF"/>
                </a:solidFill>
                <a:latin typeface="Consolas" pitchFamily="49" charset="0"/>
                <a:ea typeface="楷体" pitchFamily="49" charset="-122"/>
                <a:cs typeface="Consolas" pitchFamily="49" charset="0"/>
              </a:rPr>
              <a:t>元素</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其</a:t>
            </a:r>
            <a:r>
              <a:rPr lang="zh-CN" altLang="pt-BR" sz="2000" dirty="0">
                <a:solidFill>
                  <a:srgbClr val="0000FF"/>
                </a:solidFill>
                <a:latin typeface="Consolas" pitchFamily="49" charset="0"/>
                <a:ea typeface="楷体" pitchFamily="49" charset="-122"/>
                <a:cs typeface="Consolas" pitchFamily="49" charset="0"/>
              </a:rPr>
              <a:t>比较次数的递推式为：</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T</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T</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/2)+O(</a:t>
            </a:r>
            <a:r>
              <a:rPr lang="en-US" altLang="zh-CN" sz="2000" i="1" dirty="0">
                <a:solidFill>
                  <a:srgbClr val="FF00FF"/>
                </a:solidFill>
                <a:latin typeface="Consolas" pitchFamily="49" charset="0"/>
                <a:ea typeface="楷体" pitchFamily="49" charset="-122"/>
                <a:cs typeface="Consolas" pitchFamily="49" charset="0"/>
              </a:rPr>
              <a:t>n</a:t>
            </a:r>
            <a:r>
              <a:rPr lang="en-US" altLang="zh-CN" sz="2000" dirty="0">
                <a:solidFill>
                  <a:srgbClr val="FF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可以推导出</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O(</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，这</a:t>
            </a:r>
            <a:r>
              <a:rPr lang="zh-CN" altLang="en-US" sz="1800" dirty="0">
                <a:solidFill>
                  <a:srgbClr val="0000FF"/>
                </a:solidFill>
                <a:latin typeface="Consolas" pitchFamily="49" charset="0"/>
                <a:ea typeface="仿宋" pitchFamily="49" charset="-122"/>
                <a:cs typeface="Consolas" pitchFamily="49" charset="0"/>
              </a:rPr>
              <a:t>是最好的</a:t>
            </a:r>
            <a:r>
              <a:rPr lang="zh-CN" altLang="en-US" sz="1800">
                <a:solidFill>
                  <a:srgbClr val="0000FF"/>
                </a:solidFill>
                <a:latin typeface="Consolas" pitchFamily="49" charset="0"/>
                <a:ea typeface="仿宋" pitchFamily="49" charset="-122"/>
                <a:cs typeface="Consolas" pitchFamily="49" charset="0"/>
              </a:rPr>
              <a:t>情况，即</a:t>
            </a:r>
            <a:r>
              <a:rPr lang="zh-CN" altLang="en-US" sz="1800" dirty="0">
                <a:solidFill>
                  <a:srgbClr val="0000FF"/>
                </a:solidFill>
                <a:latin typeface="Consolas" pitchFamily="49" charset="0"/>
                <a:ea typeface="仿宋" pitchFamily="49" charset="-122"/>
                <a:cs typeface="Consolas" pitchFamily="49" charset="0"/>
              </a:rPr>
              <a:t>每次划分的基准恰好是中</a:t>
            </a:r>
            <a:r>
              <a:rPr lang="zh-CN" altLang="en-US" sz="1800">
                <a:solidFill>
                  <a:srgbClr val="0000FF"/>
                </a:solidFill>
                <a:latin typeface="Consolas" pitchFamily="49" charset="0"/>
                <a:ea typeface="仿宋" pitchFamily="49" charset="-122"/>
                <a:cs typeface="Consolas" pitchFamily="49" charset="0"/>
              </a:rPr>
              <a:t>位数，将</a:t>
            </a:r>
            <a:r>
              <a:rPr lang="zh-CN" altLang="en-US" sz="1800" dirty="0">
                <a:solidFill>
                  <a:srgbClr val="0000FF"/>
                </a:solidFill>
                <a:latin typeface="Consolas" pitchFamily="49" charset="0"/>
                <a:ea typeface="仿宋" pitchFamily="49" charset="-122"/>
                <a:cs typeface="Consolas" pitchFamily="49" charset="0"/>
              </a:rPr>
              <a:t>一个序列划分为长度大致相等的两个子序列。</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在最坏情</a:t>
            </a:r>
            <a:r>
              <a:rPr lang="zh-CN" altLang="en-US" sz="1800">
                <a:solidFill>
                  <a:srgbClr val="0000FF"/>
                </a:solidFill>
                <a:latin typeface="Consolas" pitchFamily="49" charset="0"/>
                <a:ea typeface="仿宋" pitchFamily="49" charset="-122"/>
                <a:cs typeface="Consolas" pitchFamily="49" charset="0"/>
              </a:rPr>
              <a:t>况下，每</a:t>
            </a:r>
            <a:r>
              <a:rPr lang="zh-CN" altLang="en-US" sz="1800" dirty="0">
                <a:solidFill>
                  <a:srgbClr val="0000FF"/>
                </a:solidFill>
                <a:latin typeface="Consolas" pitchFamily="49" charset="0"/>
                <a:ea typeface="仿宋" pitchFamily="49" charset="-122"/>
                <a:cs typeface="Consolas" pitchFamily="49" charset="0"/>
              </a:rPr>
              <a:t>次划分的基准恰好是序列中的最大值或最</a:t>
            </a:r>
            <a:r>
              <a:rPr lang="zh-CN" altLang="en-US" sz="1800">
                <a:solidFill>
                  <a:srgbClr val="0000FF"/>
                </a:solidFill>
                <a:latin typeface="Consolas" pitchFamily="49" charset="0"/>
                <a:ea typeface="仿宋" pitchFamily="49" charset="-122"/>
                <a:cs typeface="Consolas" pitchFamily="49" charset="0"/>
              </a:rPr>
              <a:t>小值，则</a:t>
            </a:r>
            <a:r>
              <a:rPr lang="zh-CN" altLang="en-US" sz="1800" dirty="0">
                <a:solidFill>
                  <a:srgbClr val="0000FF"/>
                </a:solidFill>
                <a:latin typeface="Consolas" pitchFamily="49" charset="0"/>
                <a:ea typeface="仿宋" pitchFamily="49" charset="-122"/>
                <a:cs typeface="Consolas" pitchFamily="49" charset="0"/>
              </a:rPr>
              <a:t>处理区间只比上一次减少</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a:t>
            </a:r>
            <a:r>
              <a:rPr lang="zh-CN" altLang="en-US" sz="1800">
                <a:solidFill>
                  <a:srgbClr val="0000FF"/>
                </a:solidFill>
                <a:latin typeface="Consolas" pitchFamily="49" charset="0"/>
                <a:ea typeface="仿宋" pitchFamily="49" charset="-122"/>
                <a:cs typeface="Consolas" pitchFamily="49" charset="0"/>
              </a:rPr>
              <a:t>元素，此</a:t>
            </a:r>
            <a:r>
              <a:rPr lang="zh-CN" altLang="en-US" sz="1800" dirty="0">
                <a:solidFill>
                  <a:srgbClr val="0000FF"/>
                </a:solidFill>
                <a:latin typeface="Consolas" pitchFamily="49" charset="0"/>
                <a:ea typeface="仿宋" pitchFamily="49" charset="-122"/>
                <a:cs typeface="Consolas" pitchFamily="49" charset="0"/>
              </a:rPr>
              <a:t>时比较次数为</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err="1">
                <a:solidFill>
                  <a:srgbClr val="0000FF"/>
                </a:solidFill>
                <a:latin typeface="Consolas" pitchFamily="49" charset="0"/>
                <a:ea typeface="仿宋" pitchFamily="49" charset="-122"/>
                <a:cs typeface="Consolas" pitchFamily="49" charset="0"/>
              </a:rPr>
              <a:t>n</a:t>
            </a:r>
            <a:r>
              <a:rPr lang="en-US" altLang="zh-CN" sz="1800" baseline="30000" dirty="0" err="1">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在平均情况下该算法的时间复杂度为</a:t>
            </a:r>
            <a:r>
              <a:rPr lang="en-US" altLang="zh-CN" sz="1800" dirty="0">
                <a:solidFill>
                  <a:srgbClr val="0000FF"/>
                </a:solidFill>
                <a:latin typeface="Consolas" pitchFamily="49" charset="0"/>
                <a:ea typeface="仿宋" pitchFamily="49" charset="-122"/>
                <a:cs typeface="Consolas" pitchFamily="49" charset="0"/>
              </a:rPr>
              <a:t>O(</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descr="纸莎草纸"/>
          <p:cNvSpPr txBox="1">
            <a:spLocks noChangeArrowheads="1"/>
          </p:cNvSpPr>
          <p:nvPr/>
        </p:nvSpPr>
        <p:spPr bwMode="auto">
          <a:xfrm>
            <a:off x="539750" y="260350"/>
            <a:ext cx="6675455"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3.3.4 </a:t>
            </a:r>
            <a:r>
              <a:rPr lang="zh-CN" altLang="en-US" sz="2800" dirty="0">
                <a:solidFill>
                  <a:srgbClr val="FF0000"/>
                </a:solidFill>
                <a:latin typeface="Consolas" pitchFamily="49" charset="0"/>
                <a:ea typeface="微软雅黑" pitchFamily="34" charset="-122"/>
                <a:cs typeface="Consolas" pitchFamily="49" charset="0"/>
              </a:rPr>
              <a:t>寻找两个等长有序序列的中位数</a:t>
            </a:r>
          </a:p>
        </p:txBody>
      </p:sp>
      <p:sp>
        <p:nvSpPr>
          <p:cNvPr id="179203" name="Text Box 3"/>
          <p:cNvSpPr txBox="1">
            <a:spLocks noChangeArrowheads="1"/>
          </p:cNvSpPr>
          <p:nvPr/>
        </p:nvSpPr>
        <p:spPr bwMode="auto">
          <a:xfrm>
            <a:off x="500034" y="1571612"/>
            <a:ext cx="7921625" cy="167738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ea typeface="楷体" pitchFamily="49" charset="-122"/>
                <a:cs typeface="Times New Roman" pitchFamily="18" charset="0"/>
              </a:rPr>
              <a:t>　　</a:t>
            </a:r>
            <a:r>
              <a:rPr lang="en-US" altLang="zh-CN" sz="2200" dirty="0">
                <a:solidFill>
                  <a:srgbClr val="FF0000"/>
                </a:solidFill>
                <a:latin typeface="微软雅黑" pitchFamily="34" charset="-122"/>
                <a:ea typeface="微软雅黑" pitchFamily="34" charset="-122"/>
                <a:cs typeface="Times New Roman" pitchFamily="18" charset="0"/>
              </a:rPr>
              <a:t>【</a:t>
            </a:r>
            <a:r>
              <a:rPr lang="zh-CN" altLang="en-US" sz="2200" dirty="0">
                <a:solidFill>
                  <a:srgbClr val="FF0000"/>
                </a:solidFill>
                <a:latin typeface="微软雅黑" pitchFamily="34" charset="-122"/>
                <a:ea typeface="微软雅黑" pitchFamily="34" charset="-122"/>
                <a:cs typeface="Times New Roman" pitchFamily="18" charset="0"/>
              </a:rPr>
              <a:t>问题描述</a:t>
            </a:r>
            <a:r>
              <a:rPr lang="en-US" altLang="zh-CN" sz="2200" dirty="0">
                <a:solidFill>
                  <a:srgbClr val="FF0000"/>
                </a:solidFill>
                <a:latin typeface="微软雅黑" pitchFamily="34" charset="-122"/>
                <a:ea typeface="微软雅黑" pitchFamily="34" charset="-122"/>
                <a:cs typeface="Times New Roman" pitchFamily="18" charset="0"/>
              </a:rPr>
              <a:t>】</a:t>
            </a:r>
            <a:r>
              <a:rPr lang="zh-CN" altLang="en-US" sz="2000" dirty="0">
                <a:solidFill>
                  <a:srgbClr val="0000FF"/>
                </a:solidFill>
                <a:latin typeface="Consolas" pitchFamily="49" charset="0"/>
                <a:ea typeface="楷体" pitchFamily="49" charset="-122"/>
                <a:cs typeface="Consolas" pitchFamily="49" charset="0"/>
              </a:rPr>
              <a:t>对于一个长度为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的有序序列（假设均为升序序列）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，处于中间位置的元素称为</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的中位数。</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设计一个算法求给定的两个有序序列的中位数。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500034" y="428604"/>
            <a:ext cx="7921625" cy="1885003"/>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例如，若序列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17</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，其中位数是</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，若</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8</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20)</a:t>
            </a:r>
            <a:r>
              <a:rPr lang="zh-CN" altLang="en-US" sz="2000" dirty="0">
                <a:solidFill>
                  <a:srgbClr val="0000FF"/>
                </a:solidFill>
                <a:latin typeface="Consolas" pitchFamily="49" charset="0"/>
                <a:ea typeface="楷体" pitchFamily="49" charset="-122"/>
                <a:cs typeface="Consolas" pitchFamily="49" charset="0"/>
              </a:rPr>
              <a:t>，其中位数为</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。两个等长有序序列的中位数是含它们所有元素的有序序列的中位数，例如</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两个有序序列的中位数为</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a:t>
            </a:r>
          </a:p>
        </p:txBody>
      </p:sp>
      <p:sp>
        <p:nvSpPr>
          <p:cNvPr id="179204" name="Text Box 4"/>
          <p:cNvSpPr txBox="1">
            <a:spLocks noChangeArrowheads="1"/>
          </p:cNvSpPr>
          <p:nvPr/>
        </p:nvSpPr>
        <p:spPr bwMode="auto">
          <a:xfrm>
            <a:off x="1042988" y="2854473"/>
            <a:ext cx="3024187"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p>
        </p:txBody>
      </p:sp>
      <p:sp>
        <p:nvSpPr>
          <p:cNvPr id="179205" name="Text Box 5"/>
          <p:cNvSpPr txBox="1">
            <a:spLocks noChangeArrowheads="1"/>
          </p:cNvSpPr>
          <p:nvPr/>
        </p:nvSpPr>
        <p:spPr bwMode="auto">
          <a:xfrm>
            <a:off x="4194190" y="2854473"/>
            <a:ext cx="2592388"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9206" name="AutoShape 6"/>
          <p:cNvSpPr>
            <a:spLocks noChangeArrowheads="1"/>
          </p:cNvSpPr>
          <p:nvPr/>
        </p:nvSpPr>
        <p:spPr bwMode="auto">
          <a:xfrm>
            <a:off x="3635375" y="3430736"/>
            <a:ext cx="288925" cy="431800"/>
          </a:xfrm>
          <a:prstGeom prst="downArrow">
            <a:avLst>
              <a:gd name="adj1" fmla="val 50000"/>
              <a:gd name="adj2" fmla="val 37363"/>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latin typeface="Consolas" pitchFamily="49" charset="0"/>
              <a:cs typeface="Consolas" pitchFamily="49" charset="0"/>
            </a:endParaRPr>
          </a:p>
        </p:txBody>
      </p:sp>
      <p:sp>
        <p:nvSpPr>
          <p:cNvPr id="179207" name="Text Box 7"/>
          <p:cNvSpPr txBox="1">
            <a:spLocks noChangeArrowheads="1"/>
          </p:cNvSpPr>
          <p:nvPr/>
        </p:nvSpPr>
        <p:spPr bwMode="auto">
          <a:xfrm>
            <a:off x="1500166" y="4071942"/>
            <a:ext cx="5429288" cy="461665"/>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0000FF"/>
                </a:solidFill>
                <a:latin typeface="Consolas" pitchFamily="49" charset="0"/>
                <a:cs typeface="Consolas" pitchFamily="49" charset="0"/>
              </a:rPr>
              <a:t>c=(2</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4</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6</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8</a:t>
            </a:r>
            <a:r>
              <a:rPr lang="zh-CN" altLang="en-US" sz="2000" dirty="0">
                <a:solidFill>
                  <a:srgbClr val="0000FF"/>
                </a:solidFill>
                <a:latin typeface="Consolas" pitchFamily="49" charset="0"/>
                <a:cs typeface="Consolas" pitchFamily="49" charset="0"/>
              </a:rPr>
              <a:t>，</a:t>
            </a:r>
            <a:r>
              <a:rPr lang="en-US" altLang="zh-CN" dirty="0">
                <a:solidFill>
                  <a:srgbClr val="FF0000"/>
                </a:solidFill>
                <a:latin typeface="Consolas" pitchFamily="49" charset="0"/>
                <a:cs typeface="Consolas" pitchFamily="49" charset="0"/>
              </a:rPr>
              <a:t>11</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13</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15</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17</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19</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20)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68313" y="260350"/>
            <a:ext cx="8135937" cy="1985159"/>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问题求解</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对于</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个元素的有序序列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为奇</a:t>
            </a:r>
            <a:r>
              <a:rPr lang="zh-CN" altLang="en-US" sz="2000">
                <a:solidFill>
                  <a:srgbClr val="0000FF"/>
                </a:solidFill>
                <a:latin typeface="Consolas" pitchFamily="49" charset="0"/>
                <a:ea typeface="楷体" pitchFamily="49" charset="-122"/>
                <a:cs typeface="Consolas" pitchFamily="49" charset="0"/>
              </a:rPr>
              <a:t>数时，中</a:t>
            </a:r>
            <a:r>
              <a:rPr lang="zh-CN" altLang="en-US" sz="2000" dirty="0">
                <a:solidFill>
                  <a:srgbClr val="0000FF"/>
                </a:solidFill>
                <a:latin typeface="Consolas" pitchFamily="49" charset="0"/>
                <a:ea typeface="楷体" pitchFamily="49" charset="-122"/>
                <a:cs typeface="Consolas" pitchFamily="49" charset="0"/>
              </a:rPr>
              <a:t>位数是出现在</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处；当</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为偶</a:t>
            </a:r>
            <a:r>
              <a:rPr lang="zh-CN" altLang="en-US" sz="2000">
                <a:solidFill>
                  <a:srgbClr val="0000FF"/>
                </a:solidFill>
                <a:latin typeface="Consolas" pitchFamily="49" charset="0"/>
                <a:ea typeface="楷体" pitchFamily="49" charset="-122"/>
                <a:cs typeface="Consolas" pitchFamily="49" charset="0"/>
              </a:rPr>
              <a:t>数时，中</a:t>
            </a:r>
            <a:r>
              <a:rPr lang="zh-CN" altLang="en-US" sz="2000" dirty="0">
                <a:solidFill>
                  <a:srgbClr val="0000FF"/>
                </a:solidFill>
                <a:latin typeface="Consolas" pitchFamily="49" charset="0"/>
                <a:ea typeface="楷体" pitchFamily="49" charset="-122"/>
                <a:cs typeface="Consolas" pitchFamily="49" charset="0"/>
              </a:rPr>
              <a:t>位数下标有</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（下中位）和</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（上中位）两个。为了</a:t>
            </a:r>
            <a:r>
              <a:rPr lang="zh-CN" altLang="en-US" sz="2000">
                <a:solidFill>
                  <a:srgbClr val="0000FF"/>
                </a:solidFill>
                <a:latin typeface="Consolas" pitchFamily="49" charset="0"/>
                <a:ea typeface="楷体" pitchFamily="49" charset="-122"/>
                <a:cs typeface="Consolas" pitchFamily="49" charset="0"/>
              </a:rPr>
              <a:t>简单，仅</a:t>
            </a:r>
            <a:r>
              <a:rPr lang="zh-CN" altLang="en-US" sz="2000" dirty="0">
                <a:solidFill>
                  <a:srgbClr val="0000FF"/>
                </a:solidFill>
                <a:latin typeface="Consolas" pitchFamily="49" charset="0"/>
                <a:ea typeface="楷体" pitchFamily="49" charset="-122"/>
                <a:cs typeface="Consolas" pitchFamily="49" charset="0"/>
              </a:rPr>
              <a:t>考虑中位数为</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处。</a:t>
            </a:r>
          </a:p>
        </p:txBody>
      </p:sp>
      <p:sp>
        <p:nvSpPr>
          <p:cNvPr id="178179" name="Text Box 3"/>
          <p:cNvSpPr txBox="1">
            <a:spLocks noChangeArrowheads="1"/>
          </p:cNvSpPr>
          <p:nvPr/>
        </p:nvSpPr>
        <p:spPr bwMode="auto">
          <a:xfrm>
            <a:off x="1260475" y="2730653"/>
            <a:ext cx="3024188"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13</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p>
        </p:txBody>
      </p:sp>
      <p:sp>
        <p:nvSpPr>
          <p:cNvPr id="178180" name="Text Box 4"/>
          <p:cNvSpPr txBox="1">
            <a:spLocks noChangeArrowheads="1"/>
          </p:cNvSpPr>
          <p:nvPr/>
        </p:nvSpPr>
        <p:spPr bwMode="auto">
          <a:xfrm>
            <a:off x="4641853" y="2730653"/>
            <a:ext cx="400211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b</a:t>
            </a:r>
            <a:r>
              <a:rPr lang="en-US" altLang="zh-CN" sz="2000">
                <a:solidFill>
                  <a:srgbClr val="0000FF"/>
                </a:solidFill>
                <a:latin typeface="Consolas" pitchFamily="49" charset="0"/>
                <a:cs typeface="Consolas" pitchFamily="49" charset="0"/>
              </a:rPr>
              <a:t>=(2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8183" name="Text Box 7"/>
          <p:cNvSpPr txBox="1">
            <a:spLocks noChangeArrowheads="1"/>
          </p:cNvSpPr>
          <p:nvPr/>
        </p:nvSpPr>
        <p:spPr bwMode="auto">
          <a:xfrm>
            <a:off x="1714480" y="2357430"/>
            <a:ext cx="2857520"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 </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a:t>
            </a:r>
          </a:p>
        </p:txBody>
      </p:sp>
      <p:sp>
        <p:nvSpPr>
          <p:cNvPr id="178184" name="Text Box 8"/>
          <p:cNvSpPr txBox="1">
            <a:spLocks noChangeArrowheads="1"/>
          </p:cNvSpPr>
          <p:nvPr/>
        </p:nvSpPr>
        <p:spPr bwMode="auto">
          <a:xfrm>
            <a:off x="5026755" y="2417916"/>
            <a:ext cx="2688518"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a:t>
            </a:r>
          </a:p>
        </p:txBody>
      </p:sp>
      <p:grpSp>
        <p:nvGrpSpPr>
          <p:cNvPr id="18" name="组合 17"/>
          <p:cNvGrpSpPr/>
          <p:nvPr/>
        </p:nvGrpSpPr>
        <p:grpSpPr>
          <a:xfrm>
            <a:off x="1500166" y="3281516"/>
            <a:ext cx="6162701" cy="2004872"/>
            <a:chOff x="1500166" y="3281516"/>
            <a:chExt cx="6162701" cy="2004872"/>
          </a:xfrm>
        </p:grpSpPr>
        <p:sp>
          <p:nvSpPr>
            <p:cNvPr id="178181" name="AutoShape 5"/>
            <p:cNvSpPr>
              <a:spLocks noChangeArrowheads="1"/>
            </p:cNvSpPr>
            <p:nvPr/>
          </p:nvSpPr>
          <p:spPr bwMode="auto">
            <a:xfrm>
              <a:off x="4357686" y="3281516"/>
              <a:ext cx="288925" cy="504825"/>
            </a:xfrm>
            <a:prstGeom prst="downArrow">
              <a:avLst>
                <a:gd name="adj1" fmla="val 50000"/>
                <a:gd name="adj2" fmla="val 43681"/>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000">
                <a:solidFill>
                  <a:srgbClr val="0000FF"/>
                </a:solidFill>
                <a:latin typeface="Consolas" pitchFamily="49" charset="0"/>
                <a:cs typeface="Consolas" pitchFamily="49" charset="0"/>
              </a:endParaRPr>
            </a:p>
          </p:txBody>
        </p:sp>
        <p:sp>
          <p:nvSpPr>
            <p:cNvPr id="178182" name="Text Box 6"/>
            <p:cNvSpPr txBox="1">
              <a:spLocks noChangeArrowheads="1"/>
            </p:cNvSpPr>
            <p:nvPr/>
          </p:nvSpPr>
          <p:spPr bwMode="auto">
            <a:xfrm>
              <a:off x="1500166" y="4170516"/>
              <a:ext cx="6162701"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00FF"/>
                  </a:solidFill>
                  <a:latin typeface="Consolas" pitchFamily="49" charset="0"/>
                  <a:cs typeface="Consolas" pitchFamily="49" charset="0"/>
                </a:rPr>
                <a:t>c=(2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4</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6</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8</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11</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12</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15</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17</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19</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a:t>
              </a:r>
            </a:p>
          </p:txBody>
        </p:sp>
        <p:sp>
          <p:nvSpPr>
            <p:cNvPr id="178185" name="Text Box 9"/>
            <p:cNvSpPr txBox="1">
              <a:spLocks noChangeArrowheads="1"/>
            </p:cNvSpPr>
            <p:nvPr/>
          </p:nvSpPr>
          <p:spPr bwMode="auto">
            <a:xfrm>
              <a:off x="1909608" y="3857778"/>
              <a:ext cx="5448474" cy="400110"/>
            </a:xfrm>
            <a:prstGeom prst="rect">
              <a:avLst/>
            </a:prstGeom>
            <a:noFill/>
            <a:ln w="9525">
              <a:noFill/>
              <a:miter lim="800000"/>
              <a:headEnd/>
              <a:tailEnd/>
            </a:ln>
            <a:effectLst/>
          </p:spPr>
          <p:txBody>
            <a:bodyPr wrap="square">
              <a:spAutoFit/>
            </a:bodyPr>
            <a:lstStyle/>
            <a:p>
              <a:pPr>
                <a:spcBef>
                  <a:spcPct val="50000"/>
                </a:spcBef>
              </a:pPr>
              <a:r>
                <a:rPr lang="en-US" altLang="zh-CN" sz="2000">
                  <a:solidFill>
                    <a:srgbClr val="006600"/>
                  </a:solidFill>
                  <a:latin typeface="Consolas" pitchFamily="49" charset="0"/>
                  <a:cs typeface="Consolas" pitchFamily="49" charset="0"/>
                </a:rPr>
                <a:t>0</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1</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2</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3</a:t>
              </a:r>
              <a:r>
                <a:rPr lang="zh-CN" altLang="en-US" sz="2000">
                  <a:solidFill>
                    <a:srgbClr val="006600"/>
                  </a:solidFill>
                  <a:latin typeface="Consolas" pitchFamily="49" charset="0"/>
                  <a:cs typeface="Consolas" pitchFamily="49" charset="0"/>
                </a:rPr>
                <a:t>　 </a:t>
              </a:r>
              <a:r>
                <a:rPr lang="en-US" altLang="zh-CN" sz="2000">
                  <a:solidFill>
                    <a:srgbClr val="006600"/>
                  </a:solidFill>
                  <a:latin typeface="Consolas" pitchFamily="49" charset="0"/>
                  <a:cs typeface="Consolas" pitchFamily="49" charset="0"/>
                </a:rPr>
                <a:t>4   5   6   7   8   9</a:t>
              </a:r>
            </a:p>
          </p:txBody>
        </p:sp>
        <p:sp>
          <p:nvSpPr>
            <p:cNvPr id="178186" name="Text Box 10"/>
            <p:cNvSpPr txBox="1">
              <a:spLocks noChangeArrowheads="1"/>
            </p:cNvSpPr>
            <p:nvPr/>
          </p:nvSpPr>
          <p:spPr bwMode="auto">
            <a:xfrm>
              <a:off x="3214678" y="4886278"/>
              <a:ext cx="2500330"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=4</a:t>
              </a:r>
            </a:p>
          </p:txBody>
        </p:sp>
        <p:sp>
          <p:nvSpPr>
            <p:cNvPr id="178187" name="Line 11"/>
            <p:cNvSpPr>
              <a:spLocks noChangeShapeType="1"/>
            </p:cNvSpPr>
            <p:nvPr/>
          </p:nvSpPr>
          <p:spPr bwMode="auto">
            <a:xfrm flipV="1">
              <a:off x="4286248" y="4578503"/>
              <a:ext cx="0" cy="287338"/>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grpSp>
        <p:nvGrpSpPr>
          <p:cNvPr id="17" name="组合 16"/>
          <p:cNvGrpSpPr/>
          <p:nvPr/>
        </p:nvGrpSpPr>
        <p:grpSpPr>
          <a:xfrm>
            <a:off x="5286380" y="3143248"/>
            <a:ext cx="2403840" cy="573303"/>
            <a:chOff x="5286380" y="3143248"/>
            <a:chExt cx="2403840" cy="573303"/>
          </a:xfrm>
        </p:grpSpPr>
        <p:sp>
          <p:nvSpPr>
            <p:cNvPr id="178188" name="Text Box 12"/>
            <p:cNvSpPr txBox="1">
              <a:spLocks noChangeArrowheads="1"/>
            </p:cNvSpPr>
            <p:nvPr/>
          </p:nvSpPr>
          <p:spPr bwMode="auto">
            <a:xfrm>
              <a:off x="5286380" y="3316441"/>
              <a:ext cx="2403840"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=2</a:t>
              </a:r>
            </a:p>
          </p:txBody>
        </p:sp>
        <p:sp>
          <p:nvSpPr>
            <p:cNvPr id="178189" name="Line 13"/>
            <p:cNvSpPr>
              <a:spLocks noChangeShapeType="1"/>
            </p:cNvSpPr>
            <p:nvPr/>
          </p:nvSpPr>
          <p:spPr bwMode="auto">
            <a:xfrm flipV="1">
              <a:off x="6286512" y="3143248"/>
              <a:ext cx="0" cy="287337"/>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grpSp>
        <p:nvGrpSpPr>
          <p:cNvPr id="16" name="组合 15"/>
          <p:cNvGrpSpPr/>
          <p:nvPr/>
        </p:nvGrpSpPr>
        <p:grpSpPr>
          <a:xfrm>
            <a:off x="2000232" y="3134377"/>
            <a:ext cx="2373315" cy="582174"/>
            <a:chOff x="2000232" y="3134377"/>
            <a:chExt cx="2373315" cy="582174"/>
          </a:xfrm>
        </p:grpSpPr>
        <p:sp>
          <p:nvSpPr>
            <p:cNvPr id="178190" name="Text Box 14"/>
            <p:cNvSpPr txBox="1">
              <a:spLocks noChangeArrowheads="1"/>
            </p:cNvSpPr>
            <p:nvPr/>
          </p:nvSpPr>
          <p:spPr bwMode="auto">
            <a:xfrm>
              <a:off x="2000232" y="3316441"/>
              <a:ext cx="2373315"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sym typeface="Symbol" pitchFamily="18" charset="2"/>
                </a:rPr>
                <a:t></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t</a:t>
              </a:r>
              <a:r>
                <a:rPr lang="en-US" altLang="zh-CN" sz="2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sym typeface="Symbol" pitchFamily="18" charset="2"/>
                </a:rPr>
                <a:t>=2</a:t>
              </a:r>
            </a:p>
          </p:txBody>
        </p:sp>
        <p:sp>
          <p:nvSpPr>
            <p:cNvPr id="178191" name="Line 15"/>
            <p:cNvSpPr>
              <a:spLocks noChangeShapeType="1"/>
            </p:cNvSpPr>
            <p:nvPr/>
          </p:nvSpPr>
          <p:spPr bwMode="auto">
            <a:xfrm flipV="1">
              <a:off x="2979966" y="3134377"/>
              <a:ext cx="0" cy="287337"/>
            </a:xfrm>
            <a:prstGeom prst="line">
              <a:avLst/>
            </a:prstGeom>
            <a:noFill/>
            <a:ln w="28575">
              <a:solidFill>
                <a:srgbClr val="CC3300"/>
              </a:solidFill>
              <a:round/>
              <a:headEnd/>
              <a:tailEnd type="triangle" w="med" len="med"/>
            </a:ln>
            <a:effectLst/>
          </p:spPr>
          <p:txBody>
            <a:bodyPr/>
            <a:lstStyle/>
            <a:p>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85720" y="428604"/>
            <a:ext cx="84963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采</a:t>
            </a:r>
            <a:r>
              <a:rPr lang="zh-CN" altLang="en-US" sz="2200" dirty="0">
                <a:solidFill>
                  <a:srgbClr val="0000FF"/>
                </a:solidFill>
                <a:latin typeface="Consolas" pitchFamily="49" charset="0"/>
                <a:ea typeface="楷体" pitchFamily="49" charset="-122"/>
                <a:cs typeface="Consolas" pitchFamily="49" charset="0"/>
              </a:rPr>
              <a:t>用</a:t>
            </a:r>
            <a:r>
              <a:rPr lang="zh-CN" altLang="en-US" sz="2200" dirty="0">
                <a:solidFill>
                  <a:srgbClr val="FF00FF"/>
                </a:solidFill>
                <a:latin typeface="Consolas" pitchFamily="49" charset="0"/>
                <a:ea typeface="楷体" pitchFamily="49" charset="-122"/>
                <a:cs typeface="Consolas" pitchFamily="49" charset="0"/>
              </a:rPr>
              <a:t>二分法</a:t>
            </a:r>
            <a:r>
              <a:rPr lang="zh-CN" altLang="en-US" sz="2200" dirty="0">
                <a:solidFill>
                  <a:srgbClr val="0000FF"/>
                </a:solidFill>
                <a:latin typeface="Consolas" pitchFamily="49" charset="0"/>
                <a:ea typeface="楷体" pitchFamily="49" charset="-122"/>
                <a:cs typeface="Consolas" pitchFamily="49" charset="0"/>
              </a:rPr>
              <a:t>求含有</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个有序元素的序列</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的中位数的过程如下：</a:t>
            </a:r>
          </a:p>
        </p:txBody>
      </p:sp>
      <p:sp>
        <p:nvSpPr>
          <p:cNvPr id="177155" name="Text Box 3"/>
          <p:cNvSpPr txBox="1">
            <a:spLocks noChangeArrowheads="1"/>
          </p:cNvSpPr>
          <p:nvPr/>
        </p:nvSpPr>
        <p:spPr bwMode="auto">
          <a:xfrm>
            <a:off x="468313" y="1341438"/>
            <a:ext cx="8280400" cy="961674"/>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分别求出</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的中位数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①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m2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m2</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即为所求中</a:t>
            </a:r>
            <a:r>
              <a:rPr lang="zh-CN" altLang="en-US" sz="2000">
                <a:solidFill>
                  <a:srgbClr val="0000FF"/>
                </a:solidFill>
                <a:latin typeface="Consolas" pitchFamily="49" charset="0"/>
                <a:ea typeface="楷体" pitchFamily="49" charset="-122"/>
                <a:cs typeface="Consolas" pitchFamily="49" charset="0"/>
              </a:rPr>
              <a:t>位数，算</a:t>
            </a:r>
            <a:r>
              <a:rPr lang="zh-CN" altLang="en-US" sz="2000" dirty="0">
                <a:solidFill>
                  <a:srgbClr val="0000FF"/>
                </a:solidFill>
                <a:latin typeface="Consolas" pitchFamily="49" charset="0"/>
                <a:ea typeface="楷体" pitchFamily="49" charset="-122"/>
                <a:cs typeface="Consolas" pitchFamily="49" charset="0"/>
              </a:rPr>
              <a:t>法结束</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8</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10</a:t>
            </a:r>
            <a:endParaRPr lang="zh-CN" altLang="en-US" sz="2000">
              <a:latin typeface="Consolas" pitchFamily="49" charset="0"/>
              <a:cs typeface="Consolas" pitchFamily="49" charset="0"/>
            </a:endParaRPr>
          </a:p>
        </p:txBody>
      </p:sp>
      <p:sp>
        <p:nvSpPr>
          <p:cNvPr id="6" name="TextBox 5"/>
          <p:cNvSpPr txBox="1"/>
          <p:nvPr/>
        </p:nvSpPr>
        <p:spPr>
          <a:xfrm>
            <a:off x="4143372" y="4000504"/>
            <a:ext cx="428628" cy="461665"/>
          </a:xfrm>
          <a:prstGeom prst="rect">
            <a:avLst/>
          </a:prstGeom>
          <a:noFill/>
        </p:spPr>
        <p:txBody>
          <a:bodyPr wrap="square" rtlCol="0">
            <a:spAutoFit/>
          </a:bodyPr>
          <a:lstStyle/>
          <a:p>
            <a:r>
              <a:rPr lang="en-US" altLang="zh-CN">
                <a:solidFill>
                  <a:srgbClr val="FF0000"/>
                </a:solidFill>
                <a:latin typeface="Consolas" pitchFamily="49" charset="0"/>
                <a:cs typeface="Consolas" pitchFamily="49" charset="0"/>
              </a:rPr>
              <a:t>5</a:t>
            </a:r>
            <a:endParaRPr lang="zh-CN" altLang="en-US">
              <a:solidFill>
                <a:srgbClr val="FF0000"/>
              </a:solidFill>
              <a:latin typeface="Consolas" pitchFamily="49" charset="0"/>
              <a:cs typeface="Consolas" pitchFamily="49" charset="0"/>
            </a:endParaRPr>
          </a:p>
        </p:txBody>
      </p:sp>
      <p:cxnSp>
        <p:nvCxnSpPr>
          <p:cNvPr id="8" name="直接箭头连接符 7"/>
          <p:cNvCxnSpPr>
            <a:stCxn id="6" idx="0"/>
          </p:cNvCxnSpPr>
          <p:nvPr/>
        </p:nvCxnSpPr>
        <p:spPr>
          <a:xfrm rot="5400000" flipH="1" flipV="1">
            <a:off x="4536281" y="3178967"/>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16200000" flipV="1">
            <a:off x="3357554" y="3000372"/>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468313" y="1341438"/>
            <a:ext cx="8280400" cy="95725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②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m2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舍弃序列</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中前半部分（较小的一</a:t>
            </a:r>
            <a:r>
              <a:rPr lang="zh-CN" altLang="en-US" sz="2000">
                <a:solidFill>
                  <a:srgbClr val="0000FF"/>
                </a:solidFill>
                <a:latin typeface="Consolas" pitchFamily="49" charset="0"/>
                <a:ea typeface="楷体" pitchFamily="49" charset="-122"/>
                <a:cs typeface="Consolas" pitchFamily="49" charset="0"/>
              </a:rPr>
              <a:t>半），同</a:t>
            </a:r>
            <a:r>
              <a:rPr lang="zh-CN" altLang="en-US" sz="2000" dirty="0">
                <a:solidFill>
                  <a:srgbClr val="0000FF"/>
                </a:solidFill>
                <a:latin typeface="Consolas" pitchFamily="49" charset="0"/>
                <a:ea typeface="楷体" pitchFamily="49" charset="-122"/>
                <a:cs typeface="Consolas" pitchFamily="49" charset="0"/>
              </a:rPr>
              <a:t>时舍弃序列</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中后半部分（较大的一半）要求舍弃的长度</a:t>
            </a:r>
            <a:r>
              <a:rPr lang="zh-CN" altLang="en-US" sz="2000">
                <a:solidFill>
                  <a:srgbClr val="0000FF"/>
                </a:solidFill>
                <a:latin typeface="Consolas" pitchFamily="49" charset="0"/>
                <a:ea typeface="楷体" pitchFamily="49" charset="-122"/>
                <a:cs typeface="Consolas" pitchFamily="49" charset="0"/>
              </a:rPr>
              <a:t>相等。</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4</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8</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10</a:t>
            </a:r>
            <a:endParaRPr lang="zh-CN" altLang="en-US" sz="2000">
              <a:latin typeface="Consolas" pitchFamily="49" charset="0"/>
              <a:cs typeface="Consolas" pitchFamily="49" charset="0"/>
            </a:endParaRPr>
          </a:p>
        </p:txBody>
      </p:sp>
      <p:sp>
        <p:nvSpPr>
          <p:cNvPr id="6" name="圆角矩形 5"/>
          <p:cNvSpPr/>
          <p:nvPr/>
        </p:nvSpPr>
        <p:spPr>
          <a:xfrm>
            <a:off x="2214546" y="3571876"/>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Consolas" pitchFamily="49" charset="0"/>
                <a:cs typeface="Consolas" pitchFamily="49" charset="0"/>
              </a:rPr>
              <a:t>4</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6</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9</a:t>
            </a:r>
            <a:endParaRPr lang="zh-CN" altLang="en-US" sz="2000" dirty="0">
              <a:latin typeface="Consolas" pitchFamily="49" charset="0"/>
              <a:cs typeface="Consolas" pitchFamily="49" charset="0"/>
            </a:endParaRPr>
          </a:p>
        </p:txBody>
      </p:sp>
      <p:sp>
        <p:nvSpPr>
          <p:cNvPr id="7" name="圆角矩形 6"/>
          <p:cNvSpPr/>
          <p:nvPr/>
        </p:nvSpPr>
        <p:spPr>
          <a:xfrm>
            <a:off x="4786314" y="3571876"/>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onsolas" pitchFamily="49" charset="0"/>
                <a:cs typeface="Consolas" pitchFamily="49" charset="0"/>
              </a:rPr>
              <a:t>2</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3</a:t>
            </a:r>
            <a:r>
              <a:rPr lang="zh-CN" altLang="en-US" sz="2000" dirty="0">
                <a:latin typeface="Consolas" pitchFamily="49" charset="0"/>
                <a:cs typeface="Consolas" pitchFamily="49" charset="0"/>
              </a:rPr>
              <a:t>，</a:t>
            </a:r>
            <a:r>
              <a:rPr lang="en-US" altLang="zh-CN" sz="2000" dirty="0">
                <a:solidFill>
                  <a:schemeClr val="bg1"/>
                </a:solidFill>
                <a:latin typeface="Consolas" pitchFamily="49" charset="0"/>
                <a:cs typeface="Consolas" pitchFamily="49" charset="0"/>
              </a:rPr>
              <a:t>5</a:t>
            </a:r>
            <a:endParaRPr lang="zh-CN" altLang="en-US" sz="2000" dirty="0">
              <a:solidFill>
                <a:schemeClr val="bg1"/>
              </a:solidFill>
              <a:latin typeface="Consolas" pitchFamily="49" charset="0"/>
              <a:cs typeface="Consolas" pitchFamily="49" charset="0"/>
            </a:endParaRPr>
          </a:p>
        </p:txBody>
      </p:sp>
      <p:sp>
        <p:nvSpPr>
          <p:cNvPr id="8" name="下箭头 7"/>
          <p:cNvSpPr/>
          <p:nvPr/>
        </p:nvSpPr>
        <p:spPr>
          <a:xfrm>
            <a:off x="4000496" y="3571876"/>
            <a:ext cx="214314" cy="500066"/>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6500830" y="3857628"/>
            <a:ext cx="492443" cy="1000132"/>
          </a:xfrm>
          <a:prstGeom prst="rect">
            <a:avLst/>
          </a:prstGeom>
          <a:noFill/>
        </p:spPr>
        <p:txBody>
          <a:bodyPr vert="eaVert" wrap="square" rtlCol="0">
            <a:spAutoFit/>
          </a:bodyPr>
          <a:lstStyle/>
          <a:p>
            <a:r>
              <a:rPr lang="zh-CN" altLang="en-US" sz="2000" spc="300">
                <a:solidFill>
                  <a:srgbClr val="0000FF"/>
                </a:solidFill>
                <a:latin typeface="微软雅黑" pitchFamily="34" charset="-122"/>
                <a:ea typeface="微软雅黑" pitchFamily="34" charset="-122"/>
                <a:cs typeface="Consolas" pitchFamily="49" charset="0"/>
              </a:rPr>
              <a:t>继续求</a:t>
            </a:r>
          </a:p>
        </p:txBody>
      </p:sp>
      <p:sp>
        <p:nvSpPr>
          <p:cNvPr id="13" name="TextBox 12"/>
          <p:cNvSpPr txBox="1"/>
          <p:nvPr/>
        </p:nvSpPr>
        <p:spPr>
          <a:xfrm>
            <a:off x="4214278" y="6359730"/>
            <a:ext cx="428628" cy="461665"/>
          </a:xfrm>
          <a:prstGeom prst="rect">
            <a:avLst/>
          </a:prstGeom>
          <a:noFill/>
        </p:spPr>
        <p:txBody>
          <a:bodyPr wrap="square" rtlCol="0">
            <a:spAutoFit/>
          </a:bodyPr>
          <a:lstStyle/>
          <a:p>
            <a:r>
              <a:rPr lang="en-US" altLang="zh-CN" dirty="0">
                <a:solidFill>
                  <a:srgbClr val="FF0000"/>
                </a:solidFill>
                <a:latin typeface="Consolas" pitchFamily="49" charset="0"/>
                <a:cs typeface="Consolas" pitchFamily="49" charset="0"/>
              </a:rPr>
              <a:t>4</a:t>
            </a:r>
            <a:endParaRPr lang="zh-CN" altLang="en-US" dirty="0">
              <a:solidFill>
                <a:srgbClr val="FF0000"/>
              </a:solidFill>
              <a:latin typeface="Consolas" pitchFamily="49" charset="0"/>
              <a:cs typeface="Consolas" pitchFamily="49" charset="0"/>
            </a:endParaRPr>
          </a:p>
        </p:txBody>
      </p:sp>
      <p:cxnSp>
        <p:nvCxnSpPr>
          <p:cNvPr id="14" name="直接箭头连接符 13"/>
          <p:cNvCxnSpPr/>
          <p:nvPr/>
        </p:nvCxnSpPr>
        <p:spPr>
          <a:xfrm rot="5400000" flipH="1" flipV="1">
            <a:off x="4672602" y="5538193"/>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16200000" flipV="1">
            <a:off x="3493875" y="5359599"/>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圆角矩形 15"/>
          <p:cNvSpPr/>
          <p:nvPr/>
        </p:nvSpPr>
        <p:spPr>
          <a:xfrm>
            <a:off x="2250265" y="4312225"/>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4</a:t>
            </a:r>
            <a:r>
              <a:rPr lang="en-US" altLang="zh-CN" sz="2000" dirty="0">
                <a:latin typeface="Consolas" pitchFamily="49" charset="0"/>
                <a:cs typeface="Consolas" pitchFamily="49" charset="0"/>
              </a:rPr>
              <a:t>, 6</a:t>
            </a:r>
            <a:endParaRPr lang="zh-CN" altLang="en-US" sz="2000" dirty="0">
              <a:latin typeface="Consolas" pitchFamily="49" charset="0"/>
              <a:cs typeface="Consolas" pitchFamily="49" charset="0"/>
            </a:endParaRPr>
          </a:p>
        </p:txBody>
      </p:sp>
      <p:sp>
        <p:nvSpPr>
          <p:cNvPr id="17" name="圆角矩形 16"/>
          <p:cNvSpPr/>
          <p:nvPr/>
        </p:nvSpPr>
        <p:spPr>
          <a:xfrm>
            <a:off x="4815478" y="4309055"/>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3</a:t>
            </a:r>
            <a:r>
              <a:rPr lang="en-US" altLang="zh-CN" sz="2000" dirty="0">
                <a:latin typeface="Consolas" pitchFamily="49" charset="0"/>
                <a:cs typeface="Consolas" pitchFamily="49" charset="0"/>
              </a:rPr>
              <a:t>, 5</a:t>
            </a:r>
            <a:endParaRPr lang="zh-CN" altLang="en-US" sz="2000" dirty="0">
              <a:latin typeface="Consolas" pitchFamily="49" charset="0"/>
              <a:cs typeface="Consolas" pitchFamily="49" charset="0"/>
            </a:endParaRPr>
          </a:p>
        </p:txBody>
      </p:sp>
      <p:sp>
        <p:nvSpPr>
          <p:cNvPr id="18" name="圆角矩形 17"/>
          <p:cNvSpPr/>
          <p:nvPr/>
        </p:nvSpPr>
        <p:spPr>
          <a:xfrm>
            <a:off x="2291210" y="5145284"/>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4</a:t>
            </a:r>
            <a:endParaRPr lang="zh-CN" altLang="en-US" sz="2000" dirty="0">
              <a:solidFill>
                <a:srgbClr val="FF0000"/>
              </a:solidFill>
              <a:latin typeface="Consolas" pitchFamily="49" charset="0"/>
              <a:cs typeface="Consolas" pitchFamily="49" charset="0"/>
            </a:endParaRPr>
          </a:p>
        </p:txBody>
      </p:sp>
      <p:sp>
        <p:nvSpPr>
          <p:cNvPr id="19" name="圆角矩形 18"/>
          <p:cNvSpPr/>
          <p:nvPr/>
        </p:nvSpPr>
        <p:spPr>
          <a:xfrm>
            <a:off x="4815478" y="5161817"/>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5</a:t>
            </a:r>
            <a:endParaRPr lang="zh-CN" altLang="en-US" sz="2000" dirty="0">
              <a:solidFill>
                <a:srgbClr val="FF0000"/>
              </a:solidFill>
              <a:latin typeface="Consolas" pitchFamily="49" charset="0"/>
              <a:cs typeface="Consolas"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468313" y="1341438"/>
            <a:ext cx="8280400" cy="822597"/>
          </a:xfrm>
          <a:prstGeom prst="rect">
            <a:avLst/>
          </a:prstGeom>
          <a:solidFill>
            <a:schemeClr val="accent6">
              <a:lumMod val="20000"/>
              <a:lumOff val="80000"/>
            </a:schemeClr>
          </a:solid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③ 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m1</a:t>
            </a:r>
            <a:r>
              <a:rPr lang="en-US" altLang="zh-CN" sz="2000" dirty="0">
                <a:solidFill>
                  <a:srgbClr val="0000FF"/>
                </a:solidFill>
                <a:latin typeface="Consolas" pitchFamily="49" charset="0"/>
                <a:ea typeface="楷体" pitchFamily="49" charset="-122"/>
                <a:cs typeface="Consolas" pitchFamily="49" charset="0"/>
              </a:rPr>
              <a:t>]&gt;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m2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舍弃序列</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中后半部分（较大的一</a:t>
            </a:r>
            <a:r>
              <a:rPr lang="zh-CN" altLang="en-US" sz="2000">
                <a:solidFill>
                  <a:srgbClr val="0000FF"/>
                </a:solidFill>
                <a:latin typeface="Consolas" pitchFamily="49" charset="0"/>
                <a:ea typeface="楷体" pitchFamily="49" charset="-122"/>
                <a:cs typeface="Consolas" pitchFamily="49" charset="0"/>
              </a:rPr>
              <a:t>半），同</a:t>
            </a:r>
            <a:r>
              <a:rPr lang="zh-CN" altLang="en-US" sz="2000" dirty="0">
                <a:solidFill>
                  <a:srgbClr val="0000FF"/>
                </a:solidFill>
                <a:latin typeface="Consolas" pitchFamily="49" charset="0"/>
                <a:ea typeface="楷体" pitchFamily="49" charset="-122"/>
                <a:cs typeface="Consolas" pitchFamily="49" charset="0"/>
              </a:rPr>
              <a:t>时舍弃序列</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中前半部分（较小的一</a:t>
            </a:r>
            <a:r>
              <a:rPr lang="zh-CN" altLang="en-US" sz="2000">
                <a:solidFill>
                  <a:srgbClr val="0000FF"/>
                </a:solidFill>
                <a:latin typeface="Consolas" pitchFamily="49" charset="0"/>
                <a:ea typeface="楷体" pitchFamily="49" charset="-122"/>
                <a:cs typeface="Consolas" pitchFamily="49" charset="0"/>
              </a:rPr>
              <a:t>半），要</a:t>
            </a:r>
            <a:r>
              <a:rPr lang="zh-CN" altLang="en-US" sz="2000" dirty="0">
                <a:solidFill>
                  <a:srgbClr val="0000FF"/>
                </a:solidFill>
                <a:latin typeface="Consolas" pitchFamily="49" charset="0"/>
                <a:ea typeface="楷体" pitchFamily="49" charset="-122"/>
                <a:cs typeface="Consolas" pitchFamily="49" charset="0"/>
              </a:rPr>
              <a:t>求舍弃的长度</a:t>
            </a:r>
            <a:r>
              <a:rPr lang="zh-CN" altLang="en-US" sz="2000">
                <a:solidFill>
                  <a:srgbClr val="0000FF"/>
                </a:solidFill>
                <a:latin typeface="Consolas" pitchFamily="49" charset="0"/>
                <a:ea typeface="楷体" pitchFamily="49" charset="-122"/>
                <a:cs typeface="Consolas" pitchFamily="49" charset="0"/>
              </a:rPr>
              <a:t>相等。</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圆角矩形 3"/>
          <p:cNvSpPr/>
          <p:nvPr/>
        </p:nvSpPr>
        <p:spPr>
          <a:xfrm>
            <a:off x="1643042"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1</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5</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6</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9</a:t>
            </a:r>
            <a:endParaRPr lang="zh-CN" altLang="en-US" sz="2000">
              <a:latin typeface="Consolas" pitchFamily="49" charset="0"/>
              <a:cs typeface="Consolas" pitchFamily="49" charset="0"/>
            </a:endParaRPr>
          </a:p>
        </p:txBody>
      </p:sp>
      <p:sp>
        <p:nvSpPr>
          <p:cNvPr id="5" name="圆角矩形 4"/>
          <p:cNvSpPr/>
          <p:nvPr/>
        </p:nvSpPr>
        <p:spPr>
          <a:xfrm>
            <a:off x="4357686" y="2786058"/>
            <a:ext cx="235745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3</a:t>
            </a:r>
            <a:r>
              <a:rPr lang="zh-CN" altLang="en-US" sz="2000">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4</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8</a:t>
            </a:r>
            <a:r>
              <a:rPr lang="zh-CN" altLang="en-US" sz="2000">
                <a:latin typeface="Consolas" pitchFamily="49" charset="0"/>
                <a:cs typeface="Consolas" pitchFamily="49" charset="0"/>
              </a:rPr>
              <a:t>，</a:t>
            </a:r>
            <a:r>
              <a:rPr lang="en-US" altLang="zh-CN" sz="2000">
                <a:latin typeface="Consolas" pitchFamily="49" charset="0"/>
                <a:cs typeface="Consolas" pitchFamily="49" charset="0"/>
              </a:rPr>
              <a:t>10</a:t>
            </a:r>
            <a:endParaRPr lang="zh-CN" altLang="en-US" sz="2000">
              <a:latin typeface="Consolas" pitchFamily="49" charset="0"/>
              <a:cs typeface="Consolas" pitchFamily="49" charset="0"/>
            </a:endParaRPr>
          </a:p>
        </p:txBody>
      </p:sp>
      <p:sp>
        <p:nvSpPr>
          <p:cNvPr id="6" name="圆角矩形 5"/>
          <p:cNvSpPr/>
          <p:nvPr/>
        </p:nvSpPr>
        <p:spPr>
          <a:xfrm>
            <a:off x="2230484" y="3509044"/>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onsolas" pitchFamily="49" charset="0"/>
                <a:cs typeface="Consolas" pitchFamily="49" charset="0"/>
              </a:rPr>
              <a:t>1</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3</a:t>
            </a:r>
            <a:r>
              <a:rPr lang="en-US" altLang="zh-CN" sz="2000" dirty="0">
                <a:latin typeface="Consolas" pitchFamily="49" charset="0"/>
                <a:cs typeface="Consolas" pitchFamily="49" charset="0"/>
              </a:rPr>
              <a:t>, 5</a:t>
            </a:r>
            <a:endParaRPr lang="zh-CN" altLang="en-US" sz="2000" dirty="0">
              <a:latin typeface="Consolas" pitchFamily="49" charset="0"/>
              <a:cs typeface="Consolas" pitchFamily="49" charset="0"/>
            </a:endParaRPr>
          </a:p>
        </p:txBody>
      </p:sp>
      <p:sp>
        <p:nvSpPr>
          <p:cNvPr id="7" name="圆角矩形 6"/>
          <p:cNvSpPr/>
          <p:nvPr/>
        </p:nvSpPr>
        <p:spPr>
          <a:xfrm>
            <a:off x="4815478" y="3500438"/>
            <a:ext cx="144187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onsolas" pitchFamily="49" charset="0"/>
                <a:cs typeface="Consolas" pitchFamily="49" charset="0"/>
              </a:rPr>
              <a:t>4</a:t>
            </a:r>
            <a:r>
              <a:rPr lang="zh-CN" altLang="en-US" sz="2000" dirty="0">
                <a:latin typeface="Consolas" pitchFamily="49" charset="0"/>
                <a:cs typeface="Consolas" pitchFamily="49" charset="0"/>
              </a:rPr>
              <a:t>，</a:t>
            </a:r>
            <a:r>
              <a:rPr lang="en-US" altLang="zh-CN" sz="2000" dirty="0">
                <a:solidFill>
                  <a:srgbClr val="FF0000"/>
                </a:solidFill>
                <a:latin typeface="Consolas" pitchFamily="49" charset="0"/>
                <a:cs typeface="Consolas" pitchFamily="49" charset="0"/>
              </a:rPr>
              <a:t>8</a:t>
            </a:r>
            <a:r>
              <a:rPr lang="zh-CN" altLang="en-US" sz="2000" dirty="0">
                <a:latin typeface="Consolas" pitchFamily="49" charset="0"/>
                <a:cs typeface="Consolas" pitchFamily="49" charset="0"/>
              </a:rPr>
              <a:t>，</a:t>
            </a:r>
            <a:r>
              <a:rPr lang="en-US" altLang="zh-CN" sz="2000" dirty="0">
                <a:latin typeface="Consolas" pitchFamily="49" charset="0"/>
                <a:cs typeface="Consolas" pitchFamily="49" charset="0"/>
              </a:rPr>
              <a:t>10</a:t>
            </a:r>
            <a:endParaRPr lang="zh-CN" altLang="en-US" sz="2000" dirty="0">
              <a:solidFill>
                <a:srgbClr val="FF0000"/>
              </a:solidFill>
              <a:latin typeface="Consolas" pitchFamily="49" charset="0"/>
              <a:cs typeface="Consolas" pitchFamily="49" charset="0"/>
            </a:endParaRPr>
          </a:p>
        </p:txBody>
      </p:sp>
      <p:sp>
        <p:nvSpPr>
          <p:cNvPr id="8" name="下箭头 7"/>
          <p:cNvSpPr/>
          <p:nvPr/>
        </p:nvSpPr>
        <p:spPr>
          <a:xfrm>
            <a:off x="4000496" y="3571876"/>
            <a:ext cx="214314" cy="500066"/>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4214278" y="6359730"/>
            <a:ext cx="428628" cy="461665"/>
          </a:xfrm>
          <a:prstGeom prst="rect">
            <a:avLst/>
          </a:prstGeom>
          <a:noFill/>
        </p:spPr>
        <p:txBody>
          <a:bodyPr wrap="square" rtlCol="0">
            <a:spAutoFit/>
          </a:bodyPr>
          <a:lstStyle/>
          <a:p>
            <a:r>
              <a:rPr lang="en-US" altLang="zh-CN" dirty="0">
                <a:solidFill>
                  <a:srgbClr val="FF0000"/>
                </a:solidFill>
                <a:latin typeface="Consolas" pitchFamily="49" charset="0"/>
                <a:cs typeface="Consolas" pitchFamily="49" charset="0"/>
              </a:rPr>
              <a:t>4</a:t>
            </a:r>
            <a:endParaRPr lang="zh-CN" altLang="en-US" dirty="0">
              <a:solidFill>
                <a:srgbClr val="FF0000"/>
              </a:solidFill>
              <a:latin typeface="Consolas" pitchFamily="49" charset="0"/>
              <a:cs typeface="Consolas" pitchFamily="49" charset="0"/>
            </a:endParaRPr>
          </a:p>
        </p:txBody>
      </p:sp>
      <p:cxnSp>
        <p:nvCxnSpPr>
          <p:cNvPr id="10" name="直接箭头连接符 9"/>
          <p:cNvCxnSpPr/>
          <p:nvPr/>
        </p:nvCxnSpPr>
        <p:spPr>
          <a:xfrm rot="5400000" flipH="1" flipV="1">
            <a:off x="4672602" y="5538193"/>
            <a:ext cx="642942" cy="10001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rot="16200000" flipV="1">
            <a:off x="3493875" y="5359599"/>
            <a:ext cx="642942"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357954" y="3798752"/>
            <a:ext cx="492443" cy="1000132"/>
          </a:xfrm>
          <a:prstGeom prst="rect">
            <a:avLst/>
          </a:prstGeom>
          <a:noFill/>
        </p:spPr>
        <p:txBody>
          <a:bodyPr vert="eaVert" wrap="square" rtlCol="0">
            <a:spAutoFit/>
          </a:bodyPr>
          <a:lstStyle/>
          <a:p>
            <a:r>
              <a:rPr lang="zh-CN" altLang="en-US" sz="2000" spc="300">
                <a:solidFill>
                  <a:srgbClr val="0000FF"/>
                </a:solidFill>
                <a:latin typeface="Consolas" pitchFamily="49" charset="0"/>
                <a:ea typeface="微软雅黑" pitchFamily="34" charset="-122"/>
                <a:cs typeface="Consolas" pitchFamily="49" charset="0"/>
              </a:rPr>
              <a:t>继续求</a:t>
            </a:r>
          </a:p>
        </p:txBody>
      </p:sp>
      <p:sp>
        <p:nvSpPr>
          <p:cNvPr id="13" name="圆角矩形 12"/>
          <p:cNvSpPr/>
          <p:nvPr/>
        </p:nvSpPr>
        <p:spPr>
          <a:xfrm>
            <a:off x="2250265" y="4312225"/>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3</a:t>
            </a:r>
            <a:r>
              <a:rPr lang="en-US" altLang="zh-CN" sz="2000" dirty="0">
                <a:latin typeface="Consolas" pitchFamily="49" charset="0"/>
                <a:cs typeface="Consolas" pitchFamily="49" charset="0"/>
              </a:rPr>
              <a:t>, 5</a:t>
            </a:r>
            <a:endParaRPr lang="zh-CN" altLang="en-US" sz="2000" dirty="0">
              <a:latin typeface="Consolas" pitchFamily="49" charset="0"/>
              <a:cs typeface="Consolas" pitchFamily="49" charset="0"/>
            </a:endParaRPr>
          </a:p>
        </p:txBody>
      </p:sp>
      <p:sp>
        <p:nvSpPr>
          <p:cNvPr id="14" name="圆角矩形 13"/>
          <p:cNvSpPr/>
          <p:nvPr/>
        </p:nvSpPr>
        <p:spPr>
          <a:xfrm>
            <a:off x="4815478" y="4309055"/>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4</a:t>
            </a:r>
            <a:r>
              <a:rPr lang="en-US" altLang="zh-CN" sz="2000" dirty="0">
                <a:latin typeface="Consolas" pitchFamily="49" charset="0"/>
                <a:cs typeface="Consolas" pitchFamily="49" charset="0"/>
              </a:rPr>
              <a:t>,8</a:t>
            </a:r>
            <a:endParaRPr lang="zh-CN" altLang="en-US" sz="2000" dirty="0">
              <a:latin typeface="Consolas" pitchFamily="49" charset="0"/>
              <a:cs typeface="Consolas" pitchFamily="49" charset="0"/>
            </a:endParaRPr>
          </a:p>
        </p:txBody>
      </p:sp>
      <p:sp>
        <p:nvSpPr>
          <p:cNvPr id="15" name="圆角矩形 14"/>
          <p:cNvSpPr/>
          <p:nvPr/>
        </p:nvSpPr>
        <p:spPr>
          <a:xfrm>
            <a:off x="2291210" y="5145284"/>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5</a:t>
            </a:r>
            <a:endParaRPr lang="zh-CN" altLang="en-US" sz="2000" dirty="0">
              <a:solidFill>
                <a:srgbClr val="FF0000"/>
              </a:solidFill>
              <a:latin typeface="Consolas" pitchFamily="49" charset="0"/>
              <a:cs typeface="Consolas" pitchFamily="49" charset="0"/>
            </a:endParaRPr>
          </a:p>
        </p:txBody>
      </p:sp>
      <p:sp>
        <p:nvSpPr>
          <p:cNvPr id="16" name="圆角矩形 15"/>
          <p:cNvSpPr/>
          <p:nvPr/>
        </p:nvSpPr>
        <p:spPr>
          <a:xfrm>
            <a:off x="4815478" y="5161817"/>
            <a:ext cx="135732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Consolas" pitchFamily="49" charset="0"/>
                <a:cs typeface="Consolas" pitchFamily="49" charset="0"/>
              </a:rPr>
              <a:t>4</a:t>
            </a:r>
            <a:endParaRPr lang="zh-CN" altLang="en-US" sz="2000" dirty="0">
              <a:solidFill>
                <a:srgbClr val="FF0000"/>
              </a:solidFill>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B00A229-01B8-483F-9719-18A22ACE14F0}" type="slidenum">
              <a:rPr lang="en-US" altLang="zh-CN"/>
              <a:pPr/>
              <a:t>9</a:t>
            </a:fld>
            <a:endParaRPr lang="en-US" altLang="zh-CN"/>
          </a:p>
        </p:txBody>
      </p:sp>
      <p:sp>
        <p:nvSpPr>
          <p:cNvPr id="21506" name="Rectangle 2"/>
          <p:cNvSpPr>
            <a:spLocks noGrp="1" noChangeArrowheads="1"/>
          </p:cNvSpPr>
          <p:nvPr>
            <p:ph type="title"/>
          </p:nvPr>
        </p:nvSpPr>
        <p:spPr/>
        <p:txBody>
          <a:bodyPr/>
          <a:lstStyle/>
          <a:p>
            <a:r>
              <a:rPr lang="en-US" altLang="zh-CN"/>
              <a:t>Types of recursion</a:t>
            </a:r>
          </a:p>
        </p:txBody>
      </p:sp>
      <p:sp>
        <p:nvSpPr>
          <p:cNvPr id="21507" name="Rectangle 3"/>
          <p:cNvSpPr>
            <a:spLocks noGrp="1" noChangeArrowheads="1"/>
          </p:cNvSpPr>
          <p:nvPr>
            <p:ph type="body" idx="1"/>
          </p:nvPr>
        </p:nvSpPr>
        <p:spPr/>
        <p:txBody>
          <a:bodyPr/>
          <a:lstStyle/>
          <a:p>
            <a:r>
              <a:rPr lang="en-US" altLang="zh-CN"/>
              <a:t>Recursive definition</a:t>
            </a:r>
          </a:p>
          <a:p>
            <a:pPr lvl="1"/>
            <a:r>
              <a:rPr lang="en-US" altLang="zh-CN"/>
              <a:t>Factorial function</a:t>
            </a:r>
          </a:p>
          <a:p>
            <a:pPr lvl="1"/>
            <a:endParaRPr lang="en-US" altLang="zh-CN"/>
          </a:p>
        </p:txBody>
      </p:sp>
      <p:graphicFrame>
        <p:nvGraphicFramePr>
          <p:cNvPr id="21508" name="Object 4"/>
          <p:cNvGraphicFramePr>
            <a:graphicFrameLocks noChangeAspect="1"/>
          </p:cNvGraphicFramePr>
          <p:nvPr/>
        </p:nvGraphicFramePr>
        <p:xfrm>
          <a:off x="2268538" y="2924175"/>
          <a:ext cx="3732212" cy="914400"/>
        </p:xfrm>
        <a:graphic>
          <a:graphicData uri="http://schemas.openxmlformats.org/presentationml/2006/ole">
            <mc:AlternateContent xmlns:mc="http://schemas.openxmlformats.org/markup-compatibility/2006">
              <mc:Choice xmlns:v="urn:schemas-microsoft-com:vml" Requires="v">
                <p:oleObj name="Equation" r:id="rId3" imgW="1714320" imgH="457200" progId="">
                  <p:embed/>
                </p:oleObj>
              </mc:Choice>
              <mc:Fallback>
                <p:oleObj name="Equation" r:id="rId3" imgW="171432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24175"/>
                        <a:ext cx="37322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40041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40768"/>
            <a:ext cx="7992888" cy="4893647"/>
          </a:xfrm>
          <a:prstGeom prst="rect">
            <a:avLst/>
          </a:prstGeom>
          <a:noFill/>
        </p:spPr>
        <p:txBody>
          <a:bodyPr wrap="square" rtlCol="0">
            <a:spAutoFit/>
          </a:bodyPr>
          <a:lstStyle/>
          <a:p>
            <a:r>
              <a:rPr lang="en-US" altLang="zh-CN" dirty="0"/>
              <a:t>void </a:t>
            </a:r>
            <a:r>
              <a:rPr lang="en-US" altLang="zh-CN" dirty="0" err="1"/>
              <a:t>prepart</a:t>
            </a:r>
            <a:r>
              <a:rPr lang="en-US" altLang="zh-CN" dirty="0"/>
              <a:t> (</a:t>
            </a:r>
            <a:r>
              <a:rPr lang="en-US" altLang="zh-CN" dirty="0" err="1"/>
              <a:t>int</a:t>
            </a:r>
            <a:r>
              <a:rPr lang="en-US" altLang="zh-CN" dirty="0"/>
              <a:t> &amp;s, </a:t>
            </a:r>
            <a:r>
              <a:rPr lang="en-US" altLang="zh-CN" dirty="0" err="1"/>
              <a:t>int&amp;t</a:t>
            </a:r>
            <a:r>
              <a:rPr lang="en-US" altLang="zh-CN" dirty="0"/>
              <a:t>)</a:t>
            </a:r>
          </a:p>
          <a:p>
            <a:r>
              <a:rPr lang="en-US" altLang="zh-CN" dirty="0"/>
              <a:t>{ </a:t>
            </a:r>
          </a:p>
          <a:p>
            <a:r>
              <a:rPr lang="en-US" altLang="zh-CN" dirty="0"/>
              <a:t>  </a:t>
            </a:r>
            <a:r>
              <a:rPr lang="en-US" altLang="zh-CN" dirty="0" err="1"/>
              <a:t>int</a:t>
            </a:r>
            <a:r>
              <a:rPr lang="en-US" altLang="zh-CN" dirty="0"/>
              <a:t> m=(</a:t>
            </a:r>
            <a:r>
              <a:rPr lang="en-US" altLang="zh-CN" dirty="0" err="1"/>
              <a:t>s+t</a:t>
            </a:r>
            <a:r>
              <a:rPr lang="en-US" altLang="zh-CN" dirty="0"/>
              <a:t>)/2;</a:t>
            </a:r>
          </a:p>
          <a:p>
            <a:r>
              <a:rPr lang="en-US" altLang="zh-CN" dirty="0"/>
              <a:t>   t=m;</a:t>
            </a:r>
          </a:p>
          <a:p>
            <a:r>
              <a:rPr lang="en-US" altLang="zh-CN" dirty="0"/>
              <a:t>}</a:t>
            </a:r>
          </a:p>
          <a:p>
            <a:endParaRPr lang="en-US" altLang="zh-CN" dirty="0"/>
          </a:p>
          <a:p>
            <a:r>
              <a:rPr lang="en-US" altLang="zh-CN" dirty="0"/>
              <a:t>Void </a:t>
            </a:r>
            <a:r>
              <a:rPr lang="en-US" altLang="zh-CN" dirty="0" err="1"/>
              <a:t>postpart</a:t>
            </a:r>
            <a:r>
              <a:rPr lang="en-US" altLang="zh-CN" dirty="0"/>
              <a:t>(</a:t>
            </a:r>
            <a:r>
              <a:rPr lang="en-US" altLang="zh-CN" dirty="0" err="1"/>
              <a:t>int</a:t>
            </a:r>
            <a:r>
              <a:rPr lang="en-US" altLang="zh-CN" dirty="0"/>
              <a:t> &amp;s, </a:t>
            </a:r>
            <a:r>
              <a:rPr lang="en-US" altLang="zh-CN" dirty="0" err="1"/>
              <a:t>int&amp;t</a:t>
            </a:r>
            <a:r>
              <a:rPr lang="en-US" altLang="zh-CN" dirty="0"/>
              <a:t>)</a:t>
            </a:r>
          </a:p>
          <a:p>
            <a:r>
              <a:rPr lang="en-US" altLang="zh-CN" dirty="0"/>
              <a:t>{ </a:t>
            </a:r>
          </a:p>
          <a:p>
            <a:r>
              <a:rPr lang="en-US" altLang="zh-CN" dirty="0"/>
              <a:t>   </a:t>
            </a:r>
            <a:r>
              <a:rPr lang="en-US" altLang="zh-CN" dirty="0" err="1"/>
              <a:t>int</a:t>
            </a:r>
            <a:r>
              <a:rPr lang="en-US" altLang="zh-CN" dirty="0"/>
              <a:t> m=(</a:t>
            </a:r>
            <a:r>
              <a:rPr lang="en-US" altLang="zh-CN" dirty="0" err="1"/>
              <a:t>s+t</a:t>
            </a:r>
            <a:r>
              <a:rPr lang="en-US" altLang="zh-CN" dirty="0"/>
              <a:t>)/2;</a:t>
            </a:r>
          </a:p>
          <a:p>
            <a:r>
              <a:rPr lang="en-US" altLang="zh-CN" dirty="0"/>
              <a:t>   if((</a:t>
            </a:r>
            <a:r>
              <a:rPr lang="en-US" altLang="zh-CN" dirty="0" err="1"/>
              <a:t>s+t</a:t>
            </a:r>
            <a:r>
              <a:rPr lang="en-US" altLang="zh-CN" dirty="0"/>
              <a:t>)%2==0) //</a:t>
            </a:r>
            <a:r>
              <a:rPr lang="zh-CN" altLang="en-US" dirty="0"/>
              <a:t>序列中有奇数个元素</a:t>
            </a:r>
            <a:endParaRPr lang="en-US" altLang="zh-CN" dirty="0"/>
          </a:p>
          <a:p>
            <a:r>
              <a:rPr lang="en-US" altLang="zh-CN" dirty="0"/>
              <a:t>        s=m;</a:t>
            </a:r>
          </a:p>
          <a:p>
            <a:r>
              <a:rPr lang="en-US" altLang="zh-CN" dirty="0"/>
              <a:t>   else s=m+1;//</a:t>
            </a:r>
            <a:r>
              <a:rPr lang="zh-CN" altLang="en-US" dirty="0"/>
              <a:t>序列中有偶数个元素</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14425805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50825" y="333375"/>
            <a:ext cx="8107389" cy="6346692"/>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pPr>
              <a:lnSpc>
                <a:spcPct val="9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s1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t1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s2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t2)</a:t>
            </a:r>
          </a:p>
          <a:p>
            <a:pPr>
              <a:lnSpc>
                <a:spcPct val="9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求两个有序序列</a:t>
            </a:r>
            <a:r>
              <a:rPr lang="en-US" altLang="zh-CN" sz="1800" dirty="0">
                <a:solidFill>
                  <a:srgbClr val="006600"/>
                </a:solidFill>
                <a:latin typeface="Consolas" pitchFamily="49" charset="0"/>
                <a:ea typeface="仿宋" pitchFamily="49" charset="-122"/>
                <a:cs typeface="Consolas" pitchFamily="49" charset="0"/>
              </a:rPr>
              <a:t>a[</a:t>
            </a:r>
            <a:r>
              <a:rPr lang="en-US" altLang="zh-CN" sz="1800" dirty="0" err="1">
                <a:solidFill>
                  <a:srgbClr val="006600"/>
                </a:solidFill>
                <a:latin typeface="Consolas" pitchFamily="49" charset="0"/>
                <a:ea typeface="仿宋" pitchFamily="49" charset="-122"/>
                <a:cs typeface="Consolas" pitchFamily="49" charset="0"/>
              </a:rPr>
              <a:t>s1</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t1</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和</a:t>
            </a:r>
            <a:r>
              <a:rPr lang="en-US" altLang="zh-CN" sz="1800" dirty="0">
                <a:solidFill>
                  <a:srgbClr val="006600"/>
                </a:solidFill>
                <a:latin typeface="Consolas" pitchFamily="49" charset="0"/>
                <a:ea typeface="仿宋" pitchFamily="49" charset="-122"/>
                <a:cs typeface="Consolas" pitchFamily="49" charset="0"/>
              </a:rPr>
              <a:t>b[</a:t>
            </a:r>
            <a:r>
              <a:rPr lang="en-US" altLang="zh-CN" sz="1800" dirty="0" err="1">
                <a:solidFill>
                  <a:srgbClr val="006600"/>
                </a:solidFill>
                <a:latin typeface="Consolas" pitchFamily="49" charset="0"/>
                <a:ea typeface="仿宋" pitchFamily="49" charset="-122"/>
                <a:cs typeface="Consolas" pitchFamily="49" charset="0"/>
              </a:rPr>
              <a:t>s2</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t2</a:t>
            </a:r>
            <a:r>
              <a:rPr lang="en-US" altLang="zh-CN" sz="1800" dirty="0">
                <a:solidFill>
                  <a:srgbClr val="006600"/>
                </a:solidFill>
                <a:latin typeface="Consolas" pitchFamily="49" charset="0"/>
                <a:ea typeface="仿宋" pitchFamily="49" charset="-122"/>
                <a:cs typeface="Consolas" pitchFamily="49" charset="0"/>
              </a:rPr>
              <a:t>]</a:t>
            </a:r>
            <a:r>
              <a:rPr lang="zh-CN" altLang="en-US" sz="1800" dirty="0">
                <a:solidFill>
                  <a:srgbClr val="00660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m1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m2;</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(s1==t1 &amp;&amp; s2==t2)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两序列只有一个元素时返回较小者</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a:t>
            </a:r>
            <a:r>
              <a:rPr lang="en-US" altLang="zh-CN" sz="1800" dirty="0" err="1">
                <a:solidFill>
                  <a:srgbClr val="0000FF"/>
                </a:solidFill>
                <a:latin typeface="Consolas" pitchFamily="49" charset="0"/>
                <a:ea typeface="仿宋" pitchFamily="49" charset="-122"/>
                <a:cs typeface="Consolas" pitchFamily="49" charset="0"/>
              </a:rPr>
              <a:t>s1</a:t>
            </a:r>
            <a:r>
              <a:rPr lang="en-US" altLang="zh-CN" sz="1800" dirty="0">
                <a:solidFill>
                  <a:srgbClr val="0000FF"/>
                </a:solidFill>
                <a:latin typeface="Consolas" pitchFamily="49" charset="0"/>
                <a:ea typeface="仿宋" pitchFamily="49" charset="-122"/>
                <a:cs typeface="Consolas" pitchFamily="49" charset="0"/>
              </a:rPr>
              <a:t>]&lt;b[</a:t>
            </a:r>
            <a:r>
              <a:rPr lang="en-US" altLang="zh-CN" sz="1800" dirty="0" err="1">
                <a:solidFill>
                  <a:srgbClr val="0000FF"/>
                </a:solidFill>
                <a:latin typeface="Consolas" pitchFamily="49" charset="0"/>
                <a:ea typeface="仿宋" pitchFamily="49" charset="-122"/>
                <a:cs typeface="Consolas" pitchFamily="49" charset="0"/>
              </a:rPr>
              <a:t>s2</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s1</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s2</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m1=(s1+t1)/2;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m2=(s2+t2)/2;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的中位数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(a[m1]==b[m2])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两中位数相等时返回该中位数</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a:t>
            </a:r>
            <a:r>
              <a:rPr lang="en-US" altLang="zh-CN" sz="1800" dirty="0" err="1">
                <a:solidFill>
                  <a:srgbClr val="0000FF"/>
                </a:solidFill>
                <a:latin typeface="Consolas" pitchFamily="49" charset="0"/>
                <a:ea typeface="仿宋" pitchFamily="49" charset="-122"/>
                <a:cs typeface="Consolas" pitchFamily="49" charset="0"/>
              </a:rPr>
              <a:t>m1</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(a[m1]&lt;b[m2])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m1</a:t>
            </a:r>
            <a:r>
              <a:rPr lang="en-US" altLang="zh-CN" sz="1800" dirty="0">
                <a:solidFill>
                  <a:srgbClr val="00B0F0"/>
                </a:solidFill>
                <a:latin typeface="Consolas" pitchFamily="49" charset="0"/>
                <a:ea typeface="仿宋" pitchFamily="49" charset="-122"/>
                <a:cs typeface="Consolas" pitchFamily="49" charset="0"/>
              </a:rPr>
              <a:t>]&lt;b[</a:t>
            </a:r>
            <a:r>
              <a:rPr lang="en-US" altLang="zh-CN" sz="1800" dirty="0" err="1">
                <a:solidFill>
                  <a:srgbClr val="00B0F0"/>
                </a:solidFill>
                <a:latin typeface="Consolas" pitchFamily="49" charset="0"/>
                <a:ea typeface="仿宋" pitchFamily="49" charset="-122"/>
                <a:cs typeface="Consolas" pitchFamily="49" charset="0"/>
              </a:rPr>
              <a:t>m2</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时</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postpart</a:t>
            </a:r>
            <a:r>
              <a:rPr lang="en-US" altLang="zh-CN" sz="1800" dirty="0">
                <a:solidFill>
                  <a:srgbClr val="0000FF"/>
                </a:solidFill>
                <a:latin typeface="Consolas" pitchFamily="49" charset="0"/>
                <a:ea typeface="仿宋" pitchFamily="49" charset="-122"/>
                <a:cs typeface="Consolas" pitchFamily="49" charset="0"/>
              </a:rPr>
              <a:t>(s1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t1);	</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取后半部分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prepart</a:t>
            </a:r>
            <a:r>
              <a:rPr lang="en-US" altLang="zh-CN" sz="1800" dirty="0">
                <a:solidFill>
                  <a:srgbClr val="0000FF"/>
                </a:solidFill>
                <a:latin typeface="Consolas" pitchFamily="49" charset="0"/>
                <a:ea typeface="仿宋" pitchFamily="49" charset="-122"/>
                <a:cs typeface="Consolas" pitchFamily="49" charset="0"/>
              </a:rPr>
              <a:t>(s2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t2);	</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取前半部分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b</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t2);</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m1</a:t>
            </a:r>
            <a:r>
              <a:rPr lang="en-US" altLang="zh-CN" sz="1800" dirty="0">
                <a:solidFill>
                  <a:srgbClr val="00B0F0"/>
                </a:solidFill>
                <a:latin typeface="Consolas" pitchFamily="49" charset="0"/>
                <a:ea typeface="仿宋" pitchFamily="49" charset="-122"/>
                <a:cs typeface="Consolas" pitchFamily="49" charset="0"/>
              </a:rPr>
              <a:t>]&gt;b[</a:t>
            </a:r>
            <a:r>
              <a:rPr lang="en-US" altLang="zh-CN" sz="1800" dirty="0" err="1">
                <a:solidFill>
                  <a:srgbClr val="00B0F0"/>
                </a:solidFill>
                <a:latin typeface="Consolas" pitchFamily="49" charset="0"/>
                <a:ea typeface="仿宋" pitchFamily="49" charset="-122"/>
                <a:cs typeface="Consolas" pitchFamily="49" charset="0"/>
              </a:rPr>
              <a:t>m2</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时</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prepart</a:t>
            </a:r>
            <a:r>
              <a:rPr lang="en-US" altLang="zh-CN" sz="1800" dirty="0">
                <a:solidFill>
                  <a:srgbClr val="0000FF"/>
                </a:solidFill>
                <a:latin typeface="Consolas" pitchFamily="49" charset="0"/>
                <a:ea typeface="仿宋" pitchFamily="49" charset="-122"/>
                <a:cs typeface="Consolas" pitchFamily="49" charset="0"/>
              </a:rPr>
              <a:t>(s1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t1);	</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取前半部分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postpart</a:t>
            </a:r>
            <a:r>
              <a:rPr lang="en-US" altLang="zh-CN" sz="1800" dirty="0">
                <a:solidFill>
                  <a:srgbClr val="0000FF"/>
                </a:solidFill>
                <a:latin typeface="Consolas" pitchFamily="49" charset="0"/>
                <a:ea typeface="仿宋" pitchFamily="49" charset="-122"/>
                <a:cs typeface="Consolas" pitchFamily="49" charset="0"/>
              </a:rPr>
              <a:t>(s2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t2);	</a:t>
            </a:r>
            <a:r>
              <a:rPr lang="en-US" altLang="zh-CN" sz="1800" dirty="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取后半部分</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FF0000"/>
                </a:solidFill>
                <a:effectLst>
                  <a:outerShdw blurRad="38100" dist="38100" dir="2700000" algn="tl">
                    <a:srgbClr val="C0C0C0"/>
                  </a:outerShdw>
                </a:effectLst>
                <a:latin typeface="Consolas" pitchFamily="49" charset="0"/>
                <a:ea typeface="仿宋" pitchFamily="49" charset="-122"/>
                <a:cs typeface="Consolas" pitchFamily="49" charset="0"/>
              </a:rPr>
              <a:t>midnum</a:t>
            </a:r>
            <a:r>
              <a:rPr lang="en-US" altLang="zh-CN"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b</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s2</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t2);</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08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08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8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08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08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08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08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08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08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95288" y="642918"/>
            <a:ext cx="7993062" cy="1523494"/>
          </a:xfrm>
          <a:prstGeom prst="rect">
            <a:avLst/>
          </a:prstGeom>
          <a:solidFill>
            <a:schemeClr val="accent2">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算法分析</a:t>
            </a:r>
            <a:r>
              <a:rPr lang="en-US" altLang="zh-CN" sz="2200">
                <a:solidFill>
                  <a:srgbClr val="FF0000"/>
                </a:solidFill>
                <a:latin typeface="微软雅黑" pitchFamily="34" charset="-122"/>
                <a:ea typeface="微软雅黑" pitchFamily="34"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对于</a:t>
            </a:r>
            <a:r>
              <a:rPr lang="zh-CN" altLang="pt-BR" sz="2000" dirty="0">
                <a:solidFill>
                  <a:srgbClr val="0000FF"/>
                </a:solidFill>
                <a:latin typeface="Consolas" pitchFamily="49" charset="0"/>
                <a:ea typeface="楷体" pitchFamily="49" charset="-122"/>
                <a:cs typeface="Consolas" pitchFamily="49" charset="0"/>
              </a:rPr>
              <a:t>含有</a:t>
            </a:r>
            <a:r>
              <a:rPr lang="en-US"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个元素的有序序列</a:t>
            </a:r>
            <a:r>
              <a:rPr lang="en-US" altLang="zh-CN" sz="2000" i="1" dirty="0">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，设</a:t>
            </a:r>
            <a:r>
              <a:rPr lang="zh-CN" altLang="pt-BR" sz="2000" dirty="0">
                <a:solidFill>
                  <a:srgbClr val="0000FF"/>
                </a:solidFill>
                <a:latin typeface="Consolas" pitchFamily="49" charset="0"/>
                <a:ea typeface="楷体" pitchFamily="49" charset="-122"/>
                <a:cs typeface="Consolas" pitchFamily="49" charset="0"/>
              </a:rPr>
              <a:t>调</a:t>
            </a:r>
            <a:r>
              <a:rPr lang="zh-CN" altLang="pt-BR"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midnum(</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中位数的执行时间为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然有以下递归式：</a:t>
            </a:r>
          </a:p>
        </p:txBody>
      </p:sp>
      <p:sp>
        <p:nvSpPr>
          <p:cNvPr id="173059" name="Text Box 3"/>
          <p:cNvSpPr txBox="1">
            <a:spLocks noChangeArrowheads="1"/>
          </p:cNvSpPr>
          <p:nvPr/>
        </p:nvSpPr>
        <p:spPr bwMode="auto">
          <a:xfrm>
            <a:off x="1142976" y="2428868"/>
            <a:ext cx="4813309" cy="1083713"/>
          </a:xfrm>
          <a:prstGeom prst="rect">
            <a:avLst/>
          </a:prstGeom>
          <a:solidFill>
            <a:schemeClr val="accent4">
              <a:lumMod val="40000"/>
              <a:lumOff val="60000"/>
            </a:schemeClr>
          </a:solidFill>
          <a:ln w="9525">
            <a:noFill/>
            <a:miter lim="800000"/>
            <a:headEnd/>
            <a:tailEnd/>
          </a:ln>
          <a:effectLst/>
        </p:spPr>
        <p:txBody>
          <a:bodyPr wrap="square" lIns="216000" tIns="180000" bIns="180000">
            <a:spAutoFit/>
          </a:bodyPr>
          <a:lstStyle/>
          <a:p>
            <a:pPr>
              <a:lnSpc>
                <a:spcPct val="13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endParaRPr lang="en-US" altLang="zh-CN" sz="1800" i="1" dirty="0">
              <a:solidFill>
                <a:srgbClr val="00B0F0"/>
              </a:solidFill>
              <a:latin typeface="Consolas" pitchFamily="49" charset="0"/>
              <a:ea typeface="仿宋" pitchFamily="49" charset="-122"/>
              <a:cs typeface="Consolas" pitchFamily="49" charset="0"/>
            </a:endParaRPr>
          </a:p>
          <a:p>
            <a:pPr>
              <a:lnSpc>
                <a:spcPct val="130000"/>
              </a:lnSpc>
            </a:pP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&gt;1</a:t>
            </a:r>
          </a:p>
        </p:txBody>
      </p:sp>
      <p:sp>
        <p:nvSpPr>
          <p:cNvPr id="173060" name="Text Box 4"/>
          <p:cNvSpPr txBox="1">
            <a:spLocks noChangeArrowheads="1"/>
          </p:cNvSpPr>
          <p:nvPr/>
        </p:nvSpPr>
        <p:spPr bwMode="auto">
          <a:xfrm>
            <a:off x="971550" y="4069683"/>
            <a:ext cx="3600450"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容易推出，</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)=O(log</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descr="信纸"/>
          <p:cNvSpPr txBox="1">
            <a:spLocks noChangeArrowheads="1"/>
          </p:cNvSpPr>
          <p:nvPr/>
        </p:nvSpPr>
        <p:spPr bwMode="auto">
          <a:xfrm>
            <a:off x="428596" y="1285860"/>
            <a:ext cx="5929354" cy="523220"/>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pt-BR" altLang="zh-CN" sz="2800">
                <a:solidFill>
                  <a:srgbClr val="FF3300"/>
                </a:solidFill>
                <a:latin typeface="Consolas" pitchFamily="49" charset="0"/>
                <a:ea typeface="微软雅黑" pitchFamily="34" charset="-122"/>
                <a:cs typeface="Consolas" pitchFamily="49" charset="0"/>
              </a:rPr>
              <a:t>3.4</a:t>
            </a:r>
            <a:r>
              <a:rPr lang="en-US" altLang="zh-CN" sz="2800">
                <a:solidFill>
                  <a:srgbClr val="FF3300"/>
                </a:solidFill>
                <a:latin typeface="Consolas" pitchFamily="49" charset="0"/>
                <a:ea typeface="微软雅黑" pitchFamily="34" charset="-122"/>
                <a:cs typeface="Consolas" pitchFamily="49" charset="0"/>
              </a:rPr>
              <a:t>.1</a:t>
            </a:r>
            <a:r>
              <a:rPr lang="pt-BR" altLang="zh-CN" sz="2800">
                <a:solidFill>
                  <a:srgbClr val="FF3300"/>
                </a:solidFill>
                <a:latin typeface="Consolas" pitchFamily="49" charset="0"/>
                <a:ea typeface="微软雅黑" pitchFamily="34" charset="-122"/>
                <a:cs typeface="Consolas" pitchFamily="49" charset="0"/>
              </a:rPr>
              <a:t> </a:t>
            </a:r>
            <a:r>
              <a:rPr lang="zh-CN" altLang="pt-BR" sz="2800" dirty="0">
                <a:solidFill>
                  <a:srgbClr val="FF3300"/>
                </a:solidFill>
                <a:latin typeface="Consolas" pitchFamily="49" charset="0"/>
                <a:ea typeface="微软雅黑" pitchFamily="34" charset="-122"/>
                <a:cs typeface="Consolas" pitchFamily="49" charset="0"/>
              </a:rPr>
              <a:t>求解最大连续子序列和问题</a:t>
            </a:r>
            <a:endParaRPr lang="zh-CN" altLang="en-US" sz="2800" dirty="0">
              <a:solidFill>
                <a:srgbClr val="FF3300"/>
              </a:solidFill>
              <a:latin typeface="Consolas" pitchFamily="49" charset="0"/>
              <a:ea typeface="微软雅黑" pitchFamily="34" charset="-122"/>
              <a:cs typeface="Consolas" pitchFamily="49" charset="0"/>
            </a:endParaRPr>
          </a:p>
        </p:txBody>
      </p:sp>
      <p:sp>
        <p:nvSpPr>
          <p:cNvPr id="4" name="TextBox 3"/>
          <p:cNvSpPr txBox="1"/>
          <p:nvPr/>
        </p:nvSpPr>
        <p:spPr>
          <a:xfrm>
            <a:off x="571472" y="214290"/>
            <a:ext cx="342902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pt-BR" altLang="zh-CN" sz="2800">
                <a:solidFill>
                  <a:srgbClr val="FF0000"/>
                </a:solidFill>
                <a:latin typeface="Consolas" pitchFamily="49" charset="0"/>
                <a:ea typeface="Verdana" pitchFamily="34" charset="0"/>
                <a:cs typeface="Consolas" pitchFamily="49" charset="0"/>
              </a:rPr>
              <a:t>3.4</a:t>
            </a:r>
            <a:r>
              <a:rPr lang="pt-BR" altLang="zh-CN" sz="2800">
                <a:solidFill>
                  <a:srgbClr val="FF0000"/>
                </a:solidFill>
                <a:latin typeface="Consolas" pitchFamily="49" charset="0"/>
                <a:ea typeface="叶根友毛笔行书2.0版" pitchFamily="2" charset="-122"/>
                <a:cs typeface="Consolas" pitchFamily="49" charset="0"/>
              </a:rPr>
              <a:t> </a:t>
            </a:r>
            <a:r>
              <a:rPr lang="zh-CN" altLang="zh-CN" sz="2800">
                <a:solidFill>
                  <a:srgbClr val="FF0000"/>
                </a:solidFill>
                <a:latin typeface="Consolas" pitchFamily="49" charset="0"/>
                <a:ea typeface="叶根友毛笔行书2.0版" pitchFamily="2" charset="-122"/>
                <a:cs typeface="Consolas" pitchFamily="49" charset="0"/>
              </a:rPr>
              <a:t>求解组合问题</a:t>
            </a:r>
          </a:p>
        </p:txBody>
      </p:sp>
      <p:sp>
        <p:nvSpPr>
          <p:cNvPr id="5" name="TextBox 4"/>
          <p:cNvSpPr txBox="1"/>
          <p:nvPr/>
        </p:nvSpPr>
        <p:spPr>
          <a:xfrm>
            <a:off x="285720" y="2000240"/>
            <a:ext cx="8286808" cy="3370153"/>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给定一个有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）个整数的序列，要求求出其中最大连续子序列的和。</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例如</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FF"/>
                </a:solidFill>
                <a:latin typeface="Consolas" pitchFamily="49" charset="0"/>
                <a:ea typeface="楷体" pitchFamily="49" charset="-122"/>
                <a:cs typeface="Consolas" pitchFamily="49" charset="0"/>
              </a:rPr>
              <a:t>序列（</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11</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-4</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13</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-5</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）的最大子序列和为</a:t>
            </a:r>
            <a:r>
              <a:rPr lang="en-US" altLang="zh-CN" sz="2000">
                <a:solidFill>
                  <a:srgbClr val="FF00FF"/>
                </a:solidFill>
                <a:latin typeface="Consolas" pitchFamily="49" charset="0"/>
                <a:ea typeface="楷体" pitchFamily="49" charset="-122"/>
                <a:cs typeface="Consolas" pitchFamily="49" charset="0"/>
              </a:rPr>
              <a:t>20</a:t>
            </a:r>
          </a:p>
          <a:p>
            <a:pPr>
              <a:lnSpc>
                <a:spcPct val="150000"/>
              </a:lnSpc>
            </a:pPr>
            <a:r>
              <a:rPr lang="en-US" altLang="zh-CN" sz="2000">
                <a:solidFill>
                  <a:srgbClr val="FF00FF"/>
                </a:solidFill>
                <a:latin typeface="Consolas" pitchFamily="49" charset="0"/>
                <a:ea typeface="楷体" pitchFamily="49" charset="-122"/>
                <a:cs typeface="Consolas" pitchFamily="49" charset="0"/>
              </a:rPr>
              <a:t>     </a:t>
            </a:r>
            <a:r>
              <a:rPr lang="zh-CN" altLang="zh-CN" sz="2000">
                <a:solidFill>
                  <a:srgbClr val="FF00FF"/>
                </a:solidFill>
                <a:latin typeface="Consolas" pitchFamily="49" charset="0"/>
                <a:ea typeface="楷体" pitchFamily="49" charset="-122"/>
                <a:cs typeface="Consolas" pitchFamily="49" charset="0"/>
              </a:rPr>
              <a:t>序列（</a:t>
            </a:r>
            <a:r>
              <a:rPr lang="en-US" altLang="zh-CN" sz="2000">
                <a:solidFill>
                  <a:srgbClr val="FF00FF"/>
                </a:solidFill>
                <a:latin typeface="Consolas" pitchFamily="49" charset="0"/>
                <a:ea typeface="楷体" pitchFamily="49" charset="-122"/>
                <a:cs typeface="Consolas" pitchFamily="49" charset="0"/>
              </a:rPr>
              <a:t>-6</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4</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-7</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5</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3</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6</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-9</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10</a:t>
            </a:r>
            <a:r>
              <a:rPr lang="zh-CN" altLang="zh-CN"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zh-CN" sz="2000">
                <a:solidFill>
                  <a:srgbClr val="FF00FF"/>
                </a:solidFill>
                <a:latin typeface="Consolas" pitchFamily="49" charset="0"/>
                <a:ea typeface="楷体" pitchFamily="49" charset="-122"/>
                <a:cs typeface="Consolas" pitchFamily="49" charset="0"/>
              </a:rPr>
              <a:t>）的最大子序列和为</a:t>
            </a:r>
            <a:r>
              <a:rPr lang="en-US" altLang="zh-CN" sz="2000">
                <a:solidFill>
                  <a:srgbClr val="FF00FF"/>
                </a:solidFill>
                <a:latin typeface="Consolas" pitchFamily="49" charset="0"/>
                <a:ea typeface="楷体" pitchFamily="49" charset="-122"/>
                <a:cs typeface="Consolas" pitchFamily="49" charset="0"/>
              </a:rPr>
              <a:t>16</a:t>
            </a:r>
            <a:r>
              <a:rPr lang="zh-CN" altLang="zh-CN" sz="2000">
                <a:solidFill>
                  <a:srgbClr val="FF00FF"/>
                </a:solidFill>
                <a:latin typeface="Consolas" pitchFamily="49" charset="0"/>
                <a:ea typeface="楷体" pitchFamily="49" charset="-122"/>
                <a:cs typeface="Consolas" pitchFamily="49" charset="0"/>
              </a:rPr>
              <a:t>。</a:t>
            </a:r>
            <a:endParaRPr lang="en-US" altLang="zh-CN" sz="2000">
              <a:solidFill>
                <a:srgbClr val="FF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规定一个序列最大连续子序列和至少是</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，如果小于</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，其结果为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95288" y="260350"/>
            <a:ext cx="8208962" cy="1477328"/>
          </a:xfrm>
          <a:prstGeom prst="rect">
            <a:avLst/>
          </a:prstGeom>
          <a:solidFill>
            <a:schemeClr val="accent4">
              <a:lumMod val="20000"/>
              <a:lumOff val="80000"/>
            </a:schemeClr>
          </a:solidFill>
          <a:ln w="9525">
            <a:noFill/>
            <a:miter lim="800000"/>
            <a:headEnd/>
            <a:tailEnd/>
          </a:ln>
          <a:effectLst/>
        </p:spPr>
        <p:txBody>
          <a:bodyPr>
            <a:spAutoFit/>
          </a:bodyPr>
          <a:lstStyle/>
          <a:p>
            <a:pPr algn="l">
              <a:lnSpc>
                <a:spcPts val="36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解法</a:t>
            </a:r>
            <a:r>
              <a:rPr lang="en-US" altLang="zh-CN"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1</a:t>
            </a:r>
            <a:r>
              <a:rPr lang="zh-CN" altLang="en-US" sz="2200" dirty="0">
                <a:solidFill>
                  <a:srgbClr val="FF0000"/>
                </a:solidFill>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设含有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个整数的序列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，其中任何连续子序列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）求出它的所有元素之</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thisSum</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gn="l">
              <a:lnSpc>
                <a:spcPts val="36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通过</a:t>
            </a:r>
            <a:r>
              <a:rPr lang="zh-CN" altLang="en-US" sz="2000" dirty="0">
                <a:solidFill>
                  <a:srgbClr val="0000FF"/>
                </a:solidFill>
                <a:latin typeface="Consolas" pitchFamily="49" charset="0"/>
                <a:ea typeface="楷体" pitchFamily="49" charset="-122"/>
                <a:cs typeface="Consolas" pitchFamily="49" charset="0"/>
              </a:rPr>
              <a:t>比较将最大值存放在</a:t>
            </a:r>
            <a:r>
              <a:rPr lang="en-US" altLang="zh-CN" sz="2000" dirty="0" err="1">
                <a:solidFill>
                  <a:srgbClr val="0000FF"/>
                </a:solidFill>
                <a:latin typeface="Consolas" pitchFamily="49" charset="0"/>
                <a:ea typeface="楷体" pitchFamily="49" charset="-122"/>
                <a:cs typeface="Consolas" pitchFamily="49" charset="0"/>
              </a:rPr>
              <a:t>maxSum</a:t>
            </a:r>
            <a:r>
              <a:rPr lang="zh-CN" altLang="en-US" sz="2000" dirty="0">
                <a:solidFill>
                  <a:srgbClr val="0000FF"/>
                </a:solidFill>
                <a:latin typeface="Consolas" pitchFamily="49" charset="0"/>
                <a:ea typeface="楷体" pitchFamily="49" charset="-122"/>
                <a:cs typeface="Consolas" pitchFamily="49" charset="0"/>
              </a:rPr>
              <a:t>中，最后返回</a:t>
            </a:r>
            <a:r>
              <a:rPr lang="en-US" altLang="zh-CN" sz="2000" err="1">
                <a:solidFill>
                  <a:srgbClr val="0000FF"/>
                </a:solidFill>
                <a:latin typeface="Consolas" pitchFamily="49" charset="0"/>
                <a:ea typeface="楷体" pitchFamily="49" charset="-122"/>
                <a:cs typeface="Consolas" pitchFamily="49" charset="0"/>
              </a:rPr>
              <a:t>maxSum</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12" name="组合 11"/>
          <p:cNvGrpSpPr/>
          <p:nvPr/>
        </p:nvGrpSpPr>
        <p:grpSpPr>
          <a:xfrm>
            <a:off x="1379559" y="2233628"/>
            <a:ext cx="6764341" cy="1192273"/>
            <a:chOff x="1379559" y="2233628"/>
            <a:chExt cx="6764341" cy="1192273"/>
          </a:xfrm>
        </p:grpSpPr>
        <p:sp>
          <p:nvSpPr>
            <p:cNvPr id="175107" name="Text Box 3"/>
            <p:cNvSpPr txBox="1">
              <a:spLocks noChangeArrowheads="1"/>
            </p:cNvSpPr>
            <p:nvPr/>
          </p:nvSpPr>
          <p:spPr bwMode="auto">
            <a:xfrm>
              <a:off x="1379559" y="2233628"/>
              <a:ext cx="6764341" cy="400110"/>
            </a:xfrm>
            <a:prstGeom prst="rect">
              <a:avLst/>
            </a:prstGeom>
            <a:noFill/>
            <a:ln w="9525">
              <a:noFill/>
              <a:miter lim="800000"/>
              <a:headEnd/>
              <a:tailEnd/>
            </a:ln>
            <a:effectLst/>
          </p:spPr>
          <p:txBody>
            <a:bodyPr wrap="square">
              <a:spAutoFit/>
            </a:bodyPr>
            <a:lstStyle/>
            <a:p>
              <a:pPr algn="l">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[0]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 </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i</a:t>
              </a:r>
              <a:r>
                <a:rPr lang="en-US" altLang="zh-CN" sz="2000">
                  <a:solidFill>
                    <a:srgbClr val="FF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i</a:t>
              </a:r>
              <a:r>
                <a:rPr lang="en-US" altLang="zh-CN" sz="2000">
                  <a:solidFill>
                    <a:srgbClr val="FF00FF"/>
                  </a:solidFill>
                  <a:latin typeface="Consolas" pitchFamily="49" charset="0"/>
                  <a:cs typeface="Consolas" pitchFamily="49" charset="0"/>
                </a:rPr>
                <a:t>+1] </a:t>
              </a:r>
              <a:r>
                <a:rPr lang="en-US" altLang="zh-CN" sz="2000">
                  <a:solidFill>
                    <a:srgbClr val="FF00FF"/>
                  </a:solidFill>
                  <a:latin typeface="Consolas" pitchFamily="49" charset="0"/>
                  <a:ea typeface="宋体" pitchFamily="2" charset="-122"/>
                  <a:cs typeface="Consolas" pitchFamily="49" charset="0"/>
                </a:rPr>
                <a:t>…</a:t>
              </a:r>
              <a:r>
                <a:rPr lang="en-US" altLang="zh-CN" sz="2000">
                  <a:solidFill>
                    <a:srgbClr val="FF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j</a:t>
              </a:r>
              <a:r>
                <a:rPr lang="en-US" altLang="zh-CN" sz="2000">
                  <a:solidFill>
                    <a:srgbClr val="FF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+1] …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cs typeface="Consolas" pitchFamily="49" charset="0"/>
                </a:rPr>
                <a:t>1]</a:t>
              </a:r>
            </a:p>
          </p:txBody>
        </p:sp>
        <p:sp>
          <p:nvSpPr>
            <p:cNvPr id="175108" name="AutoShape 4"/>
            <p:cNvSpPr>
              <a:spLocks/>
            </p:cNvSpPr>
            <p:nvPr/>
          </p:nvSpPr>
          <p:spPr bwMode="auto">
            <a:xfrm rot="16200000">
              <a:off x="4178298" y="1822438"/>
              <a:ext cx="215900" cy="2000264"/>
            </a:xfrm>
            <a:prstGeom prst="leftBrace">
              <a:avLst>
                <a:gd name="adj1" fmla="val 66728"/>
                <a:gd name="adj2" fmla="val 50000"/>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solidFill>
                  <a:srgbClr val="0000FF"/>
                </a:solidFill>
                <a:latin typeface="Consolas" pitchFamily="49" charset="0"/>
                <a:cs typeface="Consolas" pitchFamily="49" charset="0"/>
              </a:endParaRPr>
            </a:p>
          </p:txBody>
        </p:sp>
        <p:sp>
          <p:nvSpPr>
            <p:cNvPr id="175109" name="Text Box 5"/>
            <p:cNvSpPr txBox="1">
              <a:spLocks noChangeArrowheads="1"/>
            </p:cNvSpPr>
            <p:nvPr/>
          </p:nvSpPr>
          <p:spPr bwMode="auto">
            <a:xfrm>
              <a:off x="3684609" y="3025791"/>
              <a:ext cx="1512888" cy="400110"/>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0000FF"/>
                  </a:solidFill>
                  <a:latin typeface="Consolas" pitchFamily="49" charset="0"/>
                  <a:cs typeface="Consolas" pitchFamily="49" charset="0"/>
                </a:rPr>
                <a:t>thisSum</a:t>
              </a:r>
            </a:p>
          </p:txBody>
        </p:sp>
      </p:grpSp>
      <p:grpSp>
        <p:nvGrpSpPr>
          <p:cNvPr id="13" name="组合 12"/>
          <p:cNvGrpSpPr/>
          <p:nvPr/>
        </p:nvGrpSpPr>
        <p:grpSpPr>
          <a:xfrm>
            <a:off x="3684609" y="3452760"/>
            <a:ext cx="1800225" cy="976372"/>
            <a:chOff x="3684609" y="3452760"/>
            <a:chExt cx="1800225" cy="976372"/>
          </a:xfrm>
        </p:grpSpPr>
        <p:sp>
          <p:nvSpPr>
            <p:cNvPr id="175110" name="AutoShape 6"/>
            <p:cNvSpPr>
              <a:spLocks noChangeArrowheads="1"/>
            </p:cNvSpPr>
            <p:nvPr/>
          </p:nvSpPr>
          <p:spPr bwMode="auto">
            <a:xfrm>
              <a:off x="4116409" y="3525785"/>
              <a:ext cx="358775" cy="431800"/>
            </a:xfrm>
            <a:prstGeom prst="downArrow">
              <a:avLst>
                <a:gd name="adj1" fmla="val 50000"/>
                <a:gd name="adj2" fmla="val 30088"/>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solidFill>
                  <a:srgbClr val="0000FF"/>
                </a:solidFill>
                <a:latin typeface="Consolas" pitchFamily="49" charset="0"/>
                <a:cs typeface="Consolas" pitchFamily="49" charset="0"/>
              </a:endParaRPr>
            </a:p>
          </p:txBody>
        </p:sp>
        <p:sp>
          <p:nvSpPr>
            <p:cNvPr id="175111" name="Text Box 7"/>
            <p:cNvSpPr txBox="1">
              <a:spLocks noChangeArrowheads="1"/>
            </p:cNvSpPr>
            <p:nvPr/>
          </p:nvSpPr>
          <p:spPr bwMode="auto">
            <a:xfrm>
              <a:off x="3684609" y="4029022"/>
              <a:ext cx="1655763" cy="400110"/>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0000FF"/>
                  </a:solidFill>
                  <a:latin typeface="Consolas" pitchFamily="49" charset="0"/>
                  <a:cs typeface="Consolas" pitchFamily="49" charset="0"/>
                </a:rPr>
                <a:t>maxSum</a:t>
              </a:r>
            </a:p>
          </p:txBody>
        </p:sp>
        <p:sp>
          <p:nvSpPr>
            <p:cNvPr id="175112" name="Text Box 8"/>
            <p:cNvSpPr txBox="1">
              <a:spLocks noChangeArrowheads="1"/>
            </p:cNvSpPr>
            <p:nvPr/>
          </p:nvSpPr>
          <p:spPr bwMode="auto">
            <a:xfrm>
              <a:off x="4548209" y="3452760"/>
              <a:ext cx="936625" cy="400110"/>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0000FF"/>
                  </a:solidFill>
                  <a:latin typeface="Consolas" pitchFamily="49" charset="0"/>
                  <a:cs typeface="Consolas" pitchFamily="49" charset="0"/>
                </a:rPr>
                <a:t>MAX</a:t>
              </a:r>
            </a:p>
          </p:txBody>
        </p:sp>
      </p:grpSp>
      <p:grpSp>
        <p:nvGrpSpPr>
          <p:cNvPr id="14" name="组合 13"/>
          <p:cNvGrpSpPr/>
          <p:nvPr/>
        </p:nvGrpSpPr>
        <p:grpSpPr>
          <a:xfrm>
            <a:off x="2900376" y="4786322"/>
            <a:ext cx="3470263" cy="863600"/>
            <a:chOff x="2900376" y="4786322"/>
            <a:chExt cx="3470263" cy="863600"/>
          </a:xfrm>
        </p:grpSpPr>
        <p:sp>
          <p:nvSpPr>
            <p:cNvPr id="175113" name="Text Box 9"/>
            <p:cNvSpPr txBox="1">
              <a:spLocks noChangeArrowheads="1"/>
            </p:cNvSpPr>
            <p:nvPr/>
          </p:nvSpPr>
          <p:spPr bwMode="auto">
            <a:xfrm>
              <a:off x="2900376" y="4786322"/>
              <a:ext cx="1728787" cy="861774"/>
            </a:xfrm>
            <a:prstGeom prst="rect">
              <a:avLst/>
            </a:prstGeom>
            <a:noFill/>
            <a:ln w="57150" algn="ctr">
              <a:noFill/>
              <a:miter lim="800000"/>
              <a:headEnd/>
              <a:tailEnd/>
            </a:ln>
            <a:effectLst/>
          </p:spPr>
          <p:txBody>
            <a:bodyPr>
              <a:spAutoFit/>
            </a:bodyPr>
            <a:lstStyle/>
            <a:p>
              <a:pPr algn="l">
                <a:spcBef>
                  <a:spcPct val="50000"/>
                </a:spcBef>
              </a:pPr>
              <a:r>
                <a:rPr lang="en-US" altLang="zh-CN" sz="2000" i="1">
                  <a:solidFill>
                    <a:srgbClr val="0000FF"/>
                  </a:solidFill>
                  <a:latin typeface="Consolas" pitchFamily="49" charset="0"/>
                  <a:cs typeface="Consolas" pitchFamily="49" charset="0"/>
                </a:rPr>
                <a:t>i</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n</a:t>
              </a:r>
              <a:r>
                <a:rPr lang="en-US" altLang="zh-CN" sz="2000">
                  <a:solidFill>
                    <a:srgbClr val="0000FF"/>
                  </a:solidFill>
                  <a:latin typeface="Consolas" pitchFamily="49" charset="0"/>
                  <a:ea typeface="宋体" pitchFamily="2" charset="-122"/>
                  <a:cs typeface="Consolas" pitchFamily="49" charset="0"/>
                </a:rPr>
                <a:t>-1</a:t>
              </a:r>
            </a:p>
            <a:p>
              <a:pPr algn="l">
                <a:spcBef>
                  <a:spcPct val="50000"/>
                </a:spcBef>
              </a:pPr>
              <a:r>
                <a:rPr lang="en-US" altLang="zh-CN" sz="2000" i="1">
                  <a:solidFill>
                    <a:srgbClr val="0000FF"/>
                  </a:solidFill>
                  <a:latin typeface="Consolas" pitchFamily="49" charset="0"/>
                  <a:ea typeface="宋体" pitchFamily="2" charset="-122"/>
                  <a:cs typeface="Consolas" pitchFamily="49" charset="0"/>
                </a:rPr>
                <a:t>j</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i</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n</a:t>
              </a:r>
              <a:r>
                <a:rPr lang="en-US" altLang="zh-CN" sz="2000">
                  <a:solidFill>
                    <a:srgbClr val="0000FF"/>
                  </a:solidFill>
                  <a:latin typeface="Consolas" pitchFamily="49" charset="0"/>
                  <a:ea typeface="宋体" pitchFamily="2" charset="-122"/>
                  <a:cs typeface="Consolas" pitchFamily="49" charset="0"/>
                </a:rPr>
                <a:t>-1</a:t>
              </a:r>
            </a:p>
          </p:txBody>
        </p:sp>
        <p:sp>
          <p:nvSpPr>
            <p:cNvPr id="175114" name="AutoShape 10"/>
            <p:cNvSpPr>
              <a:spLocks/>
            </p:cNvSpPr>
            <p:nvPr/>
          </p:nvSpPr>
          <p:spPr bwMode="auto">
            <a:xfrm>
              <a:off x="4556138" y="5002222"/>
              <a:ext cx="144463" cy="647700"/>
            </a:xfrm>
            <a:prstGeom prst="rightBrace">
              <a:avLst>
                <a:gd name="adj1" fmla="val 37363"/>
                <a:gd name="adj2" fmla="val 50000"/>
              </a:avLst>
            </a:prstGeom>
            <a:noFill/>
            <a:ln w="19050">
              <a:solidFill>
                <a:srgbClr val="006600"/>
              </a:solidFill>
              <a:round/>
              <a:headEnd/>
              <a:tailEnd/>
            </a:ln>
            <a:effectLst/>
          </p:spPr>
          <p:txBody>
            <a:bodyPr wrap="none" anchor="ctr"/>
            <a:lstStyle/>
            <a:p>
              <a:endParaRPr lang="zh-CN" altLang="en-US">
                <a:solidFill>
                  <a:srgbClr val="0000FF"/>
                </a:solidFill>
                <a:latin typeface="Consolas" pitchFamily="49" charset="0"/>
                <a:cs typeface="Consolas" pitchFamily="49" charset="0"/>
              </a:endParaRPr>
            </a:p>
          </p:txBody>
        </p:sp>
        <p:sp>
          <p:nvSpPr>
            <p:cNvPr id="175115" name="Text Box 11"/>
            <p:cNvSpPr txBox="1">
              <a:spLocks noChangeArrowheads="1"/>
            </p:cNvSpPr>
            <p:nvPr/>
          </p:nvSpPr>
          <p:spPr bwMode="auto">
            <a:xfrm>
              <a:off x="4786314" y="5100592"/>
              <a:ext cx="1584325" cy="400110"/>
            </a:xfrm>
            <a:prstGeom prst="rect">
              <a:avLst/>
            </a:prstGeom>
            <a:noFill/>
            <a:ln w="57150" algn="ctr">
              <a:noFill/>
              <a:miter lim="800000"/>
              <a:headEnd/>
              <a:tailEnd/>
            </a:ln>
            <a:effectLst/>
          </p:spPr>
          <p:txBody>
            <a:bodyPr>
              <a:spAutoFit/>
            </a:bodyPr>
            <a:lstStyle/>
            <a:p>
              <a:pPr algn="l">
                <a:spcBef>
                  <a:spcPct val="50000"/>
                </a:spcBef>
              </a:pPr>
              <a:r>
                <a:rPr lang="en-US" altLang="zh-CN" sz="2000" i="1">
                  <a:solidFill>
                    <a:srgbClr val="0000FF"/>
                  </a:solidFill>
                  <a:latin typeface="Consolas" pitchFamily="49" charset="0"/>
                  <a:cs typeface="Consolas" pitchFamily="49" charset="0"/>
                </a:rPr>
                <a:t>k</a:t>
              </a:r>
              <a:r>
                <a:rPr lang="zh-CN" altLang="en-US"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i</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j</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50825" y="188913"/>
            <a:ext cx="8713788" cy="4380000"/>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algn="l"/>
            <a:r>
              <a:rPr lang="en-US" altLang="zh-CN" sz="1800">
                <a:solidFill>
                  <a:srgbClr val="9900FF"/>
                </a:solidFill>
                <a:latin typeface="Consolas" pitchFamily="49" charset="0"/>
                <a:ea typeface="仿宋" pitchFamily="49" charset="-122"/>
                <a:cs typeface="Consolas" pitchFamily="49" charset="0"/>
              </a:rPr>
              <a:t>int </a:t>
            </a:r>
            <a:r>
              <a:rPr lang="en-US" altLang="zh-CN" sz="1800" dirty="0" err="1">
                <a:solidFill>
                  <a:srgbClr val="9900FF"/>
                </a:solidFill>
                <a:latin typeface="Consolas" pitchFamily="49" charset="0"/>
                <a:ea typeface="仿宋" pitchFamily="49" charset="-122"/>
                <a:cs typeface="Consolas" pitchFamily="49" charset="0"/>
              </a:rPr>
              <a:t>maxSubSum1</a:t>
            </a:r>
            <a:r>
              <a:rPr lang="en-US" altLang="zh-CN" sz="1800" dirty="0">
                <a:solidFill>
                  <a:srgbClr val="9900FF"/>
                </a:solidFill>
                <a:latin typeface="Consolas" pitchFamily="49" charset="0"/>
                <a:ea typeface="仿宋" pitchFamily="49" charset="-122"/>
                <a:cs typeface="Consolas" pitchFamily="49" charset="0"/>
              </a:rPr>
              <a:t>(</a:t>
            </a:r>
            <a:r>
              <a:rPr lang="en-US" altLang="zh-CN" sz="1800" dirty="0" err="1">
                <a:solidFill>
                  <a:srgbClr val="9900FF"/>
                </a:solidFill>
                <a:latin typeface="Consolas" pitchFamily="49" charset="0"/>
                <a:ea typeface="仿宋" pitchFamily="49" charset="-122"/>
                <a:cs typeface="Consolas" pitchFamily="49" charset="0"/>
              </a:rPr>
              <a:t>int</a:t>
            </a:r>
            <a:r>
              <a:rPr lang="en-US" altLang="zh-CN" sz="1800" dirty="0">
                <a:solidFill>
                  <a:srgbClr val="9900FF"/>
                </a:solidFill>
                <a:latin typeface="Consolas" pitchFamily="49" charset="0"/>
                <a:ea typeface="仿宋" pitchFamily="49" charset="-122"/>
                <a:cs typeface="Consolas" pitchFamily="49" charset="0"/>
              </a:rPr>
              <a:t> a[],</a:t>
            </a:r>
            <a:r>
              <a:rPr lang="en-US" altLang="zh-CN" sz="1800" dirty="0" err="1">
                <a:solidFill>
                  <a:srgbClr val="9900FF"/>
                </a:solidFill>
                <a:latin typeface="Consolas" pitchFamily="49" charset="0"/>
                <a:ea typeface="仿宋" pitchFamily="49" charset="-122"/>
                <a:cs typeface="Consolas" pitchFamily="49" charset="0"/>
              </a:rPr>
              <a:t>int</a:t>
            </a:r>
            <a:r>
              <a:rPr lang="en-US" altLang="zh-CN" sz="1800" dirty="0">
                <a:solidFill>
                  <a:srgbClr val="9900FF"/>
                </a:solidFill>
                <a:latin typeface="Consolas" pitchFamily="49" charset="0"/>
                <a:ea typeface="仿宋" pitchFamily="49" charset="-122"/>
                <a:cs typeface="Consolas" pitchFamily="49" charset="0"/>
              </a:rPr>
              <a:t> n)</a:t>
            </a:r>
          </a:p>
          <a:p>
            <a:pPr algn="l"/>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i,j,k</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=a[0],</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 </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两重循环穷举所有的连续子序列</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thisSum=0</a:t>
            </a:r>
            <a:r>
              <a:rPr lang="en-US" altLang="zh-CN" sz="1800" dirty="0">
                <a:solidFill>
                  <a:srgbClr val="0000FF"/>
                </a:solidFill>
                <a:latin typeface="Consolas" pitchFamily="49" charset="0"/>
                <a:ea typeface="仿宋" pitchFamily="49" charset="-122"/>
                <a:cs typeface="Consolas" pitchFamily="49" charset="0"/>
              </a:rPr>
              <a:t>;</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j;k</a:t>
            </a:r>
            <a:r>
              <a:rPr lang="en-US" altLang="zh-CN" sz="1800" dirty="0">
                <a:solidFill>
                  <a:srgbClr val="0000FF"/>
                </a:solidFill>
                <a:latin typeface="Consolas" pitchFamily="49" charset="0"/>
                <a:ea typeface="仿宋" pitchFamily="49" charset="-122"/>
                <a:cs typeface="Consolas" pitchFamily="49" charset="0"/>
              </a:rPr>
              <a:t>++)</a:t>
            </a:r>
          </a:p>
          <a:p>
            <a:pPr algn="l"/>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+=a[k];</a:t>
            </a:r>
          </a:p>
          <a:p>
            <a:pPr algn="l"/>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通过比较求最大连续子序列之和</a:t>
            </a:r>
          </a:p>
          <a:p>
            <a:pPr algn="l"/>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thisSum</a:t>
            </a:r>
            <a:r>
              <a:rPr lang="en-US" altLang="zh-CN" sz="1800" dirty="0">
                <a:solidFill>
                  <a:srgbClr val="0000FF"/>
                </a:solidFill>
                <a:latin typeface="Consolas" pitchFamily="49" charset="0"/>
                <a:ea typeface="仿宋" pitchFamily="49" charset="-122"/>
                <a:cs typeface="Consolas" pitchFamily="49" charset="0"/>
              </a:rPr>
              <a:t>;</a:t>
            </a:r>
          </a:p>
          <a:p>
            <a:pPr algn="l"/>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maxSum</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a:t>
            </a:r>
          </a:p>
        </p:txBody>
      </p:sp>
      <p:sp>
        <p:nvSpPr>
          <p:cNvPr id="174083" name="Text Box 3"/>
          <p:cNvSpPr txBox="1">
            <a:spLocks noChangeArrowheads="1"/>
          </p:cNvSpPr>
          <p:nvPr/>
        </p:nvSpPr>
        <p:spPr bwMode="auto">
          <a:xfrm>
            <a:off x="395289" y="4868863"/>
            <a:ext cx="6319852" cy="400110"/>
          </a:xfrm>
          <a:prstGeom prst="rect">
            <a:avLst/>
          </a:prstGeom>
          <a:noFill/>
          <a:ln w="9525">
            <a:noFill/>
            <a:miter lim="800000"/>
            <a:headEnd/>
            <a:tailEnd/>
          </a:ln>
          <a:effectLst/>
        </p:spPr>
        <p:txBody>
          <a:bodyPr wrap="square">
            <a:spAutoFit/>
          </a:bodyPr>
          <a:lstStyle/>
          <a:p>
            <a:pPr algn="l">
              <a:spcBef>
                <a:spcPct val="50000"/>
              </a:spcBef>
            </a:pPr>
            <a:r>
              <a:rPr lang="en-US" altLang="zh-CN" sz="2000" dirty="0" err="1">
                <a:solidFill>
                  <a:srgbClr val="0000FF"/>
                </a:solidFill>
                <a:latin typeface="Consolas" pitchFamily="49" charset="0"/>
                <a:ea typeface="楷体" pitchFamily="49" charset="-122"/>
                <a:cs typeface="Consolas" pitchFamily="49" charset="0"/>
              </a:rPr>
              <a:t>maxSubSum1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算法中用了三重循环，所以有：</a:t>
            </a:r>
          </a:p>
        </p:txBody>
      </p:sp>
      <p:sp>
        <p:nvSpPr>
          <p:cNvPr id="174084" name="Text Box 4"/>
          <p:cNvSpPr txBox="1">
            <a:spLocks noChangeArrowheads="1"/>
          </p:cNvSpPr>
          <p:nvPr/>
        </p:nvSpPr>
        <p:spPr bwMode="auto">
          <a:xfrm>
            <a:off x="468313" y="5661025"/>
            <a:ext cx="7532711" cy="400110"/>
          </a:xfrm>
          <a:prstGeom prst="rect">
            <a:avLst/>
          </a:prstGeom>
          <a:noFill/>
          <a:ln w="9525">
            <a:noFill/>
            <a:miter lim="800000"/>
            <a:headEnd/>
            <a:tailEnd/>
          </a:ln>
          <a:effectLst/>
        </p:spPr>
        <p:txBody>
          <a:bodyPr wrap="square">
            <a:spAutoFit/>
          </a:bodyPr>
          <a:lstStyle/>
          <a:p>
            <a:pPr algn="l">
              <a:spcBef>
                <a:spcPct val="50000"/>
              </a:spcBef>
            </a:pPr>
            <a:r>
              <a:rPr lang="en-US" altLang="zh-CN" sz="2000">
                <a:solidFill>
                  <a:srgbClr val="0000FF"/>
                </a:solidFill>
                <a:latin typeface="Consolas" pitchFamily="49" charset="0"/>
                <a:cs typeface="Consolas" pitchFamily="49" charset="0"/>
              </a:rPr>
              <a:t>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                                        =O(</a:t>
            </a:r>
            <a:r>
              <a:rPr lang="en-US" altLang="zh-CN" sz="2000" i="1">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3</a:t>
            </a:r>
            <a:r>
              <a:rPr lang="en-US" altLang="zh-CN" sz="2000">
                <a:solidFill>
                  <a:srgbClr val="0000FF"/>
                </a:solidFill>
                <a:latin typeface="Consolas" pitchFamily="49" charset="0"/>
                <a:cs typeface="Consolas" pitchFamily="49" charset="0"/>
              </a:rPr>
              <a:t>)</a:t>
            </a:r>
            <a:r>
              <a:rPr lang="zh-CN" altLang="en-US" sz="2000">
                <a:solidFill>
                  <a:srgbClr val="0000FF"/>
                </a:solidFill>
                <a:latin typeface="Consolas" pitchFamily="49" charset="0"/>
                <a:cs typeface="Consolas" pitchFamily="49" charset="0"/>
              </a:rPr>
              <a:t>。</a:t>
            </a:r>
          </a:p>
        </p:txBody>
      </p:sp>
      <p:sp>
        <p:nvSpPr>
          <p:cNvPr id="174086" name="Rectangle 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74085" name="Object 5"/>
          <p:cNvGraphicFramePr>
            <a:graphicFrameLocks noChangeAspect="1"/>
          </p:cNvGraphicFramePr>
          <p:nvPr/>
        </p:nvGraphicFramePr>
        <p:xfrm>
          <a:off x="1303482" y="5500702"/>
          <a:ext cx="5411658" cy="785818"/>
        </p:xfrm>
        <a:graphic>
          <a:graphicData uri="http://schemas.openxmlformats.org/presentationml/2006/ole">
            <mc:AlternateContent xmlns:mc="http://schemas.openxmlformats.org/markup-compatibility/2006">
              <mc:Choice xmlns:v="urn:schemas-microsoft-com:vml" Requires="v">
                <p:oleObj name="公式" r:id="rId2" imgW="2882900" imgH="419100" progId="">
                  <p:embed/>
                </p:oleObj>
              </mc:Choice>
              <mc:Fallback>
                <p:oleObj name="公式" r:id="rId2" imgW="2882900" imgH="419100" progId="">
                  <p:embed/>
                  <p:pic>
                    <p:nvPicPr>
                      <p:cNvPr id="17408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482" y="5500702"/>
                        <a:ext cx="5411658"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95288" y="333375"/>
            <a:ext cx="8569325" cy="2144177"/>
          </a:xfrm>
          <a:prstGeom prst="rect">
            <a:avLst/>
          </a:prstGeom>
          <a:solidFill>
            <a:schemeClr val="accent4">
              <a:lumMod val="40000"/>
              <a:lumOff val="60000"/>
            </a:schemeClr>
          </a:solidFill>
          <a:ln w="9525">
            <a:noFill/>
            <a:miter lim="800000"/>
            <a:headEnd/>
            <a:tailEnd/>
          </a:ln>
          <a:effectLst/>
        </p:spPr>
        <p:txBody>
          <a:bodyPr>
            <a:spAutoFit/>
          </a:bodyPr>
          <a:lstStyle/>
          <a:p>
            <a:pPr algn="l">
              <a:lnSpc>
                <a:spcPts val="32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解法</a:t>
            </a:r>
            <a:r>
              <a:rPr lang="en-US" altLang="zh-CN"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2</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改进前面的解法，在求两个相邻子序列和时，它们之间是</a:t>
            </a:r>
            <a:r>
              <a:rPr lang="zh-CN" altLang="en-US" sz="2000">
                <a:solidFill>
                  <a:srgbClr val="0000FF"/>
                </a:solidFill>
                <a:latin typeface="Consolas" pitchFamily="49" charset="0"/>
                <a:ea typeface="楷体" pitchFamily="49" charset="-122"/>
                <a:cs typeface="Consolas" pitchFamily="49" charset="0"/>
              </a:rPr>
              <a:t>关联的。</a:t>
            </a:r>
            <a:endParaRPr lang="en-US" altLang="zh-CN" sz="2000">
              <a:solidFill>
                <a:srgbClr val="0000FF"/>
              </a:solidFill>
              <a:latin typeface="Consolas" pitchFamily="49" charset="0"/>
              <a:ea typeface="楷体" pitchFamily="49" charset="-122"/>
              <a:cs typeface="Consolas" pitchFamily="49" charset="0"/>
            </a:endParaRPr>
          </a:p>
          <a:p>
            <a:pPr algn="l">
              <a:lnSpc>
                <a:spcPts val="32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[0..3]</a:t>
            </a:r>
            <a:r>
              <a:rPr lang="zh-CN" altLang="en-US" sz="2000" dirty="0">
                <a:solidFill>
                  <a:srgbClr val="9900FF"/>
                </a:solidFill>
                <a:latin typeface="Consolas" pitchFamily="49" charset="0"/>
                <a:ea typeface="楷体" pitchFamily="49" charset="-122"/>
                <a:cs typeface="Consolas" pitchFamily="49" charset="0"/>
              </a:rPr>
              <a:t>子序列和</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[0]+</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[1]+</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[2]+</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[0..4]</a:t>
            </a:r>
            <a:r>
              <a:rPr lang="zh-CN" altLang="en-US" sz="2000" dirty="0">
                <a:solidFill>
                  <a:srgbClr val="9900FF"/>
                </a:solidFill>
                <a:latin typeface="Consolas" pitchFamily="49" charset="0"/>
                <a:ea typeface="楷体" pitchFamily="49" charset="-122"/>
                <a:cs typeface="Consolas" pitchFamily="49" charset="0"/>
              </a:rPr>
              <a:t>子序列和</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[0]+</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[1]+</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[2]+</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[3]+</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，在前者计算出来后，求后者时只需在前者基础上加以</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即可，没有必须每次都重复计算。从而提高了算法效率。</a:t>
            </a:r>
          </a:p>
        </p:txBody>
      </p:sp>
      <p:grpSp>
        <p:nvGrpSpPr>
          <p:cNvPr id="14" name="组合 13"/>
          <p:cNvGrpSpPr/>
          <p:nvPr/>
        </p:nvGrpSpPr>
        <p:grpSpPr>
          <a:xfrm>
            <a:off x="971550" y="2611438"/>
            <a:ext cx="7200900" cy="1147822"/>
            <a:chOff x="971550" y="2611438"/>
            <a:chExt cx="7200900" cy="1147822"/>
          </a:xfrm>
        </p:grpSpPr>
        <p:sp>
          <p:nvSpPr>
            <p:cNvPr id="173059" name="Text Box 3"/>
            <p:cNvSpPr txBox="1">
              <a:spLocks noChangeArrowheads="1"/>
            </p:cNvSpPr>
            <p:nvPr/>
          </p:nvSpPr>
          <p:spPr bwMode="auto">
            <a:xfrm>
              <a:off x="971550" y="2611438"/>
              <a:ext cx="7200900" cy="400110"/>
            </a:xfrm>
            <a:prstGeom prst="rect">
              <a:avLst/>
            </a:prstGeom>
            <a:noFill/>
            <a:ln w="9525">
              <a:noFill/>
              <a:miter lim="800000"/>
              <a:headEnd/>
              <a:tailEnd/>
            </a:ln>
            <a:effectLst/>
          </p:spPr>
          <p:txBody>
            <a:bodyPr>
              <a:spAutoFit/>
            </a:bodyPr>
            <a:lstStyle/>
            <a:p>
              <a:pPr algn="l">
                <a:spcBef>
                  <a:spcPct val="50000"/>
                </a:spcBef>
              </a:pP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[0]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[1] </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i</a:t>
              </a:r>
              <a:r>
                <a:rPr lang="en-US" altLang="zh-CN" sz="2000">
                  <a:solidFill>
                    <a:srgbClr val="FF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i</a:t>
              </a:r>
              <a:r>
                <a:rPr lang="en-US" altLang="zh-CN" sz="2000">
                  <a:solidFill>
                    <a:srgbClr val="FF00FF"/>
                  </a:solidFill>
                  <a:latin typeface="Consolas" pitchFamily="49" charset="0"/>
                  <a:cs typeface="Consolas" pitchFamily="49" charset="0"/>
                </a:rPr>
                <a:t>+1] </a:t>
              </a:r>
              <a:r>
                <a:rPr lang="en-US" altLang="zh-CN" sz="2000">
                  <a:solidFill>
                    <a:srgbClr val="FF00FF"/>
                  </a:solidFill>
                  <a:latin typeface="Consolas" pitchFamily="49" charset="0"/>
                  <a:ea typeface="宋体" pitchFamily="2" charset="-122"/>
                  <a:cs typeface="Consolas" pitchFamily="49" charset="0"/>
                </a:rPr>
                <a:t>…</a:t>
              </a:r>
              <a:r>
                <a:rPr lang="en-US" altLang="zh-CN" sz="2000">
                  <a:solidFill>
                    <a:srgbClr val="FF00FF"/>
                  </a:solidFill>
                  <a:latin typeface="Consolas" pitchFamily="49" charset="0"/>
                  <a:cs typeface="Consolas" pitchFamily="49" charset="0"/>
                </a:rPr>
                <a:t>  </a:t>
              </a:r>
              <a:r>
                <a:rPr lang="en-US" altLang="zh-CN" sz="2000" i="1">
                  <a:solidFill>
                    <a:srgbClr val="FF00FF"/>
                  </a:solidFill>
                  <a:latin typeface="Consolas" pitchFamily="49" charset="0"/>
                  <a:cs typeface="Consolas" pitchFamily="49" charset="0"/>
                </a:rPr>
                <a:t>a</a:t>
              </a:r>
              <a:r>
                <a:rPr lang="en-US" altLang="zh-CN" sz="2000">
                  <a:solidFill>
                    <a:srgbClr val="FF00FF"/>
                  </a:solidFill>
                  <a:latin typeface="Consolas" pitchFamily="49" charset="0"/>
                  <a:cs typeface="Consolas" pitchFamily="49" charset="0"/>
                </a:rPr>
                <a:t>[</a:t>
              </a:r>
              <a:r>
                <a:rPr lang="en-US" altLang="zh-CN" sz="2000" i="1">
                  <a:solidFill>
                    <a:srgbClr val="FF00FF"/>
                  </a:solidFill>
                  <a:latin typeface="Consolas" pitchFamily="49" charset="0"/>
                  <a:cs typeface="Consolas" pitchFamily="49" charset="0"/>
                </a:rPr>
                <a:t>j</a:t>
              </a:r>
              <a:r>
                <a:rPr lang="en-US" altLang="zh-CN" sz="2000">
                  <a:solidFill>
                    <a:srgbClr val="FF00FF"/>
                  </a:solidFill>
                  <a:latin typeface="Consolas" pitchFamily="49" charset="0"/>
                  <a:ea typeface="宋体" pitchFamily="2" charset="-122"/>
                  <a:cs typeface="Consolas" pitchFamily="49" charset="0"/>
                </a:rPr>
                <a:t>-</a:t>
              </a:r>
              <a:r>
                <a:rPr lang="en-US" altLang="zh-CN" sz="2000">
                  <a:solidFill>
                    <a:srgbClr val="FF00FF"/>
                  </a:solidFill>
                  <a:latin typeface="Consolas" pitchFamily="49" charset="0"/>
                  <a:cs typeface="Consolas" pitchFamily="49" charset="0"/>
                </a:rPr>
                <a:t>1]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 … </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cs typeface="Consolas" pitchFamily="49" charset="0"/>
                </a:rPr>
                <a:t>1]</a:t>
              </a:r>
            </a:p>
          </p:txBody>
        </p:sp>
        <p:sp>
          <p:nvSpPr>
            <p:cNvPr id="173060" name="AutoShape 4"/>
            <p:cNvSpPr>
              <a:spLocks/>
            </p:cNvSpPr>
            <p:nvPr/>
          </p:nvSpPr>
          <p:spPr bwMode="auto">
            <a:xfrm rot="16200000">
              <a:off x="3895723" y="2066916"/>
              <a:ext cx="188912" cy="2214578"/>
            </a:xfrm>
            <a:prstGeom prst="leftBrace">
              <a:avLst>
                <a:gd name="adj1" fmla="val 66728"/>
                <a:gd name="adj2" fmla="val 50000"/>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zh-CN" altLang="en-US">
                <a:solidFill>
                  <a:srgbClr val="0000FF"/>
                </a:solidFill>
                <a:latin typeface="Consolas" pitchFamily="49" charset="0"/>
                <a:cs typeface="Consolas" pitchFamily="49" charset="0"/>
              </a:endParaRPr>
            </a:p>
          </p:txBody>
        </p:sp>
        <p:sp>
          <p:nvSpPr>
            <p:cNvPr id="173061" name="Text Box 5"/>
            <p:cNvSpPr txBox="1">
              <a:spLocks noChangeArrowheads="1"/>
            </p:cNvSpPr>
            <p:nvPr/>
          </p:nvSpPr>
          <p:spPr bwMode="auto">
            <a:xfrm>
              <a:off x="3324227" y="3359150"/>
              <a:ext cx="1319211" cy="400110"/>
            </a:xfrm>
            <a:prstGeom prst="rect">
              <a:avLst/>
            </a:prstGeom>
            <a:noFill/>
            <a:ln w="9525">
              <a:noFill/>
              <a:miter lim="800000"/>
              <a:headEnd/>
              <a:tailEnd/>
            </a:ln>
            <a:effectLst/>
          </p:spPr>
          <p:txBody>
            <a:bodyPr wrap="square">
              <a:spAutoFit/>
            </a:bodyPr>
            <a:lstStyle/>
            <a:p>
              <a:pPr algn="l">
                <a:spcBef>
                  <a:spcPct val="50000"/>
                </a:spcBef>
              </a:pPr>
              <a:r>
                <a:rPr lang="en-US" altLang="zh-CN" sz="2000">
                  <a:solidFill>
                    <a:srgbClr val="0000FF"/>
                  </a:solidFill>
                  <a:latin typeface="Consolas" pitchFamily="49" charset="0"/>
                  <a:cs typeface="Consolas" pitchFamily="49" charset="0"/>
                </a:rPr>
                <a:t>thisSum</a:t>
              </a:r>
            </a:p>
          </p:txBody>
        </p:sp>
      </p:grpSp>
      <p:grpSp>
        <p:nvGrpSpPr>
          <p:cNvPr id="15" name="组合 14"/>
          <p:cNvGrpSpPr/>
          <p:nvPr/>
        </p:nvGrpSpPr>
        <p:grpSpPr>
          <a:xfrm>
            <a:off x="3021014" y="3857627"/>
            <a:ext cx="3194062" cy="714381"/>
            <a:chOff x="3021014" y="3857627"/>
            <a:chExt cx="3194062" cy="714381"/>
          </a:xfrm>
        </p:grpSpPr>
        <p:sp>
          <p:nvSpPr>
            <p:cNvPr id="173065" name="AutoShape 9"/>
            <p:cNvSpPr>
              <a:spLocks/>
            </p:cNvSpPr>
            <p:nvPr/>
          </p:nvSpPr>
          <p:spPr bwMode="auto">
            <a:xfrm rot="16200000">
              <a:off x="4510887" y="2367754"/>
              <a:ext cx="214316" cy="3194062"/>
            </a:xfrm>
            <a:prstGeom prst="leftBrace">
              <a:avLst>
                <a:gd name="adj1" fmla="val 129097"/>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vert="eaVert" wrap="none" anchor="ctr"/>
            <a:lstStyle/>
            <a:p>
              <a:endParaRPr lang="zh-CN" altLang="zh-CN">
                <a:solidFill>
                  <a:srgbClr val="0000FF"/>
                </a:solidFill>
                <a:latin typeface="Consolas" pitchFamily="49" charset="0"/>
                <a:cs typeface="Consolas" pitchFamily="49" charset="0"/>
              </a:endParaRPr>
            </a:p>
          </p:txBody>
        </p:sp>
        <p:sp>
          <p:nvSpPr>
            <p:cNvPr id="173066" name="Text Box 10"/>
            <p:cNvSpPr txBox="1">
              <a:spLocks noChangeArrowheads="1"/>
            </p:cNvSpPr>
            <p:nvPr/>
          </p:nvSpPr>
          <p:spPr bwMode="auto">
            <a:xfrm>
              <a:off x="3357554" y="4171898"/>
              <a:ext cx="1928826" cy="400110"/>
            </a:xfrm>
            <a:prstGeom prst="rect">
              <a:avLst/>
            </a:prstGeom>
            <a:noFill/>
            <a:ln w="9525">
              <a:noFill/>
              <a:miter lim="800000"/>
              <a:headEnd/>
              <a:tailEnd/>
            </a:ln>
            <a:effectLst/>
          </p:spPr>
          <p:txBody>
            <a:bodyPr wrap="square">
              <a:spAutoFit/>
            </a:bodyPr>
            <a:lstStyle/>
            <a:p>
              <a:pPr algn="l">
                <a:spcBef>
                  <a:spcPct val="50000"/>
                </a:spcBef>
              </a:pPr>
              <a:r>
                <a:rPr lang="en-US" altLang="zh-CN" sz="2000">
                  <a:solidFill>
                    <a:srgbClr val="0000FF"/>
                  </a:solidFill>
                  <a:latin typeface="Consolas" pitchFamily="49" charset="0"/>
                  <a:cs typeface="Consolas" pitchFamily="49" charset="0"/>
                </a:rPr>
                <a:t>thisSum+</a:t>
              </a:r>
              <a:r>
                <a:rPr lang="en-US" altLang="zh-CN" sz="2000" i="1">
                  <a:solidFill>
                    <a:srgbClr val="0000FF"/>
                  </a:solidFill>
                  <a:latin typeface="Consolas" pitchFamily="49" charset="0"/>
                  <a:cs typeface="Consolas" pitchFamily="49" charset="0"/>
                </a:rPr>
                <a:t>a</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a:t>
              </a:r>
            </a:p>
          </p:txBody>
        </p:sp>
      </p:grpSp>
      <p:sp>
        <p:nvSpPr>
          <p:cNvPr id="173069" name="Text Box 13"/>
          <p:cNvSpPr txBox="1">
            <a:spLocks noChangeArrowheads="1"/>
          </p:cNvSpPr>
          <p:nvPr/>
        </p:nvSpPr>
        <p:spPr bwMode="auto">
          <a:xfrm>
            <a:off x="3571868" y="5000636"/>
            <a:ext cx="1728787" cy="861774"/>
          </a:xfrm>
          <a:prstGeom prst="rect">
            <a:avLst/>
          </a:prstGeom>
          <a:noFill/>
          <a:ln w="57150" algn="ctr">
            <a:noFill/>
            <a:miter lim="800000"/>
            <a:headEnd/>
            <a:tailEnd/>
          </a:ln>
          <a:effectLst/>
        </p:spPr>
        <p:txBody>
          <a:bodyPr>
            <a:spAutoFit/>
          </a:bodyPr>
          <a:lstStyle/>
          <a:p>
            <a:pPr algn="l">
              <a:spcBef>
                <a:spcPct val="50000"/>
              </a:spcBef>
            </a:pPr>
            <a:r>
              <a:rPr lang="en-US" altLang="zh-CN" sz="2000" i="1">
                <a:solidFill>
                  <a:srgbClr val="0000FF"/>
                </a:solidFill>
                <a:latin typeface="Consolas" pitchFamily="49" charset="0"/>
                <a:cs typeface="Consolas" pitchFamily="49" charset="0"/>
              </a:rPr>
              <a:t>i</a:t>
            </a:r>
            <a:r>
              <a:rPr lang="zh-CN" altLang="en-US"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n</a:t>
            </a:r>
            <a:r>
              <a:rPr lang="en-US" altLang="zh-CN" sz="2000">
                <a:solidFill>
                  <a:srgbClr val="0000FF"/>
                </a:solidFill>
                <a:latin typeface="Consolas" pitchFamily="49" charset="0"/>
                <a:ea typeface="宋体" pitchFamily="2" charset="-122"/>
                <a:cs typeface="Consolas" pitchFamily="49" charset="0"/>
              </a:rPr>
              <a:t>-1</a:t>
            </a:r>
          </a:p>
          <a:p>
            <a:pPr algn="l">
              <a:spcBef>
                <a:spcPct val="50000"/>
              </a:spcBef>
            </a:pPr>
            <a:r>
              <a:rPr lang="en-US" altLang="zh-CN" sz="2000" i="1">
                <a:solidFill>
                  <a:srgbClr val="0000FF"/>
                </a:solidFill>
                <a:latin typeface="Consolas" pitchFamily="49" charset="0"/>
                <a:ea typeface="宋体" pitchFamily="2" charset="-122"/>
                <a:cs typeface="Consolas" pitchFamily="49" charset="0"/>
              </a:rPr>
              <a:t>j</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i</a:t>
            </a:r>
            <a:r>
              <a:rPr lang="zh-CN" altLang="en-US"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宋体" pitchFamily="2" charset="-122"/>
                <a:cs typeface="Consolas" pitchFamily="49" charset="0"/>
              </a:rPr>
              <a:t>n</a:t>
            </a:r>
            <a:r>
              <a:rPr lang="en-US" altLang="zh-CN" sz="2000">
                <a:solidFill>
                  <a:srgbClr val="0000FF"/>
                </a:solidFill>
                <a:latin typeface="Consolas" pitchFamily="49" charset="0"/>
                <a:ea typeface="宋体" pitchFamily="2" charset="-122"/>
                <a:cs typeface="Consolas" pitchFamily="49" charset="0"/>
              </a:rPr>
              <a:t>-1</a:t>
            </a:r>
          </a:p>
        </p:txBody>
      </p:sp>
      <p:grpSp>
        <p:nvGrpSpPr>
          <p:cNvPr id="16" name="组合 15"/>
          <p:cNvGrpSpPr/>
          <p:nvPr/>
        </p:nvGrpSpPr>
        <p:grpSpPr>
          <a:xfrm>
            <a:off x="823916" y="3284538"/>
            <a:ext cx="2533637" cy="1144593"/>
            <a:chOff x="823916" y="3284538"/>
            <a:chExt cx="2533637" cy="1144593"/>
          </a:xfrm>
        </p:grpSpPr>
        <p:sp>
          <p:nvSpPr>
            <p:cNvPr id="173063" name="Text Box 7"/>
            <p:cNvSpPr txBox="1">
              <a:spLocks noChangeArrowheads="1"/>
            </p:cNvSpPr>
            <p:nvPr/>
          </p:nvSpPr>
          <p:spPr bwMode="auto">
            <a:xfrm>
              <a:off x="823916" y="3786190"/>
              <a:ext cx="1319192" cy="400110"/>
            </a:xfrm>
            <a:prstGeom prst="rect">
              <a:avLst/>
            </a:prstGeom>
            <a:noFill/>
            <a:ln w="9525">
              <a:noFill/>
              <a:miter lim="800000"/>
              <a:headEnd/>
              <a:tailEnd/>
            </a:ln>
            <a:effectLst/>
          </p:spPr>
          <p:txBody>
            <a:bodyPr wrap="square">
              <a:spAutoFit/>
            </a:bodyPr>
            <a:lstStyle/>
            <a:p>
              <a:pPr algn="l">
                <a:spcBef>
                  <a:spcPct val="50000"/>
                </a:spcBef>
              </a:pPr>
              <a:r>
                <a:rPr lang="en-US" altLang="zh-CN" sz="2000">
                  <a:solidFill>
                    <a:srgbClr val="0000FF"/>
                  </a:solidFill>
                  <a:latin typeface="Consolas" pitchFamily="49" charset="0"/>
                  <a:cs typeface="Consolas" pitchFamily="49" charset="0"/>
                </a:rPr>
                <a:t>maxSum</a:t>
              </a:r>
            </a:p>
          </p:txBody>
        </p:sp>
        <p:sp>
          <p:nvSpPr>
            <p:cNvPr id="173067" name="Line 11"/>
            <p:cNvSpPr>
              <a:spLocks noChangeShapeType="1"/>
            </p:cNvSpPr>
            <p:nvPr/>
          </p:nvSpPr>
          <p:spPr bwMode="auto">
            <a:xfrm flipH="1">
              <a:off x="2000240" y="3571876"/>
              <a:ext cx="1319214" cy="361949"/>
            </a:xfrm>
            <a:prstGeom prst="line">
              <a:avLst/>
            </a:prstGeom>
            <a:noFill/>
            <a:ln w="57150">
              <a:solidFill>
                <a:srgbClr val="006600"/>
              </a:solidFill>
              <a:round/>
              <a:headEnd/>
              <a:tailEnd type="triangle" w="med" len="med"/>
            </a:ln>
            <a:effectLst/>
          </p:spPr>
          <p:txBody>
            <a:bodyPr/>
            <a:lstStyle/>
            <a:p>
              <a:endParaRPr lang="zh-CN" altLang="en-US">
                <a:solidFill>
                  <a:srgbClr val="0000FF"/>
                </a:solidFill>
                <a:latin typeface="Consolas" pitchFamily="49" charset="0"/>
                <a:cs typeface="Consolas" pitchFamily="49" charset="0"/>
              </a:endParaRPr>
            </a:p>
          </p:txBody>
        </p:sp>
        <p:sp>
          <p:nvSpPr>
            <p:cNvPr id="173068" name="Line 12"/>
            <p:cNvSpPr>
              <a:spLocks noChangeShapeType="1"/>
            </p:cNvSpPr>
            <p:nvPr/>
          </p:nvSpPr>
          <p:spPr bwMode="auto">
            <a:xfrm flipH="1" flipV="1">
              <a:off x="1979612" y="4149724"/>
              <a:ext cx="1377941" cy="279407"/>
            </a:xfrm>
            <a:prstGeom prst="line">
              <a:avLst/>
            </a:prstGeom>
            <a:noFill/>
            <a:ln w="57150">
              <a:solidFill>
                <a:srgbClr val="006600"/>
              </a:solidFill>
              <a:round/>
              <a:headEnd/>
              <a:tailEnd type="triangle" w="med" len="med"/>
            </a:ln>
            <a:effectLst/>
          </p:spPr>
          <p:txBody>
            <a:bodyPr/>
            <a:lstStyle/>
            <a:p>
              <a:endParaRPr lang="zh-CN" altLang="en-US">
                <a:solidFill>
                  <a:srgbClr val="0000FF"/>
                </a:solidFill>
                <a:latin typeface="Consolas" pitchFamily="49" charset="0"/>
                <a:cs typeface="Consolas" pitchFamily="49" charset="0"/>
              </a:endParaRPr>
            </a:p>
          </p:txBody>
        </p:sp>
        <p:sp>
          <p:nvSpPr>
            <p:cNvPr id="173072" name="Text Box 16"/>
            <p:cNvSpPr txBox="1">
              <a:spLocks noChangeArrowheads="1"/>
            </p:cNvSpPr>
            <p:nvPr/>
          </p:nvSpPr>
          <p:spPr bwMode="auto">
            <a:xfrm>
              <a:off x="1908175" y="3284538"/>
              <a:ext cx="936625" cy="400110"/>
            </a:xfrm>
            <a:prstGeom prst="rect">
              <a:avLst/>
            </a:prstGeom>
            <a:noFill/>
            <a:ln w="9525">
              <a:noFill/>
              <a:miter lim="800000"/>
              <a:headEnd/>
              <a:tailEnd/>
            </a:ln>
            <a:effectLst/>
          </p:spPr>
          <p:txBody>
            <a:bodyPr>
              <a:spAutoFit/>
            </a:bodyPr>
            <a:lstStyle/>
            <a:p>
              <a:pPr algn="l">
                <a:spcBef>
                  <a:spcPct val="50000"/>
                </a:spcBef>
              </a:pPr>
              <a:r>
                <a:rPr lang="en-US" altLang="zh-CN" sz="2000">
                  <a:solidFill>
                    <a:srgbClr val="0000FF"/>
                  </a:solidFill>
                  <a:latin typeface="Consolas" pitchFamily="49" charset="0"/>
                  <a:cs typeface="Consolas" pitchFamily="49" charset="0"/>
                </a:rPr>
                <a:t>MAX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42910" y="333375"/>
            <a:ext cx="8072494" cy="4103001"/>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pPr algn="l"/>
            <a:r>
              <a:rPr lang="en-US" altLang="zh-CN" sz="1800">
                <a:solidFill>
                  <a:srgbClr val="9900FF"/>
                </a:solidFill>
                <a:latin typeface="Consolas" pitchFamily="49" charset="0"/>
                <a:ea typeface="仿宋" pitchFamily="49" charset="-122"/>
                <a:cs typeface="Consolas" pitchFamily="49" charset="0"/>
              </a:rPr>
              <a:t>int maxSubSum2(int a[],int n)</a:t>
            </a:r>
          </a:p>
          <a:p>
            <a:pPr algn="l"/>
            <a:r>
              <a:rPr lang="en-US" altLang="zh-CN" sz="1800">
                <a:solidFill>
                  <a:srgbClr val="0000FF"/>
                </a:solidFill>
                <a:latin typeface="Consolas" pitchFamily="49" charset="0"/>
                <a:ea typeface="仿宋" pitchFamily="49" charset="-122"/>
                <a:cs typeface="Consolas" pitchFamily="49" charset="0"/>
              </a:rPr>
              <a:t>{  int i,j;</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maxSum=a[0],thisSum;</a:t>
            </a:r>
          </a:p>
          <a:p>
            <a:pPr algn="l">
              <a:lnSpc>
                <a:spcPct val="15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(i=0;i&lt;n;i++)  </a:t>
            </a:r>
          </a:p>
          <a:p>
            <a:pPr algn="l"/>
            <a:r>
              <a:rPr lang="en-US" altLang="zh-CN" sz="1800">
                <a:solidFill>
                  <a:srgbClr val="0000FF"/>
                </a:solidFill>
                <a:latin typeface="Consolas" pitchFamily="49" charset="0"/>
                <a:ea typeface="仿宋" pitchFamily="49" charset="-122"/>
                <a:cs typeface="Consolas" pitchFamily="49" charset="0"/>
              </a:rPr>
              <a:t>   {  thisSum=0;</a:t>
            </a:r>
          </a:p>
          <a:p>
            <a:pPr algn="l"/>
            <a:r>
              <a:rPr lang="en-US" altLang="zh-CN" sz="1800">
                <a:solidFill>
                  <a:srgbClr val="0000FF"/>
                </a:solidFill>
                <a:latin typeface="Consolas" pitchFamily="49" charset="0"/>
                <a:ea typeface="仿宋" pitchFamily="49" charset="-122"/>
                <a:cs typeface="Consolas" pitchFamily="49" charset="0"/>
              </a:rPr>
              <a:t>      for (j=i;j&lt;n;j++)</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thisSum+=a[j];  </a:t>
            </a:r>
            <a:r>
              <a:rPr lang="en-US" altLang="zh-CN" sz="1800">
                <a:solidFill>
                  <a:srgbClr val="00B0F0"/>
                </a:solidFill>
                <a:latin typeface="Consolas" pitchFamily="49" charset="0"/>
                <a:ea typeface="仿宋" pitchFamily="49" charset="-122"/>
                <a:cs typeface="Consolas" pitchFamily="49" charset="0"/>
              </a:rPr>
              <a:t>//maxSum</a:t>
            </a:r>
            <a:r>
              <a:rPr lang="zh-CN" altLang="en-US" sz="1800">
                <a:solidFill>
                  <a:srgbClr val="00B0F0"/>
                </a:solidFill>
                <a:latin typeface="Consolas" pitchFamily="49" charset="0"/>
                <a:ea typeface="仿宋" pitchFamily="49" charset="-122"/>
                <a:cs typeface="Consolas" pitchFamily="49" charset="0"/>
              </a:rPr>
              <a:t>已经包含了</a:t>
            </a:r>
            <a:r>
              <a:rPr lang="en-US" altLang="zh-CN" sz="1800">
                <a:solidFill>
                  <a:srgbClr val="00B0F0"/>
                </a:solidFill>
                <a:latin typeface="Consolas" pitchFamily="49" charset="0"/>
                <a:ea typeface="仿宋" pitchFamily="49" charset="-122"/>
                <a:cs typeface="Consolas" pitchFamily="49" charset="0"/>
              </a:rPr>
              <a:t>a[i..j-1]</a:t>
            </a:r>
            <a:r>
              <a:rPr lang="zh-CN" altLang="en-US" sz="1800">
                <a:solidFill>
                  <a:srgbClr val="00B0F0"/>
                </a:solidFill>
                <a:latin typeface="Consolas" pitchFamily="49" charset="0"/>
                <a:ea typeface="仿宋" pitchFamily="49" charset="-122"/>
                <a:cs typeface="Consolas" pitchFamily="49" charset="0"/>
              </a:rPr>
              <a:t>的最大和</a:t>
            </a:r>
            <a:endParaRPr lang="en-US" altLang="zh-CN" sz="180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if (thisSum&gt;maxSum)</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maxSum=thisSum;</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maxSum;</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172035" name="Text Box 3"/>
          <p:cNvSpPr txBox="1">
            <a:spLocks noChangeArrowheads="1"/>
          </p:cNvSpPr>
          <p:nvPr/>
        </p:nvSpPr>
        <p:spPr bwMode="auto">
          <a:xfrm>
            <a:off x="642910" y="4643446"/>
            <a:ext cx="8001056" cy="457113"/>
          </a:xfrm>
          <a:prstGeom prst="rect">
            <a:avLst/>
          </a:prstGeom>
          <a:noFill/>
          <a:ln w="57150" algn="ctr">
            <a:noFill/>
            <a:miter lim="800000"/>
            <a:headEnd/>
            <a:tailEnd/>
          </a:ln>
          <a:effectLst/>
        </p:spPr>
        <p:txBody>
          <a:bodyPr wrap="square">
            <a:spAutoFit/>
          </a:bodyPr>
          <a:lstStyle/>
          <a:p>
            <a:pPr algn="l">
              <a:lnSpc>
                <a:spcPts val="3200"/>
              </a:lnSpc>
              <a:spcBef>
                <a:spcPct val="50000"/>
              </a:spcBef>
            </a:pPr>
            <a:r>
              <a:rPr lang="en-US" altLang="zh-CN" sz="2000">
                <a:solidFill>
                  <a:srgbClr val="0000FF"/>
                </a:solidFill>
                <a:latin typeface="Consolas" pitchFamily="49" charset="0"/>
                <a:ea typeface="楷体" pitchFamily="49" charset="-122"/>
                <a:cs typeface="Consolas" pitchFamily="49" charset="0"/>
              </a:rPr>
              <a:t>maxSubSum2(</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算法中只有两重循环，容易求出</a:t>
            </a:r>
            <a:r>
              <a:rPr lang="en-US" altLang="zh-CN" sz="2000" dirty="0">
                <a:solidFill>
                  <a:srgbClr val="0000FF"/>
                </a:solidFill>
                <a:latin typeface="Consolas" pitchFamily="49" charset="0"/>
                <a:ea typeface="楷体" pitchFamily="49" charset="-122"/>
                <a:cs typeface="Consolas" pitchFamily="49" charset="0"/>
              </a:rPr>
              <a:t>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58806" y="428604"/>
            <a:ext cx="8642350" cy="2908489"/>
          </a:xfrm>
          <a:prstGeom prst="rect">
            <a:avLst/>
          </a:prstGeom>
          <a:solidFill>
            <a:schemeClr val="bg1">
              <a:lumMod val="95000"/>
            </a:schemeClr>
          </a:solidFill>
          <a:ln w="9525">
            <a:noFill/>
            <a:miter lim="800000"/>
            <a:headEnd/>
            <a:tailEnd/>
          </a:ln>
          <a:effectLst/>
        </p:spPr>
        <p:txBody>
          <a:bodyPr>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对于含有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个整数的序列</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，表示该序列仅含一个元素，如果该元素大于</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，则返回该元素；否则返回</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&gt;1</a:t>
            </a:r>
            <a:r>
              <a:rPr lang="zh-CN" altLang="zh-CN" sz="2000">
                <a:solidFill>
                  <a:srgbClr val="0000FF"/>
                </a:solidFill>
                <a:latin typeface="Consolas" pitchFamily="49" charset="0"/>
                <a:ea typeface="楷体" pitchFamily="49" charset="-122"/>
                <a:cs typeface="Consolas" pitchFamily="49" charset="0"/>
              </a:rPr>
              <a:t>，采用分治法求解最大连续子序列时，取其中间位置</a:t>
            </a:r>
            <a:r>
              <a:rPr lang="en-US" altLang="zh-CN" sz="2000">
                <a:solidFill>
                  <a:srgbClr val="0000FF"/>
                </a:solidFill>
                <a:latin typeface="Consolas" pitchFamily="49" charset="0"/>
                <a:ea typeface="楷体" pitchFamily="49" charset="-122"/>
                <a:cs typeface="Consolas" pitchFamily="49" charset="0"/>
              </a:rPr>
              <a:t>mid=</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-1)/2</a:t>
            </a:r>
            <a:r>
              <a:rPr lang="en-US" altLang="zh-CN" sz="2000">
                <a:solidFill>
                  <a:srgbClr val="0000FF"/>
                </a:solidFill>
                <a:latin typeface="Consolas" pitchFamily="49" charset="0"/>
                <a:ea typeface="楷体" pitchFamily="49" charset="-122"/>
                <a:cs typeface="Consolas" pitchFamily="49" charset="0"/>
                <a:sym typeface="Symbol"/>
              </a:rPr>
              <a:t></a:t>
            </a:r>
            <a:r>
              <a:rPr lang="zh-CN" altLang="zh-CN" sz="2000">
                <a:solidFill>
                  <a:srgbClr val="0000FF"/>
                </a:solidFill>
                <a:latin typeface="Consolas" pitchFamily="49" charset="0"/>
                <a:ea typeface="楷体" pitchFamily="49" charset="-122"/>
                <a:cs typeface="Consolas" pitchFamily="49" charset="0"/>
              </a:rPr>
              <a:t>，该子序列只可能出现</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个地方。</a:t>
            </a:r>
          </a:p>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）该子序列完全落在左半部即</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[0..mid]</a:t>
            </a:r>
            <a:r>
              <a:rPr lang="zh-CN" altLang="zh-CN" sz="2000">
                <a:solidFill>
                  <a:srgbClr val="0000FF"/>
                </a:solidFill>
                <a:latin typeface="Consolas" pitchFamily="49" charset="0"/>
                <a:ea typeface="仿宋" pitchFamily="49" charset="-122"/>
                <a:cs typeface="Consolas" pitchFamily="49" charset="0"/>
              </a:rPr>
              <a:t>中。采用递归求出其最大连续子序列和</a:t>
            </a:r>
            <a:r>
              <a:rPr lang="en-US" altLang="zh-CN" sz="2000">
                <a:solidFill>
                  <a:srgbClr val="0000FF"/>
                </a:solidFill>
                <a:latin typeface="Consolas" pitchFamily="49" charset="0"/>
                <a:ea typeface="仿宋" pitchFamily="49" charset="-122"/>
                <a:cs typeface="Consolas" pitchFamily="49" charset="0"/>
              </a:rPr>
              <a:t>maxLeftSum</a:t>
            </a:r>
            <a:r>
              <a:rPr lang="zh-CN" altLang="zh-CN" sz="200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3357554" y="3786190"/>
            <a:ext cx="2357454"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0</a:t>
            </a:r>
            <a:r>
              <a:rPr lang="pt-BR" altLang="zh-CN" sz="2000">
                <a:solidFill>
                  <a:srgbClr val="0000FF"/>
                </a:solidFill>
                <a:latin typeface="Consolas" pitchFamily="49" charset="0"/>
                <a:cs typeface="Consolas" pitchFamily="49" charset="0"/>
              </a:rPr>
              <a:t> </a:t>
            </a: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1</a:t>
            </a:r>
            <a:r>
              <a:rPr lang="pt-BR" altLang="zh-CN" sz="2000">
                <a:solidFill>
                  <a:srgbClr val="0000FF"/>
                </a:solidFill>
                <a:latin typeface="Consolas" pitchFamily="49" charset="0"/>
                <a:cs typeface="Consolas" pitchFamily="49" charset="0"/>
              </a:rPr>
              <a:t> … </a:t>
            </a:r>
            <a:r>
              <a:rPr lang="pt-BR" altLang="zh-CN" sz="2000" i="1">
                <a:solidFill>
                  <a:srgbClr val="0000FF"/>
                </a:solidFill>
                <a:latin typeface="Consolas" pitchFamily="49" charset="0"/>
                <a:cs typeface="Consolas" pitchFamily="49" charset="0"/>
              </a:rPr>
              <a:t>a</a:t>
            </a:r>
            <a:r>
              <a:rPr lang="pt-BR" altLang="zh-CN" sz="2000" i="1" baseline="-25000">
                <a:solidFill>
                  <a:srgbClr val="0000FF"/>
                </a:solidFill>
                <a:latin typeface="Consolas" pitchFamily="49" charset="0"/>
                <a:cs typeface="Consolas" pitchFamily="49" charset="0"/>
              </a:rPr>
              <a:t>i</a:t>
            </a:r>
            <a:r>
              <a:rPr lang="pt-BR" altLang="zh-CN" sz="2000">
                <a:solidFill>
                  <a:srgbClr val="0000FF"/>
                </a:solidFill>
                <a:latin typeface="Consolas" pitchFamily="49" charset="0"/>
                <a:cs typeface="Consolas" pitchFamily="49" charset="0"/>
              </a:rPr>
              <a:t> … </a:t>
            </a:r>
            <a:r>
              <a:rPr lang="pt-BR" altLang="zh-CN" sz="2000" i="1">
                <a:solidFill>
                  <a:srgbClr val="0000FF"/>
                </a:solidFill>
                <a:latin typeface="Consolas" pitchFamily="49" charset="0"/>
                <a:cs typeface="Consolas" pitchFamily="49" charset="0"/>
              </a:rPr>
              <a:t>a</a:t>
            </a:r>
            <a:r>
              <a:rPr lang="pt-BR" altLang="zh-CN" sz="2000" baseline="-25000">
                <a:solidFill>
                  <a:srgbClr val="0000FF"/>
                </a:solidFill>
                <a:latin typeface="Consolas" pitchFamily="49" charset="0"/>
                <a:cs typeface="Consolas" pitchFamily="49" charset="0"/>
              </a:rPr>
              <a:t>mid</a:t>
            </a:r>
            <a:endParaRPr lang="zh-CN" altLang="zh-CN" sz="2000">
              <a:solidFill>
                <a:srgbClr val="0000FF"/>
              </a:solidFill>
              <a:latin typeface="Consolas" pitchFamily="49" charset="0"/>
              <a:cs typeface="Consolas" pitchFamily="49" charset="0"/>
            </a:endParaRPr>
          </a:p>
        </p:txBody>
      </p:sp>
      <p:sp>
        <p:nvSpPr>
          <p:cNvPr id="6" name="左大括号 5"/>
          <p:cNvSpPr/>
          <p:nvPr/>
        </p:nvSpPr>
        <p:spPr>
          <a:xfrm rot="16200000">
            <a:off x="4393405" y="3464718"/>
            <a:ext cx="214314" cy="185738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3714744" y="4714884"/>
            <a:ext cx="171451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maxLeftSum</a:t>
            </a:r>
            <a:endParaRPr lang="zh-CN" altLang="zh-CN" sz="2000">
              <a:solidFill>
                <a:srgbClr val="0000FF"/>
              </a:solidFill>
              <a:latin typeface="Consolas" pitchFamily="49" charset="0"/>
              <a:cs typeface="Consolas"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Text Box 5"/>
          <p:cNvSpPr txBox="1">
            <a:spLocks noChangeArrowheads="1"/>
          </p:cNvSpPr>
          <p:nvPr/>
        </p:nvSpPr>
        <p:spPr bwMode="auto">
          <a:xfrm>
            <a:off x="571472" y="1428736"/>
            <a:ext cx="8353425" cy="961674"/>
          </a:xfrm>
          <a:prstGeom prst="rect">
            <a:avLst/>
          </a:prstGeom>
          <a:solidFill>
            <a:schemeClr val="bg1">
              <a:lumMod val="95000"/>
            </a:schemeClr>
          </a:solidFill>
          <a:ln w="9525">
            <a:noFill/>
            <a:miter lim="800000"/>
            <a:headEnd/>
            <a:tailEnd/>
          </a:ln>
          <a:effectLst/>
        </p:spPr>
        <p:txBody>
          <a:bodyPr>
            <a:spAutoFit/>
          </a:bodyPr>
          <a:lstStyle/>
          <a:p>
            <a:pPr>
              <a:lnSpc>
                <a:spcPct val="150000"/>
              </a:lnSpc>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）该子序列完全落在右半部即</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[mid+1..</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中。采用递归求出其最大连续子序列和</a:t>
            </a:r>
            <a:r>
              <a:rPr lang="en-US" altLang="zh-CN" sz="2000">
                <a:solidFill>
                  <a:srgbClr val="0000FF"/>
                </a:solidFill>
                <a:latin typeface="Consolas" pitchFamily="49" charset="0"/>
                <a:ea typeface="仿宋" pitchFamily="49" charset="-122"/>
                <a:cs typeface="Consolas" pitchFamily="49" charset="0"/>
              </a:rPr>
              <a:t>maxRightSum</a:t>
            </a:r>
            <a:r>
              <a:rPr lang="zh-CN" altLang="zh-CN" sz="200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071802" y="2786058"/>
            <a:ext cx="3143272"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mid+1</a:t>
            </a: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mid+2</a:t>
            </a:r>
            <a:r>
              <a:rPr lang="en-US" altLang="zh-CN" sz="2000">
                <a:solidFill>
                  <a:srgbClr val="0000FF"/>
                </a:solidFill>
                <a:latin typeface="Consolas" pitchFamily="49" charset="0"/>
                <a:cs typeface="Consolas" pitchFamily="49" charset="0"/>
              </a:rPr>
              <a:t>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j</a:t>
            </a:r>
            <a:r>
              <a:rPr lang="en-US" altLang="zh-CN" sz="2000">
                <a:solidFill>
                  <a:srgbClr val="0000FF"/>
                </a:solidFill>
                <a:latin typeface="Consolas" pitchFamily="49" charset="0"/>
                <a:cs typeface="Consolas" pitchFamily="49" charset="0"/>
              </a:rPr>
              <a:t> … </a:t>
            </a:r>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n</a:t>
            </a:r>
            <a:r>
              <a:rPr lang="en-US" altLang="zh-CN" sz="2000" baseline="-25000">
                <a:solidFill>
                  <a:srgbClr val="0000FF"/>
                </a:solidFill>
                <a:latin typeface="Consolas" pitchFamily="49" charset="0"/>
                <a:cs typeface="Consolas" pitchFamily="49" charset="0"/>
              </a:rPr>
              <a:t>-1</a:t>
            </a:r>
            <a:endParaRPr lang="zh-CN" altLang="zh-CN" sz="2000">
              <a:solidFill>
                <a:srgbClr val="0000FF"/>
              </a:solidFill>
              <a:latin typeface="Consolas" pitchFamily="49" charset="0"/>
              <a:cs typeface="Consolas" pitchFamily="49" charset="0"/>
            </a:endParaRPr>
          </a:p>
        </p:txBody>
      </p:sp>
      <p:sp>
        <p:nvSpPr>
          <p:cNvPr id="9" name="左大括号 8"/>
          <p:cNvSpPr/>
          <p:nvPr/>
        </p:nvSpPr>
        <p:spPr>
          <a:xfrm rot="16200000">
            <a:off x="4393405" y="2107397"/>
            <a:ext cx="285752" cy="26432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3643306" y="3671832"/>
            <a:ext cx="178595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maxRightSum</a:t>
            </a:r>
            <a:endParaRPr lang="zh-CN" altLang="zh-CN" sz="2000">
              <a:solidFill>
                <a:srgbClr val="0000FF"/>
              </a:solidFill>
              <a:latin typeface="Consolas" pitchFamily="49" charset="0"/>
              <a:cs typeface="Consolas"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3151</TotalTime>
  <Words>12739</Words>
  <Application>Microsoft Office PowerPoint</Application>
  <PresentationFormat>全屏显示(4:3)</PresentationFormat>
  <Paragraphs>1433</Paragraphs>
  <Slides>126</Slides>
  <Notes>42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46" baseType="lpstr">
      <vt:lpstr>仿宋</vt:lpstr>
      <vt:lpstr>仿宋_GB2312</vt:lpstr>
      <vt:lpstr>黑体</vt:lpstr>
      <vt:lpstr>楷体</vt:lpstr>
      <vt:lpstr>楷体_GB2312</vt:lpstr>
      <vt:lpstr>宋体</vt:lpstr>
      <vt:lpstr>微软雅黑</vt:lpstr>
      <vt:lpstr>Arial</vt:lpstr>
      <vt:lpstr>Arial Rounded MT Bold</vt:lpstr>
      <vt:lpstr>Calibri</vt:lpstr>
      <vt:lpstr>Consolas</vt:lpstr>
      <vt:lpstr>Franklin Gothic Book</vt:lpstr>
      <vt:lpstr>Franklin Gothic Medium</vt:lpstr>
      <vt:lpstr>Times New Roman</vt:lpstr>
      <vt:lpstr>Verdana</vt:lpstr>
      <vt:lpstr>Wingdings</vt:lpstr>
      <vt:lpstr>Wingdings 2</vt:lpstr>
      <vt:lpstr>跋涉</vt:lpstr>
      <vt:lpstr>Equation</vt:lpstr>
      <vt:lpstr>公式</vt:lpstr>
      <vt:lpstr>PowerPoint 演示文稿</vt:lpstr>
      <vt:lpstr>Table of Contents</vt:lpstr>
      <vt:lpstr>2.1 Introduce to Recursion</vt:lpstr>
      <vt:lpstr>PowerPoint 演示文稿</vt:lpstr>
      <vt:lpstr>Stack frames for subprograms</vt:lpstr>
      <vt:lpstr>Tree of subprogram calls</vt:lpstr>
      <vt:lpstr>Definition of recursion</vt:lpstr>
      <vt:lpstr>Recursion</vt:lpstr>
      <vt:lpstr>Types of recursion</vt:lpstr>
      <vt:lpstr>Types of recursion</vt:lpstr>
      <vt:lpstr>Types of recursion</vt:lpstr>
      <vt:lpstr>PowerPoint 演示文稿</vt:lpstr>
      <vt:lpstr>PowerPoint 演示文稿</vt:lpstr>
      <vt:lpstr>PowerPoint 演示文稿</vt:lpstr>
      <vt:lpstr>PowerPoint 演示文稿</vt:lpstr>
      <vt:lpstr>Execution Tree and Stack Frames</vt:lpstr>
      <vt:lpstr>Execution Tree and Stack Frames</vt:lpstr>
      <vt:lpstr>递归过程与递归工作栈</vt:lpstr>
      <vt:lpstr>函数递归时的活动记录</vt:lpstr>
      <vt:lpstr>PowerPoint 演示文稿</vt:lpstr>
      <vt:lpstr>PowerPoint 演示文稿</vt:lpstr>
      <vt:lpstr>计算Factorial时活动记录的内容</vt:lpstr>
      <vt:lpstr>PowerPoint 演示文稿</vt:lpstr>
      <vt:lpstr>PowerPoint 演示文稿</vt:lpstr>
      <vt:lpstr>example</vt:lpstr>
      <vt:lpstr>PowerPoint 演示文稿</vt:lpstr>
      <vt:lpstr>2.1  递归的概念</vt:lpstr>
      <vt:lpstr>PowerPoint 演示文稿</vt:lpstr>
      <vt:lpstr>PowerPoint 演示文稿</vt:lpstr>
      <vt:lpstr>PowerPoint 演示文稿</vt:lpstr>
      <vt:lpstr>PowerPoint 演示文稿</vt:lpstr>
      <vt:lpstr>PowerPoint 演示文稿</vt:lpstr>
      <vt:lpstr>Divide &amp; conquer </vt:lpstr>
      <vt:lpstr>Method specification</vt:lpstr>
      <vt:lpstr>Program for Hanoi</vt:lpstr>
      <vt:lpstr>Hanoi recursive function</vt:lpstr>
      <vt:lpstr>PowerPoint 演示文稿</vt:lpstr>
      <vt:lpstr>PowerPoint 演示文稿</vt:lpstr>
      <vt:lpstr>PowerPoint 演示文稿</vt:lpstr>
      <vt:lpstr>递归小结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大整数的乘法</vt:lpstr>
      <vt:lpstr>PowerPoint 演示文稿</vt:lpstr>
      <vt:lpstr>PowerPoint 演示文稿</vt:lpstr>
      <vt:lpstr>Strassen矩阵乘法</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a132398</cp:lastModifiedBy>
  <cp:revision>461</cp:revision>
  <dcterms:created xsi:type="dcterms:W3CDTF">2012-11-28T00:02:12Z</dcterms:created>
  <dcterms:modified xsi:type="dcterms:W3CDTF">2023-09-19T08:15:17Z</dcterms:modified>
</cp:coreProperties>
</file>